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42"/>
  </p:notesMasterIdLst>
  <p:sldIdLst>
    <p:sldId id="269" r:id="rId2"/>
    <p:sldId id="262"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3" r:id="rId40"/>
    <p:sldId id="312" r:id="rId41"/>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E232D04-B328-C548-A723-9E979D099E2A}" type="datetimeFigureOut">
              <a:rPr lang="it-IT" smtClean="0"/>
              <a:pPr/>
              <a:t>12/11/2019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12/11/2019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12/11/2019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Istituzioni estensi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000" b="1" dirty="0">
                <a:latin typeface="Garamond" panose="02020404030301010803" pitchFamily="18" charset="0"/>
              </a:rPr>
              <a:t>Il Consiglio di </a:t>
            </a:r>
            <a:r>
              <a:rPr lang="it-IT" sz="2000" b="1" dirty="0" smtClean="0">
                <a:latin typeface="Garamond" panose="02020404030301010803" pitchFamily="18" charset="0"/>
              </a:rPr>
              <a:t>Giustizia. </a:t>
            </a:r>
            <a:r>
              <a:rPr lang="it-IT" sz="2000" dirty="0" smtClean="0">
                <a:latin typeface="Garamond" panose="02020404030301010803" pitchFamily="18" charset="0"/>
              </a:rPr>
              <a:t>Gli </a:t>
            </a:r>
            <a:r>
              <a:rPr lang="it-IT" sz="2000" i="1" dirty="0" err="1">
                <a:latin typeface="Garamond" panose="02020404030301010803" pitchFamily="18" charset="0"/>
              </a:rPr>
              <a:t>iudices</a:t>
            </a:r>
            <a:r>
              <a:rPr lang="it-IT" sz="2000" i="1" dirty="0">
                <a:latin typeface="Garamond" panose="02020404030301010803" pitchFamily="18" charset="0"/>
              </a:rPr>
              <a:t> </a:t>
            </a:r>
            <a:r>
              <a:rPr lang="it-IT" sz="2000" i="1" dirty="0" err="1">
                <a:latin typeface="Garamond" panose="02020404030301010803" pitchFamily="18" charset="0"/>
              </a:rPr>
              <a:t>curiae</a:t>
            </a:r>
            <a:r>
              <a:rPr lang="it-IT" sz="2000" i="1" dirty="0">
                <a:latin typeface="Garamond" panose="02020404030301010803" pitchFamily="18" charset="0"/>
              </a:rPr>
              <a:t> </a:t>
            </a:r>
            <a:r>
              <a:rPr lang="it-IT" sz="2000" dirty="0">
                <a:latin typeface="Garamond" panose="02020404030301010803" pitchFamily="18" charset="0"/>
              </a:rPr>
              <a:t>erano giureconsulti, figure che da secoli affiancavano il marchese nella giurisdizione: «da un lato erano i componenti del tribunale del principe, coloro cioè che assistevano il marchese, ed eventualmente lo supplivano e lo rappresentavano nell'espletamento delle sue attribuzioni giurisdizionali; dall'altro erano gli esperti in materia di diritto, i professionisti della legge, come diremmo oggi, che un principe non poteva fare a meno di tenere presso di sé in veste di consulenti specializza­ti e che potevano venir incaricati, in quanto tali, dei compiti più disparati per i quali si richiedesse una particolare competenza giuridica» (F. Valenti, </a:t>
            </a:r>
            <a:r>
              <a:rPr lang="it-IT" sz="2000" i="1" dirty="0">
                <a:latin typeface="Garamond" panose="02020404030301010803" pitchFamily="18" charset="0"/>
              </a:rPr>
              <a:t>I consigli di governo presso gli estensi dalle origini alla devoluzione di Ferrara</a:t>
            </a:r>
            <a:r>
              <a:rPr lang="it-IT" sz="2000" dirty="0">
                <a:latin typeface="Garamond" panose="02020404030301010803" pitchFamily="18" charset="0"/>
              </a:rPr>
              <a:t>, in: Id., </a:t>
            </a:r>
            <a:r>
              <a:rPr lang="it-IT" sz="2000" i="1" dirty="0">
                <a:latin typeface="Garamond" panose="02020404030301010803" pitchFamily="18" charset="0"/>
              </a:rPr>
              <a:t>Scritti e lezioni di archivistica, diplomatica e storia istituzionale</a:t>
            </a:r>
            <a:r>
              <a:rPr lang="it-IT" sz="2000" dirty="0">
                <a:latin typeface="Garamond" panose="02020404030301010803" pitchFamily="18" charset="0"/>
              </a:rPr>
              <a:t>, a cura di D. Grana, 2000, p. 400). A far propendere per una modifica istituzionale fu l’investitura di Borso a duca </a:t>
            </a:r>
            <a:r>
              <a:rPr lang="it-IT" sz="2000" dirty="0" smtClean="0">
                <a:latin typeface="Garamond" panose="02020404030301010803" pitchFamily="18" charset="0"/>
              </a:rPr>
              <a:t>avvenuta nel </a:t>
            </a:r>
            <a:r>
              <a:rPr lang="it-IT" sz="2000" dirty="0">
                <a:latin typeface="Garamond" panose="02020404030301010803" pitchFamily="18" charset="0"/>
              </a:rPr>
              <a:t>1452: il neo-duca voleva imitare i principi di pari dignità, che si erano dotati di tale struttura. Anche per i Visconti la creazione di un </a:t>
            </a:r>
            <a:r>
              <a:rPr lang="it-IT" sz="2000" b="1" dirty="0">
                <a:latin typeface="Garamond" panose="02020404030301010803" pitchFamily="18" charset="0"/>
              </a:rPr>
              <a:t>Consiglio di Giustizia </a:t>
            </a:r>
            <a:r>
              <a:rPr lang="it-IT" sz="2000" dirty="0">
                <a:latin typeface="Garamond" panose="02020404030301010803" pitchFamily="18" charset="0"/>
              </a:rPr>
              <a:t>(e pure di un Consiglio Segreto) era stato pressoché contestuale al </a:t>
            </a:r>
            <a:r>
              <a:rPr lang="it-IT" sz="2000" b="1" dirty="0">
                <a:latin typeface="Garamond" panose="02020404030301010803" pitchFamily="18" charset="0"/>
              </a:rPr>
              <a:t>conferimento della dignità ducale </a:t>
            </a:r>
            <a:r>
              <a:rPr lang="it-IT" sz="2000" dirty="0">
                <a:latin typeface="Garamond" panose="02020404030301010803" pitchFamily="18" charset="0"/>
              </a:rPr>
              <a:t>(raggiunta nel 1395). Seguiamo una lunga citazione in merito al Consiglio di un profondo conoscitore della realtà estense, tra i padri dell’archivistica moderna: Filippo Valenti. </a:t>
            </a:r>
          </a:p>
          <a:p>
            <a:pPr marL="0" indent="0" algn="just">
              <a:buNone/>
            </a:pPr>
            <a:r>
              <a:rPr lang="it-IT" sz="2000" dirty="0">
                <a:latin typeface="Garamond" panose="02020404030301010803" pitchFamily="18" charset="0"/>
              </a:rPr>
              <a:t>«Prerogativa fondamentale del nuovo tribunale è l'inappellabilità delle sue decisioni, che gli deriva dal carattere di tribunale sovrano, di strumento cioè della giurisdizione diretta del duca e signore, al quale, come a </a:t>
            </a:r>
            <a:r>
              <a:rPr lang="it-IT" sz="2000" i="1" dirty="0">
                <a:latin typeface="Garamond" panose="02020404030301010803" pitchFamily="18" charset="0"/>
              </a:rPr>
              <a:t>dominus</a:t>
            </a:r>
            <a:r>
              <a:rPr lang="it-IT" sz="2000" dirty="0">
                <a:latin typeface="Garamond" panose="02020404030301010803" pitchFamily="18" charset="0"/>
              </a:rPr>
              <a:t> elet­to dal </a:t>
            </a:r>
            <a:r>
              <a:rPr lang="it-IT" sz="2000" i="1" dirty="0" err="1">
                <a:latin typeface="Garamond" panose="02020404030301010803" pitchFamily="18" charset="0"/>
              </a:rPr>
              <a:t>popolus</a:t>
            </a:r>
            <a:r>
              <a:rPr lang="it-IT" sz="2000" dirty="0">
                <a:latin typeface="Garamond" panose="02020404030301010803" pitchFamily="18" charset="0"/>
              </a:rPr>
              <a:t>, sia come a principe dell’Impero e vicario della Chiesa, spettava il supremo potere giurisdizionale e quindi, almeno in teoria, il diritto non solo di avocare a sé qualsivoglia causa, ma di annullare e riformare altresì le sentenze dei magistrati ordinari. Da questo medesimo carattere conseguono, naturalmente, anche le attribuzioni e le </a:t>
            </a:r>
            <a:r>
              <a:rPr lang="it-IT" sz="2000" dirty="0" smtClean="0">
                <a:latin typeface="Garamond" panose="02020404030301010803" pitchFamily="18" charset="0"/>
              </a:rPr>
              <a:t>competenze</a:t>
            </a: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77644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Istituzioni estensi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000" dirty="0" smtClean="0">
                <a:latin typeface="Garamond" panose="02020404030301010803" pitchFamily="18" charset="0"/>
              </a:rPr>
              <a:t>della </a:t>
            </a:r>
            <a:r>
              <a:rPr lang="it-IT" sz="2000" dirty="0">
                <a:latin typeface="Garamond" panose="02020404030301010803" pitchFamily="18" charset="0"/>
              </a:rPr>
              <a:t>nuova magistratura, che il decreto presenta come suddivise in tre categorie: </a:t>
            </a:r>
            <a:endParaRPr lang="it-IT" sz="2000" dirty="0" smtClean="0">
              <a:latin typeface="Garamond" panose="02020404030301010803" pitchFamily="18" charset="0"/>
            </a:endParaRPr>
          </a:p>
          <a:p>
            <a:pPr marL="457200" indent="-457200" algn="just">
              <a:buAutoNum type="alphaLcParenR"/>
            </a:pPr>
            <a:r>
              <a:rPr lang="it-IT" sz="2000" dirty="0" smtClean="0">
                <a:latin typeface="Garamond" panose="02020404030301010803" pitchFamily="18" charset="0"/>
              </a:rPr>
              <a:t>in </a:t>
            </a:r>
            <a:r>
              <a:rPr lang="it-IT" sz="2000" dirty="0">
                <a:latin typeface="Garamond" panose="02020404030301010803" pitchFamily="18" charset="0"/>
              </a:rPr>
              <a:t>primo luogo  il Consiglio deve assistere il principe, con la propria consulenza, in tutti i casi dubbi di diritto e di giustizia cui debba far fronte, nonché riferire in merito alle lettere di supplica, di ricorso o d'altro al principe dirette e da questi sottoposte al suo giudizio […]; </a:t>
            </a:r>
            <a:endParaRPr lang="it-IT" sz="2000" dirty="0" smtClean="0">
              <a:latin typeface="Garamond" panose="02020404030301010803" pitchFamily="18" charset="0"/>
            </a:endParaRPr>
          </a:p>
          <a:p>
            <a:pPr marL="457200" indent="-457200" algn="just">
              <a:buAutoNum type="alphaLcParenR"/>
            </a:pPr>
            <a:r>
              <a:rPr lang="it-IT" sz="2000" dirty="0" smtClean="0">
                <a:latin typeface="Garamond" panose="02020404030301010803" pitchFamily="18" charset="0"/>
              </a:rPr>
              <a:t>in </a:t>
            </a:r>
            <a:r>
              <a:rPr lang="it-IT" sz="2000" dirty="0">
                <a:latin typeface="Garamond" panose="02020404030301010803" pitchFamily="18" charset="0"/>
              </a:rPr>
              <a:t>secondo luogo deve conoscere e decidere sommariamente […], riferendone poi al principe […], quelle cause di qualsiasi grado, vertenti tra sudditi di qualsiasi stato, che il principe stesso di volta in volta […] gli commetta, con facoltà, quando ne sia il caso e previa approvazione sovrana, di demandarle a sua volta a questo o quel giudice ordinario o tribunale privilegiato; c) in terzo luogo deve giudicare, ordinariamente ed in proprio […], delle cause d1i terza istanza […], ed eventualmente di quelle di seconda istanza che non siano di competenza dello </a:t>
            </a:r>
            <a:r>
              <a:rPr lang="it-IT" sz="2000" i="1" dirty="0" err="1">
                <a:latin typeface="Garamond" panose="02020404030301010803" pitchFamily="18" charset="0"/>
              </a:rPr>
              <a:t>iudex</a:t>
            </a:r>
            <a:r>
              <a:rPr lang="it-IT" sz="2000" i="1" dirty="0">
                <a:latin typeface="Garamond" panose="02020404030301010803" pitchFamily="18" charset="0"/>
              </a:rPr>
              <a:t> </a:t>
            </a:r>
            <a:r>
              <a:rPr lang="it-IT" sz="2000" i="1" dirty="0" err="1">
                <a:latin typeface="Garamond" panose="02020404030301010803" pitchFamily="18" charset="0"/>
              </a:rPr>
              <a:t>primarum</a:t>
            </a:r>
            <a:r>
              <a:rPr lang="it-IT" sz="2000" i="1" dirty="0">
                <a:latin typeface="Garamond" panose="02020404030301010803" pitchFamily="18" charset="0"/>
              </a:rPr>
              <a:t> </a:t>
            </a:r>
            <a:r>
              <a:rPr lang="it-IT" sz="2000" i="1" dirty="0" err="1">
                <a:latin typeface="Garamond" panose="02020404030301010803" pitchFamily="18" charset="0"/>
              </a:rPr>
              <a:t>appellationum</a:t>
            </a:r>
            <a:r>
              <a:rPr lang="it-IT" sz="2000" dirty="0">
                <a:latin typeface="Garamond" panose="02020404030301010803" pitchFamily="18" charset="0"/>
              </a:rPr>
              <a:t>, relative alla città di Ferrara ed alle altre comunità dello Stato i cui statuti conferiscano, del pari, la giurisdizione della terza istanza al Signore e ai suoi </a:t>
            </a:r>
            <a:r>
              <a:rPr lang="it-IT" sz="2000" i="1" dirty="0" err="1">
                <a:latin typeface="Garamond" panose="02020404030301010803" pitchFamily="18" charset="0"/>
              </a:rPr>
              <a:t>iudices</a:t>
            </a:r>
            <a:r>
              <a:rPr lang="it-IT" sz="2000" i="1" dirty="0">
                <a:latin typeface="Garamond" panose="02020404030301010803" pitchFamily="18" charset="0"/>
              </a:rPr>
              <a:t> </a:t>
            </a:r>
            <a:r>
              <a:rPr lang="it-IT" sz="2000" i="1" dirty="0" err="1">
                <a:latin typeface="Garamond" panose="02020404030301010803" pitchFamily="18" charset="0"/>
              </a:rPr>
              <a:t>curiae</a:t>
            </a:r>
            <a:r>
              <a:rPr lang="it-IT" sz="2000" dirty="0">
                <a:latin typeface="Garamond" panose="02020404030301010803" pitchFamily="18" charset="0"/>
              </a:rPr>
              <a:t>»  (F. Valenti, </a:t>
            </a:r>
            <a:r>
              <a:rPr lang="it-IT" sz="2000" i="1" dirty="0">
                <a:latin typeface="Garamond" panose="02020404030301010803" pitchFamily="18" charset="0"/>
              </a:rPr>
              <a:t>I consigli di governo presso gli estensi</a:t>
            </a:r>
            <a:r>
              <a:rPr lang="it-IT" sz="2000" dirty="0">
                <a:latin typeface="Garamond" panose="02020404030301010803" pitchFamily="18" charset="0"/>
              </a:rPr>
              <a:t>, cit., p. 403). </a:t>
            </a:r>
            <a:endParaRPr lang="it-IT" sz="2000" dirty="0" smtClean="0">
              <a:latin typeface="Garamond" panose="02020404030301010803" pitchFamily="18" charset="0"/>
            </a:endParaRPr>
          </a:p>
          <a:p>
            <a:pPr marL="0" indent="0" algn="just">
              <a:buNone/>
            </a:pPr>
            <a:r>
              <a:rPr lang="it-IT" sz="2000" dirty="0" smtClean="0">
                <a:latin typeface="Garamond" panose="02020404030301010803" pitchFamily="18" charset="0"/>
              </a:rPr>
              <a:t>La </a:t>
            </a:r>
            <a:r>
              <a:rPr lang="it-IT" sz="2000" dirty="0">
                <a:latin typeface="Garamond" panose="02020404030301010803" pitchFamily="18" charset="0"/>
              </a:rPr>
              <a:t>citazione si riferisce al decreto costitutivo del Consiglio; leggendo con attenzione, si può notare </a:t>
            </a:r>
            <a:r>
              <a:rPr lang="it-IT" sz="2000" b="1" dirty="0">
                <a:latin typeface="Garamond" panose="02020404030301010803" pitchFamily="18" charset="0"/>
              </a:rPr>
              <a:t>come i poteri del Consiglio fossero piuttosto limitati</a:t>
            </a:r>
            <a:r>
              <a:rPr lang="it-IT" sz="2000" dirty="0">
                <a:latin typeface="Garamond" panose="02020404030301010803" pitchFamily="18" charset="0"/>
              </a:rPr>
              <a:t>: era essenzialmente un organo consultivo, dalla giurisdizione ristretta. I giuristi che componevano il Consiglio erano tre, tutti o quasi scelti tra forestieri; la loro scarsa autonomia dimostra come il loro apporto nella gestione dello stato fosse percepito, dagli Este, come marginale nell’esercizio del potere.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8796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Istituzioni estensi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b="1" dirty="0">
                <a:latin typeface="Garamond" panose="02020404030301010803" pitchFamily="18" charset="0"/>
              </a:rPr>
              <a:t>Il Consiglio Segreto</a:t>
            </a:r>
            <a:endParaRPr lang="it-IT" sz="2200" dirty="0">
              <a:latin typeface="Garamond" panose="02020404030301010803" pitchFamily="18" charset="0"/>
            </a:endParaRPr>
          </a:p>
          <a:p>
            <a:pPr marL="0" indent="0" algn="just">
              <a:buNone/>
            </a:pPr>
            <a:r>
              <a:rPr lang="it-IT" sz="2200" dirty="0">
                <a:latin typeface="Garamond" panose="02020404030301010803" pitchFamily="18" charset="0"/>
              </a:rPr>
              <a:t>Creato nel 1463, il Consiglio Segreto venne riformato nel 1470. Durante il secolo si era caratterizzato per la fedeltà dei suoi membri, a scapito della preparazione professionale: ricordiamo che durante l’età comunale giuristi, giudici, notai erano i protagonisti delle istituzioni; su 30 persone, intime degli Este, che fecero parte del Consiglio nella seconda metà del Quattrocento, appena 8 erano dottori in legge. Borso chiamò a partecipare al consiglio il fratello Ercole, reduce da Molinella, ma pure il nipote Niccolò, figlio del defunto fratello Leonello; in genere, i membri erano anziani cortigiani di sicura fedeltà ed esperienza (Pellegrino </a:t>
            </a:r>
            <a:r>
              <a:rPr lang="it-IT" sz="2200" dirty="0" err="1">
                <a:latin typeface="Garamond" panose="02020404030301010803" pitchFamily="18" charset="0"/>
              </a:rPr>
              <a:t>Prisciani</a:t>
            </a:r>
            <a:r>
              <a:rPr lang="it-IT" sz="2200" dirty="0">
                <a:latin typeface="Garamond" panose="02020404030301010803" pitchFamily="18" charset="0"/>
              </a:rPr>
              <a:t>, Annibale Gonzaga): «più di incombenze ben definite, essi venivano insigniti dell’onore e del privilegio di offrire al principe la propria opinione. Del resto, che sotto Ercole I </a:t>
            </a:r>
            <a:r>
              <a:rPr lang="it-IT" sz="2200" dirty="0" err="1">
                <a:latin typeface="Garamond" panose="02020404030301010803" pitchFamily="18" charset="0"/>
              </a:rPr>
              <a:t>i</a:t>
            </a:r>
            <a:r>
              <a:rPr lang="it-IT" sz="2200" dirty="0">
                <a:latin typeface="Garamond" panose="02020404030301010803" pitchFamily="18" charset="0"/>
              </a:rPr>
              <a:t> consiglieri segreti non avessero mansioni specifiche è dimostrato dal fatto che essi venissero inviati dal duca a ricoprire offici lontani da Ferrara anche per lunghi periodi senza per ciò perdere la loro qualifica» (M. </a:t>
            </a:r>
            <a:r>
              <a:rPr lang="it-IT" sz="2200" dirty="0" err="1">
                <a:latin typeface="Garamond" panose="02020404030301010803" pitchFamily="18" charset="0"/>
              </a:rPr>
              <a:t>Folin</a:t>
            </a:r>
            <a:r>
              <a:rPr lang="it-IT" sz="2200" dirty="0">
                <a:latin typeface="Garamond" panose="02020404030301010803" pitchFamily="18" charset="0"/>
              </a:rPr>
              <a:t>, </a:t>
            </a:r>
            <a:r>
              <a:rPr lang="it-IT" sz="2200" i="1" dirty="0">
                <a:latin typeface="Garamond" panose="02020404030301010803" pitchFamily="18" charset="0"/>
              </a:rPr>
              <a:t>Rinascimento estense</a:t>
            </a:r>
            <a:r>
              <a:rPr lang="it-IT" sz="2200" dirty="0">
                <a:latin typeface="Garamond" panose="02020404030301010803" pitchFamily="18" charset="0"/>
              </a:rPr>
              <a:t>, cit., p. 147). </a:t>
            </a:r>
          </a:p>
          <a:p>
            <a:pPr marL="0" indent="0" algn="just">
              <a:buNone/>
            </a:pP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78328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a:latin typeface="Garamond" panose="02020404030301010803" pitchFamily="18" charset="0"/>
              </a:rPr>
              <a:t>Marchesi, signori, </a:t>
            </a:r>
            <a:r>
              <a:rPr lang="it-IT" sz="2800" b="1" dirty="0" smtClean="0">
                <a:latin typeface="Garamond" panose="02020404030301010803" pitchFamily="18" charset="0"/>
              </a:rPr>
              <a:t>vicari: quale il titolo degli Este?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a:latin typeface="Garamond" panose="02020404030301010803" pitchFamily="18" charset="0"/>
              </a:rPr>
              <a:t>Prima di trattare l’organizzazione delle finanze e della corte chiariamo alcuni punti prima lasciati forse sottintesi. Abbiamo percorso a tappe forzate alcuni argomenti, in prevalenza istituzionali, usando a più riprese il termine ‘signoria’. Abbiamo pure chiarito il senso di alcuni vocaboli specifici, come ‘podestà’, o ‘vicario’. Quanto agli Este, però, abbiamo avuto occasione di veder loro attribuire numerosi titoli: vicari pontifici, vicari imperiali, signori, duchi, marchesi e podestà. Cerchiamo di porre ordine, avvertendo che non è possibile, in questa sede, risultare troppo precisi: le scorse lezioni hanno già mostrato come la conquista o la perdita di un feudo o di un castello fossero eventi piuttosto repentini. Il titolo nobiliare preponderante degli Este fu quello di marchesi. Alberto Azzo II possedeva un ampio patrimonio, e assunse un ruolo di primo piano nel conflitto tra Gregorio VII e Enrico IV. </a:t>
            </a:r>
            <a:r>
              <a:rPr lang="it-IT" sz="2200" b="1" dirty="0">
                <a:latin typeface="Garamond" panose="02020404030301010803" pitchFamily="18" charset="0"/>
              </a:rPr>
              <a:t>Enrico IV concesse </a:t>
            </a:r>
            <a:r>
              <a:rPr lang="it-IT" sz="2200" dirty="0">
                <a:latin typeface="Garamond" panose="02020404030301010803" pitchFamily="18" charset="0"/>
              </a:rPr>
              <a:t>per questo </a:t>
            </a:r>
            <a:r>
              <a:rPr lang="it-IT" sz="2200" b="1" dirty="0">
                <a:latin typeface="Garamond" panose="02020404030301010803" pitchFamily="18" charset="0"/>
              </a:rPr>
              <a:t>nel 1077 </a:t>
            </a:r>
            <a:r>
              <a:rPr lang="it-IT" sz="2200" dirty="0">
                <a:latin typeface="Garamond" panose="02020404030301010803" pitchFamily="18" charset="0"/>
              </a:rPr>
              <a:t>ad Alberto Azzo possessi e giurisdizioni nei comitati di Parma, Luni, Arezzo, Tortona, Piacenza, Modena, Ferrara, Padova, Verona, Brescia, Cremona, Gavello. Gli Este, a quell’epoca, possono quindi chiamarsi </a:t>
            </a:r>
            <a:r>
              <a:rPr lang="it-IT" sz="2200" b="1" dirty="0">
                <a:latin typeface="Garamond" panose="02020404030301010803" pitchFamily="18" charset="0"/>
              </a:rPr>
              <a:t>marchesi</a:t>
            </a:r>
            <a:r>
              <a:rPr lang="it-IT" sz="2200" dirty="0">
                <a:latin typeface="Garamond" panose="02020404030301010803" pitchFamily="18" charset="0"/>
              </a:rPr>
              <a:t>. Il duca di Baviera, nel 1154, riconfermò l’investitura su Este, Solesino, Arquà, </a:t>
            </a:r>
            <a:r>
              <a:rPr lang="it-IT" sz="2200" dirty="0" err="1">
                <a:latin typeface="Garamond" panose="02020404030301010803" pitchFamily="18" charset="0"/>
              </a:rPr>
              <a:t>Merendola</a:t>
            </a:r>
            <a:r>
              <a:rPr lang="it-IT" sz="2200" dirty="0">
                <a:latin typeface="Garamond" panose="02020404030301010803" pitchFamily="18" charset="0"/>
              </a:rPr>
              <a:t>. I Marchesi di Este, aggiunsero però numerosi altri titoli, temporanei o meno: comparirono, in epoca comunale, come </a:t>
            </a:r>
            <a:r>
              <a:rPr lang="it-IT" sz="2200" b="1" dirty="0">
                <a:latin typeface="Garamond" panose="02020404030301010803" pitchFamily="18" charset="0"/>
              </a:rPr>
              <a:t>podestà</a:t>
            </a:r>
            <a:r>
              <a:rPr lang="it-IT" sz="2200" dirty="0">
                <a:latin typeface="Garamond" panose="02020404030301010803" pitchFamily="18" charset="0"/>
              </a:rPr>
              <a:t> (di Padova: Obizzo I, nel 1177; di Verona: Azzo VI, nel 1204; di Ferrara, più volte: ad es. Azzo VII, nel 1244, 1247-51, 1258; di Mantova: Azzo VI, nel 1208 etc.). Nel 1210 l’imperatore Ottone IV concesse a Azzo VI l’investitura della </a:t>
            </a:r>
            <a:r>
              <a:rPr lang="it-IT" sz="2200" b="1" dirty="0">
                <a:latin typeface="Garamond" panose="02020404030301010803" pitchFamily="18" charset="0"/>
              </a:rPr>
              <a:t>marca d’Ancona</a:t>
            </a:r>
            <a:r>
              <a:rPr lang="it-IT" sz="2200" dirty="0">
                <a:latin typeface="Garamond" panose="02020404030301010803" pitchFamily="18" charset="0"/>
              </a:rPr>
              <a:t>.</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3933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a:latin typeface="Garamond" panose="02020404030301010803" pitchFamily="18" charset="0"/>
              </a:rPr>
              <a:t>Marchesi, signori, </a:t>
            </a:r>
            <a:r>
              <a:rPr lang="it-IT" sz="2800" b="1" dirty="0" smtClean="0">
                <a:latin typeface="Garamond" panose="02020404030301010803" pitchFamily="18" charset="0"/>
              </a:rPr>
              <a:t>vicari: quale il titolo degli Este?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dirty="0" smtClean="0">
                <a:latin typeface="Garamond" panose="02020404030301010803" pitchFamily="18" charset="0"/>
              </a:rPr>
              <a:t>Altre investiture:</a:t>
            </a:r>
          </a:p>
          <a:p>
            <a:pPr marL="0" indent="0">
              <a:buNone/>
            </a:pPr>
            <a:r>
              <a:rPr lang="it-IT" dirty="0">
                <a:latin typeface="Garamond" panose="02020404030301010803" pitchFamily="18" charset="0"/>
              </a:rPr>
              <a:t>1221: Massafiscaglia (dal </a:t>
            </a:r>
            <a:r>
              <a:rPr lang="it-IT" b="1" dirty="0">
                <a:latin typeface="Garamond" panose="02020404030301010803" pitchFamily="18" charset="0"/>
              </a:rPr>
              <a:t>papa</a:t>
            </a:r>
            <a:r>
              <a:rPr lang="it-IT" dirty="0">
                <a:latin typeface="Garamond" panose="02020404030301010803" pitchFamily="18" charset="0"/>
              </a:rPr>
              <a:t>)</a:t>
            </a:r>
          </a:p>
          <a:p>
            <a:pPr marL="0" indent="0">
              <a:buNone/>
            </a:pPr>
            <a:r>
              <a:rPr lang="it-IT" dirty="0">
                <a:latin typeface="Garamond" panose="02020404030301010803" pitchFamily="18" charset="0"/>
              </a:rPr>
              <a:t>1221: Adria e Ariano (dal </a:t>
            </a:r>
            <a:r>
              <a:rPr lang="it-IT" b="1" dirty="0">
                <a:latin typeface="Garamond" panose="02020404030301010803" pitchFamily="18" charset="0"/>
              </a:rPr>
              <a:t>vescovo di Adria</a:t>
            </a:r>
            <a:r>
              <a:rPr lang="it-IT" dirty="0">
                <a:latin typeface="Garamond" panose="02020404030301010803" pitchFamily="18" charset="0"/>
              </a:rPr>
              <a:t>)</a:t>
            </a:r>
          </a:p>
          <a:p>
            <a:pPr marL="0" indent="0">
              <a:buNone/>
            </a:pPr>
            <a:r>
              <a:rPr lang="it-IT" dirty="0">
                <a:latin typeface="Garamond" panose="02020404030301010803" pitchFamily="18" charset="0"/>
              </a:rPr>
              <a:t>1221: contado di Rovigo (dall’</a:t>
            </a:r>
            <a:r>
              <a:rPr lang="it-IT" b="1" dirty="0">
                <a:latin typeface="Garamond" panose="02020404030301010803" pitchFamily="18" charset="0"/>
              </a:rPr>
              <a:t>imperatore</a:t>
            </a:r>
            <a:r>
              <a:rPr lang="it-IT" dirty="0">
                <a:latin typeface="Garamond" panose="02020404030301010803" pitchFamily="18" charset="0"/>
              </a:rPr>
              <a:t>)</a:t>
            </a:r>
          </a:p>
          <a:p>
            <a:pPr marL="0" indent="0">
              <a:buNone/>
            </a:pPr>
            <a:r>
              <a:rPr lang="it-IT" dirty="0">
                <a:latin typeface="Garamond" panose="02020404030301010803" pitchFamily="18" charset="0"/>
              </a:rPr>
              <a:t>1293: Codigoro, Pomposa (dall’</a:t>
            </a:r>
            <a:r>
              <a:rPr lang="it-IT" b="1" dirty="0">
                <a:latin typeface="Garamond" panose="02020404030301010803" pitchFamily="18" charset="0"/>
              </a:rPr>
              <a:t>abate di Pomposa</a:t>
            </a:r>
            <a:r>
              <a:rPr lang="it-IT" dirty="0">
                <a:latin typeface="Garamond" panose="02020404030301010803" pitchFamily="18" charset="0"/>
              </a:rPr>
              <a:t>)</a:t>
            </a:r>
          </a:p>
          <a:p>
            <a:pPr marL="0" indent="0">
              <a:buNone/>
            </a:pPr>
            <a:r>
              <a:rPr lang="it-IT" dirty="0">
                <a:latin typeface="Garamond" panose="02020404030301010803" pitchFamily="18" charset="0"/>
              </a:rPr>
              <a:t>1293: Comacchio (dal </a:t>
            </a:r>
            <a:r>
              <a:rPr lang="it-IT" b="1" dirty="0">
                <a:latin typeface="Garamond" panose="02020404030301010803" pitchFamily="18" charset="0"/>
              </a:rPr>
              <a:t>vescovo di Comacchio</a:t>
            </a:r>
            <a:r>
              <a:rPr lang="it-IT" dirty="0">
                <a:latin typeface="Garamond" panose="02020404030301010803" pitchFamily="18" charset="0"/>
              </a:rPr>
              <a:t>) </a:t>
            </a:r>
          </a:p>
          <a:p>
            <a:pPr marL="0" indent="0">
              <a:buNone/>
            </a:pPr>
            <a:r>
              <a:rPr lang="it-IT" dirty="0">
                <a:latin typeface="Garamond" panose="02020404030301010803" pitchFamily="18" charset="0"/>
              </a:rPr>
              <a:t>Primi anni del ‘300: Bondeno (dall’</a:t>
            </a:r>
            <a:r>
              <a:rPr lang="it-IT" b="1" dirty="0">
                <a:latin typeface="Garamond" panose="02020404030301010803" pitchFamily="18" charset="0"/>
              </a:rPr>
              <a:t>abate di Nonantola</a:t>
            </a:r>
            <a:r>
              <a:rPr lang="it-IT" dirty="0">
                <a:latin typeface="Garamond" panose="02020404030301010803" pitchFamily="18" charset="0"/>
              </a:rPr>
              <a:t>)</a:t>
            </a:r>
          </a:p>
          <a:p>
            <a:pPr marL="0" indent="0">
              <a:buNone/>
            </a:pPr>
            <a:r>
              <a:rPr lang="it-IT" dirty="0">
                <a:latin typeface="Garamond" panose="02020404030301010803" pitchFamily="18" charset="0"/>
              </a:rPr>
              <a:t>1327-1344: Argenta, Portomaggiore </a:t>
            </a:r>
            <a:r>
              <a:rPr lang="it-IT" dirty="0" smtClean="0">
                <a:latin typeface="Garamond" panose="02020404030301010803" pitchFamily="18" charset="0"/>
              </a:rPr>
              <a:t>(dall’</a:t>
            </a:r>
            <a:r>
              <a:rPr lang="it-IT" b="1" dirty="0" smtClean="0">
                <a:latin typeface="Garamond" panose="02020404030301010803" pitchFamily="18" charset="0"/>
              </a:rPr>
              <a:t>arcivescovo </a:t>
            </a:r>
            <a:r>
              <a:rPr lang="it-IT" b="1" dirty="0">
                <a:latin typeface="Garamond" panose="02020404030301010803" pitchFamily="18" charset="0"/>
              </a:rPr>
              <a:t>di Ravenna</a:t>
            </a:r>
            <a:r>
              <a:rPr lang="it-IT" dirty="0">
                <a:latin typeface="Garamond" panose="02020404030301010803" pitchFamily="18" charset="0"/>
              </a:rPr>
              <a:t>)</a:t>
            </a:r>
          </a:p>
          <a:p>
            <a:pPr marL="0" indent="0">
              <a:buNone/>
            </a:pPr>
            <a:r>
              <a:rPr lang="it-IT" dirty="0">
                <a:latin typeface="Garamond" panose="02020404030301010803" pitchFamily="18" charset="0"/>
              </a:rPr>
              <a:t>1358: Melara e Bergantino (dal </a:t>
            </a:r>
            <a:r>
              <a:rPr lang="it-IT" b="1" dirty="0">
                <a:latin typeface="Garamond" panose="02020404030301010803" pitchFamily="18" charset="0"/>
              </a:rPr>
              <a:t>vescovo di Ferrara</a:t>
            </a:r>
            <a:r>
              <a:rPr lang="it-IT" dirty="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69760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Tra </a:t>
            </a:r>
            <a:r>
              <a:rPr lang="it-IT" sz="3100" b="1" dirty="0">
                <a:latin typeface="Garamond" panose="02020404030301010803" pitchFamily="18" charset="0"/>
              </a:rPr>
              <a:t>Papa e Imperatore</a:t>
            </a: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A </a:t>
            </a:r>
            <a:r>
              <a:rPr lang="it-IT" sz="2200" dirty="0">
                <a:latin typeface="Garamond" panose="02020404030301010803" pitchFamily="18" charset="0"/>
              </a:rPr>
              <a:t>far spostare gli interessi degli Este dal Padovano verso Ferrara fu la lotta contro i Torelli, che decretò la già citata acclamazione di Obizzo II a signore perpetuo della città nel 1264. I marchesi di Este divennero così anche </a:t>
            </a:r>
            <a:r>
              <a:rPr lang="it-IT" sz="2200" b="1" dirty="0">
                <a:latin typeface="Garamond" panose="02020404030301010803" pitchFamily="18" charset="0"/>
              </a:rPr>
              <a:t>signori di Ferrara</a:t>
            </a:r>
            <a:r>
              <a:rPr lang="it-IT" sz="2200" dirty="0">
                <a:latin typeface="Garamond" panose="02020404030301010803" pitchFamily="18" charset="0"/>
              </a:rPr>
              <a:t>, ossia investiti di signoria su Ferrara. Ma di signoria ereditaria: caratteristica che li distingueva dai podestà, cui parimenti era conferita la signoria, però solo per un dato periodo.  Nel 1288 e 1290 proclamavano Obizzo II proprio </a:t>
            </a:r>
            <a:r>
              <a:rPr lang="it-IT" sz="2200" b="1" dirty="0">
                <a:latin typeface="Garamond" panose="02020404030301010803" pitchFamily="18" charset="0"/>
              </a:rPr>
              <a:t>signore</a:t>
            </a:r>
            <a:r>
              <a:rPr lang="it-IT" sz="2200" dirty="0">
                <a:latin typeface="Garamond" panose="02020404030301010803" pitchFamily="18" charset="0"/>
              </a:rPr>
              <a:t> anche </a:t>
            </a:r>
            <a:r>
              <a:rPr lang="it-IT" sz="2200" b="1" dirty="0">
                <a:latin typeface="Garamond" panose="02020404030301010803" pitchFamily="18" charset="0"/>
              </a:rPr>
              <a:t>Modena e Reggio</a:t>
            </a:r>
            <a:r>
              <a:rPr lang="it-IT" sz="2200" dirty="0">
                <a:latin typeface="Garamond" panose="02020404030301010803" pitchFamily="18" charset="0"/>
              </a:rPr>
              <a:t>, titoli che, come visto, sarebbero stati soggetti ad alterne vicende. Anche Ferrara, del resto, veniva persa; conquistata dalla Chiesa nel 1308, veniva data in vicariato a Roberto d’Angiò e riottenuta soltanto nel 1329 dagli Este, sotto forma di </a:t>
            </a:r>
            <a:r>
              <a:rPr lang="it-IT" sz="2200" b="1" dirty="0">
                <a:latin typeface="Garamond" panose="02020404030301010803" pitchFamily="18" charset="0"/>
              </a:rPr>
              <a:t>vicariato apostolico</a:t>
            </a:r>
            <a:r>
              <a:rPr lang="it-IT" sz="2200" dirty="0">
                <a:latin typeface="Garamond" panose="02020404030301010803" pitchFamily="18" charset="0"/>
              </a:rPr>
              <a:t>. Da allora, nonostante i periodi di attrito, o aperta rottura con la Chiesa, il diritto estense su Ferrara sarebbe derivato dall’investitura pontificia. Tecnicamente, quindi, gli Este ricevono alcuni benefici dall’Impero, e altri dalla Chiesa; ad esempio nel 1327 l’imperatore Ludovico il Bavaro concesse a Obizzo III in feudo i castelli di Argenta e di Sant'Alberto (la discrepanza con il ruolo dell’arcivescovo è solo apparente). Papa Giovanni XXII concesse invece a Obizzo, nel 1331, Finale Modenese (per 10 anni</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27078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smtClean="0">
                <a:latin typeface="Garamond" panose="02020404030301010803" pitchFamily="18" charset="0"/>
              </a:rPr>
              <a:t>Il </a:t>
            </a:r>
            <a:r>
              <a:rPr lang="it-IT" sz="3200" b="1" dirty="0">
                <a:latin typeface="Garamond" panose="02020404030301010803" pitchFamily="18" charset="0"/>
              </a:rPr>
              <a:t>titolo di duca</a:t>
            </a: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Il </a:t>
            </a:r>
            <a:r>
              <a:rPr lang="it-IT" sz="2200" dirty="0">
                <a:latin typeface="Garamond" panose="02020404030301010803" pitchFamily="18" charset="0"/>
              </a:rPr>
              <a:t>primo a potersi fregiare del titolo di </a:t>
            </a:r>
            <a:r>
              <a:rPr lang="it-IT" sz="2200" dirty="0" smtClean="0">
                <a:latin typeface="Garamond" panose="02020404030301010803" pitchFamily="18" charset="0"/>
              </a:rPr>
              <a:t>duca fu Borso, </a:t>
            </a:r>
            <a:r>
              <a:rPr lang="it-IT" sz="2200" dirty="0">
                <a:latin typeface="Garamond" panose="02020404030301010803" pitchFamily="18" charset="0"/>
              </a:rPr>
              <a:t>ma inizialmente soltanto di Modena e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Reggio</a:t>
            </a:r>
            <a:r>
              <a:rPr lang="it-IT" sz="2200" dirty="0">
                <a:latin typeface="Garamond" panose="02020404030301010803" pitchFamily="18" charset="0"/>
              </a:rPr>
              <a:t>. Che, essendo territori imperiali, gli furono conferiti come ducato dall’imperatore Federico III, durante un suo passaggio in Italia, nel 1452. Per poter assumere su di sé pure il titolo di duca di Ferrara Borso si recò presso il pontefice, a Roma, come già aveva fatto il suo antenato Alberto. Carico di doni, Borso ottenne l’investitura pontificia del titolo di duca (1471). Leggiamo in proposito </a:t>
            </a:r>
            <a:r>
              <a:rPr lang="it-IT" sz="2200" dirty="0" smtClean="0">
                <a:latin typeface="Garamond" panose="02020404030301010803" pitchFamily="18" charset="0"/>
              </a:rPr>
              <a:t>una </a:t>
            </a:r>
            <a:r>
              <a:rPr lang="it-IT" sz="2200" dirty="0">
                <a:latin typeface="Garamond" panose="02020404030301010803" pitchFamily="18" charset="0"/>
              </a:rPr>
              <a:t>cronaca: «il </a:t>
            </a:r>
            <a:r>
              <a:rPr lang="it-IT" sz="2200" dirty="0" err="1">
                <a:latin typeface="Garamond" panose="02020404030301010803" pitchFamily="18" charset="0"/>
              </a:rPr>
              <a:t>zorno</a:t>
            </a:r>
            <a:r>
              <a:rPr lang="it-IT" sz="2200" dirty="0">
                <a:latin typeface="Garamond" panose="02020404030301010803" pitchFamily="18" charset="0"/>
              </a:rPr>
              <a:t> di Pasqua, che fu domenica ali 14 d’</a:t>
            </a:r>
            <a:r>
              <a:rPr lang="it-IT" sz="2200" dirty="0" err="1">
                <a:latin typeface="Garamond" panose="02020404030301010803" pitchFamily="18" charset="0"/>
              </a:rPr>
              <a:t>aprille</a:t>
            </a:r>
            <a:r>
              <a:rPr lang="it-IT" sz="2200" dirty="0">
                <a:latin typeface="Garamond" panose="02020404030301010803" pitchFamily="18" charset="0"/>
              </a:rPr>
              <a:t>, ove </a:t>
            </a:r>
            <a:r>
              <a:rPr lang="it-IT" sz="2200" dirty="0" err="1">
                <a:latin typeface="Garamond" panose="02020404030301010803" pitchFamily="18" charset="0"/>
              </a:rPr>
              <a:t>cum</a:t>
            </a:r>
            <a:r>
              <a:rPr lang="it-IT" sz="2200" dirty="0">
                <a:latin typeface="Garamond" panose="02020404030301010803" pitchFamily="18" charset="0"/>
              </a:rPr>
              <a:t> </a:t>
            </a:r>
            <a:r>
              <a:rPr lang="it-IT" sz="2200" dirty="0" err="1">
                <a:latin typeface="Garamond" panose="02020404030301010803" pitchFamily="18" charset="0"/>
              </a:rPr>
              <a:t>el</a:t>
            </a:r>
            <a:r>
              <a:rPr lang="it-IT" sz="2200" dirty="0">
                <a:latin typeface="Garamond" panose="02020404030301010803" pitchFamily="18" charset="0"/>
              </a:rPr>
              <a:t> papa </a:t>
            </a:r>
            <a:r>
              <a:rPr lang="it-IT" sz="2200" dirty="0" err="1">
                <a:latin typeface="Garamond" panose="02020404030301010803" pitchFamily="18" charset="0"/>
              </a:rPr>
              <a:t>stete</a:t>
            </a:r>
            <a:r>
              <a:rPr lang="it-IT" sz="2200" dirty="0">
                <a:latin typeface="Garamond" panose="02020404030301010803" pitchFamily="18" charset="0"/>
              </a:rPr>
              <a:t> a messa in S. Pietro, et fu </a:t>
            </a:r>
            <a:r>
              <a:rPr lang="it-IT" sz="2200" dirty="0" err="1">
                <a:latin typeface="Garamond" panose="02020404030301010803" pitchFamily="18" charset="0"/>
              </a:rPr>
              <a:t>communicato</a:t>
            </a:r>
            <a:r>
              <a:rPr lang="it-IT" sz="2200" dirty="0">
                <a:latin typeface="Garamond" panose="02020404030301010803" pitchFamily="18" charset="0"/>
              </a:rPr>
              <a:t> per mano prima del papa, lui et tuta la sua famiglia, che se volse </a:t>
            </a:r>
            <a:r>
              <a:rPr lang="it-IT" sz="2200" dirty="0" err="1">
                <a:latin typeface="Garamond" panose="02020404030301010803" pitchFamily="18" charset="0"/>
              </a:rPr>
              <a:t>communicare</a:t>
            </a:r>
            <a:r>
              <a:rPr lang="it-IT" sz="2200" dirty="0">
                <a:latin typeface="Garamond" panose="02020404030301010803" pitchFamily="18" charset="0"/>
              </a:rPr>
              <a:t>. Poi da Sua Santità li fu facto duca di Ferrara, et </a:t>
            </a:r>
            <a:r>
              <a:rPr lang="it-IT" sz="2200" dirty="0" err="1">
                <a:latin typeface="Garamond" panose="02020404030301010803" pitchFamily="18" charset="0"/>
              </a:rPr>
              <a:t>cavaliero</a:t>
            </a:r>
            <a:r>
              <a:rPr lang="it-IT" sz="2200" dirty="0">
                <a:latin typeface="Garamond" panose="02020404030301010803" pitchFamily="18" charset="0"/>
              </a:rPr>
              <a:t> di S. Pietro, liberando la </a:t>
            </a:r>
            <a:r>
              <a:rPr lang="it-IT" sz="2200" dirty="0" err="1">
                <a:latin typeface="Garamond" panose="02020404030301010803" pitchFamily="18" charset="0"/>
              </a:rPr>
              <a:t>cità</a:t>
            </a:r>
            <a:r>
              <a:rPr lang="it-IT" sz="2200" dirty="0">
                <a:latin typeface="Garamond" panose="02020404030301010803" pitchFamily="18" charset="0"/>
              </a:rPr>
              <a:t> di Ferrara </a:t>
            </a:r>
            <a:r>
              <a:rPr lang="it-IT" sz="2200" dirty="0" err="1">
                <a:latin typeface="Garamond" panose="02020404030301010803" pitchFamily="18" charset="0"/>
              </a:rPr>
              <a:t>dala</a:t>
            </a:r>
            <a:r>
              <a:rPr lang="it-IT" sz="2200" dirty="0">
                <a:latin typeface="Garamond" panose="02020404030301010803" pitchFamily="18" charset="0"/>
              </a:rPr>
              <a:t> </a:t>
            </a:r>
            <a:r>
              <a:rPr lang="it-IT" sz="2200" dirty="0" err="1">
                <a:latin typeface="Garamond" panose="02020404030301010803" pitchFamily="18" charset="0"/>
              </a:rPr>
              <a:t>servitute</a:t>
            </a:r>
            <a:r>
              <a:rPr lang="it-IT" sz="2200" dirty="0">
                <a:latin typeface="Garamond" panose="02020404030301010803" pitchFamily="18" charset="0"/>
              </a:rPr>
              <a:t>, cioè ove li signori passati se erano chiamati </a:t>
            </a:r>
            <a:r>
              <a:rPr lang="it-IT" sz="2200" dirty="0" err="1">
                <a:latin typeface="Garamond" panose="02020404030301010803" pitchFamily="18" charset="0"/>
              </a:rPr>
              <a:t>vicarii</a:t>
            </a:r>
            <a:r>
              <a:rPr lang="it-IT" sz="2200" dirty="0">
                <a:latin typeface="Garamond" panose="02020404030301010803" pitchFamily="18" charset="0"/>
              </a:rPr>
              <a:t> di santa </a:t>
            </a:r>
            <a:r>
              <a:rPr lang="it-IT" sz="2200" dirty="0" err="1">
                <a:latin typeface="Garamond" panose="02020404030301010803" pitchFamily="18" charset="0"/>
              </a:rPr>
              <a:t>Chiesia</a:t>
            </a:r>
            <a:r>
              <a:rPr lang="it-IT" sz="2200" dirty="0">
                <a:latin typeface="Garamond" panose="02020404030301010803" pitchFamily="18" charset="0"/>
              </a:rPr>
              <a:t>, volse Sua Santità che se chiamasse duca </a:t>
            </a:r>
            <a:r>
              <a:rPr lang="it-IT" sz="2200" i="1" dirty="0">
                <a:latin typeface="Garamond" panose="02020404030301010803" pitchFamily="18" charset="0"/>
              </a:rPr>
              <a:t>de </a:t>
            </a:r>
            <a:r>
              <a:rPr lang="it-IT" sz="2200" i="1" dirty="0" err="1">
                <a:latin typeface="Garamond" panose="02020404030301010803" pitchFamily="18" charset="0"/>
              </a:rPr>
              <a:t>cetero</a:t>
            </a:r>
            <a:r>
              <a:rPr lang="it-IT" sz="2200" dirty="0">
                <a:latin typeface="Garamond" panose="02020404030301010803" pitchFamily="18" charset="0"/>
              </a:rPr>
              <a:t>, et che ne potesse testare, </a:t>
            </a:r>
            <a:r>
              <a:rPr lang="it-IT" sz="2200" dirty="0" err="1">
                <a:latin typeface="Garamond" panose="02020404030301010803" pitchFamily="18" charset="0"/>
              </a:rPr>
              <a:t>donandoge</a:t>
            </a:r>
            <a:r>
              <a:rPr lang="it-IT" sz="2200" dirty="0">
                <a:latin typeface="Garamond" panose="02020404030301010803" pitchFamily="18" charset="0"/>
              </a:rPr>
              <a:t> </a:t>
            </a:r>
            <a:r>
              <a:rPr lang="it-IT" sz="2200" dirty="0" err="1">
                <a:latin typeface="Garamond" panose="02020404030301010803" pitchFamily="18" charset="0"/>
              </a:rPr>
              <a:t>el</a:t>
            </a:r>
            <a:r>
              <a:rPr lang="it-IT" sz="2200" dirty="0">
                <a:latin typeface="Garamond" panose="02020404030301010803" pitchFamily="18" charset="0"/>
              </a:rPr>
              <a:t> papa </a:t>
            </a:r>
            <a:r>
              <a:rPr lang="it-IT" sz="2200" i="1" dirty="0" err="1">
                <a:latin typeface="Garamond" panose="02020404030301010803" pitchFamily="18" charset="0"/>
              </a:rPr>
              <a:t>tunc</a:t>
            </a:r>
            <a:r>
              <a:rPr lang="it-IT" sz="2200" dirty="0">
                <a:latin typeface="Garamond" panose="02020404030301010803" pitchFamily="18" charset="0"/>
              </a:rPr>
              <a:t> </a:t>
            </a:r>
            <a:r>
              <a:rPr lang="it-IT" sz="2200" dirty="0" err="1">
                <a:latin typeface="Garamond" panose="02020404030301010803" pitchFamily="18" charset="0"/>
              </a:rPr>
              <a:t>el</a:t>
            </a:r>
            <a:r>
              <a:rPr lang="it-IT" sz="2200" dirty="0">
                <a:latin typeface="Garamond" panose="02020404030301010803" pitchFamily="18" charset="0"/>
              </a:rPr>
              <a:t> manto di </a:t>
            </a:r>
            <a:r>
              <a:rPr lang="it-IT" sz="2200" dirty="0" err="1">
                <a:latin typeface="Garamond" panose="02020404030301010803" pitchFamily="18" charset="0"/>
              </a:rPr>
              <a:t>brocato</a:t>
            </a:r>
            <a:r>
              <a:rPr lang="it-IT" sz="2200" dirty="0">
                <a:latin typeface="Garamond" panose="02020404030301010803" pitchFamily="18" charset="0"/>
              </a:rPr>
              <a:t> d’oro, et </a:t>
            </a:r>
            <a:r>
              <a:rPr lang="it-IT" sz="2200" dirty="0" err="1">
                <a:latin typeface="Garamond" panose="02020404030301010803" pitchFamily="18" charset="0"/>
              </a:rPr>
              <a:t>breta</a:t>
            </a:r>
            <a:r>
              <a:rPr lang="it-IT" sz="2200" dirty="0">
                <a:latin typeface="Garamond" panose="02020404030301010803" pitchFamily="18" charset="0"/>
              </a:rPr>
              <a:t> de varo da duca </a:t>
            </a:r>
            <a:r>
              <a:rPr lang="it-IT" sz="2200" i="1" dirty="0" err="1">
                <a:latin typeface="Garamond" panose="02020404030301010803" pitchFamily="18" charset="0"/>
              </a:rPr>
              <a:t>cum</a:t>
            </a:r>
            <a:r>
              <a:rPr lang="it-IT" sz="2200" dirty="0">
                <a:latin typeface="Garamond" panose="02020404030301010803" pitchFamily="18" charset="0"/>
              </a:rPr>
              <a:t> </a:t>
            </a:r>
            <a:r>
              <a:rPr lang="it-IT" sz="2200" dirty="0" err="1">
                <a:latin typeface="Garamond" panose="02020404030301010803" pitchFamily="18" charset="0"/>
              </a:rPr>
              <a:t>orechie</a:t>
            </a:r>
            <a:r>
              <a:rPr lang="it-IT" sz="2200" dirty="0">
                <a:latin typeface="Garamond" panose="02020404030301010803" pitchFamily="18" charset="0"/>
              </a:rPr>
              <a:t>, una </a:t>
            </a:r>
            <a:r>
              <a:rPr lang="it-IT" sz="2200" dirty="0" err="1">
                <a:latin typeface="Garamond" panose="02020404030301010803" pitchFamily="18" charset="0"/>
              </a:rPr>
              <a:t>colana</a:t>
            </a:r>
            <a:r>
              <a:rPr lang="it-IT" sz="2200" dirty="0">
                <a:latin typeface="Garamond" panose="02020404030301010803" pitchFamily="18" charset="0"/>
              </a:rPr>
              <a:t> da x mila ducati, spada et speroni, con una bacchetta d’oro in </a:t>
            </a:r>
            <a:r>
              <a:rPr lang="it-IT" sz="2200" dirty="0" err="1">
                <a:latin typeface="Garamond" panose="02020404030301010803" pitchFamily="18" charset="0"/>
              </a:rPr>
              <a:t>signo</a:t>
            </a:r>
            <a:r>
              <a:rPr lang="it-IT" sz="2200" dirty="0">
                <a:latin typeface="Garamond" panose="02020404030301010803" pitchFamily="18" charset="0"/>
              </a:rPr>
              <a:t> d’imperio» (Ugo </a:t>
            </a:r>
            <a:r>
              <a:rPr lang="it-IT" sz="2200" dirty="0" err="1">
                <a:latin typeface="Garamond" panose="02020404030301010803" pitchFamily="18" charset="0"/>
              </a:rPr>
              <a:t>Caleffini</a:t>
            </a:r>
            <a:r>
              <a:rPr lang="it-IT" sz="2200" dirty="0">
                <a:latin typeface="Garamond" panose="02020404030301010803" pitchFamily="18" charset="0"/>
              </a:rPr>
              <a:t>, </a:t>
            </a:r>
            <a:r>
              <a:rPr lang="it-IT" sz="2200" i="1" dirty="0">
                <a:latin typeface="Garamond" panose="02020404030301010803" pitchFamily="18" charset="0"/>
              </a:rPr>
              <a:t>Storia di Ferrara</a:t>
            </a:r>
            <a:r>
              <a:rPr lang="it-IT" sz="2200" dirty="0">
                <a:latin typeface="Garamond" panose="02020404030301010803" pitchFamily="18" charset="0"/>
              </a:rPr>
              <a:t>, </a:t>
            </a:r>
            <a:r>
              <a:rPr lang="it-IT" sz="2200" dirty="0" smtClean="0">
                <a:latin typeface="Garamond" panose="02020404030301010803" pitchFamily="18" charset="0"/>
              </a:rPr>
              <a:t>cc</a:t>
            </a:r>
            <a:r>
              <a:rPr lang="it-IT" sz="2200" dirty="0">
                <a:latin typeface="Garamond" panose="02020404030301010803" pitchFamily="18" charset="0"/>
              </a:rPr>
              <a:t>. 53v-54r</a:t>
            </a:r>
            <a:r>
              <a:rPr lang="it-IT" sz="2200" dirty="0" smtClean="0">
                <a:latin typeface="Garamond" panose="02020404030301010803" pitchFamily="18" charset="0"/>
              </a:rPr>
              <a:t>). Leggiamo </a:t>
            </a:r>
            <a:r>
              <a:rPr lang="it-IT" sz="2200" dirty="0">
                <a:latin typeface="Garamond" panose="02020404030301010803" pitchFamily="18" charset="0"/>
              </a:rPr>
              <a:t>uno specifico riferimento a un cambiamento di </a:t>
            </a:r>
            <a:r>
              <a:rPr lang="it-IT" sz="2200" i="1" dirty="0">
                <a:latin typeface="Garamond" panose="02020404030301010803" pitchFamily="18" charset="0"/>
              </a:rPr>
              <a:t>status</a:t>
            </a:r>
            <a:r>
              <a:rPr lang="it-IT" sz="2200" dirty="0">
                <a:latin typeface="Garamond" panose="02020404030301010803" pitchFamily="18" charset="0"/>
              </a:rPr>
              <a:t> giuridico, da vicario a duca, con il riferimento al diritto di trasmettere ereditariamente il titolo. I fatti, però, ci hanno mostrato come da secoli si praticasse un passaggio ereditario, all’interno della casata, della signoria su Ferrara. E dicono pure che ciò che rimaneva delle istituzioni comunali </a:t>
            </a:r>
            <a:r>
              <a:rPr lang="it-IT" sz="2200" b="1" dirty="0">
                <a:latin typeface="Garamond" panose="02020404030301010803" pitchFamily="18" charset="0"/>
              </a:rPr>
              <a:t>sceglieva</a:t>
            </a:r>
            <a:r>
              <a:rPr lang="it-IT" sz="2200" dirty="0">
                <a:latin typeface="Garamond" panose="02020404030301010803" pitchFamily="18" charset="0"/>
              </a:rPr>
              <a:t> e, insieme all’intera popolazione, </a:t>
            </a:r>
            <a:r>
              <a:rPr lang="it-IT" sz="2200" b="1" dirty="0">
                <a:latin typeface="Garamond" panose="02020404030301010803" pitchFamily="18" charset="0"/>
              </a:rPr>
              <a:t>acclamava</a:t>
            </a:r>
            <a:r>
              <a:rPr lang="it-IT" sz="2200" dirty="0">
                <a:latin typeface="Garamond" panose="02020404030301010803" pitchFamily="18" charset="0"/>
              </a:rPr>
              <a:t> il successore del signore mancato. Fonti di autorità sono il potere pontificio e quello imperiale, che possono talvolta essere assenti, o deboli; ma localmente, tra le mura cittadine, gli Este devono costruire e mantenere il consenso dei sudditi.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36471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smtClean="0">
                <a:latin typeface="Garamond" panose="02020404030301010803" pitchFamily="18" charset="0"/>
              </a:rPr>
              <a:t>Elezione </a:t>
            </a:r>
            <a:r>
              <a:rPr lang="it-IT" sz="3200" b="1" dirty="0">
                <a:latin typeface="Garamond" panose="02020404030301010803" pitchFamily="18" charset="0"/>
              </a:rPr>
              <a:t>o successione?</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buNone/>
            </a:pPr>
            <a:r>
              <a:rPr lang="it-IT" sz="2200" dirty="0" smtClean="0">
                <a:latin typeface="Garamond" panose="02020404030301010803" pitchFamily="18" charset="0"/>
              </a:rPr>
              <a:t>Abbiamo </a:t>
            </a:r>
            <a:r>
              <a:rPr lang="it-IT" sz="2200" dirty="0">
                <a:latin typeface="Garamond" panose="02020404030301010803" pitchFamily="18" charset="0"/>
              </a:rPr>
              <a:t>incontrato già nel 1264 un caso di ‘acclamazione forzata’. Vediamo i momenti di presa di </a:t>
            </a:r>
            <a:endParaRPr lang="it-IT" sz="2200" dirty="0" smtClean="0">
              <a:latin typeface="Garamond" panose="02020404030301010803" pitchFamily="18" charset="0"/>
            </a:endParaRPr>
          </a:p>
          <a:p>
            <a:pPr marL="0" indent="0">
              <a:spcBef>
                <a:spcPts val="0"/>
              </a:spcBef>
              <a:buNone/>
            </a:pPr>
            <a:r>
              <a:rPr lang="it-IT" sz="2200" dirty="0" smtClean="0">
                <a:latin typeface="Garamond" panose="02020404030301010803" pitchFamily="18" charset="0"/>
              </a:rPr>
              <a:t>potere </a:t>
            </a:r>
            <a:r>
              <a:rPr lang="it-IT" sz="2200" dirty="0">
                <a:latin typeface="Garamond" panose="02020404030301010803" pitchFamily="18" charset="0"/>
              </a:rPr>
              <a:t>degli Este, attraverso le parole del </a:t>
            </a:r>
            <a:r>
              <a:rPr lang="it-IT" sz="2200" dirty="0" err="1">
                <a:latin typeface="Garamond" panose="02020404030301010803" pitchFamily="18" charset="0"/>
              </a:rPr>
              <a:t>Caleffini</a:t>
            </a:r>
            <a:r>
              <a:rPr lang="it-IT" sz="2200" dirty="0">
                <a:latin typeface="Garamond" panose="02020404030301010803" pitchFamily="18" charset="0"/>
              </a:rPr>
              <a:t>:</a:t>
            </a:r>
          </a:p>
          <a:p>
            <a:pPr marL="0" indent="0" algn="just">
              <a:buNone/>
            </a:pPr>
            <a:r>
              <a:rPr lang="it-IT" sz="2200" dirty="0">
                <a:latin typeface="Garamond" panose="02020404030301010803" pitchFamily="18" charset="0"/>
              </a:rPr>
              <a:t>«1393, a dì primo di agosto in Ferrara. Lo illustre signor </a:t>
            </a:r>
            <a:r>
              <a:rPr lang="it-IT" sz="2200" dirty="0" err="1">
                <a:latin typeface="Garamond" panose="02020404030301010803" pitchFamily="18" charset="0"/>
              </a:rPr>
              <a:t>messer</a:t>
            </a:r>
            <a:r>
              <a:rPr lang="it-IT" sz="2200" dirty="0">
                <a:latin typeface="Garamond" panose="02020404030301010803" pitchFamily="18" charset="0"/>
              </a:rPr>
              <a:t> Niccolò infante di 9 anni, 7 mesi et 20 dì, per testamento del predetto </a:t>
            </a:r>
            <a:r>
              <a:rPr lang="it-IT" sz="2200" i="1" dirty="0">
                <a:latin typeface="Garamond" panose="02020404030301010803" pitchFamily="18" charset="0"/>
              </a:rPr>
              <a:t>quondam</a:t>
            </a:r>
            <a:r>
              <a:rPr lang="it-IT" sz="2200" dirty="0">
                <a:latin typeface="Garamond" panose="02020404030301010803" pitchFamily="18" charset="0"/>
              </a:rPr>
              <a:t> signor Alberto di cui </a:t>
            </a:r>
            <a:r>
              <a:rPr lang="it-IT" sz="2200" dirty="0" err="1">
                <a:latin typeface="Garamond" panose="02020404030301010803" pitchFamily="18" charset="0"/>
              </a:rPr>
              <a:t>el</a:t>
            </a:r>
            <a:r>
              <a:rPr lang="it-IT" sz="2200" dirty="0">
                <a:latin typeface="Garamond" panose="02020404030301010803" pitchFamily="18" charset="0"/>
              </a:rPr>
              <a:t> </a:t>
            </a:r>
            <a:r>
              <a:rPr lang="it-IT" sz="2200" dirty="0" err="1">
                <a:latin typeface="Garamond" panose="02020404030301010803" pitchFamily="18" charset="0"/>
              </a:rPr>
              <a:t>fue</a:t>
            </a:r>
            <a:r>
              <a:rPr lang="it-IT" sz="2200" dirty="0">
                <a:latin typeface="Garamond" panose="02020404030301010803" pitchFamily="18" charset="0"/>
              </a:rPr>
              <a:t> figliolo naturale </a:t>
            </a:r>
            <a:r>
              <a:rPr lang="it-IT" sz="2200" dirty="0" err="1">
                <a:latin typeface="Garamond" panose="02020404030301010803" pitchFamily="18" charset="0"/>
              </a:rPr>
              <a:t>legitimato</a:t>
            </a:r>
            <a:r>
              <a:rPr lang="it-IT" sz="2200" dirty="0">
                <a:latin typeface="Garamond" panose="02020404030301010803" pitchFamily="18" charset="0"/>
              </a:rPr>
              <a:t>, </a:t>
            </a:r>
            <a:r>
              <a:rPr lang="it-IT" sz="2200" b="1" dirty="0">
                <a:latin typeface="Garamond" panose="02020404030301010803" pitchFamily="18" charset="0"/>
              </a:rPr>
              <a:t>fu dal popolo di Ferrara creato per suo signore perpetuo</a:t>
            </a:r>
            <a:r>
              <a:rPr lang="it-IT" sz="2200" dirty="0">
                <a:latin typeface="Garamond" panose="02020404030301010803" pitchFamily="18" charset="0"/>
              </a:rPr>
              <a:t>» (c. 26r).</a:t>
            </a:r>
          </a:p>
          <a:p>
            <a:pPr marL="0" indent="0" algn="just">
              <a:buNone/>
            </a:pPr>
            <a:r>
              <a:rPr lang="it-IT" sz="2200" dirty="0">
                <a:latin typeface="Garamond" panose="02020404030301010803" pitchFamily="18" charset="0"/>
              </a:rPr>
              <a:t>«Et a dì 28 de </a:t>
            </a:r>
            <a:r>
              <a:rPr lang="it-IT" sz="2200" dirty="0" err="1">
                <a:latin typeface="Garamond" panose="02020404030301010803" pitchFamily="18" charset="0"/>
              </a:rPr>
              <a:t>decembre</a:t>
            </a:r>
            <a:r>
              <a:rPr lang="it-IT" sz="2200" dirty="0">
                <a:latin typeface="Garamond" panose="02020404030301010803" pitchFamily="18" charset="0"/>
              </a:rPr>
              <a:t> del detto anno 1441 lo illustre signor </a:t>
            </a:r>
            <a:r>
              <a:rPr lang="it-IT" sz="2200" dirty="0" err="1">
                <a:latin typeface="Garamond" panose="02020404030301010803" pitchFamily="18" charset="0"/>
              </a:rPr>
              <a:t>messer</a:t>
            </a:r>
            <a:r>
              <a:rPr lang="it-IT" sz="2200" dirty="0">
                <a:latin typeface="Garamond" panose="02020404030301010803" pitchFamily="18" charset="0"/>
              </a:rPr>
              <a:t> Leonello, </a:t>
            </a:r>
            <a:r>
              <a:rPr lang="it-IT" sz="2200" dirty="0" err="1">
                <a:latin typeface="Garamond" panose="02020404030301010803" pitchFamily="18" charset="0"/>
              </a:rPr>
              <a:t>fiolo</a:t>
            </a:r>
            <a:r>
              <a:rPr lang="it-IT" sz="2200" dirty="0">
                <a:latin typeface="Garamond" panose="02020404030301010803" pitchFamily="18" charset="0"/>
              </a:rPr>
              <a:t> naturale tanto del detto signor Nicolò, </a:t>
            </a:r>
            <a:r>
              <a:rPr lang="it-IT" sz="2200" b="1" dirty="0">
                <a:latin typeface="Garamond" panose="02020404030301010803" pitchFamily="18" charset="0"/>
              </a:rPr>
              <a:t>dal popolo de Ferrara fu eletto per signore</a:t>
            </a:r>
            <a:r>
              <a:rPr lang="it-IT" sz="2200" dirty="0">
                <a:latin typeface="Garamond" panose="02020404030301010803" pitchFamily="18" charset="0"/>
              </a:rPr>
              <a:t> in loco del padre suo» (c. 33r).</a:t>
            </a:r>
          </a:p>
          <a:p>
            <a:pPr marL="0" indent="0" algn="just">
              <a:buNone/>
            </a:pPr>
            <a:r>
              <a:rPr lang="it-IT" sz="2200" dirty="0">
                <a:latin typeface="Garamond" panose="02020404030301010803" pitchFamily="18" charset="0"/>
              </a:rPr>
              <a:t>«Et a dì primo d’ottobre del detto anno […] morite lo illustre signor </a:t>
            </a:r>
            <a:r>
              <a:rPr lang="it-IT" sz="2200" dirty="0" err="1">
                <a:latin typeface="Garamond" panose="02020404030301010803" pitchFamily="18" charset="0"/>
              </a:rPr>
              <a:t>messer</a:t>
            </a:r>
            <a:r>
              <a:rPr lang="it-IT" sz="2200" dirty="0">
                <a:latin typeface="Garamond" panose="02020404030301010803" pitchFamily="18" charset="0"/>
              </a:rPr>
              <a:t> Leonello da Este signore de Ferrara  […]. Et in </a:t>
            </a:r>
            <a:r>
              <a:rPr lang="it-IT" sz="2200" dirty="0" err="1">
                <a:latin typeface="Garamond" panose="02020404030301010803" pitchFamily="18" charset="0"/>
              </a:rPr>
              <a:t>dicto</a:t>
            </a:r>
            <a:r>
              <a:rPr lang="it-IT" sz="2200" dirty="0">
                <a:latin typeface="Garamond" panose="02020404030301010803" pitchFamily="18" charset="0"/>
              </a:rPr>
              <a:t> dì primo […] </a:t>
            </a:r>
            <a:r>
              <a:rPr lang="it-IT" sz="2200" dirty="0" err="1">
                <a:latin typeface="Garamond" panose="02020404030301010803" pitchFamily="18" charset="0"/>
              </a:rPr>
              <a:t>messer</a:t>
            </a:r>
            <a:r>
              <a:rPr lang="it-IT" sz="2200" dirty="0">
                <a:latin typeface="Garamond" panose="02020404030301010803" pitchFamily="18" charset="0"/>
              </a:rPr>
              <a:t> Borso, </a:t>
            </a:r>
            <a:r>
              <a:rPr lang="it-IT" sz="2200" i="1" dirty="0" err="1">
                <a:latin typeface="Garamond" panose="02020404030301010803" pitchFamily="18" charset="0"/>
              </a:rPr>
              <a:t>filius</a:t>
            </a:r>
            <a:r>
              <a:rPr lang="it-IT" sz="2200" i="1" dirty="0">
                <a:latin typeface="Garamond" panose="02020404030301010803" pitchFamily="18" charset="0"/>
              </a:rPr>
              <a:t> quondam </a:t>
            </a:r>
            <a:r>
              <a:rPr lang="it-IT" sz="2200" dirty="0">
                <a:latin typeface="Garamond" panose="02020404030301010803" pitchFamily="18" charset="0"/>
              </a:rPr>
              <a:t>dell’illustre signor Nicolò naturale, </a:t>
            </a:r>
            <a:r>
              <a:rPr lang="it-IT" sz="2200" b="1" dirty="0">
                <a:latin typeface="Garamond" panose="02020404030301010803" pitchFamily="18" charset="0"/>
              </a:rPr>
              <a:t>dal popolo di Ferrara fu fatto signore di Ferrara</a:t>
            </a:r>
            <a:r>
              <a:rPr lang="it-IT" sz="2200" dirty="0">
                <a:latin typeface="Garamond" panose="02020404030301010803" pitchFamily="18" charset="0"/>
              </a:rPr>
              <a:t>, </a:t>
            </a:r>
            <a:r>
              <a:rPr lang="it-IT" sz="2200" b="1" dirty="0">
                <a:latin typeface="Garamond" panose="02020404030301010803" pitchFamily="18" charset="0"/>
              </a:rPr>
              <a:t>Modena</a:t>
            </a:r>
            <a:r>
              <a:rPr lang="it-IT" sz="2200" dirty="0">
                <a:latin typeface="Garamond" panose="02020404030301010803" pitchFamily="18" charset="0"/>
              </a:rPr>
              <a:t>, </a:t>
            </a:r>
            <a:r>
              <a:rPr lang="it-IT" sz="2200" b="1" dirty="0" err="1">
                <a:latin typeface="Garamond" panose="02020404030301010803" pitchFamily="18" charset="0"/>
              </a:rPr>
              <a:t>Rezo</a:t>
            </a:r>
            <a:r>
              <a:rPr lang="it-IT" sz="2200" dirty="0">
                <a:latin typeface="Garamond" panose="02020404030301010803" pitchFamily="18" charset="0"/>
              </a:rPr>
              <a:t>, </a:t>
            </a:r>
            <a:r>
              <a:rPr lang="it-IT" sz="2200" b="1" dirty="0" err="1">
                <a:latin typeface="Garamond" panose="02020404030301010803" pitchFamily="18" charset="0"/>
              </a:rPr>
              <a:t>Adri</a:t>
            </a:r>
            <a:r>
              <a:rPr lang="it-IT" sz="2200" dirty="0">
                <a:latin typeface="Garamond" panose="02020404030301010803" pitchFamily="18" charset="0"/>
              </a:rPr>
              <a:t>, et </a:t>
            </a:r>
            <a:r>
              <a:rPr lang="it-IT" sz="2200" b="1" dirty="0" err="1">
                <a:latin typeface="Garamond" panose="02020404030301010803" pitchFamily="18" charset="0"/>
              </a:rPr>
              <a:t>Comachio</a:t>
            </a:r>
            <a:r>
              <a:rPr lang="it-IT" sz="2200" b="1" dirty="0">
                <a:latin typeface="Garamond" panose="02020404030301010803" pitchFamily="18" charset="0"/>
              </a:rPr>
              <a:t> </a:t>
            </a:r>
            <a:r>
              <a:rPr lang="it-IT" sz="2200" b="1" dirty="0" err="1">
                <a:latin typeface="Garamond" panose="02020404030301010803" pitchFamily="18" charset="0"/>
              </a:rPr>
              <a:t>citade</a:t>
            </a:r>
            <a:r>
              <a:rPr lang="it-IT" sz="2200" dirty="0">
                <a:latin typeface="Garamond" panose="02020404030301010803" pitchFamily="18" charset="0"/>
              </a:rPr>
              <a:t>, et del </a:t>
            </a:r>
            <a:r>
              <a:rPr lang="it-IT" sz="2200" b="1" dirty="0" err="1">
                <a:latin typeface="Garamond" panose="02020404030301010803" pitchFamily="18" charset="0"/>
              </a:rPr>
              <a:t>Polesene</a:t>
            </a:r>
            <a:r>
              <a:rPr lang="it-IT" sz="2200" b="1" dirty="0">
                <a:latin typeface="Garamond" panose="02020404030301010803" pitchFamily="18" charset="0"/>
              </a:rPr>
              <a:t> de </a:t>
            </a:r>
            <a:r>
              <a:rPr lang="it-IT" sz="2200" b="1" dirty="0" err="1">
                <a:latin typeface="Garamond" panose="02020404030301010803" pitchFamily="18" charset="0"/>
              </a:rPr>
              <a:t>Roigo</a:t>
            </a:r>
            <a:r>
              <a:rPr lang="it-IT" sz="2200" dirty="0">
                <a:latin typeface="Garamond" panose="02020404030301010803" pitchFamily="18" charset="0"/>
              </a:rPr>
              <a:t>, et molte altre </a:t>
            </a:r>
            <a:r>
              <a:rPr lang="it-IT" sz="2200" dirty="0" err="1">
                <a:latin typeface="Garamond" panose="02020404030301010803" pitchFamily="18" charset="0"/>
              </a:rPr>
              <a:t>castelle</a:t>
            </a:r>
            <a:r>
              <a:rPr lang="it-IT" sz="2200" dirty="0">
                <a:latin typeface="Garamond" panose="02020404030301010803" pitchFamily="18" charset="0"/>
              </a:rPr>
              <a:t>, et </a:t>
            </a:r>
            <a:r>
              <a:rPr lang="it-IT" sz="2200" dirty="0" err="1">
                <a:latin typeface="Garamond" panose="02020404030301010803" pitchFamily="18" charset="0"/>
              </a:rPr>
              <a:t>cusì</a:t>
            </a:r>
            <a:r>
              <a:rPr lang="it-IT" sz="2200" dirty="0">
                <a:latin typeface="Garamond" panose="02020404030301010803" pitchFamily="18" charset="0"/>
              </a:rPr>
              <a:t> de Lugo, Bagnacavallo, la Massa, S. Agata, et Conselice, et </a:t>
            </a:r>
            <a:r>
              <a:rPr lang="it-IT" sz="2200" dirty="0" err="1">
                <a:latin typeface="Garamond" panose="02020404030301010803" pitchFamily="18" charset="0"/>
              </a:rPr>
              <a:t>Cuveniago</a:t>
            </a:r>
            <a:r>
              <a:rPr lang="it-IT" sz="2200" dirty="0">
                <a:latin typeface="Garamond" panose="02020404030301010803" pitchFamily="18" charset="0"/>
              </a:rPr>
              <a:t> de Romagna et Castelle» (cc. 34v-35r).</a:t>
            </a:r>
          </a:p>
          <a:p>
            <a:pPr marL="0" indent="0" algn="just">
              <a:buNone/>
            </a:pPr>
            <a:r>
              <a:rPr lang="it-IT" sz="2200" dirty="0">
                <a:latin typeface="Garamond" panose="02020404030301010803" pitchFamily="18" charset="0"/>
              </a:rPr>
              <a:t>«Marti a dì xx d’agosto 1471 […] </a:t>
            </a:r>
            <a:r>
              <a:rPr lang="it-IT" sz="2200" dirty="0" err="1">
                <a:latin typeface="Garamond" panose="02020404030301010803" pitchFamily="18" charset="0"/>
              </a:rPr>
              <a:t>el</a:t>
            </a:r>
            <a:r>
              <a:rPr lang="it-IT" sz="2200" dirty="0">
                <a:latin typeface="Garamond" panose="02020404030301010803" pitchFamily="18" charset="0"/>
              </a:rPr>
              <a:t> duca Borso rendete l’anima al creatore […]. Et morto, lo illustre </a:t>
            </a:r>
            <a:r>
              <a:rPr lang="it-IT" sz="2200" dirty="0" err="1">
                <a:latin typeface="Garamond" panose="02020404030301010803" pitchFamily="18" charset="0"/>
              </a:rPr>
              <a:t>messer</a:t>
            </a:r>
            <a:r>
              <a:rPr lang="it-IT" sz="2200" dirty="0">
                <a:latin typeface="Garamond" panose="02020404030301010803" pitchFamily="18" charset="0"/>
              </a:rPr>
              <a:t> Alberto da Este suo fratello bastardo </a:t>
            </a:r>
            <a:r>
              <a:rPr lang="it-IT" sz="2200" dirty="0" err="1">
                <a:latin typeface="Garamond" panose="02020404030301010803" pitchFamily="18" charset="0"/>
              </a:rPr>
              <a:t>mazore</a:t>
            </a:r>
            <a:r>
              <a:rPr lang="it-IT" sz="2200" dirty="0">
                <a:latin typeface="Garamond" panose="02020404030301010803" pitchFamily="18" charset="0"/>
              </a:rPr>
              <a:t> […], se </a:t>
            </a:r>
            <a:r>
              <a:rPr lang="it-IT" sz="2200" dirty="0" err="1">
                <a:latin typeface="Garamond" panose="02020404030301010803" pitchFamily="18" charset="0"/>
              </a:rPr>
              <a:t>absentò</a:t>
            </a:r>
            <a:r>
              <a:rPr lang="it-IT" sz="2200" dirty="0">
                <a:latin typeface="Garamond" panose="02020404030301010803" pitchFamily="18" charset="0"/>
              </a:rPr>
              <a:t> subito del detto castello, et a cavalo andò </a:t>
            </a:r>
            <a:r>
              <a:rPr lang="it-IT" sz="2200" dirty="0" err="1">
                <a:latin typeface="Garamond" panose="02020404030301010803" pitchFamily="18" charset="0"/>
              </a:rPr>
              <a:t>cum</a:t>
            </a:r>
            <a:r>
              <a:rPr lang="it-IT" sz="2200" dirty="0">
                <a:latin typeface="Garamond" panose="02020404030301010803" pitchFamily="18" charset="0"/>
              </a:rPr>
              <a:t> grande </a:t>
            </a:r>
            <a:r>
              <a:rPr lang="it-IT" sz="2200" dirty="0" err="1">
                <a:latin typeface="Garamond" panose="02020404030301010803" pitchFamily="18" charset="0"/>
              </a:rPr>
              <a:t>zente</a:t>
            </a:r>
            <a:r>
              <a:rPr lang="it-IT" sz="2200" dirty="0">
                <a:latin typeface="Garamond" panose="02020404030301010803" pitchFamily="18" charset="0"/>
              </a:rPr>
              <a:t> a ritrovare lo illustre </a:t>
            </a:r>
            <a:r>
              <a:rPr lang="it-IT" sz="2200" dirty="0" err="1">
                <a:latin typeface="Garamond" panose="02020404030301010803" pitchFamily="18" charset="0"/>
              </a:rPr>
              <a:t>messer</a:t>
            </a:r>
            <a:r>
              <a:rPr lang="it-IT" sz="2200" dirty="0">
                <a:latin typeface="Garamond" panose="02020404030301010803" pitchFamily="18" charset="0"/>
              </a:rPr>
              <a:t> </a:t>
            </a:r>
            <a:r>
              <a:rPr lang="it-IT" sz="2200" dirty="0" err="1">
                <a:latin typeface="Garamond" panose="02020404030301010803" pitchFamily="18" charset="0"/>
              </a:rPr>
              <a:t>Hercole</a:t>
            </a:r>
            <a:r>
              <a:rPr lang="it-IT" sz="2200" dirty="0">
                <a:latin typeface="Garamond" panose="02020404030301010803" pitchFamily="18" charset="0"/>
              </a:rPr>
              <a:t> suo fratello […] in Castelnovo […]. Lo quale si era </a:t>
            </a:r>
            <a:r>
              <a:rPr lang="it-IT" sz="2200" dirty="0" err="1">
                <a:latin typeface="Garamond" panose="02020404030301010803" pitchFamily="18" charset="0"/>
              </a:rPr>
              <a:t>riducto</a:t>
            </a:r>
            <a:r>
              <a:rPr lang="it-IT" sz="2200" dirty="0">
                <a:latin typeface="Garamond" panose="02020404030301010803" pitchFamily="18" charset="0"/>
              </a:rPr>
              <a:t> per la più sua sicurezza per </a:t>
            </a:r>
            <a:r>
              <a:rPr lang="it-IT" sz="2200" dirty="0" err="1">
                <a:latin typeface="Garamond" panose="02020404030301010803" pitchFamily="18" charset="0"/>
              </a:rPr>
              <a:t>dubio</a:t>
            </a:r>
            <a:r>
              <a:rPr lang="it-IT" sz="2200" dirty="0">
                <a:latin typeface="Garamond" panose="02020404030301010803" pitchFamily="18" charset="0"/>
              </a:rPr>
              <a:t> dell’illustre </a:t>
            </a:r>
            <a:r>
              <a:rPr lang="it-IT" sz="2200" dirty="0" err="1">
                <a:latin typeface="Garamond" panose="02020404030301010803" pitchFamily="18" charset="0"/>
              </a:rPr>
              <a:t>messer</a:t>
            </a:r>
            <a:r>
              <a:rPr lang="it-IT" sz="2200" dirty="0">
                <a:latin typeface="Garamond" panose="02020404030301010803" pitchFamily="18" charset="0"/>
              </a:rPr>
              <a:t> Nicolò da Este suo nipote, </a:t>
            </a:r>
            <a:r>
              <a:rPr lang="it-IT" sz="2200" i="1" dirty="0" err="1">
                <a:latin typeface="Garamond" panose="02020404030301010803" pitchFamily="18" charset="0"/>
              </a:rPr>
              <a:t>filius</a:t>
            </a:r>
            <a:r>
              <a:rPr lang="it-IT" sz="2200" i="1" dirty="0">
                <a:latin typeface="Garamond" panose="02020404030301010803" pitchFamily="18" charset="0"/>
              </a:rPr>
              <a:t> </a:t>
            </a:r>
            <a:r>
              <a:rPr lang="it-IT" sz="2200" i="1" dirty="0" smtClean="0">
                <a:latin typeface="Garamond" panose="02020404030301010803" pitchFamily="18" charset="0"/>
              </a:rPr>
              <a:t>quondam</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61134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smtClean="0">
                <a:latin typeface="Garamond" panose="02020404030301010803" pitchFamily="18" charset="0"/>
              </a:rPr>
              <a:t>Elezione </a:t>
            </a:r>
            <a:r>
              <a:rPr lang="it-IT" sz="3200" b="1" dirty="0">
                <a:latin typeface="Garamond" panose="02020404030301010803" pitchFamily="18" charset="0"/>
              </a:rPr>
              <a:t>o successione?</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dell’illustrissimo </a:t>
            </a:r>
            <a:r>
              <a:rPr lang="it-IT" sz="2200" dirty="0">
                <a:latin typeface="Garamond" panose="02020404030301010803" pitchFamily="18" charset="0"/>
              </a:rPr>
              <a:t>già signore de Ferrara </a:t>
            </a:r>
            <a:r>
              <a:rPr lang="it-IT" sz="2200" dirty="0" err="1">
                <a:latin typeface="Garamond" panose="02020404030301010803" pitchFamily="18" charset="0"/>
              </a:rPr>
              <a:t>messer</a:t>
            </a:r>
            <a:r>
              <a:rPr lang="it-IT" sz="2200" dirty="0">
                <a:latin typeface="Garamond" panose="02020404030301010803" pitchFamily="18" charset="0"/>
              </a:rPr>
              <a:t> Leonello da Este suo fratello. Lo quale </a:t>
            </a:r>
            <a:r>
              <a:rPr lang="it-IT" sz="2200" dirty="0" err="1">
                <a:latin typeface="Garamond" panose="02020404030301010803" pitchFamily="18" charset="0"/>
              </a:rPr>
              <a:t>messer</a:t>
            </a:r>
            <a:r>
              <a:rPr lang="it-IT" sz="2200" dirty="0">
                <a:latin typeface="Garamond" panose="02020404030301010803" pitchFamily="18" charset="0"/>
              </a:rPr>
              <a:t>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Niccolò </a:t>
            </a:r>
            <a:r>
              <a:rPr lang="it-IT" sz="2200" dirty="0">
                <a:latin typeface="Garamond" panose="02020404030301010803" pitchFamily="18" charset="0"/>
              </a:rPr>
              <a:t>intendeva </a:t>
            </a:r>
            <a:r>
              <a:rPr lang="it-IT" sz="2200" dirty="0" smtClean="0">
                <a:latin typeface="Garamond" panose="02020404030301010803" pitchFamily="18" charset="0"/>
              </a:rPr>
              <a:t>dominare </a:t>
            </a:r>
            <a:r>
              <a:rPr lang="it-IT" sz="2200" dirty="0" err="1">
                <a:latin typeface="Garamond" panose="02020404030301010803" pitchFamily="18" charset="0"/>
              </a:rPr>
              <a:t>el</a:t>
            </a:r>
            <a:r>
              <a:rPr lang="it-IT" sz="2200" dirty="0">
                <a:latin typeface="Garamond" panose="02020404030301010803" pitchFamily="18" charset="0"/>
              </a:rPr>
              <a:t> Stato di Ferrara contra ragione. Lo quale </a:t>
            </a:r>
            <a:r>
              <a:rPr lang="it-IT" sz="2200" dirty="0" err="1">
                <a:latin typeface="Garamond" panose="02020404030301010803" pitchFamily="18" charset="0"/>
              </a:rPr>
              <a:t>messer</a:t>
            </a:r>
            <a:r>
              <a:rPr lang="it-IT" sz="2200" dirty="0">
                <a:latin typeface="Garamond" panose="02020404030301010803" pitchFamily="18" charset="0"/>
              </a:rPr>
              <a:t> Nicolò </a:t>
            </a:r>
            <a:r>
              <a:rPr lang="it-IT" sz="2200" dirty="0" err="1">
                <a:latin typeface="Garamond" panose="02020404030301010803" pitchFamily="18" charset="0"/>
              </a:rPr>
              <a:t>andatto</a:t>
            </a:r>
            <a:r>
              <a:rPr lang="it-IT" sz="2200" dirty="0">
                <a:latin typeface="Garamond" panose="02020404030301010803" pitchFamily="18" charset="0"/>
              </a:rPr>
              <a:t> con 800 persone armate per Ferrara era al tempo </a:t>
            </a:r>
            <a:r>
              <a:rPr lang="it-IT" sz="2200" dirty="0" err="1">
                <a:latin typeface="Garamond" panose="02020404030301010803" pitchFamily="18" charset="0"/>
              </a:rPr>
              <a:t>dela</a:t>
            </a:r>
            <a:r>
              <a:rPr lang="it-IT" sz="2200" dirty="0">
                <a:latin typeface="Garamond" panose="02020404030301010803" pitchFamily="18" charset="0"/>
              </a:rPr>
              <a:t> infermità del duca Borso, et poi si era </a:t>
            </a:r>
            <a:r>
              <a:rPr lang="it-IT" sz="2200" dirty="0" err="1">
                <a:latin typeface="Garamond" panose="02020404030301010803" pitchFamily="18" charset="0"/>
              </a:rPr>
              <a:t>absentato</a:t>
            </a:r>
            <a:r>
              <a:rPr lang="it-IT" sz="2200" dirty="0">
                <a:latin typeface="Garamond" panose="02020404030301010803" pitchFamily="18" charset="0"/>
              </a:rPr>
              <a:t>, et andato a </a:t>
            </a:r>
            <a:r>
              <a:rPr lang="it-IT" sz="2200" dirty="0" err="1">
                <a:latin typeface="Garamond" panose="02020404030301010803" pitchFamily="18" charset="0"/>
              </a:rPr>
              <a:t>Mantoa</a:t>
            </a:r>
            <a:r>
              <a:rPr lang="it-IT" sz="2200" dirty="0">
                <a:latin typeface="Garamond" panose="02020404030301010803" pitchFamily="18" charset="0"/>
              </a:rPr>
              <a:t> del signor Ludovico da Gonzaga suo barba fratello già di sua madre, per </a:t>
            </a:r>
            <a:r>
              <a:rPr lang="it-IT" sz="2200" dirty="0" err="1">
                <a:latin typeface="Garamond" panose="02020404030301010803" pitchFamily="18" charset="0"/>
              </a:rPr>
              <a:t>havere</a:t>
            </a:r>
            <a:r>
              <a:rPr lang="it-IT" sz="2200" dirty="0">
                <a:latin typeface="Garamond" panose="02020404030301010803" pitchFamily="18" charset="0"/>
              </a:rPr>
              <a:t> soccorso et aiuto a farsi signore di Ferrara insino ali 24 de luglio </a:t>
            </a:r>
            <a:r>
              <a:rPr lang="it-IT" sz="2200" i="1" dirty="0" err="1">
                <a:latin typeface="Garamond" panose="02020404030301010803" pitchFamily="18" charset="0"/>
              </a:rPr>
              <a:t>proxime</a:t>
            </a:r>
            <a:r>
              <a:rPr lang="it-IT" sz="2200" i="1" dirty="0">
                <a:latin typeface="Garamond" panose="02020404030301010803" pitchFamily="18" charset="0"/>
              </a:rPr>
              <a:t> passato</a:t>
            </a:r>
            <a:r>
              <a:rPr lang="it-IT" sz="2200" dirty="0">
                <a:latin typeface="Garamond" panose="02020404030301010803" pitchFamily="18" charset="0"/>
              </a:rPr>
              <a:t>, et </a:t>
            </a:r>
            <a:r>
              <a:rPr lang="it-IT" sz="2200" dirty="0" err="1">
                <a:latin typeface="Garamond" panose="02020404030301010803" pitchFamily="18" charset="0"/>
              </a:rPr>
              <a:t>cussì</a:t>
            </a:r>
            <a:r>
              <a:rPr lang="it-IT" sz="2200" dirty="0">
                <a:latin typeface="Garamond" panose="02020404030301010803" pitchFamily="18" charset="0"/>
              </a:rPr>
              <a:t> dal duca Galeazzo Sforza duca di Milano. Et arrivò, et parlò al predetto </a:t>
            </a:r>
            <a:r>
              <a:rPr lang="it-IT" sz="2200" dirty="0" err="1">
                <a:latin typeface="Garamond" panose="02020404030301010803" pitchFamily="18" charset="0"/>
              </a:rPr>
              <a:t>messer</a:t>
            </a:r>
            <a:r>
              <a:rPr lang="it-IT" sz="2200" dirty="0">
                <a:latin typeface="Garamond" panose="02020404030301010803" pitchFamily="18" charset="0"/>
              </a:rPr>
              <a:t> </a:t>
            </a:r>
            <a:r>
              <a:rPr lang="it-IT" sz="2200" dirty="0" err="1">
                <a:latin typeface="Garamond" panose="02020404030301010803" pitchFamily="18" charset="0"/>
              </a:rPr>
              <a:t>Hercole</a:t>
            </a:r>
            <a:r>
              <a:rPr lang="it-IT" sz="2200" dirty="0">
                <a:latin typeface="Garamond" panose="02020404030301010803" pitchFamily="18" charset="0"/>
              </a:rPr>
              <a:t>, lo quale </a:t>
            </a:r>
            <a:r>
              <a:rPr lang="it-IT" sz="2200" dirty="0" err="1">
                <a:latin typeface="Garamond" panose="02020404030301010803" pitchFamily="18" charset="0"/>
              </a:rPr>
              <a:t>messer</a:t>
            </a:r>
            <a:r>
              <a:rPr lang="it-IT" sz="2200" dirty="0">
                <a:latin typeface="Garamond" panose="02020404030301010803" pitchFamily="18" charset="0"/>
              </a:rPr>
              <a:t> </a:t>
            </a:r>
            <a:r>
              <a:rPr lang="it-IT" sz="2200" dirty="0" err="1">
                <a:latin typeface="Garamond" panose="02020404030301010803" pitchFamily="18" charset="0"/>
              </a:rPr>
              <a:t>Hercole</a:t>
            </a:r>
            <a:r>
              <a:rPr lang="it-IT" sz="2200" dirty="0">
                <a:latin typeface="Garamond" panose="02020404030301010803" pitchFamily="18" charset="0"/>
              </a:rPr>
              <a:t>, inteso </a:t>
            </a:r>
            <a:r>
              <a:rPr lang="it-IT" sz="2200" dirty="0" err="1">
                <a:latin typeface="Garamond" panose="02020404030301010803" pitchFamily="18" charset="0"/>
              </a:rPr>
              <a:t>el</a:t>
            </a:r>
            <a:r>
              <a:rPr lang="it-IT" sz="2200" dirty="0">
                <a:latin typeface="Garamond" panose="02020404030301010803" pitchFamily="18" charset="0"/>
              </a:rPr>
              <a:t> parlare di </a:t>
            </a:r>
            <a:r>
              <a:rPr lang="it-IT" sz="2200" dirty="0" err="1">
                <a:latin typeface="Garamond" panose="02020404030301010803" pitchFamily="18" charset="0"/>
              </a:rPr>
              <a:t>messer</a:t>
            </a:r>
            <a:r>
              <a:rPr lang="it-IT" sz="2200" dirty="0">
                <a:latin typeface="Garamond" panose="02020404030301010803" pitchFamily="18" charset="0"/>
              </a:rPr>
              <a:t> Alberto et de Antonio </a:t>
            </a:r>
            <a:r>
              <a:rPr lang="it-IT" sz="2200" dirty="0" err="1">
                <a:latin typeface="Garamond" panose="02020404030301010803" pitchFamily="18" charset="0"/>
              </a:rPr>
              <a:t>Sandei</a:t>
            </a:r>
            <a:r>
              <a:rPr lang="it-IT" sz="2200" dirty="0">
                <a:latin typeface="Garamond" panose="02020404030301010803" pitchFamily="18" charset="0"/>
              </a:rPr>
              <a:t>, </a:t>
            </a:r>
            <a:r>
              <a:rPr lang="it-IT" sz="2200" dirty="0" err="1">
                <a:latin typeface="Garamond" panose="02020404030301010803" pitchFamily="18" charset="0"/>
              </a:rPr>
              <a:t>iudice</a:t>
            </a:r>
            <a:r>
              <a:rPr lang="it-IT" sz="2200" dirty="0">
                <a:latin typeface="Garamond" panose="02020404030301010803" pitchFamily="18" charset="0"/>
              </a:rPr>
              <a:t> de 12 </a:t>
            </a:r>
            <a:r>
              <a:rPr lang="it-IT" sz="2200" dirty="0" err="1">
                <a:latin typeface="Garamond" panose="02020404030301010803" pitchFamily="18" charset="0"/>
              </a:rPr>
              <a:t>savii</a:t>
            </a:r>
            <a:r>
              <a:rPr lang="it-IT" sz="2200" dirty="0">
                <a:latin typeface="Garamond" panose="02020404030301010803" pitchFamily="18" charset="0"/>
              </a:rPr>
              <a:t> di Ferrara, et </a:t>
            </a:r>
            <a:r>
              <a:rPr lang="it-IT" sz="2200" dirty="0" err="1">
                <a:latin typeface="Garamond" panose="02020404030301010803" pitchFamily="18" charset="0"/>
              </a:rPr>
              <a:t>como</a:t>
            </a:r>
            <a:r>
              <a:rPr lang="it-IT" sz="2200" dirty="0">
                <a:latin typeface="Garamond" panose="02020404030301010803" pitchFamily="18" charset="0"/>
              </a:rPr>
              <a:t> </a:t>
            </a:r>
            <a:r>
              <a:rPr lang="it-IT" sz="2200" b="1" dirty="0" err="1">
                <a:latin typeface="Garamond" panose="02020404030301010803" pitchFamily="18" charset="0"/>
              </a:rPr>
              <a:t>el</a:t>
            </a:r>
            <a:r>
              <a:rPr lang="it-IT" sz="2200" b="1" dirty="0">
                <a:latin typeface="Garamond" panose="02020404030301010803" pitchFamily="18" charset="0"/>
              </a:rPr>
              <a:t> </a:t>
            </a:r>
            <a:r>
              <a:rPr lang="it-IT" sz="2200" b="1" dirty="0" err="1">
                <a:latin typeface="Garamond" panose="02020404030301010803" pitchFamily="18" charset="0"/>
              </a:rPr>
              <a:t>populo</a:t>
            </a:r>
            <a:r>
              <a:rPr lang="it-IT" sz="2200" b="1" dirty="0">
                <a:latin typeface="Garamond" panose="02020404030301010803" pitchFamily="18" charset="0"/>
              </a:rPr>
              <a:t> di Ferrara </a:t>
            </a:r>
            <a:r>
              <a:rPr lang="it-IT" sz="2200" dirty="0">
                <a:latin typeface="Garamond" panose="02020404030301010803" pitchFamily="18" charset="0"/>
              </a:rPr>
              <a:t>in </a:t>
            </a:r>
            <a:r>
              <a:rPr lang="it-IT" sz="2200" dirty="0" err="1">
                <a:latin typeface="Garamond" panose="02020404030301010803" pitchFamily="18" charset="0"/>
              </a:rPr>
              <a:t>dicta</a:t>
            </a:r>
            <a:r>
              <a:rPr lang="it-IT" sz="2200" dirty="0">
                <a:latin typeface="Garamond" panose="02020404030301010803" pitchFamily="18" charset="0"/>
              </a:rPr>
              <a:t> </a:t>
            </a:r>
            <a:r>
              <a:rPr lang="it-IT" sz="2200" dirty="0" err="1">
                <a:latin typeface="Garamond" panose="02020404030301010803" pitchFamily="18" charset="0"/>
              </a:rPr>
              <a:t>matina</a:t>
            </a:r>
            <a:r>
              <a:rPr lang="it-IT" sz="2200" dirty="0">
                <a:latin typeface="Garamond" panose="02020404030301010803" pitchFamily="18" charset="0"/>
              </a:rPr>
              <a:t> suso </a:t>
            </a:r>
            <a:r>
              <a:rPr lang="it-IT" sz="2200" dirty="0" err="1">
                <a:latin typeface="Garamond" panose="02020404030301010803" pitchFamily="18" charset="0"/>
              </a:rPr>
              <a:t>el</a:t>
            </a:r>
            <a:r>
              <a:rPr lang="it-IT" sz="2200" dirty="0">
                <a:latin typeface="Garamond" panose="02020404030301010803" pitchFamily="18" charset="0"/>
              </a:rPr>
              <a:t> palazzo </a:t>
            </a:r>
            <a:r>
              <a:rPr lang="it-IT" sz="2200" dirty="0" err="1">
                <a:latin typeface="Garamond" panose="02020404030301010803" pitchFamily="18" charset="0"/>
              </a:rPr>
              <a:t>dela</a:t>
            </a:r>
            <a:r>
              <a:rPr lang="it-IT" sz="2200" dirty="0">
                <a:latin typeface="Garamond" panose="02020404030301010803" pitchFamily="18" charset="0"/>
              </a:rPr>
              <a:t> ragione di Ferrara lo </a:t>
            </a:r>
            <a:r>
              <a:rPr lang="it-IT" sz="2200" dirty="0" err="1">
                <a:latin typeface="Garamond" panose="02020404030301010803" pitchFamily="18" charset="0"/>
              </a:rPr>
              <a:t>haveva</a:t>
            </a:r>
            <a:r>
              <a:rPr lang="it-IT" sz="2200" dirty="0">
                <a:latin typeface="Garamond" panose="02020404030301010803" pitchFamily="18" charset="0"/>
              </a:rPr>
              <a:t> </a:t>
            </a:r>
            <a:r>
              <a:rPr lang="it-IT" sz="2200" b="1" dirty="0" err="1">
                <a:latin typeface="Garamond" panose="02020404030301010803" pitchFamily="18" charset="0"/>
              </a:rPr>
              <a:t>electo</a:t>
            </a:r>
            <a:r>
              <a:rPr lang="it-IT" sz="2200" b="1" dirty="0">
                <a:latin typeface="Garamond" panose="02020404030301010803" pitchFamily="18" charset="0"/>
              </a:rPr>
              <a:t> in suo signore et duca perpetuo</a:t>
            </a:r>
            <a:r>
              <a:rPr lang="it-IT" sz="2200" dirty="0">
                <a:latin typeface="Garamond" panose="02020404030301010803" pitchFamily="18" charset="0"/>
              </a:rPr>
              <a:t>, fu subito a cavalo vestito con un manto di </a:t>
            </a:r>
            <a:r>
              <a:rPr lang="it-IT" sz="2200" dirty="0" err="1">
                <a:latin typeface="Garamond" panose="02020404030301010803" pitchFamily="18" charset="0"/>
              </a:rPr>
              <a:t>brocato</a:t>
            </a:r>
            <a:r>
              <a:rPr lang="it-IT" sz="2200" dirty="0">
                <a:latin typeface="Garamond" panose="02020404030301010803" pitchFamily="18" charset="0"/>
              </a:rPr>
              <a:t> d’oro </a:t>
            </a:r>
            <a:r>
              <a:rPr lang="it-IT" sz="2200" dirty="0" err="1">
                <a:latin typeface="Garamond" panose="02020404030301010803" pitchFamily="18" charset="0"/>
              </a:rPr>
              <a:t>cremesino</a:t>
            </a:r>
            <a:r>
              <a:rPr lang="it-IT" sz="2200" dirty="0">
                <a:latin typeface="Garamond" panose="02020404030301010803" pitchFamily="18" charset="0"/>
              </a:rPr>
              <a:t> indosso, et </a:t>
            </a:r>
            <a:r>
              <a:rPr lang="it-IT" sz="2200" i="1" dirty="0" err="1">
                <a:latin typeface="Garamond" panose="02020404030301010803" pitchFamily="18" charset="0"/>
              </a:rPr>
              <a:t>cum</a:t>
            </a:r>
            <a:r>
              <a:rPr lang="it-IT" sz="2200" dirty="0">
                <a:latin typeface="Garamond" panose="02020404030301010803" pitchFamily="18" charset="0"/>
              </a:rPr>
              <a:t> una </a:t>
            </a:r>
            <a:r>
              <a:rPr lang="it-IT" sz="2200" dirty="0" err="1">
                <a:latin typeface="Garamond" panose="02020404030301010803" pitchFamily="18" charset="0"/>
              </a:rPr>
              <a:t>breta</a:t>
            </a:r>
            <a:r>
              <a:rPr lang="it-IT" sz="2200" dirty="0">
                <a:latin typeface="Garamond" panose="02020404030301010803" pitchFamily="18" charset="0"/>
              </a:rPr>
              <a:t> di </a:t>
            </a:r>
            <a:r>
              <a:rPr lang="it-IT" sz="2200" dirty="0" err="1">
                <a:latin typeface="Garamond" panose="02020404030301010803" pitchFamily="18" charset="0"/>
              </a:rPr>
              <a:t>brocato</a:t>
            </a:r>
            <a:r>
              <a:rPr lang="it-IT" sz="2200" dirty="0">
                <a:latin typeface="Garamond" panose="02020404030301010803" pitchFamily="18" charset="0"/>
              </a:rPr>
              <a:t> d’oro </a:t>
            </a:r>
            <a:r>
              <a:rPr lang="it-IT" sz="2200" i="1" dirty="0" err="1">
                <a:latin typeface="Garamond" panose="02020404030301010803" pitchFamily="18" charset="0"/>
              </a:rPr>
              <a:t>cum</a:t>
            </a:r>
            <a:r>
              <a:rPr lang="it-IT" sz="2200" dirty="0">
                <a:latin typeface="Garamond" panose="02020404030301010803" pitchFamily="18" charset="0"/>
              </a:rPr>
              <a:t> </a:t>
            </a:r>
            <a:r>
              <a:rPr lang="it-IT" sz="2200" dirty="0" err="1">
                <a:latin typeface="Garamond" panose="02020404030301010803" pitchFamily="18" charset="0"/>
              </a:rPr>
              <a:t>orechie</a:t>
            </a:r>
            <a:r>
              <a:rPr lang="it-IT" sz="2200" dirty="0">
                <a:latin typeface="Garamond" panose="02020404030301010803" pitchFamily="18" charset="0"/>
              </a:rPr>
              <a:t> in testa, foderati di varo, </a:t>
            </a:r>
            <a:r>
              <a:rPr lang="it-IT" sz="2200" i="1" dirty="0" err="1">
                <a:latin typeface="Garamond" panose="02020404030301010803" pitchFamily="18" charset="0"/>
              </a:rPr>
              <a:t>cum</a:t>
            </a:r>
            <a:r>
              <a:rPr lang="it-IT" sz="2200" dirty="0">
                <a:latin typeface="Garamond" panose="02020404030301010803" pitchFamily="18" charset="0"/>
              </a:rPr>
              <a:t> una </a:t>
            </a:r>
            <a:r>
              <a:rPr lang="it-IT" sz="2200" dirty="0" err="1">
                <a:latin typeface="Garamond" panose="02020404030301010803" pitchFamily="18" charset="0"/>
              </a:rPr>
              <a:t>colana</a:t>
            </a:r>
            <a:r>
              <a:rPr lang="it-IT" sz="2200" dirty="0">
                <a:latin typeface="Garamond" panose="02020404030301010803" pitchFamily="18" charset="0"/>
              </a:rPr>
              <a:t> al collo, et </a:t>
            </a:r>
            <a:r>
              <a:rPr lang="it-IT" sz="2200" i="1" dirty="0" err="1">
                <a:latin typeface="Garamond" panose="02020404030301010803" pitchFamily="18" charset="0"/>
              </a:rPr>
              <a:t>cum</a:t>
            </a:r>
            <a:r>
              <a:rPr lang="it-IT" sz="2200" dirty="0">
                <a:latin typeface="Garamond" panose="02020404030301010803" pitchFamily="18" charset="0"/>
              </a:rPr>
              <a:t> una </a:t>
            </a:r>
            <a:r>
              <a:rPr lang="it-IT" sz="2200" dirty="0" err="1">
                <a:latin typeface="Garamond" panose="02020404030301010803" pitchFamily="18" charset="0"/>
              </a:rPr>
              <a:t>bacheta</a:t>
            </a:r>
            <a:r>
              <a:rPr lang="it-IT" sz="2200" dirty="0">
                <a:latin typeface="Garamond" panose="02020404030301010803" pitchFamily="18" charset="0"/>
              </a:rPr>
              <a:t> d’oro </a:t>
            </a:r>
            <a:r>
              <a:rPr lang="it-IT" sz="2200" dirty="0" err="1">
                <a:latin typeface="Garamond" panose="02020404030301010803" pitchFamily="18" charset="0"/>
              </a:rPr>
              <a:t>masizo</a:t>
            </a:r>
            <a:r>
              <a:rPr lang="it-IT" sz="2200" dirty="0">
                <a:latin typeface="Garamond" panose="02020404030301010803" pitchFamily="18" charset="0"/>
              </a:rPr>
              <a:t> in mane, et </a:t>
            </a:r>
            <a:r>
              <a:rPr lang="it-IT" sz="2200" dirty="0" err="1">
                <a:latin typeface="Garamond" panose="02020404030301010803" pitchFamily="18" charset="0"/>
              </a:rPr>
              <a:t>partendose</a:t>
            </a:r>
            <a:r>
              <a:rPr lang="it-IT" sz="2200" dirty="0">
                <a:latin typeface="Garamond" panose="02020404030301010803" pitchFamily="18" charset="0"/>
              </a:rPr>
              <a:t> de Castelnuovo </a:t>
            </a:r>
            <a:r>
              <a:rPr lang="it-IT" sz="2200" dirty="0" err="1">
                <a:latin typeface="Garamond" panose="02020404030301010803" pitchFamily="18" charset="0"/>
              </a:rPr>
              <a:t>zoxo</a:t>
            </a:r>
            <a:r>
              <a:rPr lang="it-IT" sz="2200" dirty="0">
                <a:latin typeface="Garamond" panose="02020404030301010803" pitchFamily="18" charset="0"/>
              </a:rPr>
              <a:t> per la via grande, cavalcò </a:t>
            </a:r>
            <a:r>
              <a:rPr lang="it-IT" sz="2200" dirty="0" err="1">
                <a:latin typeface="Garamond" panose="02020404030301010803" pitchFamily="18" charset="0"/>
              </a:rPr>
              <a:t>cum</a:t>
            </a:r>
            <a:r>
              <a:rPr lang="it-IT" sz="2200" dirty="0">
                <a:latin typeface="Garamond" panose="02020404030301010803" pitchFamily="18" charset="0"/>
              </a:rPr>
              <a:t> tuti </a:t>
            </a:r>
            <a:r>
              <a:rPr lang="it-IT" sz="2200" dirty="0" err="1">
                <a:latin typeface="Garamond" panose="02020404030301010803" pitchFamily="18" charset="0"/>
              </a:rPr>
              <a:t>queli</a:t>
            </a:r>
            <a:r>
              <a:rPr lang="it-IT" sz="2200" dirty="0">
                <a:latin typeface="Garamond" panose="02020404030301010803" pitchFamily="18" charset="0"/>
              </a:rPr>
              <a:t> di casa sua e da 500 cavali et 3000 fanti da </a:t>
            </a:r>
            <a:r>
              <a:rPr lang="it-IT" sz="2200" dirty="0" err="1">
                <a:latin typeface="Garamond" panose="02020404030301010803" pitchFamily="18" charset="0"/>
              </a:rPr>
              <a:t>pede</a:t>
            </a:r>
            <a:r>
              <a:rPr lang="it-IT" sz="2200" dirty="0">
                <a:latin typeface="Garamond" panose="02020404030301010803" pitchFamily="18" charset="0"/>
              </a:rPr>
              <a:t> insino ala porta de </a:t>
            </a:r>
            <a:r>
              <a:rPr lang="it-IT" sz="2200" dirty="0" err="1">
                <a:latin typeface="Garamond" panose="02020404030301010803" pitchFamily="18" charset="0"/>
              </a:rPr>
              <a:t>soto</a:t>
            </a:r>
            <a:r>
              <a:rPr lang="it-IT" sz="2200" dirty="0">
                <a:latin typeface="Garamond" panose="02020404030301010803" pitchFamily="18" charset="0"/>
              </a:rPr>
              <a:t>, poi ritornò et andò verso li Servi, et de lì vene ala </a:t>
            </a:r>
            <a:r>
              <a:rPr lang="it-IT" sz="2200" dirty="0" err="1">
                <a:latin typeface="Garamond" panose="02020404030301010803" pitchFamily="18" charset="0"/>
              </a:rPr>
              <a:t>piaza</a:t>
            </a:r>
            <a:r>
              <a:rPr lang="it-IT" sz="2200" dirty="0">
                <a:latin typeface="Garamond" panose="02020404030301010803" pitchFamily="18" charset="0"/>
              </a:rPr>
              <a:t> accompagnato da tuto </a:t>
            </a:r>
            <a:r>
              <a:rPr lang="it-IT" sz="2200" dirty="0" err="1">
                <a:latin typeface="Garamond" panose="02020404030301010803" pitchFamily="18" charset="0"/>
              </a:rPr>
              <a:t>el</a:t>
            </a:r>
            <a:r>
              <a:rPr lang="it-IT" sz="2200" dirty="0">
                <a:latin typeface="Garamond" panose="02020404030301010803" pitchFamily="18" charset="0"/>
              </a:rPr>
              <a:t> </a:t>
            </a:r>
            <a:r>
              <a:rPr lang="it-IT" sz="2200" dirty="0" err="1">
                <a:latin typeface="Garamond" panose="02020404030301010803" pitchFamily="18" charset="0"/>
              </a:rPr>
              <a:t>populo</a:t>
            </a:r>
            <a:r>
              <a:rPr lang="it-IT" sz="2200" dirty="0">
                <a:latin typeface="Garamond" panose="02020404030301010803" pitchFamily="18" charset="0"/>
              </a:rPr>
              <a:t>, che ad una voce </a:t>
            </a:r>
            <a:r>
              <a:rPr lang="it-IT" sz="2200" dirty="0" err="1">
                <a:latin typeface="Garamond" panose="02020404030301010803" pitchFamily="18" charset="0"/>
              </a:rPr>
              <a:t>cridava</a:t>
            </a:r>
            <a:r>
              <a:rPr lang="it-IT" sz="2200" dirty="0">
                <a:latin typeface="Garamond" panose="02020404030301010803" pitchFamily="18" charset="0"/>
              </a:rPr>
              <a:t>: «</a:t>
            </a:r>
            <a:r>
              <a:rPr lang="it-IT" sz="2200" dirty="0" err="1">
                <a:latin typeface="Garamond" panose="02020404030301010803" pitchFamily="18" charset="0"/>
              </a:rPr>
              <a:t>Hercole</a:t>
            </a:r>
            <a:r>
              <a:rPr lang="it-IT" sz="2200" dirty="0">
                <a:latin typeface="Garamond" panose="02020404030301010803" pitchFamily="18" charset="0"/>
              </a:rPr>
              <a:t>, </a:t>
            </a:r>
            <a:r>
              <a:rPr lang="it-IT" sz="2200" dirty="0" err="1">
                <a:latin typeface="Garamond" panose="02020404030301010803" pitchFamily="18" charset="0"/>
              </a:rPr>
              <a:t>Hercole</a:t>
            </a:r>
            <a:r>
              <a:rPr lang="it-IT" sz="2200" dirty="0">
                <a:latin typeface="Garamond" panose="02020404030301010803" pitchFamily="18" charset="0"/>
              </a:rPr>
              <a:t>, Duca, Duca». Et </a:t>
            </a:r>
            <a:r>
              <a:rPr lang="it-IT" sz="2200" dirty="0" err="1">
                <a:latin typeface="Garamond" panose="02020404030301010803" pitchFamily="18" charset="0"/>
              </a:rPr>
              <a:t>intrò</a:t>
            </a:r>
            <a:r>
              <a:rPr lang="it-IT" sz="2200" dirty="0">
                <a:latin typeface="Garamond" panose="02020404030301010803" pitchFamily="18" charset="0"/>
              </a:rPr>
              <a:t>, smontato da cavalo […], et fu accompagnato alo </a:t>
            </a:r>
            <a:r>
              <a:rPr lang="it-IT" sz="2200" dirty="0" err="1">
                <a:latin typeface="Garamond" panose="02020404030301010803" pitchFamily="18" charset="0"/>
              </a:rPr>
              <a:t>altaro</a:t>
            </a:r>
            <a:r>
              <a:rPr lang="it-IT" sz="2200" dirty="0">
                <a:latin typeface="Garamond" panose="02020404030301010803" pitchFamily="18" charset="0"/>
              </a:rPr>
              <a:t> grande in duomo, ove suso </a:t>
            </a:r>
            <a:r>
              <a:rPr lang="it-IT" sz="2200" dirty="0" err="1">
                <a:latin typeface="Garamond" panose="02020404030301010803" pitchFamily="18" charset="0"/>
              </a:rPr>
              <a:t>al’altare</a:t>
            </a:r>
            <a:r>
              <a:rPr lang="it-IT" sz="2200" dirty="0">
                <a:latin typeface="Garamond" panose="02020404030301010803" pitchFamily="18" charset="0"/>
              </a:rPr>
              <a:t>, ad </a:t>
            </a:r>
            <a:r>
              <a:rPr lang="it-IT" sz="2200" dirty="0" err="1">
                <a:latin typeface="Garamond" panose="02020404030301010803" pitchFamily="18" charset="0"/>
              </a:rPr>
              <a:t>instantia</a:t>
            </a:r>
            <a:r>
              <a:rPr lang="it-IT" sz="2200" dirty="0">
                <a:latin typeface="Garamond" panose="02020404030301010803" pitchFamily="18" charset="0"/>
              </a:rPr>
              <a:t> di detto Antonio </a:t>
            </a:r>
            <a:r>
              <a:rPr lang="it-IT" sz="2200" dirty="0" err="1">
                <a:latin typeface="Garamond" panose="02020404030301010803" pitchFamily="18" charset="0"/>
              </a:rPr>
              <a:t>Sandei</a:t>
            </a:r>
            <a:r>
              <a:rPr lang="it-IT" sz="2200" dirty="0">
                <a:latin typeface="Garamond" panose="02020404030301010803" pitchFamily="18" charset="0"/>
              </a:rPr>
              <a:t> et del </a:t>
            </a:r>
            <a:r>
              <a:rPr lang="it-IT" sz="2200" dirty="0" err="1">
                <a:latin typeface="Garamond" panose="02020404030301010803" pitchFamily="18" charset="0"/>
              </a:rPr>
              <a:t>populo</a:t>
            </a:r>
            <a:r>
              <a:rPr lang="it-IT" sz="2200" dirty="0">
                <a:latin typeface="Garamond" panose="02020404030301010803" pitchFamily="18" charset="0"/>
              </a:rPr>
              <a:t>, </a:t>
            </a:r>
            <a:r>
              <a:rPr lang="it-IT" sz="2200" b="1" dirty="0">
                <a:latin typeface="Garamond" panose="02020404030301010803" pitchFamily="18" charset="0"/>
              </a:rPr>
              <a:t>con le mane </a:t>
            </a:r>
            <a:r>
              <a:rPr lang="it-IT" sz="2200" b="1" dirty="0" err="1">
                <a:latin typeface="Garamond" panose="02020404030301010803" pitchFamily="18" charset="0"/>
              </a:rPr>
              <a:t>iurò</a:t>
            </a:r>
            <a:r>
              <a:rPr lang="it-IT" sz="2200" b="1" dirty="0">
                <a:latin typeface="Garamond" panose="02020404030301010803" pitchFamily="18" charset="0"/>
              </a:rPr>
              <a:t> </a:t>
            </a:r>
            <a:r>
              <a:rPr lang="it-IT" sz="2200" b="1" i="1" dirty="0">
                <a:latin typeface="Garamond" panose="02020404030301010803" pitchFamily="18" charset="0"/>
              </a:rPr>
              <a:t>ad sancta Dei </a:t>
            </a:r>
            <a:r>
              <a:rPr lang="it-IT" sz="2200" b="1" i="1" dirty="0" err="1">
                <a:latin typeface="Garamond" panose="02020404030301010803" pitchFamily="18" charset="0"/>
              </a:rPr>
              <a:t>evangelia</a:t>
            </a:r>
            <a:r>
              <a:rPr lang="it-IT" sz="2200" b="1" dirty="0">
                <a:latin typeface="Garamond" panose="02020404030301010803" pitchFamily="18" charset="0"/>
              </a:rPr>
              <a:t> manutenere </a:t>
            </a:r>
            <a:r>
              <a:rPr lang="it-IT" sz="2200" b="1" dirty="0" err="1">
                <a:latin typeface="Garamond" panose="02020404030301010803" pitchFamily="18" charset="0"/>
              </a:rPr>
              <a:t>iustitia</a:t>
            </a:r>
            <a:r>
              <a:rPr lang="it-IT" sz="2200" b="1" dirty="0">
                <a:latin typeface="Garamond" panose="02020404030301010803" pitchFamily="18" charset="0"/>
              </a:rPr>
              <a:t> a suoi popoli</a:t>
            </a:r>
            <a:r>
              <a:rPr lang="it-IT" sz="2200" dirty="0">
                <a:latin typeface="Garamond" panose="02020404030301010803" pitchFamily="18" charset="0"/>
              </a:rPr>
              <a:t>, et fare </a:t>
            </a:r>
            <a:r>
              <a:rPr lang="it-IT" sz="2200" b="1" dirty="0">
                <a:latin typeface="Garamond" panose="02020404030301010803" pitchFamily="18" charset="0"/>
              </a:rPr>
              <a:t>più et manco che li pareva</a:t>
            </a:r>
            <a:r>
              <a:rPr lang="it-IT" sz="2200" dirty="0">
                <a:latin typeface="Garamond" panose="02020404030301010803" pitchFamily="18" charset="0"/>
              </a:rPr>
              <a:t>» (cc. 55-56r</a:t>
            </a:r>
            <a:r>
              <a:rPr lang="it-IT" sz="2200" dirty="0" smtClean="0">
                <a:latin typeface="Garamond" panose="02020404030301010803" pitchFamily="18" charset="0"/>
              </a:rPr>
              <a:t>). </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17180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smtClean="0">
                <a:latin typeface="Garamond" panose="02020404030301010803" pitchFamily="18" charset="0"/>
              </a:rPr>
              <a:t>Elezione </a:t>
            </a:r>
            <a:r>
              <a:rPr lang="it-IT" sz="3200" b="1" dirty="0">
                <a:latin typeface="Garamond" panose="02020404030301010803" pitchFamily="18" charset="0"/>
              </a:rPr>
              <a:t>o successione?</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Ricordiamo </a:t>
            </a:r>
            <a:r>
              <a:rPr lang="it-IT" sz="2200" dirty="0">
                <a:latin typeface="Garamond" panose="02020404030301010803" pitchFamily="18" charset="0"/>
              </a:rPr>
              <a:t>che </a:t>
            </a:r>
            <a:r>
              <a:rPr lang="it-IT" sz="2200" dirty="0" err="1">
                <a:latin typeface="Garamond" panose="02020404030301010803" pitchFamily="18" charset="0"/>
              </a:rPr>
              <a:t>Caleffini</a:t>
            </a:r>
            <a:r>
              <a:rPr lang="it-IT" sz="2200" dirty="0">
                <a:latin typeface="Garamond" panose="02020404030301010803" pitchFamily="18" charset="0"/>
              </a:rPr>
              <a:t> lavorava a stretto contatto della corte, dalla quale era stipendiato, e scrive di fatti dei quali fu testimone diretto. Ercole teme – a ragione – un intervento armato del nipote Nicolò, e vive l’agonia del fratellastro al riparo dentro un castello. È un altro fratellastro, Alberto, a scortarlo con una numerosa comitiva (per motivi difensivi), e l’episodio prende un ritmo concitato; Niccolò, il rivale mantovano, prima ha tentato di invadere la città con 800 soldati, poi è andato a chiedere aiuti a Milano, ma può tornare rapidamente. D’altronde Borso non ha avuto figli, e l’investitura a duca risaliva a pochi mesi prima (Borso stava già male a Roma). Ercole, dunque, viene eletto signore perpetuo, e duca, dal popolo (e dal suo organismo ‘rappresentativo’, i giudici dei Savi). Un’acclamazione che deve però essere pubblicizzata: con abiti sontuosi, ornati d’oro, e di pelliccia, Ercole percorre le strade cittadine principali e si mostra quale nuovo signore.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1621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15</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13/11/2019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smtClean="0">
                <a:latin typeface="Garamond" panose="02020404030301010803" pitchFamily="18" charset="0"/>
              </a:rPr>
              <a:t>Le </a:t>
            </a:r>
            <a:r>
              <a:rPr lang="it-IT" sz="3100" b="1" dirty="0">
                <a:latin typeface="Garamond" panose="02020404030301010803" pitchFamily="18" charset="0"/>
              </a:rPr>
              <a:t>dimensioni della signoria</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Se </a:t>
            </a:r>
            <a:r>
              <a:rPr lang="it-IT" sz="2200" dirty="0">
                <a:latin typeface="Garamond" panose="02020404030301010803" pitchFamily="18" charset="0"/>
              </a:rPr>
              <a:t>le citazioni appena lette si mostrano, tranne quella di Ercole, piuttosto simili tra loro, notiamo </a:t>
            </a:r>
            <a:r>
              <a:rPr lang="it-IT" sz="2200" dirty="0" smtClean="0">
                <a:latin typeface="Garamond" panose="02020404030301010803" pitchFamily="18" charset="0"/>
              </a:rPr>
              <a:t>una</a:t>
            </a:r>
          </a:p>
          <a:p>
            <a:pPr marL="0" indent="0" algn="just">
              <a:spcBef>
                <a:spcPts val="0"/>
              </a:spcBef>
              <a:buNone/>
            </a:pPr>
            <a:r>
              <a:rPr lang="it-IT" sz="2200" dirty="0" smtClean="0">
                <a:latin typeface="Garamond" panose="02020404030301010803" pitchFamily="18" charset="0"/>
              </a:rPr>
              <a:t>grossa </a:t>
            </a:r>
            <a:r>
              <a:rPr lang="it-IT" sz="2200" dirty="0">
                <a:latin typeface="Garamond" panose="02020404030301010803" pitchFamily="18" charset="0"/>
              </a:rPr>
              <a:t>differenza nel fatto che tutti, tranne Borso, sono acclamati ‘signori’ dal ‘popolo di Ferrara’. Borso è invece, secondo </a:t>
            </a:r>
            <a:r>
              <a:rPr lang="it-IT" sz="2200" dirty="0" err="1">
                <a:latin typeface="Garamond" panose="02020404030301010803" pitchFamily="18" charset="0"/>
              </a:rPr>
              <a:t>Caleffini</a:t>
            </a:r>
            <a:r>
              <a:rPr lang="it-IT" sz="2200" dirty="0">
                <a:latin typeface="Garamond" panose="02020404030301010803" pitchFamily="18" charset="0"/>
              </a:rPr>
              <a:t> perlomeno, acclamato signore di «Ferrara, Modena, </a:t>
            </a:r>
            <a:r>
              <a:rPr lang="it-IT" sz="2200" dirty="0" err="1">
                <a:latin typeface="Garamond" panose="02020404030301010803" pitchFamily="18" charset="0"/>
              </a:rPr>
              <a:t>Rezo</a:t>
            </a:r>
            <a:r>
              <a:rPr lang="it-IT" sz="2200" dirty="0">
                <a:latin typeface="Garamond" panose="02020404030301010803" pitchFamily="18" charset="0"/>
              </a:rPr>
              <a:t>, </a:t>
            </a:r>
            <a:r>
              <a:rPr lang="it-IT" sz="2200" dirty="0" err="1">
                <a:latin typeface="Garamond" panose="02020404030301010803" pitchFamily="18" charset="0"/>
              </a:rPr>
              <a:t>Adri</a:t>
            </a:r>
            <a:r>
              <a:rPr lang="it-IT" sz="2200" dirty="0">
                <a:latin typeface="Garamond" panose="02020404030301010803" pitchFamily="18" charset="0"/>
              </a:rPr>
              <a:t>, et </a:t>
            </a:r>
            <a:r>
              <a:rPr lang="it-IT" sz="2200" dirty="0" err="1">
                <a:latin typeface="Garamond" panose="02020404030301010803" pitchFamily="18" charset="0"/>
              </a:rPr>
              <a:t>Comachio</a:t>
            </a:r>
            <a:r>
              <a:rPr lang="it-IT" sz="2200" dirty="0">
                <a:latin typeface="Garamond" panose="02020404030301010803" pitchFamily="18" charset="0"/>
              </a:rPr>
              <a:t> </a:t>
            </a:r>
            <a:r>
              <a:rPr lang="it-IT" sz="2200" dirty="0" err="1">
                <a:latin typeface="Garamond" panose="02020404030301010803" pitchFamily="18" charset="0"/>
              </a:rPr>
              <a:t>citade</a:t>
            </a:r>
            <a:r>
              <a:rPr lang="it-IT" sz="2200" dirty="0">
                <a:latin typeface="Garamond" panose="02020404030301010803" pitchFamily="18" charset="0"/>
              </a:rPr>
              <a:t>, et del </a:t>
            </a:r>
            <a:r>
              <a:rPr lang="it-IT" sz="2200" dirty="0" err="1">
                <a:latin typeface="Garamond" panose="02020404030301010803" pitchFamily="18" charset="0"/>
              </a:rPr>
              <a:t>Polesene</a:t>
            </a:r>
            <a:r>
              <a:rPr lang="it-IT" sz="2200" dirty="0">
                <a:latin typeface="Garamond" panose="02020404030301010803" pitchFamily="18" charset="0"/>
              </a:rPr>
              <a:t> de </a:t>
            </a:r>
            <a:r>
              <a:rPr lang="it-IT" sz="2200" dirty="0" err="1">
                <a:latin typeface="Garamond" panose="02020404030301010803" pitchFamily="18" charset="0"/>
              </a:rPr>
              <a:t>Roigo</a:t>
            </a:r>
            <a:r>
              <a:rPr lang="it-IT" sz="2200" dirty="0">
                <a:latin typeface="Garamond" panose="02020404030301010803" pitchFamily="18" charset="0"/>
              </a:rPr>
              <a:t>, et molte altre </a:t>
            </a:r>
            <a:r>
              <a:rPr lang="it-IT" sz="2200" dirty="0" err="1">
                <a:latin typeface="Garamond" panose="02020404030301010803" pitchFamily="18" charset="0"/>
              </a:rPr>
              <a:t>castelle</a:t>
            </a:r>
            <a:r>
              <a:rPr lang="it-IT" sz="2200" dirty="0">
                <a:latin typeface="Garamond" panose="02020404030301010803" pitchFamily="18" charset="0"/>
              </a:rPr>
              <a:t>, et </a:t>
            </a:r>
            <a:r>
              <a:rPr lang="it-IT" sz="2200" dirty="0" err="1">
                <a:latin typeface="Garamond" panose="02020404030301010803" pitchFamily="18" charset="0"/>
              </a:rPr>
              <a:t>cusì</a:t>
            </a:r>
            <a:r>
              <a:rPr lang="it-IT" sz="2200" dirty="0">
                <a:latin typeface="Garamond" panose="02020404030301010803" pitchFamily="18" charset="0"/>
              </a:rPr>
              <a:t> de Lugo, Bagnacavallo, la Massa, S. Agata, et Conselice, et </a:t>
            </a:r>
            <a:r>
              <a:rPr lang="it-IT" sz="2200" dirty="0" err="1">
                <a:latin typeface="Garamond" panose="02020404030301010803" pitchFamily="18" charset="0"/>
              </a:rPr>
              <a:t>Cuveriago</a:t>
            </a:r>
            <a:r>
              <a:rPr lang="it-IT" sz="2200" dirty="0">
                <a:latin typeface="Garamond" panose="02020404030301010803" pitchFamily="18" charset="0"/>
              </a:rPr>
              <a:t> de Romagna et Castelle». In realtà numerose delle località nominate erano già in mano a Lionello, quando non a Niccolò o ai suoi avi. Ma va notato che è nel periodo dagli ultimi anni del Trecento al 1482 che si attuò il raddoppiamento del dominio </a:t>
            </a:r>
            <a:r>
              <a:rPr lang="it-IT" sz="2200" dirty="0" smtClean="0">
                <a:latin typeface="Garamond" panose="02020404030301010803" pitchFamily="18" charset="0"/>
              </a:rPr>
              <a:t>estense. </a:t>
            </a:r>
            <a:r>
              <a:rPr lang="it-IT" sz="2200" dirty="0">
                <a:latin typeface="Garamond" panose="02020404030301010803" pitchFamily="18" charset="0"/>
              </a:rPr>
              <a:t>Gli ampliamenti si concentrano soprattutto nell’epoca di Niccolò. Il dominio degli Este era composito. Ferrara vi apparteneva, sia pure con alcune interruzioni, dal 1240; Modena, Reggio, il Polesine, parte della Garfagnana, Carpi, da periodi diversi. «Gli Stati estensi erano estremamente variegati anche da un punto di vista geomorfologico, perché se in origine il potere dinastico si era irradiato sulle bassure paludose che circondavano Ferrara, fra canali, acquitrini e valli da pesca, in seguito all’ampliamento verso Occidente il dominio era ormai venuto ad avere </a:t>
            </a:r>
            <a:r>
              <a:rPr lang="it-IT" sz="2200" b="1" dirty="0">
                <a:latin typeface="Garamond" panose="02020404030301010803" pitchFamily="18" charset="0"/>
              </a:rPr>
              <a:t>quasi</a:t>
            </a:r>
            <a:r>
              <a:rPr lang="it-IT" sz="2200" dirty="0">
                <a:latin typeface="Garamond" panose="02020404030301010803" pitchFamily="18" charset="0"/>
              </a:rPr>
              <a:t> </a:t>
            </a:r>
            <a:r>
              <a:rPr lang="it-IT" sz="2200" b="1" dirty="0">
                <a:latin typeface="Garamond" panose="02020404030301010803" pitchFamily="18" charset="0"/>
              </a:rPr>
              <a:t>un terzo della propria estensione in montagna </a:t>
            </a:r>
            <a:r>
              <a:rPr lang="it-IT" sz="2200" dirty="0">
                <a:latin typeface="Garamond" panose="02020404030301010803" pitchFamily="18" charset="0"/>
              </a:rPr>
              <a:t>– e il disagio che ne conseguiva per i ferraresi che si trovavano ad aver a che fare con genti dai costumi profondamente diversi dai propri, è ben attestato dalle satire e dalle lettere scritte da Ludovico Ariosto durante il commissariato in Garfagnana. Sulle differenze geografiche, infatti, si innestavano forme diverse di organizzazione politica, radicate nella struttura fisica degli insediamenti umani, nella distribuzione della proprietà fondiaria e più in generale nei modi di sfruttamento delle risorse economiche locali» (M. </a:t>
            </a:r>
            <a:r>
              <a:rPr lang="it-IT" sz="2200" dirty="0" err="1">
                <a:latin typeface="Garamond" panose="02020404030301010803" pitchFamily="18" charset="0"/>
              </a:rPr>
              <a:t>Folin</a:t>
            </a:r>
            <a:r>
              <a:rPr lang="it-IT" sz="2200" dirty="0">
                <a:latin typeface="Garamond" panose="02020404030301010803" pitchFamily="18" charset="0"/>
              </a:rPr>
              <a:t>, </a:t>
            </a:r>
            <a:r>
              <a:rPr lang="it-IT" sz="2200" i="1" dirty="0">
                <a:latin typeface="Garamond" panose="02020404030301010803" pitchFamily="18" charset="0"/>
              </a:rPr>
              <a:t>Rinascimento estense</a:t>
            </a:r>
            <a:r>
              <a:rPr lang="it-IT" sz="2200" dirty="0">
                <a:latin typeface="Garamond" panose="02020404030301010803" pitchFamily="18" charset="0"/>
              </a:rPr>
              <a:t>, cit., p. 53).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47061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smtClean="0">
                <a:latin typeface="Garamond" panose="02020404030301010803" pitchFamily="18" charset="0"/>
              </a:rPr>
              <a:t>Le </a:t>
            </a:r>
            <a:r>
              <a:rPr lang="it-IT" sz="3100" b="1" dirty="0">
                <a:latin typeface="Garamond" panose="02020404030301010803" pitchFamily="18" charset="0"/>
              </a:rPr>
              <a:t>dimensioni della signoria</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I </a:t>
            </a:r>
            <a:r>
              <a:rPr lang="it-IT" sz="2200" dirty="0">
                <a:latin typeface="Garamond" panose="02020404030301010803" pitchFamily="18" charset="0"/>
              </a:rPr>
              <a:t>territori soggetti agli Este appartenevano a tre aree: quella del Ferrarese, quella del Polesine di Rovigo, quella della Romagna. Il tessuto era piuttosto composito: relativamente alla sola area ferrarese, i terreni del contado estense erano l’insieme di beni prima del vescovo di Ferrara, poi del comune, poi sotto la signoria estense, cui andavano sommati i possedimenti allodiali estensi, e i territori derivanti da investiture imperiali. Il tutto in 5 diocesi diverse</a:t>
            </a:r>
            <a:r>
              <a:rPr lang="it-IT" sz="2200" dirty="0" smtClean="0">
                <a:latin typeface="Garamond" panose="02020404030301010803" pitchFamily="18" charset="0"/>
              </a:rPr>
              <a:t>.</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00316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gestione della signoria</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Secondo </a:t>
            </a:r>
            <a:r>
              <a:rPr lang="it-IT" sz="2200" dirty="0">
                <a:latin typeface="Garamond" panose="02020404030301010803" pitchFamily="18" charset="0"/>
              </a:rPr>
              <a:t>il </a:t>
            </a:r>
            <a:r>
              <a:rPr lang="it-IT" sz="2200" i="1" dirty="0">
                <a:latin typeface="Garamond" panose="02020404030301010803" pitchFamily="18" charset="0"/>
              </a:rPr>
              <a:t>Libro deli </a:t>
            </a:r>
            <a:r>
              <a:rPr lang="it-IT" sz="2200" i="1" dirty="0" err="1">
                <a:latin typeface="Garamond" panose="02020404030301010803" pitchFamily="18" charset="0"/>
              </a:rPr>
              <a:t>officii</a:t>
            </a:r>
            <a:r>
              <a:rPr lang="it-IT" sz="2200" i="1" dirty="0">
                <a:latin typeface="Garamond" panose="02020404030301010803" pitchFamily="18" charset="0"/>
              </a:rPr>
              <a:t> del duca Borso </a:t>
            </a:r>
            <a:r>
              <a:rPr lang="it-IT" sz="2200" dirty="0">
                <a:latin typeface="Garamond" panose="02020404030301010803" pitchFamily="18" charset="0"/>
              </a:rPr>
              <a:t>(Archivio di Stato di Modena, Cancelleria Ducale, Leggi e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Decreti</a:t>
            </a:r>
            <a:r>
              <a:rPr lang="it-IT" sz="2200" dirty="0">
                <a:latin typeface="Garamond" panose="02020404030301010803" pitchFamily="18" charset="0"/>
              </a:rPr>
              <a:t>, reg. A/6) la giurisdizione del ducato, perlomeno a partire dal 1450, era organizzato in </a:t>
            </a:r>
            <a:r>
              <a:rPr lang="it-IT" sz="2200" b="1" dirty="0">
                <a:latin typeface="Garamond" panose="02020404030301010803" pitchFamily="18" charset="0"/>
              </a:rPr>
              <a:t>3 contadi </a:t>
            </a:r>
            <a:r>
              <a:rPr lang="it-IT" sz="2200" dirty="0">
                <a:latin typeface="Garamond" panose="02020404030301010803" pitchFamily="18" charset="0"/>
              </a:rPr>
              <a:t>attorno a Ferrara, Modena e Reggio. Le aree di confine della Garfagnana, del Polesine di Rovigo e della Romagna erano strutturate in province. Non possedevano centri urbani, ma erano caratterizzate da una tradizionale autonomia amministrativa. Ogni provincia era governata da un </a:t>
            </a:r>
            <a:r>
              <a:rPr lang="it-IT" sz="2200" b="1" dirty="0">
                <a:latin typeface="Garamond" panose="02020404030301010803" pitchFamily="18" charset="0"/>
              </a:rPr>
              <a:t>capitano</a:t>
            </a:r>
            <a:r>
              <a:rPr lang="it-IT" sz="2200" dirty="0">
                <a:latin typeface="Garamond" panose="02020404030301010803" pitchFamily="18" charset="0"/>
              </a:rPr>
              <a:t> (o commissario) residente nella capitale, che coordinava i capitani delle singole fortezze presenti sul territorio, nonché i militari e i podestà, a capo delle circoscrizioni minori. Alcune </a:t>
            </a:r>
            <a:r>
              <a:rPr lang="it-IT" sz="2200" b="1" dirty="0" err="1">
                <a:latin typeface="Garamond" panose="02020404030301010803" pitchFamily="18" charset="0"/>
              </a:rPr>
              <a:t>podestarie</a:t>
            </a:r>
            <a:r>
              <a:rPr lang="it-IT" sz="2200" dirty="0">
                <a:latin typeface="Garamond" panose="02020404030301010803" pitchFamily="18" charset="0"/>
              </a:rPr>
              <a:t> erano sotto il controllo della città, specie quelle che alla città erano vicine; altre in alcuni casi potevano dipendere in linea diretta dalla capitale, sena intermediazione podestarile. Generalmente, le suddivisioni territoriali non corrispondevano a un progetto politico successivo all’acquisizione del territorio, ma al contrario rispecchiava l’assetto che la </a:t>
            </a:r>
            <a:r>
              <a:rPr lang="it-IT" sz="2200" dirty="0" err="1">
                <a:latin typeface="Garamond" panose="02020404030301010803" pitchFamily="18" charset="0"/>
              </a:rPr>
              <a:t>distrettuazione</a:t>
            </a:r>
            <a:r>
              <a:rPr lang="it-IT" sz="2200" dirty="0">
                <a:latin typeface="Garamond" panose="02020404030301010803" pitchFamily="18" charset="0"/>
              </a:rPr>
              <a:t> possedeva da secoli: «</a:t>
            </a:r>
            <a:r>
              <a:rPr lang="it-IT" sz="2200" b="1" dirty="0">
                <a:latin typeface="Garamond" panose="02020404030301010803" pitchFamily="18" charset="0"/>
              </a:rPr>
              <a:t>man mano che le terre venivano acquisite, esse venivano incastonate nel dominio con tutto il proprio patrimonio originario di diritti, consuetudini, giurisdizioni» </a:t>
            </a:r>
            <a:r>
              <a:rPr lang="it-IT" sz="2200" dirty="0">
                <a:latin typeface="Garamond" panose="02020404030301010803" pitchFamily="18" charset="0"/>
              </a:rPr>
              <a:t>(</a:t>
            </a:r>
            <a:r>
              <a:rPr lang="it-IT" sz="2200" dirty="0" err="1">
                <a:latin typeface="Garamond" panose="02020404030301010803" pitchFamily="18" charset="0"/>
              </a:rPr>
              <a:t>M.Folin</a:t>
            </a:r>
            <a:r>
              <a:rPr lang="it-IT" sz="2200" dirty="0">
                <a:latin typeface="Garamond" panose="02020404030301010803" pitchFamily="18" charset="0"/>
              </a:rPr>
              <a:t>, </a:t>
            </a:r>
            <a:r>
              <a:rPr lang="it-IT" sz="2200" i="1" dirty="0">
                <a:latin typeface="Garamond" panose="02020404030301010803" pitchFamily="18" charset="0"/>
              </a:rPr>
              <a:t>Rinascimento Estense</a:t>
            </a:r>
            <a:r>
              <a:rPr lang="it-IT" sz="2200" dirty="0">
                <a:latin typeface="Garamond" panose="02020404030301010803" pitchFamily="18" charset="0"/>
              </a:rPr>
              <a:t>, cit., p. 55). Il personale di cui si serviva il duca per governare i suoi domini consisteva, contando i podestà, i capitani di rocche, i notai, i giudici, i cancellieri, i massari, in circa 300 elementi. Per poter amministrare una struttura così grande era necessario un apparato burocratico proporzionato</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30516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200" b="1" dirty="0" smtClean="0">
                <a:latin typeface="Garamond" panose="02020404030301010803" pitchFamily="18" charset="0"/>
              </a:rPr>
              <a:t>La </a:t>
            </a:r>
            <a:r>
              <a:rPr lang="it-IT" sz="3200" b="1" dirty="0">
                <a:latin typeface="Garamond" panose="02020404030301010803" pitchFamily="18" charset="0"/>
              </a:rPr>
              <a:t>camera ducale</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Camera era l’organismo deputato agli aspetti economici e finanziari del governo. </a:t>
            </a:r>
            <a:r>
              <a:rPr lang="it-IT" sz="2200" dirty="0" smtClean="0">
                <a:latin typeface="Garamond" panose="02020404030301010803" pitchFamily="18" charset="0"/>
              </a:rPr>
              <a:t>La </a:t>
            </a:r>
            <a:r>
              <a:rPr lang="it-IT" sz="2200" dirty="0">
                <a:latin typeface="Garamond" panose="02020404030301010803" pitchFamily="18" charset="0"/>
              </a:rPr>
              <a:t>Camera </a:t>
            </a:r>
            <a:endParaRPr lang="it-IT" sz="2200" dirty="0" smtClean="0">
              <a:latin typeface="Garamond" panose="02020404030301010803" pitchFamily="18" charset="0"/>
            </a:endParaRPr>
          </a:p>
          <a:p>
            <a:pPr marL="0" indent="0" algn="just">
              <a:spcBef>
                <a:spcPts val="0"/>
              </a:spcBef>
              <a:buNone/>
            </a:pPr>
            <a:r>
              <a:rPr lang="it-IT" sz="2200" dirty="0" err="1" smtClean="0">
                <a:latin typeface="Garamond" panose="02020404030301010803" pitchFamily="18" charset="0"/>
              </a:rPr>
              <a:t>pre</a:t>
            </a:r>
            <a:r>
              <a:rPr lang="it-IT" sz="2200" dirty="0" smtClean="0">
                <a:latin typeface="Garamond" panose="02020404030301010803" pitchFamily="18" charset="0"/>
              </a:rPr>
              <a:t>-esisteva </a:t>
            </a:r>
            <a:r>
              <a:rPr lang="it-IT" sz="2200" dirty="0">
                <a:latin typeface="Garamond" panose="02020404030301010803" pitchFamily="18" charset="0"/>
              </a:rPr>
              <a:t>al ducato; per documentare le proprie attività gli Este si servivano, come qualsivoglia ente (capitolo cattedrale, confraternita, ditta commerciale…), di notai e cancellieri; ad esempio per un’investitura feudale. Va però sottolineato un elemento fondamentale dell’epoca: la concezione della sovranità prevedeva una compenetrazione pressoché totale tra beni dello Stato e proprietà privata del signore.</a:t>
            </a:r>
          </a:p>
          <a:p>
            <a:pPr marL="0" indent="0" algn="just">
              <a:spcBef>
                <a:spcPts val="0"/>
              </a:spcBef>
              <a:buNone/>
            </a:pPr>
            <a:r>
              <a:rPr lang="it-IT" sz="2200" dirty="0">
                <a:latin typeface="Garamond" panose="02020404030301010803" pitchFamily="18" charset="0"/>
              </a:rPr>
              <a:t>Gradatamente la Camera aveva sottratto competenze che prima erano dell’organo gestionale del Comune: la masseria. Tra il 1360 ed il 1400 si istituì un ufficio con delega sulle finanze militari; un ufficio addetto alle confische dei beni dei ribelli. La Camera aveva pure assunto – senza che vi si potesse ravvisare uno specifico progetto, ma come risultanza di una prassi – una funzione di coordinamento degli organi finanziari periferici. </a:t>
            </a:r>
          </a:p>
          <a:p>
            <a:pPr marL="0" indent="0" algn="just">
              <a:spcBef>
                <a:spcPts val="0"/>
              </a:spcBef>
              <a:buNone/>
            </a:pPr>
            <a:r>
              <a:rPr lang="it-IT" sz="2200" dirty="0" smtClean="0">
                <a:latin typeface="Garamond" panose="02020404030301010803" pitchFamily="18" charset="0"/>
              </a:rPr>
              <a:t>Al vertice della struttura camerale erano due fattori generali. Il primo regolamento che li riguarda è del 1442, e vi sono nominati pure 1 tesoriere, ufficiali, ragionieri e notai. Nel 1456 la Camera appare più complessa: 2 fattori, 1 tesoriere, 2 notai, 2 maestri del conto, 7 ragionieri, 3 notai dei ragionieri, 3 notai ‘alle scritture’, 4 messi, 6 titolari di uffici diversi, 1 esattore generale, 1 notaio deputato alle esazioni, 1 messo delle esazioni, 1 commendatore all’esattoria (per un totale di oltre 30 collaboratori). La Camera rappresentava una porzione preponderante dall’apparato statale; dobbiamo però sottolineare come i fattori generali ancora a fine Quattrocento fossero ancora dei sottoposti al signore, dei suoi agenti privati che curavano i suoi interessi: lo dimostra il fatto che, pur essendo ai vertici dell’organizzazione statale, negli Statuti cittadini non compaiono</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14837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200" b="1" dirty="0" smtClean="0">
                <a:latin typeface="Garamond" panose="02020404030301010803" pitchFamily="18" charset="0"/>
              </a:rPr>
              <a:t>La </a:t>
            </a:r>
            <a:r>
              <a:rPr lang="it-IT" sz="3200" b="1" dirty="0">
                <a:latin typeface="Garamond" panose="02020404030301010803" pitchFamily="18" charset="0"/>
              </a:rPr>
              <a:t>camera ducale</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299" y="1095375"/>
            <a:ext cx="12077699" cy="5762625"/>
          </a:xfrm>
        </p:spPr>
        <p:txBody>
          <a:bodyPr>
            <a:noAutofit/>
          </a:bodyPr>
          <a:lstStyle/>
          <a:p>
            <a:pPr marL="0" indent="0" algn="just">
              <a:buNone/>
            </a:pPr>
            <a:r>
              <a:rPr lang="it-IT" sz="2200" dirty="0" smtClean="0">
                <a:latin typeface="Garamond" panose="02020404030301010803" pitchFamily="18" charset="0"/>
              </a:rPr>
              <a:t>neppure</a:t>
            </a:r>
            <a:r>
              <a:rPr lang="it-IT" sz="2200" dirty="0">
                <a:latin typeface="Garamond" panose="02020404030301010803" pitchFamily="18" charset="0"/>
              </a:rPr>
              <a:t>, e agivano in virtù di contratti di procura. È proprio tale condizione che permette ai fattori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una </a:t>
            </a:r>
            <a:r>
              <a:rPr lang="it-IT" sz="2200" dirty="0">
                <a:latin typeface="Garamond" panose="02020404030301010803" pitchFamily="18" charset="0"/>
              </a:rPr>
              <a:t>libertà altrimenti impossibile, collocati, come sono, al di fuori di consuetudini e norme di governo presenti negli statuti locali. Naturalmente non mancavano gli abusi: Bonvicino dalle Carte, fattore generale per circa un decennio (1466-1475), venne cacciato dall’incarico in seguito alla scoperta di una voragine da lui provocata nelle entrate. Secondo </a:t>
            </a:r>
            <a:r>
              <a:rPr lang="it-IT" sz="2200" dirty="0" err="1">
                <a:latin typeface="Garamond" panose="02020404030301010803" pitchFamily="18" charset="0"/>
              </a:rPr>
              <a:t>Caleffini</a:t>
            </a:r>
            <a:r>
              <a:rPr lang="it-IT" sz="2200" dirty="0">
                <a:latin typeface="Garamond" panose="02020404030301010803" pitchFamily="18" charset="0"/>
              </a:rPr>
              <a:t>, coinvolto nelle indagini, nell’arco di circa 20 anni il Bonvicino, che prima di accedere alla carica di fattore aveva potuto godere di appalti statali, aveva potuto arricchirsi per 30.000 ducati (cifra che corrispondeva a un quarto annuali dell’intero stato</a:t>
            </a:r>
            <a:r>
              <a:rPr lang="it-IT" sz="2200" dirty="0" smtClean="0">
                <a:latin typeface="Garamond" panose="02020404030301010803" pitchFamily="18" charset="0"/>
              </a:rPr>
              <a:t>). </a:t>
            </a:r>
            <a:r>
              <a:rPr lang="it-IT" sz="2200" dirty="0">
                <a:latin typeface="Garamond" panose="02020404030301010803" pitchFamily="18" charset="0"/>
              </a:rPr>
              <a:t>All’interno della Camera uno spazio non piccolo era dedicato alla gestione delle spese necessarie ai membri della casata: documentazione raccolta nell’Archivio di Stato sotto la segnatura ‘amministrazione Principi’, e suddivisa ulteriormente in ‘regnanti’ e ‘non regnanti’. Ogni Este aveva una propria corte, con conti autonomi. Per valutare l’accuratezza delle registrazioni di entrata e spesa, possiamo leggere quanto il già nominato </a:t>
            </a:r>
            <a:r>
              <a:rPr lang="it-IT" sz="2200" dirty="0" err="1">
                <a:latin typeface="Garamond" panose="02020404030301010803" pitchFamily="18" charset="0"/>
              </a:rPr>
              <a:t>Meliaduse</a:t>
            </a:r>
            <a:r>
              <a:rPr lang="it-IT" sz="2200" dirty="0">
                <a:latin typeface="Garamond" panose="02020404030301010803" pitchFamily="18" charset="0"/>
              </a:rPr>
              <a:t> d’Este scrisse da Padova, dove studiava all’università, il 24 novembre 1423: «notifico commo io </a:t>
            </a:r>
            <a:r>
              <a:rPr lang="it-IT" sz="2200" dirty="0" err="1">
                <a:latin typeface="Garamond" panose="02020404030301010803" pitchFamily="18" charset="0"/>
              </a:rPr>
              <a:t>aramaie</a:t>
            </a:r>
            <a:r>
              <a:rPr lang="it-IT" sz="2200" dirty="0">
                <a:latin typeface="Garamond" panose="02020404030301010803" pitchFamily="18" charset="0"/>
              </a:rPr>
              <a:t> non o calce né </a:t>
            </a:r>
            <a:r>
              <a:rPr lang="it-IT" sz="2200" dirty="0" err="1">
                <a:latin typeface="Garamond" panose="02020404030301010803" pitchFamily="18" charset="0"/>
              </a:rPr>
              <a:t>ancho</a:t>
            </a:r>
            <a:r>
              <a:rPr lang="it-IT" sz="2200" dirty="0">
                <a:latin typeface="Garamond" panose="02020404030301010803" pitchFamily="18" charset="0"/>
              </a:rPr>
              <a:t> panno da farne tagliare per la quale </a:t>
            </a:r>
            <a:r>
              <a:rPr lang="it-IT" sz="2200" dirty="0" err="1">
                <a:latin typeface="Garamond" panose="02020404030301010803" pitchFamily="18" charset="0"/>
              </a:rPr>
              <a:t>cossa</a:t>
            </a:r>
            <a:r>
              <a:rPr lang="it-IT" sz="2200" dirty="0">
                <a:latin typeface="Garamond" panose="02020404030301010803" pitchFamily="18" charset="0"/>
              </a:rPr>
              <a:t> ve prego de </a:t>
            </a:r>
            <a:r>
              <a:rPr lang="it-IT" sz="2200" dirty="0" err="1">
                <a:latin typeface="Garamond" panose="02020404030301010803" pitchFamily="18" charset="0"/>
              </a:rPr>
              <a:t>mandarme</a:t>
            </a:r>
            <a:r>
              <a:rPr lang="it-IT" sz="2200" dirty="0">
                <a:latin typeface="Garamond" panose="02020404030301010803" pitchFamily="18" charset="0"/>
              </a:rPr>
              <a:t> più tosto che </a:t>
            </a:r>
            <a:r>
              <a:rPr lang="it-IT" sz="2200" dirty="0" err="1">
                <a:latin typeface="Garamond" panose="02020404030301010803" pitchFamily="18" charset="0"/>
              </a:rPr>
              <a:t>vui</a:t>
            </a:r>
            <a:r>
              <a:rPr lang="it-IT" sz="2200" dirty="0">
                <a:latin typeface="Garamond" panose="02020404030301010803" pitchFamily="18" charset="0"/>
              </a:rPr>
              <a:t> </a:t>
            </a:r>
            <a:r>
              <a:rPr lang="it-IT" sz="2200" dirty="0" err="1">
                <a:latin typeface="Garamond" panose="02020404030301010803" pitchFamily="18" charset="0"/>
              </a:rPr>
              <a:t>pudesi</a:t>
            </a:r>
            <a:r>
              <a:rPr lang="it-IT" sz="2200" dirty="0">
                <a:latin typeface="Garamond" panose="02020404030301010803" pitchFamily="18" charset="0"/>
              </a:rPr>
              <a:t> braca cinque </a:t>
            </a:r>
            <a:r>
              <a:rPr lang="it-IT" sz="2200" dirty="0" err="1">
                <a:latin typeface="Garamond" panose="02020404030301010803" pitchFamily="18" charset="0"/>
              </a:rPr>
              <a:t>acioché</a:t>
            </a:r>
            <a:r>
              <a:rPr lang="it-IT" sz="2200" dirty="0">
                <a:latin typeface="Garamond" panose="02020404030301010803" pitchFamily="18" charset="0"/>
              </a:rPr>
              <a:t> io non </a:t>
            </a:r>
            <a:r>
              <a:rPr lang="it-IT" sz="2200" dirty="0" err="1">
                <a:latin typeface="Garamond" panose="02020404030301010803" pitchFamily="18" charset="0"/>
              </a:rPr>
              <a:t>remagnia</a:t>
            </a:r>
            <a:r>
              <a:rPr lang="it-IT" sz="2200" dirty="0">
                <a:latin typeface="Garamond" panose="02020404030301010803" pitchFamily="18" charset="0"/>
              </a:rPr>
              <a:t> senza calce. </a:t>
            </a:r>
            <a:r>
              <a:rPr lang="it-IT" sz="2200" dirty="0" err="1">
                <a:latin typeface="Garamond" panose="02020404030301010803" pitchFamily="18" charset="0"/>
              </a:rPr>
              <a:t>Padue</a:t>
            </a:r>
            <a:r>
              <a:rPr lang="it-IT" sz="2200" dirty="0">
                <a:latin typeface="Garamond" panose="02020404030301010803" pitchFamily="18" charset="0"/>
              </a:rPr>
              <a:t>, de </a:t>
            </a:r>
            <a:r>
              <a:rPr lang="it-IT" sz="2200" dirty="0" err="1">
                <a:latin typeface="Garamond" panose="02020404030301010803" pitchFamily="18" charset="0"/>
              </a:rPr>
              <a:t>xxiiii</a:t>
            </a:r>
            <a:r>
              <a:rPr lang="it-IT" sz="2200" dirty="0">
                <a:latin typeface="Garamond" panose="02020404030301010803" pitchFamily="18" charset="0"/>
              </a:rPr>
              <a:t> novembre, </a:t>
            </a:r>
            <a:r>
              <a:rPr lang="it-IT" sz="2200" dirty="0" err="1">
                <a:latin typeface="Garamond" panose="02020404030301010803" pitchFamily="18" charset="0"/>
              </a:rPr>
              <a:t>Meliadusius</a:t>
            </a:r>
            <a:r>
              <a:rPr lang="it-IT" sz="2200" dirty="0">
                <a:latin typeface="Garamond" panose="02020404030301010803" pitchFamily="18" charset="0"/>
              </a:rPr>
              <a:t> </a:t>
            </a:r>
            <a:r>
              <a:rPr lang="it-IT" sz="2200" dirty="0" err="1">
                <a:latin typeface="Garamond" panose="02020404030301010803" pitchFamily="18" charset="0"/>
              </a:rPr>
              <a:t>estensis</a:t>
            </a:r>
            <a:r>
              <a:rPr lang="it-IT" sz="2200" dirty="0">
                <a:latin typeface="Garamond" panose="02020404030301010803" pitchFamily="18" charset="0"/>
              </a:rPr>
              <a:t>» (Archivio di Stato di Modena, Camera Ducale, 27 Computisteria: Mandati in Volume 1 (1422-1424), c. 144r). Ad avallare la spesa, nientemeno che i due fattori generali in carica: Bartolomeo </a:t>
            </a:r>
            <a:r>
              <a:rPr lang="it-IT" sz="2200" dirty="0" err="1">
                <a:latin typeface="Garamond" panose="02020404030301010803" pitchFamily="18" charset="0"/>
              </a:rPr>
              <a:t>Pendaglia</a:t>
            </a:r>
            <a:r>
              <a:rPr lang="it-IT" sz="2200" dirty="0">
                <a:latin typeface="Garamond" panose="02020404030301010803" pitchFamily="18" charset="0"/>
              </a:rPr>
              <a:t> e Alberto </a:t>
            </a:r>
            <a:r>
              <a:rPr lang="it-IT" sz="2200" dirty="0" err="1">
                <a:latin typeface="Garamond" panose="02020404030301010803" pitchFamily="18" charset="0"/>
              </a:rPr>
              <a:t>Bonacossi</a:t>
            </a:r>
            <a:r>
              <a:rPr lang="it-IT" sz="2200" dirty="0">
                <a:latin typeface="Garamond" panose="02020404030301010803" pitchFamily="18" charset="0"/>
              </a:rPr>
              <a:t>. Il registro in questione conteneva i ‘mandati’, ossia gli ordini di pagamento: una volta ricevuta una lettera da </a:t>
            </a:r>
            <a:r>
              <a:rPr lang="it-IT" sz="2200" dirty="0" err="1">
                <a:latin typeface="Garamond" panose="02020404030301010803" pitchFamily="18" charset="0"/>
              </a:rPr>
              <a:t>Meliaduse</a:t>
            </a:r>
            <a:r>
              <a:rPr lang="it-IT" sz="2200" dirty="0">
                <a:latin typeface="Garamond" panose="02020404030301010803" pitchFamily="18" charset="0"/>
              </a:rPr>
              <a:t>, come qualsiasi richiesta, gli incaricati avevano sottoposto la questione ai fattori; un segno a fianco dello scritto indica se la spesa è stata accolta o meno. </a:t>
            </a:r>
          </a:p>
          <a:p>
            <a:pPr marL="0" indent="0" algn="just">
              <a:buNone/>
            </a:pPr>
            <a:r>
              <a:rPr lang="it-IT" sz="2200" dirty="0">
                <a:latin typeface="Garamond" panose="02020404030301010803" pitchFamily="18" charset="0"/>
              </a:rPr>
              <a:t>Ad esempio, due giubbe di seta nera che richiedono appositamente per le feste due figli di </a:t>
            </a:r>
            <a:r>
              <a:rPr lang="it-IT" sz="2200" dirty="0" err="1">
                <a:latin typeface="Garamond" panose="02020404030301010803" pitchFamily="18" charset="0"/>
              </a:rPr>
              <a:t>Meliaduse</a:t>
            </a:r>
            <a:r>
              <a:rPr lang="it-IT" sz="2200" dirty="0">
                <a:latin typeface="Garamond" panose="02020404030301010803" pitchFamily="18" charset="0"/>
              </a:rPr>
              <a:t> d’Este l’11 marzo 1453, non sono ritenute spese necessarie. Ogni mandato era redatto in duplice copia: un apposito foglio, vergato secondo un rigido protocollo e validato dalle firme di un ufficiale e dei fattori generali, e la sua trascrizione in filza, ossia in un libro rilegato: il libro dei mandati. Nel libro dei mandati venivano raccolti in ordine cronologico i pagamenti, elencando chi pagava, il beneficiario, la cifra, la moneta usata, il suo valore di cambio in lire ferraresi. Per facilitare la gestione, i principali uffici avevano i propri registri di mandati, contenenti i mandati di pagamento usati per svolgere le loro attività: il guardaroba, la stalla, le munizioni… e specifici registri per singole, circoscritte spese: come riparazioni architettoniche o cantieri di nuovi edifici. In merito al sistema, G. Guerzoni così si esprime: «dopo aver speso quasi 10 anni a esaminare i fondi camerali, non riesco a nascondere la mia ammirazione per un sistema amministrativo che, quando poté funzionare a pieno regime, riuscì ad esprimere soluzioni tecniche e a sperimentare prassi gestionali tali da destare il più vivo stupore. La gestione generalizzata del sistema ragionieristico in partita doppia, l’adozione tardo quattrocentesca dell’istituto della revisione contabile permanente, l’impiego sistematico dei bilanci preventivi, l’esistenza di un duplice sistema di contabilizzazione in natura e in moneta e l’invenzione di veri e propri sistemi di trasferimenti interni, l’imponenza delle funzioni di clearing svolte dalla tesoreria centrale, la sofisticata spregiudicatezza delle operazioni finanziarie portate a termine sulle più importanti piazze internazionali, la raffinata gestione dei più svariati strumenti creditizi […] non sono che alcune tra le pur numerose indicazioni di rigore e ‘modernità’ che ci provengono dalla condotta della Camera Ducale» (G. Guerzoni, </a:t>
            </a:r>
            <a:r>
              <a:rPr lang="it-IT" sz="2200" i="1" dirty="0">
                <a:latin typeface="Garamond" panose="02020404030301010803" pitchFamily="18" charset="0"/>
              </a:rPr>
              <a:t>La Camera Ducale Estense tra Quattro e Cinquecento: la struttura organizzativa e i meccanismi operativi</a:t>
            </a:r>
            <a:r>
              <a:rPr lang="it-IT" sz="2200" dirty="0">
                <a:latin typeface="Garamond" panose="02020404030301010803" pitchFamily="18" charset="0"/>
              </a:rPr>
              <a:t>, in: </a:t>
            </a:r>
            <a:r>
              <a:rPr lang="it-IT" sz="2200" i="1" dirty="0">
                <a:latin typeface="Garamond" panose="02020404030301010803" pitchFamily="18" charset="0"/>
              </a:rPr>
              <a:t>Storia di Ferrara</a:t>
            </a:r>
            <a:r>
              <a:rPr lang="it-IT" sz="2200" dirty="0">
                <a:latin typeface="Garamond" panose="02020404030301010803" pitchFamily="18" charset="0"/>
              </a:rPr>
              <a:t>, vol. VI, cit., pp. 160-163).</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70835" y="1"/>
            <a:ext cx="921163" cy="1504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77731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200" b="1" dirty="0" smtClean="0">
                <a:latin typeface="Garamond" panose="02020404030301010803" pitchFamily="18" charset="0"/>
              </a:rPr>
              <a:t>La </a:t>
            </a:r>
            <a:r>
              <a:rPr lang="it-IT" sz="3200" b="1" dirty="0">
                <a:latin typeface="Garamond" panose="02020404030301010803" pitchFamily="18" charset="0"/>
              </a:rPr>
              <a:t>camera ducale</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299" y="1102618"/>
            <a:ext cx="12077699" cy="5679182"/>
          </a:xfrm>
        </p:spPr>
        <p:txBody>
          <a:bodyPr>
            <a:noAutofit/>
          </a:bodyPr>
          <a:lstStyle/>
          <a:p>
            <a:pPr marL="0" indent="0" algn="just">
              <a:buNone/>
            </a:pPr>
            <a:r>
              <a:rPr lang="it-IT" sz="2200" dirty="0" smtClean="0">
                <a:latin typeface="Garamond" panose="02020404030301010803" pitchFamily="18" charset="0"/>
              </a:rPr>
              <a:t>Ad </a:t>
            </a:r>
            <a:r>
              <a:rPr lang="it-IT" sz="2200" dirty="0">
                <a:latin typeface="Garamond" panose="02020404030301010803" pitchFamily="18" charset="0"/>
              </a:rPr>
              <a:t>esempio, due giubbe di seta </a:t>
            </a:r>
            <a:r>
              <a:rPr lang="it-IT" sz="2200" dirty="0" smtClean="0">
                <a:latin typeface="Garamond" panose="02020404030301010803" pitchFamily="18" charset="0"/>
              </a:rPr>
              <a:t>che </a:t>
            </a:r>
            <a:r>
              <a:rPr lang="it-IT" sz="2200" dirty="0">
                <a:latin typeface="Garamond" panose="02020404030301010803" pitchFamily="18" charset="0"/>
              </a:rPr>
              <a:t>richiedono </a:t>
            </a:r>
            <a:r>
              <a:rPr lang="it-IT" sz="2200" dirty="0" smtClean="0">
                <a:latin typeface="Garamond" panose="02020404030301010803" pitchFamily="18" charset="0"/>
              </a:rPr>
              <a:t>per </a:t>
            </a:r>
            <a:r>
              <a:rPr lang="it-IT" sz="2200" dirty="0">
                <a:latin typeface="Garamond" panose="02020404030301010803" pitchFamily="18" charset="0"/>
              </a:rPr>
              <a:t>le feste due figli di </a:t>
            </a:r>
            <a:r>
              <a:rPr lang="it-IT" sz="2200" dirty="0" err="1">
                <a:latin typeface="Garamond" panose="02020404030301010803" pitchFamily="18" charset="0"/>
              </a:rPr>
              <a:t>Meliaduse</a:t>
            </a:r>
            <a:r>
              <a:rPr lang="it-IT" sz="2200" dirty="0">
                <a:latin typeface="Garamond" panose="02020404030301010803" pitchFamily="18" charset="0"/>
              </a:rPr>
              <a:t> d’Este l’11 marzo 1453, non sono ritenute spese necessarie. Ogni mandato era redatto in duplice copia: un </a:t>
            </a:r>
            <a:r>
              <a:rPr lang="it-IT" sz="2200" dirty="0" smtClean="0">
                <a:latin typeface="Garamond" panose="02020404030301010803" pitchFamily="18" charset="0"/>
              </a:rPr>
              <a:t>foglio</a:t>
            </a:r>
            <a:r>
              <a:rPr lang="it-IT" sz="2200" dirty="0">
                <a:latin typeface="Garamond" panose="02020404030301010803" pitchFamily="18" charset="0"/>
              </a:rPr>
              <a:t>, vergato secondo un rigido protocollo e validato dalle firme di un ufficiale e dei fattori generali, e la sua trascrizione in filza, ossia in un libro rilegato: il libro dei </a:t>
            </a:r>
            <a:r>
              <a:rPr lang="it-IT" sz="2200" dirty="0" smtClean="0">
                <a:latin typeface="Garamond" panose="02020404030301010803" pitchFamily="18" charset="0"/>
              </a:rPr>
              <a:t>Mandati</a:t>
            </a:r>
            <a:r>
              <a:rPr lang="it-IT" sz="2200" dirty="0">
                <a:latin typeface="Garamond" panose="02020404030301010803" pitchFamily="18" charset="0"/>
              </a:rPr>
              <a:t>. Nel libro dei M</a:t>
            </a:r>
            <a:r>
              <a:rPr lang="it-IT" sz="2200" dirty="0" smtClean="0">
                <a:latin typeface="Garamond" panose="02020404030301010803" pitchFamily="18" charset="0"/>
              </a:rPr>
              <a:t>andati </a:t>
            </a:r>
            <a:r>
              <a:rPr lang="it-IT" sz="2200" dirty="0">
                <a:latin typeface="Garamond" panose="02020404030301010803" pitchFamily="18" charset="0"/>
              </a:rPr>
              <a:t>venivano raccolti in ordine cronologico i pagamenti, elencando chi pagava, il beneficiario, la cifra, la moneta usata, il suo valore di cambio in lire ferraresi. Per facilitare la gestione, i principali uffici avevano i propri registri di </a:t>
            </a:r>
            <a:r>
              <a:rPr lang="it-IT" sz="2200" dirty="0" smtClean="0">
                <a:latin typeface="Garamond" panose="02020404030301010803" pitchFamily="18" charset="0"/>
              </a:rPr>
              <a:t>Mandati</a:t>
            </a:r>
            <a:r>
              <a:rPr lang="it-IT" sz="2200" dirty="0">
                <a:latin typeface="Garamond" panose="02020404030301010803" pitchFamily="18" charset="0"/>
              </a:rPr>
              <a:t>, contenenti i mandati di pagamento usati per svolgere le loro attività: il guardaroba, la stalla, le munizioni… e specifici registri per singole, circoscritte spese: come riparazioni architettoniche o cantieri di nuovi edifici. In merito al sistema, </a:t>
            </a:r>
            <a:r>
              <a:rPr lang="it-IT" sz="2200" dirty="0" smtClean="0">
                <a:latin typeface="Garamond" panose="02020404030301010803" pitchFamily="18" charset="0"/>
              </a:rPr>
              <a:t>Guerzoni </a:t>
            </a:r>
            <a:r>
              <a:rPr lang="it-IT" sz="2200" dirty="0">
                <a:latin typeface="Garamond" panose="02020404030301010803" pitchFamily="18" charset="0"/>
              </a:rPr>
              <a:t>così si esprime: «dopo aver speso quasi 10 anni a esaminare i fondi camerali, non riesco a nascondere la mia ammirazione per un sistema amministrativo che, quando poté funzionare a pieno regime, riuscì ad esprimere soluzioni tecniche e a sperimentare prassi gestionali tali da destare il più vivo stupore. La gestione generalizzata del sistema ragionieristico in partita doppia, l’adozione tardo quattrocentesca dell’istituto della revisione contabile permanente, l’impiego sistematico dei bilanci preventivi, l’esistenza di un duplice sistema di contabilizzazione in natura e in moneta e l’invenzione di veri e propri sistemi di trasferimenti interni, l’imponenza delle funzioni di clearing svolte dalla tesoreria centrale, la sofisticata spregiudicatezza delle operazioni finanziarie portate a termine sulle più importanti piazze internazionali, la raffinata gestione dei più svariati strumenti creditizi […] non sono che alcune tra le pur numerose indicazioni di rigore e ‘modernità’ che ci provengono dalla condotta della Camera Ducale» </a:t>
            </a:r>
            <a:r>
              <a:rPr lang="it-IT" sz="2000" dirty="0" smtClean="0">
                <a:latin typeface="Garamond" panose="02020404030301010803" pitchFamily="18" charset="0"/>
              </a:rPr>
              <a:t>(Guerzoni</a:t>
            </a:r>
            <a:r>
              <a:rPr lang="it-IT" sz="2000" dirty="0">
                <a:latin typeface="Garamond" panose="02020404030301010803" pitchFamily="18" charset="0"/>
              </a:rPr>
              <a:t>, </a:t>
            </a:r>
            <a:r>
              <a:rPr lang="it-IT" sz="2000" i="1" dirty="0">
                <a:latin typeface="Garamond" panose="02020404030301010803" pitchFamily="18" charset="0"/>
              </a:rPr>
              <a:t>La Camera Ducale Estense tra Quattro e </a:t>
            </a:r>
            <a:r>
              <a:rPr lang="it-IT" sz="2000" i="1" dirty="0" smtClean="0">
                <a:latin typeface="Garamond" panose="02020404030301010803" pitchFamily="18" charset="0"/>
              </a:rPr>
              <a:t>Cinquecento</a:t>
            </a:r>
            <a:r>
              <a:rPr lang="it-IT" sz="2000" dirty="0" smtClean="0">
                <a:latin typeface="Garamond" panose="02020404030301010803" pitchFamily="18" charset="0"/>
              </a:rPr>
              <a:t>, </a:t>
            </a:r>
            <a:r>
              <a:rPr lang="it-IT" sz="2000" dirty="0">
                <a:latin typeface="Garamond" panose="02020404030301010803" pitchFamily="18" charset="0"/>
              </a:rPr>
              <a:t>in: </a:t>
            </a:r>
            <a:r>
              <a:rPr lang="it-IT" sz="2000" i="1" dirty="0">
                <a:latin typeface="Garamond" panose="02020404030301010803" pitchFamily="18" charset="0"/>
              </a:rPr>
              <a:t>Storia di Ferrara</a:t>
            </a:r>
            <a:r>
              <a:rPr lang="it-IT" sz="2000" dirty="0">
                <a:latin typeface="Garamond" panose="02020404030301010803" pitchFamily="18" charset="0"/>
              </a:rPr>
              <a:t>, vol. VI, cit., pp. 160-163).</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58575" y="2"/>
            <a:ext cx="733424" cy="1198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91064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smtClean="0">
                <a:latin typeface="Garamond" panose="02020404030301010803" pitchFamily="18" charset="0"/>
              </a:rPr>
              <a:t>Cos’è </a:t>
            </a:r>
            <a:r>
              <a:rPr lang="it-IT" sz="3100" b="1" dirty="0">
                <a:latin typeface="Garamond" panose="02020404030301010803" pitchFamily="18" charset="0"/>
              </a:rPr>
              <a:t>una corte?</a:t>
            </a:r>
            <a:r>
              <a:rPr lang="it-IT" sz="3100" dirty="0">
                <a:latin typeface="Garamond" panose="02020404030301010803" pitchFamily="18" charset="0"/>
              </a:rPr>
              <a:t/>
            </a:r>
            <a:br>
              <a:rPr lang="it-IT" sz="31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Gli </a:t>
            </a:r>
            <a:r>
              <a:rPr lang="it-IT" sz="2200" dirty="0">
                <a:latin typeface="Garamond" panose="02020404030301010803" pitchFamily="18" charset="0"/>
              </a:rPr>
              <a:t>Este possedevano una ‘corte’. Che cos’è una corte? Nella Storia del </a:t>
            </a:r>
            <a:r>
              <a:rPr lang="it-IT" sz="2200" dirty="0" err="1">
                <a:latin typeface="Garamond" panose="02020404030301010803" pitchFamily="18" charset="0"/>
              </a:rPr>
              <a:t>Caleffini</a:t>
            </a:r>
            <a:r>
              <a:rPr lang="it-IT" sz="2200" dirty="0">
                <a:latin typeface="Garamond" panose="02020404030301010803" pitchFamily="18" charset="0"/>
              </a:rPr>
              <a:t>, ne aveva una già,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nel </a:t>
            </a:r>
            <a:r>
              <a:rPr lang="it-IT" sz="2200" dirty="0">
                <a:latin typeface="Garamond" panose="02020404030301010803" pitchFamily="18" charset="0"/>
              </a:rPr>
              <a:t>1288, Azzo VIII: «</a:t>
            </a:r>
            <a:r>
              <a:rPr lang="it-IT" sz="2200" dirty="0" err="1">
                <a:latin typeface="Garamond" panose="02020404030301010803" pitchFamily="18" charset="0"/>
              </a:rPr>
              <a:t>domente</a:t>
            </a:r>
            <a:r>
              <a:rPr lang="it-IT" sz="2200" dirty="0">
                <a:latin typeface="Garamond" panose="02020404030301010803" pitchFamily="18" charset="0"/>
              </a:rPr>
              <a:t> che </a:t>
            </a:r>
            <a:r>
              <a:rPr lang="it-IT" sz="2200" dirty="0" err="1">
                <a:latin typeface="Garamond" panose="02020404030301010803" pitchFamily="18" charset="0"/>
              </a:rPr>
              <a:t>el</a:t>
            </a:r>
            <a:r>
              <a:rPr lang="it-IT" sz="2200" dirty="0">
                <a:latin typeface="Garamond" panose="02020404030301010803" pitchFamily="18" charset="0"/>
              </a:rPr>
              <a:t> prefato marchese </a:t>
            </a:r>
            <a:r>
              <a:rPr lang="it-IT" sz="2200" dirty="0" err="1">
                <a:latin typeface="Garamond" panose="02020404030301010803" pitchFamily="18" charset="0"/>
              </a:rPr>
              <a:t>Obizo</a:t>
            </a:r>
            <a:r>
              <a:rPr lang="it-IT" sz="2200" dirty="0">
                <a:latin typeface="Garamond" panose="02020404030301010803" pitchFamily="18" charset="0"/>
              </a:rPr>
              <a:t> da Este, signore di Ferrara, se levasse da tavola, </a:t>
            </a:r>
            <a:r>
              <a:rPr lang="it-IT" sz="2200" dirty="0" err="1">
                <a:latin typeface="Garamond" panose="02020404030301010803" pitchFamily="18" charset="0"/>
              </a:rPr>
              <a:t>havendo</a:t>
            </a:r>
            <a:r>
              <a:rPr lang="it-IT" sz="2200" dirty="0">
                <a:latin typeface="Garamond" panose="02020404030301010803" pitchFamily="18" charset="0"/>
              </a:rPr>
              <a:t> </a:t>
            </a:r>
            <a:r>
              <a:rPr lang="it-IT" sz="2200" dirty="0" err="1">
                <a:latin typeface="Garamond" panose="02020404030301010803" pitchFamily="18" charset="0"/>
              </a:rPr>
              <a:t>desenato</a:t>
            </a:r>
            <a:r>
              <a:rPr lang="it-IT" sz="2200" dirty="0">
                <a:latin typeface="Garamond" panose="02020404030301010803" pitchFamily="18" charset="0"/>
              </a:rPr>
              <a:t> in lo </a:t>
            </a:r>
            <a:r>
              <a:rPr lang="it-IT" sz="2200" dirty="0" err="1">
                <a:latin typeface="Garamond" panose="02020404030301010803" pitchFamily="18" charset="0"/>
              </a:rPr>
              <a:t>palacio</a:t>
            </a:r>
            <a:r>
              <a:rPr lang="it-IT" sz="2200" dirty="0">
                <a:latin typeface="Garamond" panose="02020404030301010803" pitchFamily="18" charset="0"/>
              </a:rPr>
              <a:t> suo al cospetto </a:t>
            </a:r>
            <a:r>
              <a:rPr lang="it-IT" sz="2200" dirty="0" err="1">
                <a:latin typeface="Garamond" panose="02020404030301010803" pitchFamily="18" charset="0"/>
              </a:rPr>
              <a:t>dela</a:t>
            </a:r>
            <a:r>
              <a:rPr lang="it-IT" sz="2200" dirty="0">
                <a:latin typeface="Garamond" panose="02020404030301010803" pitchFamily="18" charset="0"/>
              </a:rPr>
              <a:t> famiglia sua, </a:t>
            </a:r>
            <a:r>
              <a:rPr lang="it-IT" sz="2200" dirty="0" err="1">
                <a:latin typeface="Garamond" panose="02020404030301010803" pitchFamily="18" charset="0"/>
              </a:rPr>
              <a:t>messer</a:t>
            </a:r>
            <a:r>
              <a:rPr lang="it-IT" sz="2200" dirty="0">
                <a:latin typeface="Garamond" panose="02020404030301010803" pitchFamily="18" charset="0"/>
              </a:rPr>
              <a:t> Lamberto </a:t>
            </a:r>
            <a:r>
              <a:rPr lang="it-IT" sz="2200" dirty="0" err="1">
                <a:latin typeface="Garamond" panose="02020404030301010803" pitchFamily="18" charset="0"/>
              </a:rPr>
              <a:t>fiolo</a:t>
            </a:r>
            <a:r>
              <a:rPr lang="it-IT" sz="2200" dirty="0">
                <a:latin typeface="Garamond" panose="02020404030301010803" pitchFamily="18" charset="0"/>
              </a:rPr>
              <a:t> de </a:t>
            </a:r>
            <a:r>
              <a:rPr lang="it-IT" sz="2200" dirty="0" err="1">
                <a:latin typeface="Garamond" panose="02020404030301010803" pitchFamily="18" charset="0"/>
              </a:rPr>
              <a:t>messer</a:t>
            </a:r>
            <a:r>
              <a:rPr lang="it-IT" sz="2200" dirty="0">
                <a:latin typeface="Garamond" panose="02020404030301010803" pitchFamily="18" charset="0"/>
              </a:rPr>
              <a:t> Niccolò d’i </a:t>
            </a:r>
            <a:r>
              <a:rPr lang="it-IT" sz="2200" dirty="0" err="1">
                <a:latin typeface="Garamond" panose="02020404030301010803" pitchFamily="18" charset="0"/>
              </a:rPr>
              <a:t>Bazaleri</a:t>
            </a:r>
            <a:r>
              <a:rPr lang="it-IT" sz="2200" dirty="0">
                <a:latin typeface="Garamond" panose="02020404030301010803" pitchFamily="18" charset="0"/>
              </a:rPr>
              <a:t> da Bologna </a:t>
            </a:r>
            <a:r>
              <a:rPr lang="it-IT" sz="2200" dirty="0" err="1">
                <a:latin typeface="Garamond" panose="02020404030301010803" pitchFamily="18" charset="0"/>
              </a:rPr>
              <a:t>cum</a:t>
            </a:r>
            <a:r>
              <a:rPr lang="it-IT" sz="2200" dirty="0">
                <a:latin typeface="Garamond" panose="02020404030301010803" pitchFamily="18" charset="0"/>
              </a:rPr>
              <a:t> una arma lo ferite in la faccia, et </a:t>
            </a:r>
            <a:r>
              <a:rPr lang="it-IT" sz="2200" dirty="0" err="1">
                <a:latin typeface="Garamond" panose="02020404030301010803" pitchFamily="18" charset="0"/>
              </a:rPr>
              <a:t>havendo</a:t>
            </a:r>
            <a:r>
              <a:rPr lang="it-IT" sz="2200" dirty="0">
                <a:latin typeface="Garamond" panose="02020404030301010803" pitchFamily="18" charset="0"/>
              </a:rPr>
              <a:t> ciò inteso </a:t>
            </a:r>
            <a:r>
              <a:rPr lang="it-IT" sz="2200" dirty="0" err="1">
                <a:latin typeface="Garamond" panose="02020404030301010803" pitchFamily="18" charset="0"/>
              </a:rPr>
              <a:t>el</a:t>
            </a:r>
            <a:r>
              <a:rPr lang="it-IT" sz="2200" dirty="0">
                <a:latin typeface="Garamond" panose="02020404030301010803" pitchFamily="18" charset="0"/>
              </a:rPr>
              <a:t> marchese Azzo suo figliolo, lo quale </a:t>
            </a:r>
            <a:r>
              <a:rPr lang="it-IT" sz="2200" i="1" dirty="0" err="1">
                <a:latin typeface="Garamond" panose="02020404030301010803" pitchFamily="18" charset="0"/>
              </a:rPr>
              <a:t>tunc</a:t>
            </a:r>
            <a:r>
              <a:rPr lang="it-IT" sz="2200" dirty="0">
                <a:latin typeface="Garamond" panose="02020404030301010803" pitchFamily="18" charset="0"/>
              </a:rPr>
              <a:t> </a:t>
            </a:r>
            <a:r>
              <a:rPr lang="it-IT" sz="2200" dirty="0" err="1">
                <a:latin typeface="Garamond" panose="02020404030301010803" pitchFamily="18" charset="0"/>
              </a:rPr>
              <a:t>disinava</a:t>
            </a:r>
            <a:r>
              <a:rPr lang="it-IT" sz="2200" dirty="0">
                <a:latin typeface="Garamond" panose="02020404030301010803" pitchFamily="18" charset="0"/>
              </a:rPr>
              <a:t> in quella medesima sala, perché </a:t>
            </a:r>
            <a:r>
              <a:rPr lang="it-IT" sz="2200" b="1" dirty="0" err="1">
                <a:latin typeface="Garamond" panose="02020404030301010803" pitchFamily="18" charset="0"/>
              </a:rPr>
              <a:t>zà</a:t>
            </a:r>
            <a:r>
              <a:rPr lang="it-IT" sz="2200" b="1" dirty="0">
                <a:latin typeface="Garamond" panose="02020404030301010803" pitchFamily="18" charset="0"/>
              </a:rPr>
              <a:t> </a:t>
            </a:r>
            <a:r>
              <a:rPr lang="it-IT" sz="2200" b="1" dirty="0" err="1">
                <a:latin typeface="Garamond" panose="02020404030301010803" pitchFamily="18" charset="0"/>
              </a:rPr>
              <a:t>teniva</a:t>
            </a:r>
            <a:r>
              <a:rPr lang="it-IT" sz="2200" b="1" dirty="0">
                <a:latin typeface="Garamond" panose="02020404030301010803" pitchFamily="18" charset="0"/>
              </a:rPr>
              <a:t> corte da sé</a:t>
            </a:r>
            <a:r>
              <a:rPr lang="it-IT" sz="2200" dirty="0">
                <a:latin typeface="Garamond" panose="02020404030301010803" pitchFamily="18" charset="0"/>
              </a:rPr>
              <a:t>, corse subito lì et fece pigliar quel ribaldo di </a:t>
            </a:r>
            <a:r>
              <a:rPr lang="it-IT" sz="2200" dirty="0" err="1">
                <a:latin typeface="Garamond" panose="02020404030301010803" pitchFamily="18" charset="0"/>
              </a:rPr>
              <a:t>messer</a:t>
            </a:r>
            <a:r>
              <a:rPr lang="it-IT" sz="2200" dirty="0">
                <a:latin typeface="Garamond" panose="02020404030301010803" pitchFamily="18" charset="0"/>
              </a:rPr>
              <a:t> Lamberto per ammazzarlo subito» (U. </a:t>
            </a:r>
            <a:r>
              <a:rPr lang="it-IT" sz="2200" dirty="0" err="1">
                <a:latin typeface="Garamond" panose="02020404030301010803" pitchFamily="18" charset="0"/>
              </a:rPr>
              <a:t>Caleffini</a:t>
            </a:r>
            <a:r>
              <a:rPr lang="it-IT" sz="2200" dirty="0">
                <a:latin typeface="Garamond" panose="02020404030301010803" pitchFamily="18" charset="0"/>
              </a:rPr>
              <a:t>, </a:t>
            </a:r>
            <a:r>
              <a:rPr lang="it-IT" sz="2200" i="1" dirty="0">
                <a:latin typeface="Garamond" panose="02020404030301010803" pitchFamily="18" charset="0"/>
              </a:rPr>
              <a:t>Storia di Ferrara</a:t>
            </a:r>
            <a:r>
              <a:rPr lang="it-IT" sz="2200" dirty="0">
                <a:latin typeface="Garamond" panose="02020404030301010803" pitchFamily="18" charset="0"/>
              </a:rPr>
              <a:t>, cit., c. 7v). </a:t>
            </a:r>
          </a:p>
          <a:p>
            <a:pPr marL="0" indent="0" algn="just">
              <a:spcBef>
                <a:spcPts val="0"/>
              </a:spcBef>
              <a:buNone/>
            </a:pPr>
            <a:r>
              <a:rPr lang="it-IT" sz="2200" dirty="0">
                <a:latin typeface="Garamond" panose="02020404030301010803" pitchFamily="18" charset="0"/>
              </a:rPr>
              <a:t>«Del 1390, a dì 14 di febbraio. Lo illustre signor Alberto da Este, in la corte sua, fece una bella festa con giostre et </a:t>
            </a:r>
            <a:r>
              <a:rPr lang="it-IT" sz="2200" dirty="0" err="1">
                <a:latin typeface="Garamond" panose="02020404030301010803" pitchFamily="18" charset="0"/>
              </a:rPr>
              <a:t>truniamenti</a:t>
            </a:r>
            <a:r>
              <a:rPr lang="it-IT" sz="2200" dirty="0">
                <a:latin typeface="Garamond" panose="02020404030301010803" pitchFamily="18" charset="0"/>
              </a:rPr>
              <a:t> et bali, et durò per 15 dì» (c. 24v).</a:t>
            </a:r>
          </a:p>
          <a:p>
            <a:pPr marL="0" indent="0" algn="just">
              <a:spcBef>
                <a:spcPts val="0"/>
              </a:spcBef>
              <a:buNone/>
            </a:pPr>
            <a:r>
              <a:rPr lang="it-IT" sz="2200" dirty="0">
                <a:latin typeface="Garamond" panose="02020404030301010803" pitchFamily="18" charset="0"/>
              </a:rPr>
              <a:t>«</a:t>
            </a:r>
            <a:r>
              <a:rPr lang="it-IT" sz="2200" dirty="0" err="1">
                <a:latin typeface="Garamond" panose="02020404030301010803" pitchFamily="18" charset="0"/>
              </a:rPr>
              <a:t>fugli</a:t>
            </a:r>
            <a:r>
              <a:rPr lang="it-IT" sz="2200" dirty="0">
                <a:latin typeface="Garamond" panose="02020404030301010803" pitchFamily="18" charset="0"/>
              </a:rPr>
              <a:t> nudato la casa sua con 15 carrette che 14 dì continui non </a:t>
            </a:r>
            <a:r>
              <a:rPr lang="it-IT" sz="2200" dirty="0" err="1">
                <a:latin typeface="Garamond" panose="02020404030301010803" pitchFamily="18" charset="0"/>
              </a:rPr>
              <a:t>cessoreno</a:t>
            </a:r>
            <a:r>
              <a:rPr lang="it-IT" sz="2200" dirty="0">
                <a:latin typeface="Garamond" panose="02020404030301010803" pitchFamily="18" charset="0"/>
              </a:rPr>
              <a:t> a </a:t>
            </a:r>
            <a:r>
              <a:rPr lang="it-IT" sz="2200" dirty="0" err="1">
                <a:latin typeface="Garamond" panose="02020404030301010803" pitchFamily="18" charset="0"/>
              </a:rPr>
              <a:t>carezare</a:t>
            </a:r>
            <a:r>
              <a:rPr lang="it-IT" sz="2200" dirty="0">
                <a:latin typeface="Garamond" panose="02020404030301010803" pitchFamily="18" charset="0"/>
              </a:rPr>
              <a:t> da detta casa a corte de </a:t>
            </a:r>
            <a:r>
              <a:rPr lang="it-IT" sz="2200" dirty="0" err="1">
                <a:latin typeface="Garamond" panose="02020404030301010803" pitchFamily="18" charset="0"/>
              </a:rPr>
              <a:t>dicte</a:t>
            </a:r>
            <a:r>
              <a:rPr lang="it-IT" sz="2200" dirty="0">
                <a:latin typeface="Garamond" panose="02020404030301010803" pitchFamily="18" charset="0"/>
              </a:rPr>
              <a:t> robe» (c. 32v).</a:t>
            </a:r>
          </a:p>
          <a:p>
            <a:pPr marL="0" indent="0" algn="just">
              <a:spcBef>
                <a:spcPts val="0"/>
              </a:spcBef>
              <a:buNone/>
            </a:pPr>
            <a:r>
              <a:rPr lang="it-IT" sz="2200" dirty="0">
                <a:latin typeface="Garamond" panose="02020404030301010803" pitchFamily="18" charset="0"/>
              </a:rPr>
              <a:t>Questi 3 esempi ci mostrano come si possa «tenere corte» dentro una stanza; che la corte possa invece configurare uno spazio fisico («in la corte sua»); come la corte potesse comprendere uno spazio piuttosto vasto: il contenuto di 15 carrette, cariche di beni espropriati a un traditore dello Stato.</a:t>
            </a:r>
          </a:p>
          <a:p>
            <a:pPr marL="0" indent="0" algn="just">
              <a:spcBef>
                <a:spcPts val="0"/>
              </a:spcBef>
              <a:buNone/>
            </a:pPr>
            <a:r>
              <a:rPr lang="it-IT" sz="2200" dirty="0">
                <a:latin typeface="Garamond" panose="02020404030301010803" pitchFamily="18" charset="0"/>
              </a:rPr>
              <a:t>Già da queste tre citazioni, da un testo che all’epoca delle corti apparteneva, possiamo ricavare che quello di ‘corte’ è un concetto complesso. La ‘corte’ è il luogo dove risiede il signore, e dove vive il personale addetto alla sua cura e protezione.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77653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smtClean="0">
                <a:latin typeface="Garamond" panose="02020404030301010803" pitchFamily="18" charset="0"/>
              </a:rPr>
              <a:t>Cos’è </a:t>
            </a:r>
            <a:r>
              <a:rPr lang="it-IT" sz="3100" b="1" dirty="0">
                <a:latin typeface="Garamond" panose="02020404030301010803" pitchFamily="18" charset="0"/>
              </a:rPr>
              <a:t>una corte?</a:t>
            </a:r>
            <a:r>
              <a:rPr lang="it-IT" sz="3100" dirty="0">
                <a:latin typeface="Garamond" panose="02020404030301010803" pitchFamily="18" charset="0"/>
              </a:rPr>
              <a:t/>
            </a:r>
            <a:br>
              <a:rPr lang="it-IT" sz="31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Durante </a:t>
            </a:r>
            <a:r>
              <a:rPr lang="it-IT" sz="2200" dirty="0">
                <a:latin typeface="Garamond" panose="02020404030301010803" pitchFamily="18" charset="0"/>
              </a:rPr>
              <a:t>il medioevo </a:t>
            </a:r>
            <a:r>
              <a:rPr lang="it-IT" sz="2200" i="1" dirty="0">
                <a:latin typeface="Garamond" panose="02020404030301010803" pitchFamily="18" charset="0"/>
              </a:rPr>
              <a:t>curia</a:t>
            </a:r>
            <a:r>
              <a:rPr lang="it-IT" sz="2200" dirty="0">
                <a:latin typeface="Garamond" panose="02020404030301010803" pitchFamily="18" charset="0"/>
              </a:rPr>
              <a:t>, che nell’epoca dell’antica Roma designava dove si riuniva il Senato, era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impiegato </a:t>
            </a:r>
            <a:r>
              <a:rPr lang="it-IT" sz="2200" dirty="0">
                <a:latin typeface="Garamond" panose="02020404030301010803" pitchFamily="18" charset="0"/>
              </a:rPr>
              <a:t>per designare dove viveva il re o il papa; estensivamente, l’</a:t>
            </a:r>
            <a:r>
              <a:rPr lang="it-IT" sz="2200" i="1" dirty="0">
                <a:latin typeface="Garamond" panose="02020404030301010803" pitchFamily="18" charset="0"/>
              </a:rPr>
              <a:t>entourage</a:t>
            </a:r>
            <a:r>
              <a:rPr lang="it-IT" sz="2200" dirty="0">
                <a:latin typeface="Garamond" panose="02020404030301010803" pitchFamily="18" charset="0"/>
              </a:rPr>
              <a:t> dei loro collaboratori. Dopo il crollo dell’impero carolingio il termine si utilizza per gli innumerevoli centri di potere locale; in contesti di signorie di banno, la corte è costituita quindi da vassalli, parenti, amici del signore. Della corte fanno parte pertanto gli addetti alla cucina, al letto, al guardaroba, alla scuderia, agli animali da caccia, alle armi; gli ecclesiastici che celebrano messe nelle cappelle di corte, i maggiordomi, i paggi, i musici… nell’elenco che il </a:t>
            </a:r>
            <a:r>
              <a:rPr lang="it-IT" sz="2200" dirty="0" err="1">
                <a:latin typeface="Garamond" panose="02020404030301010803" pitchFamily="18" charset="0"/>
              </a:rPr>
              <a:t>Caleffini</a:t>
            </a:r>
            <a:r>
              <a:rPr lang="it-IT" sz="2200" dirty="0">
                <a:latin typeface="Garamond" panose="02020404030301010803" pitchFamily="18" charset="0"/>
              </a:rPr>
              <a:t> trae dalla documentazione amministrativa dei doni fatti da Borso durante il suo ducato, dei quali beneficiarono più di 100 enti o individui, compaiono maestri di stalla, chirurghi, numerosissimi uccellatori, suonatori di piffero, cavallari, cantinieri, </a:t>
            </a:r>
            <a:r>
              <a:rPr lang="it-IT" sz="2200" dirty="0" err="1">
                <a:latin typeface="Garamond" panose="02020404030301010803" pitchFamily="18" charset="0"/>
              </a:rPr>
              <a:t>canattieri</a:t>
            </a:r>
            <a:r>
              <a:rPr lang="it-IT" sz="2200" dirty="0">
                <a:latin typeface="Garamond" panose="02020404030301010803" pitchFamily="18" charset="0"/>
              </a:rPr>
              <a:t> (addetti ai cani: necessari, come gli uccelli e i cavalli, per andare a caccia, passatempo amatissimo nell’epoca dai nobili)… </a:t>
            </a:r>
            <a:r>
              <a:rPr lang="it-IT" sz="2200" dirty="0" smtClean="0">
                <a:latin typeface="Garamond" panose="02020404030301010803" pitchFamily="18" charset="0"/>
              </a:rPr>
              <a:t>Se </a:t>
            </a:r>
            <a:r>
              <a:rPr lang="it-IT" sz="2200" dirty="0">
                <a:latin typeface="Garamond" panose="02020404030301010803" pitchFamily="18" charset="0"/>
              </a:rPr>
              <a:t>la corte può pure essere definita come un insieme di domestici e di personale che gestiscono la vita del principe, sia privata che pubblica, va specificato che la corte NON è il luogo dove si esercita l’amministrazione statale. E nemmeno dove si prendono decisioni politiche. «Certo, gli incarichi più delicati della corte, quelli che portano più vicino al corpo del sovrano, già alla fine del Medioevo non vengono più affidati a domestici qualsiasi, ma a nobili d’alto rango, che di solito occupano anche uffici importanti nell’amministrazione dello stato, sicché non c’è dubbio che negli intrighi di corte si fanno e si disfanno le fortune personali e talvolta le decisioni politiche; ma dal punto di vista istituzionale, corte e amministrazione statale sono due realtà completamente distinte, e come tali debbono essere analizzate» (A. Barbero - C. </a:t>
            </a:r>
            <a:r>
              <a:rPr lang="it-IT" sz="2200" dirty="0" err="1">
                <a:latin typeface="Garamond" panose="02020404030301010803" pitchFamily="18" charset="0"/>
              </a:rPr>
              <a:t>Frugoni</a:t>
            </a:r>
            <a:r>
              <a:rPr lang="it-IT" sz="2200" dirty="0">
                <a:latin typeface="Garamond" panose="02020404030301010803" pitchFamily="18" charset="0"/>
              </a:rPr>
              <a:t>, voce </a:t>
            </a:r>
            <a:r>
              <a:rPr lang="it-IT" sz="2200" i="1" dirty="0">
                <a:latin typeface="Garamond" panose="02020404030301010803" pitchFamily="18" charset="0"/>
              </a:rPr>
              <a:t>Corte</a:t>
            </a:r>
            <a:r>
              <a:rPr lang="it-IT" sz="2200" dirty="0">
                <a:latin typeface="Garamond" panose="02020404030301010803" pitchFamily="18" charset="0"/>
              </a:rPr>
              <a:t>, in: </a:t>
            </a:r>
            <a:r>
              <a:rPr lang="it-IT" sz="2200" i="1" dirty="0">
                <a:latin typeface="Garamond" panose="02020404030301010803" pitchFamily="18" charset="0"/>
              </a:rPr>
              <a:t>Dizionario del Medioevo</a:t>
            </a:r>
            <a:r>
              <a:rPr lang="it-IT" sz="2200" dirty="0">
                <a:latin typeface="Garamond" panose="02020404030301010803" pitchFamily="18" charset="0"/>
              </a:rPr>
              <a:t>, cit.).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6709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smtClean="0">
                <a:latin typeface="Garamond" panose="02020404030301010803" pitchFamily="18" charset="0"/>
              </a:rPr>
              <a:t>Cos’è </a:t>
            </a:r>
            <a:r>
              <a:rPr lang="it-IT" sz="3100" b="1" dirty="0">
                <a:latin typeface="Garamond" panose="02020404030301010803" pitchFamily="18" charset="0"/>
              </a:rPr>
              <a:t>una corte?</a:t>
            </a:r>
            <a:r>
              <a:rPr lang="it-IT" sz="3100" dirty="0">
                <a:latin typeface="Garamond" panose="02020404030301010803" pitchFamily="18" charset="0"/>
              </a:rPr>
              <a:t/>
            </a:r>
            <a:br>
              <a:rPr lang="it-IT" sz="31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Facciamo </a:t>
            </a:r>
            <a:r>
              <a:rPr lang="it-IT" sz="2200" dirty="0">
                <a:latin typeface="Garamond" panose="02020404030301010803" pitchFamily="18" charset="0"/>
              </a:rPr>
              <a:t>ora un passo indietro, per tracciare ciò che </a:t>
            </a:r>
            <a:r>
              <a:rPr lang="it-IT" sz="2200" dirty="0" err="1">
                <a:latin typeface="Garamond" panose="02020404030301010803" pitchFamily="18" charset="0"/>
              </a:rPr>
              <a:t>Cattini</a:t>
            </a:r>
            <a:r>
              <a:rPr lang="it-IT" sz="2200" dirty="0">
                <a:latin typeface="Garamond" panose="02020404030301010803" pitchFamily="18" charset="0"/>
              </a:rPr>
              <a:t> e Romani chiamano «l’evoluzione da </a:t>
            </a:r>
            <a:r>
              <a:rPr lang="it-IT" sz="2200" dirty="0" smtClean="0">
                <a:latin typeface="Garamond" panose="02020404030301010803" pitchFamily="18" charset="0"/>
              </a:rPr>
              <a:t>uno</a:t>
            </a:r>
          </a:p>
          <a:p>
            <a:pPr marL="0" indent="0" algn="just">
              <a:spcBef>
                <a:spcPts val="0"/>
              </a:spcBef>
              <a:buNone/>
            </a:pPr>
            <a:r>
              <a:rPr lang="it-IT" sz="2200" dirty="0" smtClean="0">
                <a:latin typeface="Garamond" panose="02020404030301010803" pitchFamily="18" charset="0"/>
              </a:rPr>
              <a:t>stadio </a:t>
            </a:r>
            <a:r>
              <a:rPr lang="it-IT" sz="2200" dirty="0">
                <a:latin typeface="Garamond" panose="02020404030301010803" pitchFamily="18" charset="0"/>
              </a:rPr>
              <a:t>rozzo ed elementare fino ai fasti della corte rinascimentale»: i due storici individuano tre fasi.</a:t>
            </a:r>
          </a:p>
          <a:p>
            <a:pPr marL="0" lvl="0" indent="0" algn="just">
              <a:buNone/>
            </a:pPr>
            <a:r>
              <a:rPr lang="it-IT" sz="2200" dirty="0">
                <a:latin typeface="Garamond" panose="02020404030301010803" pitchFamily="18" charset="0"/>
              </a:rPr>
              <a:t>Quello di una corte domestico-consortile;</a:t>
            </a:r>
          </a:p>
          <a:p>
            <a:pPr marL="0" lvl="0" indent="0" algn="just">
              <a:buNone/>
            </a:pPr>
            <a:r>
              <a:rPr lang="it-IT" sz="2200" dirty="0">
                <a:latin typeface="Garamond" panose="02020404030301010803" pitchFamily="18" charset="0"/>
              </a:rPr>
              <a:t>Quello di una corte signorile;</a:t>
            </a:r>
          </a:p>
          <a:p>
            <a:pPr marL="0" lvl="0" indent="0" algn="just">
              <a:buNone/>
            </a:pPr>
            <a:r>
              <a:rPr lang="it-IT" sz="2200" dirty="0">
                <a:latin typeface="Garamond" panose="02020404030301010803" pitchFamily="18" charset="0"/>
              </a:rPr>
              <a:t>Quello di una corte burocratico-rituale.</a:t>
            </a:r>
          </a:p>
          <a:p>
            <a:pPr marL="0" indent="0" algn="just">
              <a:buNone/>
            </a:pPr>
            <a:r>
              <a:rPr lang="it-IT" sz="2200" dirty="0">
                <a:latin typeface="Garamond" panose="02020404030301010803" pitchFamily="18" charset="0"/>
              </a:rPr>
              <a:t>Il primo riguarda un momento dove l’attenzione è concentrata sulla preminenza della famiglia, che non possiede però una stabilità di governo. Quando questa è raggiunta, «il prestigio del principe fuori del suo stato comincia a dipendere dalla fama che gode presso i suoi pari e, dunque, anche da quella degli uomini che lo coadiuvano. Di qui l’ingresso degli umanisti nelle cancellerie curtensi e l’impiego di artisti capaci di fissare con il disegno, la pittura, la scultura e l’architettura l’immagine che il principe di sé vuole irradiare attorno. L’uso munifico delle ricchezze – il signore spende del suo più di quanto prelevi dai sudditi – accresce il consenso attorno alla sua persona e alla casata» (M. </a:t>
            </a:r>
            <a:r>
              <a:rPr lang="it-IT" sz="2200" dirty="0" err="1">
                <a:latin typeface="Garamond" panose="02020404030301010803" pitchFamily="18" charset="0"/>
              </a:rPr>
              <a:t>Cattini</a:t>
            </a:r>
            <a:r>
              <a:rPr lang="it-IT" sz="2200" dirty="0">
                <a:latin typeface="Garamond" panose="02020404030301010803" pitchFamily="18" charset="0"/>
              </a:rPr>
              <a:t> - M. A. Romani, </a:t>
            </a:r>
            <a:r>
              <a:rPr lang="it-IT" sz="2200" i="1" dirty="0">
                <a:latin typeface="Garamond" panose="02020404030301010803" pitchFamily="18" charset="0"/>
              </a:rPr>
              <a:t>Le corti parallele: per una tipologia delle corti padane</a:t>
            </a:r>
            <a:r>
              <a:rPr lang="it-IT" sz="2200" dirty="0">
                <a:latin typeface="Garamond" panose="02020404030301010803" pitchFamily="18" charset="0"/>
              </a:rPr>
              <a:t>, cit., pp. 48-49). La terza fase, secondo gli storici, sarebbe avvenuta con l’affidamento delle funzioni amministrative a burocrati. </a:t>
            </a:r>
          </a:p>
          <a:p>
            <a:pPr marL="0" indent="0" algn="just">
              <a:buNone/>
            </a:pPr>
            <a:endParaRPr lang="it-IT" sz="2200" dirty="0">
              <a:latin typeface="Garamond" panose="02020404030301010803" pitchFamily="18" charset="0"/>
            </a:endParaRP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66794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Modelli culturali</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Applicate </a:t>
            </a:r>
            <a:r>
              <a:rPr lang="it-IT" sz="2200" dirty="0">
                <a:latin typeface="Garamond" panose="02020404030301010803" pitchFamily="18" charset="0"/>
              </a:rPr>
              <a:t>a Ferrara, queste distinzioni collocherebbero la corte ‘signorile’ con l’avvento di Niccolò, o ben poco prima; già nei risanamenti urbanistici di Nicolò II, e l’apertura dello </a:t>
            </a:r>
            <a:r>
              <a:rPr lang="it-IT" sz="2200" i="1" dirty="0" err="1">
                <a:latin typeface="Garamond" panose="02020404030301010803" pitchFamily="18" charset="0"/>
              </a:rPr>
              <a:t>Studium</a:t>
            </a:r>
            <a:r>
              <a:rPr lang="it-IT" sz="2200" dirty="0">
                <a:latin typeface="Garamond" panose="02020404030301010803" pitchFamily="18" charset="0"/>
              </a:rPr>
              <a:t> nel 1391 da parte di Alberto II, si ravvisa il perseguimento di una ‘politica di splendore signorile’, ma, secondo gli storici, fu il consolidamento politico condotto da Nicolò III che determinò un mutamento significativo. L’opinione storiografica prevalente attribuisce soprattutto a Leonello e a Borso la valorizzazione della corte estense. Gli Este, all’epoca, guardavano alla Borgogna: è alla cultura </a:t>
            </a:r>
            <a:r>
              <a:rPr lang="it-IT" sz="2200" dirty="0" err="1">
                <a:latin typeface="Garamond" panose="02020404030301010803" pitchFamily="18" charset="0"/>
              </a:rPr>
              <a:t>borgognona</a:t>
            </a:r>
            <a:r>
              <a:rPr lang="it-IT" sz="2200" dirty="0">
                <a:latin typeface="Garamond" panose="02020404030301010803" pitchFamily="18" charset="0"/>
              </a:rPr>
              <a:t>, alla sua corte, che si ispirano i cerimoniali ferraresi. non è certo un caso. La Borgogna di Filippo III, detto il Buono, è al suo apice, tanto che può rivaleggiare con il potere del re di Francia. La scelta specifica della Borgogna, e pure della dinastia regale dei </a:t>
            </a:r>
            <a:r>
              <a:rPr lang="it-IT" sz="2200" dirty="0" err="1">
                <a:latin typeface="Garamond" panose="02020404030301010803" pitchFamily="18" charset="0"/>
              </a:rPr>
              <a:t>Valois</a:t>
            </a:r>
            <a:r>
              <a:rPr lang="it-IT" sz="2200" dirty="0">
                <a:latin typeface="Garamond" panose="02020404030301010803" pitchFamily="18" charset="0"/>
              </a:rPr>
              <a:t>, era fondata su «due componenti per così dire sentimentali, il prestigio di quella monarchia nel campo culturale e l’attrazione sempre viva verso gli ideali eroico-cavallereschi da quella incarnati» (L. Chiappini, </a:t>
            </a:r>
            <a:r>
              <a:rPr lang="it-IT" sz="2200" i="1" dirty="0">
                <a:latin typeface="Garamond" panose="02020404030301010803" pitchFamily="18" charset="0"/>
              </a:rPr>
              <a:t>Gli Estensi. Mille anni di storia</a:t>
            </a:r>
            <a:r>
              <a:rPr lang="it-IT" sz="2200" dirty="0">
                <a:latin typeface="Garamond" panose="02020404030301010803" pitchFamily="18" charset="0"/>
              </a:rPr>
              <a:t>, Ferrara, </a:t>
            </a:r>
            <a:r>
              <a:rPr lang="it-IT" sz="2200" dirty="0" err="1">
                <a:latin typeface="Garamond" panose="02020404030301010803" pitchFamily="18" charset="0"/>
              </a:rPr>
              <a:t>Corbo</a:t>
            </a:r>
            <a:r>
              <a:rPr lang="it-IT" sz="2200" dirty="0">
                <a:latin typeface="Garamond" panose="02020404030301010803" pitchFamily="18" charset="0"/>
              </a:rPr>
              <a:t>, 2001, p. 652). </a:t>
            </a:r>
          </a:p>
          <a:p>
            <a:pPr marL="0" indent="0" algn="just">
              <a:spcBef>
                <a:spcPts val="0"/>
              </a:spcBef>
              <a:buNone/>
            </a:pPr>
            <a:r>
              <a:rPr lang="it-IT" sz="2200" dirty="0">
                <a:latin typeface="Garamond" panose="02020404030301010803" pitchFamily="18" charset="0"/>
              </a:rPr>
              <a:t>Già dal Duecento, infatti, l’immenso successo della letteratura cavalleresca aveva prodotto una lingua ibridata, il franco-veneto, nella quale furono scritti numerosi poemi (tra i quali </a:t>
            </a:r>
            <a:r>
              <a:rPr lang="it-IT" sz="2200" dirty="0" err="1">
                <a:latin typeface="Garamond" panose="02020404030301010803" pitchFamily="18" charset="0"/>
              </a:rPr>
              <a:t>Entree</a:t>
            </a:r>
            <a:r>
              <a:rPr lang="it-IT" sz="2200" dirty="0">
                <a:latin typeface="Garamond" panose="02020404030301010803" pitchFamily="18" charset="0"/>
              </a:rPr>
              <a:t> d’</a:t>
            </a:r>
            <a:r>
              <a:rPr lang="it-IT" sz="2200" dirty="0" err="1">
                <a:latin typeface="Garamond" panose="02020404030301010803" pitchFamily="18" charset="0"/>
              </a:rPr>
              <a:t>Espagne</a:t>
            </a:r>
            <a:r>
              <a:rPr lang="it-IT" sz="2200" dirty="0">
                <a:latin typeface="Garamond" panose="02020404030301010803" pitchFamily="18" charset="0"/>
              </a:rPr>
              <a:t>, </a:t>
            </a:r>
            <a:r>
              <a:rPr lang="it-IT" sz="2200" dirty="0" err="1">
                <a:latin typeface="Garamond" panose="02020404030301010803" pitchFamily="18" charset="0"/>
              </a:rPr>
              <a:t>Prise</a:t>
            </a:r>
            <a:r>
              <a:rPr lang="it-IT" sz="2200" dirty="0">
                <a:latin typeface="Garamond" panose="02020404030301010803" pitchFamily="18" charset="0"/>
              </a:rPr>
              <a:t> de </a:t>
            </a:r>
            <a:r>
              <a:rPr lang="it-IT" sz="2200" dirty="0" err="1">
                <a:latin typeface="Garamond" panose="02020404030301010803" pitchFamily="18" charset="0"/>
              </a:rPr>
              <a:t>Pampelune</a:t>
            </a:r>
            <a:r>
              <a:rPr lang="it-IT" sz="2200" dirty="0">
                <a:latin typeface="Garamond" panose="02020404030301010803" pitchFamily="18" charset="0"/>
              </a:rPr>
              <a:t>). Che gli Este, come molti altri nobili, gradissero le gesta di Orlando o di re Artù è ampiamente attestato dai cataloghi delle loro biblioteche, ma soprattutto dai loro stessi nomi: </a:t>
            </a:r>
            <a:r>
              <a:rPr lang="it-IT" sz="2200" b="1" dirty="0" err="1">
                <a:latin typeface="Garamond" panose="02020404030301010803" pitchFamily="18" charset="0"/>
              </a:rPr>
              <a:t>Meliaduse</a:t>
            </a:r>
            <a:r>
              <a:rPr lang="it-IT" sz="2200" dirty="0">
                <a:latin typeface="Garamond" panose="02020404030301010803" pitchFamily="18" charset="0"/>
              </a:rPr>
              <a:t> era il padre di Tristano; </a:t>
            </a:r>
            <a:r>
              <a:rPr lang="it-IT" sz="2200" b="1" dirty="0">
                <a:latin typeface="Garamond" panose="02020404030301010803" pitchFamily="18" charset="0"/>
              </a:rPr>
              <a:t>Leonello</a:t>
            </a:r>
            <a:r>
              <a:rPr lang="it-IT" sz="2200" dirty="0">
                <a:latin typeface="Garamond" panose="02020404030301010803" pitchFamily="18" charset="0"/>
              </a:rPr>
              <a:t> un cavaliere della Tavola Rotonda, </a:t>
            </a:r>
            <a:r>
              <a:rPr lang="it-IT" sz="2200" b="1" dirty="0">
                <a:latin typeface="Garamond" panose="02020404030301010803" pitchFamily="18" charset="0"/>
              </a:rPr>
              <a:t>Rinaldo</a:t>
            </a:r>
            <a:r>
              <a:rPr lang="it-IT" sz="2200" dirty="0">
                <a:latin typeface="Garamond" panose="02020404030301010803" pitchFamily="18" charset="0"/>
              </a:rPr>
              <a:t> un paladino di Carlo Magno, </a:t>
            </a:r>
            <a:r>
              <a:rPr lang="it-IT" sz="2200" b="1" dirty="0">
                <a:latin typeface="Garamond" panose="02020404030301010803" pitchFamily="18" charset="0"/>
              </a:rPr>
              <a:t>Gurone</a:t>
            </a:r>
            <a:r>
              <a:rPr lang="it-IT" sz="2200" dirty="0">
                <a:latin typeface="Garamond" panose="02020404030301010803" pitchFamily="18" charset="0"/>
              </a:rPr>
              <a:t> un cavaliere del ciclo arturiano: tutti nomi di personaggi di poemi cavallereschi, rispetto ai quali Ugo o Francesco, nomi tradizionali della casata, risultano nettamente minoritari.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1848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Condottieri Estensi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endParaRPr lang="it-IT" sz="2000" dirty="0" smtClean="0">
              <a:latin typeface="Garamond" panose="02020404030301010803" pitchFamily="18" charset="0"/>
            </a:endParaRPr>
          </a:p>
          <a:p>
            <a:pPr marL="0" indent="0" algn="just">
              <a:buNone/>
            </a:pPr>
            <a:r>
              <a:rPr lang="it-IT" sz="2000" dirty="0" smtClean="0">
                <a:latin typeface="Garamond" panose="02020404030301010803" pitchFamily="18" charset="0"/>
              </a:rPr>
              <a:t>In </a:t>
            </a:r>
            <a:r>
              <a:rPr lang="it-IT" sz="2000" dirty="0">
                <a:latin typeface="Garamond" panose="02020404030301010803" pitchFamily="18" charset="0"/>
              </a:rPr>
              <a:t>qualità di signori, ossia di detentori di potere, gli Este avevano ampie occasioni di frequentare condottieri, di ingaggiarli, di doverne temere la potenza militare e di contrattarne il passaggio attraverso i propri domini. Il cugino </a:t>
            </a:r>
            <a:r>
              <a:rPr lang="it-IT" sz="2000" dirty="0" smtClean="0">
                <a:latin typeface="Garamond" panose="02020404030301010803" pitchFamily="18" charset="0"/>
              </a:rPr>
              <a:t>di Micheletto </a:t>
            </a:r>
            <a:r>
              <a:rPr lang="it-IT" sz="2000" dirty="0" err="1">
                <a:latin typeface="Garamond" panose="02020404030301010803" pitchFamily="18" charset="0"/>
              </a:rPr>
              <a:t>Attendolo</a:t>
            </a:r>
            <a:r>
              <a:rPr lang="it-IT" sz="2000" dirty="0">
                <a:latin typeface="Garamond" panose="02020404030301010803" pitchFamily="18" charset="0"/>
              </a:rPr>
              <a:t>, Muzio </a:t>
            </a:r>
            <a:r>
              <a:rPr lang="it-IT" sz="2000" dirty="0" err="1">
                <a:latin typeface="Garamond" panose="02020404030301010803" pitchFamily="18" charset="0"/>
              </a:rPr>
              <a:t>Attendolo</a:t>
            </a:r>
            <a:r>
              <a:rPr lang="it-IT" sz="2000" dirty="0">
                <a:latin typeface="Garamond" panose="02020404030301010803" pitchFamily="18" charset="0"/>
              </a:rPr>
              <a:t> Sforza, venne per un certo periodo stipendiato da Niccolò III d’Este per rintuzzare le aggressioni di </a:t>
            </a:r>
            <a:r>
              <a:rPr lang="it-IT" sz="2000" dirty="0" err="1">
                <a:latin typeface="Garamond" panose="02020404030301010803" pitchFamily="18" charset="0"/>
              </a:rPr>
              <a:t>Ottobuono</a:t>
            </a:r>
            <a:r>
              <a:rPr lang="it-IT" sz="2000" dirty="0">
                <a:latin typeface="Garamond" panose="02020404030301010803" pitchFamily="18" charset="0"/>
              </a:rPr>
              <a:t> Terzi, capitano di ventura brutale e spregiudicato; impresa che compì nel 1409 – dopo che </a:t>
            </a:r>
            <a:r>
              <a:rPr lang="it-IT" sz="2000" dirty="0" err="1">
                <a:latin typeface="Garamond" panose="02020404030301010803" pitchFamily="18" charset="0"/>
              </a:rPr>
              <a:t>Ottobuono</a:t>
            </a:r>
            <a:r>
              <a:rPr lang="it-IT" sz="2000" dirty="0">
                <a:latin typeface="Garamond" panose="02020404030301010803" pitchFamily="18" charset="0"/>
              </a:rPr>
              <a:t> aveva catturato e torturato Micheletto stesso – facendolo cadere in una imboscata e uccidendolo. Tre anni dopo, Niccolò strinse un contratto di 10 anni con Muzio: con esso Muzio si impegnava «a condividere con il marchese di Ferrara gli obblighi di una guerra così come i diritti e i doveri definiti da una tregua o da un accordo di pace. Da parte sua il signore di Ferrara obbligava sé ed i suoi eredi a difendere, in nome dello Sforza e dei suoi successori, la menzionata terra [Cotignola, di cui era stato investito conte dal pontefice]» (E. Guerra, </a:t>
            </a:r>
            <a:r>
              <a:rPr lang="it-IT" sz="2000" i="1" dirty="0">
                <a:latin typeface="Garamond" panose="02020404030301010803" pitchFamily="18" charset="0"/>
              </a:rPr>
              <a:t>Soggetti a ribalda fortuna</a:t>
            </a:r>
            <a:r>
              <a:rPr lang="it-IT" sz="2000" dirty="0">
                <a:latin typeface="Garamond" panose="02020404030301010803" pitchFamily="18" charset="0"/>
              </a:rPr>
              <a:t>, Roma, Franco Angeli, p. 50). </a:t>
            </a:r>
          </a:p>
          <a:p>
            <a:pPr marL="0" indent="0" algn="just">
              <a:buNone/>
            </a:pPr>
            <a:r>
              <a:rPr lang="it-IT" sz="2000" dirty="0">
                <a:latin typeface="Garamond" panose="02020404030301010803" pitchFamily="18" charset="0"/>
              </a:rPr>
              <a:t>Anche per stornare i tentativi di congiura intrapresi da </a:t>
            </a:r>
            <a:r>
              <a:rPr lang="it-IT" sz="2000" dirty="0" smtClean="0">
                <a:latin typeface="Garamond" panose="02020404030301010803" pitchFamily="18" charset="0"/>
              </a:rPr>
              <a:t>Azzo d’Este, </a:t>
            </a:r>
            <a:r>
              <a:rPr lang="it-IT" sz="2000" dirty="0">
                <a:latin typeface="Garamond" panose="02020404030301010803" pitchFamily="18" charset="0"/>
              </a:rPr>
              <a:t>il consiglio di reggenza titolare del governo (data la minore età di Niccolò III) assunse insieme a </a:t>
            </a:r>
            <a:r>
              <a:rPr lang="it-IT" sz="2000" dirty="0" smtClean="0">
                <a:latin typeface="Garamond" panose="02020404030301010803" pitchFamily="18" charset="0"/>
              </a:rPr>
              <a:t>Bologna </a:t>
            </a:r>
            <a:r>
              <a:rPr lang="it-IT" sz="2000" dirty="0">
                <a:latin typeface="Garamond" panose="02020404030301010803" pitchFamily="18" charset="0"/>
              </a:rPr>
              <a:t>Azzo da Castello, feudatario estense, nel 1394. l’impiego della compagnia, ossia di 1000 dei suoi membri, sarebbe durato 4 mesi rinnovabili.</a:t>
            </a:r>
          </a:p>
          <a:p>
            <a:pPr marL="0" indent="0">
              <a:buNone/>
            </a:pPr>
            <a:r>
              <a:rPr lang="it-IT" sz="2000" dirty="0">
                <a:latin typeface="Garamond" panose="02020404030301010803" pitchFamily="18" charset="0"/>
              </a:rPr>
              <a:t>L’ingaggio di Alvise dal Verme, avvenuto nel 1445 insieme ai Visconti, aveva l’obiettivo di contrastare Venezia, e durò 6 mesi</a:t>
            </a:r>
            <a:r>
              <a:rPr lang="it-IT" sz="2000" dirty="0" smtClean="0">
                <a:latin typeface="Garamond" panose="02020404030301010803" pitchFamily="18" charset="0"/>
              </a:rPr>
              <a:t>.</a:t>
            </a: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4525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Modelli culturali</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Anche </a:t>
            </a:r>
            <a:r>
              <a:rPr lang="it-IT" sz="2200" dirty="0">
                <a:latin typeface="Garamond" panose="02020404030301010803" pitchFamily="18" charset="0"/>
              </a:rPr>
              <a:t>la discendenza femminile non è esente dalla ‘moda’ cavalleresca: </a:t>
            </a:r>
            <a:r>
              <a:rPr lang="it-IT" sz="2200" b="1" dirty="0">
                <a:latin typeface="Garamond" panose="02020404030301010803" pitchFamily="18" charset="0"/>
              </a:rPr>
              <a:t>Isotta</a:t>
            </a:r>
            <a:r>
              <a:rPr lang="it-IT" sz="2200" dirty="0">
                <a:latin typeface="Garamond" panose="02020404030301010803" pitchFamily="18" charset="0"/>
              </a:rPr>
              <a:t> e </a:t>
            </a:r>
            <a:r>
              <a:rPr lang="it-IT" sz="2200" b="1" dirty="0">
                <a:latin typeface="Garamond" panose="02020404030301010803" pitchFamily="18" charset="0"/>
              </a:rPr>
              <a:t>Ginevra</a:t>
            </a:r>
            <a:r>
              <a:rPr lang="it-IT" sz="2200" dirty="0">
                <a:latin typeface="Garamond" panose="02020404030301010803" pitchFamily="18" charset="0"/>
              </a:rPr>
              <a:t>. «Verso il 1440, erano i massimi rappresentanti dello stile ‘cortese’, </a:t>
            </a:r>
            <a:r>
              <a:rPr lang="it-IT" sz="2200" dirty="0" err="1">
                <a:latin typeface="Garamond" panose="02020404030301010803" pitchFamily="18" charset="0"/>
              </a:rPr>
              <a:t>Pisanello</a:t>
            </a:r>
            <a:r>
              <a:rPr lang="it-IT" sz="2200" dirty="0">
                <a:latin typeface="Garamond" panose="02020404030301010803" pitchFamily="18" charset="0"/>
              </a:rPr>
              <a:t> e Jacopo Bellini, a essere prescelti per operare a Ferrara […]. Il rapporto con la corte </a:t>
            </a:r>
            <a:r>
              <a:rPr lang="it-IT" sz="2200" dirty="0" err="1">
                <a:latin typeface="Garamond" panose="02020404030301010803" pitchFamily="18" charset="0"/>
              </a:rPr>
              <a:t>borgognona</a:t>
            </a:r>
            <a:r>
              <a:rPr lang="it-IT" sz="2200" dirty="0">
                <a:latin typeface="Garamond" panose="02020404030301010803" pitchFamily="18" charset="0"/>
              </a:rPr>
              <a:t> (e, quindi, con le Fiandre) non era solo indiretto, attraverso le fonti letterarie, ma diretto: dalle Fiandre veniva, nel 1436, quel maestro Giacomo di Angelo, chiamato ‘ad </a:t>
            </a:r>
            <a:r>
              <a:rPr lang="it-IT" sz="2200" dirty="0" err="1">
                <a:latin typeface="Garamond" panose="02020404030301010803" pitchFamily="18" charset="0"/>
              </a:rPr>
              <a:t>rapezare</a:t>
            </a:r>
            <a:r>
              <a:rPr lang="it-IT" sz="2200" dirty="0">
                <a:latin typeface="Garamond" panose="02020404030301010803" pitchFamily="18" charset="0"/>
              </a:rPr>
              <a:t> bancali et paramenti </a:t>
            </a:r>
            <a:r>
              <a:rPr lang="it-IT" sz="2200" dirty="0" err="1">
                <a:latin typeface="Garamond" panose="02020404030301010803" pitchFamily="18" charset="0"/>
              </a:rPr>
              <a:t>dela</a:t>
            </a:r>
            <a:r>
              <a:rPr lang="it-IT" sz="2200" dirty="0">
                <a:latin typeface="Garamond" panose="02020404030301010803" pitchFamily="18" charset="0"/>
              </a:rPr>
              <a:t> corte’; sempre dalle Fiandre veniva, nel 1441, maestro Pietro di Andrea, anch’egli tappezziere che rimase al servizio di Leonello; di Bruges era ancora un altro tappezziere, Livio </a:t>
            </a:r>
            <a:r>
              <a:rPr lang="it-IT" sz="2200" dirty="0" err="1">
                <a:latin typeface="Garamond" panose="02020404030301010803" pitchFamily="18" charset="0"/>
              </a:rPr>
              <a:t>Gilii</a:t>
            </a:r>
            <a:r>
              <a:rPr lang="it-IT" sz="2200" dirty="0">
                <a:latin typeface="Garamond" panose="02020404030301010803" pitchFamily="18" charset="0"/>
              </a:rPr>
              <a:t>, e per gli arazzieri fiamminghi Jacopo </a:t>
            </a:r>
            <a:r>
              <a:rPr lang="it-IT" sz="2200" dirty="0" err="1">
                <a:latin typeface="Garamond" panose="02020404030301010803" pitchFamily="18" charset="0"/>
              </a:rPr>
              <a:t>Sapramoro</a:t>
            </a:r>
            <a:r>
              <a:rPr lang="it-IT" sz="2200" dirty="0">
                <a:latin typeface="Garamond" panose="02020404030301010803" pitchFamily="18" charset="0"/>
              </a:rPr>
              <a:t> disegnava, nel 1447, i cartoni per coperture di cassoni. Sempre dalle Fiandre veniva a morire, di peste, a Ferrara, un grande allievo di Johannes </a:t>
            </a:r>
            <a:r>
              <a:rPr lang="it-IT" sz="2200" dirty="0" err="1">
                <a:latin typeface="Garamond" panose="02020404030301010803" pitchFamily="18" charset="0"/>
              </a:rPr>
              <a:t>Ockeghem</a:t>
            </a:r>
            <a:r>
              <a:rPr lang="it-IT" sz="2200" dirty="0">
                <a:latin typeface="Garamond" panose="02020404030301010803" pitchFamily="18" charset="0"/>
              </a:rPr>
              <a:t>, il compositore e madrigalista Jacob </a:t>
            </a:r>
            <a:r>
              <a:rPr lang="it-IT" sz="2200" dirty="0" err="1">
                <a:latin typeface="Garamond" panose="02020404030301010803" pitchFamily="18" charset="0"/>
              </a:rPr>
              <a:t>Obrecht</a:t>
            </a:r>
            <a:r>
              <a:rPr lang="it-IT" sz="2200" dirty="0">
                <a:latin typeface="Garamond" panose="02020404030301010803" pitchFamily="18" charset="0"/>
              </a:rPr>
              <a:t> (1430-1506); a Ferrara era presente, nel 1503, un allievo di </a:t>
            </a:r>
            <a:r>
              <a:rPr lang="it-IT" sz="2200" dirty="0" err="1">
                <a:latin typeface="Garamond" panose="02020404030301010803" pitchFamily="18" charset="0"/>
              </a:rPr>
              <a:t>Ockeghem</a:t>
            </a:r>
            <a:r>
              <a:rPr lang="it-IT" sz="2200" dirty="0">
                <a:latin typeface="Garamond" panose="02020404030301010803" pitchFamily="18" charset="0"/>
              </a:rPr>
              <a:t>: </a:t>
            </a:r>
            <a:r>
              <a:rPr lang="it-IT" sz="2200" dirty="0" err="1">
                <a:latin typeface="Garamond" panose="02020404030301010803" pitchFamily="18" charset="0"/>
              </a:rPr>
              <a:t>Josquin</a:t>
            </a:r>
            <a:r>
              <a:rPr lang="it-IT" sz="2200" dirty="0">
                <a:latin typeface="Garamond" panose="02020404030301010803" pitchFamily="18" charset="0"/>
              </a:rPr>
              <a:t> </a:t>
            </a:r>
            <a:r>
              <a:rPr lang="it-IT" sz="2200" dirty="0" err="1">
                <a:latin typeface="Garamond" panose="02020404030301010803" pitchFamily="18" charset="0"/>
              </a:rPr>
              <a:t>Desprez</a:t>
            </a:r>
            <a:r>
              <a:rPr lang="it-IT" sz="2200" dirty="0">
                <a:latin typeface="Garamond" panose="02020404030301010803" pitchFamily="18" charset="0"/>
              </a:rPr>
              <a:t>» </a:t>
            </a:r>
            <a:endParaRPr lang="it-IT" sz="2200" dirty="0" smtClean="0">
              <a:latin typeface="Garamond" panose="02020404030301010803" pitchFamily="18" charset="0"/>
            </a:endParaRPr>
          </a:p>
          <a:p>
            <a:pPr marL="0" indent="0" algn="r">
              <a:buNone/>
            </a:pPr>
            <a:r>
              <a:rPr lang="it-IT" sz="2200" dirty="0" smtClean="0">
                <a:latin typeface="Garamond" panose="02020404030301010803" pitchFamily="18" charset="0"/>
              </a:rPr>
              <a:t>(</a:t>
            </a:r>
            <a:r>
              <a:rPr lang="it-IT" sz="2200" dirty="0">
                <a:latin typeface="Garamond" panose="02020404030301010803" pitchFamily="18" charset="0"/>
              </a:rPr>
              <a:t>S. Bertelli, </a:t>
            </a:r>
            <a:r>
              <a:rPr lang="it-IT" sz="2200" i="1" dirty="0">
                <a:latin typeface="Garamond" panose="02020404030301010803" pitchFamily="18" charset="0"/>
              </a:rPr>
              <a:t>Da una corte all’altra</a:t>
            </a:r>
            <a:r>
              <a:rPr lang="it-IT" sz="2200" dirty="0">
                <a:latin typeface="Garamond" panose="02020404030301010803" pitchFamily="18" charset="0"/>
              </a:rPr>
              <a:t>, in: </a:t>
            </a:r>
            <a:r>
              <a:rPr lang="it-IT" sz="2200" i="1" dirty="0">
                <a:latin typeface="Garamond" panose="02020404030301010803" pitchFamily="18" charset="0"/>
              </a:rPr>
              <a:t>Le corti italiane del Rinascimento</a:t>
            </a:r>
            <a:r>
              <a:rPr lang="it-IT" sz="2200" dirty="0">
                <a:latin typeface="Garamond" panose="02020404030301010803" pitchFamily="18" charset="0"/>
              </a:rPr>
              <a:t>, di S. Bertelli, F. Cardini, E. </a:t>
            </a:r>
            <a:r>
              <a:rPr lang="it-IT" sz="2200" dirty="0" err="1">
                <a:latin typeface="Garamond" panose="02020404030301010803" pitchFamily="18" charset="0"/>
              </a:rPr>
              <a:t>Garbero</a:t>
            </a:r>
            <a:r>
              <a:rPr lang="it-IT" sz="2200" dirty="0">
                <a:latin typeface="Garamond" panose="02020404030301010803" pitchFamily="18" charset="0"/>
              </a:rPr>
              <a:t> Zorzi, Milano, Mondadori, 1985, pp. 66-67</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38680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Lo </a:t>
            </a:r>
            <a:r>
              <a:rPr lang="it-IT" sz="3100" b="1" dirty="0">
                <a:latin typeface="Garamond" panose="02020404030301010803" pitchFamily="18" charset="0"/>
              </a:rPr>
              <a:t>spazio </a:t>
            </a:r>
            <a:r>
              <a:rPr lang="it-IT" sz="3100" b="1" dirty="0" smtClean="0">
                <a:latin typeface="Garamond" panose="02020404030301010803" pitchFamily="18" charset="0"/>
              </a:rPr>
              <a:t>fisico</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Abbiamo </a:t>
            </a:r>
            <a:r>
              <a:rPr lang="it-IT" sz="2200" dirty="0">
                <a:latin typeface="Garamond" panose="02020404030301010803" pitchFamily="18" charset="0"/>
              </a:rPr>
              <a:t>scritto come il governo non è esercitato a corte, ma la corte, cioè la residenza del signore, che caratteristiche possiede? Il palazzo che fungeva da principale residenza degli Este è l’odierno palazzo municipale. Da un inventario del 1436 sappiamo che Leonello poteva contare su un appartamento così composto: una ‘sala bianca’, una camera per le udienze; due camere da letto (per estate e per l’inverno), un guardaroba; un </a:t>
            </a:r>
            <a:r>
              <a:rPr lang="it-IT" sz="2200" dirty="0" err="1">
                <a:latin typeface="Garamond" panose="02020404030301010803" pitchFamily="18" charset="0"/>
              </a:rPr>
              <a:t>guardacamera</a:t>
            </a:r>
            <a:r>
              <a:rPr lang="it-IT" sz="2200" dirty="0">
                <a:latin typeface="Garamond" panose="02020404030301010803" pitchFamily="18" charset="0"/>
              </a:rPr>
              <a:t>; 8 stanze per ospitare i suoi famigli: camerieri, cortigiani.  </a:t>
            </a:r>
          </a:p>
          <a:p>
            <a:pPr marL="0" indent="0" algn="just">
              <a:spcBef>
                <a:spcPts val="0"/>
              </a:spcBef>
              <a:buNone/>
            </a:pPr>
            <a:r>
              <a:rPr lang="it-IT" sz="2200" dirty="0">
                <a:latin typeface="Garamond" panose="02020404030301010803" pitchFamily="18" charset="0"/>
              </a:rPr>
              <a:t>«L’arredo era estremamente sobrio. Nella sala bianca l’inventario registra la presenza di una credenza grande e di una credenza piccola, una tavola di cipresso coi suoi trespoli e una seconda di frassino, un trespolo per falcone, quattro candelabri, due recipienti di rame, due alari per camino. La camera dell’udienza aveva un tavolo, due banchi, un candelabro di ferro stagnato infisso nel muro, due alari. Nel ‘camerino </a:t>
            </a:r>
            <a:r>
              <a:rPr lang="it-IT" sz="2200" dirty="0" err="1">
                <a:latin typeface="Garamond" panose="02020404030301010803" pitchFamily="18" charset="0"/>
              </a:rPr>
              <a:t>novo’</a:t>
            </a:r>
            <a:r>
              <a:rPr lang="it-IT" sz="2200" dirty="0">
                <a:latin typeface="Garamond" panose="02020404030301010803" pitchFamily="18" charset="0"/>
              </a:rPr>
              <a:t> accanto all’udienza erano alloggiati i due cortigiani più vicini a Leonello: Parisino da Bondeno e Giacomo </a:t>
            </a:r>
            <a:r>
              <a:rPr lang="it-IT" sz="2200" dirty="0" err="1">
                <a:latin typeface="Garamond" panose="02020404030301010803" pitchFamily="18" charset="0"/>
              </a:rPr>
              <a:t>Tosego</a:t>
            </a:r>
            <a:r>
              <a:rPr lang="it-IT" sz="2200" dirty="0">
                <a:latin typeface="Garamond" panose="02020404030301010803" pitchFamily="18" charset="0"/>
              </a:rPr>
              <a:t>. Dovevano dormire assieme, su uno stesso tavolato privo di sponde […]. La camera di </a:t>
            </a:r>
            <a:r>
              <a:rPr lang="it-IT" sz="2200" dirty="0" err="1">
                <a:latin typeface="Garamond" panose="02020404030301010803" pitchFamily="18" charset="0"/>
              </a:rPr>
              <a:t>messer</a:t>
            </a:r>
            <a:r>
              <a:rPr lang="it-IT" sz="2200" dirty="0">
                <a:latin typeface="Garamond" panose="02020404030301010803" pitchFamily="18" charset="0"/>
              </a:rPr>
              <a:t> Leonello conteneva una tavola, due panche e ‘una </a:t>
            </a:r>
            <a:r>
              <a:rPr lang="it-IT" sz="2200" dirty="0" err="1">
                <a:latin typeface="Garamond" panose="02020404030301010803" pitchFamily="18" charset="0"/>
              </a:rPr>
              <a:t>scarana</a:t>
            </a:r>
            <a:r>
              <a:rPr lang="it-IT" sz="2200" dirty="0">
                <a:latin typeface="Garamond" panose="02020404030301010803" pitchFamily="18" charset="0"/>
              </a:rPr>
              <a:t> </a:t>
            </a:r>
            <a:r>
              <a:rPr lang="it-IT" sz="2200" dirty="0" err="1">
                <a:latin typeface="Garamond" panose="02020404030301010803" pitchFamily="18" charset="0"/>
              </a:rPr>
              <a:t>coverta</a:t>
            </a:r>
            <a:r>
              <a:rPr lang="it-IT" sz="2200" dirty="0">
                <a:latin typeface="Garamond" panose="02020404030301010803" pitchFamily="18" charset="0"/>
              </a:rPr>
              <a:t> de </a:t>
            </a:r>
            <a:r>
              <a:rPr lang="it-IT" sz="2200" dirty="0" err="1">
                <a:latin typeface="Garamond" panose="02020404030301010803" pitchFamily="18" charset="0"/>
              </a:rPr>
              <a:t>veludo</a:t>
            </a:r>
            <a:r>
              <a:rPr lang="it-IT" sz="2200" dirty="0">
                <a:latin typeface="Garamond" panose="02020404030301010803" pitchFamily="18" charset="0"/>
              </a:rPr>
              <a:t> </a:t>
            </a:r>
            <a:r>
              <a:rPr lang="it-IT" sz="2200" dirty="0" err="1">
                <a:latin typeface="Garamond" panose="02020404030301010803" pitchFamily="18" charset="0"/>
              </a:rPr>
              <a:t>cum</a:t>
            </a:r>
            <a:r>
              <a:rPr lang="it-IT" sz="2200" dirty="0">
                <a:latin typeface="Garamond" panose="02020404030301010803" pitchFamily="18" charset="0"/>
              </a:rPr>
              <a:t> broche, </a:t>
            </a:r>
            <a:r>
              <a:rPr lang="it-IT" sz="2200" dirty="0" err="1">
                <a:latin typeface="Garamond" panose="02020404030301010803" pitchFamily="18" charset="0"/>
              </a:rPr>
              <a:t>pumi</a:t>
            </a:r>
            <a:r>
              <a:rPr lang="it-IT" sz="2200" dirty="0">
                <a:latin typeface="Garamond" panose="02020404030301010803" pitchFamily="18" charset="0"/>
              </a:rPr>
              <a:t> </a:t>
            </a:r>
            <a:r>
              <a:rPr lang="it-IT" sz="2200" dirty="0" err="1">
                <a:latin typeface="Garamond" panose="02020404030301010803" pitchFamily="18" charset="0"/>
              </a:rPr>
              <a:t>dua</a:t>
            </a:r>
            <a:r>
              <a:rPr lang="it-IT" sz="2200" dirty="0">
                <a:latin typeface="Garamond" panose="02020404030301010803" pitchFamily="18" charset="0"/>
              </a:rPr>
              <a:t> et </a:t>
            </a:r>
            <a:r>
              <a:rPr lang="it-IT" sz="2200" dirty="0" err="1">
                <a:latin typeface="Garamond" panose="02020404030301010803" pitchFamily="18" charset="0"/>
              </a:rPr>
              <a:t>roxa</a:t>
            </a:r>
            <a:r>
              <a:rPr lang="it-IT" sz="2200" dirty="0">
                <a:latin typeface="Garamond" panose="02020404030301010803" pitchFamily="18" charset="0"/>
              </a:rPr>
              <a:t> una, grande de </a:t>
            </a:r>
            <a:r>
              <a:rPr lang="it-IT" sz="2200" dirty="0" err="1">
                <a:latin typeface="Garamond" panose="02020404030301010803" pitchFamily="18" charset="0"/>
              </a:rPr>
              <a:t>otone</a:t>
            </a:r>
            <a:r>
              <a:rPr lang="it-IT" sz="2200" dirty="0">
                <a:latin typeface="Garamond" panose="02020404030301010803" pitchFamily="18" charset="0"/>
              </a:rPr>
              <a:t> </a:t>
            </a:r>
            <a:r>
              <a:rPr lang="it-IT" sz="2200" dirty="0" err="1">
                <a:latin typeface="Garamond" panose="02020404030301010803" pitchFamily="18" charset="0"/>
              </a:rPr>
              <a:t>dorado</a:t>
            </a:r>
            <a:r>
              <a:rPr lang="it-IT" sz="2200" dirty="0">
                <a:latin typeface="Garamond" panose="02020404030301010803" pitchFamily="18" charset="0"/>
              </a:rPr>
              <a:t>’, dotato di materasso e cuscino di piuma, ricoperto da una coltre di raso verde scuro</a:t>
            </a:r>
            <a:r>
              <a:rPr lang="it-IT" sz="2200" dirty="0" smtClean="0">
                <a:latin typeface="Garamond" panose="02020404030301010803" pitchFamily="18" charset="0"/>
              </a:rPr>
              <a:t>»</a:t>
            </a:r>
          </a:p>
          <a:p>
            <a:pPr marL="0" indent="0" algn="r">
              <a:spcBef>
                <a:spcPts val="0"/>
              </a:spcBef>
              <a:buNone/>
            </a:pPr>
            <a:r>
              <a:rPr lang="it-IT" sz="2200" dirty="0" smtClean="0">
                <a:latin typeface="Garamond" panose="02020404030301010803" pitchFamily="18" charset="0"/>
              </a:rPr>
              <a:t>(</a:t>
            </a:r>
            <a:r>
              <a:rPr lang="it-IT" sz="2200" dirty="0">
                <a:latin typeface="Garamond" panose="02020404030301010803" pitchFamily="18" charset="0"/>
              </a:rPr>
              <a:t>S. Bertelli, </a:t>
            </a:r>
            <a:r>
              <a:rPr lang="it-IT" sz="2200" i="1" dirty="0">
                <a:latin typeface="Garamond" panose="02020404030301010803" pitchFamily="18" charset="0"/>
              </a:rPr>
              <a:t>Da una corte all’altra</a:t>
            </a:r>
            <a:r>
              <a:rPr lang="it-IT" sz="2200" dirty="0">
                <a:latin typeface="Garamond" panose="02020404030301010803" pitchFamily="18" charset="0"/>
              </a:rPr>
              <a:t>, cit., p. 67).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76552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Lo </a:t>
            </a:r>
            <a:r>
              <a:rPr lang="it-IT" sz="3100" b="1" dirty="0">
                <a:latin typeface="Garamond" panose="02020404030301010803" pitchFamily="18" charset="0"/>
              </a:rPr>
              <a:t>spazio </a:t>
            </a:r>
            <a:r>
              <a:rPr lang="it-IT" sz="3100" b="1" dirty="0" smtClean="0">
                <a:latin typeface="Garamond" panose="02020404030301010803" pitchFamily="18" charset="0"/>
              </a:rPr>
              <a:t>fisico</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Questo </a:t>
            </a:r>
            <a:r>
              <a:rPr lang="it-IT" sz="2200" dirty="0">
                <a:latin typeface="Garamond" panose="02020404030301010803" pitchFamily="18" charset="0"/>
              </a:rPr>
              <a:t>elenco sembra proporci un ambiente dimesso, ma dobbiamo ricordare come gli arredi all’epoca fossero mobili: ad esempio le tavole da pranzo erano montate su sostegni provvisori, e smontati alla fine del pasto; Gli scrigni, i cassoni, erano portatili; le corti spesso itineranti, a seconda dei desideri e delle opportunità. Gli Este giunsero a possedere una trentina di residenze, in città ma in misura preponderante ‘in villa’, dove dedicarsi a ozi e svaghi, quali la caccia. Era abitudine trasportare all’occasione gli arredi preferiti, ossia oggetti di mobilio ma pure quadri, per ricostituire ovunque l’atmosfera delle proprie stanze. Quanto alla modestia dell’abitazione di Leonello, va considerato pure che all’epoca non era un regnante: una volta marchese, chiese aiuto all’umanista Guarino Veronese, per mettere a punto un ciclo decorativo ispirato alle Muse, che avrebbe dovuto adornare il suo studiolo nel castello di Belfiore (distrutti poi da un incendio</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89504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pace di Lodi</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416092"/>
            <a:ext cx="11906250" cy="5441908"/>
          </a:xfrm>
        </p:spPr>
        <p:txBody>
          <a:bodyPr>
            <a:noAutofit/>
          </a:bodyPr>
          <a:lstStyle/>
          <a:p>
            <a:pPr marL="0" indent="0" algn="just">
              <a:buNone/>
            </a:pPr>
            <a:r>
              <a:rPr lang="it-IT" sz="2200" dirty="0" smtClean="0">
                <a:latin typeface="Garamond" panose="02020404030301010803" pitchFamily="18" charset="0"/>
              </a:rPr>
              <a:t>Giunti </a:t>
            </a:r>
            <a:r>
              <a:rPr lang="it-IT" sz="2200" dirty="0">
                <a:latin typeface="Garamond" panose="02020404030301010803" pitchFamily="18" charset="0"/>
              </a:rPr>
              <a:t>al termine di questo corso, non possiamo che dedicarci agli assetti politici italiani del Quattrocento, cui si è fatto riferimento soltanto in pochi e circostanziati casi, per trattare di specifiche situazioni o personaggi. Torniamo agli inizi del secolo, o, meglio ancora, alla fine del Trecento. La caratteristica del periodo fu il susseguirsi di guerre tra i Visconti e potenze più piccole, tra le quali annoveriamo Ferrara. Il culmine dell’espansione viscontea si ebbe con Gian Galeazzo (1385-1402), che conquistò Verona e Padova, e tentò di conquistare o influire pesantemente sulla politica a Pisa, Siena, Perugia, Spoleto e Bologna. In molte di queste località il potere visconteo fu effimero, durando pochi anni, ma già la lontananza geografica di queste da Milano fanno riflettere sul livello di organizzazione militare, politica, nonché sulle mire, di cui poteva disporre Gian Galeazzo. Che, morendo, scatenò una reazione violenta tra Firenze e Venezia, che volevano approfittare del temporaneo vuoto politico a proprio favore. In circa 25 anni entrambe avrebbero potuto vantare il possesso di enormi territori. Di Firenze e di come perseguì sin dal Trecento, con esiti altalenanti ma che le garantirono una graduale espansione, la conquista di altre città e contadi, abbiamo accennato, mentre Venezia partì alla conquista dell’entroterra agli inizi del Quattrocento: Verona, Padova, il Friuli, Brescia, Bergamo, Cremona… il confine veneto si attestò nella Lombardia orientale. Filippo Maria Visconti (1412-1447) intanto tentava di recuperare i territori perduti, ma non riusciva. La dinastia si sarebbe conclusa, perlomeno il suo ramo principale, nel 1447; il capitano di ventura Francesco Sforza sarebbe stato acclamato duca, e confermato tramite concessione imperiale.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57148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pace di Lodi</a:t>
            </a: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Queste </a:t>
            </a:r>
            <a:r>
              <a:rPr lang="it-IT" sz="2200" dirty="0">
                <a:latin typeface="Garamond" panose="02020404030301010803" pitchFamily="18" charset="0"/>
              </a:rPr>
              <a:t>dinamiche, insieme ad innumerevoli altre di portata minore, portarono a una diffusa esigenza di stabilità, cui contribuì lo shock della caduta dell’impero bizantino, nel 1453. </a:t>
            </a:r>
          </a:p>
          <a:p>
            <a:pPr marL="0" indent="0" algn="just">
              <a:buNone/>
            </a:pPr>
            <a:r>
              <a:rPr lang="it-IT" sz="2200" dirty="0">
                <a:latin typeface="Garamond" panose="02020404030301010803" pitchFamily="18" charset="0"/>
              </a:rPr>
              <a:t>«In un incontro tenutosi a Lodi nel 1454 (la cosiddetta pace di Lodi) vennero fissati i confini di ogni singolo stato. Secondo tali accordi, l’Italia settentrionale era suddivisa fra i due stati di Milano e di Venezia, a cui si affiancavano territori minori (il ducato di Savoia, i marchesati di Saluzzo e del Monferrato, la repubblica di Genova, e poi le signorie di Mantova e Ferrara). Al centro restava Firenze, la più piccola Siena e lo stato pontificio. Al sud, il regno riunificato» </a:t>
            </a:r>
            <a:endParaRPr lang="it-IT" sz="2200" dirty="0" smtClean="0">
              <a:latin typeface="Garamond" panose="02020404030301010803" pitchFamily="18" charset="0"/>
            </a:endParaRPr>
          </a:p>
          <a:p>
            <a:pPr marL="0" indent="0" algn="r">
              <a:spcBef>
                <a:spcPts val="0"/>
              </a:spcBef>
              <a:buNone/>
            </a:pPr>
            <a:r>
              <a:rPr lang="it-IT" sz="2200" dirty="0" smtClean="0">
                <a:latin typeface="Garamond" panose="02020404030301010803" pitchFamily="18" charset="0"/>
              </a:rPr>
              <a:t>(</a:t>
            </a:r>
            <a:r>
              <a:rPr lang="it-IT" sz="2200" dirty="0">
                <a:latin typeface="Garamond" panose="02020404030301010803" pitchFamily="18" charset="0"/>
              </a:rPr>
              <a:t>M. Montanari, </a:t>
            </a:r>
            <a:r>
              <a:rPr lang="it-IT" sz="2200" i="1" dirty="0">
                <a:latin typeface="Garamond" panose="02020404030301010803" pitchFamily="18" charset="0"/>
              </a:rPr>
              <a:t>Storia medievale</a:t>
            </a:r>
            <a:r>
              <a:rPr lang="it-IT" sz="2200" dirty="0">
                <a:latin typeface="Garamond" panose="02020404030301010803" pitchFamily="18" charset="0"/>
              </a:rPr>
              <a:t>, cit. p. 256).</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55836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1458-1467</a:t>
            </a:r>
            <a:r>
              <a:rPr lang="it-IT" sz="3100" b="1" dirty="0">
                <a:latin typeface="Garamond" panose="02020404030301010803" pitchFamily="18" charset="0"/>
              </a:rPr>
              <a:t>: guerre e crociate</a:t>
            </a:r>
            <a:r>
              <a:rPr lang="it-IT" sz="3100" dirty="0">
                <a:latin typeface="Garamond" panose="02020404030301010803" pitchFamily="18" charset="0"/>
              </a:rPr>
              <a:t/>
            </a:r>
            <a:br>
              <a:rPr lang="it-IT" sz="31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Per </a:t>
            </a:r>
            <a:r>
              <a:rPr lang="it-IT" sz="2200" dirty="0">
                <a:latin typeface="Garamond" panose="02020404030301010803" pitchFamily="18" charset="0"/>
              </a:rPr>
              <a:t>la verità la pace di Lodi non generò una situazione di quiete. Dopo il 1454 avvennero comunque numerose guerre e conflitti. Piuttosto, la situazione che ‘fotografava’ la pace era destinata a mantenersi, ma non sarebbero mancati i sussulti e le oscillazioni, più o meno forti. Ad esempio, si è già accennato della </a:t>
            </a:r>
            <a:r>
              <a:rPr lang="it-IT" sz="2200" b="1" dirty="0">
                <a:latin typeface="Garamond" panose="02020404030301010803" pitchFamily="18" charset="0"/>
              </a:rPr>
              <a:t>guerra tra angioini e aragonesi </a:t>
            </a:r>
            <a:r>
              <a:rPr lang="it-IT" sz="2200" dirty="0">
                <a:latin typeface="Garamond" panose="02020404030301010803" pitchFamily="18" charset="0"/>
              </a:rPr>
              <a:t>nel regno di Napoli, tra Campania, Puglia e Abruzzo, una autentica guerra civile che durò dalla morte di Alfonso d’Aragona al 1464 e coinvolse il recente duca di Milano Francesco Sforza, papa Pio II, il duca d’Urbino, il condottiero albanese Giorgio </a:t>
            </a:r>
            <a:r>
              <a:rPr lang="it-IT" sz="2200" dirty="0" err="1">
                <a:latin typeface="Garamond" panose="02020404030301010803" pitchFamily="18" charset="0"/>
              </a:rPr>
              <a:t>Castriota</a:t>
            </a:r>
            <a:r>
              <a:rPr lang="it-IT" sz="2200" dirty="0">
                <a:latin typeface="Garamond" panose="02020404030301010803" pitchFamily="18" charset="0"/>
              </a:rPr>
              <a:t> e altri ancora. </a:t>
            </a:r>
          </a:p>
          <a:p>
            <a:pPr marL="0" indent="0" algn="just">
              <a:spcBef>
                <a:spcPts val="0"/>
              </a:spcBef>
              <a:buNone/>
            </a:pPr>
            <a:r>
              <a:rPr lang="it-IT" sz="2200" dirty="0">
                <a:latin typeface="Garamond" panose="02020404030301010803" pitchFamily="18" charset="0"/>
              </a:rPr>
              <a:t>Nel medesimo periodo si andava stringendo la pressione di Pio II nei confronti dei regnanti europei e principi italiani, perché partissero al recupero di Costantinopoli, e restituissero un regno d’oriente ai cristiani. Filippo il Buono, il duca di Borgogna, aveva da decenni preso la croce, e allestito appositamente una flotta per contrastare i Turchi; all’epoca però era anziano, e si tirò indietro; così il re di Francia, offeso col papa per l’appoggio ai rivali aragonesi, e non agli Angiò,  nella guerra per Napoli. Anche gli Sforza, in rivalità con Venezia, non parteciparono. Borso d’Este si era reso disponibile, ma a patto di ottenere il titolo di duca, e l’eliminazione del censo annuo da versare in cambio del vicariato apostolico. Inoltre non voleva correre il rischio di scontentare Venezia, la cui posizione nevralgica nel Mediterraneo comportava una diplomazia più che amichevole con gli Ottomani. Borso promise a Pio II una cifra ragguardevole, 300.000 fiorini; ma quando gli agenti pontifici si presentarono per riscuoterli, vennero allontanati a mani vuote: il papa non gli aveva concesso nulla di quanto richiesto. La crociata non sarebbe mai avvenuta, perché il papa morì ad Ancona, nell’attesa che si raccogliessero le flotte di tutti i partecipanti.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19986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1458-1467</a:t>
            </a:r>
            <a:r>
              <a:rPr lang="it-IT" sz="3100" b="1" dirty="0">
                <a:latin typeface="Garamond" panose="02020404030301010803" pitchFamily="18" charset="0"/>
              </a:rPr>
              <a:t>: guerre e crociate</a:t>
            </a:r>
            <a:r>
              <a:rPr lang="it-IT" sz="3100" dirty="0">
                <a:latin typeface="Garamond" panose="02020404030301010803" pitchFamily="18" charset="0"/>
              </a:rPr>
              <a:t/>
            </a:r>
            <a:br>
              <a:rPr lang="it-IT" sz="31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Di </a:t>
            </a:r>
            <a:r>
              <a:rPr lang="it-IT" sz="2200" dirty="0">
                <a:latin typeface="Garamond" panose="02020404030301010803" pitchFamily="18" charset="0"/>
              </a:rPr>
              <a:t>lì a poco, la congiura dei Pitti; della quale abbiamo superficialmente trattato, che avrebbe visto confluire alcuni suoi partecipanti alla guerra tra Firenze e Venezia, scoppiata con la morte di Francesco Sforza: il capitano generale dell’esercito veneziano, il capitano di ventura Bartolomeo </a:t>
            </a:r>
            <a:r>
              <a:rPr lang="it-IT" sz="2200" dirty="0" err="1">
                <a:latin typeface="Garamond" panose="02020404030301010803" pitchFamily="18" charset="0"/>
              </a:rPr>
              <a:t>Colleoni</a:t>
            </a:r>
            <a:r>
              <a:rPr lang="it-IT" sz="2200" dirty="0">
                <a:latin typeface="Garamond" panose="02020404030301010803" pitchFamily="18" charset="0"/>
              </a:rPr>
              <a:t>, portavano Venezia, e Borso d’Este, a sperare che </a:t>
            </a:r>
            <a:r>
              <a:rPr lang="it-IT" sz="2200" dirty="0" err="1">
                <a:latin typeface="Garamond" panose="02020404030301010803" pitchFamily="18" charset="0"/>
              </a:rPr>
              <a:t>Colleoni</a:t>
            </a:r>
            <a:r>
              <a:rPr lang="it-IT" sz="2200" dirty="0">
                <a:latin typeface="Garamond" panose="02020404030301010803" pitchFamily="18" charset="0"/>
              </a:rPr>
              <a:t> scalzasse l’erede Sforza, acquistando il controllo su Milano. L’esito fu la già citata battaglia di Molinella (1467</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06018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a:t>
            </a:r>
            <a:r>
              <a:rPr lang="it-IT" sz="3200" b="1" dirty="0" smtClean="0">
                <a:latin typeface="Garamond" panose="02020404030301010803" pitchFamily="18" charset="0"/>
              </a:rPr>
              <a:t>a </a:t>
            </a:r>
            <a:r>
              <a:rPr lang="it-IT" sz="3200" b="1" dirty="0">
                <a:latin typeface="Garamond" panose="02020404030301010803" pitchFamily="18" charset="0"/>
              </a:rPr>
              <a:t>guerra del sale</a:t>
            </a: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L’ostilità </a:t>
            </a:r>
            <a:r>
              <a:rPr lang="it-IT" sz="2200" dirty="0">
                <a:latin typeface="Garamond" panose="02020404030301010803" pitchFamily="18" charset="0"/>
              </a:rPr>
              <a:t>tra Milano e Firenze si sarebbe mantenuta a lungo. Una nuova crisi successoria si verificò con la morte di Sigismondo Malatesta, signore di Rimini, nel 1468; Venezia perse Negroponte, suo possesso di enorme importanza strategica sul mare Egeo, fatto che ebbe ripercussioni enormi su tutta l’economia italiana; nel 1478 a Firenze avvenne la congiura dei Pazzi, nel 1480 Otranto venne aggredita e martirizzata da un </a:t>
            </a:r>
            <a:r>
              <a:rPr lang="it-IT" sz="2200" i="1" dirty="0">
                <a:latin typeface="Garamond" panose="02020404030301010803" pitchFamily="18" charset="0"/>
              </a:rPr>
              <a:t>raid</a:t>
            </a:r>
            <a:r>
              <a:rPr lang="it-IT" sz="2200" dirty="0">
                <a:latin typeface="Garamond" panose="02020404030301010803" pitchFamily="18" charset="0"/>
              </a:rPr>
              <a:t> Turco. L’immagine di una Italia sostanzialmente immobile dopo la pace di Lodi è, insomma, del tutto errata. Sarebbe una grave mancanza non trattare, in questa rapida e molto approssimativa </a:t>
            </a:r>
            <a:r>
              <a:rPr lang="it-IT" sz="2200" dirty="0" smtClean="0">
                <a:latin typeface="Garamond" panose="02020404030301010803" pitchFamily="18" charset="0"/>
              </a:rPr>
              <a:t>rassegna, </a:t>
            </a:r>
            <a:r>
              <a:rPr lang="it-IT" sz="2200" dirty="0">
                <a:latin typeface="Garamond" panose="02020404030301010803" pitchFamily="18" charset="0"/>
              </a:rPr>
              <a:t>della guerra tra Venezia e Ferrara. La contesa era, in realtà, secolare. Nel 1404 truppe veneziane avevano devastato Comacchio: «in quell’occasione vennero distrutti o ammalorati gli impianti estrattivi e i magazzini in cui veniva ammassata la preziosa materia prima. Non soddisfatti, gli uomini di San Marco vietarono la costruzione di dispositivi fortificatori a salvaguardia del nucleo urbano e </a:t>
            </a:r>
            <a:r>
              <a:rPr lang="it-IT" sz="2200" b="1" dirty="0" err="1">
                <a:latin typeface="Garamond" panose="02020404030301010803" pitchFamily="18" charset="0"/>
              </a:rPr>
              <a:t>interdirono</a:t>
            </a:r>
            <a:r>
              <a:rPr lang="it-IT" sz="2200" b="1" dirty="0">
                <a:latin typeface="Garamond" panose="02020404030301010803" pitchFamily="18" charset="0"/>
              </a:rPr>
              <a:t> la riattivazione delle saline</a:t>
            </a:r>
            <a:r>
              <a:rPr lang="it-IT" sz="2200" dirty="0">
                <a:latin typeface="Garamond" panose="02020404030301010803" pitchFamily="18" charset="0"/>
              </a:rPr>
              <a:t>, fissando tali obblighi nei capitoli dei negoziati di pace condotti tra il 25 e il 27 marzo del 1405 dal marchese Nicolò III d’Este con i rappresentanti della Repubblica Veneziana. Tuttavia le saline, nella seconda metà del secolo decimoquinto, vennero progressivamente riattivate dai signori di Ferrara, con il duplice scopo di soddisfare la crescente domanda interna e di espandere il commercio del sale nei ricchi mercati lombardi, espansione assicurata dal tacito benestare del Re di Francia. Sicché Borso ufficializzò la piena legittimità dell’estrazione il 29 aprile 1453, mentre il suo successore Ercole I nel 1475 affermò che i patti siglati nel 1405 erano da ritenersi decaduti e nulli, ribadendo la piena potestà estense sui fecondi bacini deltizi» (G. Guerzoni, </a:t>
            </a:r>
            <a:r>
              <a:rPr lang="it-IT" sz="2200" i="1" dirty="0">
                <a:latin typeface="Garamond" panose="02020404030301010803" pitchFamily="18" charset="0"/>
              </a:rPr>
              <a:t>La colonia sotto casa</a:t>
            </a:r>
            <a:r>
              <a:rPr lang="it-IT" sz="2200" dirty="0">
                <a:latin typeface="Garamond" panose="02020404030301010803" pitchFamily="18" charset="0"/>
              </a:rPr>
              <a:t>, pp. 82-83</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393661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a:t>
            </a:r>
            <a:r>
              <a:rPr lang="it-IT" sz="3200" b="1" dirty="0" smtClean="0">
                <a:latin typeface="Garamond" panose="02020404030301010803" pitchFamily="18" charset="0"/>
              </a:rPr>
              <a:t>a </a:t>
            </a:r>
            <a:r>
              <a:rPr lang="it-IT" sz="3200" b="1" dirty="0">
                <a:latin typeface="Garamond" panose="02020404030301010803" pitchFamily="18" charset="0"/>
              </a:rPr>
              <a:t>guerra del sale</a:t>
            </a: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Dopo </a:t>
            </a:r>
            <a:r>
              <a:rPr lang="it-IT" sz="2200" dirty="0">
                <a:latin typeface="Garamond" panose="02020404030301010803" pitchFamily="18" charset="0"/>
              </a:rPr>
              <a:t>una «disastrosa serie di fughe e riconquiste», da parte di Venezia e Ferrara, su Comacchio, che ebbero come esito la distruzione dell’abitato e la morte di moltissimi civili, Venezia ebbe la meglio, ottenendo conferma, con la </a:t>
            </a:r>
            <a:r>
              <a:rPr lang="it-IT" sz="2200" b="1" dirty="0">
                <a:latin typeface="Garamond" panose="02020404030301010803" pitchFamily="18" charset="0"/>
              </a:rPr>
              <a:t>pace di Bagnolo </a:t>
            </a:r>
            <a:r>
              <a:rPr lang="it-IT" sz="2200" dirty="0">
                <a:latin typeface="Garamond" panose="02020404030301010803" pitchFamily="18" charset="0"/>
              </a:rPr>
              <a:t>(1484), del possesso dei territori conquistati a nord del Po, compresa la città di Rovigo. Comacchio restava in mano agli Este ma la pace prevedeva, di nuovo, il divieto di produrre sale. Non solo: Venezia nel 1487 si rifiutò di venderne agli Este, se non a condizioni vessatorie. </a:t>
            </a:r>
          </a:p>
          <a:p>
            <a:pPr marL="0" indent="0" algn="just">
              <a:buNone/>
            </a:pPr>
            <a:r>
              <a:rPr lang="it-IT" sz="2200" dirty="0">
                <a:latin typeface="Garamond" panose="02020404030301010803" pitchFamily="18" charset="0"/>
              </a:rPr>
              <a:t>«Così, neppure dieci anni dopo la capitolazione di Bagnolo, Venezia era ancora alle prese con la velleitaria repressione del contrabbando e dell’estrazione abusiva del sale comacchiese: opera titanica e quasi irrealizzabile, se si pensa che l’area interessata superava i 45.000 ettari ed era formalmente soggetta a un’autorità avversa, che perseguiva tali reati con un rigore facilmente immaginabile, poiché la politica estense doveva rispondenze e supporti anche all’interno della comunità locale, in cui si delineavano anche interessi autonomi per il mantenimento delle produzioni del sale» (G. Guerzoni, </a:t>
            </a:r>
            <a:r>
              <a:rPr lang="it-IT" sz="2200" i="1" dirty="0">
                <a:latin typeface="Garamond" panose="02020404030301010803" pitchFamily="18" charset="0"/>
              </a:rPr>
              <a:t>La colonia sotto casa</a:t>
            </a:r>
            <a:r>
              <a:rPr lang="it-IT" sz="2200" dirty="0">
                <a:latin typeface="Garamond" panose="02020404030301010803" pitchFamily="18" charset="0"/>
              </a:rPr>
              <a:t>, cit., p. 85). Una devastazione ben peggiore sarebbe capitata nel 1509, sempre ad opera dei Veneziani, all’interno delle guerre d’Italia. Ma sono eventi che già appartengono all’età moderna, e a questa rimandiamo</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744668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Le guerre d’Italia</a:t>
            </a: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r>
              <a:rPr lang="it-IT" sz="2200" dirty="0" smtClean="0">
                <a:latin typeface="Garamond" panose="02020404030301010803" pitchFamily="18" charset="0"/>
              </a:rPr>
              <a:t>Ercole </a:t>
            </a:r>
            <a:r>
              <a:rPr lang="it-IT" sz="2200" dirty="0">
                <a:latin typeface="Garamond" panose="02020404030301010803" pitchFamily="18" charset="0"/>
              </a:rPr>
              <a:t>aveva sposato, nel 1472, la figlia di Ferrante d’Aragona, Eleonora. Tale alleanza matrimoniale era stata recepita come un tradimento da parte della Signoria di Venezia. Il tentativo di annessione di Ferrara da parte di Niccolò d’Este Gonzaga, avvenuto nel 1476, non ebbe troppe conseguenze ma creò un certo scompiglio. I gravi dissesti provocati dalla guerra con Venezia, invece, forse spinsero il duca Ercole a sollecitare un intervento esterno, per poter rientrare in possesso del Polesine: «nel 1487 annunciò in lacrime ad un gruppo di alti funzionari l'intenzione di recarsi in pellegrinaggio a Santiago di </a:t>
            </a:r>
            <a:r>
              <a:rPr lang="it-IT" sz="2200" dirty="0" err="1">
                <a:latin typeface="Garamond" panose="02020404030301010803" pitchFamily="18" charset="0"/>
              </a:rPr>
              <a:t>Compostella</a:t>
            </a:r>
            <a:r>
              <a:rPr lang="it-IT" sz="2200" dirty="0">
                <a:latin typeface="Garamond" panose="02020404030301010803" pitchFamily="18" charset="0"/>
              </a:rPr>
              <a:t>, ma riuscì a raggiungere solo Milano dove il papa gli impose di fermarsi: questo fatto riflette un sospetto largamente diffuso tra gli altri Stati italiani, per cui il pellegrinaggio sarebbe stato solo un pretesto per visitare il re di Francia e persuaderlo ad intervenire in Italia, forse al fine di ricuperare il Polesine» </a:t>
            </a:r>
            <a:r>
              <a:rPr lang="it-IT" sz="2200" dirty="0" smtClean="0">
                <a:latin typeface="Garamond" panose="02020404030301010803" pitchFamily="18" charset="0"/>
              </a:rPr>
              <a:t>(v. </a:t>
            </a:r>
            <a:r>
              <a:rPr lang="it-IT" sz="2200" i="1" dirty="0">
                <a:latin typeface="Garamond" panose="02020404030301010803" pitchFamily="18" charset="0"/>
              </a:rPr>
              <a:t>Ercole I d’Este</a:t>
            </a:r>
            <a:r>
              <a:rPr lang="it-IT" sz="2200" dirty="0">
                <a:latin typeface="Garamond" panose="02020404030301010803" pitchFamily="18" charset="0"/>
              </a:rPr>
              <a:t>, in DBI</a:t>
            </a:r>
            <a:r>
              <a:rPr lang="it-IT" sz="2200" dirty="0" smtClean="0">
                <a:latin typeface="Garamond" panose="02020404030301010803" pitchFamily="18" charset="0"/>
              </a:rPr>
              <a:t>). </a:t>
            </a:r>
            <a:r>
              <a:rPr lang="it-IT" sz="2200" dirty="0">
                <a:latin typeface="Garamond" panose="02020404030301010803" pitchFamily="18" charset="0"/>
              </a:rPr>
              <a:t>Ercole condusse all’epoca una accorta politica matrimoniale: la figlia Lucrezia ad Annibale Bentivoglio (1487), la figlia Isabella a Francesco Gonzaga (1490), la figlia Beatrice a Ludovico Sforza (1491) e contestualmente il primogenito Alfonso ad Anna Sforza. </a:t>
            </a:r>
          </a:p>
          <a:p>
            <a:pPr marL="0" indent="0" algn="just">
              <a:spcBef>
                <a:spcPts val="0"/>
              </a:spcBef>
              <a:buNone/>
            </a:pPr>
            <a:r>
              <a:rPr lang="it-IT" sz="2200" dirty="0" smtClean="0">
                <a:latin typeface="Garamond" panose="02020404030301010803" pitchFamily="18" charset="0"/>
              </a:rPr>
              <a:t>Dopo la morte di Anna, gli Este furono coinvolti profondamente nelle invasioni di Carlo VII e di Luigi XII. Presso la corte francese era stato inviato il figlio Ferrante, nel 1493; quando il re attraversò le Alpi Ercole e membri della casata si recarono di persona ad Asti, per rendergli omaggio, e gli inviarono ricchi doni; permisero inoltre alle truppe di attraversare i confini del ducato. Ferrante partecipò alla battaglia di Fornovo, ma per mantenere, o perlomeno proporre di sé, una posizione neutrale, Ercole decise che il figlio Alfonso aderisse alla lega antifrancese. </a:t>
            </a:r>
            <a:endParaRPr lang="it-IT" sz="2200" i="1"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695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Condottieri Estensi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000" dirty="0" smtClean="0">
                <a:latin typeface="Garamond" panose="02020404030301010803" pitchFamily="18" charset="0"/>
              </a:rPr>
              <a:t>«</a:t>
            </a:r>
            <a:r>
              <a:rPr lang="it-IT" sz="2000" dirty="0">
                <a:latin typeface="Garamond" panose="02020404030301010803" pitchFamily="18" charset="0"/>
              </a:rPr>
              <a:t>I contratti stipulati con </a:t>
            </a:r>
            <a:r>
              <a:rPr lang="it-IT" sz="2000" dirty="0" err="1">
                <a:latin typeface="Garamond" panose="02020404030301010803" pitchFamily="18" charset="0"/>
              </a:rPr>
              <a:t>Attendolo</a:t>
            </a:r>
            <a:r>
              <a:rPr lang="it-IT" sz="2000" dirty="0">
                <a:latin typeface="Garamond" panose="02020404030301010803" pitchFamily="18" charset="0"/>
              </a:rPr>
              <a:t> Sforza, con Azzo da Castello e con Luigi dal Verme costituiscono le tipologie dei legami creati dagli Estensi per disporre del servizio di condottieri con i loro armati. Da un lato […] si tentava di </a:t>
            </a:r>
            <a:r>
              <a:rPr lang="it-IT" sz="2000" b="1" dirty="0">
                <a:latin typeface="Garamond" panose="02020404030301010803" pitchFamily="18" charset="0"/>
              </a:rPr>
              <a:t>legare a sé i capitani</a:t>
            </a:r>
            <a:r>
              <a:rPr lang="it-IT" sz="2000" dirty="0">
                <a:latin typeface="Garamond" panose="02020404030301010803" pitchFamily="18" charset="0"/>
              </a:rPr>
              <a:t> tramite le medesime modalità con cui si era costruita la fitta rete di alleanze con le famiglie ferraresi e non. Dall’altro, la consapevolezza di quanto fosse pericolosa, per la propria autorità, la stipula di un’aderenza a lungo termine, simile ad un accordo tra pari, con condottieri in continua ascesa militare e politica, conduceva a individuare nella conclusione di contratti a breve o media durata la soluzione più valida per fronteggiare un’esigenza di armati. Le scarse risorse monetarie, unitamente alla loro partecipazione alle guerre uniti in lega con altri stati, portavano gli Estensi, come altri signori della penisola del resto, alla definizione di contratti di condotta con illustri capitani ripartendo con altre realtà politiche gli obblighi e i benefici dell’accordo» (E. Guerra, </a:t>
            </a:r>
            <a:r>
              <a:rPr lang="it-IT" sz="2000" i="1" dirty="0">
                <a:latin typeface="Garamond" panose="02020404030301010803" pitchFamily="18" charset="0"/>
              </a:rPr>
              <a:t>Soggetti a ribalda fortuna</a:t>
            </a:r>
            <a:r>
              <a:rPr lang="it-IT" sz="2000" dirty="0">
                <a:latin typeface="Garamond" panose="02020404030301010803" pitchFamily="18" charset="0"/>
              </a:rPr>
              <a:t>, cit., pp. 51-52</a:t>
            </a:r>
            <a:r>
              <a:rPr lang="it-IT" sz="2000" dirty="0" smtClean="0">
                <a:latin typeface="Garamond" panose="02020404030301010803" pitchFamily="18" charset="0"/>
              </a:rPr>
              <a:t>).</a:t>
            </a:r>
          </a:p>
          <a:p>
            <a:pPr marL="0" indent="0" algn="just">
              <a:spcBef>
                <a:spcPts val="0"/>
              </a:spcBef>
              <a:buNone/>
            </a:pPr>
            <a:r>
              <a:rPr lang="it-IT" sz="2000" dirty="0">
                <a:latin typeface="Garamond" panose="02020404030301010803" pitchFamily="18" charset="0"/>
              </a:rPr>
              <a:t>Niccolò III venne nominato </a:t>
            </a:r>
            <a:r>
              <a:rPr lang="it-IT" sz="2000" b="1" dirty="0">
                <a:latin typeface="Garamond" panose="02020404030301010803" pitchFamily="18" charset="0"/>
              </a:rPr>
              <a:t>capitano generale dell’esercito della Chiesa nel 1403</a:t>
            </a:r>
            <a:r>
              <a:rPr lang="it-IT" sz="2000" dirty="0">
                <a:latin typeface="Garamond" panose="02020404030301010803" pitchFamily="18" charset="0"/>
              </a:rPr>
              <a:t>; in quello, come in altri frangenti successivi, partecipò a spedizioni militari dimostrando una certa abilità. Il figlio Leonello venne addestrato alle armi da Braccio da Montone, ma preferì dedicarsi piuttosto ad altre attività; </a:t>
            </a:r>
            <a:r>
              <a:rPr lang="it-IT" sz="2000" dirty="0" err="1" smtClean="0">
                <a:latin typeface="Garamond" panose="02020404030301010803" pitchFamily="18" charset="0"/>
              </a:rPr>
              <a:t>Meliaduse</a:t>
            </a:r>
            <a:r>
              <a:rPr lang="it-IT" sz="2000" dirty="0" smtClean="0">
                <a:latin typeface="Garamond" panose="02020404030301010803" pitchFamily="18" charset="0"/>
              </a:rPr>
              <a:t> venne forzato alla </a:t>
            </a:r>
            <a:r>
              <a:rPr lang="it-IT" sz="2000" dirty="0">
                <a:latin typeface="Garamond" panose="02020404030301010803" pitchFamily="18" charset="0"/>
              </a:rPr>
              <a:t>carriera </a:t>
            </a:r>
            <a:r>
              <a:rPr lang="it-IT" sz="2000" dirty="0" smtClean="0">
                <a:latin typeface="Garamond" panose="02020404030301010803" pitchFamily="18" charset="0"/>
              </a:rPr>
              <a:t>ecclesiastica. </a:t>
            </a:r>
            <a:r>
              <a:rPr lang="it-IT" sz="2000" dirty="0">
                <a:latin typeface="Garamond" panose="02020404030301010803" pitchFamily="18" charset="0"/>
              </a:rPr>
              <a:t>Fu Borso che tentò scientemente la ‘carriera’ del condottiero, ma non ebbe fortuna né, parrebbe, attitudine. Inviato diciottenne (1431) presso il Conte di Carmagnola, al servizio della Serenissima, giunse rapidamente a comandare ben </a:t>
            </a:r>
            <a:r>
              <a:rPr lang="it-IT" sz="2000" b="1" dirty="0">
                <a:latin typeface="Garamond" panose="02020404030301010803" pitchFamily="18" charset="0"/>
              </a:rPr>
              <a:t>300 lance </a:t>
            </a:r>
            <a:r>
              <a:rPr lang="it-IT" sz="2000" dirty="0">
                <a:latin typeface="Garamond" panose="02020404030301010803" pitchFamily="18" charset="0"/>
              </a:rPr>
              <a:t>ma evitò solo per un soffio la prigionia nel 1434, combattendo a Imola. Dopo diversi anni di inattività, ritornò al servizio di Venezia, e sfuggì di nuovo alla cattura. Come riassume efficacemente Guerra: «descrivere le azioni militari cui aveva partecipato […] è operazione alquanto difficoltosa, sia perché poco è contenuto in merito all’interno delle cronache, sia perché poco, probabilmente, vi era da scrivere riguardo alle sue attività di condottiero. </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536452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685841"/>
          </a:xfrm>
        </p:spPr>
        <p:txBody>
          <a:bodyPr>
            <a:normAutofit fontScale="90000"/>
          </a:bodyPr>
          <a:lstStyle/>
          <a:p>
            <a:r>
              <a:rPr lang="it-IT" sz="3200" b="1" dirty="0" smtClean="0">
                <a:latin typeface="Garamond" panose="02020404030301010803" pitchFamily="18" charset="0"/>
              </a:rPr>
              <a:t/>
            </a:r>
            <a:br>
              <a:rPr lang="it-IT" sz="3200" b="1" dirty="0" smtClean="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200" b="1" dirty="0">
                <a:latin typeface="Garamond" panose="02020404030301010803" pitchFamily="18" charset="0"/>
              </a:rPr>
              <a:t/>
            </a:r>
            <a:br>
              <a:rPr lang="it-IT" sz="32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Le guerre d’Italia</a:t>
            </a: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352550"/>
            <a:ext cx="11906250" cy="5505450"/>
          </a:xfrm>
        </p:spPr>
        <p:txBody>
          <a:bodyPr>
            <a:noAutofit/>
          </a:bodyPr>
          <a:lstStyle/>
          <a:p>
            <a:pPr marL="0" indent="0" algn="just">
              <a:buNone/>
            </a:pPr>
            <a:endParaRPr lang="it-IT" sz="2200" smtClean="0">
              <a:latin typeface="Garamond" panose="02020404030301010803" pitchFamily="18" charset="0"/>
            </a:endParaRPr>
          </a:p>
          <a:p>
            <a:pPr marL="0" indent="0" algn="just">
              <a:buNone/>
            </a:pPr>
            <a:r>
              <a:rPr lang="it-IT" sz="2200" smtClean="0">
                <a:latin typeface="Garamond" panose="02020404030301010803" pitchFamily="18" charset="0"/>
              </a:rPr>
              <a:t>«</a:t>
            </a:r>
            <a:r>
              <a:rPr lang="it-IT" sz="2200" dirty="0" smtClean="0">
                <a:latin typeface="Garamond" panose="02020404030301010803" pitchFamily="18" charset="0"/>
              </a:rPr>
              <a:t>Quando Luigi XII invase nuovamente l'Italia nel 1499 Ercole incontrò ancora una volta il re francese, mise Ferrante a sua disposizione e consentì il passaggio alle sue truppe, ma rifiutò di farsi ulteriormente coinvolgere nelle campagne militari di Luigi, così come rifiutò di aiutare Ludovico Sforza durante la sua breve riconquista di Milano nel 1500, evitando in tale modo la vendetta francese subita dai vicini. Fu con la protezione francese però, accordatagli in forma ufficiale nell'ottobre 1499, che si salvò dalla minaccia delle campagne militari promosse da Cesare Borgia nello Stato della Chiesa» (voce </a:t>
            </a:r>
            <a:r>
              <a:rPr lang="it-IT" sz="2200" i="1" dirty="0" smtClean="0">
                <a:latin typeface="Garamond" panose="02020404030301010803" pitchFamily="18" charset="0"/>
              </a:rPr>
              <a:t>Ercole I d’Este</a:t>
            </a:r>
            <a:r>
              <a:rPr lang="it-IT" sz="2200" dirty="0" smtClean="0">
                <a:latin typeface="Garamond" panose="02020404030301010803" pitchFamily="18" charset="0"/>
              </a:rPr>
              <a:t>, in DBI).</a:t>
            </a:r>
            <a:r>
              <a:rPr lang="it-IT" sz="2200" i="1" dirty="0" smtClean="0">
                <a:latin typeface="Garamond" panose="02020404030301010803" pitchFamily="18" charset="0"/>
              </a:rPr>
              <a:t> </a:t>
            </a:r>
            <a:endParaRPr lang="it-IT" sz="2200" i="1"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5225" y="2"/>
            <a:ext cx="866774" cy="141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1022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Condottieri Estensi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endParaRPr lang="it-IT" sz="2000" dirty="0" smtClean="0">
              <a:latin typeface="Garamond" panose="02020404030301010803" pitchFamily="18" charset="0"/>
            </a:endParaRPr>
          </a:p>
          <a:p>
            <a:pPr marL="0" indent="0" algn="just">
              <a:buNone/>
            </a:pPr>
            <a:r>
              <a:rPr lang="it-IT" sz="2000" dirty="0" smtClean="0">
                <a:latin typeface="Garamond" panose="02020404030301010803" pitchFamily="18" charset="0"/>
              </a:rPr>
              <a:t>Neppure </a:t>
            </a:r>
            <a:r>
              <a:rPr lang="it-IT" sz="2000" dirty="0">
                <a:latin typeface="Garamond" panose="02020404030301010803" pitchFamily="18" charset="0"/>
              </a:rPr>
              <a:t>Giovanni da Ferrara, nella sua opera encomiastica, ritiene opportuno riportare le gesta militari di Borso» (E. Guerra, </a:t>
            </a:r>
            <a:r>
              <a:rPr lang="it-IT" sz="2000" i="1" dirty="0">
                <a:latin typeface="Garamond" panose="02020404030301010803" pitchFamily="18" charset="0"/>
              </a:rPr>
              <a:t>Soggetti a ribalda </a:t>
            </a:r>
            <a:r>
              <a:rPr lang="it-IT" sz="2000" i="1" dirty="0" err="1">
                <a:latin typeface="Garamond" panose="02020404030301010803" pitchFamily="18" charset="0"/>
              </a:rPr>
              <a:t>fotuna</a:t>
            </a:r>
            <a:r>
              <a:rPr lang="it-IT" sz="2000" dirty="0">
                <a:latin typeface="Garamond" panose="02020404030301010803" pitchFamily="18" charset="0"/>
              </a:rPr>
              <a:t>, cit., p. 21). </a:t>
            </a:r>
          </a:p>
          <a:p>
            <a:pPr marL="0" indent="0" algn="just">
              <a:buNone/>
            </a:pPr>
            <a:r>
              <a:rPr lang="it-IT" sz="2000" dirty="0">
                <a:latin typeface="Garamond" panose="02020404030301010803" pitchFamily="18" charset="0"/>
              </a:rPr>
              <a:t>Al contrario del fratellastro, le doti di Ercole erano indubbie. </a:t>
            </a:r>
            <a:r>
              <a:rPr lang="it-IT" sz="2000" dirty="0" smtClean="0">
                <a:latin typeface="Garamond" panose="02020404030301010803" pitchFamily="18" charset="0"/>
              </a:rPr>
              <a:t>Questa </a:t>
            </a:r>
            <a:r>
              <a:rPr lang="it-IT" sz="2000" dirty="0">
                <a:latin typeface="Garamond" panose="02020404030301010803" pitchFamily="18" charset="0"/>
              </a:rPr>
              <a:t>lettera </a:t>
            </a:r>
            <a:r>
              <a:rPr lang="it-IT" sz="2000" dirty="0" smtClean="0">
                <a:latin typeface="Garamond" panose="02020404030301010803" pitchFamily="18" charset="0"/>
              </a:rPr>
              <a:t>testimonia </a:t>
            </a:r>
            <a:r>
              <a:rPr lang="it-IT" sz="2000" dirty="0">
                <a:latin typeface="Garamond" panose="02020404030301010803" pitchFamily="18" charset="0"/>
              </a:rPr>
              <a:t>di come i due fratelli fossero appassionati di combattimenti: «</a:t>
            </a:r>
            <a:r>
              <a:rPr lang="it-IT" sz="2000" dirty="0" err="1">
                <a:latin typeface="Garamond" panose="02020404030301010803" pitchFamily="18" charset="0"/>
              </a:rPr>
              <a:t>habiamo</a:t>
            </a:r>
            <a:r>
              <a:rPr lang="it-IT" sz="2000" dirty="0">
                <a:latin typeface="Garamond" panose="02020404030301010803" pitchFamily="18" charset="0"/>
              </a:rPr>
              <a:t> intenduto che Sigismondo nostro figliolo è </a:t>
            </a:r>
            <a:r>
              <a:rPr lang="it-IT" sz="2000" dirty="0" err="1">
                <a:latin typeface="Garamond" panose="02020404030301010803" pitchFamily="18" charset="0"/>
              </a:rPr>
              <a:t>stado</a:t>
            </a:r>
            <a:r>
              <a:rPr lang="it-IT" sz="2000" dirty="0">
                <a:latin typeface="Garamond" panose="02020404030301010803" pitchFamily="18" charset="0"/>
              </a:rPr>
              <a:t> </a:t>
            </a:r>
            <a:r>
              <a:rPr lang="it-IT" sz="2000" dirty="0" err="1">
                <a:latin typeface="Garamond" panose="02020404030301010803" pitchFamily="18" charset="0"/>
              </a:rPr>
              <a:t>ferudo</a:t>
            </a:r>
            <a:r>
              <a:rPr lang="it-IT" sz="2000" dirty="0">
                <a:latin typeface="Garamond" panose="02020404030301010803" pitchFamily="18" charset="0"/>
              </a:rPr>
              <a:t> in la </a:t>
            </a:r>
            <a:r>
              <a:rPr lang="it-IT" sz="2000" dirty="0" err="1">
                <a:latin typeface="Garamond" panose="02020404030301010803" pitchFamily="18" charset="0"/>
              </a:rPr>
              <a:t>cossa</a:t>
            </a:r>
            <a:r>
              <a:rPr lang="it-IT" sz="2000" dirty="0">
                <a:latin typeface="Garamond" panose="02020404030301010803" pitchFamily="18" charset="0"/>
              </a:rPr>
              <a:t> ala </a:t>
            </a:r>
            <a:r>
              <a:rPr lang="it-IT" sz="2000" dirty="0" err="1">
                <a:latin typeface="Garamond" panose="02020404030301010803" pitchFamily="18" charset="0"/>
              </a:rPr>
              <a:t>iostra</a:t>
            </a:r>
            <a:r>
              <a:rPr lang="it-IT" sz="2000" dirty="0">
                <a:latin typeface="Garamond" panose="02020404030301010803" pitchFamily="18" charset="0"/>
              </a:rPr>
              <a:t>, e benché Hercules e lui ce </a:t>
            </a:r>
            <a:r>
              <a:rPr lang="it-IT" sz="2000" dirty="0" err="1">
                <a:latin typeface="Garamond" panose="02020404030301010803" pitchFamily="18" charset="0"/>
              </a:rPr>
              <a:t>habieno</a:t>
            </a:r>
            <a:r>
              <a:rPr lang="it-IT" sz="2000" dirty="0">
                <a:latin typeface="Garamond" panose="02020404030301010803" pitchFamily="18" charset="0"/>
              </a:rPr>
              <a:t> </a:t>
            </a:r>
            <a:r>
              <a:rPr lang="it-IT" sz="2000" dirty="0" err="1">
                <a:latin typeface="Garamond" panose="02020404030301010803" pitchFamily="18" charset="0"/>
              </a:rPr>
              <a:t>scripto</a:t>
            </a:r>
            <a:r>
              <a:rPr lang="it-IT" sz="2000" dirty="0">
                <a:latin typeface="Garamond" panose="02020404030301010803" pitchFamily="18" charset="0"/>
              </a:rPr>
              <a:t> che è fora de pericolo, </a:t>
            </a:r>
            <a:r>
              <a:rPr lang="it-IT" sz="2000" i="1" dirty="0" err="1">
                <a:latin typeface="Garamond" panose="02020404030301010803" pitchFamily="18" charset="0"/>
              </a:rPr>
              <a:t>tamen</a:t>
            </a:r>
            <a:r>
              <a:rPr lang="it-IT" sz="2000" dirty="0">
                <a:latin typeface="Garamond" panose="02020404030301010803" pitchFamily="18" charset="0"/>
              </a:rPr>
              <a:t> non </a:t>
            </a:r>
            <a:r>
              <a:rPr lang="it-IT" sz="2000" dirty="0" err="1">
                <a:latin typeface="Garamond" panose="02020404030301010803" pitchFamily="18" charset="0"/>
              </a:rPr>
              <a:t>podemo</a:t>
            </a:r>
            <a:r>
              <a:rPr lang="it-IT" sz="2000" dirty="0">
                <a:latin typeface="Garamond" panose="02020404030301010803" pitchFamily="18" charset="0"/>
              </a:rPr>
              <a:t> </a:t>
            </a:r>
            <a:r>
              <a:rPr lang="it-IT" sz="2000" dirty="0" err="1">
                <a:latin typeface="Garamond" panose="02020404030301010803" pitchFamily="18" charset="0"/>
              </a:rPr>
              <a:t>havere</a:t>
            </a:r>
            <a:r>
              <a:rPr lang="it-IT" sz="2000" dirty="0">
                <a:latin typeface="Garamond" panose="02020404030301010803" pitchFamily="18" charset="0"/>
              </a:rPr>
              <a:t> l’animo quieto per fina che da la signoria vostra saremo </a:t>
            </a:r>
            <a:r>
              <a:rPr lang="it-IT" sz="2000" dirty="0" err="1">
                <a:latin typeface="Garamond" panose="02020404030301010803" pitchFamily="18" charset="0"/>
              </a:rPr>
              <a:t>certificade</a:t>
            </a:r>
            <a:r>
              <a:rPr lang="it-IT" sz="2000" dirty="0">
                <a:latin typeface="Garamond" panose="02020404030301010803" pitchFamily="18" charset="0"/>
              </a:rPr>
              <a:t> di </a:t>
            </a:r>
            <a:r>
              <a:rPr lang="it-IT" sz="2000" dirty="0" err="1">
                <a:latin typeface="Garamond" panose="02020404030301010803" pitchFamily="18" charset="0"/>
              </a:rPr>
              <a:t>quelo</a:t>
            </a:r>
            <a:r>
              <a:rPr lang="it-IT" sz="2000" dirty="0">
                <a:latin typeface="Garamond" panose="02020404030301010803" pitchFamily="18" charset="0"/>
              </a:rPr>
              <a:t> che da </a:t>
            </a:r>
            <a:r>
              <a:rPr lang="it-IT" sz="2000" dirty="0" err="1">
                <a:latin typeface="Garamond" panose="02020404030301010803" pitchFamily="18" charset="0"/>
              </a:rPr>
              <a:t>poy</a:t>
            </a:r>
            <a:r>
              <a:rPr lang="it-IT" sz="2000" dirty="0">
                <a:latin typeface="Garamond" panose="02020404030301010803" pitchFamily="18" charset="0"/>
              </a:rPr>
              <a:t> è </a:t>
            </a:r>
            <a:r>
              <a:rPr lang="it-IT" sz="2000" dirty="0" err="1">
                <a:latin typeface="Garamond" panose="02020404030301010803" pitchFamily="18" charset="0"/>
              </a:rPr>
              <a:t>sequito</a:t>
            </a:r>
            <a:r>
              <a:rPr lang="it-IT" sz="2000" dirty="0">
                <a:latin typeface="Garamond" panose="02020404030301010803" pitchFamily="18" charset="0"/>
              </a:rPr>
              <a:t> [...] et </a:t>
            </a:r>
            <a:r>
              <a:rPr lang="it-IT" sz="2000" dirty="0" err="1">
                <a:latin typeface="Garamond" panose="02020404030301010803" pitchFamily="18" charset="0"/>
              </a:rPr>
              <a:t>anchora</a:t>
            </a:r>
            <a:r>
              <a:rPr lang="it-IT" sz="2000" dirty="0">
                <a:latin typeface="Garamond" panose="02020404030301010803" pitchFamily="18" charset="0"/>
              </a:rPr>
              <a:t> che voglia </a:t>
            </a:r>
            <a:r>
              <a:rPr lang="it-IT" sz="2000" dirty="0" err="1">
                <a:latin typeface="Garamond" panose="02020404030301010803" pitchFamily="18" charset="0"/>
              </a:rPr>
              <a:t>dimandare</a:t>
            </a:r>
            <a:r>
              <a:rPr lang="it-IT" sz="2000" dirty="0">
                <a:latin typeface="Garamond" panose="02020404030301010803" pitchFamily="18" charset="0"/>
              </a:rPr>
              <a:t> ali </a:t>
            </a:r>
            <a:r>
              <a:rPr lang="it-IT" sz="2000" dirty="0" err="1">
                <a:latin typeface="Garamond" panose="02020404030301010803" pitchFamily="18" charset="0"/>
              </a:rPr>
              <a:t>dicti</a:t>
            </a:r>
            <a:r>
              <a:rPr lang="it-IT" sz="2000" dirty="0">
                <a:latin typeface="Garamond" panose="02020404030301010803" pitchFamily="18" charset="0"/>
              </a:rPr>
              <a:t> vostri </a:t>
            </a:r>
            <a:r>
              <a:rPr lang="it-IT" sz="2000" dirty="0" err="1">
                <a:latin typeface="Garamond" panose="02020404030301010803" pitchFamily="18" charset="0"/>
              </a:rPr>
              <a:t>fradeli</a:t>
            </a:r>
            <a:r>
              <a:rPr lang="it-IT" sz="2000" dirty="0">
                <a:latin typeface="Garamond" panose="02020404030301010803" pitchFamily="18" charset="0"/>
              </a:rPr>
              <a:t> che non applicano </a:t>
            </a:r>
            <a:r>
              <a:rPr lang="it-IT" sz="2000" dirty="0" err="1">
                <a:latin typeface="Garamond" panose="02020404030301010803" pitchFamily="18" charset="0"/>
              </a:rPr>
              <a:t>cossì</a:t>
            </a:r>
            <a:r>
              <a:rPr lang="it-IT" sz="2000" dirty="0">
                <a:latin typeface="Garamond" panose="02020404030301010803" pitchFamily="18" charset="0"/>
              </a:rPr>
              <a:t> l’animo a queste pericolose </a:t>
            </a:r>
            <a:r>
              <a:rPr lang="it-IT" sz="2000" dirty="0" err="1">
                <a:latin typeface="Garamond" panose="02020404030301010803" pitchFamily="18" charset="0"/>
              </a:rPr>
              <a:t>iostre</a:t>
            </a:r>
            <a:r>
              <a:rPr lang="it-IT" sz="2000" dirty="0">
                <a:latin typeface="Garamond" panose="02020404030301010803" pitchFamily="18" charset="0"/>
              </a:rPr>
              <a:t>» </a:t>
            </a:r>
            <a:endParaRPr lang="it-IT" sz="2000" dirty="0" smtClean="0">
              <a:latin typeface="Garamond" panose="02020404030301010803" pitchFamily="18" charset="0"/>
            </a:endParaRPr>
          </a:p>
          <a:p>
            <a:pPr marL="0" indent="0" algn="r">
              <a:spcBef>
                <a:spcPts val="0"/>
              </a:spcBef>
              <a:buNone/>
            </a:pPr>
            <a:r>
              <a:rPr lang="it-IT" sz="2000" dirty="0" smtClean="0">
                <a:latin typeface="Garamond" panose="02020404030301010803" pitchFamily="18" charset="0"/>
              </a:rPr>
              <a:t>(</a:t>
            </a:r>
            <a:r>
              <a:rPr lang="it-IT" sz="2000" dirty="0">
                <a:latin typeface="Garamond" panose="02020404030301010803" pitchFamily="18" charset="0"/>
              </a:rPr>
              <a:t>Rizzarda di Saluzzo a Borso d’Este, 14 ottobre 1455, Archivio di Stato di Modena, fondo Casa e Stato n. 130). </a:t>
            </a:r>
            <a:endParaRPr lang="it-IT" sz="2000" dirty="0" smtClean="0">
              <a:latin typeface="Garamond" panose="02020404030301010803" pitchFamily="18" charset="0"/>
            </a:endParaRPr>
          </a:p>
          <a:p>
            <a:pPr marL="0" indent="0" algn="just">
              <a:buNone/>
            </a:pPr>
            <a:r>
              <a:rPr lang="it-IT" sz="2000" dirty="0" smtClean="0">
                <a:latin typeface="Garamond" panose="02020404030301010803" pitchFamily="18" charset="0"/>
              </a:rPr>
              <a:t>I </a:t>
            </a:r>
            <a:r>
              <a:rPr lang="it-IT" sz="2000" dirty="0">
                <a:latin typeface="Garamond" panose="02020404030301010803" pitchFamily="18" charset="0"/>
              </a:rPr>
              <a:t>combattimenti delle ‘giostre’ rappresentavano ormai, nel Quattro e poi nel Cinquecento, delle coreografie; avevano soprattutto il senso di un rito, che ribadiva attraverso metafore di guerra le gerarchie sociali e politiche; ma erano comunque rischiose. Soprattutto, la passione di Ercole e Sigismondo per ‘le giostre’ ci restituiscono un aspetto della cultura rinascimentale che vedremo nelle lezioni dedicate alla corte</a:t>
            </a:r>
            <a:r>
              <a:rPr lang="it-IT" sz="2000" dirty="0" smtClean="0">
                <a:latin typeface="Garamond" panose="02020404030301010803" pitchFamily="18" charset="0"/>
              </a:rPr>
              <a:t>.</a:t>
            </a:r>
            <a:endParaRPr lang="it-IT" sz="2000" dirty="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2495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Le guerre di Ercole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000" dirty="0">
                <a:latin typeface="Garamond" panose="02020404030301010803" pitchFamily="18" charset="0"/>
              </a:rPr>
              <a:t>Nel 1458 Alfonso d’Aragona morì, lasciando il trono al figlio Ferrante, compagno d’infanzia di Ercole. Non è chiaro se per insoddisfazione personale (forse si aspettava dal compagno benefici maggiori di quelli ricevuti) o per ottemperare alle richieste del fratello Borso, ma Ercole prese posizione contro Ferrante, appoggiando i rivali angioini che invadevano il regno. Il suo aiuto pare fosse determinante per la vittoria di Giovanni d’Angiò (1460), che tuttavia era destinato a non veder tornare gli Angiò sul trono di Napoli; dopo la catastrofica sconfitta di Troia del 1462 ritornò in Francia. Ercole fece ritorno a Ferrara e ottenne il governatorato di Modena, ma le sue capacità militari vennero di nuovo messe a dura prova nella battaglia della Molinella. </a:t>
            </a:r>
          </a:p>
          <a:p>
            <a:pPr marL="0" indent="0" algn="just">
              <a:spcBef>
                <a:spcPts val="0"/>
              </a:spcBef>
              <a:buNone/>
            </a:pPr>
            <a:r>
              <a:rPr lang="it-IT" sz="2000" dirty="0">
                <a:latin typeface="Garamond" panose="02020404030301010803" pitchFamily="18" charset="0"/>
              </a:rPr>
              <a:t>«1467, </a:t>
            </a:r>
            <a:r>
              <a:rPr lang="it-IT" sz="2000" dirty="0" err="1">
                <a:latin typeface="Garamond" panose="02020404030301010803" pitchFamily="18" charset="0"/>
              </a:rPr>
              <a:t>sabado</a:t>
            </a:r>
            <a:r>
              <a:rPr lang="it-IT" sz="2000" dirty="0">
                <a:latin typeface="Garamond" panose="02020404030301010803" pitchFamily="18" charset="0"/>
              </a:rPr>
              <a:t> a dì 25 d’</a:t>
            </a:r>
            <a:r>
              <a:rPr lang="it-IT" sz="2000" dirty="0" err="1">
                <a:latin typeface="Garamond" panose="02020404030301010803" pitchFamily="18" charset="0"/>
              </a:rPr>
              <a:t>aprille</a:t>
            </a:r>
            <a:r>
              <a:rPr lang="it-IT" sz="2000" dirty="0">
                <a:latin typeface="Garamond" panose="02020404030301010803" pitchFamily="18" charset="0"/>
              </a:rPr>
              <a:t>. Si pubblicò per Ferrara </a:t>
            </a:r>
            <a:r>
              <a:rPr lang="it-IT" sz="2000" dirty="0" err="1">
                <a:latin typeface="Garamond" panose="02020404030301010803" pitchFamily="18" charset="0"/>
              </a:rPr>
              <a:t>como</a:t>
            </a:r>
            <a:r>
              <a:rPr lang="it-IT" sz="2000" dirty="0">
                <a:latin typeface="Garamond" panose="02020404030301010803" pitchFamily="18" charset="0"/>
              </a:rPr>
              <a:t> l’illustre </a:t>
            </a:r>
            <a:r>
              <a:rPr lang="it-IT" sz="2000" dirty="0" err="1">
                <a:latin typeface="Garamond" panose="02020404030301010803" pitchFamily="18" charset="0"/>
              </a:rPr>
              <a:t>messer</a:t>
            </a:r>
            <a:r>
              <a:rPr lang="it-IT" sz="2000" dirty="0">
                <a:latin typeface="Garamond" panose="02020404030301010803" pitchFamily="18" charset="0"/>
              </a:rPr>
              <a:t> </a:t>
            </a:r>
            <a:r>
              <a:rPr lang="it-IT" sz="2000" dirty="0" err="1">
                <a:latin typeface="Garamond" panose="02020404030301010803" pitchFamily="18" charset="0"/>
              </a:rPr>
              <a:t>Hercole</a:t>
            </a:r>
            <a:r>
              <a:rPr lang="it-IT" sz="2000" dirty="0">
                <a:latin typeface="Garamond" panose="02020404030301010803" pitchFamily="18" charset="0"/>
              </a:rPr>
              <a:t> da Este, fratello legittimo et naturale […] era </a:t>
            </a:r>
            <a:r>
              <a:rPr lang="it-IT" sz="2000" dirty="0" err="1">
                <a:latin typeface="Garamond" panose="02020404030301010803" pitchFamily="18" charset="0"/>
              </a:rPr>
              <a:t>aconzo</a:t>
            </a:r>
            <a:r>
              <a:rPr lang="it-IT" sz="2000" dirty="0">
                <a:latin typeface="Garamond" panose="02020404030301010803" pitchFamily="18" charset="0"/>
              </a:rPr>
              <a:t> con la signoria di </a:t>
            </a:r>
            <a:r>
              <a:rPr lang="it-IT" sz="2000" dirty="0" err="1">
                <a:latin typeface="Garamond" panose="02020404030301010803" pitchFamily="18" charset="0"/>
              </a:rPr>
              <a:t>Venetia</a:t>
            </a:r>
            <a:r>
              <a:rPr lang="it-IT" sz="2000" dirty="0">
                <a:latin typeface="Garamond" panose="02020404030301010803" pitchFamily="18" charset="0"/>
              </a:rPr>
              <a:t> </a:t>
            </a:r>
            <a:r>
              <a:rPr lang="it-IT" sz="2000" dirty="0" err="1">
                <a:latin typeface="Garamond" panose="02020404030301010803" pitchFamily="18" charset="0"/>
              </a:rPr>
              <a:t>cum</a:t>
            </a:r>
            <a:r>
              <a:rPr lang="it-IT" sz="2000" dirty="0">
                <a:latin typeface="Garamond" panose="02020404030301010803" pitchFamily="18" charset="0"/>
              </a:rPr>
              <a:t> millequattrocento cavalli et potesse </a:t>
            </a:r>
            <a:r>
              <a:rPr lang="it-IT" sz="2000" dirty="0" err="1">
                <a:latin typeface="Garamond" panose="02020404030301010803" pitchFamily="18" charset="0"/>
              </a:rPr>
              <a:t>tenire</a:t>
            </a:r>
            <a:r>
              <a:rPr lang="it-IT" sz="2000" dirty="0">
                <a:latin typeface="Garamond" panose="02020404030301010803" pitchFamily="18" charset="0"/>
              </a:rPr>
              <a:t> al tempo di pace le </a:t>
            </a:r>
            <a:r>
              <a:rPr lang="it-IT" sz="2000" dirty="0" err="1">
                <a:latin typeface="Garamond" panose="02020404030301010803" pitchFamily="18" charset="0"/>
              </a:rPr>
              <a:t>zente</a:t>
            </a:r>
            <a:r>
              <a:rPr lang="it-IT" sz="2000" dirty="0">
                <a:latin typeface="Garamond" panose="02020404030301010803" pitchFamily="18" charset="0"/>
              </a:rPr>
              <a:t> che volesse </a:t>
            </a:r>
            <a:r>
              <a:rPr lang="it-IT" sz="2000" dirty="0" err="1">
                <a:latin typeface="Garamond" panose="02020404030301010803" pitchFamily="18" charset="0"/>
              </a:rPr>
              <a:t>cum</a:t>
            </a:r>
            <a:r>
              <a:rPr lang="it-IT" sz="2000" dirty="0">
                <a:latin typeface="Garamond" panose="02020404030301010803" pitchFamily="18" charset="0"/>
              </a:rPr>
              <a:t> </a:t>
            </a:r>
            <a:r>
              <a:rPr lang="it-IT" sz="2000" dirty="0" err="1">
                <a:latin typeface="Garamond" panose="02020404030301010803" pitchFamily="18" charset="0"/>
              </a:rPr>
              <a:t>provisione</a:t>
            </a:r>
            <a:r>
              <a:rPr lang="it-IT" sz="2000" dirty="0">
                <a:latin typeface="Garamond" panose="02020404030301010803" pitchFamily="18" charset="0"/>
              </a:rPr>
              <a:t> di ducati 15 mila per anno per pace. Et a dì 12 di luglio del detto anno lo magnifico </a:t>
            </a:r>
            <a:r>
              <a:rPr lang="it-IT" sz="2000" dirty="0" err="1">
                <a:latin typeface="Garamond" panose="02020404030301010803" pitchFamily="18" charset="0"/>
              </a:rPr>
              <a:t>Bartolamio</a:t>
            </a:r>
            <a:r>
              <a:rPr lang="it-IT" sz="2000" dirty="0">
                <a:latin typeface="Garamond" panose="02020404030301010803" pitchFamily="18" charset="0"/>
              </a:rPr>
              <a:t> da Bergamo, capitano </a:t>
            </a:r>
            <a:r>
              <a:rPr lang="it-IT" sz="2000" dirty="0" err="1">
                <a:latin typeface="Garamond" panose="02020404030301010803" pitchFamily="18" charset="0"/>
              </a:rPr>
              <a:t>zenerale</a:t>
            </a:r>
            <a:r>
              <a:rPr lang="it-IT" sz="2000" dirty="0">
                <a:latin typeface="Garamond" panose="02020404030301010803" pitchFamily="18" charset="0"/>
              </a:rPr>
              <a:t> </a:t>
            </a:r>
            <a:r>
              <a:rPr lang="it-IT" sz="2000" dirty="0" err="1">
                <a:latin typeface="Garamond" panose="02020404030301010803" pitchFamily="18" charset="0"/>
              </a:rPr>
              <a:t>dela</a:t>
            </a:r>
            <a:r>
              <a:rPr lang="it-IT" sz="2000" dirty="0">
                <a:latin typeface="Garamond" panose="02020404030301010803" pitchFamily="18" charset="0"/>
              </a:rPr>
              <a:t> Signoria de </a:t>
            </a:r>
            <a:r>
              <a:rPr lang="it-IT" sz="2000" dirty="0" err="1">
                <a:latin typeface="Garamond" panose="02020404030301010803" pitchFamily="18" charset="0"/>
              </a:rPr>
              <a:t>Vinesia</a:t>
            </a:r>
            <a:r>
              <a:rPr lang="it-IT" sz="2000" dirty="0">
                <a:latin typeface="Garamond" panose="02020404030301010803" pitchFamily="18" charset="0"/>
              </a:rPr>
              <a:t>, passò per Po […]. </a:t>
            </a:r>
            <a:r>
              <a:rPr lang="it-IT" sz="2000" dirty="0" err="1">
                <a:latin typeface="Garamond" panose="02020404030301010803" pitchFamily="18" charset="0"/>
              </a:rPr>
              <a:t>Cum</a:t>
            </a:r>
            <a:r>
              <a:rPr lang="it-IT" sz="2000" dirty="0">
                <a:latin typeface="Garamond" panose="02020404030301010803" pitchFamily="18" charset="0"/>
              </a:rPr>
              <a:t> </a:t>
            </a:r>
            <a:r>
              <a:rPr lang="it-IT" sz="2000" dirty="0" err="1">
                <a:latin typeface="Garamond" panose="02020404030301010803" pitchFamily="18" charset="0"/>
              </a:rPr>
              <a:t>el</a:t>
            </a:r>
            <a:r>
              <a:rPr lang="it-IT" sz="2000" dirty="0">
                <a:latin typeface="Garamond" panose="02020404030301010803" pitchFamily="18" charset="0"/>
              </a:rPr>
              <a:t> quale erano l’infrascritti, </a:t>
            </a:r>
            <a:r>
              <a:rPr lang="it-IT" sz="2000" i="1" dirty="0" err="1">
                <a:latin typeface="Garamond" panose="02020404030301010803" pitchFamily="18" charset="0"/>
              </a:rPr>
              <a:t>videlicet</a:t>
            </a:r>
            <a:r>
              <a:rPr lang="it-IT" sz="2000" dirty="0">
                <a:latin typeface="Garamond" panose="02020404030301010803" pitchFamily="18" charset="0"/>
              </a:rPr>
              <a:t>: </a:t>
            </a:r>
            <a:r>
              <a:rPr lang="it-IT" sz="2000" dirty="0" err="1">
                <a:latin typeface="Garamond" panose="02020404030301010803" pitchFamily="18" charset="0"/>
              </a:rPr>
              <a:t>el</a:t>
            </a:r>
            <a:r>
              <a:rPr lang="it-IT" sz="2000" dirty="0">
                <a:latin typeface="Garamond" panose="02020404030301010803" pitchFamily="18" charset="0"/>
              </a:rPr>
              <a:t> signor </a:t>
            </a:r>
            <a:r>
              <a:rPr lang="it-IT" sz="2000" dirty="0" err="1">
                <a:latin typeface="Garamond" panose="02020404030301010803" pitchFamily="18" charset="0"/>
              </a:rPr>
              <a:t>Alexandro</a:t>
            </a:r>
            <a:r>
              <a:rPr lang="it-IT" sz="2000" dirty="0">
                <a:latin typeface="Garamond" panose="02020404030301010803" pitchFamily="18" charset="0"/>
              </a:rPr>
              <a:t> Forza signore de Pesaro, che era a soldo de </a:t>
            </a:r>
            <a:r>
              <a:rPr lang="it-IT" sz="2000" dirty="0" err="1">
                <a:latin typeface="Garamond" panose="02020404030301010803" pitchFamily="18" charset="0"/>
              </a:rPr>
              <a:t>Venetiani</a:t>
            </a:r>
            <a:r>
              <a:rPr lang="it-IT" sz="2000" dirty="0">
                <a:latin typeface="Garamond" panose="02020404030301010803" pitchFamily="18" charset="0"/>
              </a:rPr>
              <a:t>; Sforzino, fratello dell’infrascritto conte </a:t>
            </a:r>
            <a:r>
              <a:rPr lang="it-IT" sz="2000" dirty="0" err="1">
                <a:latin typeface="Garamond" panose="02020404030301010803" pitchFamily="18" charset="0"/>
              </a:rPr>
              <a:t>Galeazo</a:t>
            </a:r>
            <a:r>
              <a:rPr lang="it-IT" sz="2000" dirty="0">
                <a:latin typeface="Garamond" panose="02020404030301010803" pitchFamily="18" charset="0"/>
              </a:rPr>
              <a:t>, </a:t>
            </a:r>
            <a:r>
              <a:rPr lang="it-IT" sz="2000" dirty="0" err="1">
                <a:latin typeface="Garamond" panose="02020404030301010803" pitchFamily="18" charset="0"/>
              </a:rPr>
              <a:t>cum</a:t>
            </a:r>
            <a:r>
              <a:rPr lang="it-IT" sz="2000" dirty="0">
                <a:latin typeface="Garamond" panose="02020404030301010803" pitchFamily="18" charset="0"/>
              </a:rPr>
              <a:t> 400 cavalli; signor Marco di Pii da Carpi </a:t>
            </a:r>
            <a:r>
              <a:rPr lang="it-IT" sz="2000" i="1" dirty="0" err="1">
                <a:latin typeface="Garamond" panose="02020404030301010803" pitchFamily="18" charset="0"/>
              </a:rPr>
              <a:t>cum</a:t>
            </a:r>
            <a:r>
              <a:rPr lang="it-IT" sz="2000" dirty="0">
                <a:latin typeface="Garamond" panose="02020404030301010803" pitchFamily="18" charset="0"/>
              </a:rPr>
              <a:t> 400 cavalli; Leonello di Pii da Carpi suo </a:t>
            </a:r>
            <a:r>
              <a:rPr lang="it-IT" sz="2000" dirty="0" err="1">
                <a:latin typeface="Garamond" panose="02020404030301010803" pitchFamily="18" charset="0"/>
              </a:rPr>
              <a:t>cusino</a:t>
            </a:r>
            <a:r>
              <a:rPr lang="it-IT" sz="2000" dirty="0">
                <a:latin typeface="Garamond" panose="02020404030301010803" pitchFamily="18" charset="0"/>
              </a:rPr>
              <a:t> </a:t>
            </a:r>
            <a:r>
              <a:rPr lang="it-IT" sz="2000" i="1" dirty="0" err="1">
                <a:latin typeface="Garamond" panose="02020404030301010803" pitchFamily="18" charset="0"/>
              </a:rPr>
              <a:t>cum</a:t>
            </a:r>
            <a:r>
              <a:rPr lang="it-IT" sz="2000" dirty="0">
                <a:latin typeface="Garamond" panose="02020404030301010803" pitchFamily="18" charset="0"/>
              </a:rPr>
              <a:t> 400 cavali, col signor </a:t>
            </a:r>
            <a:r>
              <a:rPr lang="it-IT" sz="2000" dirty="0" err="1">
                <a:latin typeface="Garamond" panose="02020404030301010803" pitchFamily="18" charset="0"/>
              </a:rPr>
              <a:t>Hestore</a:t>
            </a:r>
            <a:r>
              <a:rPr lang="it-IT" sz="2000" dirty="0">
                <a:latin typeface="Garamond" panose="02020404030301010803" pitchFamily="18" charset="0"/>
              </a:rPr>
              <a:t> de Manfredi signore di </a:t>
            </a:r>
            <a:r>
              <a:rPr lang="it-IT" sz="2000" dirty="0" err="1">
                <a:latin typeface="Garamond" panose="02020404030301010803" pitchFamily="18" charset="0"/>
              </a:rPr>
              <a:t>Favenza</a:t>
            </a:r>
            <a:r>
              <a:rPr lang="it-IT" sz="2000" dirty="0">
                <a:latin typeface="Garamond" panose="02020404030301010803" pitchFamily="18" charset="0"/>
              </a:rPr>
              <a:t>, </a:t>
            </a:r>
            <a:r>
              <a:rPr lang="it-IT" sz="2000" dirty="0" err="1">
                <a:latin typeface="Garamond" panose="02020404030301010803" pitchFamily="18" charset="0"/>
              </a:rPr>
              <a:t>messer</a:t>
            </a:r>
            <a:r>
              <a:rPr lang="it-IT" sz="2000" dirty="0">
                <a:latin typeface="Garamond" panose="02020404030301010803" pitchFamily="18" charset="0"/>
              </a:rPr>
              <a:t> </a:t>
            </a:r>
            <a:r>
              <a:rPr lang="it-IT" sz="2000" dirty="0" err="1">
                <a:latin typeface="Garamond" panose="02020404030301010803" pitchFamily="18" charset="0"/>
              </a:rPr>
              <a:t>Hercole</a:t>
            </a:r>
            <a:r>
              <a:rPr lang="it-IT" sz="2000" dirty="0">
                <a:latin typeface="Garamond" panose="02020404030301010803" pitchFamily="18" charset="0"/>
              </a:rPr>
              <a:t> da Este predetto </a:t>
            </a:r>
            <a:r>
              <a:rPr lang="it-IT" sz="2000" i="1" dirty="0" err="1">
                <a:latin typeface="Garamond" panose="02020404030301010803" pitchFamily="18" charset="0"/>
              </a:rPr>
              <a:t>cum</a:t>
            </a:r>
            <a:r>
              <a:rPr lang="it-IT" sz="2000" dirty="0">
                <a:latin typeface="Garamond" panose="02020404030301010803" pitchFamily="18" charset="0"/>
              </a:rPr>
              <a:t> mille cavali; </a:t>
            </a:r>
            <a:r>
              <a:rPr lang="it-IT" sz="2000" dirty="0" err="1">
                <a:latin typeface="Garamond" panose="02020404030301010803" pitchFamily="18" charset="0"/>
              </a:rPr>
              <a:t>messer</a:t>
            </a:r>
            <a:r>
              <a:rPr lang="it-IT" sz="2000" dirty="0">
                <a:latin typeface="Garamond" panose="02020404030301010803" pitchFamily="18" charset="0"/>
              </a:rPr>
              <a:t> </a:t>
            </a:r>
            <a:r>
              <a:rPr lang="it-IT" sz="2000" dirty="0" err="1">
                <a:latin typeface="Garamond" panose="02020404030301010803" pitchFamily="18" charset="0"/>
              </a:rPr>
              <a:t>Galeoto</a:t>
            </a:r>
            <a:r>
              <a:rPr lang="it-IT" sz="2000" dirty="0">
                <a:latin typeface="Garamond" panose="02020404030301010803" pitchFamily="18" charset="0"/>
              </a:rPr>
              <a:t> signore </a:t>
            </a:r>
            <a:r>
              <a:rPr lang="it-IT" sz="2000" dirty="0" err="1">
                <a:latin typeface="Garamond" panose="02020404030301010803" pitchFamily="18" charset="0"/>
              </a:rPr>
              <a:t>dela</a:t>
            </a:r>
            <a:r>
              <a:rPr lang="it-IT" sz="2000" dirty="0">
                <a:latin typeface="Garamond" panose="02020404030301010803" pitchFamily="18" charset="0"/>
              </a:rPr>
              <a:t> Mirandola; </a:t>
            </a:r>
            <a:r>
              <a:rPr lang="it-IT" sz="2000" dirty="0" err="1">
                <a:latin typeface="Garamond" panose="02020404030301010803" pitchFamily="18" charset="0"/>
              </a:rPr>
              <a:t>el</a:t>
            </a:r>
            <a:r>
              <a:rPr lang="it-IT" sz="2000" dirty="0">
                <a:latin typeface="Garamond" panose="02020404030301010803" pitchFamily="18" charset="0"/>
              </a:rPr>
              <a:t> signor de Forlì, </a:t>
            </a:r>
            <a:r>
              <a:rPr lang="it-IT" sz="2000" dirty="0" err="1">
                <a:latin typeface="Garamond" panose="02020404030301010803" pitchFamily="18" charset="0"/>
              </a:rPr>
              <a:t>messer</a:t>
            </a:r>
            <a:r>
              <a:rPr lang="it-IT" sz="2000" dirty="0">
                <a:latin typeface="Garamond" panose="02020404030301010803" pitchFamily="18" charset="0"/>
              </a:rPr>
              <a:t> Nicolò de </a:t>
            </a:r>
            <a:r>
              <a:rPr lang="it-IT" sz="2000" dirty="0" err="1">
                <a:latin typeface="Garamond" panose="02020404030301010803" pitchFamily="18" charset="0"/>
              </a:rPr>
              <a:t>Contrarii</a:t>
            </a:r>
            <a:r>
              <a:rPr lang="it-IT" sz="2000" dirty="0">
                <a:latin typeface="Garamond" panose="02020404030301010803" pitchFamily="18" charset="0"/>
              </a:rPr>
              <a:t> da Ferrara, Silvestro za </a:t>
            </a:r>
            <a:r>
              <a:rPr lang="it-IT" sz="2000" dirty="0" err="1">
                <a:latin typeface="Garamond" panose="02020404030301010803" pitchFamily="18" charset="0"/>
              </a:rPr>
              <a:t>cancellario</a:t>
            </a:r>
            <a:r>
              <a:rPr lang="it-IT" sz="2000" dirty="0">
                <a:latin typeface="Garamond" panose="02020404030301010803" pitchFamily="18" charset="0"/>
              </a:rPr>
              <a:t> del conte </a:t>
            </a:r>
            <a:r>
              <a:rPr lang="it-IT" sz="2000" dirty="0" err="1">
                <a:latin typeface="Garamond" panose="02020404030301010803" pitchFamily="18" charset="0"/>
              </a:rPr>
              <a:t>Iacomo</a:t>
            </a:r>
            <a:r>
              <a:rPr lang="it-IT" sz="2000" dirty="0">
                <a:latin typeface="Garamond" panose="02020404030301010803" pitchFamily="18" charset="0"/>
              </a:rPr>
              <a:t> </a:t>
            </a:r>
            <a:r>
              <a:rPr lang="it-IT" sz="2000" dirty="0" err="1">
                <a:latin typeface="Garamond" panose="02020404030301010803" pitchFamily="18" charset="0"/>
              </a:rPr>
              <a:t>Pecenino</a:t>
            </a:r>
            <a:r>
              <a:rPr lang="it-IT" sz="2000" dirty="0">
                <a:latin typeface="Garamond" panose="02020404030301010803" pitchFamily="18" charset="0"/>
              </a:rPr>
              <a:t>, </a:t>
            </a:r>
            <a:r>
              <a:rPr lang="it-IT" sz="2000" dirty="0" err="1">
                <a:latin typeface="Garamond" panose="02020404030301010803" pitchFamily="18" charset="0"/>
              </a:rPr>
              <a:t>el</a:t>
            </a:r>
            <a:r>
              <a:rPr lang="it-IT" sz="2000" dirty="0">
                <a:latin typeface="Garamond" panose="02020404030301010803" pitchFamily="18" charset="0"/>
              </a:rPr>
              <a:t> conte </a:t>
            </a:r>
            <a:r>
              <a:rPr lang="it-IT" sz="2000" dirty="0" err="1">
                <a:latin typeface="Garamond" panose="02020404030301010803" pitchFamily="18" charset="0"/>
              </a:rPr>
              <a:t>Alexandro</a:t>
            </a:r>
            <a:r>
              <a:rPr lang="it-IT" sz="2000" dirty="0">
                <a:latin typeface="Garamond" panose="02020404030301010803" pitchFamily="18" charset="0"/>
              </a:rPr>
              <a:t> da S. Vitale che morite ad </a:t>
            </a:r>
            <a:r>
              <a:rPr lang="it-IT" sz="2000" dirty="0" err="1">
                <a:latin typeface="Garamond" panose="02020404030301010803" pitchFamily="18" charset="0"/>
              </a:rPr>
              <a:t>Arzenta</a:t>
            </a:r>
            <a:r>
              <a:rPr lang="it-IT" sz="2000" dirty="0">
                <a:latin typeface="Garamond" panose="02020404030301010803" pitchFamily="18" charset="0"/>
              </a:rPr>
              <a:t> andando in campo. Le </a:t>
            </a:r>
            <a:r>
              <a:rPr lang="it-IT" sz="2000" dirty="0" err="1">
                <a:latin typeface="Garamond" panose="02020404030301010803" pitchFamily="18" charset="0"/>
              </a:rPr>
              <a:t>lanze</a:t>
            </a:r>
            <a:r>
              <a:rPr lang="it-IT" sz="2000" dirty="0">
                <a:latin typeface="Garamond" panose="02020404030301010803" pitchFamily="18" charset="0"/>
              </a:rPr>
              <a:t> spezzate, che furono di Bertoldo da Este. </a:t>
            </a:r>
            <a:r>
              <a:rPr lang="it-IT" sz="2000" i="1" dirty="0">
                <a:latin typeface="Garamond" panose="02020404030301010803" pitchFamily="18" charset="0"/>
              </a:rPr>
              <a:t>Item</a:t>
            </a:r>
            <a:r>
              <a:rPr lang="it-IT" sz="2000" dirty="0">
                <a:latin typeface="Garamond" panose="02020404030301010803" pitchFamily="18" charset="0"/>
              </a:rPr>
              <a:t> et </a:t>
            </a:r>
            <a:r>
              <a:rPr lang="it-IT" sz="2000" i="1" dirty="0" err="1">
                <a:latin typeface="Garamond" panose="02020404030301010803" pitchFamily="18" charset="0"/>
              </a:rPr>
              <a:t>cum</a:t>
            </a:r>
            <a:r>
              <a:rPr lang="it-IT" sz="2000" dirty="0">
                <a:latin typeface="Garamond" panose="02020404030301010803" pitchFamily="18" charset="0"/>
              </a:rPr>
              <a:t> </a:t>
            </a:r>
            <a:r>
              <a:rPr lang="it-IT" sz="2000" dirty="0" err="1">
                <a:latin typeface="Garamond" panose="02020404030301010803" pitchFamily="18" charset="0"/>
              </a:rPr>
              <a:t>epsi</a:t>
            </a:r>
            <a:r>
              <a:rPr lang="it-IT" sz="2000" dirty="0">
                <a:latin typeface="Garamond" panose="02020404030301010803" pitchFamily="18" charset="0"/>
              </a:rPr>
              <a:t> l’infrascritti </a:t>
            </a:r>
            <a:r>
              <a:rPr lang="it-IT" sz="2000" dirty="0" err="1">
                <a:latin typeface="Garamond" panose="02020404030301010803" pitchFamily="18" charset="0"/>
              </a:rPr>
              <a:t>forensiti</a:t>
            </a:r>
            <a:r>
              <a:rPr lang="it-IT" sz="2000" dirty="0">
                <a:latin typeface="Garamond" panose="02020404030301010803" pitchFamily="18" charset="0"/>
              </a:rPr>
              <a:t> di Fiorenza, </a:t>
            </a:r>
            <a:r>
              <a:rPr lang="it-IT" sz="2000" i="1" dirty="0" err="1">
                <a:latin typeface="Garamond" panose="02020404030301010803" pitchFamily="18" charset="0"/>
              </a:rPr>
              <a:t>videlicet</a:t>
            </a:r>
            <a:r>
              <a:rPr lang="it-IT" sz="2000" dirty="0">
                <a:latin typeface="Garamond" panose="02020404030301010803" pitchFamily="18" charset="0"/>
              </a:rPr>
              <a:t>: </a:t>
            </a:r>
            <a:r>
              <a:rPr lang="it-IT" sz="2000" dirty="0" err="1">
                <a:latin typeface="Garamond" panose="02020404030301010803" pitchFamily="18" charset="0"/>
              </a:rPr>
              <a:t>Zoanne</a:t>
            </a:r>
            <a:r>
              <a:rPr lang="it-IT" sz="2000" dirty="0">
                <a:latin typeface="Garamond" panose="02020404030301010803" pitchFamily="18" charset="0"/>
              </a:rPr>
              <a:t> Francesco Strozza, </a:t>
            </a:r>
            <a:r>
              <a:rPr lang="it-IT" sz="2000" dirty="0" err="1">
                <a:latin typeface="Garamond" panose="02020404030301010803" pitchFamily="18" charset="0"/>
              </a:rPr>
              <a:t>messer</a:t>
            </a:r>
            <a:r>
              <a:rPr lang="it-IT" sz="2000" dirty="0">
                <a:latin typeface="Garamond" panose="02020404030301010803" pitchFamily="18" charset="0"/>
              </a:rPr>
              <a:t> </a:t>
            </a:r>
            <a:r>
              <a:rPr lang="it-IT" sz="2000" dirty="0" err="1">
                <a:latin typeface="Garamond" panose="02020404030301010803" pitchFamily="18" charset="0"/>
              </a:rPr>
              <a:t>Dietisalvi</a:t>
            </a:r>
            <a:r>
              <a:rPr lang="it-IT" sz="2000" dirty="0">
                <a:latin typeface="Garamond" panose="02020404030301010803" pitchFamily="18" charset="0"/>
              </a:rPr>
              <a:t> de </a:t>
            </a:r>
            <a:r>
              <a:rPr lang="it-IT" sz="2000" dirty="0" err="1">
                <a:latin typeface="Garamond" panose="02020404030301010803" pitchFamily="18" charset="0"/>
              </a:rPr>
              <a:t>Nerroni</a:t>
            </a:r>
            <a:r>
              <a:rPr lang="it-IT" sz="2000" dirty="0">
                <a:latin typeface="Garamond" panose="02020404030301010803" pitchFamily="18" charset="0"/>
              </a:rPr>
              <a:t> et </a:t>
            </a:r>
            <a:r>
              <a:rPr lang="it-IT" sz="2000" dirty="0" err="1">
                <a:latin typeface="Garamond" panose="02020404030301010803" pitchFamily="18" charset="0"/>
              </a:rPr>
              <a:t>messer</a:t>
            </a:r>
            <a:r>
              <a:rPr lang="it-IT" sz="2000" dirty="0">
                <a:latin typeface="Garamond" panose="02020404030301010803" pitchFamily="18" charset="0"/>
              </a:rPr>
              <a:t> Agnolo </a:t>
            </a:r>
            <a:r>
              <a:rPr lang="it-IT" sz="2000" dirty="0" err="1">
                <a:latin typeface="Garamond" panose="02020404030301010803" pitchFamily="18" charset="0"/>
              </a:rPr>
              <a:t>Azaioli</a:t>
            </a:r>
            <a:r>
              <a:rPr lang="it-IT" sz="2000" dirty="0">
                <a:latin typeface="Garamond" panose="02020404030301010803" pitchFamily="18" charset="0"/>
              </a:rPr>
              <a:t>, </a:t>
            </a:r>
            <a:r>
              <a:rPr lang="it-IT" sz="2000" dirty="0" err="1">
                <a:latin typeface="Garamond" panose="02020404030301010803" pitchFamily="18" charset="0"/>
              </a:rPr>
              <a:t>richissimi</a:t>
            </a:r>
            <a:r>
              <a:rPr lang="it-IT" sz="2000" dirty="0">
                <a:latin typeface="Garamond" panose="02020404030301010803" pitchFamily="18" charset="0"/>
              </a:rPr>
              <a:t> </a:t>
            </a:r>
            <a:r>
              <a:rPr lang="it-IT" sz="2000" dirty="0" err="1">
                <a:latin typeface="Garamond" panose="02020404030301010803" pitchFamily="18" charset="0"/>
              </a:rPr>
              <a:t>zentilhomeni</a:t>
            </a:r>
            <a:r>
              <a:rPr lang="it-IT" sz="2000" dirty="0">
                <a:latin typeface="Garamond" panose="02020404030301010803" pitchFamily="18" charset="0"/>
              </a:rPr>
              <a:t>» </a:t>
            </a:r>
            <a:endParaRPr lang="it-IT" sz="2000" dirty="0" smtClean="0">
              <a:latin typeface="Garamond" panose="02020404030301010803" pitchFamily="18" charset="0"/>
            </a:endParaRPr>
          </a:p>
          <a:p>
            <a:pPr marL="0" indent="0" algn="r">
              <a:spcBef>
                <a:spcPts val="0"/>
              </a:spcBef>
              <a:buNone/>
            </a:pPr>
            <a:r>
              <a:rPr lang="it-IT" sz="2000" dirty="0" smtClean="0">
                <a:latin typeface="Garamond" panose="02020404030301010803" pitchFamily="18" charset="0"/>
              </a:rPr>
              <a:t>(</a:t>
            </a:r>
            <a:r>
              <a:rPr lang="it-IT" sz="2000" dirty="0" err="1">
                <a:latin typeface="Garamond" panose="02020404030301010803" pitchFamily="18" charset="0"/>
              </a:rPr>
              <a:t>Caleffini</a:t>
            </a:r>
            <a:r>
              <a:rPr lang="it-IT" sz="2000" dirty="0">
                <a:latin typeface="Garamond" panose="02020404030301010803" pitchFamily="18" charset="0"/>
              </a:rPr>
              <a:t>, </a:t>
            </a:r>
            <a:r>
              <a:rPr lang="it-IT" sz="2000" i="1" dirty="0">
                <a:latin typeface="Garamond" panose="02020404030301010803" pitchFamily="18" charset="0"/>
              </a:rPr>
              <a:t>Storia della città</a:t>
            </a:r>
            <a:r>
              <a:rPr lang="it-IT" sz="2000" dirty="0">
                <a:latin typeface="Garamond" panose="02020404030301010803" pitchFamily="18" charset="0"/>
              </a:rPr>
              <a:t>, cit., c. 43). </a:t>
            </a:r>
            <a:endParaRPr lang="it-IT" sz="20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84470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a:latin typeface="Garamond" panose="02020404030301010803" pitchFamily="18" charset="0"/>
              </a:rPr>
              <a:t>Le guerre di Ercole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000" dirty="0" smtClean="0">
                <a:latin typeface="Garamond" panose="02020404030301010803" pitchFamily="18" charset="0"/>
              </a:rPr>
              <a:t>I </a:t>
            </a:r>
            <a:r>
              <a:rPr lang="it-IT" sz="2000" dirty="0">
                <a:latin typeface="Garamond" panose="02020404030301010803" pitchFamily="18" charset="0"/>
              </a:rPr>
              <a:t>fatti narrati da </a:t>
            </a:r>
            <a:r>
              <a:rPr lang="it-IT" sz="2000" dirty="0" err="1">
                <a:latin typeface="Garamond" panose="02020404030301010803" pitchFamily="18" charset="0"/>
              </a:rPr>
              <a:t>Caleffini</a:t>
            </a:r>
            <a:r>
              <a:rPr lang="it-IT" sz="2000" dirty="0">
                <a:latin typeface="Garamond" panose="02020404030301010803" pitchFamily="18" charset="0"/>
              </a:rPr>
              <a:t> riguardano una congiura che coinvolse numerosi stati italiani. </a:t>
            </a:r>
            <a:r>
              <a:rPr lang="it-IT" sz="2000" dirty="0" err="1">
                <a:latin typeface="Garamond" panose="02020404030301010803" pitchFamily="18" charset="0"/>
              </a:rPr>
              <a:t>Dietisalvi</a:t>
            </a:r>
            <a:r>
              <a:rPr lang="it-IT" sz="2000" dirty="0">
                <a:latin typeface="Garamond" panose="02020404030301010803" pitchFamily="18" charset="0"/>
              </a:rPr>
              <a:t> </a:t>
            </a:r>
            <a:r>
              <a:rPr lang="it-IT" sz="2000" dirty="0" err="1">
                <a:latin typeface="Garamond" panose="02020404030301010803" pitchFamily="18" charset="0"/>
              </a:rPr>
              <a:t>Neroni</a:t>
            </a:r>
            <a:r>
              <a:rPr lang="it-IT" sz="2000" dirty="0">
                <a:latin typeface="Garamond" panose="02020404030301010803" pitchFamily="18" charset="0"/>
              </a:rPr>
              <a:t> aveva rivestito le più importanti cariche fiorentine e appoggiato con tenacia l’ascesa di Cosimo de Medici, per poi convertirsi alla congiura repubblicana contro Piero de Medici patrocinata da </a:t>
            </a:r>
            <a:r>
              <a:rPr lang="it-IT" sz="2000" b="1" dirty="0">
                <a:latin typeface="Garamond" panose="02020404030301010803" pitchFamily="18" charset="0"/>
              </a:rPr>
              <a:t>Luca Pitti </a:t>
            </a:r>
            <a:r>
              <a:rPr lang="it-IT" sz="2000" dirty="0">
                <a:latin typeface="Garamond" panose="02020404030301010803" pitchFamily="18" charset="0"/>
              </a:rPr>
              <a:t>nel 1466 ed essere perciò bandito da Firenze. </a:t>
            </a:r>
            <a:r>
              <a:rPr lang="it-IT" sz="2000" dirty="0" err="1">
                <a:latin typeface="Garamond" panose="02020404030301010803" pitchFamily="18" charset="0"/>
              </a:rPr>
              <a:t>Dietisalvi</a:t>
            </a:r>
            <a:r>
              <a:rPr lang="it-IT" sz="2000" dirty="0">
                <a:latin typeface="Garamond" panose="02020404030301010803" pitchFamily="18" charset="0"/>
              </a:rPr>
              <a:t> si recava quindi al castello di Malpaga, dove risiedeva l’anziano condottiero Bartolomeo </a:t>
            </a:r>
            <a:r>
              <a:rPr lang="it-IT" sz="2000" dirty="0" err="1">
                <a:latin typeface="Garamond" panose="02020404030301010803" pitchFamily="18" charset="0"/>
              </a:rPr>
              <a:t>Colleoni</a:t>
            </a:r>
            <a:r>
              <a:rPr lang="it-IT" sz="2000" dirty="0">
                <a:latin typeface="Garamond" panose="02020404030301010803" pitchFamily="18" charset="0"/>
              </a:rPr>
              <a:t>, per concordare un’aggressione militare contro i Medici; l’impresa si sarebbe conclusa con un sostanziale nulla di fatto, ma prima si sarebbe svolta l’epica </a:t>
            </a:r>
            <a:r>
              <a:rPr lang="it-IT" sz="2000" b="1" dirty="0">
                <a:latin typeface="Garamond" panose="02020404030301010803" pitchFamily="18" charset="0"/>
              </a:rPr>
              <a:t>battaglia di Molinella </a:t>
            </a:r>
            <a:r>
              <a:rPr lang="it-IT" sz="2000" dirty="0">
                <a:latin typeface="Garamond" panose="02020404030301010803" pitchFamily="18" charset="0"/>
              </a:rPr>
              <a:t>(località in </a:t>
            </a:r>
            <a:r>
              <a:rPr lang="it-IT" sz="2000" dirty="0" err="1">
                <a:latin typeface="Garamond" panose="02020404030301010803" pitchFamily="18" charset="0"/>
              </a:rPr>
              <a:t>prov</a:t>
            </a:r>
            <a:r>
              <a:rPr lang="it-IT" sz="2000" dirty="0">
                <a:latin typeface="Garamond" panose="02020404030301010803" pitchFamily="18" charset="0"/>
              </a:rPr>
              <a:t>. di Bologna).  Riepiloghiamo i contendenti: il </a:t>
            </a:r>
            <a:r>
              <a:rPr lang="it-IT" sz="2000" dirty="0" err="1">
                <a:latin typeface="Garamond" panose="02020404030301010803" pitchFamily="18" charset="0"/>
              </a:rPr>
              <a:t>Colleoni</a:t>
            </a:r>
            <a:r>
              <a:rPr lang="it-IT" sz="2000" dirty="0">
                <a:latin typeface="Garamond" panose="02020404030301010803" pitchFamily="18" charset="0"/>
              </a:rPr>
              <a:t>, fuoriusciti fiorentini diretti dal </a:t>
            </a:r>
            <a:r>
              <a:rPr lang="it-IT" sz="2000" dirty="0" err="1">
                <a:latin typeface="Garamond" panose="02020404030301010803" pitchFamily="18" charset="0"/>
              </a:rPr>
              <a:t>Neroni</a:t>
            </a:r>
            <a:r>
              <a:rPr lang="it-IT" sz="2000" dirty="0">
                <a:latin typeface="Garamond" panose="02020404030301010803" pitchFamily="18" charset="0"/>
              </a:rPr>
              <a:t>, Ercole d’Este, i signori di Pesaro, Forlì, Carpi, Faenza, Mirandola. Le ‘lance spezzate’ costituiscono un termine tecnico: si tratta di singoli individui armati, solitamente veterani, che offrono il loro contributo in qualità di ‘liberi professionisti’; nel caso citato da </a:t>
            </a:r>
            <a:r>
              <a:rPr lang="it-IT" sz="2000" dirty="0" err="1">
                <a:latin typeface="Garamond" panose="02020404030301010803" pitchFamily="18" charset="0"/>
              </a:rPr>
              <a:t>Caleffini</a:t>
            </a:r>
            <a:r>
              <a:rPr lang="it-IT" sz="2000" dirty="0">
                <a:latin typeface="Garamond" panose="02020404030301010803" pitchFamily="18" charset="0"/>
              </a:rPr>
              <a:t>, sotto la guida del capitano di ventura di professione Bertoldo d’Este, del ramo cadetto della casata. Il combattimento fu tra i più imponenti del secolo (</a:t>
            </a:r>
            <a:r>
              <a:rPr lang="it-IT" sz="2000" dirty="0" err="1">
                <a:latin typeface="Garamond" panose="02020404030301010803" pitchFamily="18" charset="0"/>
              </a:rPr>
              <a:t>Colleoni</a:t>
            </a:r>
            <a:r>
              <a:rPr lang="it-IT" sz="2000" dirty="0">
                <a:latin typeface="Garamond" panose="02020404030301010803" pitchFamily="18" charset="0"/>
              </a:rPr>
              <a:t> era in testa a un esercito di 13.000 uomini) e vide un uso intensivo di armi da fuoco, che comparivano per la prima volta su un campo di battaglia. Ercole fu colpito da uno schioppetto al malleolo del piede destro, e restò zoppo a vita, ma non per questo abbandonò le azioni militari (che non abbiamo spazio per affrontare qui</a:t>
            </a:r>
            <a:r>
              <a:rPr lang="it-IT" sz="2000" dirty="0" smtClean="0">
                <a:latin typeface="Garamond" panose="02020404030301010803" pitchFamily="18" charset="0"/>
              </a:rPr>
              <a:t>).</a:t>
            </a:r>
          </a:p>
          <a:p>
            <a:pPr marL="0" indent="0" algn="just">
              <a:spcBef>
                <a:spcPts val="0"/>
              </a:spcBef>
              <a:buNone/>
            </a:pPr>
            <a:r>
              <a:rPr lang="it-IT" sz="2000" dirty="0">
                <a:latin typeface="Garamond" panose="02020404030301010803" pitchFamily="18" charset="0"/>
              </a:rPr>
              <a:t>Non sono stati recuperati, nei documenti d’Archivio, documenti di condotta tra Este come unica controparte e condottieri. Gli Este puntavano molto sulla diplomazia, e, abbiamo letto a inizio lezione, si associavano ad altri governi per condividere obiettivi e spese militari. Ma un’ulteriore spiegazione è che si considerassero loro stessi condottieri: «ruolo che diede scarsi risultati da un punto di vista delle conquiste territoriali, ma che consentì di entrare in contatto con i maggiori capitani della penisola e di intrattenere con loro un rapporto pressoché egualitario» (E. Guerra, </a:t>
            </a:r>
            <a:r>
              <a:rPr lang="it-IT" sz="2000" i="1" dirty="0">
                <a:latin typeface="Garamond" panose="02020404030301010803" pitchFamily="18" charset="0"/>
              </a:rPr>
              <a:t>Soggetti a ribalda fortuna</a:t>
            </a:r>
            <a:r>
              <a:rPr lang="it-IT" sz="2000" dirty="0">
                <a:latin typeface="Garamond" panose="02020404030301010803" pitchFamily="18" charset="0"/>
              </a:rPr>
              <a:t>, cit., p. 52). </a:t>
            </a:r>
          </a:p>
          <a:p>
            <a:pPr marL="0" indent="0" algn="just">
              <a:buNone/>
            </a:pPr>
            <a:endParaRPr lang="it-IT" sz="20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32849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Istituzioni estensi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spcBef>
                <a:spcPts val="0"/>
              </a:spcBef>
              <a:buNone/>
            </a:pPr>
            <a:r>
              <a:rPr lang="it-IT" sz="2000" dirty="0" smtClean="0">
                <a:latin typeface="Garamond" panose="02020404030301010803" pitchFamily="18" charset="0"/>
              </a:rPr>
              <a:t>La svolta istituzionale verso una forma di governo ‘signorile’ avvenne gradatamente, via via svuotando di autorità gli organismi di origine comunale come il Consiglio generale (costituito dal </a:t>
            </a:r>
            <a:r>
              <a:rPr lang="it-IT" sz="2000" b="1" dirty="0" smtClean="0">
                <a:latin typeface="Garamond" panose="02020404030301010803" pitchFamily="18" charset="0"/>
              </a:rPr>
              <a:t>consiglio maggiore </a:t>
            </a:r>
            <a:r>
              <a:rPr lang="it-IT" sz="2000" dirty="0" smtClean="0">
                <a:latin typeface="Garamond" panose="02020404030301010803" pitchFamily="18" charset="0"/>
              </a:rPr>
              <a:t>e </a:t>
            </a:r>
            <a:r>
              <a:rPr lang="it-IT" sz="2000" b="1" dirty="0" smtClean="0">
                <a:latin typeface="Garamond" panose="02020404030301010803" pitchFamily="18" charset="0"/>
              </a:rPr>
              <a:t>minore</a:t>
            </a:r>
            <a:r>
              <a:rPr lang="it-IT" sz="2000" dirty="0" smtClean="0">
                <a:latin typeface="Garamond" panose="02020404030301010803" pitchFamily="18" charset="0"/>
              </a:rPr>
              <a:t> di credenza) e quello dei 12 Savi. A dimostrarlo il fatto che, dopo ben due convocazioni avvenute nel 1393, il Consiglio generale non venne più convocato. Per via della minore età di Niccolò, a governare fu nei suoi primi anni (1393-1402) il Consiglio di Reggenza che aveva istituito il padre poco prima di morire, e che era composto da 4 membri di sicura fede estense, fissi, più 6 rappresentanti del Comune e del popolo di Ferrara, a rotazione semestrale. </a:t>
            </a:r>
          </a:p>
          <a:p>
            <a:pPr marL="0" indent="0" algn="just">
              <a:spcBef>
                <a:spcPts val="0"/>
              </a:spcBef>
              <a:buNone/>
            </a:pPr>
            <a:r>
              <a:rPr lang="it-IT" sz="2000" dirty="0" smtClean="0">
                <a:latin typeface="Garamond" panose="02020404030301010803" pitchFamily="18" charset="0"/>
              </a:rPr>
              <a:t>«Con la minore età di Nicolò III ebbe anche inizio una modalità di governo signorile in forma cittadina che, facendo perno sul Consiglio di reggenza poi marchionale, sui </a:t>
            </a:r>
            <a:r>
              <a:rPr lang="it-IT" sz="2000" dirty="0" smtClean="0">
                <a:latin typeface="Garamond" panose="02020404030301010803" pitchFamily="18" charset="0"/>
              </a:rPr>
              <a:t>Savi </a:t>
            </a:r>
            <a:r>
              <a:rPr lang="it-IT" sz="2000" dirty="0" smtClean="0">
                <a:latin typeface="Garamond" panose="02020404030301010803" pitchFamily="18" charset="0"/>
              </a:rPr>
              <a:t>e sulla Cancelleria dei signori, coagulò progressivamente consenso intorno agli Este in città e nel contado, riconciliandoli con le arti e con la vecchia nobiltà terriera di origine comunale» </a:t>
            </a:r>
          </a:p>
          <a:p>
            <a:pPr marL="0" indent="0" algn="just">
              <a:spcBef>
                <a:spcPts val="0"/>
              </a:spcBef>
              <a:buNone/>
            </a:pPr>
            <a:r>
              <a:rPr lang="it-IT" sz="2000" dirty="0" smtClean="0">
                <a:latin typeface="Garamond" panose="02020404030301010803" pitchFamily="18" charset="0"/>
              </a:rPr>
              <a:t>(L. Turchi, </a:t>
            </a:r>
            <a:r>
              <a:rPr lang="it-IT" sz="2000" i="1" dirty="0" smtClean="0">
                <a:latin typeface="Garamond" panose="02020404030301010803" pitchFamily="18" charset="0"/>
              </a:rPr>
              <a:t>Istituzioni cittadine e governo signorile a Ferrara (fine sec. XIV – prima metà sec. XVI)</a:t>
            </a:r>
            <a:r>
              <a:rPr lang="it-IT" sz="2000" dirty="0" smtClean="0">
                <a:latin typeface="Garamond" panose="02020404030301010803" pitchFamily="18" charset="0"/>
              </a:rPr>
              <a:t>, in: Storia di Ferrara, VI, cit., p. 131). </a:t>
            </a:r>
          </a:p>
          <a:p>
            <a:pPr marL="0" indent="0" algn="just">
              <a:spcBef>
                <a:spcPts val="0"/>
              </a:spcBef>
              <a:buNone/>
            </a:pPr>
            <a:r>
              <a:rPr lang="it-IT" sz="2000" dirty="0" smtClean="0">
                <a:latin typeface="Garamond" panose="02020404030301010803" pitchFamily="18" charset="0"/>
              </a:rPr>
              <a:t>A Modena e a Reggio gli Este non avevano un tale controllo del Consiglio, e contrapposero ai consigli locali i </a:t>
            </a:r>
            <a:r>
              <a:rPr lang="it-IT" sz="2000" b="1" dirty="0" smtClean="0">
                <a:latin typeface="Garamond" panose="02020404030301010803" pitchFamily="18" charset="0"/>
              </a:rPr>
              <a:t>Reggimenti</a:t>
            </a:r>
            <a:r>
              <a:rPr lang="it-IT" sz="2000" dirty="0" smtClean="0">
                <a:latin typeface="Garamond" panose="02020404030301010803" pitchFamily="18" charset="0"/>
              </a:rPr>
              <a:t>, formati da un capitano, un podestà, un massaro nominati dal signore. Numerosi dei Savi erano feudatari, e molti podestà di realtà periferiche erano cittadini ferraresi; si trattava di dinamiche articolate, che non condussero all’esautorazione immediata delle funzioni politiche, tantomeno amministrative, dei funzionari coinvolti, ma relegarono comunque i loro ambiti di azione a questioni sempre più ridotte. I Savi gestivano l’estimo, e si occupavano di prelevare la relativa </a:t>
            </a:r>
            <a:r>
              <a:rPr lang="it-IT" sz="2000" u="sng" dirty="0" smtClean="0">
                <a:latin typeface="Garamond" panose="02020404030301010803" pitchFamily="18" charset="0"/>
              </a:rPr>
              <a:t>colta</a:t>
            </a:r>
            <a:r>
              <a:rPr lang="it-IT" sz="2000" dirty="0" smtClean="0">
                <a:latin typeface="Garamond" panose="02020404030301010803" pitchFamily="18" charset="0"/>
              </a:rPr>
              <a:t> (tasse sulle proprietà). A partire dal 1383, fino al 1433, tutti i giudici dei Savi furono membri del consiglio di reggenza, quindi del Consiglio del Signore.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53214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Istituzioni estensi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spcBef>
                <a:spcPts val="0"/>
              </a:spcBef>
              <a:buNone/>
            </a:pPr>
            <a:r>
              <a:rPr lang="it-IT" sz="2000" dirty="0" smtClean="0">
                <a:latin typeface="Garamond" panose="02020404030301010803" pitchFamily="18" charset="0"/>
              </a:rPr>
              <a:t>I Consigli di governo sotto la dominazione Estense sono stati 5: il </a:t>
            </a:r>
            <a:r>
              <a:rPr lang="it-IT" sz="2000" b="1" dirty="0" smtClean="0">
                <a:latin typeface="Garamond" panose="02020404030301010803" pitchFamily="18" charset="0"/>
              </a:rPr>
              <a:t>Consiglio del Signore</a:t>
            </a:r>
            <a:r>
              <a:rPr lang="it-IT" sz="2000" dirty="0" smtClean="0">
                <a:latin typeface="Garamond" panose="02020404030301010803" pitchFamily="18" charset="0"/>
              </a:rPr>
              <a:t>, unico esistente sino al 1453; il </a:t>
            </a:r>
            <a:r>
              <a:rPr lang="it-IT" sz="2000" b="1" dirty="0" smtClean="0">
                <a:latin typeface="Garamond" panose="02020404030301010803" pitchFamily="18" charset="0"/>
              </a:rPr>
              <a:t>Consiglio di Giustizia </a:t>
            </a:r>
            <a:r>
              <a:rPr lang="it-IT" sz="2000" dirty="0" smtClean="0">
                <a:latin typeface="Garamond" panose="02020404030301010803" pitchFamily="18" charset="0"/>
              </a:rPr>
              <a:t>(una versione ‘estense’ della </a:t>
            </a:r>
            <a:r>
              <a:rPr lang="it-IT" sz="2000" dirty="0" err="1" smtClean="0">
                <a:latin typeface="Garamond" panose="02020404030301010803" pitchFamily="18" charset="0"/>
              </a:rPr>
              <a:t>pre-estistente</a:t>
            </a:r>
            <a:r>
              <a:rPr lang="it-IT" sz="2000" dirty="0" smtClean="0">
                <a:latin typeface="Garamond" panose="02020404030301010803" pitchFamily="18" charset="0"/>
              </a:rPr>
              <a:t> istituzione degli </a:t>
            </a:r>
            <a:r>
              <a:rPr lang="it-IT" sz="2000" i="1" dirty="0" err="1" smtClean="0">
                <a:latin typeface="Garamond" panose="02020404030301010803" pitchFamily="18" charset="0"/>
              </a:rPr>
              <a:t>iudices</a:t>
            </a:r>
            <a:r>
              <a:rPr lang="it-IT" sz="2000" i="1" dirty="0" smtClean="0">
                <a:latin typeface="Garamond" panose="02020404030301010803" pitchFamily="18" charset="0"/>
              </a:rPr>
              <a:t> </a:t>
            </a:r>
            <a:r>
              <a:rPr lang="it-IT" sz="2000" i="1" dirty="0" err="1" smtClean="0">
                <a:latin typeface="Garamond" panose="02020404030301010803" pitchFamily="18" charset="0"/>
              </a:rPr>
              <a:t>curiae</a:t>
            </a:r>
            <a:r>
              <a:rPr lang="it-IT" sz="2000" dirty="0" smtClean="0">
                <a:latin typeface="Garamond" panose="02020404030301010803" pitchFamily="18" charset="0"/>
              </a:rPr>
              <a:t>, nel 1453), il </a:t>
            </a:r>
            <a:r>
              <a:rPr lang="it-IT" sz="2000" b="1" dirty="0" smtClean="0">
                <a:latin typeface="Garamond" panose="02020404030301010803" pitchFamily="18" charset="0"/>
              </a:rPr>
              <a:t>Consiglio di Stato</a:t>
            </a:r>
            <a:r>
              <a:rPr lang="it-IT" sz="2000" dirty="0" smtClean="0">
                <a:latin typeface="Garamond" panose="02020404030301010803" pitchFamily="18" charset="0"/>
              </a:rPr>
              <a:t>. Il </a:t>
            </a:r>
            <a:r>
              <a:rPr lang="it-IT" sz="2000" b="1" dirty="0" smtClean="0">
                <a:latin typeface="Garamond" panose="02020404030301010803" pitchFamily="18" charset="0"/>
              </a:rPr>
              <a:t>Consiglio di Segnatura </a:t>
            </a:r>
            <a:r>
              <a:rPr lang="it-IT" sz="2000" dirty="0" smtClean="0">
                <a:latin typeface="Garamond" panose="02020404030301010803" pitchFamily="18" charset="0"/>
              </a:rPr>
              <a:t>non ci riguarda, essendo stato istituito nel pieno XVI secolo; il </a:t>
            </a:r>
            <a:r>
              <a:rPr lang="it-IT" sz="2000" b="1" dirty="0" smtClean="0">
                <a:latin typeface="Garamond" panose="02020404030301010803" pitchFamily="18" charset="0"/>
              </a:rPr>
              <a:t>Consiglio Segreto </a:t>
            </a:r>
            <a:r>
              <a:rPr lang="it-IT" sz="2000" dirty="0" smtClean="0">
                <a:latin typeface="Garamond" panose="02020404030301010803" pitchFamily="18" charset="0"/>
              </a:rPr>
              <a:t>fu invece un nuovo organismo, che sostituì il Consiglio del Signore tempo dopo la creazione del Consiglio di Giustizia (1463). Nel </a:t>
            </a:r>
            <a:r>
              <a:rPr lang="it-IT" sz="2000" dirty="0">
                <a:latin typeface="Garamond" panose="02020404030301010803" pitchFamily="18" charset="0"/>
              </a:rPr>
              <a:t>1402 Niccolò aveva preso in mano il consiglio di reggenza, che tornò ad essere </a:t>
            </a:r>
            <a:r>
              <a:rPr lang="it-IT" sz="2000" b="1" dirty="0">
                <a:latin typeface="Garamond" panose="02020404030301010803" pitchFamily="18" charset="0"/>
              </a:rPr>
              <a:t>consiglio del Signore</a:t>
            </a:r>
            <a:r>
              <a:rPr lang="it-IT" sz="2000" dirty="0">
                <a:latin typeface="Garamond" panose="02020404030301010803" pitchFamily="18" charset="0"/>
              </a:rPr>
              <a:t>; dal primo Quattrocento il Consiglio non pare esercitare ruoli di sorta, in quanto semplicemente scompare dalla documentazione. Ricompare nel 1425, quando Niccolò lo esautorò pesantemente, relegandone le competenze alle cause dei </a:t>
            </a:r>
            <a:r>
              <a:rPr lang="it-IT" sz="2000" u="sng" dirty="0">
                <a:latin typeface="Garamond" panose="02020404030301010803" pitchFamily="18" charset="0"/>
              </a:rPr>
              <a:t>miserabili, vedove e orfani</a:t>
            </a:r>
            <a:r>
              <a:rPr lang="it-IT" sz="2000" dirty="0">
                <a:latin typeface="Garamond" panose="02020404030301010803" pitchFamily="18" charset="0"/>
              </a:rPr>
              <a:t>, riservandosi di concedergli giurisdizione su casi specifici. La conseguenza fu </a:t>
            </a:r>
            <a:r>
              <a:rPr lang="it-IT" sz="2000" b="1" dirty="0">
                <a:latin typeface="Garamond" panose="02020404030301010803" pitchFamily="18" charset="0"/>
              </a:rPr>
              <a:t>l’impossibilità</a:t>
            </a:r>
            <a:r>
              <a:rPr lang="it-IT" sz="2000" dirty="0">
                <a:latin typeface="Garamond" panose="02020404030301010803" pitchFamily="18" charset="0"/>
              </a:rPr>
              <a:t>, da allora, </a:t>
            </a:r>
            <a:r>
              <a:rPr lang="it-IT" sz="2000" b="1" dirty="0">
                <a:latin typeface="Garamond" panose="02020404030301010803" pitchFamily="18" charset="0"/>
              </a:rPr>
              <a:t>di un reale intervento politico del Consiglio nel governo</a:t>
            </a:r>
            <a:r>
              <a:rPr lang="it-IT" sz="2000" dirty="0">
                <a:latin typeface="Garamond" panose="02020404030301010803" pitchFamily="18" charset="0"/>
              </a:rPr>
              <a:t>. A cambiare non furono soltanto i compiti del Consiglio, ma la sua composizione: non più una compagine di nobili e rappresentanti del popolo, ma, unicamente, i </a:t>
            </a:r>
            <a:r>
              <a:rPr lang="it-IT" sz="2000" b="1" dirty="0">
                <a:latin typeface="Garamond" panose="02020404030301010803" pitchFamily="18" charset="0"/>
              </a:rPr>
              <a:t>vertici della Camera</a:t>
            </a:r>
            <a:r>
              <a:rPr lang="it-IT" sz="2000" dirty="0">
                <a:latin typeface="Garamond" panose="02020404030301010803" pitchFamily="18" charset="0"/>
              </a:rPr>
              <a:t>. La Camera era l’archivio privato della famiglia d’Este, che, data la posizione stabile di governo che aveva raggiunto la famiglia, era divenuto nel tempo archivio amministrativo anche degli affari pubblici. La prima comparsa di una </a:t>
            </a:r>
            <a:r>
              <a:rPr lang="it-IT" sz="2000" i="1" dirty="0">
                <a:latin typeface="Garamond" panose="02020404030301010803" pitchFamily="18" charset="0"/>
              </a:rPr>
              <a:t>Camera domini </a:t>
            </a:r>
            <a:r>
              <a:rPr lang="it-IT" sz="2000" i="1" dirty="0" err="1">
                <a:latin typeface="Garamond" panose="02020404030301010803" pitchFamily="18" charset="0"/>
              </a:rPr>
              <a:t>marchionis</a:t>
            </a:r>
            <a:r>
              <a:rPr lang="it-IT" sz="2000" i="1" dirty="0">
                <a:latin typeface="Garamond" panose="02020404030301010803" pitchFamily="18" charset="0"/>
              </a:rPr>
              <a:t> </a:t>
            </a:r>
            <a:r>
              <a:rPr lang="it-IT" sz="2000" i="1" dirty="0" err="1">
                <a:latin typeface="Garamond" panose="02020404030301010803" pitchFamily="18" charset="0"/>
              </a:rPr>
              <a:t>Estensis</a:t>
            </a:r>
            <a:r>
              <a:rPr lang="it-IT" sz="2000" i="1" dirty="0">
                <a:latin typeface="Garamond" panose="02020404030301010803" pitchFamily="18" charset="0"/>
              </a:rPr>
              <a:t> </a:t>
            </a:r>
            <a:r>
              <a:rPr lang="it-IT" sz="2000" dirty="0">
                <a:latin typeface="Garamond" panose="02020404030301010803" pitchFamily="18" charset="0"/>
              </a:rPr>
              <a:t>risale al 1276, quando è nominata all’interno di un atto notarile, e si riferisce a una stanza, appunto, nella quale venivano redatti documenti dei quali gli Este erano attori. In un certo senso, la Camera fu il più antico ‘ufficio’ del governo estense, e certo rappresenta una svolta significativa che l’apparato familiare estense andò a confluire nell’organismo comunale del Consiglio. I membri del ‘riformato’ Consiglio del Signore sono elencati, nei documenti, secondo la rigida gerarchia dell’organizzazione camerale. In sintesi, al Consiglio accedevano due categorie di persone; una di membri di tipo ‘onorario’ (ad esempio l’arcivescovo di Ravenna, o il vescovo di Cervia) e una di burocrati. </a:t>
            </a:r>
            <a:endParaRPr lang="it-IT" sz="20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361631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8618</TotalTime>
  <Words>11053</Words>
  <Application>Microsoft Office PowerPoint</Application>
  <PresentationFormat>Widescreen</PresentationFormat>
  <Paragraphs>142</Paragraphs>
  <Slides>40</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40</vt:i4>
      </vt:variant>
    </vt:vector>
  </HeadingPairs>
  <TitlesOfParts>
    <vt:vector size="46"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15</vt:lpstr>
      <vt:lpstr>Condottieri Estensi</vt:lpstr>
      <vt:lpstr>Condottieri Estensi</vt:lpstr>
      <vt:lpstr>Condottieri Estensi</vt:lpstr>
      <vt:lpstr>Le guerre di Ercole</vt:lpstr>
      <vt:lpstr>Le guerre di Ercole</vt:lpstr>
      <vt:lpstr>Istituzioni estensi</vt:lpstr>
      <vt:lpstr>Istituzioni estensi</vt:lpstr>
      <vt:lpstr>Istituzioni estensi</vt:lpstr>
      <vt:lpstr>Istituzioni estensi</vt:lpstr>
      <vt:lpstr>Istituzioni estensi</vt:lpstr>
      <vt:lpstr>Marchesi, signori, vicari: quale il titolo degli Este?</vt:lpstr>
      <vt:lpstr>Marchesi, signori, vicari: quale il titolo degli Este?</vt:lpstr>
      <vt:lpstr>Tra Papa e Imperatore </vt:lpstr>
      <vt:lpstr> Il titolo di duca  </vt:lpstr>
      <vt:lpstr>  Elezione o successione?   </vt:lpstr>
      <vt:lpstr>  Elezione o successione?   </vt:lpstr>
      <vt:lpstr>  Elezione o successione?   </vt:lpstr>
      <vt:lpstr>   Le dimensioni della signoria    </vt:lpstr>
      <vt:lpstr>   Le dimensioni della signoria    </vt:lpstr>
      <vt:lpstr>    La gestione della signoria     </vt:lpstr>
      <vt:lpstr>     La camera ducale      </vt:lpstr>
      <vt:lpstr>     La camera ducale      </vt:lpstr>
      <vt:lpstr>     La camera ducale      </vt:lpstr>
      <vt:lpstr>      Cos’è una corte?       </vt:lpstr>
      <vt:lpstr>      Cos’è una corte?       </vt:lpstr>
      <vt:lpstr>      Cos’è una corte?       </vt:lpstr>
      <vt:lpstr>     Modelli culturali      </vt:lpstr>
      <vt:lpstr>     Modelli culturali      </vt:lpstr>
      <vt:lpstr>    Lo spazio fisico     </vt:lpstr>
      <vt:lpstr>    Lo spazio fisico     </vt:lpstr>
      <vt:lpstr>     La pace di Lodi      </vt:lpstr>
      <vt:lpstr>     La pace di Lodi      </vt:lpstr>
      <vt:lpstr>    1458-1467: guerre e crociate     </vt:lpstr>
      <vt:lpstr>    1458-1467: guerre e crociate     </vt:lpstr>
      <vt:lpstr>     La guerra del sale      </vt:lpstr>
      <vt:lpstr>     La guerra del sale      </vt:lpstr>
      <vt:lpstr>     Le guerre d’Italia      </vt:lpstr>
      <vt:lpstr>     Le guerre d’Italia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192</cp:revision>
  <cp:lastPrinted>2019-10-15T11:51:55Z</cp:lastPrinted>
  <dcterms:created xsi:type="dcterms:W3CDTF">2018-11-14T14:16:16Z</dcterms:created>
  <dcterms:modified xsi:type="dcterms:W3CDTF">2019-11-12T13:20:48Z</dcterms:modified>
</cp:coreProperties>
</file>