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6" r:id="rId1"/>
  </p:sldMasterIdLst>
  <p:notesMasterIdLst>
    <p:notesMasterId r:id="rId35"/>
  </p:notesMasterIdLst>
  <p:sldIdLst>
    <p:sldId id="269" r:id="rId2"/>
    <p:sldId id="262"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89" r:id="rId17"/>
    <p:sldId id="307" r:id="rId18"/>
    <p:sldId id="291" r:id="rId19"/>
    <p:sldId id="292" r:id="rId20"/>
    <p:sldId id="293" r:id="rId21"/>
    <p:sldId id="294" r:id="rId22"/>
    <p:sldId id="295" r:id="rId23"/>
    <p:sldId id="296" r:id="rId24"/>
    <p:sldId id="297" r:id="rId25"/>
    <p:sldId id="298" r:id="rId26"/>
    <p:sldId id="299" r:id="rId27"/>
    <p:sldId id="300" r:id="rId28"/>
    <p:sldId id="301" r:id="rId29"/>
    <p:sldId id="302" r:id="rId30"/>
    <p:sldId id="303" r:id="rId31"/>
    <p:sldId id="304" r:id="rId32"/>
    <p:sldId id="305" r:id="rId33"/>
    <p:sldId id="306" r:id="rId34"/>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9FC3"/>
    <a:srgbClr val="6AC5D8"/>
    <a:srgbClr val="9F3323"/>
    <a:srgbClr val="B4985B"/>
    <a:srgbClr val="B4C7E7"/>
    <a:srgbClr val="305799"/>
    <a:srgbClr val="243D65"/>
    <a:srgbClr val="315979"/>
    <a:srgbClr val="283079"/>
    <a:srgbClr val="3641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280" autoAdjust="0"/>
    <p:restoredTop sz="94687" autoAdjust="0"/>
  </p:normalViewPr>
  <p:slideViewPr>
    <p:cSldViewPr snapToGrid="0" snapToObjects="1">
      <p:cViewPr varScale="1">
        <p:scale>
          <a:sx n="80" d="100"/>
          <a:sy n="80" d="100"/>
        </p:scale>
        <p:origin x="192" y="48"/>
      </p:cViewPr>
      <p:guideLst>
        <p:guide orient="horz" pos="2160"/>
        <p:guide orient="horz" pos="1028"/>
        <p:guide orient="horz" pos="3296"/>
        <p:guide orient="horz" pos="456"/>
        <p:guide pos="436"/>
        <p:guide pos="7236"/>
        <p:guide pos="2692"/>
        <p:guide pos="1572"/>
        <p:guide pos="3816"/>
        <p:guide pos="4976"/>
        <p:guide pos="610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E232D04-B328-C548-A723-9E979D099E2A}" type="datetimeFigureOut">
              <a:rPr lang="it-IT" smtClean="0"/>
              <a:pPr/>
              <a:t>05/11/2019</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E5A2F84-5A3D-2848-A896-83FF17320A00}" type="slidenum">
              <a:rPr lang="it-IT" smtClean="0"/>
              <a:pPr/>
              <a:t>‹N›</a:t>
            </a:fld>
            <a:endParaRPr lang="it-IT"/>
          </a:p>
        </p:txBody>
      </p:sp>
    </p:spTree>
    <p:extLst>
      <p:ext uri="{BB962C8B-B14F-4D97-AF65-F5344CB8AC3E}">
        <p14:creationId xmlns:p14="http://schemas.microsoft.com/office/powerpoint/2010/main" val="1276345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86206-FC06-D844-8899-5EE885A7C025}" type="datetimeFigureOut">
              <a:rPr lang="it-IT" smtClean="0"/>
              <a:pPr/>
              <a:t>05/11/2019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372F3-8088-1A4B-91ED-69B566A039F6}" type="slidenum">
              <a:rPr lang="it-IT" smtClean="0"/>
              <a:pPr/>
              <a:t>‹N›</a:t>
            </a:fld>
            <a:endParaRPr lang="it-IT"/>
          </a:p>
        </p:txBody>
      </p:sp>
    </p:spTree>
    <p:extLst>
      <p:ext uri="{BB962C8B-B14F-4D97-AF65-F5344CB8AC3E}">
        <p14:creationId xmlns:p14="http://schemas.microsoft.com/office/powerpoint/2010/main" val="816393705"/>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magine 4" descr="Sigillo Scienze Chimiche e farmaceutiche.png"/>
          <p:cNvPicPr>
            <a:picLocks noChangeAspect="1"/>
          </p:cNvPicPr>
          <p:nvPr/>
        </p:nvPicPr>
        <p:blipFill>
          <a:blip r:embed="rId2"/>
          <a:stretch>
            <a:fillRect/>
          </a:stretch>
        </p:blipFill>
        <p:spPr>
          <a:xfrm>
            <a:off x="3747145" y="2698845"/>
            <a:ext cx="5233642" cy="1490632"/>
          </a:xfrm>
          <a:prstGeom prst="rect">
            <a:avLst/>
          </a:prstGeom>
        </p:spPr>
      </p:pic>
    </p:spTree>
    <p:extLst>
      <p:ext uri="{BB962C8B-B14F-4D97-AF65-F5344CB8AC3E}">
        <p14:creationId xmlns:p14="http://schemas.microsoft.com/office/powerpoint/2010/main" val="1579679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Federico I: 1154</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Quello </a:t>
            </a:r>
            <a:r>
              <a:rPr lang="it-IT" sz="2200" dirty="0">
                <a:latin typeface="Garamond" panose="02020404030301010803" pitchFamily="18" charset="0"/>
              </a:rPr>
              <a:t>di Roma, è evidente, rappresenta un caso eccezionale: «la grande differenza </a:t>
            </a:r>
            <a:r>
              <a:rPr lang="it-IT" sz="2200" dirty="0" smtClean="0">
                <a:latin typeface="Garamond" panose="02020404030301010803" pitchFamily="18" charset="0"/>
              </a:rPr>
              <a:t>con gli altri comuni consiste nel fatto che il vescovo con il quale i romani devono trovare un modus vivendi sta cercando proprio nella stessa epoca di conquistare per sé un ruolo politico di livello europeo, e di formare uno stato che oltrepassi largamente il contado della città: il conflitto col papa si rinnoverà dunque di continuo, alternando lotte violente, che qualche volta lo spingeranno all’esilio, con accordi </a:t>
            </a:r>
            <a:r>
              <a:rPr lang="it-IT" sz="2200" dirty="0">
                <a:latin typeface="Garamond" panose="02020404030301010803" pitchFamily="18" charset="0"/>
              </a:rPr>
              <a:t>di pace» (F. </a:t>
            </a:r>
            <a:r>
              <a:rPr lang="it-IT" sz="2200" dirty="0" err="1">
                <a:latin typeface="Garamond" panose="02020404030301010803" pitchFamily="18" charset="0"/>
              </a:rPr>
              <a:t>Menant</a:t>
            </a:r>
            <a:r>
              <a:rPr lang="it-IT" sz="2200" dirty="0">
                <a:latin typeface="Garamond" panose="02020404030301010803" pitchFamily="18" charset="0"/>
              </a:rPr>
              <a:t>, </a:t>
            </a:r>
            <a:r>
              <a:rPr lang="it-IT" sz="2200" i="1" dirty="0">
                <a:latin typeface="Garamond" panose="02020404030301010803" pitchFamily="18" charset="0"/>
              </a:rPr>
              <a:t>L’Italia dei comuni</a:t>
            </a:r>
            <a:r>
              <a:rPr lang="it-IT" sz="2200" dirty="0">
                <a:latin typeface="Garamond" panose="02020404030301010803" pitchFamily="18" charset="0"/>
              </a:rPr>
              <a:t>, Roma, Viella, 2011, p. 29). </a:t>
            </a:r>
          </a:p>
          <a:p>
            <a:pPr marL="0" indent="0" algn="just">
              <a:buNone/>
            </a:pPr>
            <a:r>
              <a:rPr lang="it-IT" sz="2200" dirty="0">
                <a:latin typeface="Garamond" panose="02020404030301010803" pitchFamily="18" charset="0"/>
              </a:rPr>
              <a:t>A Federico venne proposta un’incoronazione da parte del ‘Popolo romano’, che </a:t>
            </a:r>
            <a:r>
              <a:rPr lang="it-IT" sz="2200" b="1" dirty="0">
                <a:latin typeface="Garamond" panose="02020404030301010803" pitchFamily="18" charset="0"/>
              </a:rPr>
              <a:t>rifiutò</a:t>
            </a:r>
            <a:r>
              <a:rPr lang="it-IT" sz="2200" dirty="0">
                <a:latin typeface="Garamond" panose="02020404030301010803" pitchFamily="18" charset="0"/>
              </a:rPr>
              <a:t>. Ne seguì una rivolta, sedata dalle truppe imperiali. </a:t>
            </a:r>
          </a:p>
          <a:p>
            <a:pPr marL="0" indent="0" algn="just">
              <a:buNone/>
            </a:pP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70274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Federico I: 1158</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Federico </a:t>
            </a:r>
            <a:r>
              <a:rPr lang="it-IT" sz="2200" dirty="0">
                <a:latin typeface="Garamond" panose="02020404030301010803" pitchFamily="18" charset="0"/>
              </a:rPr>
              <a:t>tornò in Italia nel 1158. Questa volta era più preparato, e determinato a condurre un’azione di carattere sistematico. L’aspetto sulle prime più evidente, nell’impatto con le realtà italiane, era stato l’esasperato antagonismo delle città. Ma, piuttosto che essere sfruttata a suo favore, questa caratteristica era accompagnata dalla ormai radicata tendenza all’autogoverno, praticato su scala locale. Per affrontare la situazione Federico si dotò di un </a:t>
            </a:r>
            <a:r>
              <a:rPr lang="it-IT" sz="2200" b="1" dirty="0">
                <a:latin typeface="Garamond" panose="02020404030301010803" pitchFamily="18" charset="0"/>
              </a:rPr>
              <a:t>cospicuo esercito </a:t>
            </a:r>
            <a:r>
              <a:rPr lang="it-IT" sz="2200" dirty="0">
                <a:latin typeface="Garamond" panose="02020404030301010803" pitchFamily="18" charset="0"/>
              </a:rPr>
              <a:t>e di </a:t>
            </a:r>
            <a:r>
              <a:rPr lang="it-IT" sz="2200" b="1" dirty="0">
                <a:latin typeface="Garamond" panose="02020404030301010803" pitchFamily="18" charset="0"/>
              </a:rPr>
              <a:t>buoni giuristi</a:t>
            </a:r>
            <a:r>
              <a:rPr lang="it-IT" sz="2200" dirty="0">
                <a:latin typeface="Garamond" panose="02020404030301010803" pitchFamily="18" charset="0"/>
              </a:rPr>
              <a:t>. Sul piano diplomatico, per preparare il terreno al suo arrivo inviò il cancelliere Ranaldo di </a:t>
            </a:r>
            <a:r>
              <a:rPr lang="it-IT" sz="2200" dirty="0" err="1">
                <a:latin typeface="Garamond" panose="02020404030301010803" pitchFamily="18" charset="0"/>
              </a:rPr>
              <a:t>Dossel</a:t>
            </a:r>
            <a:r>
              <a:rPr lang="it-IT" sz="2200" dirty="0">
                <a:latin typeface="Garamond" panose="02020404030301010803" pitchFamily="18" charset="0"/>
              </a:rPr>
              <a:t>, e il conte Ottone di </a:t>
            </a:r>
            <a:r>
              <a:rPr lang="it-IT" sz="2200" dirty="0" err="1">
                <a:latin typeface="Garamond" panose="02020404030301010803" pitchFamily="18" charset="0"/>
              </a:rPr>
              <a:t>Wittelsbech</a:t>
            </a:r>
            <a:r>
              <a:rPr lang="it-IT" sz="2200" dirty="0">
                <a:latin typeface="Garamond" panose="02020404030301010803" pitchFamily="18" charset="0"/>
              </a:rPr>
              <a:t>. Il loro compito era di sottoporre un giuramento di fedeltà all’imperatore, cui avrebbero dovuto aderire sia i </a:t>
            </a:r>
            <a:r>
              <a:rPr lang="it-IT" sz="2200" u="sng" dirty="0">
                <a:latin typeface="Garamond" panose="02020404030301010803" pitchFamily="18" charset="0"/>
              </a:rPr>
              <a:t>signori feudali</a:t>
            </a:r>
            <a:r>
              <a:rPr lang="it-IT" sz="2200" dirty="0">
                <a:latin typeface="Garamond" panose="02020404030301010803" pitchFamily="18" charset="0"/>
              </a:rPr>
              <a:t> che i </a:t>
            </a:r>
            <a:r>
              <a:rPr lang="it-IT" sz="2200" u="sng" dirty="0">
                <a:latin typeface="Garamond" panose="02020404030301010803" pitchFamily="18" charset="0"/>
              </a:rPr>
              <a:t>rappresentanti degli organismi cittadini</a:t>
            </a:r>
            <a:r>
              <a:rPr lang="it-IT" sz="2200" dirty="0">
                <a:latin typeface="Garamond" panose="02020404030301010803" pitchFamily="18" charset="0"/>
              </a:rPr>
              <a:t>. Entrato in Italia, Federico assediò Brescia, colpevole di avere aggredito il comitato di Bergamo. Milano, formalmente accusata del crimine di lesa maestà, venne a sua volta assediata e fu costretta a cedere nel settembre, giurando fedeltà all’imperatore. A novembre veniva convocata la nuova dieta di Roncaglia, che stabiliva i poteri imperiali. Per definirli, Federico aveva convocato nientemeno che quattro professori di diritto romano, dell’allora capitale degli studi giuridici europea: l’</a:t>
            </a:r>
            <a:r>
              <a:rPr lang="it-IT" sz="2200" b="1" dirty="0">
                <a:latin typeface="Garamond" panose="02020404030301010803" pitchFamily="18" charset="0"/>
              </a:rPr>
              <a:t>università di Bologna</a:t>
            </a:r>
            <a:r>
              <a:rPr lang="it-IT" sz="2200" dirty="0">
                <a:latin typeface="Garamond" panose="02020404030301010803" pitchFamily="18" charset="0"/>
              </a:rPr>
              <a:t>. È evidente che, con il loro coinvolgimento, l’imperatore intendeva munire le proprie prerogative di un carattere oggettivo, estraneo alla sua persona ma riguardante piuttosto il ruolo che rivestiva.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08001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Federico I: 1158</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390650"/>
            <a:ext cx="11906250" cy="5467350"/>
          </a:xfrm>
        </p:spPr>
        <p:txBody>
          <a:bodyPr>
            <a:noAutofit/>
          </a:bodyPr>
          <a:lstStyle/>
          <a:p>
            <a:pPr marL="0" indent="0" algn="just">
              <a:buNone/>
            </a:pPr>
            <a:r>
              <a:rPr lang="it-IT" sz="2200" dirty="0" smtClean="0">
                <a:latin typeface="Garamond" panose="02020404030301010803" pitchFamily="18" charset="0"/>
              </a:rPr>
              <a:t>Leggiamo</a:t>
            </a:r>
            <a:r>
              <a:rPr lang="it-IT" sz="2200" dirty="0">
                <a:latin typeface="Garamond" panose="02020404030301010803" pitchFamily="18" charset="0"/>
              </a:rPr>
              <a:t>:</a:t>
            </a:r>
            <a:r>
              <a:rPr lang="it-IT" sz="2200" dirty="0" smtClean="0">
                <a:latin typeface="Garamond" panose="02020404030301010803" pitchFamily="18" charset="0"/>
              </a:rPr>
              <a:t> </a:t>
            </a:r>
            <a:r>
              <a:rPr lang="it-IT" sz="2200" dirty="0">
                <a:latin typeface="Garamond" panose="02020404030301010803" pitchFamily="18" charset="0"/>
              </a:rPr>
              <a:t>«Sono diritti regi </a:t>
            </a:r>
            <a:r>
              <a:rPr lang="it-IT" altLang="it-IT" sz="2200" dirty="0" smtClean="0">
                <a:latin typeface="Garamond" panose="02020404030301010803" pitchFamily="18" charset="0"/>
              </a:rPr>
              <a:t>le </a:t>
            </a:r>
            <a:r>
              <a:rPr lang="it-IT" altLang="it-IT" sz="2200" dirty="0">
                <a:latin typeface="Garamond" panose="02020404030301010803" pitchFamily="18" charset="0"/>
              </a:rPr>
              <a:t>arimannie (terre incolte di cui godevano gli arimanni e sulle quali </a:t>
            </a:r>
            <a:endParaRPr lang="it-IT" altLang="it-IT" sz="2200" dirty="0" smtClean="0">
              <a:latin typeface="Garamond" panose="02020404030301010803" pitchFamily="18" charset="0"/>
            </a:endParaRPr>
          </a:p>
          <a:p>
            <a:pPr marL="0" indent="0" algn="just">
              <a:spcBef>
                <a:spcPts val="0"/>
              </a:spcBef>
              <a:buNone/>
            </a:pPr>
            <a:r>
              <a:rPr lang="it-IT" altLang="it-IT" sz="2200" dirty="0" smtClean="0">
                <a:latin typeface="Garamond" panose="02020404030301010803" pitchFamily="18" charset="0"/>
              </a:rPr>
              <a:t>lo </a:t>
            </a:r>
            <a:r>
              <a:rPr lang="it-IT" altLang="it-IT" sz="2200" dirty="0">
                <a:latin typeface="Garamond" panose="02020404030301010803" pitchFamily="18" charset="0"/>
              </a:rPr>
              <a:t>stato aveva affermato i suoi diritti), le vie pubbliche, i fiumi navigabili e quelli dai quali derivano canali navigabili, i porti, i tributi che si percepiscono sulle rive dei fiumi, le esazioni che comunemente si chiamano telonei, le monete, gli utili derivanti dal pagamento delle multe e delle pene, i beni vacanti (patrimoni senza legittimo proprietario) e quelli che per legge vengono tolti ai rei di colpe infamanti, se non sono concessi ad altre persone, i beni di coloro che contraggono nozze incestuose nonché i beni dei proscritti e dei condannati, secondo quanto dispongono le nuove leggi, le prestazioni di angarie e parangarie, i servizi di trasporto con carri e navi, i contributi straordinari per la buona riuscita delle campagne militari regie, la potestà di nominare magistrati per amministrare la giustizia, il controllo delle miniere d'argento e dei pubblici palazzi nelle città in cui il sovrano è solito recarsi, i redditi derivanti dalla pesca e dalle saline, i beni dei rei del delitto di lesa maestà, la metà dei tesori rinvenuti in territorio demaniale o in luoghi sacri. Là dove si danno tutti questi diritti siano di pertinenza </a:t>
            </a:r>
            <a:r>
              <a:rPr lang="it-IT" altLang="it-IT" sz="2200" dirty="0" smtClean="0">
                <a:latin typeface="Garamond" panose="02020404030301010803" pitchFamily="18" charset="0"/>
              </a:rPr>
              <a:t>regia</a:t>
            </a:r>
            <a:r>
              <a:rPr lang="it-IT" sz="2200" dirty="0" smtClean="0">
                <a:latin typeface="Garamond" panose="02020404030301010803" pitchFamily="18" charset="0"/>
              </a:rPr>
              <a:t>». Federico </a:t>
            </a:r>
            <a:r>
              <a:rPr lang="it-IT" sz="2200" dirty="0">
                <a:latin typeface="Garamond" panose="02020404030301010803" pitchFamily="18" charset="0"/>
              </a:rPr>
              <a:t>rivendicava, nell’immediato, la restituzione dei </a:t>
            </a:r>
            <a:r>
              <a:rPr lang="it-IT" sz="2200" i="1" dirty="0">
                <a:latin typeface="Garamond" panose="02020404030301010803" pitchFamily="18" charset="0"/>
              </a:rPr>
              <a:t>regalia</a:t>
            </a:r>
            <a:r>
              <a:rPr lang="it-IT" sz="2200" dirty="0">
                <a:latin typeface="Garamond" panose="02020404030301010803" pitchFamily="18" charset="0"/>
              </a:rPr>
              <a:t>, meno quelle delle quali un sovrano avesse già fatto, a un ente locale, documentata concessione. Del complesso documentario prodotto dalla dieta faceva parte pure una legge che doveva sancire, tramite il giuramento di tutti i soggetti coinvolti, una pacificazione collettiva. Se lo scopo era quello di scongiurare nuovi conflitti, avrebbe pure impedito alleanze tra diverse città. A rendere umiliante la pace, con una pesante ingerenza imperiale, vanno poi aggiunte l’imposizione di truppe imperiali all’interno delle mura, e la nomina imperiale dei consoli</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30190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Federico I: 1159-1166</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a:latin typeface="Garamond" panose="02020404030301010803" pitchFamily="18" charset="0"/>
              </a:rPr>
              <a:t>La maggioranza dei comuni accettò le risoluzioni di Roncaglia. Milano, insieme a ben poche città (tra le quali Crema) vi si oppose. In questo clima di forte contrapposizione si consumò pure uno scisma pontificio, destinato a comporsi solo nel 1177: il conclave si spaccò e nel 1159 elesse due papi: Alessandro III e Vittore IV. Quest’ultimo godeva dell’appoggio di Federico, così Alessandro abbandonò Roma e partecipò attivamente alla lotta dei comuni. La marca della Tuscia venne assegnata nel 1160 da Federico al marchese Guelfo VI di Baviera, suo fedele sostenitore. Ciò aveva provocato il risentimento del pontefice, che ambiva ad annettere ciò che restava dei possedimenti dei Canossa (dei quali la marca faceva parte).</a:t>
            </a:r>
          </a:p>
          <a:p>
            <a:pPr marL="0" indent="0" algn="just">
              <a:buNone/>
            </a:pPr>
            <a:r>
              <a:rPr lang="it-IT" sz="2200" dirty="0">
                <a:latin typeface="Garamond" panose="02020404030301010803" pitchFamily="18" charset="0"/>
              </a:rPr>
              <a:t>Alcune città, che non avevano relazioni strette o significative con i comuni ribelli, optarono per allearsi all’imperatore; fu questo il caso di Treviso, Pisa, o Ferrara. Per ovvi motivi, alleanza con l’imperatore strinsero pure le città che con i comuni ‘ribelli’ avevano conti in sospeso: Cremona, Pavia, Mantova. Nel 1160 Crema venne distrutta da truppe imperiali. Nel 1162 fu il turno di Milano. </a:t>
            </a:r>
            <a:r>
              <a:rPr lang="it-IT" sz="2200" dirty="0" smtClean="0">
                <a:latin typeface="Garamond" panose="02020404030301010803" pitchFamily="18" charset="0"/>
              </a:rPr>
              <a:t>Milano era la città più ricca e popolata d’Europa, ma venne distrutta e il comune come ente cessò di esistere, e i suoi abitanti vennero ricollocati in 4 agglomerati rurali. Dopo </a:t>
            </a:r>
            <a:r>
              <a:rPr lang="it-IT" sz="2200" dirty="0">
                <a:latin typeface="Garamond" panose="02020404030301010803" pitchFamily="18" charset="0"/>
              </a:rPr>
              <a:t>la sconfitta, ai comuni ribelli fu imposto che fossero </a:t>
            </a:r>
            <a:r>
              <a:rPr lang="it-IT" sz="2200" b="1" dirty="0">
                <a:latin typeface="Garamond" panose="02020404030301010803" pitchFamily="18" charset="0"/>
              </a:rPr>
              <a:t>funzionari scelti dall’imperatore </a:t>
            </a:r>
            <a:r>
              <a:rPr lang="it-IT" sz="2200" dirty="0">
                <a:latin typeface="Garamond" panose="02020404030301010803" pitchFamily="18" charset="0"/>
              </a:rPr>
              <a:t>(fedeli all’impero, locali o tedeschi) </a:t>
            </a:r>
            <a:r>
              <a:rPr lang="it-IT" sz="2200" b="1" dirty="0">
                <a:latin typeface="Garamond" panose="02020404030301010803" pitchFamily="18" charset="0"/>
              </a:rPr>
              <a:t>ad amministrare </a:t>
            </a:r>
            <a:r>
              <a:rPr lang="it-IT" sz="2200" dirty="0">
                <a:latin typeface="Garamond" panose="02020404030301010803" pitchFamily="18" charset="0"/>
              </a:rPr>
              <a:t>la giurisdizione d’appello, </a:t>
            </a:r>
            <a:r>
              <a:rPr lang="it-IT" sz="2200" b="1" dirty="0">
                <a:latin typeface="Garamond" panose="02020404030301010803" pitchFamily="18" charset="0"/>
              </a:rPr>
              <a:t>sorvegliare</a:t>
            </a:r>
            <a:r>
              <a:rPr lang="it-IT" sz="2200" dirty="0">
                <a:latin typeface="Garamond" panose="02020404030301010803" pitchFamily="18" charset="0"/>
              </a:rPr>
              <a:t> il rispetto delle prerogative imperiali, </a:t>
            </a:r>
            <a:r>
              <a:rPr lang="it-IT" sz="2200" b="1" dirty="0" smtClean="0">
                <a:latin typeface="Garamond" panose="02020404030301010803" pitchFamily="18" charset="0"/>
              </a:rPr>
              <a:t>riscuotere</a:t>
            </a:r>
            <a:r>
              <a:rPr lang="it-IT" sz="2200" dirty="0" smtClean="0">
                <a:latin typeface="Garamond" panose="02020404030301010803" pitchFamily="18" charset="0"/>
              </a:rPr>
              <a:t> </a:t>
            </a:r>
            <a:r>
              <a:rPr lang="it-IT" sz="2200" dirty="0">
                <a:latin typeface="Garamond" panose="02020404030301010803" pitchFamily="18" charset="0"/>
              </a:rPr>
              <a:t>i tributi</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0537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Federico I: 1159-1166</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La </a:t>
            </a:r>
            <a:r>
              <a:rPr lang="it-IT" sz="2200" dirty="0">
                <a:latin typeface="Garamond" panose="02020404030301010803" pitchFamily="18" charset="0"/>
              </a:rPr>
              <a:t>riscossione dei regalia costituiva entrate davvero rilevanti: </a:t>
            </a: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Il cronista </a:t>
            </a:r>
            <a:r>
              <a:rPr lang="it-IT" sz="2200" dirty="0" err="1" smtClean="0">
                <a:latin typeface="Garamond" panose="02020404030301010803" pitchFamily="18" charset="0"/>
              </a:rPr>
              <a:t>Rahewin</a:t>
            </a:r>
            <a:r>
              <a:rPr lang="it-IT" sz="2200" dirty="0" smtClean="0">
                <a:latin typeface="Garamond" panose="02020404030301010803" pitchFamily="18" charset="0"/>
              </a:rPr>
              <a:t> fornisce una stima al ribasso di 30.000 lire imperiali per anno; Roberto de </a:t>
            </a:r>
            <a:r>
              <a:rPr lang="it-IT" sz="2200" dirty="0" err="1" smtClean="0">
                <a:latin typeface="Garamond" panose="02020404030301010803" pitchFamily="18" charset="0"/>
              </a:rPr>
              <a:t>Torigni</a:t>
            </a:r>
            <a:r>
              <a:rPr lang="it-IT" sz="2200" dirty="0" smtClean="0">
                <a:latin typeface="Garamond" panose="02020404030301010803" pitchFamily="18" charset="0"/>
              </a:rPr>
              <a:t>, un altro cronista, afferma che nel 1164 Federico I poteva contare su un reddito di più di 80.000 lire, provenienti dagli </a:t>
            </a:r>
            <a:r>
              <a:rPr lang="it-IT" sz="2200" i="1" dirty="0" err="1" smtClean="0">
                <a:latin typeface="Garamond" panose="02020404030301010803" pitchFamily="18" charset="0"/>
              </a:rPr>
              <a:t>iura</a:t>
            </a:r>
            <a:r>
              <a:rPr lang="it-IT" sz="2200" i="1" dirty="0" smtClean="0">
                <a:latin typeface="Garamond" panose="02020404030301010803" pitchFamily="18" charset="0"/>
              </a:rPr>
              <a:t> regalia </a:t>
            </a:r>
            <a:r>
              <a:rPr lang="it-IT" sz="2200" dirty="0" smtClean="0">
                <a:latin typeface="Garamond" panose="02020404030301010803" pitchFamily="18" charset="0"/>
              </a:rPr>
              <a:t>italiani. Altri storici valutano la cifra in 100.000 lire. Per avere un termine di paragone, consideriamo che il bilancio che aveva allora il re di Francia era di 60.000 lire, e il papa non aveva quasi entrate proprie.</a:t>
            </a:r>
          </a:p>
          <a:p>
            <a:pPr marL="0" indent="0" algn="just">
              <a:buNone/>
            </a:pPr>
            <a:r>
              <a:rPr lang="it-IT" sz="2200" dirty="0" smtClean="0">
                <a:latin typeface="Garamond" panose="02020404030301010803" pitchFamily="18" charset="0"/>
              </a:rPr>
              <a:t>Molto </a:t>
            </a:r>
            <a:r>
              <a:rPr lang="it-IT" sz="2200" dirty="0">
                <a:latin typeface="Garamond" panose="02020404030301010803" pitchFamily="18" charset="0"/>
              </a:rPr>
              <a:t>spesso l’operato, quando non la stessa legittimità, dei funzionari imperiali, venne messo in discussione. Si ripeterono contestazioni, e dure ritorsioni imperiali. Lentamente, l’esperienza del malgoverno imperiale, i sistematico taglieggiamenti, gli abusi, convinsero i comuni lombardi a superare le rispettive rivalità per fare fronte comune contro Federico.  </a:t>
            </a: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1676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La lega lombarda</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Nel </a:t>
            </a:r>
            <a:r>
              <a:rPr lang="it-IT" sz="2200" dirty="0">
                <a:latin typeface="Garamond" panose="02020404030301010803" pitchFamily="18" charset="0"/>
              </a:rPr>
              <a:t>dicembre 1167 i comuni dell’Italia settentrionale si unirono nella lega lombarda: Bergamo, Brescia, Monza, Cremona, Mantova, Milano. L’accordo consisteva in una reciproca assistenza militare, e il suo scopo era di liberarsi dell’amministrazione imperiale. Tra le prime concrete operazioni l’aiuto di Cremona alla ricostruzione delle mura di Milano. I comuni intendevano imporre una visione alternativa a quella configurata da Federico: la fedeltà all’impero, per loro, doveva armonizzarsi ai diritti che avevano esercitato dal regno di Enrico V, e che in molti casi erano di evidente spettanza regia. La lega </a:t>
            </a:r>
            <a:r>
              <a:rPr lang="it-IT" sz="2200" b="1" dirty="0">
                <a:latin typeface="Garamond" panose="02020404030301010803" pitchFamily="18" charset="0"/>
              </a:rPr>
              <a:t>emanò leggi </a:t>
            </a:r>
            <a:r>
              <a:rPr lang="it-IT" sz="2200" dirty="0">
                <a:latin typeface="Garamond" panose="02020404030301010803" pitchFamily="18" charset="0"/>
              </a:rPr>
              <a:t>– altra prerogativa regia – e utilizzò un </a:t>
            </a:r>
            <a:r>
              <a:rPr lang="it-IT" sz="2200" b="1" dirty="0">
                <a:latin typeface="Garamond" panose="02020404030301010803" pitchFamily="18" charset="0"/>
              </a:rPr>
              <a:t>sigillo</a:t>
            </a:r>
            <a:r>
              <a:rPr lang="it-IT" sz="2200" dirty="0">
                <a:latin typeface="Garamond" panose="02020404030301010803" pitchFamily="18" charset="0"/>
              </a:rPr>
              <a:t> appositamente creato, il quale poteva essere utilizzato da tutti i comuni aderenti alla lega, che </a:t>
            </a:r>
            <a:r>
              <a:rPr lang="it-IT" sz="2200" u="sng" dirty="0">
                <a:latin typeface="Garamond" panose="02020404030301010803" pitchFamily="18" charset="0"/>
              </a:rPr>
              <a:t>conteneva l’aquila imperiale</a:t>
            </a:r>
            <a:r>
              <a:rPr lang="it-IT" sz="2200" dirty="0">
                <a:latin typeface="Garamond" panose="02020404030301010803" pitchFamily="18" charset="0"/>
              </a:rPr>
              <a:t>. «La necessità di un’unione militare fondata sulla cancellazione delle controversie che avevano scatenato le guerre generò l’elaborazione di un modello unificato di governo del comune sul territorio che estendeva a tutti i centri urbani collegati quanto in precedenza erano riusciti a realizzare in maniera organica solo i comuni maggiori. Particolarmente rivelatore risulta il patto con il quale Lodi, in precedenza svuotata della propria autonomia da Milano, fu accolta nella Lega. Milano si impegnava con Lodi a far sì ‘che tu faccia in questo tuo comitato tutto ciò che ti sembrerà utile, sia per quanto riguarda il fodro, sia il distretto, sia la leva militare, sia il diritto a chiedere prestazioni d’opera difensive, e, in ogni altro modo, come le altre città fanno nei confronti degli uomini che risiedono nel loro episcopato’» (G. Milani, </a:t>
            </a:r>
            <a:r>
              <a:rPr lang="it-IT" sz="2200" i="1" dirty="0">
                <a:latin typeface="Garamond" panose="02020404030301010803" pitchFamily="18" charset="0"/>
              </a:rPr>
              <a:t>L’Italia dei comuni</a:t>
            </a:r>
            <a:r>
              <a:rPr lang="it-IT" sz="2200" dirty="0">
                <a:latin typeface="Garamond" panose="02020404030301010803" pitchFamily="18" charset="0"/>
              </a:rPr>
              <a:t>, cit., p. 44).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12734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La lega lombarda</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Per </a:t>
            </a:r>
            <a:r>
              <a:rPr lang="it-IT" sz="2200" dirty="0">
                <a:latin typeface="Garamond" panose="02020404030301010803" pitchFamily="18" charset="0"/>
              </a:rPr>
              <a:t>sugellare l’alleanza venne fondata una nuova città: Alessandria, in onore del pontefice. Anche la fondazione di nuove città era prerogativa imperiale. Federico fu costretto a trattenersi in Germania tra il 1167 e il 1174, per esigenze di politica interna all’impero. La sua assenza facilitò la minor presa dei suoi funzionari, che </a:t>
            </a:r>
            <a:r>
              <a:rPr lang="it-IT" sz="2200" b="1" dirty="0">
                <a:latin typeface="Garamond" panose="02020404030301010803" pitchFamily="18" charset="0"/>
              </a:rPr>
              <a:t>vennero esautorati </a:t>
            </a:r>
            <a:r>
              <a:rPr lang="it-IT" sz="2200" dirty="0">
                <a:latin typeface="Garamond" panose="02020404030301010803" pitchFamily="18" charset="0"/>
              </a:rPr>
              <a:t>pressoché ovunque, tranne che in Toscana. Nel frattempo, anno dopo anno, la lega aumentava i comuni aderenti: si unirono via via Novara, Vercelli, Bobbio, Vicenza, Padova, Reggio, Ferrara… Dopo aver assediato, senza esito, Alessandria, Federico fu battuto dalla lega a Legnano (29 maggio 1176). L’imperatore avviò trattative con il pontefice, che sfociarono nella pace di Venezia (1177), con la quale riconosceva finalmente la legittimità del papa. Nel 1183 veniva sancita la </a:t>
            </a:r>
            <a:r>
              <a:rPr lang="it-IT" sz="2200" b="1" dirty="0">
                <a:latin typeface="Garamond" panose="02020404030301010803" pitchFamily="18" charset="0"/>
              </a:rPr>
              <a:t>pace di Costanza</a:t>
            </a:r>
            <a:r>
              <a:rPr lang="it-IT" sz="2200" dirty="0">
                <a:latin typeface="Garamond" panose="02020404030301010803" pitchFamily="18" charset="0"/>
              </a:rPr>
              <a:t>, che regolamentava su nuove basi i rapporti tra comuni e imperatore. Gli </a:t>
            </a:r>
            <a:r>
              <a:rPr lang="it-IT" sz="2200" i="1" dirty="0" err="1">
                <a:latin typeface="Garamond" panose="02020404030301010803" pitchFamily="18" charset="0"/>
              </a:rPr>
              <a:t>iura</a:t>
            </a:r>
            <a:r>
              <a:rPr lang="it-IT" sz="2200" i="1" dirty="0">
                <a:latin typeface="Garamond" panose="02020404030301010803" pitchFamily="18" charset="0"/>
              </a:rPr>
              <a:t> regalia</a:t>
            </a:r>
            <a:r>
              <a:rPr lang="it-IT" sz="2200" dirty="0">
                <a:latin typeface="Garamond" panose="02020404030301010803" pitchFamily="18" charset="0"/>
              </a:rPr>
              <a:t>, che la dieta di Roncaglia aveva definito, con la pace vennero concessi ai comuni della lega. L’elezione dei consoli tornò appannaggio delle scelte locali, di nuovo possibile il ricorso ad alleanze tra comuni; l’imperatore manteneva una giurisdizione eminente: durante le sue visite in Italia avrebbe investito i consoli ed esercitato il beneficio del fodro. L’imperatore manteneva alcuni ambiti di amministrazione diretta, più guarnigioni in Piemonte, nel Trevigiano e nel ducato di Spoleto. </a:t>
            </a:r>
          </a:p>
          <a:p>
            <a:pPr marL="0" indent="0" algn="just">
              <a:buNone/>
            </a:pPr>
            <a:r>
              <a:rPr lang="it-IT" sz="2200" dirty="0" smtClean="0">
                <a:latin typeface="Garamond" panose="02020404030301010803" pitchFamily="18" charset="0"/>
              </a:rPr>
              <a:t>Di seguito, </a:t>
            </a:r>
            <a:r>
              <a:rPr lang="it-IT" sz="2200" dirty="0">
                <a:latin typeface="Garamond" panose="02020404030301010803" pitchFamily="18" charset="0"/>
              </a:rPr>
              <a:t>il primo articolo della pace di </a:t>
            </a:r>
            <a:r>
              <a:rPr lang="it-IT" sz="2200" dirty="0" smtClean="0">
                <a:latin typeface="Garamond" panose="02020404030301010803" pitchFamily="18" charset="0"/>
              </a:rPr>
              <a:t>Costanza.</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13282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La </a:t>
            </a:r>
            <a:r>
              <a:rPr lang="it-IT" sz="3100" b="1" dirty="0" smtClean="0">
                <a:latin typeface="Garamond" panose="02020404030301010803" pitchFamily="18" charset="0"/>
              </a:rPr>
              <a:t>pace di Costanza (1183): il primo capitolo</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dirty="0">
                <a:latin typeface="Garamond" panose="02020404030301010803" pitchFamily="18" charset="0"/>
              </a:rPr>
              <a:t>Noi Federico, imperatore dei Romani. ed  Enrico figlio nostro, re dei Romani, concediamo per sempre a </a:t>
            </a:r>
            <a:r>
              <a:rPr lang="it-IT" dirty="0" smtClean="0">
                <a:latin typeface="Garamond" panose="02020404030301010803" pitchFamily="18" charset="0"/>
              </a:rPr>
              <a:t>voi </a:t>
            </a:r>
            <a:r>
              <a:rPr lang="it-IT" b="1" dirty="0">
                <a:latin typeface="Garamond" panose="02020404030301010803" pitchFamily="18" charset="0"/>
              </a:rPr>
              <a:t>città</a:t>
            </a:r>
            <a:r>
              <a:rPr lang="it-IT" dirty="0">
                <a:latin typeface="Garamond" panose="02020404030301010803" pitchFamily="18" charset="0"/>
              </a:rPr>
              <a:t>, </a:t>
            </a:r>
            <a:r>
              <a:rPr lang="it-IT" b="1" dirty="0">
                <a:latin typeface="Garamond" panose="02020404030301010803" pitchFamily="18" charset="0"/>
              </a:rPr>
              <a:t>luoghi</a:t>
            </a:r>
            <a:r>
              <a:rPr lang="it-IT" dirty="0">
                <a:latin typeface="Garamond" panose="02020404030301010803" pitchFamily="18" charset="0"/>
              </a:rPr>
              <a:t> e </a:t>
            </a:r>
            <a:r>
              <a:rPr lang="it-IT" b="1" dirty="0">
                <a:latin typeface="Garamond" panose="02020404030301010803" pitchFamily="18" charset="0"/>
              </a:rPr>
              <a:t>persone</a:t>
            </a:r>
            <a:r>
              <a:rPr lang="it-IT" dirty="0">
                <a:latin typeface="Garamond" panose="02020404030301010803" pitchFamily="18" charset="0"/>
              </a:rPr>
              <a:t> della </a:t>
            </a:r>
            <a:r>
              <a:rPr lang="it-IT" b="1" dirty="0">
                <a:latin typeface="Garamond" panose="02020404030301010803" pitchFamily="18" charset="0"/>
              </a:rPr>
              <a:t>Lega</a:t>
            </a:r>
            <a:r>
              <a:rPr lang="it-IT" dirty="0">
                <a:latin typeface="Garamond" panose="02020404030301010803" pitchFamily="18" charset="0"/>
              </a:rPr>
              <a:t> le regalie e  le vostre consuetudini </a:t>
            </a:r>
            <a:r>
              <a:rPr lang="it-IT" u="sng" dirty="0">
                <a:latin typeface="Garamond" panose="02020404030301010803" pitchFamily="18" charset="0"/>
              </a:rPr>
              <a:t>sia nella città</a:t>
            </a:r>
            <a:r>
              <a:rPr lang="it-IT" dirty="0">
                <a:latin typeface="Garamond" panose="02020404030301010803" pitchFamily="18" charset="0"/>
              </a:rPr>
              <a:t>, </a:t>
            </a:r>
            <a:r>
              <a:rPr lang="it-IT" u="sng" dirty="0">
                <a:latin typeface="Garamond" panose="02020404030301010803" pitchFamily="18" charset="0"/>
              </a:rPr>
              <a:t>sia </a:t>
            </a:r>
            <a:r>
              <a:rPr lang="it-IT" u="sng" dirty="0" smtClean="0">
                <a:latin typeface="Garamond" panose="02020404030301010803" pitchFamily="18" charset="0"/>
              </a:rPr>
              <a:t>sul </a:t>
            </a:r>
            <a:r>
              <a:rPr lang="it-IT" u="sng" dirty="0">
                <a:latin typeface="Garamond" panose="02020404030301010803" pitchFamily="18" charset="0"/>
              </a:rPr>
              <a:t>territorio extra urbano</a:t>
            </a:r>
            <a:r>
              <a:rPr lang="it-IT" dirty="0">
                <a:latin typeface="Garamond" panose="02020404030301010803" pitchFamily="18" charset="0"/>
              </a:rPr>
              <a:t>, ad esempio in Verona e nel suo  castello e nel distretto suburbano, e nelle altre  città, luoghi e persone della Lega. </a:t>
            </a:r>
            <a:r>
              <a:rPr lang="it-IT" dirty="0" smtClean="0">
                <a:latin typeface="Garamond" panose="02020404030301010803" pitchFamily="18" charset="0"/>
              </a:rPr>
              <a:t>Ciò </a:t>
            </a:r>
            <a:r>
              <a:rPr lang="it-IT" dirty="0">
                <a:latin typeface="Garamond" panose="02020404030301010803" pitchFamily="18" charset="0"/>
              </a:rPr>
              <a:t>avverrà in modo che nella città voi </a:t>
            </a:r>
            <a:r>
              <a:rPr lang="it-IT" dirty="0" smtClean="0">
                <a:latin typeface="Garamond" panose="02020404030301010803" pitchFamily="18" charset="0"/>
              </a:rPr>
              <a:t>possiate </a:t>
            </a:r>
            <a:r>
              <a:rPr lang="it-IT" dirty="0">
                <a:latin typeface="Garamond" panose="02020404030301010803" pitchFamily="18" charset="0"/>
              </a:rPr>
              <a:t>avere tutte queste cose come finora </a:t>
            </a:r>
            <a:r>
              <a:rPr lang="it-IT" b="1" dirty="0">
                <a:latin typeface="Garamond" panose="02020404030301010803" pitchFamily="18" charset="0"/>
              </a:rPr>
              <a:t>le avete possedute </a:t>
            </a:r>
            <a:r>
              <a:rPr lang="it-IT" dirty="0">
                <a:latin typeface="Garamond" panose="02020404030301010803" pitchFamily="18" charset="0"/>
              </a:rPr>
              <a:t>o </a:t>
            </a:r>
            <a:r>
              <a:rPr lang="it-IT" b="1" dirty="0">
                <a:latin typeface="Garamond" panose="02020404030301010803" pitchFamily="18" charset="0"/>
              </a:rPr>
              <a:t>le  possedete</a:t>
            </a:r>
            <a:r>
              <a:rPr lang="it-IT" dirty="0">
                <a:latin typeface="Garamond" panose="02020404030301010803" pitchFamily="18" charset="0"/>
              </a:rPr>
              <a:t>; sul territorio extra-urbano eserciterete senza  alcuna contraddizione tutte le consuetudini che </a:t>
            </a:r>
            <a:r>
              <a:rPr lang="it-IT" b="1" dirty="0">
                <a:latin typeface="Garamond" panose="02020404030301010803" pitchFamily="18" charset="0"/>
              </a:rPr>
              <a:t>da antica  data avete esercitato</a:t>
            </a:r>
            <a:r>
              <a:rPr lang="it-IT" dirty="0">
                <a:latin typeface="Garamond" panose="02020404030301010803" pitchFamily="18" charset="0"/>
              </a:rPr>
              <a:t> o che </a:t>
            </a:r>
            <a:r>
              <a:rPr lang="it-IT" b="1" dirty="0">
                <a:latin typeface="Garamond" panose="02020404030301010803" pitchFamily="18" charset="0"/>
              </a:rPr>
              <a:t>esercitate</a:t>
            </a:r>
            <a:r>
              <a:rPr lang="it-IT" dirty="0">
                <a:latin typeface="Garamond" panose="02020404030301010803" pitchFamily="18" charset="0"/>
              </a:rPr>
              <a:t>, cioè sul  fodro, sui boschi e sui pascoli, sui ponti, sulle acque e </a:t>
            </a:r>
            <a:r>
              <a:rPr lang="it-IT" dirty="0" smtClean="0">
                <a:latin typeface="Garamond" panose="02020404030301010803" pitchFamily="18" charset="0"/>
              </a:rPr>
              <a:t>sui </a:t>
            </a:r>
            <a:r>
              <a:rPr lang="it-IT" dirty="0">
                <a:latin typeface="Garamond" panose="02020404030301010803" pitchFamily="18" charset="0"/>
              </a:rPr>
              <a:t>mulini, come </a:t>
            </a:r>
            <a:r>
              <a:rPr lang="it-IT" b="1" dirty="0">
                <a:latin typeface="Garamond" panose="02020404030301010803" pitchFamily="18" charset="0"/>
              </a:rPr>
              <a:t>da antica data siete stati soliti avere </a:t>
            </a:r>
            <a:r>
              <a:rPr lang="it-IT" dirty="0">
                <a:latin typeface="Garamond" panose="02020404030301010803" pitchFamily="18" charset="0"/>
              </a:rPr>
              <a:t>o  </a:t>
            </a:r>
            <a:r>
              <a:rPr lang="it-IT" b="1" dirty="0">
                <a:latin typeface="Garamond" panose="02020404030301010803" pitchFamily="18" charset="0"/>
              </a:rPr>
              <a:t>avete</a:t>
            </a:r>
            <a:r>
              <a:rPr lang="it-IT" dirty="0">
                <a:latin typeface="Garamond" panose="02020404030301010803" pitchFamily="18" charset="0"/>
              </a:rPr>
              <a:t>, e poi sull'arruolamento degli uomini per </a:t>
            </a:r>
            <a:r>
              <a:rPr lang="it-IT" dirty="0" smtClean="0">
                <a:latin typeface="Garamond" panose="02020404030301010803" pitchFamily="18" charset="0"/>
              </a:rPr>
              <a:t>formare </a:t>
            </a:r>
            <a:r>
              <a:rPr lang="it-IT" dirty="0">
                <a:latin typeface="Garamond" panose="02020404030301010803" pitchFamily="18" charset="0"/>
              </a:rPr>
              <a:t>l'esercito, sulla fortificazione delle mura cittadine, sulla  giurisdizione sia nelle cause criminali sia in quelle  pecuniarie, dentro e fuori la città, e su tutte le  altre materie che riguardano l'interesse delle città.</a:t>
            </a: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90112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Lega e storiografia risorgimentale</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Sin </a:t>
            </a:r>
            <a:r>
              <a:rPr lang="it-IT" sz="2200" dirty="0">
                <a:latin typeface="Garamond" panose="02020404030301010803" pitchFamily="18" charset="0"/>
              </a:rPr>
              <a:t>dal primo Ottocento le vicende della lega lombarda, interpretate alla luce delle urgenze libertarie del contesto contemporaneo italiano, furono lette in chiave patriottica. Le battaglie dei comuni divennero il simbolo della lotta per l’unità d’Italia, condotta contro gli oppositori stranieri. Nell’introdurre il suo </a:t>
            </a:r>
            <a:r>
              <a:rPr lang="it-IT" sz="2200" i="1" dirty="0">
                <a:latin typeface="Garamond" panose="02020404030301010803" pitchFamily="18" charset="0"/>
              </a:rPr>
              <a:t>Un episodio della lega lombarda</a:t>
            </a:r>
            <a:r>
              <a:rPr lang="it-IT" sz="2200" dirty="0">
                <a:latin typeface="Garamond" panose="02020404030301010803" pitchFamily="18" charset="0"/>
              </a:rPr>
              <a:t>, 1843, p. 9, Ercole Luigi Scolari proponeva la lega «</a:t>
            </a:r>
            <a:r>
              <a:rPr lang="it-IT" sz="2200" b="1" dirty="0">
                <a:latin typeface="Garamond" panose="02020404030301010803" pitchFamily="18" charset="0"/>
              </a:rPr>
              <a:t>la più gloriosa pagina della storia italiana</a:t>
            </a:r>
            <a:r>
              <a:rPr lang="it-IT" sz="2200" dirty="0">
                <a:latin typeface="Garamond" panose="02020404030301010803" pitchFamily="18" charset="0"/>
              </a:rPr>
              <a:t> […], che ne rammemora l’ostinata lotta dibattutasi fra la Chiesa e l’Impero, quella che ne presenta i più nobili fasti di alcune piccole repubbliche, le quali chiamate e </a:t>
            </a:r>
            <a:r>
              <a:rPr lang="it-IT" sz="2200" b="1" dirty="0">
                <a:latin typeface="Garamond" panose="02020404030301010803" pitchFamily="18" charset="0"/>
              </a:rPr>
              <a:t>dalla voce della religione e dall’amore della patria ad una santa alleanza, con eroiche prove seppero dalla prepotenza straniera difendere l’Italia</a:t>
            </a:r>
            <a:r>
              <a:rPr lang="it-IT" sz="2200" dirty="0">
                <a:latin typeface="Garamond" panose="02020404030301010803" pitchFamily="18" charset="0"/>
              </a:rPr>
              <a:t>». Nel prologo alla sua </a:t>
            </a:r>
            <a:r>
              <a:rPr lang="it-IT" sz="2200" i="1" dirty="0">
                <a:latin typeface="Garamond" panose="02020404030301010803" pitchFamily="18" charset="0"/>
              </a:rPr>
              <a:t>Storia della Lega Lombarda</a:t>
            </a:r>
            <a:r>
              <a:rPr lang="it-IT" sz="2200" dirty="0">
                <a:latin typeface="Garamond" panose="02020404030301010803" pitchFamily="18" charset="0"/>
              </a:rPr>
              <a:t>, 1848, p. 10, Luigi Tosti definiva l’argomento «di gloria e di dolore […], perché la dolce commemorazione delle antiche virtù nostre rincori i domestici ad imitarle, gli stranieri a rispettarle». </a:t>
            </a: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Ogni </a:t>
            </a:r>
            <a:r>
              <a:rPr lang="it-IT" sz="2200" dirty="0">
                <a:latin typeface="Garamond" panose="02020404030301010803" pitchFamily="18" charset="0"/>
              </a:rPr>
              <a:t>epoca proietta le sue esigenze e aspettative sugli eventi del passato, e la lega si prestò a lungo (e ancora si presta) a fraintendimenti e semplificazioni anacronistiche. In realtà, non esisteva un condiviso fronte anti-imperiale, e Federico aveva in Italia alleati ed amici. La lotta alla supremazia imperiale si andò ad inserire al tessuto di relazioni tra comuni, fatto di rivalità e contrasti; ciò che va ribadito, poi, è che i fronti penetravano pure all’interno delle città, dove esistevano famiglie pro e famiglie anti-imperiali</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54096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Istituzioni comunali a fine XII secolo</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Dopo </a:t>
            </a:r>
            <a:r>
              <a:rPr lang="it-IT" sz="2200" dirty="0">
                <a:latin typeface="Garamond" panose="02020404030301010803" pitchFamily="18" charset="0"/>
              </a:rPr>
              <a:t>la pace di Costanza i diritti giurisdizionali che Federico I aveva contrastato con tanta durezza tornavano ad essere legittimamente esercitabili, ma venivano delegate ai singoli comuni le modalità di recupero e di messa in atto di tali diritti. Ciò avvenne in ogni città diversamente, secondo i rapporti di forza locali. Per recuperare al controllo pubblico la sfera di influenza esercitata dalle cariche, ormai </a:t>
            </a:r>
            <a:r>
              <a:rPr lang="it-IT" sz="2200" dirty="0" err="1">
                <a:latin typeface="Garamond" panose="02020404030301010803" pitchFamily="18" charset="0"/>
              </a:rPr>
              <a:t>dinastizzate</a:t>
            </a:r>
            <a:r>
              <a:rPr lang="it-IT" sz="2200" dirty="0">
                <a:latin typeface="Garamond" panose="02020404030301010803" pitchFamily="18" charset="0"/>
              </a:rPr>
              <a:t>, di </a:t>
            </a:r>
            <a:r>
              <a:rPr lang="it-IT" sz="2200" u="sng" dirty="0">
                <a:latin typeface="Garamond" panose="02020404030301010803" pitchFamily="18" charset="0"/>
              </a:rPr>
              <a:t>avvocato</a:t>
            </a:r>
            <a:r>
              <a:rPr lang="it-IT" sz="2200" dirty="0">
                <a:latin typeface="Garamond" panose="02020404030301010803" pitchFamily="18" charset="0"/>
              </a:rPr>
              <a:t>, </a:t>
            </a:r>
            <a:r>
              <a:rPr lang="it-IT" sz="2200" u="sng" dirty="0" err="1">
                <a:latin typeface="Garamond" panose="02020404030301010803" pitchFamily="18" charset="0"/>
              </a:rPr>
              <a:t>visdomino</a:t>
            </a:r>
            <a:r>
              <a:rPr lang="it-IT" sz="2200" dirty="0">
                <a:latin typeface="Garamond" panose="02020404030301010803" pitchFamily="18" charset="0"/>
              </a:rPr>
              <a:t> e </a:t>
            </a:r>
            <a:r>
              <a:rPr lang="it-IT" sz="2200" u="sng" dirty="0">
                <a:latin typeface="Garamond" panose="02020404030301010803" pitchFamily="18" charset="0"/>
              </a:rPr>
              <a:t>visconte</a:t>
            </a:r>
            <a:r>
              <a:rPr lang="it-IT" sz="2200" dirty="0">
                <a:latin typeface="Garamond" panose="02020404030301010803" pitchFamily="18" charset="0"/>
              </a:rPr>
              <a:t>, che comportavano l’acquisizione di imposte indirette (tasse sulla giustizia sommaria, sulla nomina dei procuratori, sui movimenti di merce entro e fuori la città), si compirono sforzi ovunque; ma non sempre questo ‘braccio di </a:t>
            </a:r>
            <a:r>
              <a:rPr lang="it-IT" sz="2200" dirty="0" err="1">
                <a:latin typeface="Garamond" panose="02020404030301010803" pitchFamily="18" charset="0"/>
              </a:rPr>
              <a:t>ferro’</a:t>
            </a:r>
            <a:r>
              <a:rPr lang="it-IT" sz="2200" dirty="0">
                <a:latin typeface="Garamond" panose="02020404030301010803" pitchFamily="18" charset="0"/>
              </a:rPr>
              <a:t> tra poteri venne risolto a favore degli organi comunali. L’assoggettamento fiscale, come ogni aspetto del fenomeno comunale, seguì localmente ritmi diversi, e all’inizio le imposte coincidevano con quelle riscosse dagli enti </a:t>
            </a:r>
            <a:r>
              <a:rPr lang="it-IT" sz="2200" dirty="0" err="1">
                <a:latin typeface="Garamond" panose="02020404030301010803" pitchFamily="18" charset="0"/>
              </a:rPr>
              <a:t>pre</a:t>
            </a:r>
            <a:r>
              <a:rPr lang="it-IT" sz="2200" dirty="0">
                <a:latin typeface="Garamond" panose="02020404030301010803" pitchFamily="18" charset="0"/>
              </a:rPr>
              <a:t>-comunali. Le imposte erano su base familiare, e dovevano essere versate periodicamente, o quando si verificavano certe condizioni. </a:t>
            </a:r>
          </a:p>
          <a:p>
            <a:pPr marL="0" indent="0" algn="just">
              <a:buNone/>
            </a:pPr>
            <a:r>
              <a:rPr lang="it-IT" sz="2200" dirty="0">
                <a:latin typeface="Garamond" panose="02020404030301010803" pitchFamily="18" charset="0"/>
              </a:rPr>
              <a:t>Il </a:t>
            </a:r>
            <a:r>
              <a:rPr lang="it-IT" sz="2200" b="1" dirty="0">
                <a:latin typeface="Garamond" panose="02020404030301010803" pitchFamily="18" charset="0"/>
              </a:rPr>
              <a:t>Focatico</a:t>
            </a:r>
            <a:r>
              <a:rPr lang="it-IT" sz="2200" dirty="0">
                <a:latin typeface="Garamond" panose="02020404030301010803" pitchFamily="18" charset="0"/>
              </a:rPr>
              <a:t> era una tassa annuale, che dovevano pagare tutti i fuochi, ossia le famiglie.</a:t>
            </a:r>
          </a:p>
          <a:p>
            <a:pPr marL="0" indent="0" algn="just">
              <a:buNone/>
            </a:pPr>
            <a:r>
              <a:rPr lang="it-IT" sz="2200" b="1" dirty="0" err="1">
                <a:latin typeface="Garamond" panose="02020404030301010803" pitchFamily="18" charset="0"/>
              </a:rPr>
              <a:t>Boatteria</a:t>
            </a:r>
            <a:r>
              <a:rPr lang="it-IT" sz="2200" b="1" dirty="0">
                <a:latin typeface="Garamond" panose="02020404030301010803" pitchFamily="18" charset="0"/>
              </a:rPr>
              <a:t> </a:t>
            </a:r>
            <a:r>
              <a:rPr lang="it-IT" sz="2200" dirty="0">
                <a:latin typeface="Garamond" panose="02020404030301010803" pitchFamily="18" charset="0"/>
              </a:rPr>
              <a:t>era una tassa sul numero di buoi posseduto.</a:t>
            </a:r>
          </a:p>
          <a:p>
            <a:pPr marL="0" indent="0" algn="just">
              <a:buNone/>
            </a:pPr>
            <a:r>
              <a:rPr lang="it-IT" sz="2200" dirty="0">
                <a:latin typeface="Garamond" panose="02020404030301010803" pitchFamily="18" charset="0"/>
              </a:rPr>
              <a:t>Il </a:t>
            </a:r>
            <a:r>
              <a:rPr lang="it-IT" sz="2200" b="1" dirty="0">
                <a:latin typeface="Garamond" panose="02020404030301010803" pitchFamily="18" charset="0"/>
              </a:rPr>
              <a:t>Fodro</a:t>
            </a:r>
            <a:r>
              <a:rPr lang="it-IT" sz="2200" dirty="0">
                <a:latin typeface="Garamond" panose="02020404030301010803" pitchFamily="18" charset="0"/>
              </a:rPr>
              <a:t>, che abbiamo già incontrato, era proporzionato alla ricchezza del ‘fuoco’, e destinato a mantenere l’esercito imperiale.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6328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92150" y="735496"/>
            <a:ext cx="10801350" cy="2693504"/>
          </a:xfrm>
        </p:spPr>
        <p:txBody>
          <a:bodyPr>
            <a:normAutofit fontScale="90000"/>
          </a:bodyPr>
          <a:lstStyle/>
          <a:p>
            <a:pPr algn="ctr"/>
            <a:r>
              <a:rPr lang="it-IT" sz="5400" b="1" dirty="0" smtClean="0">
                <a:latin typeface="Garamond" panose="02020404030301010803" pitchFamily="18" charset="0"/>
                <a:ea typeface="Helvetica Neue LT Std 65 Medium" charset="0"/>
                <a:cs typeface="Arial"/>
              </a:rPr>
              <a:t>Storia Medievale</a:t>
            </a: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200" dirty="0" smtClean="0">
                <a:latin typeface="Garamond" panose="02020404030301010803" pitchFamily="18" charset="0"/>
              </a:rPr>
              <a:t>Laurea </a:t>
            </a:r>
            <a:r>
              <a:rPr lang="it-IT" sz="3200" dirty="0">
                <a:latin typeface="Garamond" panose="02020404030301010803" pitchFamily="18" charset="0"/>
              </a:rPr>
              <a:t>magistrale in Culture e tradizioni del Medio Evo e del Rinascimento</a:t>
            </a:r>
            <a:r>
              <a:rPr lang="it-IT" sz="2800" dirty="0">
                <a:latin typeface="Garamond" panose="02020404030301010803" pitchFamily="18" charset="0"/>
              </a:rPr>
              <a:t> </a:t>
            </a:r>
            <a:r>
              <a:rPr lang="it-IT" sz="3000" b="1" dirty="0" smtClean="0">
                <a:latin typeface="Arial"/>
                <a:ea typeface="Helvetica Neue LT Std 65 Medium" charset="0"/>
                <a:cs typeface="Arial"/>
              </a:rPr>
              <a:t/>
            </a:r>
            <a:br>
              <a:rPr lang="it-IT" sz="3000" b="1" dirty="0" smtClean="0">
                <a:latin typeface="Arial"/>
                <a:ea typeface="Helvetica Neue LT Std 65 Medium" charset="0"/>
                <a:cs typeface="Arial"/>
              </a:rPr>
            </a:b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600" b="1" dirty="0" smtClean="0">
                <a:latin typeface="Garamond" panose="02020404030301010803" pitchFamily="18" charset="0"/>
                <a:ea typeface="Helvetica Neue LT Std 65 Medium" charset="0"/>
                <a:cs typeface="Arial"/>
              </a:rPr>
              <a:t>Lezione 12</a:t>
            </a:r>
            <a:endParaRPr lang="it-IT" sz="4000" dirty="0">
              <a:latin typeface="Garamond" panose="02020404030301010803" pitchFamily="18" charset="0"/>
            </a:endParaRPr>
          </a:p>
        </p:txBody>
      </p:sp>
      <p:pic>
        <p:nvPicPr>
          <p:cNvPr id="4" name="Immagine 3"/>
          <p:cNvPicPr>
            <a:picLocks noChangeAspect="1"/>
          </p:cNvPicPr>
          <p:nvPr/>
        </p:nvPicPr>
        <p:blipFill>
          <a:blip r:embed="rId2"/>
          <a:stretch>
            <a:fillRect/>
          </a:stretch>
        </p:blipFill>
        <p:spPr>
          <a:xfrm>
            <a:off x="5322362" y="5800635"/>
            <a:ext cx="1572676" cy="448567"/>
          </a:xfrm>
          <a:prstGeom prst="rect">
            <a:avLst/>
          </a:prstGeom>
        </p:spPr>
      </p:pic>
      <p:sp>
        <p:nvSpPr>
          <p:cNvPr id="5" name="Titolo 1"/>
          <p:cNvSpPr txBox="1">
            <a:spLocks/>
          </p:cNvSpPr>
          <p:nvPr/>
        </p:nvSpPr>
        <p:spPr>
          <a:xfrm>
            <a:off x="2495550" y="3435350"/>
            <a:ext cx="7200900" cy="17970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000" dirty="0" smtClean="0">
                <a:latin typeface="Garamond" panose="02020404030301010803" pitchFamily="18" charset="0"/>
                <a:ea typeface="Helvetica Neue LT Std 65 Medium" charset="0"/>
                <a:cs typeface="Arial"/>
              </a:rPr>
              <a:t>Ferrara</a:t>
            </a:r>
            <a:r>
              <a:rPr lang="it-IT" sz="3000" dirty="0">
                <a:latin typeface="Garamond" panose="02020404030301010803" pitchFamily="18" charset="0"/>
                <a:ea typeface="Helvetica Neue LT Std 65 Medium" charset="0"/>
                <a:cs typeface="Arial"/>
              </a:rPr>
              <a:t/>
            </a:r>
            <a:br>
              <a:rPr lang="it-IT" sz="3000" dirty="0">
                <a:latin typeface="Garamond" panose="02020404030301010803" pitchFamily="18" charset="0"/>
                <a:ea typeface="Helvetica Neue LT Std 65 Medium" charset="0"/>
                <a:cs typeface="Arial"/>
              </a:rPr>
            </a:br>
            <a:r>
              <a:rPr lang="it-IT" sz="3000" dirty="0" smtClean="0">
                <a:latin typeface="Garamond" panose="02020404030301010803" pitchFamily="18" charset="0"/>
                <a:ea typeface="Helvetica Neue LT Std 65 Medium" charset="0"/>
                <a:cs typeface="Arial"/>
              </a:rPr>
              <a:t>05/11/2019 </a:t>
            </a:r>
            <a:endParaRPr lang="it-IT" sz="3000" dirty="0">
              <a:latin typeface="Garamond" panose="02020404030301010803" pitchFamily="18" charset="0"/>
            </a:endParaRPr>
          </a:p>
        </p:txBody>
      </p:sp>
    </p:spTree>
    <p:extLst>
      <p:ext uri="{BB962C8B-B14F-4D97-AF65-F5344CB8AC3E}">
        <p14:creationId xmlns:p14="http://schemas.microsoft.com/office/powerpoint/2010/main" val="19146867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Istituzioni comunali a fine XII secolo</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Con </a:t>
            </a:r>
            <a:r>
              <a:rPr lang="it-IT" sz="2200" dirty="0">
                <a:latin typeface="Garamond" panose="02020404030301010803" pitchFamily="18" charset="0"/>
              </a:rPr>
              <a:t>la pace di Costanza i comuni furono investiti di autorità tale da </a:t>
            </a: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INIZIARE A IMPORRE TASSE PURE AL CONTADO: </a:t>
            </a:r>
          </a:p>
          <a:p>
            <a:pPr marL="0" indent="0" algn="just">
              <a:buNone/>
            </a:pPr>
            <a:r>
              <a:rPr lang="it-IT" sz="2200" dirty="0" smtClean="0">
                <a:latin typeface="Garamond" panose="02020404030301010803" pitchFamily="18" charset="0"/>
              </a:rPr>
              <a:t>la </a:t>
            </a:r>
            <a:r>
              <a:rPr lang="it-IT" sz="2200" b="1" dirty="0">
                <a:latin typeface="Garamond" panose="02020404030301010803" pitchFamily="18" charset="0"/>
              </a:rPr>
              <a:t>Colletta</a:t>
            </a:r>
            <a:r>
              <a:rPr lang="it-IT" sz="2200" dirty="0">
                <a:latin typeface="Garamond" panose="02020404030301010803" pitchFamily="18" charset="0"/>
              </a:rPr>
              <a:t>, imposta diretta da riscuotere in occasione di specifiche evenienze (guerre, lavori pubblici). Divenne inoltre più stringente, e regolare, il contributo del contado all’esercito, e all’edilizia difensiva urbana: mura, fossati, castelli. Attorno alla metà del XII secolo si erano andate definendo le cariche di governo comunali. In sintesi, vennero istituite </a:t>
            </a:r>
            <a:r>
              <a:rPr lang="it-IT" sz="2200" b="1" dirty="0">
                <a:latin typeface="Garamond" panose="02020404030301010803" pitchFamily="18" charset="0"/>
              </a:rPr>
              <a:t>magistrature specializzate</a:t>
            </a:r>
            <a:r>
              <a:rPr lang="it-IT" sz="2200" dirty="0">
                <a:latin typeface="Garamond" panose="02020404030301010803" pitchFamily="18" charset="0"/>
              </a:rPr>
              <a:t>: il </a:t>
            </a:r>
            <a:r>
              <a:rPr lang="it-IT" sz="2200" i="1" u="sng" dirty="0" err="1">
                <a:latin typeface="Garamond" panose="02020404030301010803" pitchFamily="18" charset="0"/>
              </a:rPr>
              <a:t>cancellarius</a:t>
            </a:r>
            <a:r>
              <a:rPr lang="it-IT" sz="2200" dirty="0">
                <a:latin typeface="Garamond" panose="02020404030301010803" pitchFamily="18" charset="0"/>
              </a:rPr>
              <a:t>, che sovrintendeva all’operato dei notai in servizio del comune; i </a:t>
            </a:r>
            <a:r>
              <a:rPr lang="it-IT" sz="2200" u="sng" dirty="0">
                <a:latin typeface="Garamond" panose="02020404030301010803" pitchFamily="18" charset="0"/>
              </a:rPr>
              <a:t>tesorieri</a:t>
            </a:r>
            <a:r>
              <a:rPr lang="it-IT" sz="2200" dirty="0">
                <a:latin typeface="Garamond" panose="02020404030301010803" pitchFamily="18" charset="0"/>
              </a:rPr>
              <a:t>, che vigilavano su come veniva gestita la fiscalità; i </a:t>
            </a:r>
            <a:r>
              <a:rPr lang="it-IT" sz="2200" i="1" u="sng" dirty="0" err="1">
                <a:latin typeface="Garamond" panose="02020404030301010803" pitchFamily="18" charset="0"/>
              </a:rPr>
              <a:t>consules</a:t>
            </a:r>
            <a:r>
              <a:rPr lang="it-IT" sz="2200" i="1" u="sng" dirty="0">
                <a:latin typeface="Garamond" panose="02020404030301010803" pitchFamily="18" charset="0"/>
              </a:rPr>
              <a:t> de placito</a:t>
            </a:r>
            <a:r>
              <a:rPr lang="it-IT" sz="2200" dirty="0">
                <a:latin typeface="Garamond" panose="02020404030301010803" pitchFamily="18" charset="0"/>
              </a:rPr>
              <a:t>, giudici che emanavano le sentenze del comune. Le assemblee, che avevano funzionato anche in epoca </a:t>
            </a:r>
            <a:r>
              <a:rPr lang="it-IT" sz="2200" dirty="0" err="1">
                <a:latin typeface="Garamond" panose="02020404030301010803" pitchFamily="18" charset="0"/>
              </a:rPr>
              <a:t>pre</a:t>
            </a:r>
            <a:r>
              <a:rPr lang="it-IT" sz="2200" dirty="0">
                <a:latin typeface="Garamond" panose="02020404030301010803" pitchFamily="18" charset="0"/>
              </a:rPr>
              <a:t>-comunale, iniziarono a essere chiamate </a:t>
            </a:r>
            <a:r>
              <a:rPr lang="it-IT" sz="2200" b="1" dirty="0">
                <a:latin typeface="Garamond" panose="02020404030301010803" pitchFamily="18" charset="0"/>
              </a:rPr>
              <a:t>arengo</a:t>
            </a:r>
            <a:r>
              <a:rPr lang="it-IT" sz="2200" dirty="0">
                <a:latin typeface="Garamond" panose="02020404030301010803" pitchFamily="18" charset="0"/>
              </a:rPr>
              <a:t>, o </a:t>
            </a:r>
            <a:r>
              <a:rPr lang="it-IT" sz="2200" b="1" dirty="0">
                <a:latin typeface="Garamond" panose="02020404030301010803" pitchFamily="18" charset="0"/>
              </a:rPr>
              <a:t>concio</a:t>
            </a:r>
            <a:r>
              <a:rPr lang="it-IT" sz="2200" dirty="0">
                <a:latin typeface="Garamond" panose="02020404030301010803" pitchFamily="18" charset="0"/>
              </a:rPr>
              <a:t>. A fianco dell’arengo, che ratificava decisioni di interesse collettivo, si organizzò un arengo più ristretto, che da quello più vasto si differenziava anche perché i suoi membri erano eletti. Possediamo molte più informazioni sulle istituzioni comunali dalla seconda metà del secolo, perché da quell’epoca invalse la prassi di redigere per iscritto gli impegni che i consoli giuravano di ottemperare nei confronti della cittadinanza (i </a:t>
            </a:r>
            <a:r>
              <a:rPr lang="it-IT" sz="2200" b="1" dirty="0">
                <a:latin typeface="Garamond" panose="02020404030301010803" pitchFamily="18" charset="0"/>
              </a:rPr>
              <a:t>brevi</a:t>
            </a:r>
            <a:r>
              <a:rPr lang="it-IT" sz="2200" dirty="0">
                <a:latin typeface="Garamond" panose="02020404030301010803" pitchFamily="18" charset="0"/>
              </a:rPr>
              <a:t>), e pure le </a:t>
            </a:r>
            <a:r>
              <a:rPr lang="it-IT" sz="2200" b="1" dirty="0">
                <a:latin typeface="Garamond" panose="02020404030301010803" pitchFamily="18" charset="0"/>
              </a:rPr>
              <a:t>consuetudini urbane</a:t>
            </a:r>
            <a:r>
              <a:rPr lang="it-IT" sz="2200" dirty="0">
                <a:latin typeface="Garamond" panose="02020404030301010803" pitchFamily="18" charset="0"/>
              </a:rPr>
              <a:t>, e le </a:t>
            </a:r>
            <a:r>
              <a:rPr lang="it-IT" sz="2200" b="1" dirty="0">
                <a:latin typeface="Garamond" panose="02020404030301010803" pitchFamily="18" charset="0"/>
              </a:rPr>
              <a:t>delibere</a:t>
            </a:r>
            <a:r>
              <a:rPr lang="it-IT" sz="2200" dirty="0">
                <a:latin typeface="Garamond" panose="02020404030301010803" pitchFamily="18" charset="0"/>
              </a:rPr>
              <a:t> (queste ultime in maniera meno sistematica) </a:t>
            </a:r>
            <a:r>
              <a:rPr lang="it-IT" sz="2200" b="1" dirty="0">
                <a:latin typeface="Garamond" panose="02020404030301010803" pitchFamily="18" charset="0"/>
              </a:rPr>
              <a:t>dei consigli cittadini</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39100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La milizia comunale</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 y="1625600"/>
            <a:ext cx="12191998" cy="5232400"/>
          </a:xfrm>
        </p:spPr>
        <p:txBody>
          <a:bodyPr>
            <a:noAutofit/>
          </a:bodyPr>
          <a:lstStyle/>
          <a:p>
            <a:pPr marL="0" indent="0" algn="just">
              <a:buNone/>
            </a:pPr>
            <a:r>
              <a:rPr lang="it-IT" sz="2200" dirty="0" smtClean="0">
                <a:latin typeface="Garamond" panose="02020404030301010803" pitchFamily="18" charset="0"/>
              </a:rPr>
              <a:t>Da </a:t>
            </a:r>
            <a:r>
              <a:rPr lang="it-IT" sz="2200" dirty="0">
                <a:latin typeface="Garamond" panose="02020404030301010803" pitchFamily="18" charset="0"/>
              </a:rPr>
              <a:t>un’indagine </a:t>
            </a:r>
            <a:r>
              <a:rPr lang="it-IT" sz="2200" dirty="0" smtClean="0">
                <a:latin typeface="Garamond" panose="02020404030301010803" pitchFamily="18" charset="0"/>
              </a:rPr>
              <a:t>condotta </a:t>
            </a:r>
            <a:r>
              <a:rPr lang="it-IT" sz="2200" dirty="0">
                <a:latin typeface="Garamond" panose="02020404030301010803" pitchFamily="18" charset="0"/>
              </a:rPr>
              <a:t>sulla base dell’appartenenza familiare, ricavabile dalla documentazione comunale, emerge che i consoli erano, salvo rarissime eccezioni, </a:t>
            </a:r>
            <a:r>
              <a:rPr lang="it-IT" sz="2200" i="1" dirty="0" err="1">
                <a:latin typeface="Garamond" panose="02020404030301010803" pitchFamily="18" charset="0"/>
              </a:rPr>
              <a:t>milites</a:t>
            </a:r>
            <a:r>
              <a:rPr lang="it-IT" sz="2200" dirty="0">
                <a:latin typeface="Garamond" panose="02020404030301010803" pitchFamily="18" charset="0"/>
              </a:rPr>
              <a:t> (‘cavalieri’), ossia in grado di mantenere uno o più cavalli da guerra. La milizia era composta da individui che dovevano la propria ricchezza dal commercio come dallo sfruttamento di beni fondiari, dai bottini di guerra o dal servizio militare. Questa milizia</a:t>
            </a:r>
            <a:r>
              <a:rPr lang="it-IT" sz="2200" dirty="0" smtClean="0">
                <a:latin typeface="Garamond" panose="02020404030301010803" pitchFamily="18" charset="0"/>
              </a:rPr>
              <a:t>, </a:t>
            </a:r>
            <a:r>
              <a:rPr lang="it-IT" sz="2200" dirty="0">
                <a:latin typeface="Garamond" panose="02020404030301010803" pitchFamily="18" charset="0"/>
              </a:rPr>
              <a:t>secondo </a:t>
            </a:r>
            <a:r>
              <a:rPr lang="it-IT" sz="2200" dirty="0" err="1">
                <a:latin typeface="Garamond" panose="02020404030301010803" pitchFamily="18" charset="0"/>
              </a:rPr>
              <a:t>Maire</a:t>
            </a:r>
            <a:r>
              <a:rPr lang="it-IT" sz="2200" dirty="0">
                <a:latin typeface="Garamond" panose="02020404030301010803" pitchFamily="18" charset="0"/>
              </a:rPr>
              <a:t> </a:t>
            </a:r>
            <a:r>
              <a:rPr lang="it-IT" sz="2200" dirty="0" err="1">
                <a:latin typeface="Garamond" panose="02020404030301010803" pitchFamily="18" charset="0"/>
              </a:rPr>
              <a:t>Vigueur</a:t>
            </a:r>
            <a:r>
              <a:rPr lang="it-IT" sz="2200" dirty="0">
                <a:latin typeface="Garamond" panose="02020404030301010803" pitchFamily="18" charset="0"/>
              </a:rPr>
              <a:t>, </a:t>
            </a:r>
            <a:r>
              <a:rPr lang="it-IT" sz="2200" dirty="0" smtClean="0">
                <a:latin typeface="Garamond" panose="02020404030301010803" pitchFamily="18" charset="0"/>
              </a:rPr>
              <a:t>comprendeva </a:t>
            </a:r>
            <a:r>
              <a:rPr lang="it-IT" sz="2200" dirty="0">
                <a:latin typeface="Garamond" panose="02020404030301010803" pitchFamily="18" charset="0"/>
              </a:rPr>
              <a:t>oltre il 10 % della popolazione cittadina, </a:t>
            </a:r>
            <a:r>
              <a:rPr lang="it-IT" sz="2200" dirty="0" smtClean="0">
                <a:latin typeface="Garamond" panose="02020404030301010803" pitchFamily="18" charset="0"/>
              </a:rPr>
              <a:t>ed era composta anche da </a:t>
            </a:r>
            <a:r>
              <a:rPr lang="it-IT" sz="2200" dirty="0" err="1">
                <a:latin typeface="Garamond" panose="02020404030301010803" pitchFamily="18" charset="0"/>
              </a:rPr>
              <a:t>capitanei</a:t>
            </a:r>
            <a:r>
              <a:rPr lang="it-IT" sz="2200" dirty="0">
                <a:latin typeface="Garamond" panose="02020404030301010803" pitchFamily="18" charset="0"/>
              </a:rPr>
              <a:t> </a:t>
            </a:r>
            <a:r>
              <a:rPr lang="it-IT" sz="2200" dirty="0" smtClean="0">
                <a:latin typeface="Garamond" panose="02020404030301010803" pitchFamily="18" charset="0"/>
              </a:rPr>
              <a:t>e </a:t>
            </a:r>
            <a:r>
              <a:rPr lang="it-IT" sz="2200" dirty="0">
                <a:latin typeface="Garamond" panose="02020404030301010803" pitchFamily="18" charset="0"/>
              </a:rPr>
              <a:t>valvassori, ma </a:t>
            </a:r>
            <a:r>
              <a:rPr lang="it-IT" sz="2200" dirty="0" smtClean="0">
                <a:latin typeface="Garamond" panose="02020404030301010803" pitchFamily="18" charset="0"/>
              </a:rPr>
              <a:t>non </a:t>
            </a:r>
            <a:r>
              <a:rPr lang="it-IT" sz="2200" dirty="0">
                <a:latin typeface="Garamond" panose="02020404030301010803" pitchFamily="18" charset="0"/>
              </a:rPr>
              <a:t>essendo fondata sull’</a:t>
            </a:r>
            <a:r>
              <a:rPr lang="it-IT" sz="2200" b="1" dirty="0">
                <a:latin typeface="Garamond" panose="02020404030301010803" pitchFamily="18" charset="0"/>
              </a:rPr>
              <a:t>addobbamento</a:t>
            </a:r>
            <a:r>
              <a:rPr lang="it-IT" sz="2200" dirty="0">
                <a:latin typeface="Garamond" panose="02020404030301010803" pitchFamily="18" charset="0"/>
              </a:rPr>
              <a:t>, cioè sul rituale di conferimento, da parte di un signore, del cingolo cavalleresco, poteva </a:t>
            </a:r>
            <a:r>
              <a:rPr lang="it-IT" sz="2200" dirty="0" smtClean="0">
                <a:latin typeface="Garamond" panose="02020404030301010803" pitchFamily="18" charset="0"/>
              </a:rPr>
              <a:t>inglobare </a:t>
            </a:r>
            <a:r>
              <a:rPr lang="it-IT" sz="2200" dirty="0">
                <a:latin typeface="Garamond" panose="02020404030301010803" pitchFamily="18" charset="0"/>
              </a:rPr>
              <a:t>famiglie </a:t>
            </a:r>
            <a:r>
              <a:rPr lang="it-IT" sz="2200" dirty="0" smtClean="0">
                <a:latin typeface="Garamond" panose="02020404030301010803" pitchFamily="18" charset="0"/>
              </a:rPr>
              <a:t>della </a:t>
            </a:r>
            <a:r>
              <a:rPr lang="it-IT" sz="2200" dirty="0">
                <a:latin typeface="Garamond" panose="02020404030301010803" pitchFamily="18" charset="0"/>
              </a:rPr>
              <a:t>società cittadina e del contado anche di recente </a:t>
            </a:r>
            <a:r>
              <a:rPr lang="it-IT" sz="2200" dirty="0" smtClean="0">
                <a:latin typeface="Garamond" panose="02020404030301010803" pitchFamily="18" charset="0"/>
              </a:rPr>
              <a:t>immigrazione. </a:t>
            </a:r>
            <a:r>
              <a:rPr lang="it-IT" sz="2200" dirty="0">
                <a:latin typeface="Garamond" panose="02020404030301010803" pitchFamily="18" charset="0"/>
              </a:rPr>
              <a:t>Tra i </a:t>
            </a:r>
            <a:r>
              <a:rPr lang="it-IT" sz="2200" i="1" dirty="0" err="1">
                <a:latin typeface="Garamond" panose="02020404030301010803" pitchFamily="18" charset="0"/>
              </a:rPr>
              <a:t>milites</a:t>
            </a:r>
            <a:r>
              <a:rPr lang="it-IT" sz="2200" dirty="0">
                <a:latin typeface="Garamond" panose="02020404030301010803" pitchFamily="18" charset="0"/>
              </a:rPr>
              <a:t> erano in molti a rivestire incarichi giudiziari: in virtù dell’importanza della chiarezza procedurale, e del ruolo di garanti del diritto che legittimavano l’istituzione comunale, i giudici e i notai acquistarono un prestigio che valse il loro ingresso nella milizia. Già in attività nel tardo XI secolo, le milizie aumentarono di importanza con gli scontri con Federico I. Per ripagare la milizia, dalla quale spesso dipendeva la sua stessa esistenza, il comune offriva ai </a:t>
            </a:r>
            <a:r>
              <a:rPr lang="it-IT" sz="2200" i="1" dirty="0" err="1">
                <a:latin typeface="Garamond" panose="02020404030301010803" pitchFamily="18" charset="0"/>
              </a:rPr>
              <a:t>milites</a:t>
            </a:r>
            <a:r>
              <a:rPr lang="it-IT" sz="2200" dirty="0">
                <a:latin typeface="Garamond" panose="02020404030301010803" pitchFamily="18" charset="0"/>
              </a:rPr>
              <a:t> la facoltà di razziare i nemici, chiedere riscatti contro la restituzione dei prigionieri di guerra, godere di esenzioni fiscali. Tale politica andava in direzione opposta a quella attuata nei confronti delle altre componenti sociali urbane, imperniata sul superamento di giurisdizioni private e sull’assunzione di procedure scritte e standardizzate. </a:t>
            </a:r>
            <a:r>
              <a:rPr lang="it-IT" sz="2200" dirty="0" smtClean="0">
                <a:latin typeface="Garamond" panose="02020404030301010803" pitchFamily="18" charset="0"/>
              </a:rPr>
              <a:t>Entro questi </a:t>
            </a:r>
            <a:r>
              <a:rPr lang="it-IT" sz="2200" dirty="0">
                <a:latin typeface="Garamond" panose="02020404030301010803" pitchFamily="18" charset="0"/>
              </a:rPr>
              <a:t>opposti processi l’</a:t>
            </a:r>
            <a:r>
              <a:rPr lang="it-IT" sz="2200" i="1" dirty="0">
                <a:latin typeface="Garamond" panose="02020404030301010803" pitchFamily="18" charset="0"/>
              </a:rPr>
              <a:t>élite</a:t>
            </a:r>
            <a:r>
              <a:rPr lang="it-IT" sz="2200" dirty="0">
                <a:latin typeface="Garamond" panose="02020404030301010803" pitchFamily="18" charset="0"/>
              </a:rPr>
              <a:t> urbana poteva affrancarsi dalle regole di uguaglianza che si stavano sperimentando, e mantenere invece antichi privilegi, ottenendone pure di nuovi. </a:t>
            </a:r>
            <a:r>
              <a:rPr lang="it-IT" sz="2200" dirty="0" smtClean="0">
                <a:latin typeface="Garamond" panose="02020404030301010803" pitchFamily="18" charset="0"/>
              </a:rPr>
              <a:t>La milizia non </a:t>
            </a:r>
            <a:r>
              <a:rPr lang="it-IT" sz="2200" dirty="0">
                <a:latin typeface="Garamond" panose="02020404030301010803" pitchFamily="18" charset="0"/>
              </a:rPr>
              <a:t>coincideva con l’istituzione </a:t>
            </a:r>
            <a:r>
              <a:rPr lang="it-IT" sz="2200" dirty="0" smtClean="0">
                <a:latin typeface="Garamond" panose="02020404030301010803" pitchFamily="18" charset="0"/>
              </a:rPr>
              <a:t>comunale: nacquero tensioni. </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2278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Dinamiche sociali del XII secolo</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La </a:t>
            </a:r>
            <a:r>
              <a:rPr lang="it-IT" sz="2200" dirty="0">
                <a:latin typeface="Garamond" panose="02020404030301010803" pitchFamily="18" charset="0"/>
              </a:rPr>
              <a:t>lega lombarda, o la pace di Costanza, non avevano risolto in via definitiva la conflittualità che riguardava tanto le relazioni tra città quanto le dinamiche sociali interne a ogni centro urbano. Nel corso del XII </a:t>
            </a:r>
            <a:r>
              <a:rPr lang="it-IT" sz="2200" dirty="0" smtClean="0">
                <a:latin typeface="Garamond" panose="02020404030301010803" pitchFamily="18" charset="0"/>
              </a:rPr>
              <a:t>secolo la </a:t>
            </a:r>
            <a:r>
              <a:rPr lang="it-IT" sz="2200" dirty="0">
                <a:latin typeface="Garamond" panose="02020404030301010803" pitchFamily="18" charset="0"/>
              </a:rPr>
              <a:t>popolazione europea aumentò con ritmi vertiginosi. All’interno delle città italiane di medie dimensioni </a:t>
            </a:r>
            <a:r>
              <a:rPr lang="it-IT" sz="2200" dirty="0" smtClean="0">
                <a:latin typeface="Garamond" panose="02020404030301010803" pitchFamily="18" charset="0"/>
              </a:rPr>
              <a:t>(ad esempio Padova </a:t>
            </a:r>
            <a:r>
              <a:rPr lang="it-IT" sz="2200" dirty="0">
                <a:latin typeface="Garamond" panose="02020404030301010803" pitchFamily="18" charset="0"/>
              </a:rPr>
              <a:t>e </a:t>
            </a:r>
            <a:r>
              <a:rPr lang="it-IT" sz="2200" dirty="0" smtClean="0">
                <a:latin typeface="Garamond" panose="02020404030301010803" pitchFamily="18" charset="0"/>
              </a:rPr>
              <a:t>Pavia), </a:t>
            </a:r>
            <a:r>
              <a:rPr lang="it-IT" sz="2200" dirty="0">
                <a:latin typeface="Garamond" panose="02020404030301010803" pitchFamily="18" charset="0"/>
              </a:rPr>
              <a:t>secondo alcune stime, gli abitanti passarono da migliaia a decine di migliaia. «Questo movimento portò a convivere entro le stesse mura famiglie di origini e tradizioni diverse, clientele e gruppi che trovarono nel nuovo amalgama la possibilità di sganciarsi da vecchie relazioni e intrecciarne di nuove» (G. Milani, </a:t>
            </a:r>
            <a:r>
              <a:rPr lang="it-IT" sz="2200" i="1" dirty="0">
                <a:latin typeface="Garamond" panose="02020404030301010803" pitchFamily="18" charset="0"/>
              </a:rPr>
              <a:t>I comuni italiani</a:t>
            </a:r>
            <a:r>
              <a:rPr lang="it-IT" sz="2200" dirty="0">
                <a:latin typeface="Garamond" panose="02020404030301010803" pitchFamily="18" charset="0"/>
              </a:rPr>
              <a:t>, cit., p. 52). Non è un caso che a connotare nuovi gruppi sociali furono le società corporative, cui aderivano persone che svolgevano la medesima professione, e sono attestate per la prima volta proprio in questo periodo. La novità era costituita dal fatto che fossero proprio i lavoratori a unirsi, allo scopo di aiutarsi contro la concorrenza nonché contro le ingerenze o le minacce di altri gruppi. La facoltà di associazione dipendeva in ampia misura dai rapporti di forza che la società cittadina aveva sviluppato. A Genova e Pisa, dove l’economia si fondava sui commerci ad ampio raggio, venne istituito molto presto un consolato dei mercanti, magistratura che sembra configurare, per così dire, ‘un comune nel comune’. Durante la contrapposizione tra Federico I e i comuni esplosero con prepotenza conflitti interni </a:t>
            </a:r>
            <a:r>
              <a:rPr lang="it-IT" sz="2200" dirty="0" smtClean="0">
                <a:latin typeface="Garamond" panose="02020404030301010803" pitchFamily="18" charset="0"/>
              </a:rPr>
              <a:t>urbani, spesso difficilmente comprensibili.</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20775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Da comune consolare a podestarile</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 y="1625600"/>
            <a:ext cx="12191998" cy="5232400"/>
          </a:xfrm>
        </p:spPr>
        <p:txBody>
          <a:bodyPr>
            <a:noAutofit/>
          </a:bodyPr>
          <a:lstStyle/>
          <a:p>
            <a:pPr marL="0" indent="0" algn="just">
              <a:buNone/>
            </a:pPr>
            <a:r>
              <a:rPr lang="it-IT" sz="2200" dirty="0" smtClean="0">
                <a:latin typeface="Garamond" panose="02020404030301010803" pitchFamily="18" charset="0"/>
              </a:rPr>
              <a:t>Uno </a:t>
            </a:r>
            <a:r>
              <a:rPr lang="it-IT" sz="2200" dirty="0">
                <a:latin typeface="Garamond" panose="02020404030301010803" pitchFamily="18" charset="0"/>
              </a:rPr>
              <a:t>dei fattori di maggior litigiosità tra città era costituito dal controllo del territorio rurale. Spinti dalla necessità di far fronte comune contro Federico, i comuni aderenti alla lega tentarono di configurare una sorta di ‘diritto </a:t>
            </a:r>
            <a:r>
              <a:rPr lang="it-IT" sz="2200" dirty="0" err="1">
                <a:latin typeface="Garamond" panose="02020404030301010803" pitchFamily="18" charset="0"/>
              </a:rPr>
              <a:t>sovracittadino</a:t>
            </a:r>
            <a:r>
              <a:rPr lang="it-IT" sz="2200" dirty="0">
                <a:latin typeface="Garamond" panose="02020404030301010803" pitchFamily="18" charset="0"/>
              </a:rPr>
              <a:t>’, per regolare l’accesso a diritti sul contado. Nel perseguire questi obiettivi emerse la </a:t>
            </a:r>
            <a:r>
              <a:rPr lang="it-IT" sz="2200" u="sng" dirty="0">
                <a:latin typeface="Garamond" panose="02020404030301010803" pitchFamily="18" charset="0"/>
              </a:rPr>
              <a:t>natura territoriale del comune</a:t>
            </a:r>
            <a:r>
              <a:rPr lang="it-IT" sz="2200" dirty="0">
                <a:latin typeface="Garamond" panose="02020404030301010803" pitchFamily="18" charset="0"/>
              </a:rPr>
              <a:t>, come dimostra con chiarezza la concordia stretta tra i comuni lombardi nel 1168, a Lodi: in essa i rappresentanti dei comuni aderenti stabilirono le reciproche relazioni, e le competenze di giurisdizione, economia e milizia, conferendo un senso politico alla lega, che era nata con meri scopi difensivi. Tutto ciò poteva durare soltanto sotto la pressione di una minaccia militare reale. Una volta superata tale minaccia, con la pace di Costanza riemerse il problema territoriale. Nel primo periodo comunale le regole di gestione della cosa pubblica erano costituite dalle formule di giuramento che prestavano i consoli e i membri dell’assemblea. Dopo Costanza, che non aveva concesso ai comuni il diritto di produrre leggi, i comuni si dotarono di raccolte di leggi, che denotavano un nuovo modello normativo. </a:t>
            </a:r>
          </a:p>
          <a:p>
            <a:pPr marL="0" indent="0" algn="just">
              <a:spcBef>
                <a:spcPts val="0"/>
              </a:spcBef>
              <a:buNone/>
            </a:pPr>
            <a:r>
              <a:rPr lang="it-IT" sz="2200" dirty="0">
                <a:latin typeface="Garamond" panose="02020404030301010803" pitchFamily="18" charset="0"/>
              </a:rPr>
              <a:t>A redigere le leggi erano chiamati i </a:t>
            </a:r>
            <a:r>
              <a:rPr lang="it-IT" sz="2200" i="1" dirty="0" err="1">
                <a:latin typeface="Garamond" panose="02020404030301010803" pitchFamily="18" charset="0"/>
              </a:rPr>
              <a:t>correctores</a:t>
            </a:r>
            <a:r>
              <a:rPr lang="it-IT" sz="2200" dirty="0">
                <a:latin typeface="Garamond" panose="02020404030301010803" pitchFamily="18" charset="0"/>
              </a:rPr>
              <a:t>, dottori in diritto di grande levatura. La stesura degli statuti portò spesso a disaccordi con il vescovo, che, ben lungi dal favorire la creazione e l’applicazione di una legislazione originale, aspirava piuttosto a controllare il governo comunale. Di contro il comune, contando sulla legittimità imperiale, prese con decisione a rivendicare la propria autonomia rispetto al potere vescovile. </a:t>
            </a:r>
            <a:r>
              <a:rPr lang="it-IT" sz="2200" dirty="0" smtClean="0">
                <a:latin typeface="Garamond" panose="02020404030301010803" pitchFamily="18" charset="0"/>
              </a:rPr>
              <a:t>Nell’ambito </a:t>
            </a:r>
            <a:r>
              <a:rPr lang="it-IT" sz="2200" dirty="0">
                <a:latin typeface="Garamond" panose="02020404030301010803" pitchFamily="18" charset="0"/>
              </a:rPr>
              <a:t>di questo conflitto un segnale evidente della forza del comune è dato dall’ampia partecipazione dei giuristi alla stesura degli statuti.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40678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Da comune consolare a podestarile: i </a:t>
            </a:r>
            <a:r>
              <a:rPr lang="it-IT" sz="3100" b="1" i="1" dirty="0" err="1" smtClean="0">
                <a:latin typeface="Garamond" panose="02020404030301010803" pitchFamily="18" charset="0"/>
              </a:rPr>
              <a:t>milites</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 y="1625600"/>
            <a:ext cx="12191998" cy="5232400"/>
          </a:xfrm>
        </p:spPr>
        <p:txBody>
          <a:bodyPr>
            <a:noAutofit/>
          </a:bodyPr>
          <a:lstStyle/>
          <a:p>
            <a:pPr marL="0" indent="0" algn="just">
              <a:buNone/>
            </a:pPr>
            <a:r>
              <a:rPr lang="it-IT" sz="2200" dirty="0" smtClean="0">
                <a:latin typeface="Garamond" panose="02020404030301010803" pitchFamily="18" charset="0"/>
              </a:rPr>
              <a:t>Sorto </a:t>
            </a:r>
            <a:r>
              <a:rPr lang="it-IT" sz="2200" dirty="0">
                <a:latin typeface="Garamond" panose="02020404030301010803" pitchFamily="18" charset="0"/>
              </a:rPr>
              <a:t>come una sorta di laboratorio, oggetto di continui esperimenti e assestamenti, il comune approdò a un governo che concentrava in un singolo, il </a:t>
            </a:r>
            <a:r>
              <a:rPr lang="it-IT" sz="2200" b="1" dirty="0">
                <a:latin typeface="Garamond" panose="02020404030301010803" pitchFamily="18" charset="0"/>
              </a:rPr>
              <a:t>podestà</a:t>
            </a:r>
            <a:r>
              <a:rPr lang="it-IT" sz="2200" dirty="0">
                <a:latin typeface="Garamond" panose="02020404030301010803" pitchFamily="18" charset="0"/>
              </a:rPr>
              <a:t>, il potere esecutivo. Nella fase ‘consolare’, quella precedente, il comune faceva riferimento a regole provvisorie, stabilite volta per volta ed espressione degli estemporanei rapporti di forza tra parti sociali. Nella fase ‘podestarile’ le istituzioni furono più autonome rispetto ai potentati locali</a:t>
            </a:r>
            <a:r>
              <a:rPr lang="it-IT" sz="2200" dirty="0" smtClean="0">
                <a:latin typeface="Garamond" panose="02020404030301010803" pitchFamily="18" charset="0"/>
              </a:rPr>
              <a:t>.</a:t>
            </a:r>
          </a:p>
          <a:p>
            <a:pPr marL="0" indent="0" algn="just">
              <a:buNone/>
            </a:pPr>
            <a:r>
              <a:rPr lang="it-IT" sz="2200" dirty="0" smtClean="0">
                <a:latin typeface="Garamond" panose="02020404030301010803" pitchFamily="18" charset="0"/>
              </a:rPr>
              <a:t>La milizia rappresentava una componente fondamentale all’interno del consolato. Ma la congiuntura economica particolarmente favorevole, che aveva permesso a un numero sempre più alto di famiglie di mantenere un cavallo da guerra, unita all’inurbamento di cavalieri appartenenti alle aree rurali e di piccoli proprietari terrieri, avevano moltiplicato il numero dei </a:t>
            </a:r>
            <a:r>
              <a:rPr lang="it-IT" sz="2200" i="1" dirty="0" err="1" smtClean="0">
                <a:latin typeface="Garamond" panose="02020404030301010803" pitchFamily="18" charset="0"/>
              </a:rPr>
              <a:t>milites</a:t>
            </a:r>
            <a:r>
              <a:rPr lang="it-IT" sz="2200" dirty="0" smtClean="0">
                <a:latin typeface="Garamond" panose="02020404030301010803" pitchFamily="18" charset="0"/>
              </a:rPr>
              <a:t> senza poter garantire a tutti l’accesso alle risorse che il ruolo di </a:t>
            </a:r>
            <a:r>
              <a:rPr lang="it-IT" sz="2200" i="1" dirty="0" err="1" smtClean="0">
                <a:latin typeface="Garamond" panose="02020404030301010803" pitchFamily="18" charset="0"/>
              </a:rPr>
              <a:t>miles</a:t>
            </a:r>
            <a:r>
              <a:rPr lang="it-IT" sz="2200" dirty="0" smtClean="0">
                <a:latin typeface="Garamond" panose="02020404030301010803" pitchFamily="18" charset="0"/>
              </a:rPr>
              <a:t> nel recente passato aveva comportato. Aggiungiamo al quadro un altro dettaglio: se all’interno di pressoché ogni città era esistito un fronte filo-imperiale, i cui membri erano stati banditi durante le ostilità, con la pace questi erano tornati, portando con sé antichi dissapori e rancori. </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15931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2800" b="1" dirty="0" smtClean="0">
                <a:latin typeface="Garamond" panose="02020404030301010803" pitchFamily="18" charset="0"/>
              </a:rPr>
              <a:t>C</a:t>
            </a:r>
            <a:r>
              <a:rPr lang="it-IT" sz="3100" b="1" dirty="0" smtClean="0">
                <a:latin typeface="Garamond" panose="02020404030301010803" pitchFamily="18" charset="0"/>
              </a:rPr>
              <a:t>omuni urbani, controllo del contado</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 y="1625600"/>
            <a:ext cx="12191998" cy="5232400"/>
          </a:xfrm>
        </p:spPr>
        <p:txBody>
          <a:bodyPr>
            <a:noAutofit/>
          </a:bodyPr>
          <a:lstStyle/>
          <a:p>
            <a:pPr marL="0" indent="0" algn="just">
              <a:buNone/>
            </a:pPr>
            <a:r>
              <a:rPr lang="it-IT" sz="2200" dirty="0" smtClean="0">
                <a:latin typeface="Garamond" panose="02020404030301010803" pitchFamily="18" charset="0"/>
              </a:rPr>
              <a:t>Dalla </a:t>
            </a:r>
            <a:r>
              <a:rPr lang="it-IT" sz="2200" dirty="0">
                <a:latin typeface="Garamond" panose="02020404030301010803" pitchFamily="18" charset="0"/>
              </a:rPr>
              <a:t>seconda metà del XII secolo i comuni mirarono, e in larga misura riuscirono nell’impresa, a </a:t>
            </a:r>
            <a:r>
              <a:rPr lang="it-IT" sz="2200" b="1" dirty="0">
                <a:latin typeface="Garamond" panose="02020404030301010803" pitchFamily="18" charset="0"/>
              </a:rPr>
              <a:t>sostituire il vescovo nel controllo della diocesi</a:t>
            </a:r>
            <a:r>
              <a:rPr lang="it-IT" sz="2200" dirty="0">
                <a:latin typeface="Garamond" panose="02020404030301010803" pitchFamily="18" charset="0"/>
              </a:rPr>
              <a:t>, i cui confini comprendevano le aree rurali esterne alla città entro il distretto comitale. Proprio questa operazione differenzia profondamente il caso italiano da quello delle altre realtà urbane </a:t>
            </a:r>
            <a:r>
              <a:rPr lang="it-IT" sz="2200" dirty="0" smtClean="0">
                <a:latin typeface="Garamond" panose="02020404030301010803" pitchFamily="18" charset="0"/>
              </a:rPr>
              <a:t>europee:</a:t>
            </a:r>
          </a:p>
          <a:p>
            <a:pPr marL="0" indent="0" algn="ctr">
              <a:spcBef>
                <a:spcPts val="600"/>
              </a:spcBef>
              <a:buNone/>
            </a:pPr>
            <a:r>
              <a:rPr lang="it-IT" sz="2200" dirty="0" smtClean="0">
                <a:latin typeface="Garamond" panose="02020404030301010803" pitchFamily="18" charset="0"/>
              </a:rPr>
              <a:t>ancora </a:t>
            </a:r>
            <a:r>
              <a:rPr lang="it-IT" sz="2200" dirty="0">
                <a:latin typeface="Garamond" panose="02020404030301010803" pitchFamily="18" charset="0"/>
              </a:rPr>
              <a:t>nel Duecento inoltrato, nel resto d’Europa numerose signorie fondiarie conservavano, rispetto alle città, ampie autonomie politiche.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Rari </a:t>
            </a:r>
            <a:r>
              <a:rPr lang="it-IT" sz="2200" dirty="0">
                <a:latin typeface="Garamond" panose="02020404030301010803" pitchFamily="18" charset="0"/>
              </a:rPr>
              <a:t>furono i casi di interventi armati per acquisire il controllo rurale; ma a contrastare l’espansione urbana contribuirono i fuoriusciti, e i contadini che, a fianco di prestazioni lavorative, dovevano ai loro signori servizi militari. Comprensibilmente, le campagne – e le aree non coltive – vennero sempre più percepite come luoghi insicuri e conflittuali. Nel tentativo di ridurre le possibilità di alleanze territoriali da parte di organismi rurali, i comuni fondarono </a:t>
            </a:r>
            <a:r>
              <a:rPr lang="it-IT" sz="2200" b="1" dirty="0">
                <a:latin typeface="Garamond" panose="02020404030301010803" pitchFamily="18" charset="0"/>
              </a:rPr>
              <a:t>borghi franchi</a:t>
            </a:r>
            <a:r>
              <a:rPr lang="it-IT" sz="2200" dirty="0">
                <a:latin typeface="Garamond" panose="02020404030301010803" pitchFamily="18" charset="0"/>
              </a:rPr>
              <a:t>: villaggi muniti di fortificazioni, che potevano godere di alcuni privilegi in cambio della prestazione, da parte dei loro abitanti, di servizi militari. Questi insediamenti non furono numerosi: alcune città (ad es. Brescia, o Vercelli) arrivarono a fondarne circa 20, ma la maggior parte dei comuni molti meno, o addirittura nessuno. In generale, questa politica di controllo venne usata in </a:t>
            </a:r>
            <a:r>
              <a:rPr lang="it-IT" sz="2200" b="1" dirty="0">
                <a:latin typeface="Garamond" panose="02020404030301010803" pitchFamily="18" charset="0"/>
              </a:rPr>
              <a:t>Lombardia</a:t>
            </a:r>
            <a:r>
              <a:rPr lang="it-IT" sz="2200" dirty="0">
                <a:latin typeface="Garamond" panose="02020404030301010803" pitchFamily="18" charset="0"/>
              </a:rPr>
              <a:t> e </a:t>
            </a:r>
            <a:r>
              <a:rPr lang="it-IT" sz="2200" b="1" dirty="0">
                <a:latin typeface="Garamond" panose="02020404030301010803" pitchFamily="18" charset="0"/>
              </a:rPr>
              <a:t>Veneto</a:t>
            </a:r>
            <a:r>
              <a:rPr lang="it-IT" sz="2200" dirty="0">
                <a:latin typeface="Garamond" panose="02020404030301010803" pitchFamily="18" charset="0"/>
              </a:rPr>
              <a:t>, in misura minore in </a:t>
            </a:r>
            <a:r>
              <a:rPr lang="it-IT" sz="2200" b="1" dirty="0">
                <a:latin typeface="Garamond" panose="02020404030301010803" pitchFamily="18" charset="0"/>
              </a:rPr>
              <a:t>Emilia</a:t>
            </a:r>
            <a:r>
              <a:rPr lang="it-IT" sz="2200" dirty="0">
                <a:latin typeface="Garamond" panose="02020404030301010803" pitchFamily="18" charset="0"/>
              </a:rPr>
              <a:t> e </a:t>
            </a:r>
            <a:r>
              <a:rPr lang="it-IT" sz="2200" b="1" dirty="0">
                <a:latin typeface="Garamond" panose="02020404030301010803" pitchFamily="18" charset="0"/>
              </a:rPr>
              <a:t>Liguria</a:t>
            </a:r>
            <a:r>
              <a:rPr lang="it-IT" sz="2200" dirty="0">
                <a:latin typeface="Garamond" panose="02020404030301010803" pitchFamily="18" charset="0"/>
              </a:rPr>
              <a:t>. Ma la fondazione di un borgo franco non corrispondeva necessariamente alla mera esigenza di ‘fidelizzare’ al comune un territorio. Si creava un borgo franco anche per colonizzare, disboscando e bonificando, nuove aree prima incolte.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52024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2800" b="1" dirty="0" smtClean="0">
                <a:latin typeface="Garamond" panose="02020404030301010803" pitchFamily="18" charset="0"/>
              </a:rPr>
              <a:t>C</a:t>
            </a:r>
            <a:r>
              <a:rPr lang="it-IT" sz="3100" b="1" dirty="0" smtClean="0">
                <a:latin typeface="Garamond" panose="02020404030301010803" pitchFamily="18" charset="0"/>
              </a:rPr>
              <a:t>omuni urbani, controllo del contado</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 y="1790700"/>
            <a:ext cx="12191998" cy="5067300"/>
          </a:xfrm>
        </p:spPr>
        <p:txBody>
          <a:bodyPr>
            <a:noAutofit/>
          </a:bodyPr>
          <a:lstStyle/>
          <a:p>
            <a:pPr marL="0" indent="0" algn="just">
              <a:buNone/>
            </a:pPr>
            <a:r>
              <a:rPr lang="it-IT" sz="2200" dirty="0" smtClean="0">
                <a:latin typeface="Garamond" panose="02020404030301010803" pitchFamily="18" charset="0"/>
              </a:rPr>
              <a:t>Quale </a:t>
            </a:r>
            <a:r>
              <a:rPr lang="it-IT" sz="2200" dirty="0">
                <a:latin typeface="Garamond" panose="02020404030301010803" pitchFamily="18" charset="0"/>
              </a:rPr>
              <a:t>che fosse il motivo della sua nascita, il borgo franco tendeva a riprodurre al suo interno milizie analoghe a quelle urbane. Di fatto, le minori possibilità di difesa dei centri rurali comportarono un elevato numero di </a:t>
            </a:r>
            <a:r>
              <a:rPr lang="it-IT" sz="2200" i="1" dirty="0" err="1">
                <a:latin typeface="Garamond" panose="02020404030301010803" pitchFamily="18" charset="0"/>
              </a:rPr>
              <a:t>milites</a:t>
            </a:r>
            <a:r>
              <a:rPr lang="it-IT" sz="2200" dirty="0">
                <a:latin typeface="Garamond" panose="02020404030301010803" pitchFamily="18" charset="0"/>
              </a:rPr>
              <a:t>. I borghi rurali vennero istituiti, in prevalenza, tra il 1150 e il 1250, nonostante alcuni datassero 1118. La maggior parte del territorio rurale era però di già organizzato in </a:t>
            </a:r>
            <a:r>
              <a:rPr lang="it-IT" sz="2200" b="1" dirty="0">
                <a:latin typeface="Garamond" panose="02020404030301010803" pitchFamily="18" charset="0"/>
              </a:rPr>
              <a:t>comuni rurali</a:t>
            </a:r>
            <a:r>
              <a:rPr lang="it-IT" sz="2200" dirty="0">
                <a:latin typeface="Garamond" panose="02020404030301010803" pitchFamily="18" charset="0"/>
              </a:rPr>
              <a:t>, che avevano assunto su si sé le prerogative prima esercitate da un signore rurale. I primi erano comparsi sul finire dell’XI secolo, e occorre rilevare come il loro sviluppo, in origine, procedesse indipendentemente da quello dei comuni urbani. Dalla metà del XII secolo, invece, l’ingerenza del comune sul contado si manifesta in tre modi: tassazioni dirette, </a:t>
            </a:r>
            <a:r>
              <a:rPr lang="it-IT" sz="2200" i="1" dirty="0" err="1">
                <a:latin typeface="Garamond" panose="02020404030301010803" pitchFamily="18" charset="0"/>
              </a:rPr>
              <a:t>corvées</a:t>
            </a:r>
            <a:r>
              <a:rPr lang="it-IT" sz="2200" dirty="0">
                <a:latin typeface="Garamond" panose="02020404030301010803" pitchFamily="18" charset="0"/>
              </a:rPr>
              <a:t>, servizio militare obbligatorio</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14156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2800" b="1" dirty="0" smtClean="0">
                <a:latin typeface="Garamond" panose="02020404030301010803" pitchFamily="18" charset="0"/>
              </a:rPr>
              <a:t>Il podestà</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 y="1625600"/>
            <a:ext cx="12191998" cy="5232400"/>
          </a:xfrm>
        </p:spPr>
        <p:txBody>
          <a:bodyPr>
            <a:noAutofit/>
          </a:bodyPr>
          <a:lstStyle/>
          <a:p>
            <a:pPr marL="0" indent="0" algn="just">
              <a:buNone/>
            </a:pPr>
            <a:r>
              <a:rPr lang="it-IT" sz="2200" dirty="0">
                <a:latin typeface="Garamond" panose="02020404030301010803" pitchFamily="18" charset="0"/>
              </a:rPr>
              <a:t>L</a:t>
            </a:r>
            <a:r>
              <a:rPr lang="it-IT" sz="2200" dirty="0" smtClean="0">
                <a:latin typeface="Garamond" panose="02020404030301010803" pitchFamily="18" charset="0"/>
              </a:rPr>
              <a:t>a </a:t>
            </a:r>
            <a:r>
              <a:rPr lang="it-IT" sz="2200" dirty="0">
                <a:latin typeface="Garamond" panose="02020404030301010803" pitchFamily="18" charset="0"/>
              </a:rPr>
              <a:t>figura del podestà è attestata, in alcune città, a partire dalla metà del XII secolo. Viene definito </a:t>
            </a:r>
            <a:r>
              <a:rPr lang="it-IT" sz="2200" i="1" dirty="0">
                <a:latin typeface="Garamond" panose="02020404030301010803" pitchFamily="18" charset="0"/>
              </a:rPr>
              <a:t>primo </a:t>
            </a:r>
            <a:r>
              <a:rPr lang="it-IT" sz="2200" i="1" dirty="0" err="1">
                <a:latin typeface="Garamond" panose="02020404030301010803" pitchFamily="18" charset="0"/>
              </a:rPr>
              <a:t>consul</a:t>
            </a:r>
            <a:r>
              <a:rPr lang="it-IT" sz="2200" dirty="0">
                <a:latin typeface="Garamond" panose="02020404030301010803" pitchFamily="18" charset="0"/>
              </a:rPr>
              <a:t>, </a:t>
            </a:r>
            <a:r>
              <a:rPr lang="it-IT" sz="2200" i="1" dirty="0" err="1">
                <a:latin typeface="Garamond" panose="02020404030301010803" pitchFamily="18" charset="0"/>
              </a:rPr>
              <a:t>magister</a:t>
            </a:r>
            <a:r>
              <a:rPr lang="it-IT" sz="2200" dirty="0">
                <a:latin typeface="Garamond" panose="02020404030301010803" pitchFamily="18" charset="0"/>
              </a:rPr>
              <a:t>, </a:t>
            </a:r>
            <a:r>
              <a:rPr lang="it-IT" sz="2200" i="1" dirty="0">
                <a:latin typeface="Garamond" panose="02020404030301010803" pitchFamily="18" charset="0"/>
              </a:rPr>
              <a:t>dominus</a:t>
            </a:r>
            <a:r>
              <a:rPr lang="it-IT" sz="2200" dirty="0">
                <a:latin typeface="Garamond" panose="02020404030301010803" pitchFamily="18" charset="0"/>
              </a:rPr>
              <a:t>, o in altri modi ancora, all’interno di collegi consolari. L’elevata consistenza numerica dei collegi consolari si era rivelata verosimilmente poco efficace in situazioni di emergenza, e si preferì investire di autorità un singolo individuo. Nel frattempo, i ritmi sostenuti con i quali avvenivano i ricambi degli organismi comunali contribuivano all’instabilità politica. Venne via via introdotta una gerarchia nel collegio consolare, anche allo scopo di specializzare i funzionari di governo; e alla fine XII secolo si affermò la figura del </a:t>
            </a:r>
            <a:r>
              <a:rPr lang="it-IT" sz="2200" b="1" dirty="0">
                <a:latin typeface="Garamond" panose="02020404030301010803" pitchFamily="18" charset="0"/>
              </a:rPr>
              <a:t>podestà di professione</a:t>
            </a:r>
            <a:r>
              <a:rPr lang="it-IT" sz="2200" dirty="0">
                <a:latin typeface="Garamond" panose="02020404030301010803" pitchFamily="18" charset="0"/>
              </a:rPr>
              <a:t>, che nel XIII secolo era un forestiero itinerante, scelto proprio in virtù della sua estraneità alle logiche di conflittualità sociale e/o familiare urbane. In quanto fuori dal contesto cittadino, e dai sempre più complessi rapporti tra città e suoi dintorni rurali, il podestà straniero fu un elemento di discontinuità rispetto alle precedenti esperienze degli organismi comunali, e di fatto la sua presenza equivalse a un ridimensionamento dell’aristocrazia consolare. </a:t>
            </a:r>
          </a:p>
          <a:p>
            <a:pPr marL="0" indent="0" algn="just">
              <a:buNone/>
            </a:pPr>
            <a:r>
              <a:rPr lang="it-IT" sz="2200" dirty="0">
                <a:latin typeface="Garamond" panose="02020404030301010803" pitchFamily="18" charset="0"/>
              </a:rPr>
              <a:t>L’operato del podestà era regolato da norme predefinite, sottoscritte sia dal podestà che dalla comunità, e aveva pure la funzione di mitigare la tendenza di usare le cariche pubbliche per interessi privati. Per individuare un podestà il comune dosava modalità miste, ossia la nomina da parte di una commissione di alcuni candidati, e un sorteggio. Il consiglio a volte segnalava alla commissione la città dalla quale doveva provenire il podestà: chiaro segnale di legami e alleanze tra alcuni comuni.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51701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2800" b="1" dirty="0" smtClean="0">
                <a:latin typeface="Garamond" panose="02020404030301010803" pitchFamily="18" charset="0"/>
              </a:rPr>
              <a:t>Il podestà</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 y="1625600"/>
            <a:ext cx="12191998" cy="5232400"/>
          </a:xfrm>
        </p:spPr>
        <p:txBody>
          <a:bodyPr>
            <a:noAutofit/>
          </a:bodyPr>
          <a:lstStyle/>
          <a:p>
            <a:pPr marL="0" indent="0" algn="just">
              <a:buNone/>
            </a:pPr>
            <a:r>
              <a:rPr lang="it-IT" sz="2200" dirty="0" smtClean="0">
                <a:latin typeface="Garamond" panose="02020404030301010803" pitchFamily="18" charset="0"/>
              </a:rPr>
              <a:t>Durata</a:t>
            </a:r>
            <a:r>
              <a:rPr lang="it-IT" sz="2200" dirty="0">
                <a:latin typeface="Garamond" panose="02020404030301010803" pitchFamily="18" charset="0"/>
              </a:rPr>
              <a:t>, retribuzione e numero di collaboratori dei quali poteva avvalersi il podestà per svolgere il suo incarico, di un anno o sei mesi (periodo che risultò prevalente nella seconda metà del Duecento) venivano stabiliti con chiarezza. Di norma, il podestà iniziava il suo mandato durante un giorno di festa particolarmente solenne (l’Annunciazione, il Natale, la Pasqua), e allo scadere della carica era previsto che il suo operato venisse sottoposto a un giudizio. Se, agli inizi di tale usanza, i collaboratori erano pochi, cioè un giudice, un cavaliere e alcuni uomini armati, con il tempo il seguito del podestà si compose di giudici, notai, uomini di fiducia e svariati militari professionisti (a piedi come a cavallo). </a:t>
            </a:r>
          </a:p>
          <a:p>
            <a:pPr marL="0" indent="0" algn="just">
              <a:buNone/>
            </a:pPr>
            <a:r>
              <a:rPr lang="it-IT" sz="2200" dirty="0">
                <a:latin typeface="Garamond" panose="02020404030301010803" pitchFamily="18" charset="0"/>
              </a:rPr>
              <a:t>Dato che il compenso per la carica comprendeva anche le spese per i suoi collaboratori, e che nel corso del secolo fare il podestà divenne una vera professione, per la quale chi si dimostrava più capace poteva pretendere retribuzioni più elevate e scegliere tra le offerte di più comuni, l’entità dell’appannaggio podestarile durante il Duecento lievitò. I compiti del podestà non erano perfettamente sovrapponibili a quelli dei consoli. Il podestà fungeva da ‘cinghia di trasmissione’ tra i consigli comunali e la messa in esecuzione effettiva delle delibere. Tra le sue competenze l’amministrazione della giustizia, il comando delle milizie, la cura al regolare svolgimento della vita comunitaria, che comprendeva il mantenimento dell’ordine pubblico, la manutenzione delle infrastrutture, tutto quanto atteneva all’urbanistica e all’arredo urbano, il rispetto del calendario istituzionale.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2495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2800" b="1" dirty="0" smtClean="0">
                <a:latin typeface="Garamond" panose="02020404030301010803" pitchFamily="18" charset="0"/>
              </a:rPr>
              <a:t>Il podestà</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 y="1625600"/>
            <a:ext cx="12191998" cy="5232400"/>
          </a:xfrm>
        </p:spPr>
        <p:txBody>
          <a:bodyPr>
            <a:noAutofit/>
          </a:bodyPr>
          <a:lstStyle/>
          <a:p>
            <a:pPr marL="0" indent="0" algn="just">
              <a:buNone/>
            </a:pPr>
            <a:r>
              <a:rPr lang="it-IT" sz="2200" dirty="0" smtClean="0">
                <a:latin typeface="Garamond" panose="02020404030301010803" pitchFamily="18" charset="0"/>
              </a:rPr>
              <a:t>«</a:t>
            </a:r>
            <a:r>
              <a:rPr lang="it-IT" sz="2200" dirty="0">
                <a:latin typeface="Garamond" panose="02020404030301010803" pitchFamily="18" charset="0"/>
              </a:rPr>
              <a:t>Per diventare podestà bisognava possedere doti personali, attitudini, conoscenze specialistiche di carattere teorico e pratico. Il patrimonio di esperienze accumulate all’interno del nucleo familiare grazie alla ripetuta partecipazione di suoi membri al governo del comune, insieme al prestigio sociale, all’autorevolezza e alla posizione di potere tipici di una famiglia eminente, furono spesso all’inizio la base su cui si costruì una carriera podestarile […]. Si formarono bacini di reclutamento preferenziali, per cui determinati comuni tendevano a rifornirsi di podestà in ben definiti ambiti geografici, e viceversa da alcune aree individuate si dipartivano correnti di funzionari destinati a un certo giro di città. Attraverso i flussi del personale itinerante […] prese gradatamente corpo un sistema di relazioni tra città e città, all’interno del quale si esercitò l’influenza delle sedi più potenti, in un primo momento Milano, poi sostituita da Cremona e Bologna. Podestà milanesi, ad esempio, furono chiamati a reggere il governo dei maggiori centri della Lombardia, del Piemonte, delle </a:t>
            </a:r>
            <a:r>
              <a:rPr lang="it-IT" sz="2200" dirty="0" err="1">
                <a:latin typeface="Garamond" panose="02020404030301010803" pitchFamily="18" charset="0"/>
              </a:rPr>
              <a:t>Venezie</a:t>
            </a:r>
            <a:r>
              <a:rPr lang="it-IT" sz="2200" dirty="0">
                <a:latin typeface="Garamond" panose="02020404030301010803" pitchFamily="18" charset="0"/>
              </a:rPr>
              <a:t>, di Genova, di varie città emiliane, toscane, marchigiane, umbre, coprendo in tal modo l’intera area dell’Italia comunale» (E. </a:t>
            </a:r>
            <a:r>
              <a:rPr lang="it-IT" sz="2200" dirty="0" err="1">
                <a:latin typeface="Garamond" panose="02020404030301010803" pitchFamily="18" charset="0"/>
              </a:rPr>
              <a:t>Occhipinti</a:t>
            </a:r>
            <a:r>
              <a:rPr lang="it-IT" sz="2200" dirty="0">
                <a:latin typeface="Garamond" panose="02020404030301010803" pitchFamily="18" charset="0"/>
              </a:rPr>
              <a:t>, </a:t>
            </a:r>
            <a:r>
              <a:rPr lang="it-IT" sz="2200" i="1" dirty="0">
                <a:latin typeface="Garamond" panose="02020404030301010803" pitchFamily="18" charset="0"/>
              </a:rPr>
              <a:t>L’Italia dei comuni</a:t>
            </a:r>
            <a:r>
              <a:rPr lang="it-IT" sz="2200" dirty="0">
                <a:latin typeface="Garamond" panose="02020404030301010803" pitchFamily="18" charset="0"/>
              </a:rPr>
              <a:t>, cit., p. 59).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13734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La </a:t>
            </a:r>
            <a:r>
              <a:rPr lang="it-IT" sz="3100" b="1" dirty="0">
                <a:latin typeface="Garamond" panose="02020404030301010803" pitchFamily="18" charset="0"/>
              </a:rPr>
              <a:t>giustizia </a:t>
            </a:r>
            <a:r>
              <a:rPr lang="it-IT" sz="3100" b="1" dirty="0" err="1">
                <a:latin typeface="Garamond" panose="02020404030301010803" pitchFamily="18" charset="0"/>
              </a:rPr>
              <a:t>pre</a:t>
            </a:r>
            <a:r>
              <a:rPr lang="it-IT" sz="3100" b="1" dirty="0">
                <a:latin typeface="Garamond" panose="02020404030301010803" pitchFamily="18" charset="0"/>
              </a:rPr>
              <a:t>-comunale</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Il </a:t>
            </a:r>
            <a:r>
              <a:rPr lang="it-IT" sz="2200" dirty="0">
                <a:latin typeface="Garamond" panose="02020404030301010803" pitchFamily="18" charset="0"/>
              </a:rPr>
              <a:t>periodo della prima età comunale vide un forte sviluppo economico ma una profonda crisi politica, in quanto i soggetti tradizionalmente detentori di autorità </a:t>
            </a:r>
            <a:r>
              <a:rPr lang="it-IT" sz="2200" b="1" dirty="0">
                <a:latin typeface="Garamond" panose="02020404030301010803" pitchFamily="18" charset="0"/>
              </a:rPr>
              <a:t>non erano più in grado di garantirla</a:t>
            </a:r>
            <a:r>
              <a:rPr lang="it-IT" sz="2200" dirty="0">
                <a:latin typeface="Garamond" panose="02020404030301010803" pitchFamily="18" charset="0"/>
              </a:rPr>
              <a:t>. Vescovi, conti, re, marchesi avevano esercitato la giustizia convocando assemblee (</a:t>
            </a:r>
            <a:r>
              <a:rPr lang="it-IT" sz="2200" i="1" dirty="0" err="1">
                <a:latin typeface="Garamond" panose="02020404030301010803" pitchFamily="18" charset="0"/>
              </a:rPr>
              <a:t>placitum</a:t>
            </a:r>
            <a:r>
              <a:rPr lang="it-IT" sz="2200" dirty="0">
                <a:latin typeface="Garamond" panose="02020404030301010803" pitchFamily="18" charset="0"/>
              </a:rPr>
              <a:t>), che dal tardo XI secolo furono sempre più rare. Amministrare la giustizia era tra le responsabilità primarie del potere pubblico, cui erano chiamati a partecipare tutti gli uomini liberi. Tra il X e l’XI secolo le modifiche dei placiti mostrano in modo chiarissimo il processo di </a:t>
            </a:r>
            <a:r>
              <a:rPr lang="it-IT" sz="2200" b="1" dirty="0">
                <a:latin typeface="Garamond" panose="02020404030301010803" pitchFamily="18" charset="0"/>
              </a:rPr>
              <a:t>privatizzazione</a:t>
            </a:r>
            <a:r>
              <a:rPr lang="it-IT" sz="2200" dirty="0">
                <a:latin typeface="Garamond" panose="02020404030301010803" pitchFamily="18" charset="0"/>
              </a:rPr>
              <a:t> e </a:t>
            </a:r>
            <a:r>
              <a:rPr lang="it-IT" sz="2200" dirty="0" smtClean="0">
                <a:latin typeface="Garamond" panose="02020404030301010803" pitchFamily="18" charset="0"/>
              </a:rPr>
              <a:t>‘</a:t>
            </a:r>
            <a:r>
              <a:rPr lang="it-IT" sz="2200" b="1" dirty="0" err="1" smtClean="0">
                <a:latin typeface="Garamond" panose="02020404030301010803" pitchFamily="18" charset="0"/>
              </a:rPr>
              <a:t>dinastizzazione</a:t>
            </a:r>
            <a:r>
              <a:rPr lang="it-IT" sz="2200" dirty="0" smtClean="0">
                <a:latin typeface="Garamond" panose="02020404030301010803" pitchFamily="18" charset="0"/>
              </a:rPr>
              <a:t>’ </a:t>
            </a:r>
            <a:r>
              <a:rPr lang="it-IT" sz="2200" dirty="0">
                <a:latin typeface="Garamond" panose="02020404030301010803" pitchFamily="18" charset="0"/>
              </a:rPr>
              <a:t>subito dal potere. </a:t>
            </a: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a:t>
            </a:r>
            <a:r>
              <a:rPr lang="it-IT" sz="2200" dirty="0">
                <a:latin typeface="Garamond" panose="02020404030301010803" pitchFamily="18" charset="0"/>
              </a:rPr>
              <a:t>A partire dall’XI secolo, con l’ulteriore disgregazione del potere comitale a profitto dei signori locali, ciascun signore avrà la possibilità di giudicare i suoi dipendenti e dunque di tenere placito, anche se il termine cadrà progressivamente in disuso» (A. Barbero – C. </a:t>
            </a:r>
            <a:r>
              <a:rPr lang="it-IT" sz="2200" dirty="0" err="1">
                <a:latin typeface="Garamond" panose="02020404030301010803" pitchFamily="18" charset="0"/>
              </a:rPr>
              <a:t>Frugoni</a:t>
            </a:r>
            <a:r>
              <a:rPr lang="it-IT" sz="2200" dirty="0">
                <a:latin typeface="Garamond" panose="02020404030301010803" pitchFamily="18" charset="0"/>
              </a:rPr>
              <a:t>, voce </a:t>
            </a:r>
            <a:r>
              <a:rPr lang="it-IT" sz="2200" i="1" dirty="0">
                <a:latin typeface="Garamond" panose="02020404030301010803" pitchFamily="18" charset="0"/>
              </a:rPr>
              <a:t>Placito</a:t>
            </a:r>
            <a:r>
              <a:rPr lang="it-IT" sz="2200" dirty="0">
                <a:latin typeface="Garamond" panose="02020404030301010803" pitchFamily="18" charset="0"/>
              </a:rPr>
              <a:t>, in: </a:t>
            </a:r>
            <a:r>
              <a:rPr lang="it-IT" sz="2200" i="1" dirty="0">
                <a:latin typeface="Garamond" panose="02020404030301010803" pitchFamily="18" charset="0"/>
              </a:rPr>
              <a:t>Dizionario del Medioevo</a:t>
            </a:r>
            <a:r>
              <a:rPr lang="it-IT" sz="2200" dirty="0">
                <a:latin typeface="Garamond" panose="02020404030301010803" pitchFamily="18" charset="0"/>
              </a:rPr>
              <a:t>, cit.). </a:t>
            </a: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Le </a:t>
            </a:r>
            <a:r>
              <a:rPr lang="it-IT" sz="2200" dirty="0">
                <a:latin typeface="Garamond" panose="02020404030301010803" pitchFamily="18" charset="0"/>
              </a:rPr>
              <a:t>udienze dovevano essere tenute periodicamente. Quando l’ecclesiastico Landolfo, nel 1132, si recò dall’imperatore Lotario II a domandare la restituzione della chiesa di San Paolo, che gli era stata sottratta attorno al 1113 e assegnata a Nazario Muricola, distintosi nella fazione ecclesiastica filo-comunale, l’imperatore rimandò Landolfo al giudizio dei consoli di Milano. Le situazioni che abbiamo descritto nella scorsa lezione, avvenute a Pisa e a Genova, potevano essere risolte finché il problema fosse stato circoscritto, e interno alla cittadinanza. </a:t>
            </a: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4525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2800" b="1" dirty="0" smtClean="0">
                <a:latin typeface="Garamond" panose="02020404030301010803" pitchFamily="18" charset="0"/>
              </a:rPr>
              <a:t>I comuni dopo Federico I</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 y="1625600"/>
            <a:ext cx="12191998" cy="5232400"/>
          </a:xfrm>
        </p:spPr>
        <p:txBody>
          <a:bodyPr>
            <a:noAutofit/>
          </a:bodyPr>
          <a:lstStyle/>
          <a:p>
            <a:pPr marL="0" indent="0" algn="just">
              <a:buNone/>
            </a:pPr>
            <a:r>
              <a:rPr lang="it-IT" sz="2200" dirty="0" smtClean="0">
                <a:latin typeface="Garamond" panose="02020404030301010803" pitchFamily="18" charset="0"/>
              </a:rPr>
              <a:t>Nonostante </a:t>
            </a:r>
            <a:r>
              <a:rPr lang="it-IT" sz="2200" dirty="0">
                <a:latin typeface="Garamond" panose="02020404030301010803" pitchFamily="18" charset="0"/>
              </a:rPr>
              <a:t>le vaste autonomie, i comuni nel 1183 avevano riconosciuto come il loro potere derivasse da quello imperiale, e l’imperatore venne invocato per giudicare cause d’appello, autorità che esercitò con l’intento di conservare, o raggiungere, un equilibrio tra le parti. A tale fine, nel 1185/6, Federico I tolse a Cremona i diritti </a:t>
            </a:r>
            <a:r>
              <a:rPr lang="it-IT" sz="2200" dirty="0" smtClean="0">
                <a:latin typeface="Garamond" panose="02020404030301010803" pitchFamily="18" charset="0"/>
              </a:rPr>
              <a:t>sulla già citata isola </a:t>
            </a:r>
            <a:r>
              <a:rPr lang="it-IT" sz="2200" dirty="0" err="1" smtClean="0">
                <a:latin typeface="Garamond" panose="02020404030301010803" pitchFamily="18" charset="0"/>
              </a:rPr>
              <a:t>Fulkerii</a:t>
            </a:r>
            <a:r>
              <a:rPr lang="it-IT" sz="2200" dirty="0" smtClean="0">
                <a:latin typeface="Garamond" panose="02020404030301010803" pitchFamily="18" charset="0"/>
              </a:rPr>
              <a:t>, </a:t>
            </a:r>
            <a:r>
              <a:rPr lang="it-IT" sz="2200" dirty="0">
                <a:latin typeface="Garamond" panose="02020404030301010803" pitchFamily="18" charset="0"/>
              </a:rPr>
              <a:t>che rappresentava un motivo di tensione permanente tra Cremona e Milano. Al figlio di Federico, Enrico VI, toccò affrontare la ribellione della Sicilia. Allo scopo di fare cassa per sovvenire alle spese militari, dietro pagamento concesse l’isola a Cremona. Nel 1194 Enrico Vi era salito al trono di Sicilia sotto la promessa, fatta al papa, di tenere separate la corone di Sicilia e d’Italia. Nel 1197, però, la prematura morte dell’imperatore, poco più che trentenne, innescò un vuoto di potere</a:t>
            </a:r>
            <a:r>
              <a:rPr lang="it-IT" sz="2200" dirty="0" smtClean="0">
                <a:latin typeface="Garamond" panose="02020404030301010803" pitchFamily="18" charset="0"/>
              </a:rPr>
              <a:t>.</a:t>
            </a:r>
          </a:p>
          <a:p>
            <a:pPr marL="0" indent="0" algn="just">
              <a:buNone/>
            </a:pPr>
            <a:r>
              <a:rPr lang="it-IT" sz="2200" dirty="0" smtClean="0">
                <a:latin typeface="Garamond" panose="02020404030301010803" pitchFamily="18" charset="0"/>
              </a:rPr>
              <a:t>Proponendoli </a:t>
            </a:r>
            <a:r>
              <a:rPr lang="it-IT" sz="2200" dirty="0">
                <a:latin typeface="Garamond" panose="02020404030301010803" pitchFamily="18" charset="0"/>
              </a:rPr>
              <a:t>come reintegri di terre espropriate senza diritto, </a:t>
            </a:r>
            <a:r>
              <a:rPr lang="it-IT" sz="2200" dirty="0" smtClean="0">
                <a:latin typeface="Garamond" panose="02020404030301010803" pitchFamily="18" charset="0"/>
              </a:rPr>
              <a:t>Innocenzo III intraprese </a:t>
            </a:r>
            <a:r>
              <a:rPr lang="it-IT" sz="2200" dirty="0">
                <a:latin typeface="Garamond" panose="02020404030301010803" pitchFamily="18" charset="0"/>
              </a:rPr>
              <a:t>la conquista della Marca Anconetana, dell’Umbria e di una porzione del Lazio. Approfittando dell’assenza di un imperatore, frequenti divennero le campagne militari che i comuni misero in atto contro i contadi. Tali processi contribuirono in misura significativa al </a:t>
            </a:r>
            <a:r>
              <a:rPr lang="it-IT" sz="2200" b="1" dirty="0">
                <a:latin typeface="Garamond" panose="02020404030301010803" pitchFamily="18" charset="0"/>
              </a:rPr>
              <a:t>ricorso a podestà stranieri</a:t>
            </a:r>
            <a:r>
              <a:rPr lang="it-IT" sz="2200" dirty="0">
                <a:latin typeface="Garamond" panose="02020404030301010803" pitchFamily="18" charset="0"/>
              </a:rPr>
              <a:t>, per tentare di compensare il riacuirsi di dissidi territoriali che la necessità di contrastare Federico I aveva solo temporaneamente sopito. A dimostrare che questo processo possedeva un carattere endemico e generalizzato sono, tra l’altro, le cronache dell’epoca, che negli ultimi anni del XII secolo riportano sequenze ininterrotte di conflitti per litigarsi i confini.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118580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Gli </a:t>
            </a:r>
            <a:r>
              <a:rPr lang="it-IT" sz="3100" b="1" dirty="0">
                <a:latin typeface="Garamond" panose="02020404030301010803" pitchFamily="18" charset="0"/>
              </a:rPr>
              <a:t>schieramenti territoriali</a:t>
            </a: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 y="1625600"/>
            <a:ext cx="12191998" cy="5232400"/>
          </a:xfrm>
        </p:spPr>
        <p:txBody>
          <a:bodyPr>
            <a:noAutofit/>
          </a:bodyPr>
          <a:lstStyle/>
          <a:p>
            <a:pPr marL="0" indent="0" algn="just">
              <a:buNone/>
              <a:tabLst>
                <a:tab pos="1257300" algn="l"/>
              </a:tabLst>
            </a:pPr>
            <a:r>
              <a:rPr lang="it-IT" sz="2200" dirty="0" smtClean="0">
                <a:latin typeface="Garamond" panose="02020404030301010803" pitchFamily="18" charset="0"/>
              </a:rPr>
              <a:t>Dato che la </a:t>
            </a:r>
            <a:r>
              <a:rPr lang="it-IT" sz="2200" dirty="0">
                <a:latin typeface="Garamond" panose="02020404030301010803" pitchFamily="18" charset="0"/>
              </a:rPr>
              <a:t>pace di Costanza prevedeva la legittimità di accordi tra comuni, furono stipulati in grandi quantità patti scritti tra città; solitamente queste non erano confinanti tra loro, per ovvi motivi di rivalità, e riguardanti </a:t>
            </a:r>
            <a:r>
              <a:rPr lang="it-IT" sz="2200" b="1" dirty="0">
                <a:latin typeface="Garamond" panose="02020404030301010803" pitchFamily="18" charset="0"/>
              </a:rPr>
              <a:t>due realtà urbane associate per contrastare una terza</a:t>
            </a:r>
            <a:r>
              <a:rPr lang="it-IT" sz="2200" dirty="0">
                <a:latin typeface="Garamond" panose="02020404030301010803" pitchFamily="18" charset="0"/>
              </a:rPr>
              <a:t>. Tali patti furono diversi a seconda delle realtà territoriali che riguardavano: in Emilia, ad esempio, la disposizione delle città risentiva di arcaiche suddivisioni a fasce verticali dei contadi, e di conseguenza ogni città era inserita tra i contadi di altre due città. In Toscana, invece, il numero delle città confinanti aumentava, essendo collocati i contadi a 360° rispetto alle città. Naturalmente, città particolarmente grandi e floride avevano buon gioco ad egemonizzare altre di risorse inferiori. Fu il caso di Milano, i cui accordi stretti con Como nel 1196, e con Lodi nel 1198, valsero alla città il controllo su un’area molto più estesa dei reali confini del suo contado. Progressivamente le alleanze si allargarono, assumendo sfere di interesse ultra-regionali. In Toscana, che era rimasta estranea all’esperienza della lega lombarda, nel 1198 si strinse una </a:t>
            </a:r>
            <a:r>
              <a:rPr lang="it-IT" sz="2200" i="1" dirty="0" err="1">
                <a:latin typeface="Garamond" panose="02020404030301010803" pitchFamily="18" charset="0"/>
              </a:rPr>
              <a:t>Societas</a:t>
            </a:r>
            <a:r>
              <a:rPr lang="it-IT" sz="2200" i="1" dirty="0">
                <a:latin typeface="Garamond" panose="02020404030301010803" pitchFamily="18" charset="0"/>
              </a:rPr>
              <a:t> </a:t>
            </a:r>
            <a:r>
              <a:rPr lang="it-IT" sz="2200" i="1" dirty="0" err="1">
                <a:latin typeface="Garamond" panose="02020404030301010803" pitchFamily="18" charset="0"/>
              </a:rPr>
              <a:t>Tusciae</a:t>
            </a:r>
            <a:r>
              <a:rPr lang="it-IT" sz="2200" dirty="0">
                <a:latin typeface="Garamond" panose="02020404030301010803" pitchFamily="18" charset="0"/>
              </a:rPr>
              <a:t> tra Firenze, Lucca, Siena e Arezzo (non parteciparono Pisa né Pistoia), oltre a molti centri di minore grandezza. I patti comunali riguardavano i rapporti politici con il nuovo imperatore, non ancora eletto; la lotta di successione tra i principali candidati, Ottone di Brunswick e Filippo di Svevia, catalizzò le alleanze su due fronti opposti. Nel 1209 venne incoronato imperatore Ottone IV, che prima giurò al pontefice, poi non tenne fede alla promessa, di rinunciare al trono di Sicilia e alla totalità dei possessi imperiali acquisiti in Italia a partire dall’epoca di Ludovico il Pio. Ciò provocò la scomunica di Ottone, e il conflitto con il titolare della corona siciliana, il figlio di Enrico VI, Federico II.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11377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Gli </a:t>
            </a:r>
            <a:r>
              <a:rPr lang="it-IT" sz="3100" b="1" dirty="0">
                <a:latin typeface="Garamond" panose="02020404030301010803" pitchFamily="18" charset="0"/>
              </a:rPr>
              <a:t>schieramenti </a:t>
            </a:r>
            <a:r>
              <a:rPr lang="it-IT" sz="3100" b="1" dirty="0" smtClean="0">
                <a:latin typeface="Garamond" panose="02020404030301010803" pitchFamily="18" charset="0"/>
              </a:rPr>
              <a:t>territoriali e nuovi conflitti interni</a:t>
            </a: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 y="1625600"/>
            <a:ext cx="12191998" cy="5232400"/>
          </a:xfrm>
        </p:spPr>
        <p:txBody>
          <a:bodyPr>
            <a:noAutofit/>
          </a:bodyPr>
          <a:lstStyle/>
          <a:p>
            <a:pPr marL="0" indent="0" algn="just">
              <a:buNone/>
              <a:tabLst>
                <a:tab pos="1257300" algn="l"/>
              </a:tabLst>
            </a:pPr>
            <a:r>
              <a:rPr lang="it-IT" sz="2200" dirty="0" smtClean="0">
                <a:latin typeface="Garamond" panose="02020404030301010803" pitchFamily="18" charset="0"/>
              </a:rPr>
              <a:t>Come </a:t>
            </a:r>
            <a:r>
              <a:rPr lang="it-IT" sz="2200" dirty="0">
                <a:latin typeface="Garamond" panose="02020404030301010803" pitchFamily="18" charset="0"/>
              </a:rPr>
              <a:t>è noto, Federico venne eletto re dei Romani nel 1211. In questi avvenimenti i comuni italiani furono profondamente coinvolti: quando Federico lasciò la Sicilia e percorse la penisola per farsi incoronare in Germania numerosi comuni lo scortarono, mentre le città appartenenti alla fazione ‘ottoniana’ tentarono a più riprese di impedirne il tragitto e di rapirlo, per scongiurare la sua elezione. Decidendo di appoggiare un candidato piuttosto che un altro i comuni aspiravano ad ottenere nuovi privilegi, ma in caso di sconfitta rischiavano comunque poco, in quanto la debolezza imperiale sul territorio era già emersa da tempo, e non avrebbe comportato la perdita di diritti </a:t>
            </a:r>
            <a:r>
              <a:rPr lang="it-IT" sz="2200" dirty="0" smtClean="0">
                <a:latin typeface="Garamond" panose="02020404030301010803" pitchFamily="18" charset="0"/>
              </a:rPr>
              <a:t>acquisiti.</a:t>
            </a:r>
          </a:p>
          <a:p>
            <a:pPr marL="0" indent="0" algn="just">
              <a:spcBef>
                <a:spcPts val="0"/>
              </a:spcBef>
              <a:buNone/>
              <a:tabLst>
                <a:tab pos="1257300" algn="l"/>
              </a:tabLst>
            </a:pPr>
            <a:r>
              <a:rPr lang="it-IT" sz="2200" dirty="0" smtClean="0">
                <a:latin typeface="Garamond" panose="02020404030301010803" pitchFamily="18" charset="0"/>
              </a:rPr>
              <a:t>L’introduzione </a:t>
            </a:r>
            <a:r>
              <a:rPr lang="it-IT" sz="2200" dirty="0">
                <a:latin typeface="Garamond" panose="02020404030301010803" pitchFamily="18" charset="0"/>
              </a:rPr>
              <a:t>del podestà non scongiurò scontri cittadini, che anzi si verificarono in numerosissime città. Dopo il 1210 e fino al 1240 l’istituto podestarile, da poco introdotto, modificò in profondità i conflitti urbani, in quanto furono chiamati a partecipare alla gestione della cosa pubblica personaggi prima esclusi dalle dinamiche di governo. Fintanto che il sistema aveva retto, i </a:t>
            </a:r>
            <a:r>
              <a:rPr lang="it-IT" sz="2200" i="1" dirty="0" err="1">
                <a:latin typeface="Garamond" panose="02020404030301010803" pitchFamily="18" charset="0"/>
              </a:rPr>
              <a:t>milites</a:t>
            </a:r>
            <a:r>
              <a:rPr lang="it-IT" sz="2200" dirty="0">
                <a:latin typeface="Garamond" panose="02020404030301010803" pitchFamily="18" charset="0"/>
              </a:rPr>
              <a:t> avevano esercitato un’egemonia collegiale, rivestendo incarichi chiave e favorendo le proprie fazioni. Con il radicale ampliamento del ceto consolare mantenere tale egemonia si era rivelato sempre più difficile, e con il podestà forestiero il vertice di governo era stato sottratto alla competizione interna al tessuto urbano. A quel punto, </a:t>
            </a:r>
            <a:r>
              <a:rPr lang="it-IT" sz="2200" dirty="0" smtClean="0">
                <a:latin typeface="Garamond" panose="02020404030301010803" pitchFamily="18" charset="0"/>
              </a:rPr>
              <a:t>tanto i vecchi quanto i nuovi attori della scena politica furono costretti, per raggiungere i propri scopi, a lavorare per costruire relazioni stabili, anche con membri di ceti diversi, e costruire </a:t>
            </a:r>
            <a:r>
              <a:rPr lang="it-IT" sz="2200" i="1" dirty="0" err="1" smtClean="0">
                <a:latin typeface="Garamond" panose="02020404030301010803" pitchFamily="18" charset="0"/>
              </a:rPr>
              <a:t>partes</a:t>
            </a:r>
            <a:r>
              <a:rPr lang="it-IT" sz="2200" dirty="0" smtClean="0">
                <a:latin typeface="Garamond" panose="02020404030301010803" pitchFamily="18" charset="0"/>
              </a:rPr>
              <a:t> (ossia, fazioni): </a:t>
            </a:r>
            <a:r>
              <a:rPr lang="it-IT" sz="2200" b="1" u="sng" dirty="0" smtClean="0">
                <a:latin typeface="Garamond" panose="02020404030301010803" pitchFamily="18" charset="0"/>
              </a:rPr>
              <a:t>non appena il comune si pose come potere superiore a gruppi sociali, i gruppi si dotarono di strutture e fini politici autonomi.</a:t>
            </a:r>
            <a:endParaRPr lang="it-IT" sz="2200" b="1" u="sng"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525221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6540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2800" b="1" dirty="0" smtClean="0">
                <a:latin typeface="Garamond" panose="02020404030301010803" pitchFamily="18" charset="0"/>
              </a:rPr>
              <a:t/>
            </a:r>
            <a:br>
              <a:rPr lang="it-IT" sz="2800" b="1" dirty="0" smtClean="0">
                <a:latin typeface="Garamond" panose="02020404030301010803" pitchFamily="18" charset="0"/>
              </a:rPr>
            </a:br>
            <a:r>
              <a:rPr lang="it-IT" sz="3100" b="1" i="1" dirty="0" err="1" smtClean="0">
                <a:latin typeface="Garamond" panose="02020404030301010803" pitchFamily="18" charset="0"/>
              </a:rPr>
              <a:t>Populus</a:t>
            </a:r>
            <a:r>
              <a:rPr lang="it-IT" sz="3100" b="1" dirty="0" smtClean="0">
                <a:latin typeface="Garamond" panose="02020404030301010803" pitchFamily="18" charset="0"/>
              </a:rPr>
              <a:t>, </a:t>
            </a:r>
            <a:r>
              <a:rPr lang="it-IT" sz="3100" b="1" dirty="0">
                <a:latin typeface="Garamond" panose="02020404030301010803" pitchFamily="18" charset="0"/>
              </a:rPr>
              <a:t>vicinia, </a:t>
            </a:r>
            <a:r>
              <a:rPr lang="it-IT" sz="3100" b="1" i="1" dirty="0" err="1">
                <a:latin typeface="Garamond" panose="02020404030301010803" pitchFamily="18" charset="0"/>
              </a:rPr>
              <a:t>societates</a:t>
            </a: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 y="1102618"/>
            <a:ext cx="12191998" cy="5755382"/>
          </a:xfrm>
        </p:spPr>
        <p:txBody>
          <a:bodyPr>
            <a:noAutofit/>
          </a:bodyPr>
          <a:lstStyle/>
          <a:p>
            <a:pPr marL="0" indent="0" algn="just">
              <a:buNone/>
            </a:pPr>
            <a:r>
              <a:rPr lang="it-IT" sz="2200" dirty="0" smtClean="0">
                <a:latin typeface="Garamond" panose="02020404030301010803" pitchFamily="18" charset="0"/>
              </a:rPr>
              <a:t>Chi </a:t>
            </a:r>
            <a:r>
              <a:rPr lang="it-IT" sz="2200" dirty="0">
                <a:latin typeface="Garamond" panose="02020404030301010803" pitchFamily="18" charset="0"/>
              </a:rPr>
              <a:t>non era membro della milizia, né aveva partecipato al consolato, si organizzò politicamente </a:t>
            </a:r>
            <a:r>
              <a:rPr lang="it-IT" sz="2200" dirty="0" smtClean="0">
                <a:latin typeface="Garamond" panose="02020404030301010803" pitchFamily="18" charset="0"/>
              </a:rPr>
              <a:t>nel</a:t>
            </a:r>
          </a:p>
          <a:p>
            <a:pPr marL="0" indent="0" algn="just">
              <a:spcBef>
                <a:spcPts val="0"/>
              </a:spcBef>
              <a:buNone/>
            </a:pPr>
            <a:r>
              <a:rPr lang="it-IT" sz="2200" i="1" dirty="0" err="1" smtClean="0">
                <a:latin typeface="Garamond" panose="02020404030301010803" pitchFamily="18" charset="0"/>
              </a:rPr>
              <a:t>populus</a:t>
            </a:r>
            <a:r>
              <a:rPr lang="it-IT" sz="2200" dirty="0">
                <a:latin typeface="Garamond" panose="02020404030301010803" pitchFamily="18" charset="0"/>
              </a:rPr>
              <a:t>. Il </a:t>
            </a:r>
            <a:r>
              <a:rPr lang="it-IT" sz="2200" i="1" dirty="0" err="1">
                <a:latin typeface="Garamond" panose="02020404030301010803" pitchFamily="18" charset="0"/>
              </a:rPr>
              <a:t>populus</a:t>
            </a:r>
            <a:r>
              <a:rPr lang="it-IT" sz="2200" dirty="0">
                <a:latin typeface="Garamond" panose="02020404030301010803" pitchFamily="18" charset="0"/>
              </a:rPr>
              <a:t> era composto da società di mestieri, o gruppi parentali, o partiti (pro o contro l’imperatore).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a:t>
            </a:r>
            <a:r>
              <a:rPr lang="it-IT" sz="2200" dirty="0">
                <a:latin typeface="Garamond" panose="02020404030301010803" pitchFamily="18" charset="0"/>
              </a:rPr>
              <a:t>Queste società si </a:t>
            </a:r>
            <a:r>
              <a:rPr lang="it-IT" sz="2200" dirty="0" smtClean="0">
                <a:latin typeface="Garamond" panose="02020404030301010803" pitchFamily="18" charset="0"/>
              </a:rPr>
              <a:t>contrappongono</a:t>
            </a:r>
            <a:r>
              <a:rPr lang="it-IT" sz="2200" dirty="0">
                <a:latin typeface="Garamond" panose="02020404030301010803" pitchFamily="18" charset="0"/>
              </a:rPr>
              <a:t> </a:t>
            </a:r>
            <a:r>
              <a:rPr lang="it-IT" sz="2200" dirty="0" smtClean="0">
                <a:latin typeface="Garamond" panose="02020404030301010803" pitchFamily="18" charset="0"/>
              </a:rPr>
              <a:t>più o meno dichiaratamente alle organizzazioni nobiliari, o </a:t>
            </a:r>
            <a:r>
              <a:rPr lang="it-IT" sz="2200" i="1" dirty="0" err="1" smtClean="0">
                <a:latin typeface="Garamond" panose="02020404030301010803" pitchFamily="18" charset="0"/>
              </a:rPr>
              <a:t>societates</a:t>
            </a:r>
            <a:r>
              <a:rPr lang="it-IT" sz="2200" i="1" dirty="0" smtClean="0">
                <a:latin typeface="Garamond" panose="02020404030301010803" pitchFamily="18" charset="0"/>
              </a:rPr>
              <a:t> </a:t>
            </a:r>
            <a:r>
              <a:rPr lang="it-IT" sz="2200" i="1" dirty="0" err="1" smtClean="0">
                <a:latin typeface="Garamond" panose="02020404030301010803" pitchFamily="18" charset="0"/>
              </a:rPr>
              <a:t>militum</a:t>
            </a:r>
            <a:r>
              <a:rPr lang="it-IT" sz="2200" dirty="0" smtClean="0">
                <a:latin typeface="Garamond" panose="02020404030301010803" pitchFamily="18" charset="0"/>
              </a:rPr>
              <a:t>, comparse nella stessa epoca sulla ribalta cittadina; il loro scopo è di organizzare politicamente, sia pure con accentuazioni in senso ora militare ora religioso, la componente mercantile e artigianale della popolazione.</a:t>
            </a:r>
          </a:p>
          <a:p>
            <a:pPr marL="0" indent="0" algn="just">
              <a:spcBef>
                <a:spcPts val="0"/>
              </a:spcBef>
              <a:buNone/>
            </a:pPr>
            <a:r>
              <a:rPr lang="it-IT" sz="2200" dirty="0" smtClean="0">
                <a:latin typeface="Garamond" panose="02020404030301010803" pitchFamily="18" charset="0"/>
              </a:rPr>
              <a:t>Le associazioni popolari si pongono a volte come </a:t>
            </a:r>
            <a:r>
              <a:rPr lang="it-IT" sz="2200" b="1" dirty="0" smtClean="0">
                <a:latin typeface="Garamond" panose="02020404030301010803" pitchFamily="18" charset="0"/>
              </a:rPr>
              <a:t>vera e propria alternativa istituzionale al comune </a:t>
            </a:r>
            <a:r>
              <a:rPr lang="it-IT" sz="2200" dirty="0" smtClean="0">
                <a:latin typeface="Garamond" panose="02020404030301010803" pitchFamily="18" charset="0"/>
              </a:rPr>
              <a:t>egemonizzato dai grandi, eleggendo propri podestà o capitani del popolo; più spesso vengono integrate nell’apparato istituzionale del comune, segnando il sempre maggior coinvolgimento dei ceti produttivi nell’amministrazione delle città. Il termine «popolo» riveste […] un’accezione più ampia e una più ristretta: </a:t>
            </a:r>
            <a:r>
              <a:rPr lang="it-IT" sz="2200" b="1" dirty="0" smtClean="0">
                <a:latin typeface="Garamond" panose="02020404030301010803" pitchFamily="18" charset="0"/>
              </a:rPr>
              <a:t>nel primo caso </a:t>
            </a:r>
            <a:r>
              <a:rPr lang="it-IT" sz="2200" dirty="0" smtClean="0">
                <a:latin typeface="Garamond" panose="02020404030301010803" pitchFamily="18" charset="0"/>
              </a:rPr>
              <a:t>esso indica genericamente </a:t>
            </a:r>
            <a:r>
              <a:rPr lang="it-IT" sz="2200" u="sng" dirty="0" smtClean="0">
                <a:latin typeface="Garamond" panose="02020404030301010803" pitchFamily="18" charset="0"/>
              </a:rPr>
              <a:t>la massa degli abitanti</a:t>
            </a:r>
            <a:r>
              <a:rPr lang="it-IT" sz="2200" dirty="0" smtClean="0">
                <a:latin typeface="Garamond" panose="02020404030301010803" pitchFamily="18" charset="0"/>
              </a:rPr>
              <a:t>, contrapposta a quelle consorterie nobiliari che fino all’inizio del Duecento avevano governato incontrastate […] </a:t>
            </a:r>
            <a:r>
              <a:rPr lang="it-IT" sz="2200" b="1" dirty="0" smtClean="0">
                <a:latin typeface="Garamond" panose="02020404030301010803" pitchFamily="18" charset="0"/>
              </a:rPr>
              <a:t>nell’altro</a:t>
            </a:r>
            <a:r>
              <a:rPr lang="it-IT" sz="2200" dirty="0" smtClean="0">
                <a:latin typeface="Garamond" panose="02020404030301010803" pitchFamily="18" charset="0"/>
              </a:rPr>
              <a:t> l’organizzazione partitica delle forze popolari, in cui mercanti, notai e padroni di bottega contano assai più dei lavoratori manuali» </a:t>
            </a:r>
            <a:r>
              <a:rPr lang="it-IT" sz="2200" dirty="0">
                <a:latin typeface="Garamond" panose="02020404030301010803" pitchFamily="18" charset="0"/>
              </a:rPr>
              <a:t>(A. Barbero – C. </a:t>
            </a:r>
            <a:r>
              <a:rPr lang="it-IT" sz="2200" dirty="0" err="1">
                <a:latin typeface="Garamond" panose="02020404030301010803" pitchFamily="18" charset="0"/>
              </a:rPr>
              <a:t>Frugoni</a:t>
            </a:r>
            <a:r>
              <a:rPr lang="it-IT" sz="2200" dirty="0">
                <a:latin typeface="Garamond" panose="02020404030301010803" pitchFamily="18" charset="0"/>
              </a:rPr>
              <a:t>, voce </a:t>
            </a:r>
            <a:r>
              <a:rPr lang="it-IT" sz="2200" i="1" dirty="0">
                <a:latin typeface="Garamond" panose="02020404030301010803" pitchFamily="18" charset="0"/>
              </a:rPr>
              <a:t>Popolo</a:t>
            </a:r>
            <a:r>
              <a:rPr lang="it-IT" sz="2200" dirty="0">
                <a:latin typeface="Garamond" panose="02020404030301010803" pitchFamily="18" charset="0"/>
              </a:rPr>
              <a:t>, in: </a:t>
            </a:r>
            <a:r>
              <a:rPr lang="it-IT" sz="2200" i="1" dirty="0">
                <a:latin typeface="Garamond" panose="02020404030301010803" pitchFamily="18" charset="0"/>
              </a:rPr>
              <a:t>Dizionario del Medioevo</a:t>
            </a:r>
            <a:r>
              <a:rPr lang="it-IT" sz="2200" dirty="0">
                <a:latin typeface="Garamond" panose="02020404030301010803" pitchFamily="18" charset="0"/>
              </a:rPr>
              <a:t>, cit.). </a:t>
            </a:r>
            <a:r>
              <a:rPr lang="it-IT" sz="2200" dirty="0" smtClean="0">
                <a:latin typeface="Garamond" panose="02020404030301010803" pitchFamily="18" charset="0"/>
              </a:rPr>
              <a:t>Trattando </a:t>
            </a:r>
            <a:r>
              <a:rPr lang="it-IT" sz="2200" dirty="0">
                <a:latin typeface="Garamond" panose="02020404030301010803" pitchFamily="18" charset="0"/>
              </a:rPr>
              <a:t>della realtà urbana, dobbiamo fare cenno a una diversa definizione, quella di </a:t>
            </a:r>
            <a:r>
              <a:rPr lang="it-IT" sz="2200" b="1" dirty="0">
                <a:latin typeface="Garamond" panose="02020404030301010803" pitchFamily="18" charset="0"/>
              </a:rPr>
              <a:t>vicinia</a:t>
            </a:r>
            <a:r>
              <a:rPr lang="it-IT" sz="2200" dirty="0">
                <a:latin typeface="Garamond" panose="02020404030301010803" pitchFamily="18" charset="0"/>
              </a:rPr>
              <a:t>. La vicinia era </a:t>
            </a:r>
            <a:r>
              <a:rPr lang="it-IT" sz="2200" u="sng" dirty="0">
                <a:latin typeface="Garamond" panose="02020404030301010803" pitchFamily="18" charset="0"/>
              </a:rPr>
              <a:t>l’unità di base</a:t>
            </a:r>
            <a:r>
              <a:rPr lang="it-IT" sz="2200" dirty="0">
                <a:latin typeface="Garamond" panose="02020404030301010803" pitchFamily="18" charset="0"/>
              </a:rPr>
              <a:t> in cui si articolava il tessuto cittadino: ogni vicinia si sviluppava attorno a una chiesa parrocchiale. </a:t>
            </a:r>
            <a:r>
              <a:rPr lang="it-IT" sz="2200" dirty="0" smtClean="0">
                <a:latin typeface="Garamond" panose="02020404030301010803" pitchFamily="18" charset="0"/>
              </a:rPr>
              <a:t>Durante il Duecento </a:t>
            </a:r>
            <a:r>
              <a:rPr lang="it-IT" sz="2200" dirty="0">
                <a:latin typeface="Garamond" panose="02020404030301010803" pitchFamily="18" charset="0"/>
              </a:rPr>
              <a:t>i legami tra appartenenti alla medesima vicinia si fecero più stretti, anche in virtù degli obblighi e delle responsabilità civiche che li accomunavano; primo fra </a:t>
            </a:r>
            <a:r>
              <a:rPr lang="it-IT" sz="2200" dirty="0" smtClean="0">
                <a:latin typeface="Garamond" panose="02020404030301010803" pitchFamily="18" charset="0"/>
              </a:rPr>
              <a:t>tutti </a:t>
            </a:r>
            <a:r>
              <a:rPr lang="it-IT" sz="2200" dirty="0">
                <a:latin typeface="Garamond" panose="02020404030301010803" pitchFamily="18" charset="0"/>
              </a:rPr>
              <a:t>il prelievo fiscale, che era gestito come unità e doveva essere ripartito tra i singoli nuclei tassati. </a:t>
            </a:r>
            <a:r>
              <a:rPr lang="it-IT" sz="2200" dirty="0" smtClean="0">
                <a:latin typeface="Garamond" panose="02020404030301010803" pitchFamily="18" charset="0"/>
              </a:rPr>
              <a:t>Ma anche </a:t>
            </a:r>
            <a:r>
              <a:rPr lang="it-IT" sz="2200" dirty="0">
                <a:latin typeface="Garamond" panose="02020404030301010803" pitchFamily="18" charset="0"/>
              </a:rPr>
              <a:t>la giustizia e la milizia: tra vicinie attigue era prevista la ricerca del colpevole di un reato, e i turni di guardia, il servizio militare, venivano gestiti a livello di vicinia.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34749" y="1"/>
            <a:ext cx="857249" cy="14005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96569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La </a:t>
            </a:r>
            <a:r>
              <a:rPr lang="it-IT" sz="3100" b="1" dirty="0">
                <a:latin typeface="Garamond" panose="02020404030301010803" pitchFamily="18" charset="0"/>
              </a:rPr>
              <a:t>giustizia </a:t>
            </a:r>
            <a:r>
              <a:rPr lang="it-IT" sz="3100" b="1" dirty="0" err="1">
                <a:latin typeface="Garamond" panose="02020404030301010803" pitchFamily="18" charset="0"/>
              </a:rPr>
              <a:t>pre</a:t>
            </a:r>
            <a:r>
              <a:rPr lang="it-IT" sz="3100" b="1" dirty="0">
                <a:latin typeface="Garamond" panose="02020404030301010803" pitchFamily="18" charset="0"/>
              </a:rPr>
              <a:t>-comunale</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La </a:t>
            </a:r>
            <a:r>
              <a:rPr lang="it-IT" sz="2200" dirty="0">
                <a:latin typeface="Garamond" panose="02020404030301010803" pitchFamily="18" charset="0"/>
              </a:rPr>
              <a:t>maggioranza delle questioni che opponevano gli abitanti dei centri urbani riguardavano invece il possesso di terre, e i diritti dipendenti dal possesso delle terre. A contrapporsi erano i </a:t>
            </a:r>
            <a:r>
              <a:rPr lang="it-IT" sz="2200" u="sng" dirty="0">
                <a:latin typeface="Garamond" panose="02020404030301010803" pitchFamily="18" charset="0"/>
              </a:rPr>
              <a:t>cittadini</a:t>
            </a:r>
            <a:r>
              <a:rPr lang="it-IT" sz="2200" dirty="0">
                <a:latin typeface="Garamond" panose="02020404030301010803" pitchFamily="18" charset="0"/>
              </a:rPr>
              <a:t>, ma anche </a:t>
            </a:r>
            <a:endParaRPr lang="it-IT" sz="2200" dirty="0" smtClean="0">
              <a:latin typeface="Garamond" panose="02020404030301010803" pitchFamily="18" charset="0"/>
            </a:endParaRPr>
          </a:p>
          <a:p>
            <a:pPr marL="0" indent="0" algn="just">
              <a:buNone/>
            </a:pPr>
            <a:r>
              <a:rPr lang="it-IT" sz="2200" u="sng" dirty="0" smtClean="0">
                <a:latin typeface="Garamond" panose="02020404030301010803" pitchFamily="18" charset="0"/>
              </a:rPr>
              <a:t>enti </a:t>
            </a:r>
            <a:r>
              <a:rPr lang="it-IT" sz="2200" u="sng" dirty="0">
                <a:latin typeface="Garamond" panose="02020404030301010803" pitchFamily="18" charset="0"/>
              </a:rPr>
              <a:t>ecclesiastici</a:t>
            </a:r>
            <a:r>
              <a:rPr lang="it-IT" sz="2200" dirty="0">
                <a:latin typeface="Garamond" panose="02020404030301010803" pitchFamily="18" charset="0"/>
              </a:rPr>
              <a:t>, </a:t>
            </a:r>
            <a:endParaRPr lang="it-IT" sz="2200" dirty="0" smtClean="0">
              <a:latin typeface="Garamond" panose="02020404030301010803" pitchFamily="18" charset="0"/>
            </a:endParaRPr>
          </a:p>
          <a:p>
            <a:pPr marL="0" indent="0" algn="just">
              <a:buNone/>
            </a:pPr>
            <a:r>
              <a:rPr lang="it-IT" sz="2200" u="sng" dirty="0" smtClean="0">
                <a:latin typeface="Garamond" panose="02020404030301010803" pitchFamily="18" charset="0"/>
              </a:rPr>
              <a:t>comunità </a:t>
            </a:r>
            <a:r>
              <a:rPr lang="it-IT" sz="2200" u="sng" dirty="0">
                <a:latin typeface="Garamond" panose="02020404030301010803" pitchFamily="18" charset="0"/>
              </a:rPr>
              <a:t>rurali </a:t>
            </a:r>
            <a:r>
              <a:rPr lang="it-IT" sz="2200" dirty="0">
                <a:latin typeface="Garamond" panose="02020404030301010803" pitchFamily="18" charset="0"/>
              </a:rPr>
              <a:t>o </a:t>
            </a:r>
            <a:endParaRPr lang="it-IT" sz="2200" dirty="0" smtClean="0">
              <a:latin typeface="Garamond" panose="02020404030301010803" pitchFamily="18" charset="0"/>
            </a:endParaRPr>
          </a:p>
          <a:p>
            <a:pPr marL="0" indent="0" algn="just">
              <a:buNone/>
            </a:pPr>
            <a:r>
              <a:rPr lang="it-IT" sz="2200" u="sng" dirty="0" smtClean="0">
                <a:latin typeface="Garamond" panose="02020404030301010803" pitchFamily="18" charset="0"/>
              </a:rPr>
              <a:t>signori </a:t>
            </a:r>
            <a:r>
              <a:rPr lang="it-IT" sz="2200" u="sng" dirty="0">
                <a:latin typeface="Garamond" panose="02020404030301010803" pitchFamily="18" charset="0"/>
              </a:rPr>
              <a:t>rurali</a:t>
            </a:r>
            <a:r>
              <a:rPr lang="it-IT" sz="2200" dirty="0">
                <a:latin typeface="Garamond" panose="02020404030301010803" pitchFamily="18" charset="0"/>
              </a:rPr>
              <a:t>. I contendenti potevano contrapporre </a:t>
            </a:r>
            <a:r>
              <a:rPr lang="it-IT" sz="2200" b="1" dirty="0">
                <a:latin typeface="Garamond" panose="02020404030301010803" pitchFamily="18" charset="0"/>
              </a:rPr>
              <a:t>concessioni regie</a:t>
            </a:r>
            <a:r>
              <a:rPr lang="it-IT" sz="2200" dirty="0">
                <a:latin typeface="Garamond" panose="02020404030301010803" pitchFamily="18" charset="0"/>
              </a:rPr>
              <a:t>, </a:t>
            </a:r>
            <a:r>
              <a:rPr lang="it-IT" sz="2200" b="1" dirty="0">
                <a:latin typeface="Garamond" panose="02020404030301010803" pitchFamily="18" charset="0"/>
              </a:rPr>
              <a:t>benefici feudali</a:t>
            </a:r>
            <a:r>
              <a:rPr lang="it-IT" sz="2200" dirty="0">
                <a:latin typeface="Garamond" panose="02020404030301010803" pitchFamily="18" charset="0"/>
              </a:rPr>
              <a:t>, </a:t>
            </a:r>
            <a:r>
              <a:rPr lang="it-IT" sz="2200" b="1" i="1" dirty="0" err="1">
                <a:latin typeface="Garamond" panose="02020404030301010803" pitchFamily="18" charset="0"/>
              </a:rPr>
              <a:t>consuetudines</a:t>
            </a:r>
            <a:r>
              <a:rPr lang="it-IT" sz="2200" dirty="0">
                <a:latin typeface="Garamond" panose="02020404030301010803" pitchFamily="18" charset="0"/>
              </a:rPr>
              <a:t>, </a:t>
            </a:r>
            <a:r>
              <a:rPr lang="it-IT" sz="2200" b="1" dirty="0">
                <a:latin typeface="Garamond" panose="02020404030301010803" pitchFamily="18" charset="0"/>
              </a:rPr>
              <a:t>leggi romane </a:t>
            </a:r>
            <a:r>
              <a:rPr lang="it-IT" sz="2200" dirty="0">
                <a:latin typeface="Garamond" panose="02020404030301010803" pitchFamily="18" charset="0"/>
              </a:rPr>
              <a:t>o </a:t>
            </a:r>
            <a:r>
              <a:rPr lang="it-IT" sz="2200" b="1" dirty="0">
                <a:latin typeface="Garamond" panose="02020404030301010803" pitchFamily="18" charset="0"/>
              </a:rPr>
              <a:t>longobarde</a:t>
            </a:r>
            <a:r>
              <a:rPr lang="it-IT" sz="2200" dirty="0">
                <a:latin typeface="Garamond" panose="02020404030301010803" pitchFamily="18" charset="0"/>
              </a:rPr>
              <a:t>. Come maneggiare un quadro normativo tanto composito e disomogeneo? Esisteva un interlocutore istituzionale unico? La risposta è </a:t>
            </a:r>
            <a:r>
              <a:rPr lang="it-IT" sz="2200" dirty="0" smtClean="0">
                <a:latin typeface="Garamond" panose="02020404030301010803" pitchFamily="18" charset="0"/>
              </a:rPr>
              <a:t>NO: </a:t>
            </a:r>
            <a:r>
              <a:rPr lang="it-IT" sz="2200" dirty="0">
                <a:latin typeface="Garamond" panose="02020404030301010803" pitchFamily="18" charset="0"/>
              </a:rPr>
              <a:t>i tribunali regi non valevano per cause che trattavano di beni ecclesiastici, diversi erano le competenze dei tribunali ecclesiastici rispetto a quelli vescovili, e ancora diverse quelle delle curie signorili. I diritti erano stati oggetto di compravendita, pertanto anche lo status del contendente era spesso determinato dalle sue vicende pregresse. Un mosaico complesso, all’interno del quale tanti organismi si ritrovavano in concorrenza tra loro. I signori, laici o ecclesiastici che fossero, con diritti di giurisdizione, non pare manifestassero l’esigenza di ridurre il sistema a una maggiore coerenza, limitandosi a percepire più rendite possibili. Ma la lotta per le investiture aveva esasperato i conflitti, evidenziando l’esigenza di una base più stabile sulla quale fondare relazioni sociali ed economiche. Anche in questo caso, una spinta forte provenne dalla </a:t>
            </a:r>
            <a:r>
              <a:rPr lang="it-IT" sz="2200" dirty="0" smtClean="0">
                <a:latin typeface="Garamond" panose="02020404030301010803" pitchFamily="18" charset="0"/>
              </a:rPr>
              <a:t>Chiesa</a:t>
            </a:r>
            <a:r>
              <a:rPr lang="it-IT" sz="2200" dirty="0">
                <a:latin typeface="Garamond" panose="02020404030301010803" pitchFamily="18" charset="0"/>
              </a:rPr>
              <a:t>.</a:t>
            </a: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20695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La </a:t>
            </a:r>
            <a:r>
              <a:rPr lang="it-IT" sz="3100" b="1" dirty="0">
                <a:latin typeface="Garamond" panose="02020404030301010803" pitchFamily="18" charset="0"/>
              </a:rPr>
              <a:t>giustizia </a:t>
            </a:r>
            <a:r>
              <a:rPr lang="it-IT" sz="3100" b="1" dirty="0" smtClean="0">
                <a:latin typeface="Garamond" panose="02020404030301010803" pitchFamily="18" charset="0"/>
              </a:rPr>
              <a:t>e il comune: i princìpi</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657350"/>
            <a:ext cx="11906250" cy="5200650"/>
          </a:xfrm>
        </p:spPr>
        <p:txBody>
          <a:bodyPr>
            <a:noAutofit/>
          </a:bodyPr>
          <a:lstStyle/>
          <a:p>
            <a:pPr marL="0" indent="0" algn="just">
              <a:buNone/>
            </a:pPr>
            <a:r>
              <a:rPr lang="it-IT" sz="2200" dirty="0" smtClean="0">
                <a:latin typeface="Garamond" panose="02020404030301010803" pitchFamily="18" charset="0"/>
              </a:rPr>
              <a:t>Forti </a:t>
            </a:r>
            <a:r>
              <a:rPr lang="it-IT" sz="2200" dirty="0">
                <a:latin typeface="Garamond" panose="02020404030301010803" pitchFamily="18" charset="0"/>
              </a:rPr>
              <a:t>polemiche avevano accompagnato il rinnovamento spirituale della chiesa, che si manifestò anche con accuse pubbliche e commissioni di controllo. Abbiamo accennato alla diatriba tra Anselmo di Baggio e i canonici di Lucca; spesso, per risolvere i contenziosi che vedevano imputati ecclesiastici accusati di concubinaggio o di simonia, si approntarono appositi </a:t>
            </a:r>
            <a:r>
              <a:rPr lang="it-IT" sz="2200" b="1" dirty="0">
                <a:latin typeface="Garamond" panose="02020404030301010803" pitchFamily="18" charset="0"/>
              </a:rPr>
              <a:t>manuali</a:t>
            </a:r>
            <a:r>
              <a:rPr lang="it-IT" sz="2200" dirty="0">
                <a:latin typeface="Garamond" panose="02020404030301010803" pitchFamily="18" charset="0"/>
              </a:rPr>
              <a:t>: gli </a:t>
            </a:r>
            <a:r>
              <a:rPr lang="it-IT" sz="2200" i="1" dirty="0" err="1">
                <a:latin typeface="Garamond" panose="02020404030301010803" pitchFamily="18" charset="0"/>
              </a:rPr>
              <a:t>ordines</a:t>
            </a:r>
            <a:r>
              <a:rPr lang="it-IT" sz="2200" i="1" dirty="0">
                <a:latin typeface="Garamond" panose="02020404030301010803" pitchFamily="18" charset="0"/>
              </a:rPr>
              <a:t> </a:t>
            </a:r>
            <a:r>
              <a:rPr lang="it-IT" sz="2200" i="1" dirty="0" err="1">
                <a:latin typeface="Garamond" panose="02020404030301010803" pitchFamily="18" charset="0"/>
              </a:rPr>
              <a:t>iudiciarii</a:t>
            </a:r>
            <a:r>
              <a:rPr lang="it-IT" sz="2200" dirty="0">
                <a:latin typeface="Garamond" panose="02020404030301010803" pitchFamily="18" charset="0"/>
              </a:rPr>
              <a:t>. </a:t>
            </a:r>
            <a:r>
              <a:rPr lang="it-IT" sz="2200" i="1" dirty="0" err="1">
                <a:latin typeface="Garamond" panose="02020404030301010803" pitchFamily="18" charset="0"/>
              </a:rPr>
              <a:t>Ordo</a:t>
            </a:r>
            <a:r>
              <a:rPr lang="it-IT" sz="2200" dirty="0">
                <a:latin typeface="Garamond" panose="02020404030301010803" pitchFamily="18" charset="0"/>
              </a:rPr>
              <a:t> significa, appunto, ‘ordine’: gli </a:t>
            </a:r>
            <a:r>
              <a:rPr lang="it-IT" sz="2200" i="1" dirty="0" err="1">
                <a:latin typeface="Garamond" panose="02020404030301010803" pitchFamily="18" charset="0"/>
              </a:rPr>
              <a:t>ordines</a:t>
            </a:r>
            <a:r>
              <a:rPr lang="it-IT" sz="2200" i="1" dirty="0">
                <a:latin typeface="Garamond" panose="02020404030301010803" pitchFamily="18" charset="0"/>
              </a:rPr>
              <a:t> </a:t>
            </a:r>
            <a:r>
              <a:rPr lang="it-IT" sz="2200" i="1" dirty="0" err="1">
                <a:latin typeface="Garamond" panose="02020404030301010803" pitchFamily="18" charset="0"/>
              </a:rPr>
              <a:t>iudiciarii</a:t>
            </a:r>
            <a:r>
              <a:rPr lang="it-IT" sz="2200" i="1" dirty="0">
                <a:latin typeface="Garamond" panose="02020404030301010803" pitchFamily="18" charset="0"/>
              </a:rPr>
              <a:t> </a:t>
            </a:r>
            <a:r>
              <a:rPr lang="it-IT" sz="2200" dirty="0">
                <a:latin typeface="Garamond" panose="02020404030301010803" pitchFamily="18" charset="0"/>
              </a:rPr>
              <a:t>stabilivano le procedure che dovevano susseguirsi per concludere un processo, dai dati necessari per aprirlo a come raccogliere testimonianze e così via. L’enorme diffusione del genere, che vide </a:t>
            </a:r>
            <a:r>
              <a:rPr lang="it-IT" sz="2200" i="1" dirty="0" err="1">
                <a:latin typeface="Garamond" panose="02020404030301010803" pitchFamily="18" charset="0"/>
              </a:rPr>
              <a:t>ordines</a:t>
            </a:r>
            <a:r>
              <a:rPr lang="it-IT" sz="2200" dirty="0">
                <a:latin typeface="Garamond" panose="02020404030301010803" pitchFamily="18" charset="0"/>
              </a:rPr>
              <a:t> prodotti in tutta Europa da giuristi, notai, intellettuali, docenti universitari, per cause civili come per ecclesiastiche, dimostrò quanto fosse sentita l’esigenza di regole certe. Va infatti sottolineato che persone fisiche, o organismi istituzionali, che tentarono di accedere o </a:t>
            </a:r>
            <a:r>
              <a:rPr lang="it-IT" sz="2200" dirty="0" err="1">
                <a:latin typeface="Garamond" panose="02020404030301010803" pitchFamily="18" charset="0"/>
              </a:rPr>
              <a:t>ri</a:t>
            </a:r>
            <a:r>
              <a:rPr lang="it-IT" sz="2200" dirty="0">
                <a:latin typeface="Garamond" panose="02020404030301010803" pitchFamily="18" charset="0"/>
              </a:rPr>
              <a:t>-accedere al controllo delle terre, fecero un ampio ricorso al diritto, provvedendo a conservare e rielaborare le raccolte di leggi antecedenti.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Anche </a:t>
            </a:r>
            <a:r>
              <a:rPr lang="it-IT" sz="2200" dirty="0">
                <a:latin typeface="Garamond" panose="02020404030301010803" pitchFamily="18" charset="0"/>
              </a:rPr>
              <a:t>questa caratteristica </a:t>
            </a:r>
            <a:r>
              <a:rPr lang="it-IT" sz="2200" u="sng" dirty="0">
                <a:latin typeface="Garamond" panose="02020404030301010803" pitchFamily="18" charset="0"/>
              </a:rPr>
              <a:t>differenzia l’Italia dal resto d’Europa</a:t>
            </a:r>
            <a:r>
              <a:rPr lang="it-IT" sz="2200" dirty="0">
                <a:latin typeface="Garamond" panose="02020404030301010803" pitchFamily="18" charset="0"/>
              </a:rPr>
              <a:t>; il numero elevati di specialisti del diritto. Per orientarsi in questo contesto davvero complesso, la scelta dei comuni agli inizi del XII secolo fu originale: mantenere le giurisdizioni esistenti, chiarendo le loro sfere di influenza e chi vi fosse soggetto. Le più antiche cause condotte da ‘giudici comunali’ per individuare chi possedesse il potere di giudicare e costringere, videro in azione due principi: 1) la </a:t>
            </a:r>
            <a:r>
              <a:rPr lang="it-IT" sz="2200" b="1" dirty="0">
                <a:latin typeface="Garamond" panose="02020404030301010803" pitchFamily="18" charset="0"/>
              </a:rPr>
              <a:t>territorialità</a:t>
            </a:r>
            <a:r>
              <a:rPr lang="it-IT" sz="2200" dirty="0">
                <a:latin typeface="Garamond" panose="02020404030301010803" pitchFamily="18" charset="0"/>
              </a:rPr>
              <a:t> (il </a:t>
            </a:r>
            <a:r>
              <a:rPr lang="it-IT" sz="2200" i="1" dirty="0" err="1">
                <a:latin typeface="Garamond" panose="02020404030301010803" pitchFamily="18" charset="0"/>
              </a:rPr>
              <a:t>districtus</a:t>
            </a:r>
            <a:r>
              <a:rPr lang="it-IT" sz="2200" dirty="0">
                <a:latin typeface="Garamond" panose="02020404030301010803" pitchFamily="18" charset="0"/>
              </a:rPr>
              <a:t> valeva nei confronti di beni immobili, e non di persone); 2) l’</a:t>
            </a:r>
            <a:r>
              <a:rPr lang="it-IT" sz="2200" b="1" dirty="0">
                <a:latin typeface="Garamond" panose="02020404030301010803" pitchFamily="18" charset="0"/>
              </a:rPr>
              <a:t>effettività</a:t>
            </a:r>
            <a:r>
              <a:rPr lang="it-IT" sz="2200" dirty="0">
                <a:latin typeface="Garamond" panose="02020404030301010803" pitchFamily="18" charset="0"/>
              </a:rPr>
              <a:t> (la </a:t>
            </a:r>
            <a:r>
              <a:rPr lang="it-IT" sz="2200" i="1" dirty="0" err="1">
                <a:latin typeface="Garamond" panose="02020404030301010803" pitchFamily="18" charset="0"/>
              </a:rPr>
              <a:t>districtio</a:t>
            </a:r>
            <a:r>
              <a:rPr lang="it-IT" sz="2200" dirty="0">
                <a:latin typeface="Garamond" panose="02020404030301010803" pitchFamily="18" charset="0"/>
              </a:rPr>
              <a:t> doveva essere dimostrata da un uso effettivo e prolungato nel tempo).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69454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La </a:t>
            </a:r>
            <a:r>
              <a:rPr lang="it-IT" sz="3100" b="1" dirty="0">
                <a:latin typeface="Garamond" panose="02020404030301010803" pitchFamily="18" charset="0"/>
              </a:rPr>
              <a:t>giustizia </a:t>
            </a:r>
            <a:r>
              <a:rPr lang="it-IT" sz="3100" b="1" dirty="0" smtClean="0">
                <a:latin typeface="Garamond" panose="02020404030301010803" pitchFamily="18" charset="0"/>
              </a:rPr>
              <a:t>e il comune: i princìpi</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Tali princìpi </a:t>
            </a:r>
            <a:r>
              <a:rPr lang="it-IT" sz="2200" b="1" dirty="0">
                <a:latin typeface="Garamond" panose="02020404030301010803" pitchFamily="18" charset="0"/>
              </a:rPr>
              <a:t>potevano verificarsi in contraddizione</a:t>
            </a:r>
            <a:r>
              <a:rPr lang="it-IT" sz="2200" dirty="0">
                <a:latin typeface="Garamond" panose="02020404030301010803" pitchFamily="18" charset="0"/>
              </a:rPr>
              <a:t>, ma possedevano il vantaggio pratico di non confliggere con gli interessi dei principali potentati locali: se i signori perdevano il potere che teoricamente sarebbe spettato loro, e lo perdevano in virtù dell’assenza di ‘effettività’, finivano per rafforzarlo nelle aree dove invece potevano esercitarlo; di contro, </a:t>
            </a: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a:t>
            </a:r>
            <a:r>
              <a:rPr lang="it-IT" sz="2200" dirty="0">
                <a:latin typeface="Garamond" panose="02020404030301010803" pitchFamily="18" charset="0"/>
              </a:rPr>
              <a:t>le comunità più potenti, pur dovendo prestare obblighi diversi dal </a:t>
            </a:r>
            <a:r>
              <a:rPr lang="it-IT" sz="2200" i="1" dirty="0" err="1">
                <a:latin typeface="Garamond" panose="02020404030301010803" pitchFamily="18" charset="0"/>
              </a:rPr>
              <a:t>districtus</a:t>
            </a:r>
            <a:r>
              <a:rPr lang="it-IT" sz="2200" dirty="0">
                <a:latin typeface="Garamond" panose="02020404030301010803" pitchFamily="18" charset="0"/>
              </a:rPr>
              <a:t>, come imposte o prestazioni d’opera, dai quali avevano cercato di sottrarsi, si vedevano riconoscere la possibilità di amministrarsi la giustizia da sé. La convenienza di questi principi spiega meglio di altri fattori il successo del comune come potere in grado di risolvere le controversie» (G. Milani, </a:t>
            </a:r>
            <a:r>
              <a:rPr lang="it-IT" sz="2200" i="1" dirty="0">
                <a:latin typeface="Garamond" panose="02020404030301010803" pitchFamily="18" charset="0"/>
              </a:rPr>
              <a:t>I comuni italiani</a:t>
            </a:r>
            <a:r>
              <a:rPr lang="it-IT" sz="2200" dirty="0">
                <a:latin typeface="Garamond" panose="02020404030301010803" pitchFamily="18" charset="0"/>
              </a:rPr>
              <a:t>, cit., p. 29</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76613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La </a:t>
            </a:r>
            <a:r>
              <a:rPr lang="it-IT" sz="3100" b="1" dirty="0">
                <a:latin typeface="Garamond" panose="02020404030301010803" pitchFamily="18" charset="0"/>
              </a:rPr>
              <a:t>giustizia </a:t>
            </a:r>
            <a:r>
              <a:rPr lang="it-IT" sz="3100" b="1" dirty="0" smtClean="0">
                <a:latin typeface="Garamond" panose="02020404030301010803" pitchFamily="18" charset="0"/>
              </a:rPr>
              <a:t>e il comune: gli arbitrati</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L’</a:t>
            </a:r>
            <a:r>
              <a:rPr lang="it-IT" sz="2200" b="1" dirty="0" smtClean="0">
                <a:latin typeface="Garamond" panose="02020404030301010803" pitchFamily="18" charset="0"/>
              </a:rPr>
              <a:t>arbitrato</a:t>
            </a:r>
            <a:r>
              <a:rPr lang="it-IT" sz="2200" dirty="0" smtClean="0">
                <a:latin typeface="Garamond" panose="02020404030301010803" pitchFamily="18" charset="0"/>
              </a:rPr>
              <a:t> </a:t>
            </a:r>
            <a:r>
              <a:rPr lang="it-IT" sz="2200" dirty="0">
                <a:latin typeface="Garamond" panose="02020404030301010803" pitchFamily="18" charset="0"/>
              </a:rPr>
              <a:t>fu un altro strumento usato dalla magistratura comunale. Nell’arbitrato le due controparti dichiaravano di rimettersi alla decisione di una terza persona che fungesse appunto da arbitro, e avrebbe preso una decisione sulla controversia. Un effetto di questa procedura fu l’aumento della sfera di influenza del comune sull’area rurale circostante, perché </a:t>
            </a:r>
            <a:r>
              <a:rPr lang="it-IT" sz="2200" b="1" dirty="0">
                <a:latin typeface="Garamond" panose="02020404030301010803" pitchFamily="18" charset="0"/>
              </a:rPr>
              <a:t>un’ampia percentuale di chi esercitava poteri sul contado </a:t>
            </a:r>
            <a:r>
              <a:rPr lang="it-IT" sz="2200" dirty="0">
                <a:latin typeface="Garamond" panose="02020404030301010803" pitchFamily="18" charset="0"/>
              </a:rPr>
              <a:t>(enti ecclesiastici, signori, comunità rurali) </a:t>
            </a:r>
            <a:r>
              <a:rPr lang="it-IT" sz="2200" b="1" dirty="0">
                <a:latin typeface="Garamond" panose="02020404030301010803" pitchFamily="18" charset="0"/>
              </a:rPr>
              <a:t>scelse come arbitro i consoli cittadini</a:t>
            </a:r>
            <a:r>
              <a:rPr lang="it-IT" sz="2200" dirty="0">
                <a:latin typeface="Garamond" panose="02020404030301010803" pitchFamily="18" charset="0"/>
              </a:rPr>
              <a:t>.</a:t>
            </a:r>
          </a:p>
          <a:p>
            <a:pPr marL="0" indent="0" algn="just">
              <a:buNone/>
            </a:pPr>
            <a:r>
              <a:rPr lang="it-IT" sz="2200" dirty="0">
                <a:latin typeface="Garamond" panose="02020404030301010803" pitchFamily="18" charset="0"/>
              </a:rPr>
              <a:t>M</a:t>
            </a:r>
            <a:r>
              <a:rPr lang="it-IT" sz="2200" dirty="0" smtClean="0">
                <a:latin typeface="Garamond" panose="02020404030301010803" pitchFamily="18" charset="0"/>
              </a:rPr>
              <a:t>entre </a:t>
            </a:r>
            <a:r>
              <a:rPr lang="it-IT" sz="2200" dirty="0">
                <a:latin typeface="Garamond" panose="02020404030301010803" pitchFamily="18" charset="0"/>
              </a:rPr>
              <a:t>il placito (o assemblea), proseguiva con sempre minor slancio le proprie attività, ai giudici del comune vennero attribuiti poteri di giurisdizione arbitrale, perlomeno su alcune questioni. Anche nell’ambito della giustizia, dunque, possiamo parlare di </a:t>
            </a:r>
            <a:r>
              <a:rPr lang="it-IT" sz="2200" dirty="0" smtClean="0">
                <a:latin typeface="Garamond" panose="02020404030301010803" pitchFamily="18" charset="0"/>
              </a:rPr>
              <a:t>DUE </a:t>
            </a:r>
            <a:r>
              <a:rPr lang="it-IT" sz="2200" dirty="0">
                <a:latin typeface="Garamond" panose="02020404030301010803" pitchFamily="18" charset="0"/>
              </a:rPr>
              <a:t>sistemi giudiziari coesistenti. </a:t>
            </a:r>
          </a:p>
          <a:p>
            <a:pPr marL="0" indent="0" algn="just">
              <a:spcBef>
                <a:spcPts val="0"/>
              </a:spcBef>
              <a:buNone/>
            </a:pPr>
            <a:r>
              <a:rPr lang="it-IT" sz="2200" dirty="0">
                <a:latin typeface="Garamond" panose="02020404030301010803" pitchFamily="18" charset="0"/>
              </a:rPr>
              <a:t>Sul finire del XI secolo si attribuì all’arbitrato una nuova valenza politica: i consoli introdussero la prassi di estromettere dall’assemblea cittadina (che nel periodo smise di venire definita dal termine </a:t>
            </a:r>
            <a:r>
              <a:rPr lang="it-IT" sz="2200" i="1" dirty="0" err="1">
                <a:latin typeface="Garamond" panose="02020404030301010803" pitchFamily="18" charset="0"/>
              </a:rPr>
              <a:t>conventus</a:t>
            </a:r>
            <a:r>
              <a:rPr lang="it-IT" sz="2200" dirty="0">
                <a:latin typeface="Garamond" panose="02020404030301010803" pitchFamily="18" charset="0"/>
              </a:rPr>
              <a:t>, per rispondere al nome di </a:t>
            </a:r>
            <a:r>
              <a:rPr lang="it-IT" sz="2200" i="1" dirty="0">
                <a:latin typeface="Garamond" panose="02020404030301010803" pitchFamily="18" charset="0"/>
              </a:rPr>
              <a:t>concio</a:t>
            </a:r>
            <a:r>
              <a:rPr lang="it-IT" sz="2200" dirty="0">
                <a:latin typeface="Garamond" panose="02020404030301010803" pitchFamily="18" charset="0"/>
              </a:rPr>
              <a:t> o di </a:t>
            </a:r>
            <a:r>
              <a:rPr lang="it-IT" sz="2200" i="1" dirty="0" err="1">
                <a:latin typeface="Garamond" panose="02020404030301010803" pitchFamily="18" charset="0"/>
              </a:rPr>
              <a:t>arengum</a:t>
            </a:r>
            <a:r>
              <a:rPr lang="it-IT" sz="2200" dirty="0">
                <a:latin typeface="Garamond" panose="02020404030301010803" pitchFamily="18" charset="0"/>
              </a:rPr>
              <a:t> ) chi non avesse ottemperato al giudizio di un arbitro. «Questa modifica, che attesta un </a:t>
            </a:r>
            <a:r>
              <a:rPr lang="it-IT" sz="2200" b="1" dirty="0">
                <a:latin typeface="Garamond" panose="02020404030301010803" pitchFamily="18" charset="0"/>
              </a:rPr>
              <a:t>consenso</a:t>
            </a:r>
            <a:r>
              <a:rPr lang="it-IT" sz="2200" dirty="0">
                <a:latin typeface="Garamond" panose="02020404030301010803" pitchFamily="18" charset="0"/>
              </a:rPr>
              <a:t> ormai diffuso nella cittadinanza </a:t>
            </a:r>
            <a:r>
              <a:rPr lang="it-IT" sz="2200" dirty="0" smtClean="0">
                <a:latin typeface="Garamond" panose="02020404030301010803" pitchFamily="18" charset="0"/>
              </a:rPr>
              <a:t>rispetto al controllo delle controversie da parte dei consoli, spiega bene perché oltre agli arbitrati i consoli cominciarono a presiedere processi veri e propri</a:t>
            </a:r>
            <a:r>
              <a:rPr lang="it-IT" sz="2200" dirty="0" smtClean="0">
                <a:latin typeface="Garamond" panose="02020404030301010803" pitchFamily="18" charset="0"/>
              </a:rPr>
              <a:t>» </a:t>
            </a:r>
            <a:r>
              <a:rPr lang="it-IT" sz="2200" dirty="0">
                <a:latin typeface="Garamond" panose="02020404030301010803" pitchFamily="18" charset="0"/>
              </a:rPr>
              <a:t>(G. Milani, </a:t>
            </a:r>
            <a:r>
              <a:rPr lang="it-IT" sz="2200" i="1" dirty="0">
                <a:latin typeface="Garamond" panose="02020404030301010803" pitchFamily="18" charset="0"/>
              </a:rPr>
              <a:t>I comuni italiani</a:t>
            </a:r>
            <a:r>
              <a:rPr lang="it-IT" sz="2200" dirty="0">
                <a:latin typeface="Garamond" panose="02020404030301010803" pitchFamily="18" charset="0"/>
              </a:rPr>
              <a:t>, cit., p. 30).</a:t>
            </a:r>
          </a:p>
          <a:p>
            <a:pPr marL="0" indent="0" algn="just">
              <a:buNone/>
            </a:pPr>
            <a:r>
              <a:rPr lang="it-IT" sz="2200" dirty="0" smtClean="0">
                <a:latin typeface="Garamond" panose="02020404030301010803" pitchFamily="18" charset="0"/>
              </a:rPr>
              <a:t>Nell’arbitrato, se </a:t>
            </a:r>
            <a:r>
              <a:rPr lang="it-IT" sz="2200" dirty="0">
                <a:latin typeface="Garamond" panose="02020404030301010803" pitchFamily="18" charset="0"/>
              </a:rPr>
              <a:t>una parte era </a:t>
            </a:r>
            <a:r>
              <a:rPr lang="it-IT" sz="2200" dirty="0" smtClean="0">
                <a:latin typeface="Garamond" panose="02020404030301010803" pitchFamily="18" charset="0"/>
              </a:rPr>
              <a:t>assente, </a:t>
            </a:r>
            <a:r>
              <a:rPr lang="it-IT" sz="2200" dirty="0" smtClean="0">
                <a:latin typeface="Garamond" panose="02020404030301010803" pitchFamily="18" charset="0"/>
              </a:rPr>
              <a:t>NON si poteva giudicare. Nel processo l’assenza della parte chiamata in causa portava a un giudizio a suo sfavore».</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14497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La </a:t>
            </a:r>
            <a:r>
              <a:rPr lang="it-IT" sz="3100" b="1" dirty="0">
                <a:latin typeface="Garamond" panose="02020404030301010803" pitchFamily="18" charset="0"/>
              </a:rPr>
              <a:t>giustizia </a:t>
            </a:r>
            <a:r>
              <a:rPr lang="it-IT" sz="3100" b="1" dirty="0" smtClean="0">
                <a:latin typeface="Garamond" panose="02020404030301010803" pitchFamily="18" charset="0"/>
              </a:rPr>
              <a:t>e il comune: i processi</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400" dirty="0">
                <a:latin typeface="Garamond" panose="02020404030301010803" pitchFamily="18" charset="0"/>
              </a:rPr>
              <a:t>D</a:t>
            </a:r>
            <a:r>
              <a:rPr lang="it-IT" sz="2400" dirty="0" smtClean="0">
                <a:latin typeface="Garamond" panose="02020404030301010803" pitchFamily="18" charset="0"/>
              </a:rPr>
              <a:t>iverso </a:t>
            </a:r>
            <a:r>
              <a:rPr lang="it-IT" sz="2400" dirty="0">
                <a:latin typeface="Garamond" panose="02020404030301010803" pitchFamily="18" charset="0"/>
              </a:rPr>
              <a:t>dall’arbitrato, il processo divenne un modo non solo per raggiungere una mediazione tra due contendenti, ma per ottenere giustizia. Allo scopo di coinvolgere tutti gli interlocutori vennero approntate le normative sul </a:t>
            </a:r>
            <a:r>
              <a:rPr lang="it-IT" sz="2400" b="1" dirty="0">
                <a:latin typeface="Garamond" panose="02020404030301010803" pitchFamily="18" charset="0"/>
              </a:rPr>
              <a:t>bando giudiziario</a:t>
            </a:r>
            <a:r>
              <a:rPr lang="it-IT" sz="2400" dirty="0">
                <a:latin typeface="Garamond" panose="02020404030301010803" pitchFamily="18" charset="0"/>
              </a:rPr>
              <a:t>, attestato dalla metà del XII </a:t>
            </a:r>
            <a:r>
              <a:rPr lang="it-IT" sz="2400" dirty="0" smtClean="0">
                <a:latin typeface="Garamond" panose="02020404030301010803" pitchFamily="18" charset="0"/>
              </a:rPr>
              <a:t>secolo:</a:t>
            </a:r>
          </a:p>
          <a:p>
            <a:pPr marL="0" indent="0" algn="just">
              <a:buNone/>
            </a:pPr>
            <a:r>
              <a:rPr lang="it-IT" sz="2400" dirty="0" smtClean="0">
                <a:latin typeface="Garamond" panose="02020404030301010803" pitchFamily="18" charset="0"/>
              </a:rPr>
              <a:t>chi</a:t>
            </a:r>
            <a:r>
              <a:rPr lang="it-IT" sz="2400" dirty="0">
                <a:latin typeface="Garamond" panose="02020404030301010803" pitchFamily="18" charset="0"/>
              </a:rPr>
              <a:t>, accusato, non si fosse presentato in giudizio, non solo avrebbe perso la causa, ma sarebbe stato bandito, ossia spogliato dei suoi diritti di cittadino, tra i quali quello di sporgere un’accusa in tribunale. </a:t>
            </a:r>
            <a:endParaRPr lang="it-IT" sz="2400" dirty="0" smtClean="0">
              <a:latin typeface="Garamond" panose="02020404030301010803" pitchFamily="18" charset="0"/>
            </a:endParaRPr>
          </a:p>
          <a:p>
            <a:pPr marL="0" indent="0" algn="just">
              <a:buNone/>
            </a:pPr>
            <a:r>
              <a:rPr lang="it-IT" sz="2400" dirty="0" smtClean="0">
                <a:latin typeface="Garamond" panose="02020404030301010803" pitchFamily="18" charset="0"/>
              </a:rPr>
              <a:t>Se </a:t>
            </a:r>
            <a:r>
              <a:rPr lang="it-IT" sz="2400" dirty="0">
                <a:latin typeface="Garamond" panose="02020404030301010803" pitchFamily="18" charset="0"/>
              </a:rPr>
              <a:t>un cittadino era accusato di furto e non si presentava, quindi, non avrebbe potuto ricorrere al tribunale cittadino per riavere i beni che, dopo il bando, gli fossero stati rubati. Il consolato si dotava così, in totale autonomia, di un potere coercitivo che non possedeva, e lo otteneva con la minaccia di sottrarre ai cittadini l’unica cosa che poteva offrirgli: la facoltà di sottoporre a un tribunale le proprie ragioni. Tra le conseguenze dell’accesso, come dire, sistematico dei consoli nei processi, fu un loro sempre maggior controllo su altri sistemi di composizione giudiziaria; anche su quelli cui non avevano influenza diretta. Ad esempio, a Siena, i consoli ottennero la funzione di proteggere gli accordi raggiunti nelle controversie (accordi sia pubblici che privati</a:t>
            </a:r>
            <a:r>
              <a:rPr lang="it-IT" sz="2400" dirty="0" smtClean="0">
                <a:latin typeface="Garamond" panose="02020404030301010803" pitchFamily="18" charset="0"/>
              </a:rPr>
              <a:t>).</a:t>
            </a: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00011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Federico I: 1154</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In </a:t>
            </a:r>
            <a:r>
              <a:rPr lang="it-IT" sz="2200" dirty="0">
                <a:latin typeface="Garamond" panose="02020404030301010803" pitchFamily="18" charset="0"/>
              </a:rPr>
              <a:t>questa approssimativa panoramica affrontiamo </a:t>
            </a:r>
            <a:r>
              <a:rPr lang="it-IT" sz="2200" dirty="0" smtClean="0">
                <a:latin typeface="Garamond" panose="02020404030301010803" pitchFamily="18" charset="0"/>
              </a:rPr>
              <a:t>un </a:t>
            </a:r>
            <a:r>
              <a:rPr lang="it-IT" sz="2200" dirty="0">
                <a:latin typeface="Garamond" panose="02020404030301010803" pitchFamily="18" charset="0"/>
              </a:rPr>
              <a:t>momento che portò alla seconda fase dell’esperienza comunale: la lotta contro Federico I, detto ‘il Barbarossa’. Eletto re di Germania a 32 anni nel 1152, Federico I compì il suo primo viaggio in Italia nel 1154, prendendo contatti con i comuni settentrionali. </a:t>
            </a:r>
            <a:r>
              <a:rPr lang="it-IT" sz="2200" b="1" dirty="0">
                <a:latin typeface="Garamond" panose="02020404030301010803" pitchFamily="18" charset="0"/>
              </a:rPr>
              <a:t>Milano aveva appena distrutto Lodi</a:t>
            </a:r>
            <a:r>
              <a:rPr lang="it-IT" sz="2200" dirty="0">
                <a:latin typeface="Garamond" panose="02020404030301010803" pitchFamily="18" charset="0"/>
              </a:rPr>
              <a:t>, e per questo Federico condannò la città. Come immediata contromossa, i messi imperiali che comunicarono la sentenza furono cacciati da Milano. Circa un mese dopo l’accaduto, nel novembre 1154, Federico convocò una dieta imperiale a Roncaglia, nel piacentino. Nella dieta espresse con estrema chiarezza la propria intenzione di restaurare </a:t>
            </a:r>
            <a:r>
              <a:rPr lang="it-IT" sz="2200" dirty="0" err="1">
                <a:latin typeface="Garamond" panose="02020404030301010803" pitchFamily="18" charset="0"/>
              </a:rPr>
              <a:t>l’</a:t>
            </a:r>
            <a:r>
              <a:rPr lang="it-IT" sz="2200" i="1" dirty="0" err="1">
                <a:latin typeface="Garamond" panose="02020404030301010803" pitchFamily="18" charset="0"/>
              </a:rPr>
              <a:t>honor</a:t>
            </a:r>
            <a:r>
              <a:rPr lang="it-IT" sz="2200" dirty="0">
                <a:latin typeface="Garamond" panose="02020404030301010803" pitchFamily="18" charset="0"/>
              </a:rPr>
              <a:t> </a:t>
            </a:r>
            <a:r>
              <a:rPr lang="it-IT" sz="2200" i="1" dirty="0">
                <a:latin typeface="Garamond" panose="02020404030301010803" pitchFamily="18" charset="0"/>
              </a:rPr>
              <a:t>imperii</a:t>
            </a:r>
            <a:r>
              <a:rPr lang="it-IT" sz="2200" dirty="0">
                <a:latin typeface="Garamond" panose="02020404030301010803" pitchFamily="18" charset="0"/>
              </a:rPr>
              <a:t>, e passò immediatamente all’azione, distruggendo – come monito ai comuni – le città di Asti (su richiesta del marchese del Monferrato), Chieri, Tortona (perché denunciata da Pavia).  Come era tradizione dai tempi di </a:t>
            </a:r>
            <a:r>
              <a:rPr lang="it-IT" sz="2200" dirty="0" smtClean="0">
                <a:latin typeface="Garamond" panose="02020404030301010803" pitchFamily="18" charset="0"/>
              </a:rPr>
              <a:t>Pipino, </a:t>
            </a:r>
            <a:r>
              <a:rPr lang="it-IT" sz="2200" b="1" dirty="0">
                <a:latin typeface="Garamond" panose="02020404030301010803" pitchFamily="18" charset="0"/>
              </a:rPr>
              <a:t>Federico intendeva farsi incoronare imperatore </a:t>
            </a:r>
            <a:r>
              <a:rPr lang="it-IT" sz="2200" dirty="0">
                <a:latin typeface="Garamond" panose="02020404030301010803" pitchFamily="18" charset="0"/>
              </a:rPr>
              <a:t>dal pontefice. Si recò quindi a Roma, dove era attivo, anche se da poco, un governo comunale.</a:t>
            </a:r>
          </a:p>
          <a:p>
            <a:pPr marL="0" indent="0" algn="just">
              <a:spcBef>
                <a:spcPts val="0"/>
              </a:spcBef>
              <a:buNone/>
            </a:pPr>
            <a:r>
              <a:rPr lang="it-IT" sz="2200" dirty="0" smtClean="0">
                <a:latin typeface="Garamond" panose="02020404030301010803" pitchFamily="18" charset="0"/>
              </a:rPr>
              <a:t>Infatti nel </a:t>
            </a:r>
            <a:r>
              <a:rPr lang="it-IT" sz="2200" dirty="0">
                <a:latin typeface="Garamond" panose="02020404030301010803" pitchFamily="18" charset="0"/>
              </a:rPr>
              <a:t>1143, contestualmente a una rivolta di Roma nei confronti del papa (che aveva, secondo i romani, adottato una politica troppo benevola verso la vicina Tivoli), il contrasto nei confronti del pontefice aveva preso una piega inattesa: la fondazione di un comune. In realtà, se la storiografia ha letto l’evento come tardivo e improvviso, di recente </a:t>
            </a:r>
            <a:r>
              <a:rPr lang="it-IT" sz="2200" dirty="0" err="1">
                <a:latin typeface="Garamond" panose="02020404030301010803" pitchFamily="18" charset="0"/>
              </a:rPr>
              <a:t>Maire</a:t>
            </a:r>
            <a:r>
              <a:rPr lang="it-IT" sz="2200" dirty="0">
                <a:latin typeface="Garamond" panose="02020404030301010803" pitchFamily="18" charset="0"/>
              </a:rPr>
              <a:t> </a:t>
            </a:r>
            <a:r>
              <a:rPr lang="it-IT" sz="2200" dirty="0" err="1">
                <a:latin typeface="Garamond" panose="02020404030301010803" pitchFamily="18" charset="0"/>
              </a:rPr>
              <a:t>Vigueur</a:t>
            </a:r>
            <a:r>
              <a:rPr lang="it-IT" sz="2200" dirty="0">
                <a:latin typeface="Garamond" panose="02020404030301010803" pitchFamily="18" charset="0"/>
              </a:rPr>
              <a:t> ha dimostrato come il terreno fosse predisposto, in quanto si erano già manifestate situazioni tipiche del rapporto tra cittadinanza e vescovo. </a:t>
            </a: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305228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11973</TotalTime>
  <Words>7875</Words>
  <Application>Microsoft Office PowerPoint</Application>
  <PresentationFormat>Widescreen</PresentationFormat>
  <Paragraphs>101</Paragraphs>
  <Slides>33</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33</vt:i4>
      </vt:variant>
    </vt:vector>
  </HeadingPairs>
  <TitlesOfParts>
    <vt:vector size="39" baseType="lpstr">
      <vt:lpstr>Arial</vt:lpstr>
      <vt:lpstr>Calibri</vt:lpstr>
      <vt:lpstr>Calibri Light</vt:lpstr>
      <vt:lpstr>Garamond</vt:lpstr>
      <vt:lpstr>Helvetica Neue LT Std 65 Medium</vt:lpstr>
      <vt:lpstr>Tema di Office</vt:lpstr>
      <vt:lpstr>Presentazione standard di PowerPoint</vt:lpstr>
      <vt:lpstr>Storia Medievale Laurea magistrale in Culture e tradizioni del Medio Evo e del Rinascimento   Lezione 12</vt:lpstr>
      <vt:lpstr> La giustizia pre-comunale  </vt:lpstr>
      <vt:lpstr> La giustizia pre-comunale  </vt:lpstr>
      <vt:lpstr> La giustizia e il comune: i princìpi  </vt:lpstr>
      <vt:lpstr> La giustizia e il comune: i princìpi  </vt:lpstr>
      <vt:lpstr> La giustizia e il comune: gli arbitrati  </vt:lpstr>
      <vt:lpstr> La giustizia e il comune: i processi  </vt:lpstr>
      <vt:lpstr> Federico I: 1154  </vt:lpstr>
      <vt:lpstr> Federico I: 1154  </vt:lpstr>
      <vt:lpstr> Federico I: 1158  </vt:lpstr>
      <vt:lpstr> Federico I: 1158  </vt:lpstr>
      <vt:lpstr> Federico I: 1159-1166  </vt:lpstr>
      <vt:lpstr> Federico I: 1159-1166  </vt:lpstr>
      <vt:lpstr> La lega lombarda  </vt:lpstr>
      <vt:lpstr> La lega lombarda  </vt:lpstr>
      <vt:lpstr> La pace di Costanza (1183): il primo capitolo  </vt:lpstr>
      <vt:lpstr> Lega e storiografia risorgimentale  </vt:lpstr>
      <vt:lpstr> Istituzioni comunali a fine XII secolo  </vt:lpstr>
      <vt:lpstr> Istituzioni comunali a fine XII secolo  </vt:lpstr>
      <vt:lpstr> La milizia comunale  </vt:lpstr>
      <vt:lpstr> Dinamiche sociali del XII secolo  </vt:lpstr>
      <vt:lpstr> Da comune consolare a podestarile  </vt:lpstr>
      <vt:lpstr> Da comune consolare a podestarile: i milites  </vt:lpstr>
      <vt:lpstr> Comuni urbani, controllo del contado  </vt:lpstr>
      <vt:lpstr> Comuni urbani, controllo del contado  </vt:lpstr>
      <vt:lpstr> Il podestà  </vt:lpstr>
      <vt:lpstr> Il podestà  </vt:lpstr>
      <vt:lpstr> Il podestà  </vt:lpstr>
      <vt:lpstr> I comuni dopo Federico I </vt:lpstr>
      <vt:lpstr> Gli schieramenti territoriali  </vt:lpstr>
      <vt:lpstr> Gli schieramenti territoriali e nuovi conflitti interni  </vt:lpstr>
      <vt:lpstr>  Populus, vicinia, societates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Simone</dc:creator>
  <cp:lastModifiedBy>Beatrice Saletti</cp:lastModifiedBy>
  <cp:revision>253</cp:revision>
  <cp:lastPrinted>2019-10-15T11:51:55Z</cp:lastPrinted>
  <dcterms:created xsi:type="dcterms:W3CDTF">2018-11-14T14:16:16Z</dcterms:created>
  <dcterms:modified xsi:type="dcterms:W3CDTF">2019-11-05T22:16:01Z</dcterms:modified>
</cp:coreProperties>
</file>