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6" r:id="rId1"/>
  </p:sldMasterIdLst>
  <p:notesMasterIdLst>
    <p:notesMasterId r:id="rId35"/>
  </p:notesMasterIdLst>
  <p:sldIdLst>
    <p:sldId id="269" r:id="rId2"/>
    <p:sldId id="262" r:id="rId3"/>
    <p:sldId id="276" r:id="rId4"/>
    <p:sldId id="277" r:id="rId5"/>
    <p:sldId id="278" r:id="rId6"/>
    <p:sldId id="279" r:id="rId7"/>
    <p:sldId id="280" r:id="rId8"/>
    <p:sldId id="281" r:id="rId9"/>
    <p:sldId id="282" r:id="rId10"/>
    <p:sldId id="283" r:id="rId11"/>
    <p:sldId id="284" r:id="rId12"/>
    <p:sldId id="285" r:id="rId13"/>
    <p:sldId id="286" r:id="rId14"/>
    <p:sldId id="287" r:id="rId15"/>
    <p:sldId id="288" r:id="rId16"/>
    <p:sldId id="289" r:id="rId17"/>
    <p:sldId id="290" r:id="rId18"/>
    <p:sldId id="291" r:id="rId19"/>
    <p:sldId id="293" r:id="rId20"/>
    <p:sldId id="292" r:id="rId21"/>
    <p:sldId id="294" r:id="rId22"/>
    <p:sldId id="295" r:id="rId23"/>
    <p:sldId id="296" r:id="rId24"/>
    <p:sldId id="297" r:id="rId25"/>
    <p:sldId id="298" r:id="rId26"/>
    <p:sldId id="299" r:id="rId27"/>
    <p:sldId id="300" r:id="rId28"/>
    <p:sldId id="301" r:id="rId29"/>
    <p:sldId id="302" r:id="rId30"/>
    <p:sldId id="303" r:id="rId31"/>
    <p:sldId id="304" r:id="rId32"/>
    <p:sldId id="305" r:id="rId33"/>
    <p:sldId id="306" r:id="rId34"/>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28">
          <p15:clr>
            <a:srgbClr val="A4A3A4"/>
          </p15:clr>
        </p15:guide>
        <p15:guide id="3" orient="horz" pos="3296">
          <p15:clr>
            <a:srgbClr val="A4A3A4"/>
          </p15:clr>
        </p15:guide>
        <p15:guide id="4" orient="horz" pos="456">
          <p15:clr>
            <a:srgbClr val="A4A3A4"/>
          </p15:clr>
        </p15:guide>
        <p15:guide id="5" pos="436">
          <p15:clr>
            <a:srgbClr val="A4A3A4"/>
          </p15:clr>
        </p15:guide>
        <p15:guide id="6" pos="7236">
          <p15:clr>
            <a:srgbClr val="A4A3A4"/>
          </p15:clr>
        </p15:guide>
        <p15:guide id="7" pos="2692">
          <p15:clr>
            <a:srgbClr val="A4A3A4"/>
          </p15:clr>
        </p15:guide>
        <p15:guide id="8" pos="1572">
          <p15:clr>
            <a:srgbClr val="A4A3A4"/>
          </p15:clr>
        </p15:guide>
        <p15:guide id="9" pos="3816">
          <p15:clr>
            <a:srgbClr val="A4A3A4"/>
          </p15:clr>
        </p15:guide>
        <p15:guide id="10" pos="4976">
          <p15:clr>
            <a:srgbClr val="A4A3A4"/>
          </p15:clr>
        </p15:guide>
        <p15:guide id="11" pos="610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9FC3"/>
    <a:srgbClr val="6AC5D8"/>
    <a:srgbClr val="9F3323"/>
    <a:srgbClr val="B4985B"/>
    <a:srgbClr val="B4C7E7"/>
    <a:srgbClr val="305799"/>
    <a:srgbClr val="243D65"/>
    <a:srgbClr val="315979"/>
    <a:srgbClr val="283079"/>
    <a:srgbClr val="36419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280" autoAdjust="0"/>
    <p:restoredTop sz="94687" autoAdjust="0"/>
  </p:normalViewPr>
  <p:slideViewPr>
    <p:cSldViewPr snapToGrid="0" snapToObjects="1">
      <p:cViewPr varScale="1">
        <p:scale>
          <a:sx n="65" d="100"/>
          <a:sy n="65" d="100"/>
        </p:scale>
        <p:origin x="43" y="374"/>
      </p:cViewPr>
      <p:guideLst>
        <p:guide orient="horz" pos="2160"/>
        <p:guide orient="horz" pos="1028"/>
        <p:guide orient="horz" pos="3296"/>
        <p:guide orient="horz" pos="456"/>
        <p:guide pos="436"/>
        <p:guide pos="7236"/>
        <p:guide pos="2692"/>
        <p:guide pos="1572"/>
        <p:guide pos="3816"/>
        <p:guide pos="4976"/>
        <p:guide pos="6108"/>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3E232D04-B328-C548-A723-9E979D099E2A}" type="datetimeFigureOut">
              <a:rPr lang="it-IT" smtClean="0"/>
              <a:pPr/>
              <a:t>29/10/2019</a:t>
            </a:fld>
            <a:endParaRPr lang="it-IT"/>
          </a:p>
        </p:txBody>
      </p:sp>
      <p:sp>
        <p:nvSpPr>
          <p:cNvPr id="4" name="Segnaposto immagin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0E5A2F84-5A3D-2848-A896-83FF17320A00}" type="slidenum">
              <a:rPr lang="it-IT" smtClean="0"/>
              <a:pPr/>
              <a:t>‹N›</a:t>
            </a:fld>
            <a:endParaRPr lang="it-IT"/>
          </a:p>
        </p:txBody>
      </p:sp>
    </p:spTree>
    <p:extLst>
      <p:ext uri="{BB962C8B-B14F-4D97-AF65-F5344CB8AC3E}">
        <p14:creationId xmlns:p14="http://schemas.microsoft.com/office/powerpoint/2010/main" val="1276345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E5A2F84-5A3D-2848-A896-83FF17320A00}" type="slidenum">
              <a:rPr lang="it-IT" smtClean="0"/>
              <a:pPr/>
              <a:t>8</a:t>
            </a:fld>
            <a:endParaRPr lang="it-IT"/>
          </a:p>
        </p:txBody>
      </p:sp>
    </p:spTree>
    <p:extLst>
      <p:ext uri="{BB962C8B-B14F-4D97-AF65-F5344CB8AC3E}">
        <p14:creationId xmlns:p14="http://schemas.microsoft.com/office/powerpoint/2010/main" val="12428624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E5A2F84-5A3D-2848-A896-83FF17320A00}" type="slidenum">
              <a:rPr lang="it-IT" smtClean="0"/>
              <a:pPr/>
              <a:t>22</a:t>
            </a:fld>
            <a:endParaRPr lang="it-IT"/>
          </a:p>
        </p:txBody>
      </p:sp>
    </p:spTree>
    <p:extLst>
      <p:ext uri="{BB962C8B-B14F-4D97-AF65-F5344CB8AC3E}">
        <p14:creationId xmlns:p14="http://schemas.microsoft.com/office/powerpoint/2010/main" val="19407520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E5A2F84-5A3D-2848-A896-83FF17320A00}" type="slidenum">
              <a:rPr lang="it-IT" smtClean="0"/>
              <a:pPr/>
              <a:t>23</a:t>
            </a:fld>
            <a:endParaRPr lang="it-IT"/>
          </a:p>
        </p:txBody>
      </p:sp>
    </p:spTree>
    <p:extLst>
      <p:ext uri="{BB962C8B-B14F-4D97-AF65-F5344CB8AC3E}">
        <p14:creationId xmlns:p14="http://schemas.microsoft.com/office/powerpoint/2010/main" val="82230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E5A2F84-5A3D-2848-A896-83FF17320A00}" type="slidenum">
              <a:rPr lang="it-IT" smtClean="0"/>
              <a:pPr/>
              <a:t>24</a:t>
            </a:fld>
            <a:endParaRPr lang="it-IT"/>
          </a:p>
        </p:txBody>
      </p:sp>
    </p:spTree>
    <p:extLst>
      <p:ext uri="{BB962C8B-B14F-4D97-AF65-F5344CB8AC3E}">
        <p14:creationId xmlns:p14="http://schemas.microsoft.com/office/powerpoint/2010/main" val="31330633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E5A2F84-5A3D-2848-A896-83FF17320A00}" type="slidenum">
              <a:rPr lang="it-IT" smtClean="0"/>
              <a:pPr/>
              <a:t>25</a:t>
            </a:fld>
            <a:endParaRPr lang="it-IT"/>
          </a:p>
        </p:txBody>
      </p:sp>
    </p:spTree>
    <p:extLst>
      <p:ext uri="{BB962C8B-B14F-4D97-AF65-F5344CB8AC3E}">
        <p14:creationId xmlns:p14="http://schemas.microsoft.com/office/powerpoint/2010/main" val="13384911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E5A2F84-5A3D-2848-A896-83FF17320A00}" type="slidenum">
              <a:rPr lang="it-IT" smtClean="0"/>
              <a:pPr/>
              <a:t>26</a:t>
            </a:fld>
            <a:endParaRPr lang="it-IT"/>
          </a:p>
        </p:txBody>
      </p:sp>
    </p:spTree>
    <p:extLst>
      <p:ext uri="{BB962C8B-B14F-4D97-AF65-F5344CB8AC3E}">
        <p14:creationId xmlns:p14="http://schemas.microsoft.com/office/powerpoint/2010/main" val="35627922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E5A2F84-5A3D-2848-A896-83FF17320A00}" type="slidenum">
              <a:rPr lang="it-IT" smtClean="0"/>
              <a:pPr/>
              <a:t>27</a:t>
            </a:fld>
            <a:endParaRPr lang="it-IT"/>
          </a:p>
        </p:txBody>
      </p:sp>
    </p:spTree>
    <p:extLst>
      <p:ext uri="{BB962C8B-B14F-4D97-AF65-F5344CB8AC3E}">
        <p14:creationId xmlns:p14="http://schemas.microsoft.com/office/powerpoint/2010/main" val="34036396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E5A2F84-5A3D-2848-A896-83FF17320A00}" type="slidenum">
              <a:rPr lang="it-IT" smtClean="0"/>
              <a:pPr/>
              <a:t>28</a:t>
            </a:fld>
            <a:endParaRPr lang="it-IT"/>
          </a:p>
        </p:txBody>
      </p:sp>
    </p:spTree>
    <p:extLst>
      <p:ext uri="{BB962C8B-B14F-4D97-AF65-F5344CB8AC3E}">
        <p14:creationId xmlns:p14="http://schemas.microsoft.com/office/powerpoint/2010/main" val="23324305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E5A2F84-5A3D-2848-A896-83FF17320A00}" type="slidenum">
              <a:rPr lang="it-IT" smtClean="0"/>
              <a:pPr/>
              <a:t>29</a:t>
            </a:fld>
            <a:endParaRPr lang="it-IT"/>
          </a:p>
        </p:txBody>
      </p:sp>
    </p:spTree>
    <p:extLst>
      <p:ext uri="{BB962C8B-B14F-4D97-AF65-F5344CB8AC3E}">
        <p14:creationId xmlns:p14="http://schemas.microsoft.com/office/powerpoint/2010/main" val="5479967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E5A2F84-5A3D-2848-A896-83FF17320A00}" type="slidenum">
              <a:rPr lang="it-IT" smtClean="0"/>
              <a:pPr/>
              <a:t>30</a:t>
            </a:fld>
            <a:endParaRPr lang="it-IT"/>
          </a:p>
        </p:txBody>
      </p:sp>
    </p:spTree>
    <p:extLst>
      <p:ext uri="{BB962C8B-B14F-4D97-AF65-F5344CB8AC3E}">
        <p14:creationId xmlns:p14="http://schemas.microsoft.com/office/powerpoint/2010/main" val="37457193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E5A2F84-5A3D-2848-A896-83FF17320A00}" type="slidenum">
              <a:rPr lang="it-IT" smtClean="0"/>
              <a:pPr/>
              <a:t>31</a:t>
            </a:fld>
            <a:endParaRPr lang="it-IT"/>
          </a:p>
        </p:txBody>
      </p:sp>
    </p:spTree>
    <p:extLst>
      <p:ext uri="{BB962C8B-B14F-4D97-AF65-F5344CB8AC3E}">
        <p14:creationId xmlns:p14="http://schemas.microsoft.com/office/powerpoint/2010/main" val="1831949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E5A2F84-5A3D-2848-A896-83FF17320A00}" type="slidenum">
              <a:rPr lang="it-IT" smtClean="0"/>
              <a:pPr/>
              <a:t>14</a:t>
            </a:fld>
            <a:endParaRPr lang="it-IT"/>
          </a:p>
        </p:txBody>
      </p:sp>
    </p:spTree>
    <p:extLst>
      <p:ext uri="{BB962C8B-B14F-4D97-AF65-F5344CB8AC3E}">
        <p14:creationId xmlns:p14="http://schemas.microsoft.com/office/powerpoint/2010/main" val="5459307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E5A2F84-5A3D-2848-A896-83FF17320A00}" type="slidenum">
              <a:rPr lang="it-IT" smtClean="0"/>
              <a:pPr/>
              <a:t>32</a:t>
            </a:fld>
            <a:endParaRPr lang="it-IT"/>
          </a:p>
        </p:txBody>
      </p:sp>
    </p:spTree>
    <p:extLst>
      <p:ext uri="{BB962C8B-B14F-4D97-AF65-F5344CB8AC3E}">
        <p14:creationId xmlns:p14="http://schemas.microsoft.com/office/powerpoint/2010/main" val="37324044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E5A2F84-5A3D-2848-A896-83FF17320A00}" type="slidenum">
              <a:rPr lang="it-IT" smtClean="0"/>
              <a:pPr/>
              <a:t>33</a:t>
            </a:fld>
            <a:endParaRPr lang="it-IT"/>
          </a:p>
        </p:txBody>
      </p:sp>
    </p:spTree>
    <p:extLst>
      <p:ext uri="{BB962C8B-B14F-4D97-AF65-F5344CB8AC3E}">
        <p14:creationId xmlns:p14="http://schemas.microsoft.com/office/powerpoint/2010/main" val="860510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E5A2F84-5A3D-2848-A896-83FF17320A00}" type="slidenum">
              <a:rPr lang="it-IT" smtClean="0"/>
              <a:pPr/>
              <a:t>15</a:t>
            </a:fld>
            <a:endParaRPr lang="it-IT"/>
          </a:p>
        </p:txBody>
      </p:sp>
    </p:spTree>
    <p:extLst>
      <p:ext uri="{BB962C8B-B14F-4D97-AF65-F5344CB8AC3E}">
        <p14:creationId xmlns:p14="http://schemas.microsoft.com/office/powerpoint/2010/main" val="8017460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E5A2F84-5A3D-2848-A896-83FF17320A00}" type="slidenum">
              <a:rPr lang="it-IT" smtClean="0"/>
              <a:pPr/>
              <a:t>16</a:t>
            </a:fld>
            <a:endParaRPr lang="it-IT"/>
          </a:p>
        </p:txBody>
      </p:sp>
    </p:spTree>
    <p:extLst>
      <p:ext uri="{BB962C8B-B14F-4D97-AF65-F5344CB8AC3E}">
        <p14:creationId xmlns:p14="http://schemas.microsoft.com/office/powerpoint/2010/main" val="12356774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E5A2F84-5A3D-2848-A896-83FF17320A00}" type="slidenum">
              <a:rPr lang="it-IT" smtClean="0"/>
              <a:pPr/>
              <a:t>17</a:t>
            </a:fld>
            <a:endParaRPr lang="it-IT"/>
          </a:p>
        </p:txBody>
      </p:sp>
    </p:spTree>
    <p:extLst>
      <p:ext uri="{BB962C8B-B14F-4D97-AF65-F5344CB8AC3E}">
        <p14:creationId xmlns:p14="http://schemas.microsoft.com/office/powerpoint/2010/main" val="23564393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E5A2F84-5A3D-2848-A896-83FF17320A00}" type="slidenum">
              <a:rPr lang="it-IT" smtClean="0"/>
              <a:pPr/>
              <a:t>18</a:t>
            </a:fld>
            <a:endParaRPr lang="it-IT"/>
          </a:p>
        </p:txBody>
      </p:sp>
    </p:spTree>
    <p:extLst>
      <p:ext uri="{BB962C8B-B14F-4D97-AF65-F5344CB8AC3E}">
        <p14:creationId xmlns:p14="http://schemas.microsoft.com/office/powerpoint/2010/main" val="6388958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E5A2F84-5A3D-2848-A896-83FF17320A00}" type="slidenum">
              <a:rPr lang="it-IT" smtClean="0"/>
              <a:pPr/>
              <a:t>19</a:t>
            </a:fld>
            <a:endParaRPr lang="it-IT"/>
          </a:p>
        </p:txBody>
      </p:sp>
    </p:spTree>
    <p:extLst>
      <p:ext uri="{BB962C8B-B14F-4D97-AF65-F5344CB8AC3E}">
        <p14:creationId xmlns:p14="http://schemas.microsoft.com/office/powerpoint/2010/main" val="16025276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E5A2F84-5A3D-2848-A896-83FF17320A00}" type="slidenum">
              <a:rPr lang="it-IT" smtClean="0"/>
              <a:pPr/>
              <a:t>20</a:t>
            </a:fld>
            <a:endParaRPr lang="it-IT"/>
          </a:p>
        </p:txBody>
      </p:sp>
    </p:spTree>
    <p:extLst>
      <p:ext uri="{BB962C8B-B14F-4D97-AF65-F5344CB8AC3E}">
        <p14:creationId xmlns:p14="http://schemas.microsoft.com/office/powerpoint/2010/main" val="23906457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E5A2F84-5A3D-2848-A896-83FF17320A00}" type="slidenum">
              <a:rPr lang="it-IT" smtClean="0"/>
              <a:pPr/>
              <a:t>21</a:t>
            </a:fld>
            <a:endParaRPr lang="it-IT"/>
          </a:p>
        </p:txBody>
      </p:sp>
    </p:spTree>
    <p:extLst>
      <p:ext uri="{BB962C8B-B14F-4D97-AF65-F5344CB8AC3E}">
        <p14:creationId xmlns:p14="http://schemas.microsoft.com/office/powerpoint/2010/main" val="1570910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stile</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2A886206-FC06-D844-8899-5EE885A7C025}" type="datetimeFigureOut">
              <a:rPr lang="it-IT" smtClean="0"/>
              <a:pPr/>
              <a:t>29/10/2019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29/10/2019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29/10/2019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29/10/2019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stile</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2A886206-FC06-D844-8899-5EE885A7C025}" type="datetimeFigureOut">
              <a:rPr lang="it-IT" smtClean="0"/>
              <a:pPr/>
              <a:t>29/10/2019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2A886206-FC06-D844-8899-5EE885A7C025}" type="datetimeFigureOut">
              <a:rPr lang="it-IT" smtClean="0"/>
              <a:pPr/>
              <a:t>29/10/2019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stile</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2A886206-FC06-D844-8899-5EE885A7C025}" type="datetimeFigureOut">
              <a:rPr lang="it-IT" smtClean="0"/>
              <a:pPr/>
              <a:t>29/10/2019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2A886206-FC06-D844-8899-5EE885A7C025}" type="datetimeFigureOut">
              <a:rPr lang="it-IT" smtClean="0"/>
              <a:pPr/>
              <a:t>29/10/2019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2A886206-FC06-D844-8899-5EE885A7C025}" type="datetimeFigureOut">
              <a:rPr lang="it-IT" smtClean="0"/>
              <a:pPr/>
              <a:t>29/10/2019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A886206-FC06-D844-8899-5EE885A7C025}" type="datetimeFigureOut">
              <a:rPr lang="it-IT" smtClean="0"/>
              <a:pPr/>
              <a:t>29/10/2019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A886206-FC06-D844-8899-5EE885A7C025}" type="datetimeFigureOut">
              <a:rPr lang="it-IT" smtClean="0"/>
              <a:pPr/>
              <a:t>29/10/2019</a:t>
            </a:fld>
            <a:endParaRPr lang="it-IT"/>
          </a:p>
        </p:txBody>
      </p:sp>
      <p:sp>
        <p:nvSpPr>
          <p:cNvPr id="6" name="Segnaposto piè di pagina 5"/>
          <p:cNvSpPr>
            <a:spLocks noGrp="1"/>
          </p:cNvSpPr>
          <p:nvPr>
            <p:ph type="ftr" sz="quarter" idx="11"/>
          </p:nvPr>
        </p:nvSpPr>
        <p:spPr/>
        <p:txBody>
          <a:bodyPr/>
          <a:lstStyle/>
          <a:p>
            <a:endParaRPr lang="en-US" dirty="0"/>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86206-FC06-D844-8899-5EE885A7C025}" type="datetimeFigureOut">
              <a:rPr lang="it-IT" smtClean="0"/>
              <a:pPr/>
              <a:t>29/10/2019</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F372F3-8088-1A4B-91ED-69B566A039F6}" type="slidenum">
              <a:rPr lang="it-IT" smtClean="0"/>
              <a:pPr/>
              <a:t>‹N›</a:t>
            </a:fld>
            <a:endParaRPr lang="it-IT"/>
          </a:p>
        </p:txBody>
      </p:sp>
    </p:spTree>
    <p:extLst>
      <p:ext uri="{BB962C8B-B14F-4D97-AF65-F5344CB8AC3E}">
        <p14:creationId xmlns:p14="http://schemas.microsoft.com/office/powerpoint/2010/main" val="816393705"/>
      </p:ext>
    </p:extLst>
  </p:cSld>
  <p:clrMap bg1="lt1" tx1="dk1" bg2="lt2" tx2="dk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magine 4" descr="Sigillo Scienze Chimiche e farmaceutiche.png"/>
          <p:cNvPicPr>
            <a:picLocks noChangeAspect="1"/>
          </p:cNvPicPr>
          <p:nvPr/>
        </p:nvPicPr>
        <p:blipFill>
          <a:blip r:embed="rId2"/>
          <a:stretch>
            <a:fillRect/>
          </a:stretch>
        </p:blipFill>
        <p:spPr>
          <a:xfrm>
            <a:off x="3747145" y="2698845"/>
            <a:ext cx="5233642" cy="1490632"/>
          </a:xfrm>
          <a:prstGeom prst="rect">
            <a:avLst/>
          </a:prstGeom>
        </p:spPr>
      </p:pic>
    </p:spTree>
    <p:extLst>
      <p:ext uri="{BB962C8B-B14F-4D97-AF65-F5344CB8AC3E}">
        <p14:creationId xmlns:p14="http://schemas.microsoft.com/office/powerpoint/2010/main" val="15796795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Vescovi vassalli</a:t>
            </a: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905000"/>
            <a:ext cx="11906250" cy="4953000"/>
          </a:xfrm>
        </p:spPr>
        <p:txBody>
          <a:bodyPr>
            <a:noAutofit/>
          </a:bodyPr>
          <a:lstStyle/>
          <a:p>
            <a:pPr marL="0" indent="0" algn="just">
              <a:buNone/>
            </a:pPr>
            <a:r>
              <a:rPr lang="it-IT" sz="2200" dirty="0">
                <a:latin typeface="Garamond" panose="02020404030301010803" pitchFamily="18" charset="0"/>
              </a:rPr>
              <a:t>Un progetto che era già, in origine, quello di Enrico II: </a:t>
            </a:r>
            <a:r>
              <a:rPr lang="it-IT" sz="2200" b="1" dirty="0">
                <a:latin typeface="Garamond" panose="02020404030301010803" pitchFamily="18" charset="0"/>
              </a:rPr>
              <a:t>estendere il controllo tedesco sulle svariate signorie che si erano sviluppate in epoca post-carolingia</a:t>
            </a:r>
            <a:r>
              <a:rPr lang="it-IT" sz="2200" dirty="0">
                <a:latin typeface="Garamond" panose="02020404030301010803" pitchFamily="18" charset="0"/>
              </a:rPr>
              <a:t>. Il concordato di Worms del 1122 sanciva un compromesso, in quanto se le elezioni dei vescovi venivano subordinate ai ‘canoni’ tradizionali, che stabilivano implicati nell’elezione il clero e la cittadinanza locale, </a:t>
            </a:r>
            <a:r>
              <a:rPr lang="it-IT" sz="2200" u="sng" dirty="0">
                <a:latin typeface="Garamond" panose="02020404030301010803" pitchFamily="18" charset="0"/>
              </a:rPr>
              <a:t>non era proibita l’ingerenza imperiale</a:t>
            </a:r>
            <a:r>
              <a:rPr lang="it-IT" sz="2200" dirty="0">
                <a:latin typeface="Garamond" panose="02020404030301010803" pitchFamily="18" charset="0"/>
              </a:rPr>
              <a:t>. Venivano però a differenziarsi le aree di influenza dell’imperatore: in </a:t>
            </a:r>
            <a:r>
              <a:rPr lang="it-IT" sz="2200" b="1" dirty="0">
                <a:latin typeface="Garamond" panose="02020404030301010803" pitchFamily="18" charset="0"/>
              </a:rPr>
              <a:t>Germania</a:t>
            </a:r>
            <a:r>
              <a:rPr lang="it-IT" sz="2200" dirty="0">
                <a:latin typeface="Garamond" panose="02020404030301010803" pitchFamily="18" charset="0"/>
              </a:rPr>
              <a:t> «l’investitura con i </a:t>
            </a:r>
            <a:r>
              <a:rPr lang="it-IT" sz="2200" i="1" dirty="0" err="1">
                <a:latin typeface="Garamond" panose="02020404030301010803" pitchFamily="18" charset="0"/>
              </a:rPr>
              <a:t>temporalia</a:t>
            </a:r>
            <a:r>
              <a:rPr lang="it-IT" sz="2200" dirty="0">
                <a:latin typeface="Garamond" panose="02020404030301010803" pitchFamily="18" charset="0"/>
              </a:rPr>
              <a:t> doveva avvenire, per mezzo del conferimento di uno scettro, </a:t>
            </a:r>
            <a:r>
              <a:rPr lang="it-IT" sz="2200" b="1" dirty="0">
                <a:latin typeface="Garamond" panose="02020404030301010803" pitchFamily="18" charset="0"/>
              </a:rPr>
              <a:t>tra l’elezione e la consacrazione</a:t>
            </a:r>
            <a:r>
              <a:rPr lang="it-IT" sz="2200" dirty="0">
                <a:latin typeface="Garamond" panose="02020404030301010803" pitchFamily="18" charset="0"/>
              </a:rPr>
              <a:t>, un fatto che garantiva al sovrano la possibilità di continuare a esercitare pressioni; nel regno </a:t>
            </a:r>
            <a:r>
              <a:rPr lang="it-IT" sz="2200" b="1" dirty="0">
                <a:latin typeface="Garamond" panose="02020404030301010803" pitchFamily="18" charset="0"/>
              </a:rPr>
              <a:t>d’Italia</a:t>
            </a:r>
            <a:r>
              <a:rPr lang="it-IT" sz="2200" dirty="0">
                <a:latin typeface="Garamond" panose="02020404030301010803" pitchFamily="18" charset="0"/>
              </a:rPr>
              <a:t> e in </a:t>
            </a:r>
            <a:r>
              <a:rPr lang="it-IT" sz="2200" b="1" dirty="0">
                <a:latin typeface="Garamond" panose="02020404030301010803" pitchFamily="18" charset="0"/>
              </a:rPr>
              <a:t>Burgundia</a:t>
            </a:r>
            <a:r>
              <a:rPr lang="it-IT" sz="2200" dirty="0">
                <a:latin typeface="Garamond" panose="02020404030301010803" pitchFamily="18" charset="0"/>
              </a:rPr>
              <a:t>, invece, ciò doveva verificarsi entro i sei mesi successivi alla consacrazione. In quest’ultimo caso le possibilità del sovrano risultavano fortemente limitate, poiché egli entrava in gioco solo allorché tutti gli atti ecclesiastici costitutivi risultavano già perfezionati. Fu una delle ragioni per cui la Burgundia riuscì sempre più a sottrarsi al sovrano» (B. </a:t>
            </a:r>
            <a:r>
              <a:rPr lang="it-IT" sz="2200" dirty="0" err="1">
                <a:latin typeface="Garamond" panose="02020404030301010803" pitchFamily="18" charset="0"/>
              </a:rPr>
              <a:t>Schimmelpfennig</a:t>
            </a:r>
            <a:r>
              <a:rPr lang="it-IT" sz="2200" dirty="0">
                <a:latin typeface="Garamond" panose="02020404030301010803" pitchFamily="18" charset="0"/>
              </a:rPr>
              <a:t>, </a:t>
            </a:r>
            <a:r>
              <a:rPr lang="it-IT" sz="2200" i="1" dirty="0">
                <a:latin typeface="Garamond" panose="02020404030301010803" pitchFamily="18" charset="0"/>
              </a:rPr>
              <a:t>Il Papato: Antichità medioevo rinascimento</a:t>
            </a:r>
            <a:r>
              <a:rPr lang="it-IT" sz="2200" dirty="0">
                <a:latin typeface="Garamond" panose="02020404030301010803" pitchFamily="18" charset="0"/>
              </a:rPr>
              <a:t>, Roma, Viella, 2006, pp. 153-154).</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67540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Particolarismi</a:t>
            </a:r>
            <a:r>
              <a:rPr lang="it-IT" sz="3100" b="1" dirty="0">
                <a:latin typeface="Garamond" panose="02020404030301010803" pitchFamily="18" charset="0"/>
              </a:rPr>
              <a:t>, feudatari, città</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905000"/>
            <a:ext cx="11906250" cy="4953000"/>
          </a:xfrm>
        </p:spPr>
        <p:txBody>
          <a:bodyPr>
            <a:noAutofit/>
          </a:bodyPr>
          <a:lstStyle/>
          <a:p>
            <a:pPr marL="0" indent="0" algn="just">
              <a:buNone/>
            </a:pPr>
            <a:r>
              <a:rPr lang="it-IT" sz="2200" dirty="0" smtClean="0">
                <a:latin typeface="Garamond" panose="02020404030301010803" pitchFamily="18" charset="0"/>
              </a:rPr>
              <a:t>Ben </a:t>
            </a:r>
            <a:r>
              <a:rPr lang="it-IT" sz="2200" dirty="0">
                <a:latin typeface="Garamond" panose="02020404030301010803" pitchFamily="18" charset="0"/>
              </a:rPr>
              <a:t>prima che il conflitto tra papa e imperatore diventasse scontro aperto, si erano manifestati gravi problemi a Milano. Nel contesto di esasperati particolarismi che si fronteggiavano in Italia nel primo XI secolo, una compagine costituita dal </a:t>
            </a:r>
            <a:r>
              <a:rPr lang="it-IT" sz="2200" b="1" dirty="0">
                <a:latin typeface="Garamond" panose="02020404030301010803" pitchFamily="18" charset="0"/>
              </a:rPr>
              <a:t>marchese di Torino </a:t>
            </a:r>
            <a:r>
              <a:rPr lang="it-IT" sz="2200" dirty="0">
                <a:latin typeface="Garamond" panose="02020404030301010803" pitchFamily="18" charset="0"/>
              </a:rPr>
              <a:t>Olderico Manfredi, suo fratello </a:t>
            </a:r>
            <a:r>
              <a:rPr lang="it-IT" sz="2200" dirty="0" err="1">
                <a:latin typeface="Garamond" panose="02020404030301010803" pitchFamily="18" charset="0"/>
              </a:rPr>
              <a:t>Alrico</a:t>
            </a:r>
            <a:r>
              <a:rPr lang="it-IT" sz="2200" dirty="0">
                <a:latin typeface="Garamond" panose="02020404030301010803" pitchFamily="18" charset="0"/>
              </a:rPr>
              <a:t>, </a:t>
            </a:r>
            <a:r>
              <a:rPr lang="it-IT" sz="2200" b="1" dirty="0">
                <a:latin typeface="Garamond" panose="02020404030301010803" pitchFamily="18" charset="0"/>
              </a:rPr>
              <a:t>vescovo di Asti,</a:t>
            </a:r>
            <a:r>
              <a:rPr lang="it-IT" sz="2200" dirty="0">
                <a:latin typeface="Garamond" panose="02020404030301010803" pitchFamily="18" charset="0"/>
              </a:rPr>
              <a:t> e dal </a:t>
            </a:r>
            <a:r>
              <a:rPr lang="it-IT" sz="2200" b="1" dirty="0" smtClean="0">
                <a:latin typeface="Garamond" panose="02020404030301010803" pitchFamily="18" charset="0"/>
              </a:rPr>
              <a:t>figlio del marchese d’Ivrea </a:t>
            </a:r>
            <a:r>
              <a:rPr lang="it-IT" sz="2200" dirty="0" smtClean="0">
                <a:latin typeface="Garamond" panose="02020404030301010803" pitchFamily="18" charset="0"/>
              </a:rPr>
              <a:t>Alduino</a:t>
            </a:r>
            <a:r>
              <a:rPr lang="it-IT" sz="2200" dirty="0">
                <a:latin typeface="Garamond" panose="02020404030301010803" pitchFamily="18" charset="0"/>
              </a:rPr>
              <a:t>, offrirono prima la corona d’Italia a Roberto il Pio, ma, fallito il tentativo, diressero il loro obiettivo su Guglielmo V di </a:t>
            </a:r>
            <a:r>
              <a:rPr lang="it-IT" sz="2200" b="1" dirty="0">
                <a:latin typeface="Garamond" panose="02020404030301010803" pitchFamily="18" charset="0"/>
              </a:rPr>
              <a:t>Aquitania</a:t>
            </a:r>
            <a:r>
              <a:rPr lang="it-IT" sz="2200" dirty="0">
                <a:latin typeface="Garamond" panose="02020404030301010803" pitchFamily="18" charset="0"/>
              </a:rPr>
              <a:t>. Tale operazione politica avrebbe comportato un cambiamento rivoluzionario </a:t>
            </a:r>
            <a:r>
              <a:rPr lang="it-IT" sz="2200" dirty="0" smtClean="0">
                <a:latin typeface="Garamond" panose="02020404030301010803" pitchFamily="18" charset="0"/>
              </a:rPr>
              <a:t>negli </a:t>
            </a:r>
            <a:r>
              <a:rPr lang="it-IT" sz="2200" dirty="0">
                <a:latin typeface="Garamond" panose="02020404030301010803" pitchFamily="18" charset="0"/>
              </a:rPr>
              <a:t>assetti territoriali dell’Italia centro-settentrionale. Vanificare l’alleanza tra i sovrani germanici e la dinastia pontificia dei Tuscolo (cui apparteneva, lo ricordiamo, il recentemente citato Benedetto VIII), per creare nuovi equilibri verso la Francia, avrebbe svuotato di influenza le posizioni di potentissimi feudatari imperiali come Bonifacio di Canossa e Ariberto di Intimiano, vescovo di Milano. L’avo di Bonifacio, Azzo Adalberto Canossa, </a:t>
            </a:r>
            <a:r>
              <a:rPr lang="it-IT" sz="2200" dirty="0" smtClean="0">
                <a:latin typeface="Garamond" panose="02020404030301010803" pitchFamily="18" charset="0"/>
              </a:rPr>
              <a:t>nel </a:t>
            </a:r>
            <a:r>
              <a:rPr lang="it-IT" sz="2200" dirty="0">
                <a:latin typeface="Garamond" panose="02020404030301010803" pitchFamily="18" charset="0"/>
              </a:rPr>
              <a:t>951 </a:t>
            </a:r>
            <a:r>
              <a:rPr lang="it-IT" sz="2200" dirty="0">
                <a:latin typeface="Garamond" panose="02020404030301010803" pitchFamily="18" charset="0"/>
              </a:rPr>
              <a:t>aveva ospitato nel </a:t>
            </a:r>
            <a:r>
              <a:rPr lang="it-IT" sz="2200" dirty="0">
                <a:latin typeface="Garamond" panose="02020404030301010803" pitchFamily="18" charset="0"/>
              </a:rPr>
              <a:t>proprio castello Adelaide, vedova del re d’Italia Lotario II, favorendone il matrimonio con l’Imperatore Ottone I. Grazie a tali buoni uffici aveva ottenuto il titolo di conte di Reggio e di Modena, e, in epoca non precisata, quello di marchese. L’inserimento di altri interlocutori, quali Guglielmo di Aquitania, avrebbe costretto Bonifacio e Ariberto, cui vanno aggiunti pure i vescovi della Padania, di Aquileia e di Ravenna, a perdere la posizione privilegiata che mantenevano anche grazie alle clientele germaniche, scontrandosi fatalmente con altre realtà dell’Italia settentrionale loro nemiche.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77792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Particolarismi</a:t>
            </a:r>
            <a:r>
              <a:rPr lang="it-IT" sz="3100" b="1" dirty="0">
                <a:latin typeface="Garamond" panose="02020404030301010803" pitchFamily="18" charset="0"/>
              </a:rPr>
              <a:t>, feudatari, città</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905000"/>
            <a:ext cx="11906250" cy="4953000"/>
          </a:xfrm>
        </p:spPr>
        <p:txBody>
          <a:bodyPr>
            <a:noAutofit/>
          </a:bodyPr>
          <a:lstStyle/>
          <a:p>
            <a:pPr marL="0" indent="0" algn="just">
              <a:buNone/>
            </a:pPr>
            <a:r>
              <a:rPr lang="it-IT" sz="2200" dirty="0" smtClean="0">
                <a:latin typeface="Garamond" panose="02020404030301010803" pitchFamily="18" charset="0"/>
              </a:rPr>
              <a:t>Come </a:t>
            </a:r>
            <a:r>
              <a:rPr lang="it-IT" sz="2200" dirty="0">
                <a:latin typeface="Garamond" panose="02020404030301010803" pitchFamily="18" charset="0"/>
              </a:rPr>
              <a:t>è noto l’operazione non andò a buon fine. Il nuovo re dei Germani, Corrado II, era stato raggiunto sul luogo dell’incoronazione dai vescovi di Milano e di Vercelli, che, con altri grandi del regno, avevano invitato Corrado a recarsi in Italia per venire incoronato re. Accettato l’invito, Corrado si recò a Pavia, ma fu costretto, per entrarvi, ad assediare la città; percorrendo la via Francigena verso la Toscana, il marchese di Lucca, e con lui la cittadina, gli si mostrarono ostili; dopo un nuovo assedio, Corrado avrebbe sottomesso, otre alla città, l’intera marca di Tuscia. </a:t>
            </a:r>
            <a:r>
              <a:rPr lang="it-IT" sz="2200" b="1" dirty="0">
                <a:latin typeface="Garamond" panose="02020404030301010803" pitchFamily="18" charset="0"/>
              </a:rPr>
              <a:t>Sottolineiamo il dettaglio</a:t>
            </a:r>
            <a:r>
              <a:rPr lang="it-IT" sz="2200" dirty="0">
                <a:latin typeface="Garamond" panose="02020404030301010803" pitchFamily="18" charset="0"/>
              </a:rPr>
              <a:t>: il biografo ufficiale di Corrado, il chierico </a:t>
            </a:r>
            <a:r>
              <a:rPr lang="it-IT" sz="2200" dirty="0" err="1">
                <a:latin typeface="Garamond" panose="02020404030301010803" pitchFamily="18" charset="0"/>
              </a:rPr>
              <a:t>Wipone</a:t>
            </a:r>
            <a:r>
              <a:rPr lang="it-IT" sz="2200" dirty="0">
                <a:latin typeface="Garamond" panose="02020404030301010803" pitchFamily="18" charset="0"/>
              </a:rPr>
              <a:t>, scrive esplicitamente che il principale protagonista della resistenza all’imperatore fu </a:t>
            </a:r>
            <a:r>
              <a:rPr lang="it-IT" sz="2200" b="1" dirty="0">
                <a:latin typeface="Garamond" panose="02020404030301010803" pitchFamily="18" charset="0"/>
              </a:rPr>
              <a:t>la </a:t>
            </a:r>
            <a:r>
              <a:rPr lang="it-IT" sz="2200" b="1" i="1" dirty="0" err="1">
                <a:latin typeface="Garamond" panose="02020404030301010803" pitchFamily="18" charset="0"/>
              </a:rPr>
              <a:t>civitas</a:t>
            </a:r>
            <a:r>
              <a:rPr lang="it-IT" sz="2200" b="1" dirty="0">
                <a:latin typeface="Garamond" panose="02020404030301010803" pitchFamily="18" charset="0"/>
              </a:rPr>
              <a:t> di Lucca,</a:t>
            </a:r>
            <a:r>
              <a:rPr lang="it-IT" sz="2200" dirty="0">
                <a:latin typeface="Garamond" panose="02020404030301010803" pitchFamily="18" charset="0"/>
              </a:rPr>
              <a:t> «che intravediamo agire quasi autonomamente, forte della solidarietà del marchese, ben più che Guidata da lui. Pur senza spingerci a immaginare </a:t>
            </a:r>
            <a:r>
              <a:rPr lang="it-IT" sz="2200" dirty="0" smtClean="0">
                <a:latin typeface="Garamond" panose="02020404030301010803" pitchFamily="18" charset="0"/>
              </a:rPr>
              <a:t>che nel 1027 esistesse già a Lucca una comunità organizzata in grado d’autogovernarsi, l’episodio ci fa comprendere che all’inizio dell’XI secolo le città erano entrate anch’esse nel gioco politico, perché capaci, all’occorrenza, di mobilitarsi e d’agire militarmente» </a:t>
            </a:r>
            <a:r>
              <a:rPr lang="it-IT" sz="2200" dirty="0">
                <a:latin typeface="Garamond" panose="02020404030301010803" pitchFamily="18" charset="0"/>
              </a:rPr>
              <a:t>(M. </a:t>
            </a:r>
            <a:r>
              <a:rPr lang="it-IT" sz="2200" dirty="0" err="1">
                <a:latin typeface="Garamond" panose="02020404030301010803" pitchFamily="18" charset="0"/>
              </a:rPr>
              <a:t>Ronzani</a:t>
            </a:r>
            <a:r>
              <a:rPr lang="it-IT" sz="2200" dirty="0">
                <a:latin typeface="Garamond" panose="02020404030301010803" pitchFamily="18" charset="0"/>
              </a:rPr>
              <a:t>, Dalla regione romana alla marca di Tuscia, in: Storia della Toscana. I, Dalle origini al Settecento, </a:t>
            </a:r>
            <a:r>
              <a:rPr lang="it-IT" sz="2200" dirty="0" smtClean="0">
                <a:latin typeface="Garamond" panose="02020404030301010803" pitchFamily="18" charset="0"/>
              </a:rPr>
              <a:t>2004,</a:t>
            </a:r>
            <a:r>
              <a:rPr lang="it-IT" sz="2200" dirty="0" smtClean="0">
                <a:latin typeface="Garamond" panose="02020404030301010803" pitchFamily="18" charset="0"/>
              </a:rPr>
              <a:t> </a:t>
            </a:r>
            <a:r>
              <a:rPr lang="it-IT" sz="2200" dirty="0">
                <a:latin typeface="Garamond" panose="02020404030301010803" pitchFamily="18" charset="0"/>
              </a:rPr>
              <a:t>p. </a:t>
            </a:r>
            <a:r>
              <a:rPr lang="it-IT" sz="2200" dirty="0" smtClean="0">
                <a:latin typeface="Garamond" panose="02020404030301010803" pitchFamily="18" charset="0"/>
              </a:rPr>
              <a:t>83). </a:t>
            </a:r>
            <a:endParaRPr lang="it-IT" sz="2200" dirty="0">
              <a:latin typeface="Garamond" panose="02020404030301010803" pitchFamily="18" charset="0"/>
            </a:endParaRPr>
          </a:p>
          <a:p>
            <a:pPr marL="0" indent="0" algn="just">
              <a:buNone/>
            </a:pP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31293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Ariberto </a:t>
            </a:r>
            <a:r>
              <a:rPr lang="it-IT" sz="3100" b="1" dirty="0">
                <a:latin typeface="Garamond" panose="02020404030301010803" pitchFamily="18" charset="0"/>
              </a:rPr>
              <a:t>d’Intimiano</a:t>
            </a: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Il </a:t>
            </a:r>
            <a:r>
              <a:rPr lang="it-IT" sz="2200" dirty="0">
                <a:latin typeface="Garamond" panose="02020404030301010803" pitchFamily="18" charset="0"/>
              </a:rPr>
              <a:t>rifiuto di Ranieri di aprire le porte di Lucca </a:t>
            </a:r>
            <a:r>
              <a:rPr lang="it-IT" sz="2200" dirty="0" smtClean="0">
                <a:latin typeface="Garamond" panose="02020404030301010803" pitchFamily="18" charset="0"/>
              </a:rPr>
              <a:t>aveva comportato </a:t>
            </a:r>
            <a:r>
              <a:rPr lang="it-IT" sz="2200" dirty="0">
                <a:latin typeface="Garamond" panose="02020404030301010803" pitchFamily="18" charset="0"/>
              </a:rPr>
              <a:t>il passaggio della marca di Tuscia a Bonifacio di Canossa. Le conseguenze non si fecero mancare: i </a:t>
            </a:r>
            <a:r>
              <a:rPr lang="it-IT" sz="2200" i="1" dirty="0" err="1">
                <a:latin typeface="Garamond" panose="02020404030301010803" pitchFamily="18" charset="0"/>
              </a:rPr>
              <a:t>cives</a:t>
            </a:r>
            <a:r>
              <a:rPr lang="it-IT" sz="2200" dirty="0">
                <a:latin typeface="Garamond" panose="02020404030301010803" pitchFamily="18" charset="0"/>
              </a:rPr>
              <a:t> di Lucca, Pisa e Firenze si videro imporre i gastaldi del marchese; forse perché non possedevano diritti che potessero confliggere con interessi patrimoniali di Bonifacio, invece, non subirono diminuzioni o soprusi le chiese di Lucca, Firenze, Fiesole. Molto diversa era invece la posizione di Ariberto, </a:t>
            </a:r>
            <a:r>
              <a:rPr lang="it-IT" sz="2200" b="1" dirty="0">
                <a:latin typeface="Garamond" panose="02020404030301010803" pitchFamily="18" charset="0"/>
              </a:rPr>
              <a:t>arcivescovo di Milano</a:t>
            </a:r>
            <a:r>
              <a:rPr lang="it-IT" sz="2200" dirty="0">
                <a:latin typeface="Garamond" panose="02020404030301010803" pitchFamily="18" charset="0"/>
              </a:rPr>
              <a:t>. Ariberto era sul soglio arcivescovile dal 1018, e aveva promosso con energia una politica di recupero del patrimonio ecclesiastico. Ariberto era </a:t>
            </a:r>
            <a:r>
              <a:rPr lang="it-IT" sz="2200" b="1" dirty="0">
                <a:latin typeface="Garamond" panose="02020404030301010803" pitchFamily="18" charset="0"/>
              </a:rPr>
              <a:t>la massima autorità cittadina</a:t>
            </a:r>
            <a:r>
              <a:rPr lang="it-IT" sz="2200" dirty="0">
                <a:latin typeface="Garamond" panose="02020404030301010803" pitchFamily="18" charset="0"/>
              </a:rPr>
              <a:t>, e in città consisteva la sua base di potere, sia politico che sociale. L’influenza di Ariberto giungeva fino a Cremona; prima del 1040 sarebbe riuscito nell’intento di accaparrarsi la pieve di Arsago per concederla al nipote </a:t>
            </a:r>
            <a:r>
              <a:rPr lang="it-IT" sz="2200" dirty="0" err="1">
                <a:latin typeface="Garamond" panose="02020404030301010803" pitchFamily="18" charset="0"/>
              </a:rPr>
              <a:t>Gariardo</a:t>
            </a:r>
            <a:r>
              <a:rPr lang="it-IT" sz="2200" dirty="0">
                <a:latin typeface="Garamond" panose="02020404030301010803" pitchFamily="18" charset="0"/>
              </a:rPr>
              <a:t>. Ariberto, che aveva incoronato solennemente Corrado a Milano, aveva saputo sfruttare la ribellione di Pavia per risaltare l’importanza e il prestigio della sede metropolita ambrosiana. Accompagnava poi una spedizione di Corrado contro i Pavesi, e quindi a Roma, dove il papa lo avrebbe incoronato imperatore.</a:t>
            </a:r>
          </a:p>
          <a:p>
            <a:pPr marL="0" indent="0" algn="just">
              <a:spcBef>
                <a:spcPts val="0"/>
              </a:spcBef>
              <a:buNone/>
            </a:pPr>
            <a:r>
              <a:rPr lang="it-IT" sz="2200" dirty="0">
                <a:latin typeface="Garamond" panose="02020404030301010803" pitchFamily="18" charset="0"/>
              </a:rPr>
              <a:t>Dopo la guerra di Borgogna, compiuta nel 1034 per riportare alla fedeltà i vassalli che non avevano riconosciuto come legittima l’ascesa di Corrado al trono di Borgogna, il quadro di alleanze cambiava. Con Corrado si erano schierati, oltre ad Ariberto e Bonifacio, Olderico Manfredi; vedendo definitivamente tramontata l’ipotesi di una ingerenza francese nella politica italica, Olderico Manfredi cambiava il </a:t>
            </a:r>
            <a:r>
              <a:rPr lang="it-IT" sz="2200" dirty="0" smtClean="0">
                <a:latin typeface="Garamond" panose="02020404030301010803" pitchFamily="18" charset="0"/>
              </a:rPr>
              <a:t>proprio</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69521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Ariberto d’Intimiano </a:t>
            </a: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atteggiamento </a:t>
            </a:r>
            <a:r>
              <a:rPr lang="it-IT" sz="2200" dirty="0">
                <a:latin typeface="Garamond" panose="02020404030301010803" pitchFamily="18" charset="0"/>
              </a:rPr>
              <a:t>nei confronti dei re di Germania, e Ariberto non costituiva più, una volta rimossi gli ostacoli all’egemonia nell’Italia settentrionale, un utile alleato, ma un pericolo. In più, l’arcivescovo non poteva contare su un ampio consenso</a:t>
            </a:r>
            <a:r>
              <a:rPr lang="it-IT" sz="2200" dirty="0" smtClean="0">
                <a:latin typeface="Garamond" panose="02020404030301010803" pitchFamily="18" charset="0"/>
              </a:rPr>
              <a:t>.</a:t>
            </a:r>
          </a:p>
          <a:p>
            <a:pPr marL="0" indent="0" algn="just">
              <a:buNone/>
            </a:pPr>
            <a:r>
              <a:rPr lang="it-IT" sz="2200" dirty="0" smtClean="0">
                <a:latin typeface="Garamond" panose="02020404030301010803" pitchFamily="18" charset="0"/>
              </a:rPr>
              <a:t> </a:t>
            </a:r>
            <a:r>
              <a:rPr lang="it-IT" sz="2200" dirty="0">
                <a:latin typeface="Garamond" panose="02020404030301010803" pitchFamily="18" charset="0"/>
              </a:rPr>
              <a:t>«Tra i più risentiti erano […] i valvassori milanesi […] che pure avevano dato il loro contributo al successo dell’impresa </a:t>
            </a:r>
            <a:r>
              <a:rPr lang="it-IT" sz="2200" dirty="0" err="1">
                <a:latin typeface="Garamond" panose="02020404030301010803" pitchFamily="18" charset="0"/>
              </a:rPr>
              <a:t>borgognona</a:t>
            </a:r>
            <a:r>
              <a:rPr lang="it-IT" sz="2200" dirty="0">
                <a:latin typeface="Garamond" panose="02020404030301010803" pitchFamily="18" charset="0"/>
              </a:rPr>
              <a:t>, senza che fosse loro riconosciuto un corrispettivo aumento di potere – o almeno una partecipazione al potere esercitato dall'arcivescovo – soprattutto nell'ambito cittadino, dove, oltre ai </a:t>
            </a:r>
            <a:r>
              <a:rPr lang="it-IT" sz="2200" i="1" dirty="0" err="1" smtClean="0">
                <a:latin typeface="Garamond" panose="02020404030301010803" pitchFamily="18" charset="0"/>
              </a:rPr>
              <a:t>capitanei</a:t>
            </a:r>
            <a:r>
              <a:rPr lang="it-IT" sz="2200" dirty="0">
                <a:latin typeface="Garamond" panose="02020404030301010803" pitchFamily="18" charset="0"/>
              </a:rPr>
              <a:t>, gli appartenenti ad alcune corporazioni di mestiere (monetieri, addetti ai pesi e misure, ecc.) avevano raggiunto posizioni cospicue, anche in relazione alla crisi che analoghe corporazioni conoscevano a Pavia, a seguito della distruzione del palazzo regio. I valvassori, di origine campagnola, sottoposti nel contado alla giurisdizione dei titolari delle circoscrizioni plebane (erano i feudi </a:t>
            </a:r>
            <a:r>
              <a:rPr lang="it-IT" sz="2200" b="1" dirty="0">
                <a:latin typeface="Garamond" panose="02020404030301010803" pitchFamily="18" charset="0"/>
              </a:rPr>
              <a:t>in</a:t>
            </a:r>
            <a:r>
              <a:rPr lang="it-IT" sz="2200" dirty="0">
                <a:latin typeface="Garamond" panose="02020404030301010803" pitchFamily="18" charset="0"/>
              </a:rPr>
              <a:t> </a:t>
            </a:r>
            <a:r>
              <a:rPr lang="it-IT" sz="2200" b="1" dirty="0">
                <a:latin typeface="Garamond" panose="02020404030301010803" pitchFamily="18" charset="0"/>
              </a:rPr>
              <a:t>capite</a:t>
            </a:r>
            <a:r>
              <a:rPr lang="it-IT" sz="2200" dirty="0">
                <a:latin typeface="Garamond" panose="02020404030301010803" pitchFamily="18" charset="0"/>
              </a:rPr>
              <a:t>, donde i </a:t>
            </a:r>
            <a:r>
              <a:rPr lang="it-IT" sz="2200" b="1" i="1" dirty="0" err="1">
                <a:latin typeface="Garamond" panose="02020404030301010803" pitchFamily="18" charset="0"/>
              </a:rPr>
              <a:t>capitanei</a:t>
            </a:r>
            <a:r>
              <a:rPr lang="it-IT" sz="2200" dirty="0">
                <a:latin typeface="Garamond" panose="02020404030301010803" pitchFamily="18" charset="0"/>
              </a:rPr>
              <a:t>), impediti nel tentativo di sostituirsi ai funzionari vescovili, vassalli di Ariberto, con </a:t>
            </a:r>
            <a:r>
              <a:rPr lang="it-IT" sz="2200" dirty="0" smtClean="0">
                <a:latin typeface="Garamond" panose="02020404030301010803" pitchFamily="18" charset="0"/>
              </a:rPr>
              <a:t>i quali avevano stabilito rapporti di tipo ‘feudale’, </a:t>
            </a:r>
            <a:r>
              <a:rPr lang="it-IT" sz="2200" b="1" dirty="0" smtClean="0">
                <a:latin typeface="Garamond" panose="02020404030301010803" pitchFamily="18" charset="0"/>
              </a:rPr>
              <a:t>si ribellarono</a:t>
            </a:r>
            <a:r>
              <a:rPr lang="it-IT" sz="2200" dirty="0" smtClean="0">
                <a:latin typeface="Garamond" panose="02020404030301010803" pitchFamily="18" charset="0"/>
              </a:rPr>
              <a:t>: prima in città, poi nelle campagne, trovando alleati tra i signori delle contee di Seprio e della Martesana» </a:t>
            </a:r>
            <a:r>
              <a:rPr lang="it-IT" sz="2200" dirty="0">
                <a:latin typeface="Garamond" panose="02020404030301010803" pitchFamily="18" charset="0"/>
              </a:rPr>
              <a:t>(O. Capitani, </a:t>
            </a:r>
            <a:r>
              <a:rPr lang="it-IT" sz="2200" i="1" dirty="0">
                <a:latin typeface="Garamond" panose="02020404030301010803" pitchFamily="18" charset="0"/>
              </a:rPr>
              <a:t>Storia dell’Italia medievale</a:t>
            </a:r>
            <a:r>
              <a:rPr lang="it-IT" sz="2200" dirty="0">
                <a:latin typeface="Garamond" panose="02020404030301010803" pitchFamily="18" charset="0"/>
              </a:rPr>
              <a:t>, Roma-Bari, Laterza, 1986, p. 260).  </a:t>
            </a:r>
          </a:p>
          <a:p>
            <a:pPr marL="0" indent="0" algn="just">
              <a:buNone/>
            </a:pPr>
            <a:endParaRPr lang="it-IT" sz="2200" dirty="0">
              <a:latin typeface="Garamond" panose="02020404030301010803" pitchFamily="18" charset="0"/>
            </a:endParaRPr>
          </a:p>
        </p:txBody>
      </p:sp>
      <p:pic>
        <p:nvPicPr>
          <p:cNvPr id="6" name="Immagine 5"/>
          <p:cNvPicPr>
            <a:picLocks noChangeAspect="1"/>
          </p:cNvPicPr>
          <p:nvPr/>
        </p:nvPicPr>
        <p:blipFill>
          <a:blip r:embed="rId3"/>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01458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I </a:t>
            </a:r>
            <a:r>
              <a:rPr lang="it-IT" sz="3100" b="1" dirty="0">
                <a:latin typeface="Garamond" panose="02020404030301010803" pitchFamily="18" charset="0"/>
              </a:rPr>
              <a:t>vassalli contro Ariberto</a:t>
            </a: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1"/>
            <a:ext cx="11906250" cy="5232400"/>
          </a:xfrm>
        </p:spPr>
        <p:txBody>
          <a:bodyPr>
            <a:noAutofit/>
          </a:bodyPr>
          <a:lstStyle/>
          <a:p>
            <a:pPr marL="0" indent="0" algn="just">
              <a:buNone/>
            </a:pPr>
            <a:r>
              <a:rPr lang="it-IT" sz="2200" dirty="0" smtClean="0">
                <a:latin typeface="Garamond" panose="02020404030301010803" pitchFamily="18" charset="0"/>
              </a:rPr>
              <a:t>Fu </a:t>
            </a:r>
            <a:r>
              <a:rPr lang="it-IT" sz="2200" dirty="0">
                <a:latin typeface="Garamond" panose="02020404030301010803" pitchFamily="18" charset="0"/>
              </a:rPr>
              <a:t>lo scontro contestuale alla situazione milanese a portare Corrado all’emanazione del celebre </a:t>
            </a:r>
            <a:r>
              <a:rPr lang="it-IT" sz="2200" b="1" i="1" dirty="0" err="1">
                <a:latin typeface="Garamond" panose="02020404030301010803" pitchFamily="18" charset="0"/>
              </a:rPr>
              <a:t>Constitutio</a:t>
            </a:r>
            <a:r>
              <a:rPr lang="it-IT" sz="2200" b="1" i="1" dirty="0">
                <a:latin typeface="Garamond" panose="02020404030301010803" pitchFamily="18" charset="0"/>
              </a:rPr>
              <a:t> de </a:t>
            </a:r>
            <a:r>
              <a:rPr lang="it-IT" sz="2200" b="1" i="1" dirty="0" err="1">
                <a:latin typeface="Garamond" panose="02020404030301010803" pitchFamily="18" charset="0"/>
              </a:rPr>
              <a:t>Feudis</a:t>
            </a:r>
            <a:r>
              <a:rPr lang="it-IT" sz="2200" dirty="0">
                <a:latin typeface="Garamond" panose="02020404030301010803" pitchFamily="18" charset="0"/>
              </a:rPr>
              <a:t>, del 1037. </a:t>
            </a:r>
            <a:r>
              <a:rPr lang="it-IT" sz="2200" dirty="0">
                <a:latin typeface="Garamond" panose="02020404030301010803" pitchFamily="18" charset="0"/>
              </a:rPr>
              <a:t>N</a:t>
            </a:r>
            <a:r>
              <a:rPr lang="it-IT" sz="2200" dirty="0" smtClean="0">
                <a:latin typeface="Garamond" panose="02020404030301010803" pitchFamily="18" charset="0"/>
              </a:rPr>
              <a:t>ella </a:t>
            </a:r>
            <a:r>
              <a:rPr lang="it-IT" sz="2200" dirty="0">
                <a:latin typeface="Garamond" panose="02020404030301010803" pitchFamily="18" charset="0"/>
              </a:rPr>
              <a:t>lunga citazione di </a:t>
            </a:r>
            <a:r>
              <a:rPr lang="it-IT" sz="2200" dirty="0" smtClean="0">
                <a:latin typeface="Garamond" panose="02020404030301010803" pitchFamily="18" charset="0"/>
              </a:rPr>
              <a:t>Capitani abbiamo incontrato un </a:t>
            </a:r>
            <a:r>
              <a:rPr lang="it-IT" sz="2200" dirty="0">
                <a:latin typeface="Garamond" panose="02020404030301010803" pitchFamily="18" charset="0"/>
              </a:rPr>
              <a:t>nuovo termine: i </a:t>
            </a:r>
            <a:r>
              <a:rPr lang="it-IT" sz="2200" b="1" i="1" dirty="0" err="1">
                <a:latin typeface="Garamond" panose="02020404030301010803" pitchFamily="18" charset="0"/>
              </a:rPr>
              <a:t>capitanei</a:t>
            </a:r>
            <a:r>
              <a:rPr lang="it-IT" sz="2200" dirty="0">
                <a:latin typeface="Garamond" panose="02020404030301010803" pitchFamily="18" charset="0"/>
              </a:rPr>
              <a:t>. La parola era utilizzata specialmente in area lombarda, a indicare </a:t>
            </a:r>
            <a:r>
              <a:rPr lang="it-IT" sz="2200" b="1" dirty="0">
                <a:latin typeface="Garamond" panose="02020404030301010803" pitchFamily="18" charset="0"/>
              </a:rPr>
              <a:t>i vassalli maggiori di un vescovo</a:t>
            </a:r>
            <a:r>
              <a:rPr lang="it-IT" sz="2200" dirty="0">
                <a:latin typeface="Garamond" panose="02020404030301010803" pitchFamily="18" charset="0"/>
              </a:rPr>
              <a:t>; in particolare, valeva per i vassalli dell’arcivescovo di Milano. Alla fine del X secolo l’arcivescovo di Milano aveva concesso in feudo la parte preponderante del patrimonio ecclesiastico, castelli compresi, quindi la conseguente giurisdizioni sugli uomini che gravitavano attorno il castello; pure chiese rurali, cui spettavano decime. «Il nome di </a:t>
            </a:r>
            <a:r>
              <a:rPr lang="it-IT" sz="2200" i="1" dirty="0" err="1">
                <a:latin typeface="Garamond" panose="02020404030301010803" pitchFamily="18" charset="0"/>
              </a:rPr>
              <a:t>capitanei</a:t>
            </a:r>
            <a:r>
              <a:rPr lang="it-IT" sz="2200" dirty="0">
                <a:latin typeface="Garamond" panose="02020404030301010803" pitchFamily="18" charset="0"/>
              </a:rPr>
              <a:t> deriverebbe a costoro, secondo alcuni, proprio dall’essere divenuti in tal modo </a:t>
            </a:r>
            <a:r>
              <a:rPr lang="it-IT" sz="2200" i="1" dirty="0">
                <a:latin typeface="Garamond" panose="02020404030301010803" pitchFamily="18" charset="0"/>
              </a:rPr>
              <a:t>capita </a:t>
            </a:r>
            <a:r>
              <a:rPr lang="it-IT" sz="2200" i="1" dirty="0" err="1">
                <a:latin typeface="Garamond" panose="02020404030301010803" pitchFamily="18" charset="0"/>
              </a:rPr>
              <a:t>plebium</a:t>
            </a:r>
            <a:r>
              <a:rPr lang="it-IT" sz="2200" dirty="0">
                <a:latin typeface="Garamond" panose="02020404030301010803" pitchFamily="18" charset="0"/>
              </a:rPr>
              <a:t>, padroni, cioè, delle pievi, e </a:t>
            </a:r>
            <a:r>
              <a:rPr lang="it-IT" sz="2200" i="1" dirty="0">
                <a:latin typeface="Garamond" panose="02020404030301010803" pitchFamily="18" charset="0"/>
              </a:rPr>
              <a:t>capita </a:t>
            </a:r>
            <a:r>
              <a:rPr lang="it-IT" sz="2200" i="1" dirty="0" err="1">
                <a:latin typeface="Garamond" panose="02020404030301010803" pitchFamily="18" charset="0"/>
              </a:rPr>
              <a:t>decimae</a:t>
            </a:r>
            <a:r>
              <a:rPr lang="it-IT" sz="2200" dirty="0">
                <a:latin typeface="Garamond" panose="02020404030301010803" pitchFamily="18" charset="0"/>
              </a:rPr>
              <a:t>, titolari della decima; e infatti, </a:t>
            </a:r>
            <a:r>
              <a:rPr lang="it-IT" sz="2200" b="1" dirty="0">
                <a:latin typeface="Garamond" panose="02020404030301010803" pitchFamily="18" charset="0"/>
              </a:rPr>
              <a:t>nelle campagne che circondano le città vescovili, </a:t>
            </a:r>
            <a:r>
              <a:rPr lang="it-IT" sz="2200" b="1" dirty="0" err="1">
                <a:latin typeface="Garamond" panose="02020404030301010803" pitchFamily="18" charset="0"/>
              </a:rPr>
              <a:t>capitaneo</a:t>
            </a:r>
            <a:r>
              <a:rPr lang="it-IT" sz="2200" b="1" dirty="0">
                <a:latin typeface="Garamond" panose="02020404030301010803" pitchFamily="18" charset="0"/>
              </a:rPr>
              <a:t> diviene sinonimo di signore di banno, e in particolar modo di signore che ha sotto di sé non soltanto dei vassalli e dei contadini, ma anche dei sacerdoti</a:t>
            </a:r>
            <a:r>
              <a:rPr lang="it-IT" sz="2200" dirty="0">
                <a:latin typeface="Garamond" panose="02020404030301010803" pitchFamily="18" charset="0"/>
              </a:rPr>
              <a:t>. È anche possibile, però, che il termine derivi dal fatto ch’essi tenevano i loro feudi in capite, come si diceva nel linguaggio giuridico, e cioè direttamente dal vescovo, senza avere altri signori; erano insomma l’equivalente dei baroni di un re o di un principe laico. E infatti i </a:t>
            </a:r>
            <a:r>
              <a:rPr lang="it-IT" sz="2200" i="1" dirty="0" err="1">
                <a:latin typeface="Garamond" panose="02020404030301010803" pitchFamily="18" charset="0"/>
              </a:rPr>
              <a:t>capitanei</a:t>
            </a:r>
            <a:r>
              <a:rPr lang="it-IT" sz="2200" dirty="0">
                <a:latin typeface="Garamond" panose="02020404030301010803" pitchFamily="18" charset="0"/>
              </a:rPr>
              <a:t> sono designati anche come </a:t>
            </a:r>
            <a:r>
              <a:rPr lang="it-IT" sz="2200" i="1" dirty="0" err="1">
                <a:latin typeface="Garamond" panose="02020404030301010803" pitchFamily="18" charset="0"/>
              </a:rPr>
              <a:t>milites</a:t>
            </a:r>
            <a:r>
              <a:rPr lang="it-IT" sz="2200" i="1" dirty="0">
                <a:latin typeface="Garamond" panose="02020404030301010803" pitchFamily="18" charset="0"/>
              </a:rPr>
              <a:t> </a:t>
            </a:r>
            <a:r>
              <a:rPr lang="it-IT" sz="2200" i="1" dirty="0" err="1">
                <a:latin typeface="Garamond" panose="02020404030301010803" pitchFamily="18" charset="0"/>
              </a:rPr>
              <a:t>maiores</a:t>
            </a:r>
            <a:r>
              <a:rPr lang="it-IT" sz="2200" dirty="0">
                <a:latin typeface="Garamond" panose="02020404030301010803" pitchFamily="18" charset="0"/>
              </a:rPr>
              <a:t>, </a:t>
            </a:r>
            <a:r>
              <a:rPr lang="it-IT" sz="2200" dirty="0" smtClean="0">
                <a:latin typeface="Garamond" panose="02020404030301010803" pitchFamily="18" charset="0"/>
              </a:rPr>
              <a:t>in opposizione ai </a:t>
            </a:r>
            <a:r>
              <a:rPr lang="it-IT" sz="2200" i="1" dirty="0" err="1" smtClean="0">
                <a:latin typeface="Garamond" panose="02020404030301010803" pitchFamily="18" charset="0"/>
              </a:rPr>
              <a:t>secundi</a:t>
            </a:r>
            <a:r>
              <a:rPr lang="it-IT" sz="2200" i="1" dirty="0" smtClean="0">
                <a:latin typeface="Garamond" panose="02020404030301010803" pitchFamily="18" charset="0"/>
              </a:rPr>
              <a:t> </a:t>
            </a:r>
            <a:r>
              <a:rPr lang="it-IT" sz="2200" i="1" dirty="0" err="1" smtClean="0">
                <a:latin typeface="Garamond" panose="02020404030301010803" pitchFamily="18" charset="0"/>
              </a:rPr>
              <a:t>milites</a:t>
            </a:r>
            <a:r>
              <a:rPr lang="it-IT" sz="2200" dirty="0" smtClean="0">
                <a:latin typeface="Garamond" panose="02020404030301010803" pitchFamily="18" charset="0"/>
              </a:rPr>
              <a:t>, i valvassori, che sono vassalli del vescovo solo indirettamente, in quanto vassalli di vassalli» </a:t>
            </a:r>
            <a:r>
              <a:rPr lang="it-IT" sz="2200" dirty="0">
                <a:latin typeface="Garamond" panose="02020404030301010803" pitchFamily="18" charset="0"/>
              </a:rPr>
              <a:t>(A. Barbero - C. </a:t>
            </a:r>
            <a:r>
              <a:rPr lang="it-IT" sz="2200" dirty="0" err="1">
                <a:latin typeface="Garamond" panose="02020404030301010803" pitchFamily="18" charset="0"/>
              </a:rPr>
              <a:t>Frugoni</a:t>
            </a:r>
            <a:r>
              <a:rPr lang="it-IT" sz="2200" dirty="0">
                <a:latin typeface="Garamond" panose="02020404030301010803" pitchFamily="18" charset="0"/>
              </a:rPr>
              <a:t>, voce </a:t>
            </a:r>
            <a:r>
              <a:rPr lang="it-IT" sz="2200" i="1" dirty="0" err="1">
                <a:latin typeface="Garamond" panose="02020404030301010803" pitchFamily="18" charset="0"/>
              </a:rPr>
              <a:t>Capitanei</a:t>
            </a:r>
            <a:r>
              <a:rPr lang="it-IT" sz="2200" dirty="0">
                <a:latin typeface="Garamond" panose="02020404030301010803" pitchFamily="18" charset="0"/>
              </a:rPr>
              <a:t>, in: </a:t>
            </a:r>
            <a:r>
              <a:rPr lang="it-IT" sz="2200" i="1" dirty="0">
                <a:latin typeface="Garamond" panose="02020404030301010803" pitchFamily="18" charset="0"/>
              </a:rPr>
              <a:t>Dizionario del Medioevo</a:t>
            </a:r>
            <a:r>
              <a:rPr lang="it-IT" sz="2200" dirty="0">
                <a:latin typeface="Garamond" panose="02020404030301010803" pitchFamily="18" charset="0"/>
              </a:rPr>
              <a:t>, cit.). Emanata durante l’assedio della città, la </a:t>
            </a:r>
            <a:r>
              <a:rPr lang="it-IT" sz="2200" i="1" dirty="0" err="1">
                <a:latin typeface="Garamond" panose="02020404030301010803" pitchFamily="18" charset="0"/>
              </a:rPr>
              <a:t>Constitutio</a:t>
            </a:r>
            <a:r>
              <a:rPr lang="it-IT" sz="2200" dirty="0">
                <a:latin typeface="Garamond" panose="02020404030301010803" pitchFamily="18" charset="0"/>
              </a:rPr>
              <a:t> garantiva la trasmissione ereditaria di feudi non solo ai figli dei vassalli, ma pure ai parenti più prossimi. </a:t>
            </a:r>
            <a:endParaRPr lang="it-IT" sz="2200" dirty="0">
              <a:latin typeface="Garamond" panose="02020404030301010803" pitchFamily="18" charset="0"/>
            </a:endParaRPr>
          </a:p>
        </p:txBody>
      </p:sp>
      <p:pic>
        <p:nvPicPr>
          <p:cNvPr id="6" name="Immagine 5"/>
          <p:cNvPicPr>
            <a:picLocks noChangeAspect="1"/>
          </p:cNvPicPr>
          <p:nvPr/>
        </p:nvPicPr>
        <p:blipFill>
          <a:blip r:embed="rId3"/>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77554" y="2"/>
            <a:ext cx="1014445" cy="16573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20224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I </a:t>
            </a:r>
            <a:r>
              <a:rPr lang="it-IT" sz="3100" b="1" dirty="0">
                <a:latin typeface="Garamond" panose="02020404030301010803" pitchFamily="18" charset="0"/>
              </a:rPr>
              <a:t>vassalli contro Ariberto</a:t>
            </a: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Nessun </a:t>
            </a:r>
            <a:r>
              <a:rPr lang="it-IT" sz="2200" dirty="0">
                <a:latin typeface="Garamond" panose="02020404030301010803" pitchFamily="18" charset="0"/>
              </a:rPr>
              <a:t>presule, o conte, poteva riprendere un beneficio senza un motivo grave e giustificato; ma l’ipotesi andava pure vagliata da una commissione di pari, e, se confermata, era comunque previsto un ricorso all’imperatore. Naturalmente, la legge era sgradita ad Ariberto: i benefici diventavano patrimonio dei vassalli, perché ormai, nei fatti, su di essi godevano diritti reali; i vassalli acquistavano una posizione, insomma, analoga a quella del </a:t>
            </a:r>
            <a:r>
              <a:rPr lang="it-IT" sz="2200" i="1" dirty="0">
                <a:latin typeface="Garamond" panose="02020404030301010803" pitchFamily="18" charset="0"/>
              </a:rPr>
              <a:t>senior</a:t>
            </a:r>
            <a:r>
              <a:rPr lang="it-IT" sz="2200" dirty="0">
                <a:latin typeface="Garamond" panose="02020404030301010803" pitchFamily="18" charset="0"/>
              </a:rPr>
              <a:t> cui avevano prestato giuramento. L’opposizione a Corrado di Ariberto sarebbe durata sino alla morte dell’imperatore. Fatto pace con il successore, il figlio Enrico III, Ariberto si trovò in posizione sempre più isolata. Equiparati, di fatto, i </a:t>
            </a:r>
            <a:r>
              <a:rPr lang="it-IT" sz="2200" i="1" dirty="0" err="1">
                <a:latin typeface="Garamond" panose="02020404030301010803" pitchFamily="18" charset="0"/>
              </a:rPr>
              <a:t>capitanei</a:t>
            </a:r>
            <a:r>
              <a:rPr lang="it-IT" sz="2200" dirty="0">
                <a:latin typeface="Garamond" panose="02020404030301010803" pitchFamily="18" charset="0"/>
              </a:rPr>
              <a:t> ai vassalli minori, ad opporsi all’arcivescovo nel 1041 furono invece i </a:t>
            </a:r>
            <a:r>
              <a:rPr lang="it-IT" sz="2200" i="1" dirty="0" err="1">
                <a:latin typeface="Garamond" panose="02020404030301010803" pitchFamily="18" charset="0"/>
              </a:rPr>
              <a:t>cives</a:t>
            </a:r>
            <a:r>
              <a:rPr lang="it-IT" sz="2200" dirty="0">
                <a:latin typeface="Garamond" panose="02020404030301010803" pitchFamily="18" charset="0"/>
              </a:rPr>
              <a:t>. </a:t>
            </a:r>
            <a:endParaRPr lang="it-IT" sz="2200" dirty="0" smtClean="0">
              <a:latin typeface="Garamond" panose="02020404030301010803" pitchFamily="18" charset="0"/>
            </a:endParaRPr>
          </a:p>
          <a:p>
            <a:pPr marL="0" indent="0" algn="just">
              <a:buNone/>
            </a:pPr>
            <a:r>
              <a:rPr lang="it-IT" sz="2200" dirty="0" smtClean="0">
                <a:latin typeface="Garamond" panose="02020404030301010803" pitchFamily="18" charset="0"/>
              </a:rPr>
              <a:t>L'arcivescovo</a:t>
            </a:r>
            <a:r>
              <a:rPr lang="it-IT" sz="2200" dirty="0">
                <a:latin typeface="Garamond" panose="02020404030301010803" pitchFamily="18" charset="0"/>
              </a:rPr>
              <a:t>, dopo il 1037, non era più in grado di esercitare controllo sui </a:t>
            </a:r>
            <a:r>
              <a:rPr lang="it-IT" sz="2200" i="1" dirty="0" err="1">
                <a:latin typeface="Garamond" panose="02020404030301010803" pitchFamily="18" charset="0"/>
              </a:rPr>
              <a:t>capitanei</a:t>
            </a:r>
            <a:r>
              <a:rPr lang="it-IT" sz="2200" dirty="0">
                <a:latin typeface="Garamond" panose="02020404030301010803" pitchFamily="18" charset="0"/>
              </a:rPr>
              <a:t>. Ma quello non era l’unico problema: all’interno della città il già vivacissimo pluralismo politico-sociale sfociò nel 1041 in una rivolta dei </a:t>
            </a:r>
            <a:r>
              <a:rPr lang="it-IT" sz="2200" i="1" dirty="0" err="1">
                <a:latin typeface="Garamond" panose="02020404030301010803" pitchFamily="18" charset="0"/>
              </a:rPr>
              <a:t>cives</a:t>
            </a:r>
            <a:r>
              <a:rPr lang="it-IT" sz="2200" dirty="0">
                <a:latin typeface="Garamond" panose="02020404030301010803" pitchFamily="18" charset="0"/>
              </a:rPr>
              <a:t> contro la nobiltà: i </a:t>
            </a:r>
            <a:r>
              <a:rPr lang="it-IT" sz="2200" i="1" dirty="0" err="1">
                <a:latin typeface="Garamond" panose="02020404030301010803" pitchFamily="18" charset="0"/>
              </a:rPr>
              <a:t>capitanei</a:t>
            </a:r>
            <a:r>
              <a:rPr lang="it-IT" sz="2200" dirty="0">
                <a:latin typeface="Garamond" panose="02020404030301010803" pitchFamily="18" charset="0"/>
              </a:rPr>
              <a:t> e i vassalli furono costretti ad uscire dalla città. Gli scontri decretarono la fine dell’influenza di Ariberto, che morì nel primo 1044. A sugellare la pace un patto tra i contendenti, nel medesimo 1044, nel quale ancora non è possibile riconoscere l’istituzione comunale, ma che rappresenta il passaggio immediatamente anteriore a tale evoluzione. </a:t>
            </a:r>
          </a:p>
        </p:txBody>
      </p:sp>
      <p:pic>
        <p:nvPicPr>
          <p:cNvPr id="6" name="Immagine 5"/>
          <p:cNvPicPr>
            <a:picLocks noChangeAspect="1"/>
          </p:cNvPicPr>
          <p:nvPr/>
        </p:nvPicPr>
        <p:blipFill>
          <a:blip r:embed="rId3"/>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00420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L’‘Autodeterminazione</a:t>
            </a:r>
            <a:r>
              <a:rPr lang="it-IT" sz="3100" b="1" dirty="0">
                <a:latin typeface="Garamond" panose="02020404030301010803" pitchFamily="18" charset="0"/>
              </a:rPr>
              <a:t>’ di </a:t>
            </a:r>
            <a:r>
              <a:rPr lang="it-IT" sz="3100" b="1" dirty="0" smtClean="0">
                <a:latin typeface="Garamond" panose="02020404030301010803" pitchFamily="18" charset="0"/>
              </a:rPr>
              <a:t>Milano</a:t>
            </a: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Milano </a:t>
            </a:r>
            <a:r>
              <a:rPr lang="it-IT" sz="2200" dirty="0">
                <a:latin typeface="Garamond" panose="02020404030301010803" pitchFamily="18" charset="0"/>
              </a:rPr>
              <a:t>pacificata affrontò ben presto altre sfide; </a:t>
            </a:r>
            <a:r>
              <a:rPr lang="it-IT" sz="2200" dirty="0" smtClean="0">
                <a:latin typeface="Garamond" panose="02020404030301010803" pitchFamily="18" charset="0"/>
              </a:rPr>
              <a:t>ma furono </a:t>
            </a:r>
            <a:r>
              <a:rPr lang="it-IT" sz="2200" dirty="0">
                <a:latin typeface="Garamond" panose="02020404030301010803" pitchFamily="18" charset="0"/>
              </a:rPr>
              <a:t>sfide generalizzate: in ogni città si proponeva il contrasto tra fedeltà all’imperatore o al papa, con esiti diversi. In tale contesto, a Milano ebbe un peso notevole la predicazione del diacono Arialdo, iniziata nel 1057, contro il nicolaismo (concubinato dei preti) e la simonia (compravendita di cariche ecclesiastiche). Gli argomenti di Arialdo incontrarono vasta accoglienza da parte della cittadinanza, ma divennero presto motivo di scontri pesanti.</a:t>
            </a:r>
          </a:p>
          <a:p>
            <a:pPr marL="0" indent="0" algn="just">
              <a:buNone/>
            </a:pPr>
            <a:r>
              <a:rPr lang="it-IT" sz="2200" dirty="0">
                <a:latin typeface="Garamond" panose="02020404030301010803" pitchFamily="18" charset="0"/>
              </a:rPr>
              <a:t>Tra i sostenitori di Arialdo, che vennero chiamati </a:t>
            </a:r>
            <a:r>
              <a:rPr lang="it-IT" sz="2200" b="1" dirty="0">
                <a:latin typeface="Garamond" panose="02020404030301010803" pitchFamily="18" charset="0"/>
              </a:rPr>
              <a:t>patarini</a:t>
            </a:r>
            <a:r>
              <a:rPr lang="it-IT" sz="2200" dirty="0">
                <a:latin typeface="Garamond" panose="02020404030301010803" pitchFamily="18" charset="0"/>
              </a:rPr>
              <a:t> (da un termine dialettale, legato al concetto di ‘stracci’; quindi ‘straccioni’, ‘pezzenti’), erano anche numerosi ecclesiastici. Si delineò il progetto di colpire nicolaismo e simonia in modo diretto: con scioperi liturgici e sequestro di beni. «Per realizzare un simile progetto si formò si dal principio un’associazione giurata </a:t>
            </a:r>
            <a:r>
              <a:rPr lang="it-IT" sz="2200" b="1" dirty="0">
                <a:latin typeface="Garamond" panose="02020404030301010803" pitchFamily="18" charset="0"/>
              </a:rPr>
              <a:t>completamente</a:t>
            </a:r>
            <a:r>
              <a:rPr lang="it-IT" sz="2200" dirty="0">
                <a:latin typeface="Garamond" panose="02020404030301010803" pitchFamily="18" charset="0"/>
              </a:rPr>
              <a:t> </a:t>
            </a:r>
            <a:r>
              <a:rPr lang="it-IT" sz="2200" b="1" dirty="0">
                <a:latin typeface="Garamond" panose="02020404030301010803" pitchFamily="18" charset="0"/>
              </a:rPr>
              <a:t>nuova</a:t>
            </a:r>
            <a:r>
              <a:rPr lang="it-IT" sz="2200" dirty="0">
                <a:latin typeface="Garamond" panose="02020404030301010803" pitchFamily="18" charset="0"/>
              </a:rPr>
              <a:t> che prevedeva la sospensione dei conflitti tra i propri appartenenti e l’esclusione di quanti non rispettavano le decisioni collettive. Una simile associazione fu stretta nuovamente in seguito al tentativo di eleggere come arcivescovo il suddiacono Goffredo, sgradito ai patarini, e all’investitura da parte di Enrico IV dell’arcivescovo </a:t>
            </a:r>
            <a:r>
              <a:rPr lang="it-IT" sz="2200" dirty="0" err="1">
                <a:latin typeface="Garamond" panose="02020404030301010803" pitchFamily="18" charset="0"/>
              </a:rPr>
              <a:t>Tedaldo</a:t>
            </a:r>
            <a:r>
              <a:rPr lang="it-IT" sz="2200" dirty="0">
                <a:latin typeface="Garamond" panose="02020404030301010803" pitchFamily="18" charset="0"/>
              </a:rPr>
              <a:t>. Queste nuove organizzazioni dotavano la resistenza della cittadinanza al potere arcivescovile di una forma istituzionale ancora embrionale, ma per la prima volta dotata di un potere coercitivo» (G. Milani, </a:t>
            </a:r>
            <a:r>
              <a:rPr lang="it-IT" sz="2200" i="1" dirty="0">
                <a:latin typeface="Garamond" panose="02020404030301010803" pitchFamily="18" charset="0"/>
              </a:rPr>
              <a:t>I comuni italiani</a:t>
            </a:r>
            <a:r>
              <a:rPr lang="it-IT" sz="2200" dirty="0">
                <a:latin typeface="Garamond" panose="02020404030301010803" pitchFamily="18" charset="0"/>
              </a:rPr>
              <a:t>, cit., p. 17).</a:t>
            </a:r>
          </a:p>
          <a:p>
            <a:pPr marL="0" indent="0" algn="just">
              <a:buNone/>
            </a:pPr>
            <a:endParaRPr lang="it-IT" sz="2200" dirty="0">
              <a:latin typeface="Garamond" panose="02020404030301010803" pitchFamily="18" charset="0"/>
            </a:endParaRPr>
          </a:p>
          <a:p>
            <a:pPr marL="0" indent="0" algn="just">
              <a:buNone/>
            </a:pPr>
            <a:endParaRPr lang="it-IT" sz="2200" dirty="0">
              <a:latin typeface="Garamond" panose="02020404030301010803" pitchFamily="18" charset="0"/>
            </a:endParaRPr>
          </a:p>
        </p:txBody>
      </p:sp>
      <p:pic>
        <p:nvPicPr>
          <p:cNvPr id="6" name="Immagine 5"/>
          <p:cNvPicPr>
            <a:picLocks noChangeAspect="1"/>
          </p:cNvPicPr>
          <p:nvPr/>
        </p:nvPicPr>
        <p:blipFill>
          <a:blip r:embed="rId3"/>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16344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200" b="1" dirty="0" smtClean="0">
                <a:latin typeface="Garamond" panose="02020404030301010803" pitchFamily="18" charset="0"/>
              </a:rPr>
              <a:t>Milano </a:t>
            </a:r>
            <a:r>
              <a:rPr lang="it-IT" sz="3200" b="1" dirty="0">
                <a:latin typeface="Garamond" panose="02020404030301010803" pitchFamily="18" charset="0"/>
              </a:rPr>
              <a:t>come esempio: </a:t>
            </a:r>
            <a:r>
              <a:rPr lang="it-IT" sz="3200" b="1" dirty="0" smtClean="0">
                <a:latin typeface="Garamond" panose="02020404030301010803" pitchFamily="18" charset="0"/>
              </a:rPr>
              <a:t>il caso di Lucca</a:t>
            </a: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La </a:t>
            </a:r>
            <a:r>
              <a:rPr lang="it-IT" sz="2200" dirty="0">
                <a:latin typeface="Garamond" panose="02020404030301010803" pitchFamily="18" charset="0"/>
              </a:rPr>
              <a:t>pataria fu presa ad esempio, e situazioni analoghe si svilupparono anche in altre città. Divenne tuttavia evidente che la dinamica era ben più complessa di quanto alle prime potesse sembrare: anche laddove si insediò un vescovo riformato, quindi non tacciabile né di nicolaismo né di simonia, se la sua figura risultava un ostacolo all’autonomia cittadina si operò per cacciarlo. Così avvenne a Lucca, dove nel 1073 era stato nominato vescovo il benedettino Anselmo di Baggio, simpatizzante del movimento patarino e rigoroso riformatore (suo zio era il pontefice Alessandro II). Papa Niccolò II, e dopo di lui Alessandro II e Gregorio VII, avevano tentato di riportare la vita canonicale alla ‘regola’. I canonici, assistenti del vescovo, erano in origine organizzati in forme di vita comunitaria, ma si differenziavano dai monaci perché le loro funzioni ‘pubbliche’ erano compatibili con la libertà personale e il possesso di beni. Con il tempo si erano allontanati dalla vita in comune, secolarizzandosi sempre più. Il concilio del 1059, promosso da Niccolò II, aveva prospettato una maggiore chiarezza nella posizione dei canonici: chi avesse accolto una regola, e soprattutto avesse rinunciato a possessi personali, avrebbe vissuto in comunità con gli altri canonici. Gli altri sarebbero rimasti ‘nel secolo’, e avrebbero assunto un altro ‘nome’, per distinguerli dai </a:t>
            </a:r>
            <a:r>
              <a:rPr lang="it-IT" sz="2200" b="1" dirty="0">
                <a:latin typeface="Garamond" panose="02020404030301010803" pitchFamily="18" charset="0"/>
              </a:rPr>
              <a:t>regolari</a:t>
            </a:r>
            <a:r>
              <a:rPr lang="it-IT" sz="2200" dirty="0">
                <a:latin typeface="Garamond" panose="02020404030301010803" pitchFamily="18" charset="0"/>
              </a:rPr>
              <a:t>: i </a:t>
            </a:r>
            <a:r>
              <a:rPr lang="it-IT" sz="2200" b="1" dirty="0">
                <a:latin typeface="Garamond" panose="02020404030301010803" pitchFamily="18" charset="0"/>
              </a:rPr>
              <a:t>secolari</a:t>
            </a:r>
            <a:r>
              <a:rPr lang="it-IT" sz="2200" dirty="0">
                <a:latin typeface="Garamond" panose="02020404030301010803" pitchFamily="18" charset="0"/>
              </a:rPr>
              <a:t>. Proprio contrasti feroci tra il vescovo e i canonici furono alla base della cacciata di Anselmo, nel 1080. Lucca era un vescovato importantissimo, in quanto cuore della marca di Tuscia. </a:t>
            </a:r>
          </a:p>
          <a:p>
            <a:pPr marL="0" indent="0" algn="just">
              <a:buNone/>
            </a:pPr>
            <a:endParaRPr lang="it-IT" sz="2200" dirty="0">
              <a:latin typeface="Garamond" panose="02020404030301010803" pitchFamily="18" charset="0"/>
            </a:endParaRPr>
          </a:p>
        </p:txBody>
      </p:sp>
      <p:pic>
        <p:nvPicPr>
          <p:cNvPr id="6" name="Immagine 5"/>
          <p:cNvPicPr>
            <a:picLocks noChangeAspect="1"/>
          </p:cNvPicPr>
          <p:nvPr/>
        </p:nvPicPr>
        <p:blipFill>
          <a:blip r:embed="rId3"/>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60455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2" y="730251"/>
            <a:ext cx="10697817"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200" b="1" dirty="0" smtClean="0">
                <a:latin typeface="Garamond" panose="02020404030301010803" pitchFamily="18" charset="0"/>
              </a:rPr>
              <a:t>Milano </a:t>
            </a:r>
            <a:r>
              <a:rPr lang="it-IT" sz="3200" b="1" dirty="0">
                <a:latin typeface="Garamond" panose="02020404030301010803" pitchFamily="18" charset="0"/>
              </a:rPr>
              <a:t>come esempio: </a:t>
            </a:r>
            <a:r>
              <a:rPr lang="it-IT" sz="3200" b="1" dirty="0" smtClean="0">
                <a:latin typeface="Garamond" panose="02020404030301010803" pitchFamily="18" charset="0"/>
              </a:rPr>
              <a:t>il caso di Lucca (parentesi sui Canossa)</a:t>
            </a: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 y="1276350"/>
            <a:ext cx="12191998" cy="5581650"/>
          </a:xfrm>
        </p:spPr>
        <p:txBody>
          <a:bodyPr>
            <a:noAutofit/>
          </a:bodyPr>
          <a:lstStyle/>
          <a:p>
            <a:pPr marL="0" indent="0" algn="just">
              <a:buNone/>
            </a:pPr>
            <a:r>
              <a:rPr lang="it-IT" sz="2200" dirty="0" smtClean="0">
                <a:latin typeface="Garamond" panose="02020404030301010803" pitchFamily="18" charset="0"/>
              </a:rPr>
              <a:t>I comuni padani, tra XIII e XIV secolo, promossero enormemente la navigazione fluviale. Ma </a:t>
            </a:r>
          </a:p>
          <a:p>
            <a:pPr marL="0" indent="0" algn="just">
              <a:spcBef>
                <a:spcPts val="0"/>
              </a:spcBef>
              <a:buNone/>
            </a:pPr>
            <a:r>
              <a:rPr lang="it-IT" sz="2200" dirty="0" smtClean="0">
                <a:latin typeface="Garamond" panose="02020404030301010803" pitchFamily="18" charset="0"/>
              </a:rPr>
              <a:t>l’utilizzo delle vie d’acqua, e il loro tentativo di regolamentazione, erano processi già avviati nel XI secolo. Per sfruttare al meglio la conformazione idrica della pianura padana vennero creati pure canali artificiali: i ‘navigli’, che assicuravano trasporti rapidi, e la possibilità di navigare tutto l’anno (mentre i corsi d’acqua naturale potevano essere soggetti a piene e a secche). Il trasporto fluviale superava di molto, quanto a volumi di merce coinvolta, quello su strada; più economico, era anche più sicuro: le navi erano difendibili più facilmente da attacchi predatori. Emblematico fu il caso della signoria dei Canossa. Uno dei primi navigli creati nell’area fu la Fossa </a:t>
            </a:r>
            <a:r>
              <a:rPr lang="it-IT" sz="2200" dirty="0" err="1" smtClean="0">
                <a:latin typeface="Garamond" panose="02020404030301010803" pitchFamily="18" charset="0"/>
              </a:rPr>
              <a:t>Bonifaciana</a:t>
            </a:r>
            <a:r>
              <a:rPr lang="it-IT" sz="2200" dirty="0" smtClean="0">
                <a:latin typeface="Garamond" panose="02020404030301010803" pitchFamily="18" charset="0"/>
              </a:rPr>
              <a:t>, che prese il nome da Bonifacio di Canossa. La Fossa congiungeva il Po al Tartaro, all’altezza di Ostiglia. La politica territoriale canossiana prestò una grande attenzione alla rete fluviale: il controllo dei loro possedimenti non poteva prescindere dal controllo degli snodi di comunicazione fluviale. Nel </a:t>
            </a:r>
            <a:r>
              <a:rPr lang="it-IT" sz="2200" dirty="0">
                <a:latin typeface="Garamond" panose="02020404030301010803" pitchFamily="18" charset="0"/>
              </a:rPr>
              <a:t>XI secolo, in parallelo all’espansione demografica e abitativa, i traffici commerciali videro un notevole incremento. </a:t>
            </a:r>
            <a:r>
              <a:rPr lang="it-IT" sz="2200" dirty="0" smtClean="0">
                <a:latin typeface="Garamond" panose="02020404030301010803" pitchFamily="18" charset="0"/>
              </a:rPr>
              <a:t>Con </a:t>
            </a:r>
            <a:r>
              <a:rPr lang="it-IT" sz="2200" dirty="0">
                <a:latin typeface="Garamond" panose="02020404030301010803" pitchFamily="18" charset="0"/>
              </a:rPr>
              <a:t>il matrimonio con la vedova </a:t>
            </a:r>
            <a:r>
              <a:rPr lang="it-IT" sz="2200" dirty="0" err="1">
                <a:latin typeface="Garamond" panose="02020404030301010803" pitchFamily="18" charset="0"/>
              </a:rPr>
              <a:t>Richilde</a:t>
            </a:r>
            <a:r>
              <a:rPr lang="it-IT" sz="2200" dirty="0">
                <a:latin typeface="Garamond" panose="02020404030301010803" pitchFamily="18" charset="0"/>
              </a:rPr>
              <a:t> (1012 </a:t>
            </a:r>
            <a:r>
              <a:rPr lang="it-IT" sz="2200" dirty="0" err="1">
                <a:latin typeface="Garamond" panose="02020404030301010803" pitchFamily="18" charset="0"/>
              </a:rPr>
              <a:t>ca</a:t>
            </a:r>
            <a:r>
              <a:rPr lang="it-IT" sz="2200" dirty="0">
                <a:latin typeface="Garamond" panose="02020404030301010803" pitchFamily="18" charset="0"/>
              </a:rPr>
              <a:t>) Bonifacio acquisiva numerosi terreni nei comitati </a:t>
            </a:r>
            <a:r>
              <a:rPr lang="it-IT" sz="2200" b="1" dirty="0">
                <a:latin typeface="Garamond" panose="02020404030301010803" pitchFamily="18" charset="0"/>
              </a:rPr>
              <a:t>bresciano</a:t>
            </a:r>
            <a:r>
              <a:rPr lang="it-IT" sz="2200" dirty="0">
                <a:latin typeface="Garamond" panose="02020404030301010803" pitchFamily="18" charset="0"/>
              </a:rPr>
              <a:t>, </a:t>
            </a:r>
            <a:r>
              <a:rPr lang="it-IT" sz="2200" b="1" dirty="0">
                <a:latin typeface="Garamond" panose="02020404030301010803" pitchFamily="18" charset="0"/>
              </a:rPr>
              <a:t>mantovano</a:t>
            </a:r>
            <a:r>
              <a:rPr lang="it-IT" sz="2200" dirty="0">
                <a:latin typeface="Garamond" panose="02020404030301010803" pitchFamily="18" charset="0"/>
              </a:rPr>
              <a:t>, </a:t>
            </a:r>
            <a:r>
              <a:rPr lang="it-IT" sz="2200" b="1" dirty="0">
                <a:latin typeface="Garamond" panose="02020404030301010803" pitchFamily="18" charset="0"/>
              </a:rPr>
              <a:t>ferrarese</a:t>
            </a:r>
            <a:r>
              <a:rPr lang="it-IT" sz="2200" dirty="0">
                <a:latin typeface="Garamond" panose="02020404030301010803" pitchFamily="18" charset="0"/>
              </a:rPr>
              <a:t> e </a:t>
            </a:r>
            <a:r>
              <a:rPr lang="it-IT" sz="2200" b="1" dirty="0" smtClean="0">
                <a:latin typeface="Garamond" panose="02020404030301010803" pitchFamily="18" charset="0"/>
              </a:rPr>
              <a:t>reggiano</a:t>
            </a:r>
            <a:r>
              <a:rPr lang="it-IT" sz="2200" dirty="0" smtClean="0">
                <a:latin typeface="Garamond" panose="02020404030301010803" pitchFamily="18" charset="0"/>
              </a:rPr>
              <a:t>, </a:t>
            </a:r>
            <a:r>
              <a:rPr lang="it-IT" sz="2200" dirty="0">
                <a:latin typeface="Garamond" panose="02020404030301010803" pitchFamily="18" charset="0"/>
              </a:rPr>
              <a:t>e pure nei territori </a:t>
            </a:r>
            <a:r>
              <a:rPr lang="it-IT" sz="2200" b="1" dirty="0">
                <a:latin typeface="Garamond" panose="02020404030301010803" pitchFamily="18" charset="0"/>
              </a:rPr>
              <a:t>cremonese</a:t>
            </a:r>
            <a:r>
              <a:rPr lang="it-IT" sz="2200" dirty="0">
                <a:latin typeface="Garamond" panose="02020404030301010803" pitchFamily="18" charset="0"/>
              </a:rPr>
              <a:t> e </a:t>
            </a:r>
            <a:r>
              <a:rPr lang="it-IT" sz="2200" b="1" dirty="0">
                <a:latin typeface="Garamond" panose="02020404030301010803" pitchFamily="18" charset="0"/>
              </a:rPr>
              <a:t>veronese</a:t>
            </a:r>
            <a:r>
              <a:rPr lang="it-IT" sz="2200" dirty="0">
                <a:latin typeface="Garamond" panose="02020404030301010803" pitchFamily="18" charset="0"/>
              </a:rPr>
              <a:t>. Gli insediamenti fluviali lungo il Po e altri fiumi, quali l’Adige e il Tartaro, </a:t>
            </a:r>
            <a:r>
              <a:rPr lang="it-IT" sz="2200" dirty="0" smtClean="0">
                <a:latin typeface="Garamond" panose="02020404030301010803" pitchFamily="18" charset="0"/>
              </a:rPr>
              <a:t>si </a:t>
            </a:r>
            <a:r>
              <a:rPr lang="it-IT" sz="2200" dirty="0">
                <a:latin typeface="Garamond" panose="02020404030301010803" pitchFamily="18" charset="0"/>
              </a:rPr>
              <a:t>rivelarono strategici. Con la nomina a </a:t>
            </a:r>
            <a:r>
              <a:rPr lang="it-IT" sz="2200" u="sng" dirty="0">
                <a:latin typeface="Garamond" panose="02020404030301010803" pitchFamily="18" charset="0"/>
              </a:rPr>
              <a:t>marchese e duca di Tuscia</a:t>
            </a:r>
            <a:r>
              <a:rPr lang="it-IT" sz="2200" dirty="0">
                <a:latin typeface="Garamond" panose="02020404030301010803" pitchFamily="18" charset="0"/>
              </a:rPr>
              <a:t>, ottenuta dall’imperatore Corrado attorno al 1028, Bonifacio aumentava la sua </a:t>
            </a:r>
            <a:r>
              <a:rPr lang="it-IT" sz="2200" dirty="0" smtClean="0">
                <a:latin typeface="Garamond" panose="02020404030301010803" pitchFamily="18" charset="0"/>
              </a:rPr>
              <a:t>importanza strategica potendo controllare, oltre alle comunicazioni della pianura veronese verso l’Appennino, le vie dall’Appennino all’Italia centrale. A ridosso dei valichi appenninici Bonifacio si dotò di fortificazioni. Questo doppio controllo rese possibile a Bonifacio di diventare il tramite del traffico commerciale tra settentrione e centro Italia. </a:t>
            </a:r>
          </a:p>
          <a:p>
            <a:pPr marL="0" indent="0" algn="just">
              <a:buNone/>
            </a:pPr>
            <a:endParaRPr lang="it-IT" sz="2200" dirty="0" smtClean="0">
              <a:latin typeface="Garamond" panose="02020404030301010803" pitchFamily="18" charset="0"/>
            </a:endParaRPr>
          </a:p>
          <a:p>
            <a:pPr marL="0" indent="0" algn="just">
              <a:buNone/>
            </a:pPr>
            <a:endParaRPr lang="it-IT" sz="2200" dirty="0">
              <a:latin typeface="Garamond" panose="02020404030301010803" pitchFamily="18" charset="0"/>
            </a:endParaRPr>
          </a:p>
        </p:txBody>
      </p:sp>
      <p:pic>
        <p:nvPicPr>
          <p:cNvPr id="6" name="Immagine 5"/>
          <p:cNvPicPr>
            <a:picLocks noChangeAspect="1"/>
          </p:cNvPicPr>
          <p:nvPr/>
        </p:nvPicPr>
        <p:blipFill>
          <a:blip r:embed="rId3"/>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24755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92150" y="735496"/>
            <a:ext cx="10801350" cy="2693504"/>
          </a:xfrm>
        </p:spPr>
        <p:txBody>
          <a:bodyPr>
            <a:normAutofit fontScale="90000"/>
          </a:bodyPr>
          <a:lstStyle/>
          <a:p>
            <a:pPr algn="ctr"/>
            <a:r>
              <a:rPr lang="it-IT" sz="5400" b="1" dirty="0" smtClean="0">
                <a:latin typeface="Garamond" panose="02020404030301010803" pitchFamily="18" charset="0"/>
                <a:ea typeface="Helvetica Neue LT Std 65 Medium" charset="0"/>
                <a:cs typeface="Arial"/>
              </a:rPr>
              <a:t>Storia Medievale</a:t>
            </a:r>
            <a:r>
              <a:rPr lang="it-IT" sz="5400" b="1" dirty="0" smtClean="0">
                <a:latin typeface="Arial"/>
                <a:ea typeface="Helvetica Neue LT Std 65 Medium" charset="0"/>
                <a:cs typeface="Arial"/>
              </a:rPr>
              <a:t/>
            </a:r>
            <a:br>
              <a:rPr lang="it-IT" sz="5400" b="1" dirty="0" smtClean="0">
                <a:latin typeface="Arial"/>
                <a:ea typeface="Helvetica Neue LT Std 65 Medium" charset="0"/>
                <a:cs typeface="Arial"/>
              </a:rPr>
            </a:br>
            <a:r>
              <a:rPr lang="it-IT" sz="3200" dirty="0" smtClean="0">
                <a:latin typeface="Garamond" panose="02020404030301010803" pitchFamily="18" charset="0"/>
              </a:rPr>
              <a:t>Laurea </a:t>
            </a:r>
            <a:r>
              <a:rPr lang="it-IT" sz="3200" dirty="0">
                <a:latin typeface="Garamond" panose="02020404030301010803" pitchFamily="18" charset="0"/>
              </a:rPr>
              <a:t>magistrale in Culture e tradizioni del Medio Evo e del Rinascimento</a:t>
            </a:r>
            <a:r>
              <a:rPr lang="it-IT" sz="2800" dirty="0">
                <a:latin typeface="Garamond" panose="02020404030301010803" pitchFamily="18" charset="0"/>
              </a:rPr>
              <a:t> </a:t>
            </a:r>
            <a:r>
              <a:rPr lang="it-IT" sz="3000" b="1" dirty="0" smtClean="0">
                <a:latin typeface="Arial"/>
                <a:ea typeface="Helvetica Neue LT Std 65 Medium" charset="0"/>
                <a:cs typeface="Arial"/>
              </a:rPr>
              <a:t/>
            </a:r>
            <a:br>
              <a:rPr lang="it-IT" sz="3000" b="1" dirty="0" smtClean="0">
                <a:latin typeface="Arial"/>
                <a:ea typeface="Helvetica Neue LT Std 65 Medium" charset="0"/>
                <a:cs typeface="Arial"/>
              </a:rPr>
            </a:br>
            <a:r>
              <a:rPr lang="it-IT" sz="5400" b="1" dirty="0" smtClean="0">
                <a:latin typeface="Arial"/>
                <a:ea typeface="Helvetica Neue LT Std 65 Medium" charset="0"/>
                <a:cs typeface="Arial"/>
              </a:rPr>
              <a:t/>
            </a:r>
            <a:br>
              <a:rPr lang="it-IT" sz="5400" b="1" dirty="0" smtClean="0">
                <a:latin typeface="Arial"/>
                <a:ea typeface="Helvetica Neue LT Std 65 Medium" charset="0"/>
                <a:cs typeface="Arial"/>
              </a:rPr>
            </a:br>
            <a:r>
              <a:rPr lang="it-IT" sz="3600" b="1" dirty="0" smtClean="0">
                <a:latin typeface="Garamond" panose="02020404030301010803" pitchFamily="18" charset="0"/>
                <a:ea typeface="Helvetica Neue LT Std 65 Medium" charset="0"/>
                <a:cs typeface="Arial"/>
              </a:rPr>
              <a:t>Lezione 11</a:t>
            </a:r>
            <a:endParaRPr lang="it-IT" sz="4000" dirty="0">
              <a:latin typeface="Garamond" panose="02020404030301010803" pitchFamily="18" charset="0"/>
            </a:endParaRPr>
          </a:p>
        </p:txBody>
      </p:sp>
      <p:pic>
        <p:nvPicPr>
          <p:cNvPr id="4" name="Immagine 3"/>
          <p:cNvPicPr>
            <a:picLocks noChangeAspect="1"/>
          </p:cNvPicPr>
          <p:nvPr/>
        </p:nvPicPr>
        <p:blipFill>
          <a:blip r:embed="rId2"/>
          <a:stretch>
            <a:fillRect/>
          </a:stretch>
        </p:blipFill>
        <p:spPr>
          <a:xfrm>
            <a:off x="5322362" y="5800635"/>
            <a:ext cx="1572676" cy="448567"/>
          </a:xfrm>
          <a:prstGeom prst="rect">
            <a:avLst/>
          </a:prstGeom>
        </p:spPr>
      </p:pic>
      <p:sp>
        <p:nvSpPr>
          <p:cNvPr id="5" name="Titolo 1"/>
          <p:cNvSpPr txBox="1">
            <a:spLocks/>
          </p:cNvSpPr>
          <p:nvPr/>
        </p:nvSpPr>
        <p:spPr>
          <a:xfrm>
            <a:off x="2495550" y="3435350"/>
            <a:ext cx="7200900" cy="17970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3000" dirty="0" smtClean="0">
                <a:latin typeface="Garamond" panose="02020404030301010803" pitchFamily="18" charset="0"/>
                <a:ea typeface="Helvetica Neue LT Std 65 Medium" charset="0"/>
                <a:cs typeface="Arial"/>
              </a:rPr>
              <a:t>Ferrara</a:t>
            </a:r>
            <a:r>
              <a:rPr lang="it-IT" sz="3000">
                <a:latin typeface="Garamond" panose="02020404030301010803" pitchFamily="18" charset="0"/>
                <a:ea typeface="Helvetica Neue LT Std 65 Medium" charset="0"/>
                <a:cs typeface="Arial"/>
              </a:rPr>
              <a:t/>
            </a:r>
            <a:br>
              <a:rPr lang="it-IT" sz="3000">
                <a:latin typeface="Garamond" panose="02020404030301010803" pitchFamily="18" charset="0"/>
                <a:ea typeface="Helvetica Neue LT Std 65 Medium" charset="0"/>
                <a:cs typeface="Arial"/>
              </a:rPr>
            </a:br>
            <a:r>
              <a:rPr lang="it-IT" sz="3000" smtClean="0">
                <a:latin typeface="Garamond" panose="02020404030301010803" pitchFamily="18" charset="0"/>
                <a:ea typeface="Helvetica Neue LT Std 65 Medium" charset="0"/>
                <a:cs typeface="Arial"/>
              </a:rPr>
              <a:t>30/10/2019 </a:t>
            </a:r>
            <a:endParaRPr lang="it-IT" sz="3000" dirty="0">
              <a:latin typeface="Garamond" panose="02020404030301010803" pitchFamily="18" charset="0"/>
            </a:endParaRPr>
          </a:p>
        </p:txBody>
      </p:sp>
    </p:spTree>
    <p:extLst>
      <p:ext uri="{BB962C8B-B14F-4D97-AF65-F5344CB8AC3E}">
        <p14:creationId xmlns:p14="http://schemas.microsoft.com/office/powerpoint/2010/main" val="19146867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200" b="1" dirty="0" smtClean="0">
                <a:latin typeface="Garamond" panose="02020404030301010803" pitchFamily="18" charset="0"/>
              </a:rPr>
              <a:t>Milano </a:t>
            </a:r>
            <a:r>
              <a:rPr lang="it-IT" sz="3200" b="1" dirty="0">
                <a:latin typeface="Garamond" panose="02020404030301010803" pitchFamily="18" charset="0"/>
              </a:rPr>
              <a:t>come esempio: </a:t>
            </a:r>
            <a:r>
              <a:rPr lang="it-IT" sz="3200" b="1" dirty="0" smtClean="0">
                <a:latin typeface="Garamond" panose="02020404030301010803" pitchFamily="18" charset="0"/>
              </a:rPr>
              <a:t>il caso di Lucca</a:t>
            </a: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La </a:t>
            </a:r>
            <a:r>
              <a:rPr lang="it-IT" sz="2200" dirty="0">
                <a:latin typeface="Garamond" panose="02020404030301010803" pitchFamily="18" charset="0"/>
              </a:rPr>
              <a:t>fedeltà imperiale dei </a:t>
            </a:r>
            <a:r>
              <a:rPr lang="it-IT" sz="2200" dirty="0" smtClean="0">
                <a:latin typeface="Garamond" panose="02020404030301010803" pitchFamily="18" charset="0"/>
              </a:rPr>
              <a:t>Canossa </a:t>
            </a:r>
            <a:r>
              <a:rPr lang="it-IT" sz="2200" dirty="0">
                <a:latin typeface="Garamond" panose="02020404030301010803" pitchFamily="18" charset="0"/>
              </a:rPr>
              <a:t>aveva fruttato domini di notevole prosperità e un ingente potere. Dopo la morte di Bonifacio, e del suo successore Goffredo, la vedova Beatrice divenne titolare del marchesato, che nel 1069 passò alla figlia Matilde. Citiamo appena il fatto che Anselmo si recò nel 1077 a Milano come legato pontificio, per riconciliare la città alla Santa Sede dopo una insurrezione filo-imperiale, e venne in tale occasione catturato dal vescovo di Piacenza, Dionigi, filo-imperiale anch’esso: questi dettagli vogliono solo suggerire la complessità, e la vivacità, della situazione italiana nel periodo. </a:t>
            </a:r>
            <a:endParaRPr lang="it-IT" sz="2200" dirty="0" smtClean="0">
              <a:latin typeface="Garamond" panose="02020404030301010803" pitchFamily="18" charset="0"/>
            </a:endParaRPr>
          </a:p>
          <a:p>
            <a:pPr marL="0" indent="0" algn="just">
              <a:buNone/>
            </a:pPr>
            <a:r>
              <a:rPr lang="it-IT" sz="2200" dirty="0" smtClean="0">
                <a:latin typeface="Garamond" panose="02020404030301010803" pitchFamily="18" charset="0"/>
              </a:rPr>
              <a:t>Mentre il sinodo convocato a Milano dall’imperatore Enrico IV elegge papa (antipapa) </a:t>
            </a:r>
            <a:r>
              <a:rPr lang="it-IT" sz="2200" dirty="0" err="1" smtClean="0">
                <a:latin typeface="Garamond" panose="02020404030301010803" pitchFamily="18" charset="0"/>
              </a:rPr>
              <a:t>Wiberto</a:t>
            </a:r>
            <a:r>
              <a:rPr lang="it-IT" sz="2200" dirty="0" smtClean="0">
                <a:latin typeface="Garamond" panose="02020404030301010803" pitchFamily="18" charset="0"/>
              </a:rPr>
              <a:t>, imparentato con i Canossa, col nome di Clemente III (1080) Lucca, la </a:t>
            </a:r>
            <a:r>
              <a:rPr lang="it-IT" sz="2200" dirty="0">
                <a:latin typeface="Garamond" panose="02020404030301010803" pitchFamily="18" charset="0"/>
              </a:rPr>
              <a:t>capitale della Tuscia, </a:t>
            </a:r>
            <a:r>
              <a:rPr lang="it-IT" sz="2200" dirty="0" smtClean="0">
                <a:latin typeface="Garamond" panose="02020404030301010803" pitchFamily="18" charset="0"/>
              </a:rPr>
              <a:t>vedeva </a:t>
            </a:r>
            <a:r>
              <a:rPr lang="it-IT" sz="2200" dirty="0">
                <a:latin typeface="Garamond" panose="02020404030301010803" pitchFamily="18" charset="0"/>
              </a:rPr>
              <a:t>sommarsi a quella dei canonici la rivolta dei ceti nobiliari contro Matilde, orchestrata dai filo-imperiali che sobillarono abilmente, in tutta la marca, rivolte analoghe. Nel medesimo ottobre Anselmo era costretto ad abbandonare la città, quindi la diocesi; Enrico IV, dopo aver puntato su Roma, ed esservisi accampato, marciò su Lucca, dove, il 25 luglio 1081, dichiarò decaduto il governo di Matilde.</a:t>
            </a:r>
          </a:p>
          <a:p>
            <a:pPr marL="0" indent="0" algn="just">
              <a:buNone/>
            </a:pPr>
            <a:endParaRPr lang="it-IT" sz="2200" dirty="0">
              <a:latin typeface="Garamond" panose="02020404030301010803" pitchFamily="18" charset="0"/>
            </a:endParaRPr>
          </a:p>
          <a:p>
            <a:pPr marL="0" indent="0" algn="just">
              <a:buNone/>
            </a:pPr>
            <a:endParaRPr lang="it-IT" sz="2200" dirty="0">
              <a:latin typeface="Garamond" panose="02020404030301010803" pitchFamily="18" charset="0"/>
            </a:endParaRPr>
          </a:p>
        </p:txBody>
      </p:sp>
      <p:pic>
        <p:nvPicPr>
          <p:cNvPr id="6" name="Immagine 5"/>
          <p:cNvPicPr>
            <a:picLocks noChangeAspect="1"/>
          </p:cNvPicPr>
          <p:nvPr/>
        </p:nvPicPr>
        <p:blipFill>
          <a:blip r:embed="rId3"/>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13333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smtClean="0">
                <a:latin typeface="Garamond" panose="02020404030301010803" pitchFamily="18" charset="0"/>
              </a:rPr>
              <a:t/>
            </a:r>
            <a:br>
              <a:rPr lang="it-IT" sz="2800" b="1" dirty="0" smtClean="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200" b="1" dirty="0" smtClean="0">
                <a:latin typeface="Garamond" panose="02020404030301010803" pitchFamily="18" charset="0"/>
              </a:rPr>
              <a:t>Lucca, i Canossa, Pisa</a:t>
            </a:r>
            <a:r>
              <a:rPr lang="it-IT" sz="3200" dirty="0" smtClean="0">
                <a:latin typeface="Garamond" panose="02020404030301010803" pitchFamily="18" charset="0"/>
              </a:rPr>
              <a:t/>
            </a:r>
            <a:br>
              <a:rPr lang="it-IT" sz="3200" dirty="0" smtClean="0">
                <a:latin typeface="Garamond" panose="02020404030301010803" pitchFamily="18" charset="0"/>
              </a:rPr>
            </a:br>
            <a:r>
              <a:rPr lang="it-IT" sz="3200" dirty="0" smtClean="0">
                <a:latin typeface="Garamond" panose="02020404030301010803" pitchFamily="18" charset="0"/>
              </a:rPr>
              <a:t/>
            </a:r>
            <a:br>
              <a:rPr lang="it-IT" sz="3200" dirty="0" smtClean="0">
                <a:latin typeface="Garamond" panose="02020404030301010803" pitchFamily="18" charset="0"/>
              </a:rPr>
            </a:br>
            <a:r>
              <a:rPr lang="it-IT" sz="3100" dirty="0" smtClean="0">
                <a:latin typeface="Garamond" panose="02020404030301010803" pitchFamily="18" charset="0"/>
              </a:rPr>
              <a:t/>
            </a:r>
            <a:br>
              <a:rPr lang="it-IT" sz="3100" dirty="0" smtClean="0">
                <a:latin typeface="Garamond" panose="02020404030301010803" pitchFamily="18" charset="0"/>
              </a:rPr>
            </a:br>
            <a:r>
              <a:rPr lang="it-IT" sz="3100" dirty="0" smtClean="0">
                <a:latin typeface="Garamond" panose="02020404030301010803" pitchFamily="18" charset="0"/>
              </a:rPr>
              <a:t/>
            </a:r>
            <a:br>
              <a:rPr lang="it-IT" sz="3100" dirty="0" smtClean="0">
                <a:latin typeface="Garamond" panose="02020404030301010803" pitchFamily="18" charset="0"/>
              </a:rPr>
            </a:br>
            <a:r>
              <a:rPr lang="it-IT" sz="3100" dirty="0" smtClean="0">
                <a:latin typeface="Garamond" panose="02020404030301010803" pitchFamily="18" charset="0"/>
              </a:rPr>
              <a:t/>
            </a:r>
            <a:br>
              <a:rPr lang="it-IT" sz="3100" dirty="0" smtClean="0">
                <a:latin typeface="Garamond" panose="02020404030301010803" pitchFamily="18" charset="0"/>
              </a:rPr>
            </a:br>
            <a:r>
              <a:rPr lang="it-IT" sz="2800" dirty="0" smtClean="0">
                <a:latin typeface="Garamond" panose="02020404030301010803" pitchFamily="18" charset="0"/>
              </a:rPr>
              <a:t/>
            </a:r>
            <a:br>
              <a:rPr lang="it-IT" sz="2800" dirty="0" smtClean="0">
                <a:latin typeface="Garamond" panose="02020404030301010803" pitchFamily="18" charset="0"/>
              </a:rPr>
            </a:br>
            <a:r>
              <a:rPr lang="it-IT" sz="2800" dirty="0" smtClean="0">
                <a:latin typeface="Garamond" panose="02020404030301010803" pitchFamily="18" charset="0"/>
              </a:rPr>
              <a:t/>
            </a:r>
            <a:br>
              <a:rPr lang="it-IT" sz="2800" dirty="0" smtClean="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«Per premiare i lucchesi della loro fedeltà </a:t>
            </a:r>
            <a:r>
              <a:rPr lang="it-IT" sz="2200" b="1" dirty="0" smtClean="0">
                <a:latin typeface="Garamond" panose="02020404030301010803" pitchFamily="18" charset="0"/>
              </a:rPr>
              <a:t>concesse alle città importanti privilegi giurisdizionali</a:t>
            </a:r>
            <a:r>
              <a:rPr lang="it-IT" sz="2200" dirty="0" smtClean="0">
                <a:latin typeface="Garamond" panose="02020404030301010803" pitchFamily="18" charset="0"/>
              </a:rPr>
              <a:t>, come </a:t>
            </a:r>
            <a:r>
              <a:rPr lang="it-IT" sz="2200" u="sng" dirty="0" smtClean="0">
                <a:latin typeface="Garamond" panose="02020404030301010803" pitchFamily="18" charset="0"/>
              </a:rPr>
              <a:t>l’estensione del controllo cittadino su una zona di sei miglia fuori dalle mura</a:t>
            </a:r>
            <a:r>
              <a:rPr lang="it-IT" sz="2200" dirty="0" smtClean="0">
                <a:latin typeface="Garamond" panose="02020404030301010803" pitchFamily="18" charset="0"/>
              </a:rPr>
              <a:t>. Il privilegio assegnava ai cittadini la difesa delle mura della città e di tutte le case, proibiva lo stanziamento a Lucca di contingenti militari del re e l’invio di giudici imperiali, decretava la distruzione del palazzo imperiale, confermava le consuetudini e sanciva l’inviolabilità delle persone e dei beni dei </a:t>
            </a:r>
            <a:r>
              <a:rPr lang="it-IT" sz="2200" i="1" dirty="0" err="1" smtClean="0">
                <a:latin typeface="Garamond" panose="02020404030301010803" pitchFamily="18" charset="0"/>
              </a:rPr>
              <a:t>cives</a:t>
            </a:r>
            <a:r>
              <a:rPr lang="it-IT" sz="2200" dirty="0" smtClean="0">
                <a:latin typeface="Garamond" panose="02020404030301010803" pitchFamily="18" charset="0"/>
              </a:rPr>
              <a:t>. Pur di ottenere diritti, dunque, le cittadinanze potevano anche cambiare fronte nel conflitto tra papato e impero. Il caso di Pisa, che ottenne nello stesso anno un diploma simile e nel 1084 dallo stesso imperatore un diploma che favoriva la libera circolazione dei suoi mercanti, sino a quel momento ostacolata e sfruttata dai marchesi di Tuscia, segnala come nell’adesione al fronte imperiale potesse pesare, oltre che il conflitto con il vescovo, anche quello con il signore laico». (G. Milani, </a:t>
            </a:r>
            <a:r>
              <a:rPr lang="it-IT" sz="2200" i="1" dirty="0" smtClean="0">
                <a:latin typeface="Garamond" panose="02020404030301010803" pitchFamily="18" charset="0"/>
              </a:rPr>
              <a:t>I comuni italiani</a:t>
            </a:r>
            <a:r>
              <a:rPr lang="it-IT" sz="2200" dirty="0" smtClean="0">
                <a:latin typeface="Garamond" panose="02020404030301010803" pitchFamily="18" charset="0"/>
              </a:rPr>
              <a:t>, cit., p. 18).</a:t>
            </a:r>
          </a:p>
          <a:p>
            <a:pPr marL="0" indent="0" algn="just">
              <a:buNone/>
            </a:pPr>
            <a:r>
              <a:rPr lang="it-IT" sz="2200" dirty="0" smtClean="0">
                <a:latin typeface="Garamond" panose="02020404030301010803" pitchFamily="18" charset="0"/>
              </a:rPr>
              <a:t>Abbiamo </a:t>
            </a:r>
            <a:r>
              <a:rPr lang="it-IT" sz="2200" dirty="0">
                <a:latin typeface="Garamond" panose="02020404030301010803" pitchFamily="18" charset="0"/>
              </a:rPr>
              <a:t>iniziato a citare i diplomi imperiali, riguardanti la gestione della sicurezza locale (mura, fortificazioni), per il tardo IX; nei casi nominati, però, erano concessioni fatte al vescovo. Quello di Lucca e di Pisa, invece, riguardano la cittadinanza: sono i primi diplomi che sostituiscono a un singolo interlocutore (un funzionario pubblico, un vescovo) le comunità cittadine</a:t>
            </a:r>
            <a:r>
              <a:rPr lang="it-IT" sz="2200" dirty="0" smtClean="0">
                <a:latin typeface="Garamond" panose="02020404030301010803" pitchFamily="18" charset="0"/>
              </a:rPr>
              <a:t>.</a:t>
            </a:r>
            <a:endParaRPr lang="it-IT" sz="2200" dirty="0">
              <a:latin typeface="Garamond" panose="02020404030301010803" pitchFamily="18" charset="0"/>
            </a:endParaRPr>
          </a:p>
          <a:p>
            <a:pPr marL="0" indent="0" algn="just">
              <a:buNone/>
            </a:pPr>
            <a:endParaRPr lang="it-IT" sz="2200" dirty="0">
              <a:latin typeface="Garamond" panose="02020404030301010803" pitchFamily="18" charset="0"/>
            </a:endParaRPr>
          </a:p>
          <a:p>
            <a:pPr marL="0" indent="0" algn="just">
              <a:buNone/>
            </a:pPr>
            <a:endParaRPr lang="it-IT" sz="2200" dirty="0">
              <a:latin typeface="Garamond" panose="02020404030301010803" pitchFamily="18" charset="0"/>
            </a:endParaRPr>
          </a:p>
        </p:txBody>
      </p:sp>
      <p:pic>
        <p:nvPicPr>
          <p:cNvPr id="6" name="Immagine 5"/>
          <p:cNvPicPr>
            <a:picLocks noChangeAspect="1"/>
          </p:cNvPicPr>
          <p:nvPr/>
        </p:nvPicPr>
        <p:blipFill>
          <a:blip r:embed="rId3"/>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72575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a:latin typeface="Garamond" panose="02020404030301010803" pitchFamily="18" charset="0"/>
              </a:rPr>
              <a:t>Nuove istituzioni</a:t>
            </a:r>
            <a:r>
              <a:rPr lang="it-IT" dirty="0"/>
              <a:t/>
            </a:r>
            <a:br>
              <a:rPr lang="it-IT" dirty="0"/>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i="1" dirty="0" err="1">
                <a:latin typeface="Garamond" panose="02020404030301010803" pitchFamily="18" charset="0"/>
              </a:rPr>
              <a:t>Conventus</a:t>
            </a:r>
            <a:r>
              <a:rPr lang="it-IT" sz="2200" dirty="0">
                <a:latin typeface="Garamond" panose="02020404030301010803" pitchFamily="18" charset="0"/>
              </a:rPr>
              <a:t>, </a:t>
            </a:r>
            <a:r>
              <a:rPr lang="it-IT" sz="2200" i="1" dirty="0">
                <a:latin typeface="Garamond" panose="02020404030301010803" pitchFamily="18" charset="0"/>
              </a:rPr>
              <a:t>boni </a:t>
            </a:r>
            <a:r>
              <a:rPr lang="it-IT" sz="2200" i="1" dirty="0" err="1">
                <a:latin typeface="Garamond" panose="02020404030301010803" pitchFamily="18" charset="0"/>
              </a:rPr>
              <a:t>homines</a:t>
            </a:r>
            <a:r>
              <a:rPr lang="it-IT" sz="2200" dirty="0">
                <a:latin typeface="Garamond" panose="02020404030301010803" pitchFamily="18" charset="0"/>
              </a:rPr>
              <a:t>, sono termini molto vaghi; come, del resto, i poteri a tali realtà riconosciuti. Infatti non possedevano alcun potere coercitivo, e il passaggio dal controllo diretto del vescovo a situazioni diverse, dove il potere del vescovo era invece contrastato, dimostrò come fosse ormai necessario ricorrere a nuove forme aggregative e rappresentative della città. La prima tappa fu quella di associazioni giurate. Facciamo l’esempio di </a:t>
            </a:r>
            <a:r>
              <a:rPr lang="it-IT" sz="2200" b="1" dirty="0">
                <a:latin typeface="Garamond" panose="02020404030301010803" pitchFamily="18" charset="0"/>
              </a:rPr>
              <a:t>Pisa</a:t>
            </a:r>
            <a:r>
              <a:rPr lang="it-IT" sz="2200" dirty="0">
                <a:latin typeface="Garamond" panose="02020404030301010803" pitchFamily="18" charset="0"/>
              </a:rPr>
              <a:t>: dopo le generose concessioni, appena trattate nella scorsa lezione, di nuove terre, avvenne una corsa all’accaparramento. Le famiglie nobili cittadine, sfruttando le nuove terre, avevano costruito case e torri, giungendo ben presto a scontri aperti che avevano messo a dura prova il tessuto urbano. Il vescovo Lamberto (circa nel 1090) si era fatto garante di un accordo che regolamentava l’altezza consentita per le torri erette in quell’area cittadina: le torri più elevate avrebbero essere demolite. In caso di rimostranze, ci si sarebbe dovuti rivolgere al </a:t>
            </a:r>
            <a:r>
              <a:rPr lang="it-IT" sz="2200" i="1" dirty="0" err="1">
                <a:latin typeface="Garamond" panose="02020404030301010803" pitchFamily="18" charset="0"/>
              </a:rPr>
              <a:t>colloquium</a:t>
            </a:r>
            <a:r>
              <a:rPr lang="it-IT" sz="2200" i="1" dirty="0">
                <a:latin typeface="Garamond" panose="02020404030301010803" pitchFamily="18" charset="0"/>
              </a:rPr>
              <a:t> </a:t>
            </a:r>
            <a:r>
              <a:rPr lang="it-IT" sz="2200" i="1" dirty="0" err="1">
                <a:latin typeface="Garamond" panose="02020404030301010803" pitchFamily="18" charset="0"/>
              </a:rPr>
              <a:t>civitatis</a:t>
            </a:r>
            <a:r>
              <a:rPr lang="it-IT" sz="2200" dirty="0">
                <a:latin typeface="Garamond" panose="02020404030301010803" pitchFamily="18" charset="0"/>
              </a:rPr>
              <a:t>, una nuova istituzione. Nel caso in cui il ricorrente avesse potuto dimostrare che la sua torre era stata demolita infondatamente, oppure che altri avessero costruito torri irregolari, il </a:t>
            </a:r>
            <a:r>
              <a:rPr lang="it-IT" sz="2200" i="1" dirty="0" err="1">
                <a:latin typeface="Garamond" panose="02020404030301010803" pitchFamily="18" charset="0"/>
              </a:rPr>
              <a:t>colloquium</a:t>
            </a:r>
            <a:r>
              <a:rPr lang="it-IT" sz="2200" dirty="0">
                <a:latin typeface="Garamond" panose="02020404030301010803" pitchFamily="18" charset="0"/>
              </a:rPr>
              <a:t> aveva la facoltà di autorizzare il ricorrente alla vendetta, e l’intera cittadinanza gli avrebbe offerto il suo sostegno contro chi non avesse rispettato i patti. Chi rompeva gli accordi non solo era dunque soggetto all’ira dell’intera popolazione, ma escluso dalla possibilità di intrattenere rapporti politici o commerciali con gli altri cittadini. Era escluso pure dalla dimensione ‘spirituale’ in cui poteva intendersi la comunità: </a:t>
            </a:r>
            <a:r>
              <a:rPr lang="it-IT" sz="2200" b="1" dirty="0">
                <a:latin typeface="Garamond" panose="02020404030301010803" pitchFamily="18" charset="0"/>
              </a:rPr>
              <a:t>non poteva ricevere i sacramenti</a:t>
            </a:r>
            <a:r>
              <a:rPr lang="it-IT" sz="2200" dirty="0">
                <a:latin typeface="Garamond" panose="02020404030301010803" pitchFamily="18" charset="0"/>
              </a:rPr>
              <a:t>. </a:t>
            </a:r>
          </a:p>
        </p:txBody>
      </p:sp>
      <p:pic>
        <p:nvPicPr>
          <p:cNvPr id="6" name="Immagine 5"/>
          <p:cNvPicPr>
            <a:picLocks noChangeAspect="1"/>
          </p:cNvPicPr>
          <p:nvPr/>
        </p:nvPicPr>
        <p:blipFill>
          <a:blip r:embed="rId3"/>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62349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a:latin typeface="Garamond" panose="02020404030301010803" pitchFamily="18" charset="0"/>
              </a:rPr>
              <a:t>Nuove istituzioni</a:t>
            </a:r>
            <a:r>
              <a:rPr lang="it-IT" dirty="0"/>
              <a:t/>
            </a:r>
            <a:br>
              <a:rPr lang="it-IT" dirty="0"/>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Pisa </a:t>
            </a:r>
            <a:r>
              <a:rPr lang="it-IT" sz="2200" dirty="0">
                <a:latin typeface="Garamond" panose="02020404030301010803" pitchFamily="18" charset="0"/>
              </a:rPr>
              <a:t>non fu l’unico caso; una istituzione simile venne creata in un periodo molto vicino a </a:t>
            </a:r>
            <a:r>
              <a:rPr lang="it-IT" sz="2200" b="1" dirty="0">
                <a:latin typeface="Garamond" panose="02020404030301010803" pitchFamily="18" charset="0"/>
              </a:rPr>
              <a:t>Genova</a:t>
            </a:r>
            <a:r>
              <a:rPr lang="it-IT" sz="2200" dirty="0">
                <a:latin typeface="Garamond" panose="02020404030301010803" pitchFamily="18" charset="0"/>
              </a:rPr>
              <a:t>: qui l’alleanza giurata ebbe il nome di </a:t>
            </a:r>
            <a:r>
              <a:rPr lang="it-IT" sz="2200" b="1" i="1" dirty="0" smtClean="0">
                <a:latin typeface="Garamond" panose="02020404030301010803" pitchFamily="18" charset="0"/>
              </a:rPr>
              <a:t>compagna</a:t>
            </a:r>
            <a:r>
              <a:rPr lang="it-IT" sz="2200" dirty="0">
                <a:latin typeface="Garamond" panose="02020404030301010803" pitchFamily="18" charset="0"/>
              </a:rPr>
              <a:t>, istituita nel 1099 tra le più rinomate famiglie nobili. In entrambi i casi, ricordiamo, membro dell’accordo fu il vescovo. Vediamo ora un documento che suggerisce una situazione composita. Cremona nel 1098 ottenne da Matilde di Canossa una significativa porzione di terra tra l’Adda e l’Oglio, l’Insula </a:t>
            </a:r>
            <a:r>
              <a:rPr lang="it-IT" sz="2200" dirty="0" err="1">
                <a:latin typeface="Garamond" panose="02020404030301010803" pitchFamily="18" charset="0"/>
              </a:rPr>
              <a:t>Fulkerii</a:t>
            </a:r>
            <a:r>
              <a:rPr lang="it-IT" sz="2200" dirty="0">
                <a:latin typeface="Garamond" panose="02020404030301010803" pitchFamily="18" charset="0"/>
              </a:rPr>
              <a:t>. Cremona, della quale non abbiamo avuto occasione di trattare prima, aveva già il secolo prima contrastato il proprio vescovo, ottenendo dall’imperatore privilegi specifici. Leggiamo il testo: «…alla presenza di maggiorenti […] la contessa Matilde […] investì gli uomini di Cremona, cioè Goffredo di Bellusco e </a:t>
            </a:r>
            <a:r>
              <a:rPr lang="it-IT" sz="2200" dirty="0" err="1">
                <a:latin typeface="Garamond" panose="02020404030301010803" pitchFamily="18" charset="0"/>
              </a:rPr>
              <a:t>Moricio</a:t>
            </a:r>
            <a:r>
              <a:rPr lang="it-IT" sz="2200" dirty="0">
                <a:latin typeface="Garamond" panose="02020404030301010803" pitchFamily="18" charset="0"/>
              </a:rPr>
              <a:t>, ossia Cremosano di Aldoino, per parte della santa chiesa di Cremona e nel comune interesse della stessa città di Cremona, di tutto il comitato dell’isola </a:t>
            </a:r>
            <a:r>
              <a:rPr lang="it-IT" sz="2200" dirty="0" err="1">
                <a:latin typeface="Garamond" panose="02020404030301010803" pitchFamily="18" charset="0"/>
              </a:rPr>
              <a:t>Fulcheria</a:t>
            </a:r>
            <a:r>
              <a:rPr lang="it-IT" sz="2200" dirty="0">
                <a:latin typeface="Garamond" panose="02020404030301010803" pitchFamily="18" charset="0"/>
              </a:rPr>
              <a:t> per intero a titolo di beneficio, in modo tale che i </a:t>
            </a:r>
            <a:r>
              <a:rPr lang="it-IT" sz="2200" i="1" dirty="0" err="1">
                <a:latin typeface="Garamond" panose="02020404030301010803" pitchFamily="18" charset="0"/>
              </a:rPr>
              <a:t>capitanei</a:t>
            </a:r>
            <a:r>
              <a:rPr lang="it-IT" sz="2200" dirty="0">
                <a:latin typeface="Garamond" panose="02020404030301010803" pitchFamily="18" charset="0"/>
              </a:rPr>
              <a:t> della detta chiesa debbano porsi al servizio della contessa Matilde sino a quando non sarà eletto un vescovo a governare la diocesi della chiesa </a:t>
            </a:r>
            <a:r>
              <a:rPr lang="it-IT" sz="2200" dirty="0" smtClean="0">
                <a:latin typeface="Garamond" panose="02020404030301010803" pitchFamily="18" charset="0"/>
              </a:rPr>
              <a:t>cremonese…» </a:t>
            </a:r>
            <a:r>
              <a:rPr lang="it-IT" sz="2200" dirty="0">
                <a:latin typeface="Garamond" panose="02020404030301010803" pitchFamily="18" charset="0"/>
              </a:rPr>
              <a:t>(</a:t>
            </a:r>
            <a:r>
              <a:rPr lang="it-IT" sz="2200" i="1" dirty="0" err="1">
                <a:latin typeface="Garamond" panose="02020404030301010803" pitchFamily="18" charset="0"/>
              </a:rPr>
              <a:t>Codex</a:t>
            </a:r>
            <a:r>
              <a:rPr lang="it-IT" sz="2200" i="1" dirty="0">
                <a:latin typeface="Garamond" panose="02020404030301010803" pitchFamily="18" charset="0"/>
              </a:rPr>
              <a:t> </a:t>
            </a:r>
            <a:r>
              <a:rPr lang="it-IT" sz="2200" i="1" dirty="0" err="1">
                <a:latin typeface="Garamond" panose="02020404030301010803" pitchFamily="18" charset="0"/>
              </a:rPr>
              <a:t>Diplomaticus</a:t>
            </a:r>
            <a:r>
              <a:rPr lang="it-IT" sz="2200" i="1" dirty="0">
                <a:latin typeface="Garamond" panose="02020404030301010803" pitchFamily="18" charset="0"/>
              </a:rPr>
              <a:t> </a:t>
            </a:r>
            <a:r>
              <a:rPr lang="it-IT" sz="2200" i="1" dirty="0" err="1">
                <a:latin typeface="Garamond" panose="02020404030301010803" pitchFamily="18" charset="0"/>
              </a:rPr>
              <a:t>Cremonae</a:t>
            </a:r>
            <a:r>
              <a:rPr lang="it-IT" sz="2200" dirty="0">
                <a:latin typeface="Garamond" panose="02020404030301010803" pitchFamily="18" charset="0"/>
              </a:rPr>
              <a:t>, a cura di L. </a:t>
            </a:r>
            <a:r>
              <a:rPr lang="it-IT" sz="2200" dirty="0" err="1">
                <a:latin typeface="Garamond" panose="02020404030301010803" pitchFamily="18" charset="0"/>
              </a:rPr>
              <a:t>Astegiano</a:t>
            </a:r>
            <a:r>
              <a:rPr lang="it-IT" sz="2200" dirty="0">
                <a:latin typeface="Garamond" panose="02020404030301010803" pitchFamily="18" charset="0"/>
              </a:rPr>
              <a:t>, Torino, 1895, pp. 93-94). Il documento definisce i tre uomini </a:t>
            </a:r>
            <a:r>
              <a:rPr lang="it-IT" sz="2200" b="1" i="1" dirty="0" err="1">
                <a:latin typeface="Garamond" panose="02020404030301010803" pitchFamily="18" charset="0"/>
              </a:rPr>
              <a:t>capitanei</a:t>
            </a:r>
            <a:r>
              <a:rPr lang="it-IT" sz="2200" b="1" i="1" dirty="0">
                <a:latin typeface="Garamond" panose="02020404030301010803" pitchFamily="18" charset="0"/>
              </a:rPr>
              <a:t> episcopi</a:t>
            </a:r>
            <a:r>
              <a:rPr lang="it-IT" sz="2200" dirty="0">
                <a:latin typeface="Garamond" panose="02020404030301010803" pitchFamily="18" charset="0"/>
              </a:rPr>
              <a:t>, ma anche </a:t>
            </a:r>
            <a:r>
              <a:rPr lang="it-IT" sz="2200" b="1" i="1" dirty="0" err="1">
                <a:latin typeface="Garamond" panose="02020404030301010803" pitchFamily="18" charset="0"/>
              </a:rPr>
              <a:t>capitanei</a:t>
            </a:r>
            <a:r>
              <a:rPr lang="it-IT" sz="2200" b="1" i="1" dirty="0">
                <a:latin typeface="Garamond" panose="02020404030301010803" pitchFamily="18" charset="0"/>
              </a:rPr>
              <a:t> </a:t>
            </a:r>
            <a:r>
              <a:rPr lang="it-IT" sz="2200" b="1" i="1" dirty="0" err="1">
                <a:latin typeface="Garamond" panose="02020404030301010803" pitchFamily="18" charset="0"/>
              </a:rPr>
              <a:t>civitatis</a:t>
            </a:r>
            <a:r>
              <a:rPr lang="it-IT" sz="2200" dirty="0">
                <a:latin typeface="Garamond" panose="02020404030301010803" pitchFamily="18" charset="0"/>
              </a:rPr>
              <a:t>. Come spiegarselo? Il fatto è che il vescovo fondava la propria autorità nella rappresentanza cittadina, e in questa nuova fase di autonomie il vescovo dotava i </a:t>
            </a:r>
            <a:r>
              <a:rPr lang="it-IT" sz="2200" i="1" dirty="0" err="1">
                <a:latin typeface="Garamond" panose="02020404030301010803" pitchFamily="18" charset="0"/>
              </a:rPr>
              <a:t>capitanei</a:t>
            </a:r>
            <a:r>
              <a:rPr lang="it-IT" sz="2200" dirty="0">
                <a:latin typeface="Garamond" panose="02020404030301010803" pitchFamily="18" charset="0"/>
              </a:rPr>
              <a:t> </a:t>
            </a:r>
            <a:r>
              <a:rPr lang="it-IT" sz="2200" i="1" dirty="0" err="1">
                <a:latin typeface="Garamond" panose="02020404030301010803" pitchFamily="18" charset="0"/>
              </a:rPr>
              <a:t>civitatis</a:t>
            </a:r>
            <a:r>
              <a:rPr lang="it-IT" sz="2200" i="1" dirty="0">
                <a:latin typeface="Garamond" panose="02020404030301010803" pitchFamily="18" charset="0"/>
              </a:rPr>
              <a:t>,</a:t>
            </a:r>
            <a:r>
              <a:rPr lang="it-IT" sz="2200" dirty="0">
                <a:latin typeface="Garamond" panose="02020404030301010803" pitchFamily="18" charset="0"/>
              </a:rPr>
              <a:t> figure dalla recentissima istituzione, della copertura giuridica che non potevano di già possedere</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3"/>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93800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smtClean="0">
                <a:latin typeface="Garamond" panose="02020404030301010803" pitchFamily="18" charset="0"/>
              </a:rPr>
              <a:t>I </a:t>
            </a:r>
            <a:r>
              <a:rPr lang="it-IT" sz="3100" b="1" dirty="0">
                <a:latin typeface="Garamond" panose="02020404030301010803" pitchFamily="18" charset="0"/>
              </a:rPr>
              <a:t>consoli</a:t>
            </a:r>
            <a:r>
              <a:rPr lang="it-IT" sz="3100" dirty="0">
                <a:latin typeface="Garamond" panose="02020404030301010803" pitchFamily="18" charset="0"/>
              </a:rPr>
              <a:t/>
            </a:r>
            <a:br>
              <a:rPr lang="it-IT" sz="3100" dirty="0">
                <a:latin typeface="Garamond" panose="02020404030301010803" pitchFamily="18" charset="0"/>
              </a:rPr>
            </a:br>
            <a:r>
              <a:rPr lang="it-IT" dirty="0"/>
              <a:t/>
            </a:r>
            <a:br>
              <a:rPr lang="it-IT" dirty="0"/>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304925"/>
            <a:ext cx="11906250" cy="5553075"/>
          </a:xfrm>
        </p:spPr>
        <p:txBody>
          <a:bodyPr>
            <a:noAutofit/>
          </a:bodyPr>
          <a:lstStyle/>
          <a:p>
            <a:pPr marL="0" indent="0" algn="just">
              <a:buNone/>
            </a:pPr>
            <a:r>
              <a:rPr lang="it-IT" sz="2200" dirty="0" smtClean="0">
                <a:latin typeface="Garamond" panose="02020404030301010803" pitchFamily="18" charset="0"/>
              </a:rPr>
              <a:t>In </a:t>
            </a:r>
            <a:r>
              <a:rPr lang="it-IT" sz="2200" dirty="0">
                <a:latin typeface="Garamond" panose="02020404030301010803" pitchFamily="18" charset="0"/>
              </a:rPr>
              <a:t>quanto evidenti segnali dell’attività un organismo autonomo cittadino, la storiografia ha </a:t>
            </a:r>
            <a:r>
              <a:rPr lang="it-IT" sz="2200" dirty="0" smtClean="0">
                <a:latin typeface="Garamond" panose="02020404030301010803" pitchFamily="18" charset="0"/>
              </a:rPr>
              <a:t>da</a:t>
            </a:r>
          </a:p>
          <a:p>
            <a:pPr marL="0" indent="0" algn="just">
              <a:spcBef>
                <a:spcPts val="0"/>
              </a:spcBef>
              <a:buNone/>
            </a:pPr>
            <a:r>
              <a:rPr lang="it-IT" sz="2200" dirty="0" smtClean="0">
                <a:latin typeface="Garamond" panose="02020404030301010803" pitchFamily="18" charset="0"/>
              </a:rPr>
              <a:t>tempo </a:t>
            </a:r>
            <a:r>
              <a:rPr lang="it-IT" sz="2200" dirty="0">
                <a:latin typeface="Garamond" panose="02020404030301010803" pitchFamily="18" charset="0"/>
              </a:rPr>
              <a:t>adottato il criterio di individuare nella presenza di </a:t>
            </a:r>
            <a:r>
              <a:rPr lang="it-IT" sz="2200" b="1" dirty="0">
                <a:latin typeface="Garamond" panose="02020404030301010803" pitchFamily="18" charset="0"/>
              </a:rPr>
              <a:t>consoli</a:t>
            </a:r>
            <a:r>
              <a:rPr lang="it-IT" sz="2200" dirty="0">
                <a:latin typeface="Garamond" panose="02020404030301010803" pitchFamily="18" charset="0"/>
              </a:rPr>
              <a:t> cittadini in atti pubblici la prova dell’esistenza di un comune. </a:t>
            </a:r>
            <a:endParaRPr lang="it-IT" sz="2200" dirty="0" smtClean="0">
              <a:latin typeface="Garamond" panose="02020404030301010803" pitchFamily="18" charset="0"/>
            </a:endParaRPr>
          </a:p>
          <a:p>
            <a:pPr marL="0" indent="0" algn="just">
              <a:spcBef>
                <a:spcPts val="0"/>
              </a:spcBef>
              <a:buNone/>
            </a:pPr>
            <a:r>
              <a:rPr lang="it-IT" sz="2200" dirty="0" smtClean="0">
                <a:latin typeface="Garamond" panose="02020404030301010803" pitchFamily="18" charset="0"/>
              </a:rPr>
              <a:t>Al </a:t>
            </a:r>
            <a:r>
              <a:rPr lang="it-IT" sz="2200" dirty="0">
                <a:latin typeface="Garamond" panose="02020404030301010803" pitchFamily="18" charset="0"/>
              </a:rPr>
              <a:t>di là delle citate esperienze di Pisa, Genova e Cremona, infatti, fu il </a:t>
            </a:r>
            <a:r>
              <a:rPr lang="it-IT" sz="2200" u="sng" dirty="0">
                <a:latin typeface="Garamond" panose="02020404030301010803" pitchFamily="18" charset="0"/>
              </a:rPr>
              <a:t>consolato</a:t>
            </a:r>
            <a:r>
              <a:rPr lang="it-IT" sz="2200" dirty="0">
                <a:latin typeface="Garamond" panose="02020404030301010803" pitchFamily="18" charset="0"/>
              </a:rPr>
              <a:t> l’istituto più frequente a rappresentare le nuove istanze rappresentative: un collegio composto da un numero, variabile, di cittadini (da due a 24, circa), in carica per un periodo limitato di tempo. Facciamo una riflessione sulla scelta del termine, che rimanda indubbiamente a una realtà romana. Tale scelta </a:t>
            </a:r>
            <a:r>
              <a:rPr lang="it-IT" sz="2200" dirty="0" smtClean="0">
                <a:latin typeface="Garamond" panose="02020404030301010803" pitchFamily="18" charset="0"/>
              </a:rPr>
              <a:t>ha </a:t>
            </a:r>
            <a:r>
              <a:rPr lang="it-IT" sz="2200" dirty="0">
                <a:latin typeface="Garamond" panose="02020404030301010803" pitchFamily="18" charset="0"/>
              </a:rPr>
              <a:t>spinto alcuni studiosi del secolo XIX a ipotizzare una continuità tra questa magistratura e quella antica, </a:t>
            </a:r>
            <a:r>
              <a:rPr lang="it-IT" sz="2200" dirty="0" smtClean="0">
                <a:latin typeface="Garamond" panose="02020404030301010803" pitchFamily="18" charset="0"/>
              </a:rPr>
              <a:t>privilegiando gli elementi di permanenza su quelli di rottura. Oggi si tende a ritenere che i consoli dei comuni non derivassero nemmeno da magistrature successive, longobarde o franche. </a:t>
            </a:r>
          </a:p>
          <a:p>
            <a:pPr marL="0" indent="0" algn="just">
              <a:spcBef>
                <a:spcPts val="0"/>
              </a:spcBef>
              <a:buNone/>
            </a:pPr>
            <a:r>
              <a:rPr lang="it-IT" sz="2200" dirty="0" smtClean="0">
                <a:latin typeface="Garamond" panose="02020404030301010803" pitchFamily="18" charset="0"/>
              </a:rPr>
              <a:t>I </a:t>
            </a:r>
            <a:r>
              <a:rPr lang="it-IT" sz="2200" dirty="0">
                <a:latin typeface="Garamond" panose="02020404030301010803" pitchFamily="18" charset="0"/>
              </a:rPr>
              <a:t>consoli emersero nel quadro politico urbano con gradualità, ma il loro modo di rappresentare la cittadinanza sancì una cesura rispetto alla tendenza centrifuga in vigore nel periodo post-carolingio. I documenti di cui abbiamo conoscenza consentono di riconoscere un comune a Biandrate ed Asti nel 1093, a Milano nel 1097, ad Arezzo nel 1098, a Genova nel 1099, a Ferrara e a Pistoia nel 1105, a Cremona nel 1112, a Lucca nel 1115, a Bergamo nel 1117, a Bologna nel 1123, e così via. </a:t>
            </a:r>
            <a:endParaRPr lang="it-IT" sz="2200" dirty="0" smtClean="0">
              <a:latin typeface="Garamond" panose="02020404030301010803" pitchFamily="18" charset="0"/>
            </a:endParaRPr>
          </a:p>
          <a:p>
            <a:pPr marL="0" indent="0" algn="just">
              <a:spcBef>
                <a:spcPts val="0"/>
              </a:spcBef>
              <a:buNone/>
            </a:pPr>
            <a:r>
              <a:rPr lang="it-IT" sz="2200" dirty="0" smtClean="0">
                <a:latin typeface="Garamond" panose="02020404030301010803" pitchFamily="18" charset="0"/>
              </a:rPr>
              <a:t>Sappiamo </a:t>
            </a:r>
            <a:r>
              <a:rPr lang="it-IT" sz="2200" dirty="0">
                <a:latin typeface="Garamond" panose="02020404030301010803" pitchFamily="18" charset="0"/>
              </a:rPr>
              <a:t>però, purtroppo, che tanto materiale documentario è andato perduto nel tempo, quindi non dobbiamo considerare tali date come quelle di fondazione dei rispettivi comuni, ma solo come </a:t>
            </a:r>
            <a:r>
              <a:rPr lang="it-IT" sz="2200" i="1" dirty="0">
                <a:latin typeface="Garamond" panose="02020404030301010803" pitchFamily="18" charset="0"/>
              </a:rPr>
              <a:t>termini post </a:t>
            </a:r>
            <a:r>
              <a:rPr lang="it-IT" sz="2200" i="1" dirty="0" err="1">
                <a:latin typeface="Garamond" panose="02020404030301010803" pitchFamily="18" charset="0"/>
              </a:rPr>
              <a:t>quem</a:t>
            </a:r>
            <a:r>
              <a:rPr lang="it-IT" sz="2200" dirty="0">
                <a:latin typeface="Garamond" panose="02020404030301010803" pitchFamily="18" charset="0"/>
              </a:rPr>
              <a:t> la loro fondazione. </a:t>
            </a:r>
          </a:p>
        </p:txBody>
      </p:sp>
      <p:pic>
        <p:nvPicPr>
          <p:cNvPr id="6" name="Immagine 5"/>
          <p:cNvPicPr>
            <a:picLocks noChangeAspect="1"/>
          </p:cNvPicPr>
          <p:nvPr/>
        </p:nvPicPr>
        <p:blipFill>
          <a:blip r:embed="rId3"/>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12674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smtClean="0">
                <a:latin typeface="Garamond" panose="02020404030301010803" pitchFamily="18" charset="0"/>
              </a:rPr>
              <a:t>I </a:t>
            </a:r>
            <a:r>
              <a:rPr lang="it-IT" sz="3100" b="1" dirty="0">
                <a:latin typeface="Garamond" panose="02020404030301010803" pitchFamily="18" charset="0"/>
              </a:rPr>
              <a:t>consoli</a:t>
            </a:r>
            <a:r>
              <a:rPr lang="it-IT" sz="3100" dirty="0">
                <a:latin typeface="Garamond" panose="02020404030301010803" pitchFamily="18" charset="0"/>
              </a:rPr>
              <a:t/>
            </a:r>
            <a:br>
              <a:rPr lang="it-IT" sz="3100" dirty="0">
                <a:latin typeface="Garamond" panose="02020404030301010803" pitchFamily="18" charset="0"/>
              </a:rPr>
            </a:br>
            <a:r>
              <a:rPr lang="it-IT" dirty="0"/>
              <a:t/>
            </a:r>
            <a:br>
              <a:rPr lang="it-IT" dirty="0"/>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876425"/>
            <a:ext cx="11906250" cy="4981575"/>
          </a:xfrm>
        </p:spPr>
        <p:txBody>
          <a:bodyPr>
            <a:noAutofit/>
          </a:bodyPr>
          <a:lstStyle/>
          <a:p>
            <a:pPr marL="0" indent="0" algn="just">
              <a:buNone/>
            </a:pPr>
            <a:r>
              <a:rPr lang="it-IT" sz="2200" dirty="0" smtClean="0">
                <a:latin typeface="Garamond" panose="02020404030301010803" pitchFamily="18" charset="0"/>
              </a:rPr>
              <a:t>La </a:t>
            </a:r>
            <a:r>
              <a:rPr lang="it-IT" sz="2200" dirty="0">
                <a:latin typeface="Garamond" panose="02020404030301010803" pitchFamily="18" charset="0"/>
              </a:rPr>
              <a:t>cautela viene suggerita, inoltre, da una diversa considerazione: il consolato non fu, da quando venne localmente istituito, un organismo stabile e regolare. Come nel caso del </a:t>
            </a:r>
            <a:r>
              <a:rPr lang="it-IT" sz="2200" i="1" dirty="0" err="1">
                <a:latin typeface="Garamond" panose="02020404030301010803" pitchFamily="18" charset="0"/>
              </a:rPr>
              <a:t>colloquium</a:t>
            </a:r>
            <a:r>
              <a:rPr lang="it-IT" sz="2200" dirty="0">
                <a:latin typeface="Garamond" panose="02020404030301010803" pitchFamily="18" charset="0"/>
              </a:rPr>
              <a:t> pisano, il consolato venne convocato solo in momenti di particolare urgenza. Nato come strumento in grado di rispondere a inedite esigenze di gestione di governo, possedeva una natura sperimentale, e come tale provvisoria. </a:t>
            </a:r>
            <a:endParaRPr lang="it-IT" sz="2200" dirty="0" smtClean="0">
              <a:latin typeface="Garamond" panose="02020404030301010803" pitchFamily="18" charset="0"/>
            </a:endParaRPr>
          </a:p>
          <a:p>
            <a:pPr marL="0" indent="0" algn="just">
              <a:buNone/>
            </a:pPr>
            <a:r>
              <a:rPr lang="it-IT" sz="2200" dirty="0">
                <a:latin typeface="Garamond" panose="02020404030301010803" pitchFamily="18" charset="0"/>
              </a:rPr>
              <a:t>Alla fine del XI secolo, quando fa la sua comparsa nei documenti, il termine </a:t>
            </a:r>
            <a:r>
              <a:rPr lang="it-IT" sz="2200" b="1" i="1" dirty="0">
                <a:latin typeface="Garamond" panose="02020404030301010803" pitchFamily="18" charset="0"/>
              </a:rPr>
              <a:t>comune</a:t>
            </a:r>
            <a:r>
              <a:rPr lang="it-IT" sz="2200" dirty="0">
                <a:latin typeface="Garamond" panose="02020404030301010803" pitchFamily="18" charset="0"/>
              </a:rPr>
              <a:t> è utilizzato nella accezione di aggettivo; spesso in abbinamento al sostantivo </a:t>
            </a:r>
            <a:r>
              <a:rPr lang="it-IT" sz="2200" i="1" dirty="0" err="1">
                <a:latin typeface="Garamond" panose="02020404030301010803" pitchFamily="18" charset="0"/>
              </a:rPr>
              <a:t>populus</a:t>
            </a:r>
            <a:r>
              <a:rPr lang="it-IT" sz="2200" dirty="0">
                <a:latin typeface="Garamond" panose="02020404030301010803" pitchFamily="18" charset="0"/>
              </a:rPr>
              <a:t>, a connotare la totalità degli abitanti di una </a:t>
            </a:r>
            <a:r>
              <a:rPr lang="it-IT" sz="2200" i="1" dirty="0" err="1">
                <a:latin typeface="Garamond" panose="02020404030301010803" pitchFamily="18" charset="0"/>
              </a:rPr>
              <a:t>civitas</a:t>
            </a:r>
            <a:r>
              <a:rPr lang="it-IT" sz="2200" dirty="0">
                <a:latin typeface="Garamond" panose="02020404030301010803" pitchFamily="18" charset="0"/>
              </a:rPr>
              <a:t>. Una città, va precisato, che al momento non possedeva più stringenti mezzi, o istituzioni, per essere definita: una città che ancora non era una persona giuridica, né un ente astratto. Anche quando il consolato appare come una istituzione recente ma consolidata non appartiene a un contesto di rottura definitiva con i passati poteri; fu un processo graduale, che le fonti scritte contribuiscono a codificare. Infatti sino alla prima metà del XI secolo, definita </a:t>
            </a:r>
            <a:r>
              <a:rPr lang="it-IT" sz="2200" b="1" dirty="0">
                <a:latin typeface="Garamond" panose="02020404030301010803" pitchFamily="18" charset="0"/>
              </a:rPr>
              <a:t>prima età comunale</a:t>
            </a:r>
            <a:r>
              <a:rPr lang="it-IT" sz="2200" dirty="0">
                <a:latin typeface="Garamond" panose="02020404030301010803" pitchFamily="18" charset="0"/>
              </a:rPr>
              <a:t>, il termine </a:t>
            </a:r>
            <a:r>
              <a:rPr lang="it-IT" sz="2200" i="1" dirty="0" err="1">
                <a:latin typeface="Garamond" panose="02020404030301010803" pitchFamily="18" charset="0"/>
              </a:rPr>
              <a:t>civitas</a:t>
            </a:r>
            <a:r>
              <a:rPr lang="it-IT" sz="2200" dirty="0">
                <a:latin typeface="Garamond" panose="02020404030301010803" pitchFamily="18" charset="0"/>
              </a:rPr>
              <a:t> viene usato, «oltre che per indicare la città e l’insieme della popolazione cittadina, anche </a:t>
            </a:r>
            <a:r>
              <a:rPr lang="it-IT" sz="2200" u="sng" dirty="0">
                <a:latin typeface="Garamond" panose="02020404030301010803" pitchFamily="18" charset="0"/>
              </a:rPr>
              <a:t>per indicare il suo ordinamento pubblico</a:t>
            </a:r>
            <a:r>
              <a:rPr lang="it-IT" sz="2200" dirty="0">
                <a:latin typeface="Garamond" panose="02020404030301010803" pitchFamily="18" charset="0"/>
              </a:rPr>
              <a:t>, per cui essa si governa autonomamente, con propri magistrati e proprie leggi, cioè con il significato di comune» (O. </a:t>
            </a:r>
            <a:r>
              <a:rPr lang="it-IT" sz="2200" dirty="0" err="1">
                <a:latin typeface="Garamond" panose="02020404030301010803" pitchFamily="18" charset="0"/>
              </a:rPr>
              <a:t>Banti</a:t>
            </a:r>
            <a:r>
              <a:rPr lang="it-IT" sz="2200" dirty="0">
                <a:latin typeface="Garamond" panose="02020404030301010803" pitchFamily="18" charset="0"/>
              </a:rPr>
              <a:t>, </a:t>
            </a:r>
            <a:r>
              <a:rPr lang="it-IT" sz="2200" i="1" dirty="0">
                <a:latin typeface="Garamond" panose="02020404030301010803" pitchFamily="18" charset="0"/>
              </a:rPr>
              <a:t>‘</a:t>
            </a:r>
            <a:r>
              <a:rPr lang="it-IT" sz="2200" i="1" dirty="0" err="1">
                <a:latin typeface="Garamond" panose="02020404030301010803" pitchFamily="18" charset="0"/>
              </a:rPr>
              <a:t>Civitas</a:t>
            </a:r>
            <a:r>
              <a:rPr lang="it-IT" sz="2200" i="1" dirty="0">
                <a:latin typeface="Garamond" panose="02020404030301010803" pitchFamily="18" charset="0"/>
              </a:rPr>
              <a:t>’ e ‘</a:t>
            </a:r>
            <a:r>
              <a:rPr lang="it-IT" sz="2200" i="1" dirty="0" err="1">
                <a:latin typeface="Garamond" panose="02020404030301010803" pitchFamily="18" charset="0"/>
              </a:rPr>
              <a:t>commune</a:t>
            </a:r>
            <a:r>
              <a:rPr lang="it-IT" sz="2200" i="1" dirty="0">
                <a:latin typeface="Garamond" panose="02020404030301010803" pitchFamily="18" charset="0"/>
              </a:rPr>
              <a:t>’ nelle fonti italiane dei secoli XI e XII</a:t>
            </a:r>
            <a:r>
              <a:rPr lang="it-IT" sz="2200" dirty="0">
                <a:latin typeface="Garamond" panose="02020404030301010803" pitchFamily="18" charset="0"/>
              </a:rPr>
              <a:t>, in: </a:t>
            </a:r>
            <a:r>
              <a:rPr lang="it-IT" sz="2200" i="1" dirty="0">
                <a:latin typeface="Garamond" panose="02020404030301010803" pitchFamily="18" charset="0"/>
              </a:rPr>
              <a:t>Forme di potere e struttura sociale in Italia nel Medioevo</a:t>
            </a:r>
            <a:r>
              <a:rPr lang="it-IT" sz="2200" dirty="0">
                <a:latin typeface="Garamond" panose="02020404030301010803" pitchFamily="18" charset="0"/>
              </a:rPr>
              <a:t>, a cura di G. Rossetti, Bologna, 1977, p.  223). </a:t>
            </a:r>
          </a:p>
          <a:p>
            <a:pPr marL="0" indent="0" algn="just">
              <a:buNone/>
            </a:pPr>
            <a:endParaRPr lang="it-IT" sz="2200" dirty="0">
              <a:latin typeface="Garamond" panose="02020404030301010803" pitchFamily="18" charset="0"/>
            </a:endParaRPr>
          </a:p>
        </p:txBody>
      </p:sp>
      <p:pic>
        <p:nvPicPr>
          <p:cNvPr id="6" name="Immagine 5"/>
          <p:cNvPicPr>
            <a:picLocks noChangeAspect="1"/>
          </p:cNvPicPr>
          <p:nvPr/>
        </p:nvPicPr>
        <p:blipFill>
          <a:blip r:embed="rId3"/>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47075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smtClean="0">
                <a:latin typeface="Garamond" panose="02020404030301010803" pitchFamily="18" charset="0"/>
              </a:rPr>
              <a:t>La </a:t>
            </a:r>
            <a:r>
              <a:rPr lang="it-IT" sz="3100" b="1" dirty="0">
                <a:latin typeface="Garamond" panose="02020404030301010803" pitchFamily="18" charset="0"/>
              </a:rPr>
              <a:t>parola e il senso</a:t>
            </a:r>
            <a:r>
              <a:rPr lang="it-IT" sz="3100" dirty="0">
                <a:latin typeface="Garamond" panose="02020404030301010803" pitchFamily="18" charset="0"/>
              </a:rPr>
              <a:t/>
            </a:r>
            <a:br>
              <a:rPr lang="it-IT" sz="3100" dirty="0">
                <a:latin typeface="Garamond" panose="02020404030301010803" pitchFamily="18" charset="0"/>
              </a:rPr>
            </a:br>
            <a:r>
              <a:rPr lang="it-IT" dirty="0"/>
              <a:t/>
            </a:r>
            <a:br>
              <a:rPr lang="it-IT" dirty="0"/>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876425"/>
            <a:ext cx="11906250" cy="4981575"/>
          </a:xfrm>
        </p:spPr>
        <p:txBody>
          <a:bodyPr>
            <a:noAutofit/>
          </a:bodyPr>
          <a:lstStyle/>
          <a:p>
            <a:pPr marL="0" indent="0" algn="just">
              <a:buNone/>
            </a:pPr>
            <a:r>
              <a:rPr lang="it-IT" sz="2400" dirty="0">
                <a:latin typeface="Garamond" panose="02020404030301010803" pitchFamily="18" charset="0"/>
              </a:rPr>
              <a:t>Solo a partire dal 1120, circa, </a:t>
            </a:r>
            <a:r>
              <a:rPr lang="it-IT" sz="2400" i="1" dirty="0">
                <a:latin typeface="Garamond" panose="02020404030301010803" pitchFamily="18" charset="0"/>
              </a:rPr>
              <a:t>comune</a:t>
            </a:r>
            <a:r>
              <a:rPr lang="it-IT" sz="2400" dirty="0">
                <a:latin typeface="Garamond" panose="02020404030301010803" pitchFamily="18" charset="0"/>
              </a:rPr>
              <a:t> è usato come sostantivo; precipuamente nella formula </a:t>
            </a:r>
            <a:r>
              <a:rPr lang="it-IT" sz="2400" i="1" dirty="0">
                <a:latin typeface="Garamond" panose="02020404030301010803" pitchFamily="18" charset="0"/>
              </a:rPr>
              <a:t>comune </a:t>
            </a:r>
            <a:r>
              <a:rPr lang="it-IT" sz="2400" i="1" dirty="0" err="1">
                <a:latin typeface="Garamond" panose="02020404030301010803" pitchFamily="18" charset="0"/>
              </a:rPr>
              <a:t>civitatis</a:t>
            </a:r>
            <a:r>
              <a:rPr lang="it-IT" sz="2400" dirty="0">
                <a:latin typeface="Garamond" panose="02020404030301010803" pitchFamily="18" charset="0"/>
              </a:rPr>
              <a:t>. Sempre più spesso, il sostantivo </a:t>
            </a:r>
            <a:r>
              <a:rPr lang="it-IT" sz="2400" i="1" dirty="0">
                <a:latin typeface="Garamond" panose="02020404030301010803" pitchFamily="18" charset="0"/>
              </a:rPr>
              <a:t>comune</a:t>
            </a:r>
            <a:r>
              <a:rPr lang="it-IT" sz="2400" dirty="0">
                <a:latin typeface="Garamond" panose="02020404030301010803" pitchFamily="18" charset="0"/>
              </a:rPr>
              <a:t> indica appunto l’ordinamento pubblico cittadino. Come spesso accade, con il modificarsi delle situazioni si modificano anche i termini, o i loro significati. Il nome </a:t>
            </a:r>
            <a:r>
              <a:rPr lang="it-IT" sz="2400" i="1" dirty="0">
                <a:latin typeface="Garamond" panose="02020404030301010803" pitchFamily="18" charset="0"/>
              </a:rPr>
              <a:t>comune</a:t>
            </a:r>
            <a:r>
              <a:rPr lang="it-IT" sz="2400" dirty="0">
                <a:latin typeface="Garamond" panose="02020404030301010803" pitchFamily="18" charset="0"/>
              </a:rPr>
              <a:t> ebbe una sua diffusione, differenziandosi da </a:t>
            </a:r>
            <a:r>
              <a:rPr lang="it-IT" sz="2400" i="1" dirty="0" err="1">
                <a:latin typeface="Garamond" panose="02020404030301010803" pitchFamily="18" charset="0"/>
              </a:rPr>
              <a:t>civitas</a:t>
            </a:r>
            <a:r>
              <a:rPr lang="it-IT" sz="2400" dirty="0">
                <a:latin typeface="Garamond" panose="02020404030301010803" pitchFamily="18" charset="0"/>
              </a:rPr>
              <a:t>, una volta che la realtà comunale venne riconosciuta come originale rispetto alle esperienze precedenti. </a:t>
            </a:r>
            <a:endParaRPr lang="it-IT" sz="2400" dirty="0" smtClean="0">
              <a:latin typeface="Garamond" panose="02020404030301010803" pitchFamily="18" charset="0"/>
            </a:endParaRPr>
          </a:p>
          <a:p>
            <a:pPr marL="0" indent="0" algn="just">
              <a:buNone/>
            </a:pPr>
            <a:r>
              <a:rPr lang="it-IT" sz="2400" dirty="0" smtClean="0">
                <a:latin typeface="Garamond" panose="02020404030301010803" pitchFamily="18" charset="0"/>
              </a:rPr>
              <a:t>«</a:t>
            </a:r>
            <a:r>
              <a:rPr lang="it-IT" sz="2400" b="1" dirty="0">
                <a:latin typeface="Garamond" panose="02020404030301010803" pitchFamily="18" charset="0"/>
              </a:rPr>
              <a:t>Soluzione d’emergenza, esperimento, compromesso</a:t>
            </a:r>
            <a:r>
              <a:rPr lang="it-IT" sz="2400" dirty="0">
                <a:latin typeface="Garamond" panose="02020404030301010803" pitchFamily="18" charset="0"/>
              </a:rPr>
              <a:t>: </a:t>
            </a:r>
            <a:endParaRPr lang="it-IT" sz="2400" dirty="0" smtClean="0">
              <a:latin typeface="Garamond" panose="02020404030301010803" pitchFamily="18" charset="0"/>
            </a:endParaRPr>
          </a:p>
          <a:p>
            <a:pPr marL="0" indent="0" algn="just">
              <a:buNone/>
            </a:pPr>
            <a:r>
              <a:rPr lang="it-IT" sz="2400" dirty="0" smtClean="0">
                <a:latin typeface="Garamond" panose="02020404030301010803" pitchFamily="18" charset="0"/>
              </a:rPr>
              <a:t>il </a:t>
            </a:r>
            <a:r>
              <a:rPr lang="it-IT" sz="2400" dirty="0">
                <a:latin typeface="Garamond" panose="02020404030301010803" pitchFamily="18" charset="0"/>
              </a:rPr>
              <a:t>comune nacque come creazione dal basso, non fu oggetto di un esplicito atto di fondazione, né di un riconoscimento ufficiale dall’alto. I diplomi regi e imperiali emanati tra XI e XII secolo a favore di alcune città non si proponevano come fine di legittimare l’esistenza di organismi cittadini autonomi</a:t>
            </a:r>
            <a:r>
              <a:rPr lang="it-IT" sz="2400" dirty="0" smtClean="0">
                <a:latin typeface="Garamond" panose="02020404030301010803" pitchFamily="18" charset="0"/>
              </a:rPr>
              <a:t>»</a:t>
            </a:r>
          </a:p>
          <a:p>
            <a:pPr marL="0" indent="0" algn="r">
              <a:spcBef>
                <a:spcPts val="0"/>
              </a:spcBef>
              <a:buNone/>
            </a:pPr>
            <a:r>
              <a:rPr lang="it-IT" sz="2400" dirty="0" smtClean="0">
                <a:latin typeface="Garamond" panose="02020404030301010803" pitchFamily="18" charset="0"/>
              </a:rPr>
              <a:t>(</a:t>
            </a:r>
            <a:r>
              <a:rPr lang="it-IT" sz="2400" dirty="0">
                <a:latin typeface="Garamond" panose="02020404030301010803" pitchFamily="18" charset="0"/>
              </a:rPr>
              <a:t>E. </a:t>
            </a:r>
            <a:r>
              <a:rPr lang="it-IT" sz="2400" dirty="0" err="1">
                <a:latin typeface="Garamond" panose="02020404030301010803" pitchFamily="18" charset="0"/>
              </a:rPr>
              <a:t>Occhipinti</a:t>
            </a:r>
            <a:r>
              <a:rPr lang="it-IT" sz="2400" dirty="0">
                <a:latin typeface="Garamond" panose="02020404030301010803" pitchFamily="18" charset="0"/>
              </a:rPr>
              <a:t>, </a:t>
            </a:r>
            <a:r>
              <a:rPr lang="it-IT" sz="2400" i="1" dirty="0">
                <a:latin typeface="Garamond" panose="02020404030301010803" pitchFamily="18" charset="0"/>
              </a:rPr>
              <a:t>L’Italia dei comuni</a:t>
            </a:r>
            <a:r>
              <a:rPr lang="it-IT" sz="2400" dirty="0">
                <a:latin typeface="Garamond" panose="02020404030301010803" pitchFamily="18" charset="0"/>
              </a:rPr>
              <a:t>, cit., p. 32</a:t>
            </a:r>
            <a:r>
              <a:rPr lang="it-IT" sz="2400" dirty="0" smtClean="0">
                <a:latin typeface="Garamond" panose="02020404030301010803" pitchFamily="18" charset="0"/>
              </a:rPr>
              <a:t>).</a:t>
            </a:r>
            <a:endParaRPr lang="it-IT" sz="2400" dirty="0">
              <a:latin typeface="Garamond" panose="02020404030301010803" pitchFamily="18" charset="0"/>
            </a:endParaRPr>
          </a:p>
        </p:txBody>
      </p:sp>
      <p:pic>
        <p:nvPicPr>
          <p:cNvPr id="6" name="Immagine 5"/>
          <p:cNvPicPr>
            <a:picLocks noChangeAspect="1"/>
          </p:cNvPicPr>
          <p:nvPr/>
        </p:nvPicPr>
        <p:blipFill>
          <a:blip r:embed="rId3"/>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88495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Consoli</a:t>
            </a:r>
            <a:r>
              <a:rPr lang="it-IT" sz="3100" b="1" dirty="0">
                <a:latin typeface="Garamond" panose="02020404030301010803" pitchFamily="18" charset="0"/>
              </a:rPr>
              <a:t>, funzionari vescovili</a:t>
            </a: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dirty="0"/>
              <a:t/>
            </a:r>
            <a:br>
              <a:rPr lang="it-IT" dirty="0"/>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1"/>
          </a:xfrm>
        </p:spPr>
        <p:txBody>
          <a:bodyPr>
            <a:noAutofit/>
          </a:bodyPr>
          <a:lstStyle/>
          <a:p>
            <a:pPr marL="0" indent="0" algn="just">
              <a:buNone/>
            </a:pPr>
            <a:r>
              <a:rPr lang="it-IT" sz="2200" dirty="0" smtClean="0">
                <a:latin typeface="Garamond" panose="02020404030301010803" pitchFamily="18" charset="0"/>
              </a:rPr>
              <a:t>Nei </a:t>
            </a:r>
            <a:r>
              <a:rPr lang="it-IT" sz="2200" dirty="0">
                <a:latin typeface="Garamond" panose="02020404030301010803" pitchFamily="18" charset="0"/>
              </a:rPr>
              <a:t>primi decenni del XII </a:t>
            </a:r>
            <a:r>
              <a:rPr lang="it-IT" sz="2200" dirty="0" smtClean="0">
                <a:latin typeface="Garamond" panose="02020404030301010803" pitchFamily="18" charset="0"/>
              </a:rPr>
              <a:t>secolo i </a:t>
            </a:r>
            <a:r>
              <a:rPr lang="it-IT" sz="2200" dirty="0">
                <a:latin typeface="Garamond" panose="02020404030301010803" pitchFamily="18" charset="0"/>
              </a:rPr>
              <a:t>consoli continuano a presentarsi affiancati dall’autorità vescovile, che ne legittima l’operato e si propone come figura di raccordo tra le istituzioni di governo già esistenti e le nuove. È verosimile che, quando il consolato fece la sua comparsa, chi aveva avuto poco peso politico trovò particolarmente appetibile l’opportunità di poter partecipare al governo cittadino; fosse visto invece con sospetto e timore da coloro che già esercitavano un ruolo di prestigio. Ad esempio, a Lucca, la famiglia Avvocati esercitava funzioni giudiziarie di rilievo per l’amministrazione del vescovo, e i suoi membri non avevano ritenuto opportuno di inserirsi nel comune come consoli, proseguendo le loro abituali attività. Quando però, dopo il 1150, al consolato venne attribuita giurisdizione pure sulla giustizia cittadina, gli Avvocati figurarono sistematicamente nei documenti in qualità di </a:t>
            </a:r>
            <a:r>
              <a:rPr lang="it-IT" sz="2200" i="1" dirty="0" err="1">
                <a:latin typeface="Garamond" panose="02020404030301010803" pitchFamily="18" charset="0"/>
              </a:rPr>
              <a:t>consules</a:t>
            </a:r>
            <a:r>
              <a:rPr lang="it-IT" sz="2200" dirty="0">
                <a:latin typeface="Garamond" panose="02020404030301010803" pitchFamily="18" charset="0"/>
              </a:rPr>
              <a:t>. A lungo, la sede dei consoli è il palazzo episcopale. Fino al tardo XII secolo, e, in diversi luoghi, persino dopo, il vescovo restò il rappresentante della città, in special modo in circostanza solenni, o rispetto all’imperatore.</a:t>
            </a:r>
          </a:p>
          <a:p>
            <a:pPr marL="0" indent="0" algn="just">
              <a:spcBef>
                <a:spcPts val="0"/>
              </a:spcBef>
              <a:buNone/>
            </a:pPr>
            <a:r>
              <a:rPr lang="it-IT" sz="2200" dirty="0">
                <a:latin typeface="Garamond" panose="02020404030301010803" pitchFamily="18" charset="0"/>
              </a:rPr>
              <a:t>Certe prerogative restarono a lungo peculiari del potere vescovile: il </a:t>
            </a:r>
            <a:r>
              <a:rPr lang="it-IT" sz="2200" b="1" dirty="0">
                <a:latin typeface="Garamond" panose="02020404030301010803" pitchFamily="18" charset="0"/>
              </a:rPr>
              <a:t>controllo delle misure</a:t>
            </a:r>
            <a:r>
              <a:rPr lang="it-IT" sz="2200" dirty="0">
                <a:latin typeface="Garamond" panose="02020404030301010803" pitchFamily="18" charset="0"/>
              </a:rPr>
              <a:t>, dei </a:t>
            </a:r>
            <a:r>
              <a:rPr lang="it-IT" sz="2200" b="1" dirty="0">
                <a:latin typeface="Garamond" panose="02020404030301010803" pitchFamily="18" charset="0"/>
              </a:rPr>
              <a:t>mercati</a:t>
            </a:r>
            <a:r>
              <a:rPr lang="it-IT" sz="2200" dirty="0">
                <a:latin typeface="Garamond" panose="02020404030301010803" pitchFamily="18" charset="0"/>
              </a:rPr>
              <a:t>, dei </a:t>
            </a:r>
            <a:r>
              <a:rPr lang="it-IT" sz="2200" b="1" dirty="0">
                <a:latin typeface="Garamond" panose="02020404030301010803" pitchFamily="18" charset="0"/>
              </a:rPr>
              <a:t>pedaggi</a:t>
            </a:r>
            <a:r>
              <a:rPr lang="it-IT" sz="2200" dirty="0">
                <a:latin typeface="Garamond" panose="02020404030301010803" pitchFamily="18" charset="0"/>
              </a:rPr>
              <a:t>; che gestisce tramite funzionari o gestiscono per lui i suoi feudatari. Anche un ambito delicato come quello militare è un suo appannaggio: ancora nel tardo XI secolo, perlomeno in Lombardia, l’armata del comune è costituita principalmente dalla </a:t>
            </a:r>
            <a:r>
              <a:rPr lang="it-IT" sz="2200" b="1" dirty="0">
                <a:latin typeface="Garamond" panose="02020404030301010803" pitchFamily="18" charset="0"/>
              </a:rPr>
              <a:t>cavalleria feudale del vescovo</a:t>
            </a:r>
            <a:r>
              <a:rPr lang="it-IT" sz="2200" dirty="0">
                <a:latin typeface="Garamond" panose="02020404030301010803" pitchFamily="18" charset="0"/>
              </a:rPr>
              <a:t>. </a:t>
            </a:r>
            <a:r>
              <a:rPr lang="it-IT" sz="2200" b="1" u="sng" dirty="0">
                <a:latin typeface="Garamond" panose="02020404030301010803" pitchFamily="18" charset="0"/>
              </a:rPr>
              <a:t>È solo nel XIII secolo che il comune può vantare il possesso organico dei poteri pubblici</a:t>
            </a:r>
            <a:r>
              <a:rPr lang="it-IT" sz="2200" dirty="0">
                <a:latin typeface="Garamond" panose="02020404030301010803" pitchFamily="18" charset="0"/>
              </a:rPr>
              <a:t>, quando è ormai esaurita la già citata prima età comunale, che dà convenzionalmente il nome al periodo tra il 1090 e la pace di Costanza (1183</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3"/>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214426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I Consoli</a:t>
            </a:r>
            <a:r>
              <a:rPr lang="it-IT" sz="3100" dirty="0" smtClean="0">
                <a:latin typeface="Garamond" panose="02020404030301010803" pitchFamily="18" charset="0"/>
              </a:rPr>
              <a:t/>
            </a:r>
            <a:br>
              <a:rPr lang="it-IT" sz="3100" dirty="0" smtClean="0">
                <a:latin typeface="Garamond" panose="02020404030301010803" pitchFamily="18" charset="0"/>
              </a:rPr>
            </a:br>
            <a:r>
              <a:rPr lang="it-IT" sz="3100" dirty="0" smtClean="0">
                <a:latin typeface="Garamond" panose="02020404030301010803" pitchFamily="18" charset="0"/>
              </a:rPr>
              <a:t/>
            </a:r>
            <a:br>
              <a:rPr lang="it-IT" sz="3100" dirty="0" smtClean="0">
                <a:latin typeface="Garamond" panose="02020404030301010803" pitchFamily="18" charset="0"/>
              </a:rPr>
            </a:br>
            <a:r>
              <a:rPr lang="it-IT" dirty="0"/>
              <a:t/>
            </a:r>
            <a:br>
              <a:rPr lang="it-IT" dirty="0"/>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866900"/>
            <a:ext cx="11906250" cy="4991102"/>
          </a:xfrm>
        </p:spPr>
        <p:txBody>
          <a:bodyPr>
            <a:noAutofit/>
          </a:bodyPr>
          <a:lstStyle/>
          <a:p>
            <a:pPr marL="0" indent="0" algn="just">
              <a:buNone/>
            </a:pPr>
            <a:r>
              <a:rPr lang="it-IT" sz="2200" dirty="0" smtClean="0">
                <a:latin typeface="Garamond" panose="02020404030301010803" pitchFamily="18" charset="0"/>
              </a:rPr>
              <a:t>Nati </a:t>
            </a:r>
            <a:r>
              <a:rPr lang="it-IT" sz="2200" dirty="0">
                <a:latin typeface="Garamond" panose="02020404030301010803" pitchFamily="18" charset="0"/>
              </a:rPr>
              <a:t>in contesti molto differenti tra loro, i singoli organismi comunali erano accomunati dal </a:t>
            </a:r>
            <a:r>
              <a:rPr lang="it-IT" sz="2200" dirty="0" smtClean="0">
                <a:latin typeface="Garamond" panose="02020404030301010803" pitchFamily="18" charset="0"/>
              </a:rPr>
              <a:t>possedere</a:t>
            </a:r>
          </a:p>
          <a:p>
            <a:pPr marL="0" indent="0" algn="just">
              <a:spcBef>
                <a:spcPts val="0"/>
              </a:spcBef>
              <a:buNone/>
            </a:pPr>
            <a:r>
              <a:rPr lang="it-IT" sz="2200" dirty="0" smtClean="0">
                <a:latin typeface="Garamond" panose="02020404030301010803" pitchFamily="18" charset="0"/>
              </a:rPr>
              <a:t>tutti </a:t>
            </a:r>
            <a:r>
              <a:rPr lang="it-IT" sz="2200" dirty="0">
                <a:latin typeface="Garamond" panose="02020404030301010803" pitchFamily="18" charset="0"/>
              </a:rPr>
              <a:t>un istituto consolare. Ogni consolato rispecchiava la specificità del contesto che lo aveva creato, condividendo comunque con le altre realtà di governo urbano il fatto che i consoli fossero più di uno </a:t>
            </a:r>
            <a:r>
              <a:rPr lang="it-IT" sz="2200" dirty="0" smtClean="0">
                <a:latin typeface="Garamond" panose="02020404030301010803" pitchFamily="18" charset="0"/>
              </a:rPr>
              <a:t>(dai </a:t>
            </a:r>
            <a:r>
              <a:rPr lang="it-IT" sz="2200" dirty="0">
                <a:latin typeface="Garamond" panose="02020404030301010803" pitchFamily="18" charset="0"/>
              </a:rPr>
              <a:t>2 ai 24). </a:t>
            </a:r>
            <a:endParaRPr lang="it-IT" sz="2200" dirty="0" smtClean="0">
              <a:latin typeface="Garamond" panose="02020404030301010803" pitchFamily="18" charset="0"/>
            </a:endParaRPr>
          </a:p>
          <a:p>
            <a:pPr marL="0" indent="0" algn="just">
              <a:spcBef>
                <a:spcPts val="0"/>
              </a:spcBef>
              <a:buNone/>
            </a:pPr>
            <a:r>
              <a:rPr lang="it-IT" sz="2200" b="1" dirty="0" smtClean="0">
                <a:latin typeface="Garamond" panose="02020404030301010803" pitchFamily="18" charset="0"/>
              </a:rPr>
              <a:t>Anche </a:t>
            </a:r>
            <a:r>
              <a:rPr lang="it-IT" sz="2200" b="1" dirty="0">
                <a:latin typeface="Garamond" panose="02020404030301010803" pitchFamily="18" charset="0"/>
              </a:rPr>
              <a:t>nella medesima città il numero dei consoli poteva variare</a:t>
            </a:r>
            <a:r>
              <a:rPr lang="it-IT" sz="2200" dirty="0">
                <a:latin typeface="Garamond" panose="02020404030301010803" pitchFamily="18" charset="0"/>
              </a:rPr>
              <a:t>: ad esempio, a Milano nel 1120 i consoli erano 23, mentre nel 1138 erano 4, e 8 nel 1140. </a:t>
            </a:r>
            <a:endParaRPr lang="it-IT" sz="2200" dirty="0" smtClean="0">
              <a:latin typeface="Garamond" panose="02020404030301010803" pitchFamily="18" charset="0"/>
            </a:endParaRPr>
          </a:p>
          <a:p>
            <a:pPr marL="0" indent="0" algn="just">
              <a:spcBef>
                <a:spcPts val="0"/>
              </a:spcBef>
              <a:buNone/>
            </a:pPr>
            <a:r>
              <a:rPr lang="it-IT" sz="2200" dirty="0" smtClean="0">
                <a:latin typeface="Garamond" panose="02020404030301010803" pitchFamily="18" charset="0"/>
              </a:rPr>
              <a:t>Tali </a:t>
            </a:r>
            <a:r>
              <a:rPr lang="it-IT" sz="2200" dirty="0">
                <a:latin typeface="Garamond" panose="02020404030301010803" pitchFamily="18" charset="0"/>
              </a:rPr>
              <a:t>oscillazioni non possono che rafforzare la lettura del consolato come un </a:t>
            </a:r>
            <a:r>
              <a:rPr lang="it-IT" sz="2200" b="1" u="sng" dirty="0">
                <a:latin typeface="Garamond" panose="02020404030301010803" pitchFamily="18" charset="0"/>
              </a:rPr>
              <a:t>organismo sperimentale</a:t>
            </a:r>
            <a:r>
              <a:rPr lang="it-IT" sz="2200" dirty="0">
                <a:latin typeface="Garamond" panose="02020404030301010803" pitchFamily="18" charset="0"/>
              </a:rPr>
              <a:t>, la cui duttilità venne di volta in volta sfruttata per adeguarsi alle nuove esigenze di governo. In una prima fase, ai consoli vennero demandati sia il potere </a:t>
            </a:r>
            <a:r>
              <a:rPr lang="it-IT" sz="2200" b="1" dirty="0">
                <a:latin typeface="Garamond" panose="02020404030301010803" pitchFamily="18" charset="0"/>
              </a:rPr>
              <a:t>esecutivo</a:t>
            </a:r>
            <a:r>
              <a:rPr lang="it-IT" sz="2200" dirty="0">
                <a:latin typeface="Garamond" panose="02020404030301010803" pitchFamily="18" charset="0"/>
              </a:rPr>
              <a:t> che quello </a:t>
            </a:r>
            <a:r>
              <a:rPr lang="it-IT" sz="2200" b="1" dirty="0">
                <a:latin typeface="Garamond" panose="02020404030301010803" pitchFamily="18" charset="0"/>
              </a:rPr>
              <a:t>giudiziario</a:t>
            </a:r>
            <a:r>
              <a:rPr lang="it-IT" sz="2200" dirty="0">
                <a:latin typeface="Garamond" panose="02020404030301010803" pitchFamily="18" charset="0"/>
              </a:rPr>
              <a:t>. Con il progredire dell’esperienza comunale, si separarono le due funzioni: quelle prettamente politiche vennero affidate ai </a:t>
            </a:r>
            <a:r>
              <a:rPr lang="it-IT" sz="2200" i="1" dirty="0" err="1">
                <a:latin typeface="Garamond" panose="02020404030301010803" pitchFamily="18" charset="0"/>
              </a:rPr>
              <a:t>consules</a:t>
            </a:r>
            <a:r>
              <a:rPr lang="it-IT" sz="2200" i="1" dirty="0">
                <a:latin typeface="Garamond" panose="02020404030301010803" pitchFamily="18" charset="0"/>
              </a:rPr>
              <a:t> de communi</a:t>
            </a:r>
            <a:r>
              <a:rPr lang="it-IT" sz="2200" dirty="0">
                <a:latin typeface="Garamond" panose="02020404030301010803" pitchFamily="18" charset="0"/>
              </a:rPr>
              <a:t>, quelle giudiziarie ai </a:t>
            </a:r>
            <a:r>
              <a:rPr lang="it-IT" sz="2200" i="1" dirty="0" err="1">
                <a:latin typeface="Garamond" panose="02020404030301010803" pitchFamily="18" charset="0"/>
              </a:rPr>
              <a:t>consules</a:t>
            </a:r>
            <a:r>
              <a:rPr lang="it-IT" sz="2200" i="1" dirty="0">
                <a:latin typeface="Garamond" panose="02020404030301010803" pitchFamily="18" charset="0"/>
              </a:rPr>
              <a:t> de </a:t>
            </a:r>
            <a:r>
              <a:rPr lang="it-IT" sz="2200" i="1" dirty="0" err="1">
                <a:latin typeface="Garamond" panose="02020404030301010803" pitchFamily="18" charset="0"/>
              </a:rPr>
              <a:t>placitis</a:t>
            </a:r>
            <a:r>
              <a:rPr lang="it-IT" sz="2200" dirty="0">
                <a:latin typeface="Garamond" panose="02020404030301010803" pitchFamily="18" charset="0"/>
              </a:rPr>
              <a:t>. Con il tempo, la durata degli incarichi si fece via via più regolare, di solito annuale. </a:t>
            </a:r>
            <a:endParaRPr lang="it-IT" sz="2200" dirty="0" smtClean="0">
              <a:latin typeface="Garamond" panose="02020404030301010803" pitchFamily="18" charset="0"/>
            </a:endParaRPr>
          </a:p>
          <a:p>
            <a:pPr marL="0" indent="0" algn="just">
              <a:spcBef>
                <a:spcPts val="0"/>
              </a:spcBef>
              <a:buNone/>
            </a:pPr>
            <a:r>
              <a:rPr lang="it-IT" sz="2200" dirty="0" smtClean="0">
                <a:latin typeface="Garamond" panose="02020404030301010803" pitchFamily="18" charset="0"/>
              </a:rPr>
              <a:t>Quando </a:t>
            </a:r>
            <a:r>
              <a:rPr lang="it-IT" sz="2200" dirty="0">
                <a:latin typeface="Garamond" panose="02020404030301010803" pitchFamily="18" charset="0"/>
              </a:rPr>
              <a:t>un console si insediava, aveva l’obbligo di prestare un apposito giuramento, il cui contenuto riguardava il bene tanto delle istituzioni politiche e religiose, quanto degli abitanti della città. </a:t>
            </a:r>
            <a:r>
              <a:rPr lang="it-IT" sz="2200" dirty="0" smtClean="0">
                <a:latin typeface="Garamond" panose="02020404030301010803" pitchFamily="18" charset="0"/>
              </a:rPr>
              <a:t>Ad </a:t>
            </a:r>
            <a:r>
              <a:rPr lang="it-IT" sz="2200" dirty="0">
                <a:latin typeface="Garamond" panose="02020404030301010803" pitchFamily="18" charset="0"/>
              </a:rPr>
              <a:t>Asti, uno dei più precoci esempi di istituzioni comunali (1095), avviene un compromesso tra nuove e ‘vecchie’ istituzioni. </a:t>
            </a:r>
          </a:p>
        </p:txBody>
      </p:sp>
      <p:pic>
        <p:nvPicPr>
          <p:cNvPr id="6" name="Immagine 5"/>
          <p:cNvPicPr>
            <a:picLocks noChangeAspect="1"/>
          </p:cNvPicPr>
          <p:nvPr/>
        </p:nvPicPr>
        <p:blipFill>
          <a:blip r:embed="rId3"/>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550428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I Consoli</a:t>
            </a:r>
            <a:r>
              <a:rPr lang="it-IT" sz="3100" dirty="0" smtClean="0">
                <a:latin typeface="Garamond" panose="02020404030301010803" pitchFamily="18" charset="0"/>
              </a:rPr>
              <a:t/>
            </a:r>
            <a:br>
              <a:rPr lang="it-IT" sz="3100" dirty="0" smtClean="0">
                <a:latin typeface="Garamond" panose="02020404030301010803" pitchFamily="18" charset="0"/>
              </a:rPr>
            </a:br>
            <a:r>
              <a:rPr lang="it-IT" sz="3100" dirty="0" smtClean="0">
                <a:latin typeface="Garamond" panose="02020404030301010803" pitchFamily="18" charset="0"/>
              </a:rPr>
              <a:t/>
            </a:r>
            <a:br>
              <a:rPr lang="it-IT" sz="3100" dirty="0" smtClean="0">
                <a:latin typeface="Garamond" panose="02020404030301010803" pitchFamily="18" charset="0"/>
              </a:rPr>
            </a:br>
            <a:r>
              <a:rPr lang="it-IT" dirty="0"/>
              <a:t/>
            </a:r>
            <a:br>
              <a:rPr lang="it-IT" dirty="0"/>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14500"/>
            <a:ext cx="11906250" cy="5143502"/>
          </a:xfrm>
        </p:spPr>
        <p:txBody>
          <a:bodyPr>
            <a:noAutofit/>
          </a:bodyPr>
          <a:lstStyle/>
          <a:p>
            <a:pPr marL="0" indent="0" algn="just">
              <a:buNone/>
            </a:pPr>
            <a:r>
              <a:rPr lang="it-IT" sz="2200" dirty="0" smtClean="0">
                <a:latin typeface="Garamond" panose="02020404030301010803" pitchFamily="18" charset="0"/>
              </a:rPr>
              <a:t>I </a:t>
            </a:r>
            <a:r>
              <a:rPr lang="it-IT" sz="2200" dirty="0">
                <a:latin typeface="Garamond" panose="02020404030301010803" pitchFamily="18" charset="0"/>
              </a:rPr>
              <a:t>consoli assumono, a nome della città, una investitura feudale da parte del vescovo, il quale concede in beneficio una fortezza </a:t>
            </a:r>
            <a:r>
              <a:rPr lang="it-IT" sz="2200" dirty="0" smtClean="0">
                <a:latin typeface="Garamond" panose="02020404030301010803" pitchFamily="18" charset="0"/>
              </a:rPr>
              <a:t>extraurbana:</a:t>
            </a:r>
          </a:p>
          <a:p>
            <a:pPr marL="0" indent="0" algn="just">
              <a:buNone/>
            </a:pPr>
            <a:r>
              <a:rPr lang="it-IT" sz="2200" dirty="0" smtClean="0">
                <a:latin typeface="Garamond" panose="02020404030301010803" pitchFamily="18" charset="0"/>
              </a:rPr>
              <a:t>«… </a:t>
            </a:r>
            <a:r>
              <a:rPr lang="it-IT" sz="2200" dirty="0">
                <a:latin typeface="Garamond" panose="02020404030301010803" pitchFamily="18" charset="0"/>
              </a:rPr>
              <a:t>alla presenza dei maggiorenti i cui nomi sono in calce elencati il signor vescovo Oddone […] fece investitura ai consoli della città i cui nomi seguono […], </a:t>
            </a:r>
            <a:r>
              <a:rPr lang="it-IT" sz="2200" b="1" dirty="0">
                <a:latin typeface="Garamond" panose="02020404030301010803" pitchFamily="18" charset="0"/>
              </a:rPr>
              <a:t>tanto a nome proprio</a:t>
            </a:r>
            <a:r>
              <a:rPr lang="it-IT" sz="2200" dirty="0">
                <a:latin typeface="Garamond" panose="02020404030301010803" pitchFamily="18" charset="0"/>
              </a:rPr>
              <a:t> quanto </a:t>
            </a:r>
            <a:r>
              <a:rPr lang="it-IT" sz="2200" b="1" dirty="0">
                <a:latin typeface="Garamond" panose="02020404030301010803" pitchFamily="18" charset="0"/>
              </a:rPr>
              <a:t>a nome di tutti i cittadini di Asti</a:t>
            </a:r>
            <a:r>
              <a:rPr lang="it-IT" sz="2200" dirty="0">
                <a:latin typeface="Garamond" panose="02020404030301010803" pitchFamily="18" charset="0"/>
              </a:rPr>
              <a:t>, del castello di Annone […], in modo tale che tutti i cittadini di Asti abbiano in beneficio da parte del signor vescovo Oddone e dei suoi successori per utilità comune di questi cittadini e facciano d’ora in poi qualunque cosa riterranno opportuno fare, senza opposizione del vescovo</a:t>
            </a:r>
            <a:r>
              <a:rPr lang="it-IT" sz="2200" dirty="0" smtClean="0">
                <a:latin typeface="Garamond" panose="02020404030301010803" pitchFamily="18" charset="0"/>
              </a:rPr>
              <a:t>»</a:t>
            </a:r>
          </a:p>
          <a:p>
            <a:pPr marL="0" indent="0" algn="r">
              <a:buNone/>
            </a:pPr>
            <a:r>
              <a:rPr lang="it-IT" sz="2200" dirty="0" smtClean="0">
                <a:latin typeface="Garamond" panose="02020404030301010803" pitchFamily="18" charset="0"/>
              </a:rPr>
              <a:t>(</a:t>
            </a:r>
            <a:r>
              <a:rPr lang="it-IT" sz="2200" i="1" dirty="0" err="1" smtClean="0">
                <a:latin typeface="Garamond" panose="02020404030301010803" pitchFamily="18" charset="0"/>
              </a:rPr>
              <a:t>Codex</a:t>
            </a:r>
            <a:r>
              <a:rPr lang="it-IT" sz="2200" i="1" dirty="0" smtClean="0">
                <a:latin typeface="Garamond" panose="02020404030301010803" pitchFamily="18" charset="0"/>
              </a:rPr>
              <a:t> </a:t>
            </a:r>
            <a:r>
              <a:rPr lang="it-IT" sz="2200" i="1" dirty="0" err="1">
                <a:latin typeface="Garamond" panose="02020404030301010803" pitchFamily="18" charset="0"/>
              </a:rPr>
              <a:t>Astensis</a:t>
            </a:r>
            <a:r>
              <a:rPr lang="it-IT" sz="2200" dirty="0">
                <a:latin typeface="Garamond" panose="02020404030301010803" pitchFamily="18" charset="0"/>
              </a:rPr>
              <a:t>, a cura di Q. Sella, Roma, 1880, p. 651). </a:t>
            </a:r>
          </a:p>
        </p:txBody>
      </p:sp>
      <p:pic>
        <p:nvPicPr>
          <p:cNvPr id="6" name="Immagine 5"/>
          <p:cNvPicPr>
            <a:picLocks noChangeAspect="1"/>
          </p:cNvPicPr>
          <p:nvPr/>
        </p:nvPicPr>
        <p:blipFill>
          <a:blip r:embed="rId3"/>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63373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Dinamiche </a:t>
            </a:r>
            <a:r>
              <a:rPr lang="it-IT" sz="2800" b="1" dirty="0">
                <a:latin typeface="Garamond" panose="02020404030301010803" pitchFamily="18" charset="0"/>
              </a:rPr>
              <a:t>sociali</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Nella </a:t>
            </a:r>
            <a:r>
              <a:rPr lang="it-IT" sz="2200" dirty="0">
                <a:latin typeface="Garamond" panose="02020404030301010803" pitchFamily="18" charset="0"/>
              </a:rPr>
              <a:t>scorsa lezione abbiamo letto, nel diploma bergamasco, riferimenti alle mura; in quello genovese, la concessione specificava di riguardare gli abitanti nella città, ma che andava applicata ai loro possessi «sia dentro sia fuori dalla città». </a:t>
            </a:r>
            <a:endParaRPr lang="it-IT" sz="2200" dirty="0" smtClean="0">
              <a:latin typeface="Garamond" panose="02020404030301010803" pitchFamily="18" charset="0"/>
            </a:endParaRPr>
          </a:p>
          <a:p>
            <a:pPr marL="0" indent="0" algn="just">
              <a:spcBef>
                <a:spcPts val="0"/>
              </a:spcBef>
              <a:buNone/>
            </a:pPr>
            <a:r>
              <a:rPr lang="it-IT" sz="2200" dirty="0" smtClean="0">
                <a:latin typeface="Garamond" panose="02020404030301010803" pitchFamily="18" charset="0"/>
              </a:rPr>
              <a:t>I </a:t>
            </a:r>
            <a:r>
              <a:rPr lang="it-IT" sz="2200" dirty="0">
                <a:latin typeface="Garamond" panose="02020404030301010803" pitchFamily="18" charset="0"/>
              </a:rPr>
              <a:t>diplomi testimoniano, implicitamente, una distinzione </a:t>
            </a:r>
            <a:r>
              <a:rPr lang="it-IT" sz="2200" b="1" dirty="0">
                <a:latin typeface="Garamond" panose="02020404030301010803" pitchFamily="18" charset="0"/>
              </a:rPr>
              <a:t>giuridica</a:t>
            </a:r>
            <a:r>
              <a:rPr lang="it-IT" sz="2200" dirty="0">
                <a:latin typeface="Garamond" panose="02020404030301010803" pitchFamily="18" charset="0"/>
              </a:rPr>
              <a:t> tra la città e i suoi dintorni. Questa distinzione sarà destinata a diventare, nel tempo, terreno di scontro: se la specificità sociale degli abitanti della città, rispetto a coloro che risiedono nel contado, si sviluppa (come è evidente nel diploma genovese) nella abrogazione dei diritti esercitati dal funzionario regio sui cittadini, nelle campagne i contadini continuavano a vivere in condizioni di sudditi rispetto ai signori. Durante la prima età ottoniana, quando i re di Germania riottennero il titolo di re d’Italia, e gli imperatori concessero molto spesso il </a:t>
            </a:r>
            <a:r>
              <a:rPr lang="it-IT" sz="2200" i="1" dirty="0" err="1">
                <a:latin typeface="Garamond" panose="02020404030301010803" pitchFamily="18" charset="0"/>
              </a:rPr>
              <a:t>districtus</a:t>
            </a:r>
            <a:r>
              <a:rPr lang="it-IT" sz="2200" dirty="0">
                <a:latin typeface="Garamond" panose="02020404030301010803" pitchFamily="18" charset="0"/>
              </a:rPr>
              <a:t>, questo comprendeva non solo l’ambito urbano ma l’area immediatamente esterna alle mura, che poteva variare </a:t>
            </a:r>
            <a:r>
              <a:rPr lang="it-IT" sz="2200" b="1" dirty="0">
                <a:latin typeface="Garamond" panose="02020404030301010803" pitchFamily="18" charset="0"/>
              </a:rPr>
              <a:t>dalle due alle sette miglia</a:t>
            </a:r>
            <a:r>
              <a:rPr lang="it-IT" sz="2200" dirty="0">
                <a:latin typeface="Garamond" panose="02020404030301010803" pitchFamily="18" charset="0"/>
              </a:rPr>
              <a:t>. Adottiamo una visione più ampia: la vacanza di potere regio stimolò un forte dinamismo sociale. Questo avvenne anche nel contado: conti, marchesi, </a:t>
            </a:r>
            <a:r>
              <a:rPr lang="it-IT" sz="2200" dirty="0" smtClean="0">
                <a:latin typeface="Garamond" panose="02020404030301010803" pitchFamily="18" charset="0"/>
              </a:rPr>
              <a:t>vescovi </a:t>
            </a:r>
            <a:r>
              <a:rPr lang="it-IT" sz="2200" dirty="0">
                <a:latin typeface="Garamond" panose="02020404030301010803" pitchFamily="18" charset="0"/>
              </a:rPr>
              <a:t>necessitavano di clientele militari, che erano connesse a ridistribuzione di terre. I vescovi, in città, scelsero come </a:t>
            </a:r>
            <a:r>
              <a:rPr lang="it-IT" sz="2200" i="1" dirty="0">
                <a:latin typeface="Garamond" panose="02020404030301010803" pitchFamily="18" charset="0"/>
              </a:rPr>
              <a:t>partner</a:t>
            </a:r>
            <a:r>
              <a:rPr lang="it-IT" sz="2200" dirty="0">
                <a:latin typeface="Garamond" panose="02020404030301010803" pitchFamily="18" charset="0"/>
              </a:rPr>
              <a:t> </a:t>
            </a:r>
            <a:r>
              <a:rPr lang="it-IT" sz="2200" b="1" dirty="0">
                <a:latin typeface="Garamond" panose="02020404030301010803" pitchFamily="18" charset="0"/>
              </a:rPr>
              <a:t>membri dell’aristocrazia</a:t>
            </a:r>
            <a:r>
              <a:rPr lang="it-IT" sz="2200" dirty="0">
                <a:latin typeface="Garamond" panose="02020404030301010803" pitchFamily="18" charset="0"/>
              </a:rPr>
              <a:t>, a loro affini per livello sociale e per formazione culturale. L’assunzione di ruoli per conto del vescovo poteva comportare, come contropartita, concessioni feudali; ma pure contratti di livello o enfiteusi. </a:t>
            </a:r>
            <a:endParaRPr lang="it-IT" sz="22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545259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Il </a:t>
            </a:r>
            <a:r>
              <a:rPr lang="it-IT" sz="3100" b="1" dirty="0">
                <a:latin typeface="Garamond" panose="02020404030301010803" pitchFamily="18" charset="0"/>
              </a:rPr>
              <a:t>giuramento </a:t>
            </a:r>
            <a:r>
              <a:rPr lang="it-IT" sz="3100" b="1" dirty="0" smtClean="0">
                <a:latin typeface="Garamond" panose="02020404030301010803" pitchFamily="18" charset="0"/>
              </a:rPr>
              <a:t>della Compagna di Genova (1157</a:t>
            </a:r>
            <a:r>
              <a:rPr lang="it-IT" sz="3100" b="1" dirty="0">
                <a:latin typeface="Garamond" panose="02020404030301010803" pitchFamily="18" charset="0"/>
              </a:rPr>
              <a:t>)</a:t>
            </a:r>
            <a:r>
              <a:rPr lang="it-IT" sz="3200" dirty="0"/>
              <a:t/>
            </a:r>
            <a:br>
              <a:rPr lang="it-IT" sz="3200" dirty="0"/>
            </a:br>
            <a:r>
              <a:rPr lang="it-IT" sz="3100" dirty="0" smtClean="0">
                <a:latin typeface="Garamond" panose="02020404030301010803" pitchFamily="18" charset="0"/>
              </a:rPr>
              <a:t/>
            </a:r>
            <a:br>
              <a:rPr lang="it-IT" sz="3100" dirty="0" smtClean="0">
                <a:latin typeface="Garamond" panose="02020404030301010803" pitchFamily="18" charset="0"/>
              </a:rPr>
            </a:br>
            <a:r>
              <a:rPr lang="it-IT" sz="3100" dirty="0" smtClean="0">
                <a:latin typeface="Garamond" panose="02020404030301010803" pitchFamily="18" charset="0"/>
              </a:rPr>
              <a:t/>
            </a:r>
            <a:br>
              <a:rPr lang="it-IT" sz="3100" dirty="0" smtClean="0">
                <a:latin typeface="Garamond" panose="02020404030301010803" pitchFamily="18" charset="0"/>
              </a:rPr>
            </a:br>
            <a:r>
              <a:rPr lang="it-IT" dirty="0"/>
              <a:t/>
            </a:r>
            <a:br>
              <a:rPr lang="it-IT" dirty="0"/>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395046"/>
            <a:ext cx="11906250" cy="5462956"/>
          </a:xfrm>
        </p:spPr>
        <p:txBody>
          <a:bodyPr>
            <a:noAutofit/>
          </a:bodyPr>
          <a:lstStyle/>
          <a:p>
            <a:pPr marL="0" indent="0" algn="just">
              <a:spcBef>
                <a:spcPts val="0"/>
              </a:spcBef>
              <a:buNone/>
            </a:pPr>
            <a:r>
              <a:rPr lang="it-IT" sz="2200" dirty="0" smtClean="0">
                <a:latin typeface="Garamond" panose="02020404030301010803" pitchFamily="18" charset="0"/>
              </a:rPr>
              <a:t>«</a:t>
            </a:r>
            <a:r>
              <a:rPr lang="it-IT" sz="2200" dirty="0">
                <a:latin typeface="Garamond" panose="02020404030301010803" pitchFamily="18" charset="0"/>
              </a:rPr>
              <a:t>Nel nome della santa e individuale Trinità e della concordia eterna. Dalla prossima festa della </a:t>
            </a:r>
            <a:endParaRPr lang="it-IT" sz="2200" dirty="0" smtClean="0">
              <a:latin typeface="Garamond" panose="02020404030301010803" pitchFamily="18" charset="0"/>
            </a:endParaRPr>
          </a:p>
          <a:p>
            <a:pPr marL="0" indent="0" algn="just">
              <a:spcBef>
                <a:spcPts val="0"/>
              </a:spcBef>
              <a:buNone/>
            </a:pPr>
            <a:r>
              <a:rPr lang="it-IT" sz="2200" dirty="0" smtClean="0">
                <a:latin typeface="Garamond" panose="02020404030301010803" pitchFamily="18" charset="0"/>
              </a:rPr>
              <a:t>Purificazione </a:t>
            </a:r>
            <a:r>
              <a:rPr lang="it-IT" sz="2200" dirty="0">
                <a:latin typeface="Garamond" panose="02020404030301010803" pitchFamily="18" charset="0"/>
              </a:rPr>
              <a:t>di Maria [2 febbraio] io giuro a onore di Dio la Compagna per quattro anni.</a:t>
            </a:r>
          </a:p>
          <a:p>
            <a:pPr marL="0" indent="0" algn="just">
              <a:spcBef>
                <a:spcPts val="0"/>
              </a:spcBef>
              <a:buNone/>
            </a:pPr>
            <a:r>
              <a:rPr lang="it-IT" sz="2200" dirty="0">
                <a:latin typeface="Garamond" panose="02020404030301010803" pitchFamily="18" charset="0"/>
              </a:rPr>
              <a:t>Nel presente anno avrò quattro consoli per il comune e otto per i placiti che saranno pubblicamente eletti nel parlamento e giureranno il consolato. Trascorso questo anno avrò altri consoli, come la maggioranza dei consoli del comune e dei placiti e la maggioranza dei consiglieri che partecipano al consiglio avrà stabilito di comune accordo per quanto riguarda il numero, la durata e le modalità della loro elezione.</a:t>
            </a:r>
          </a:p>
          <a:p>
            <a:pPr marL="0" indent="0" algn="just">
              <a:spcBef>
                <a:spcPts val="0"/>
              </a:spcBef>
              <a:buNone/>
            </a:pPr>
            <a:r>
              <a:rPr lang="it-IT" sz="2200" dirty="0" smtClean="0">
                <a:latin typeface="Garamond" panose="02020404030301010803" pitchFamily="18" charset="0"/>
              </a:rPr>
              <a:t>Qualsiasi </a:t>
            </a:r>
            <a:r>
              <a:rPr lang="it-IT" sz="2200" dirty="0">
                <a:latin typeface="Garamond" panose="02020404030301010803" pitchFamily="18" charset="0"/>
              </a:rPr>
              <a:t>cosa avranno stabilito e decretato i consoli eletti secondo quanto è stabilito nei loro Brevi, sull'onore di Dio e della chiesa di Genova e delle altre chiese della città e della diocesi, e sulle lamentele davanti a loro presentate, osserverò ed eseguirò da porto Venere a porto Monaco, da </a:t>
            </a:r>
            <a:r>
              <a:rPr lang="it-IT" sz="2200" dirty="0" err="1">
                <a:latin typeface="Garamond" panose="02020404030301010803" pitchFamily="18" charset="0"/>
              </a:rPr>
              <a:t>Voltabbio</a:t>
            </a:r>
            <a:r>
              <a:rPr lang="it-IT" sz="2200" dirty="0">
                <a:latin typeface="Garamond" panose="02020404030301010803" pitchFamily="18" charset="0"/>
              </a:rPr>
              <a:t> a Montalto e a Savignano fino al mare e anche oltre, [mettendo a disposizione] case, torri, persone, figli e servi senza inganno e senza cattive intenzioni. E se avrò saputo che qualcuno dei consoli di Genova, per onore di Dio e dell'arcivescovato di Genova, o della chiesa o della città, o per giustizia o per punizione, reputi secondo il suo arbitrio di fare guerra, lo aiuterò in buona fede e senza cattive intenzioni fino alla conclusione della guerra. </a:t>
            </a:r>
            <a:r>
              <a:rPr lang="it-IT" sz="2200" dirty="0" smtClean="0">
                <a:latin typeface="Garamond" panose="02020404030301010803" pitchFamily="18" charset="0"/>
              </a:rPr>
              <a:t>[…]. Se </a:t>
            </a:r>
            <a:r>
              <a:rPr lang="it-IT" sz="2200" dirty="0">
                <a:latin typeface="Garamond" panose="02020404030301010803" pitchFamily="18" charset="0"/>
              </a:rPr>
              <a:t>qualcuno sarà stato chiamato dai consoli per due o tre volte a prestare il giuramento della Compagna in forma pubblica e in modo speciale e diretto e non avrà obbedito a tale ingiunzione entro quaranta giorni, </a:t>
            </a:r>
            <a:r>
              <a:rPr lang="it-IT" sz="2200" b="1" dirty="0">
                <a:latin typeface="Garamond" panose="02020404030301010803" pitchFamily="18" charset="0"/>
              </a:rPr>
              <a:t>non porterò consapevolmente il suo denaro per commerciare </a:t>
            </a:r>
            <a:r>
              <a:rPr lang="it-IT" sz="2200" dirty="0">
                <a:latin typeface="Garamond" panose="02020404030301010803" pitchFamily="18" charset="0"/>
              </a:rPr>
              <a:t>per mare in nessun modo, né navigherò insieme con lui oltre porto Venere o porto Monaco, se non per ordine del comune di </a:t>
            </a:r>
            <a:r>
              <a:rPr lang="it-IT" sz="2200" dirty="0" smtClean="0">
                <a:latin typeface="Garamond" panose="02020404030301010803" pitchFamily="18" charset="0"/>
              </a:rPr>
              <a:t>Genova […].</a:t>
            </a:r>
            <a:endParaRPr lang="it-IT" sz="2200" dirty="0">
              <a:latin typeface="Garamond" panose="02020404030301010803" pitchFamily="18" charset="0"/>
            </a:endParaRPr>
          </a:p>
        </p:txBody>
      </p:sp>
      <p:pic>
        <p:nvPicPr>
          <p:cNvPr id="6" name="Immagine 5"/>
          <p:cNvPicPr>
            <a:picLocks noChangeAspect="1"/>
          </p:cNvPicPr>
          <p:nvPr/>
        </p:nvPicPr>
        <p:blipFill>
          <a:blip r:embed="rId3"/>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15444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I </a:t>
            </a:r>
            <a:r>
              <a:rPr lang="it-IT" sz="3100" b="1" dirty="0">
                <a:latin typeface="Garamond" panose="02020404030301010803" pitchFamily="18" charset="0"/>
              </a:rPr>
              <a:t>consoli e la rappresentanza</a:t>
            </a:r>
            <a:r>
              <a:rPr lang="it-IT" sz="3100" dirty="0">
                <a:latin typeface="Garamond" panose="02020404030301010803" pitchFamily="18" charset="0"/>
              </a:rPr>
              <a:t/>
            </a:r>
            <a:br>
              <a:rPr lang="it-IT" sz="3100" dirty="0">
                <a:latin typeface="Garamond" panose="02020404030301010803" pitchFamily="18" charset="0"/>
              </a:rPr>
            </a:br>
            <a:r>
              <a:rPr lang="it-IT" sz="3100" dirty="0"/>
              <a:t/>
            </a:r>
            <a:br>
              <a:rPr lang="it-IT" sz="3100" dirty="0"/>
            </a:br>
            <a:r>
              <a:rPr lang="it-IT" sz="3100" dirty="0" smtClean="0">
                <a:latin typeface="Garamond" panose="02020404030301010803" pitchFamily="18" charset="0"/>
              </a:rPr>
              <a:t/>
            </a:r>
            <a:br>
              <a:rPr lang="it-IT" sz="3100" dirty="0" smtClean="0">
                <a:latin typeface="Garamond" panose="02020404030301010803" pitchFamily="18" charset="0"/>
              </a:rPr>
            </a:br>
            <a:r>
              <a:rPr lang="it-IT" sz="3100" dirty="0" smtClean="0">
                <a:latin typeface="Garamond" panose="02020404030301010803" pitchFamily="18" charset="0"/>
              </a:rPr>
              <a:t/>
            </a:r>
            <a:br>
              <a:rPr lang="it-IT" sz="3100" dirty="0" smtClean="0">
                <a:latin typeface="Garamond" panose="02020404030301010803" pitchFamily="18" charset="0"/>
              </a:rPr>
            </a:br>
            <a:r>
              <a:rPr lang="it-IT" dirty="0"/>
              <a:t/>
            </a:r>
            <a:br>
              <a:rPr lang="it-IT" dirty="0"/>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395046"/>
            <a:ext cx="11906250" cy="5462956"/>
          </a:xfrm>
        </p:spPr>
        <p:txBody>
          <a:bodyPr>
            <a:noAutofit/>
          </a:bodyPr>
          <a:lstStyle/>
          <a:p>
            <a:pPr marL="0" indent="0" algn="just">
              <a:buNone/>
            </a:pPr>
            <a:r>
              <a:rPr lang="it-IT" sz="2200" dirty="0" smtClean="0">
                <a:latin typeface="Garamond" panose="02020404030301010803" pitchFamily="18" charset="0"/>
              </a:rPr>
              <a:t>COME venivano eletti i consoli? NON SI SA. FORSE PER ACCLAMAZIONE, su indicazione dei consoli uscenti.</a:t>
            </a:r>
          </a:p>
          <a:p>
            <a:pPr marL="0" indent="0" algn="just">
              <a:buNone/>
            </a:pPr>
            <a:r>
              <a:rPr lang="it-IT" sz="2200" dirty="0" smtClean="0">
                <a:latin typeface="Garamond" panose="02020404030301010803" pitchFamily="18" charset="0"/>
              </a:rPr>
              <a:t>CHE competenze avevano? NON SI SA. </a:t>
            </a:r>
            <a:r>
              <a:rPr lang="it-IT" sz="2200" dirty="0">
                <a:latin typeface="Garamond" panose="02020404030301010803" pitchFamily="18" charset="0"/>
              </a:rPr>
              <a:t>(</a:t>
            </a:r>
            <a:r>
              <a:rPr lang="it-IT" sz="2200" dirty="0" smtClean="0">
                <a:latin typeface="Garamond" panose="02020404030301010803" pitchFamily="18" charset="0"/>
              </a:rPr>
              <a:t>perlomeno </a:t>
            </a:r>
            <a:r>
              <a:rPr lang="it-IT" sz="2200" dirty="0">
                <a:latin typeface="Garamond" panose="02020404030301010803" pitchFamily="18" charset="0"/>
              </a:rPr>
              <a:t>durante i primordi dell’istituto </a:t>
            </a:r>
            <a:r>
              <a:rPr lang="it-IT" sz="2200" dirty="0" smtClean="0">
                <a:latin typeface="Garamond" panose="02020404030301010803" pitchFamily="18" charset="0"/>
              </a:rPr>
              <a:t>comunale). </a:t>
            </a:r>
          </a:p>
          <a:p>
            <a:pPr marL="0" indent="0" algn="just">
              <a:buNone/>
            </a:pPr>
            <a:r>
              <a:rPr lang="it-IT" sz="2200" dirty="0" smtClean="0">
                <a:latin typeface="Garamond" panose="02020404030301010803" pitchFamily="18" charset="0"/>
              </a:rPr>
              <a:t>SI SA CHE AI consoli spettano: </a:t>
            </a:r>
            <a:r>
              <a:rPr lang="it-IT" sz="2200" dirty="0">
                <a:latin typeface="Garamond" panose="02020404030301010803" pitchFamily="18" charset="0"/>
              </a:rPr>
              <a:t>l’ordine pubblico, la pubblica amministrazione, i trasporti, la regolamentazione delle attività produttive, gli approvvigionamenti, la politica estera, la difesa della città, l’organizzazione militare. </a:t>
            </a:r>
            <a:endParaRPr lang="it-IT" sz="2200" dirty="0" smtClean="0">
              <a:latin typeface="Garamond" panose="02020404030301010803" pitchFamily="18" charset="0"/>
            </a:endParaRPr>
          </a:p>
          <a:p>
            <a:pPr marL="0" indent="0" algn="just">
              <a:buNone/>
            </a:pPr>
            <a:r>
              <a:rPr lang="it-IT" sz="2200" dirty="0" smtClean="0">
                <a:latin typeface="Garamond" panose="02020404030301010803" pitchFamily="18" charset="0"/>
              </a:rPr>
              <a:t>Siamo </a:t>
            </a:r>
            <a:r>
              <a:rPr lang="it-IT" sz="2200" dirty="0">
                <a:latin typeface="Garamond" panose="02020404030301010803" pitchFamily="18" charset="0"/>
              </a:rPr>
              <a:t>però a conoscenza di procedimenti di elezioni esterni all’assemblea (ad es. a Pisa, nel 1162), che l’assemblea aveva soltanto il compito di approvare. Facciamo però un passo indietro a considerare </a:t>
            </a:r>
            <a:r>
              <a:rPr lang="it-IT" sz="2200" b="1" dirty="0">
                <a:latin typeface="Garamond" panose="02020404030301010803" pitchFamily="18" charset="0"/>
              </a:rPr>
              <a:t>chi</a:t>
            </a:r>
            <a:r>
              <a:rPr lang="it-IT" sz="2200" dirty="0">
                <a:latin typeface="Garamond" panose="02020404030301010803" pitchFamily="18" charset="0"/>
              </a:rPr>
              <a:t> </a:t>
            </a:r>
            <a:r>
              <a:rPr lang="it-IT" sz="2200" b="1" dirty="0">
                <a:latin typeface="Garamond" panose="02020404030301010803" pitchFamily="18" charset="0"/>
              </a:rPr>
              <a:t>rappresentavano i consoli</a:t>
            </a:r>
            <a:r>
              <a:rPr lang="it-IT" sz="2200" dirty="0">
                <a:latin typeface="Garamond" panose="02020404030301010803" pitchFamily="18" charset="0"/>
              </a:rPr>
              <a:t>, e, a sua volta, chi rappresentava l’assemblea.</a:t>
            </a:r>
          </a:p>
          <a:p>
            <a:pPr marL="0" indent="0" algn="just">
              <a:buNone/>
            </a:pPr>
            <a:r>
              <a:rPr lang="it-IT" sz="2200" dirty="0">
                <a:latin typeface="Garamond" panose="02020404030301010803" pitchFamily="18" charset="0"/>
              </a:rPr>
              <a:t>Secondo lo storico G. Volpe (</a:t>
            </a:r>
            <a:r>
              <a:rPr lang="it-IT" sz="2200" i="1" dirty="0">
                <a:latin typeface="Garamond" panose="02020404030301010803" pitchFamily="18" charset="0"/>
              </a:rPr>
              <a:t>Studi sulle istituzioni comunali a Pisa</a:t>
            </a:r>
            <a:r>
              <a:rPr lang="it-IT" sz="2200" dirty="0">
                <a:latin typeface="Garamond" panose="02020404030301010803" pitchFamily="18" charset="0"/>
              </a:rPr>
              <a:t>, prima ed. 1902), all’origine del comune stava </a:t>
            </a:r>
            <a:endParaRPr lang="it-IT" sz="2200" dirty="0" smtClean="0">
              <a:latin typeface="Garamond" panose="02020404030301010803" pitchFamily="18" charset="0"/>
            </a:endParaRPr>
          </a:p>
          <a:p>
            <a:pPr marL="0" indent="0" algn="just">
              <a:buNone/>
            </a:pPr>
            <a:r>
              <a:rPr lang="it-IT" sz="3200" dirty="0" smtClean="0">
                <a:latin typeface="Garamond" panose="02020404030301010803" pitchFamily="18" charset="0"/>
              </a:rPr>
              <a:t>un’ </a:t>
            </a:r>
            <a:r>
              <a:rPr lang="it-IT" sz="3200" dirty="0">
                <a:latin typeface="Garamond" panose="02020404030301010803" pitchFamily="18" charset="0"/>
              </a:rPr>
              <a:t>associazione privata, volontaria e giurata, di un gruppo di individui mossi da interessi – privati – </a:t>
            </a:r>
            <a:r>
              <a:rPr lang="it-IT" sz="3200" dirty="0" smtClean="0">
                <a:latin typeface="Garamond" panose="02020404030301010803" pitchFamily="18" charset="0"/>
              </a:rPr>
              <a:t>comuni. Date </a:t>
            </a:r>
            <a:r>
              <a:rPr lang="it-IT" sz="3200" dirty="0">
                <a:latin typeface="Garamond" panose="02020404030301010803" pitchFamily="18" charset="0"/>
              </a:rPr>
              <a:t>queste premesse, non era negli obiettivi di questi gruppi rappresentare l’intera cittadinanza. </a:t>
            </a:r>
          </a:p>
        </p:txBody>
      </p:sp>
      <p:pic>
        <p:nvPicPr>
          <p:cNvPr id="6" name="Immagine 5"/>
          <p:cNvPicPr>
            <a:picLocks noChangeAspect="1"/>
          </p:cNvPicPr>
          <p:nvPr/>
        </p:nvPicPr>
        <p:blipFill>
          <a:blip r:embed="rId3"/>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406553" y="1"/>
            <a:ext cx="785445" cy="12832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120037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I </a:t>
            </a:r>
            <a:r>
              <a:rPr lang="it-IT" sz="3100" b="1" dirty="0">
                <a:latin typeface="Garamond" panose="02020404030301010803" pitchFamily="18" charset="0"/>
              </a:rPr>
              <a:t>consoli e la rappresentanza</a:t>
            </a:r>
            <a:r>
              <a:rPr lang="it-IT" sz="3100" dirty="0">
                <a:latin typeface="Garamond" panose="02020404030301010803" pitchFamily="18" charset="0"/>
              </a:rPr>
              <a:t/>
            </a:r>
            <a:br>
              <a:rPr lang="it-IT" sz="3100" dirty="0">
                <a:latin typeface="Garamond" panose="02020404030301010803" pitchFamily="18" charset="0"/>
              </a:rPr>
            </a:br>
            <a:r>
              <a:rPr lang="it-IT" sz="3100" dirty="0"/>
              <a:t/>
            </a:r>
            <a:br>
              <a:rPr lang="it-IT" sz="3100" dirty="0"/>
            </a:br>
            <a:r>
              <a:rPr lang="it-IT" sz="3100" dirty="0" smtClean="0">
                <a:latin typeface="Garamond" panose="02020404030301010803" pitchFamily="18" charset="0"/>
              </a:rPr>
              <a:t/>
            </a:r>
            <a:br>
              <a:rPr lang="it-IT" sz="3100" dirty="0" smtClean="0">
                <a:latin typeface="Garamond" panose="02020404030301010803" pitchFamily="18" charset="0"/>
              </a:rPr>
            </a:br>
            <a:r>
              <a:rPr lang="it-IT" sz="3100" dirty="0" smtClean="0">
                <a:latin typeface="Garamond" panose="02020404030301010803" pitchFamily="18" charset="0"/>
              </a:rPr>
              <a:t/>
            </a:r>
            <a:br>
              <a:rPr lang="it-IT" sz="3100" dirty="0" smtClean="0">
                <a:latin typeface="Garamond" panose="02020404030301010803" pitchFamily="18" charset="0"/>
              </a:rPr>
            </a:br>
            <a:r>
              <a:rPr lang="it-IT" dirty="0"/>
              <a:t/>
            </a:r>
            <a:br>
              <a:rPr lang="it-IT" dirty="0"/>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2"/>
          </a:xfrm>
        </p:spPr>
        <p:txBody>
          <a:bodyPr>
            <a:noAutofit/>
          </a:bodyPr>
          <a:lstStyle/>
          <a:p>
            <a:pPr marL="0" indent="0" algn="just">
              <a:buNone/>
            </a:pPr>
            <a:r>
              <a:rPr lang="it-IT" sz="2200" dirty="0" smtClean="0">
                <a:latin typeface="Garamond" panose="02020404030301010803" pitchFamily="18" charset="0"/>
              </a:rPr>
              <a:t>Pur </a:t>
            </a:r>
            <a:r>
              <a:rPr lang="it-IT" sz="2200" dirty="0">
                <a:latin typeface="Garamond" panose="02020404030301010803" pitchFamily="18" charset="0"/>
              </a:rPr>
              <a:t>riconoscendo quella di Volpe come un’ipotesi interessante, risulta anacronistico il riferimento contrapposto di ‘pubblico’ e ‘privato’ in epoca medievale; proprio approfondendo la verosimiglianza di un processo da ‘patto privato’ a ente di diritto pubblico si andò delineando l’ipotesi di G. </a:t>
            </a:r>
            <a:r>
              <a:rPr lang="it-IT" sz="2200" dirty="0" err="1">
                <a:latin typeface="Garamond" panose="02020404030301010803" pitchFamily="18" charset="0"/>
              </a:rPr>
              <a:t>Cassandro</a:t>
            </a:r>
            <a:r>
              <a:rPr lang="it-IT" sz="2200" dirty="0">
                <a:latin typeface="Garamond" panose="02020404030301010803" pitchFamily="18" charset="0"/>
              </a:rPr>
              <a:t> (voce </a:t>
            </a:r>
            <a:r>
              <a:rPr lang="it-IT" sz="2200" i="1" dirty="0">
                <a:latin typeface="Garamond" panose="02020404030301010803" pitchFamily="18" charset="0"/>
              </a:rPr>
              <a:t>Comune</a:t>
            </a:r>
            <a:r>
              <a:rPr lang="it-IT" sz="2200" dirty="0">
                <a:latin typeface="Garamond" panose="02020404030301010803" pitchFamily="18" charset="0"/>
              </a:rPr>
              <a:t>, in: </a:t>
            </a:r>
            <a:r>
              <a:rPr lang="it-IT" sz="2200" i="1" dirty="0">
                <a:latin typeface="Garamond" panose="02020404030301010803" pitchFamily="18" charset="0"/>
              </a:rPr>
              <a:t>Novissimo Digesto Italiano</a:t>
            </a:r>
            <a:r>
              <a:rPr lang="it-IT" sz="2200" dirty="0">
                <a:latin typeface="Garamond" panose="02020404030301010803" pitchFamily="18" charset="0"/>
              </a:rPr>
              <a:t>, 1959), avallata dalla maggioranza della storiografia che si occupa di questo argomento. </a:t>
            </a:r>
            <a:r>
              <a:rPr lang="it-IT" sz="2200" dirty="0" err="1">
                <a:latin typeface="Garamond" panose="02020404030301010803" pitchFamily="18" charset="0"/>
              </a:rPr>
              <a:t>Cassandro</a:t>
            </a:r>
            <a:r>
              <a:rPr lang="it-IT" sz="2200" dirty="0">
                <a:latin typeface="Garamond" panose="02020404030301010803" pitchFamily="18" charset="0"/>
              </a:rPr>
              <a:t> ritiene il comune un </a:t>
            </a:r>
            <a:r>
              <a:rPr lang="it-IT" sz="2200" b="1" dirty="0">
                <a:latin typeface="Garamond" panose="02020404030301010803" pitchFamily="18" charset="0"/>
              </a:rPr>
              <a:t>organismo basato sulla territorialità</a:t>
            </a:r>
            <a:r>
              <a:rPr lang="it-IT" sz="2200" dirty="0">
                <a:latin typeface="Garamond" panose="02020404030301010803" pitchFamily="18" charset="0"/>
              </a:rPr>
              <a:t>. Non è discutibile il fatto che i primi attori e promotori di forme di autogoverno urbano furono cerchie piuttosto ristrette di famiglie eminenti. Ma è ben espresso dalle fonti che, fin dagli albori della sua esistenza, il comune si proponeva come </a:t>
            </a:r>
            <a:r>
              <a:rPr lang="it-IT" sz="2200" u="sng" dirty="0">
                <a:latin typeface="Garamond" panose="02020404030301010803" pitchFamily="18" charset="0"/>
              </a:rPr>
              <a:t>istituto pubblico, e i suoi membri agivano in qualità di rappresentanti di un’assemblea </a:t>
            </a:r>
            <a:r>
              <a:rPr lang="it-IT" sz="2200" u="sng" dirty="0" smtClean="0">
                <a:latin typeface="Garamond" panose="02020404030301010803" pitchFamily="18" charset="0"/>
              </a:rPr>
              <a:t>(</a:t>
            </a:r>
            <a:r>
              <a:rPr lang="it-IT" sz="2200" dirty="0" smtClean="0">
                <a:latin typeface="Garamond" panose="02020404030301010803" pitchFamily="18" charset="0"/>
              </a:rPr>
              <a:t>abbiamo già letto come i consoli fossero chiamati appunto </a:t>
            </a:r>
            <a:r>
              <a:rPr lang="it-IT" sz="2200" i="1" dirty="0" err="1" smtClean="0">
                <a:latin typeface="Garamond" panose="02020404030301010803" pitchFamily="18" charset="0"/>
              </a:rPr>
              <a:t>consules</a:t>
            </a:r>
            <a:r>
              <a:rPr lang="it-IT" sz="2200" i="1" dirty="0" smtClean="0">
                <a:latin typeface="Garamond" panose="02020404030301010803" pitchFamily="18" charset="0"/>
              </a:rPr>
              <a:t> </a:t>
            </a:r>
            <a:r>
              <a:rPr lang="it-IT" sz="2200" i="1" dirty="0" err="1" smtClean="0">
                <a:latin typeface="Garamond" panose="02020404030301010803" pitchFamily="18" charset="0"/>
              </a:rPr>
              <a:t>civitatis</a:t>
            </a:r>
            <a:r>
              <a:rPr lang="it-IT" sz="2200" dirty="0" smtClean="0">
                <a:latin typeface="Garamond" panose="02020404030301010803" pitchFamily="18" charset="0"/>
              </a:rPr>
              <a:t>), </a:t>
            </a:r>
            <a:r>
              <a:rPr lang="it-IT" sz="2200" u="sng" dirty="0" smtClean="0">
                <a:latin typeface="Garamond" panose="02020404030301010803" pitchFamily="18" charset="0"/>
              </a:rPr>
              <a:t>composta da tutti gli abitanti della città.</a:t>
            </a:r>
            <a:r>
              <a:rPr lang="it-IT" sz="2200" dirty="0" smtClean="0">
                <a:latin typeface="Garamond" panose="02020404030301010803" pitchFamily="18" charset="0"/>
              </a:rPr>
              <a:t> Ai vertici del potere cittadino </a:t>
            </a:r>
            <a:r>
              <a:rPr lang="it-IT" sz="2200" dirty="0">
                <a:latin typeface="Garamond" panose="02020404030301010803" pitchFamily="18" charset="0"/>
              </a:rPr>
              <a:t>spesso, se non sempre, si collocavano i signori dotati di signorie di banno, provvisti di vasti terreni sui quali esercitavano diversi diritti. A fianco di questa componente nobile, che poteva derivare la propria posizione da antiche cariche pubbliche carolingie o da più recenti esiti, emersero nel comune i </a:t>
            </a:r>
            <a:r>
              <a:rPr lang="it-IT" sz="2200" b="1" dirty="0">
                <a:latin typeface="Garamond" panose="02020404030301010803" pitchFamily="18" charset="0"/>
              </a:rPr>
              <a:t>ceti mercantili</a:t>
            </a:r>
            <a:r>
              <a:rPr lang="it-IT" sz="2200" dirty="0">
                <a:latin typeface="Garamond" panose="02020404030301010803" pitchFamily="18" charset="0"/>
              </a:rPr>
              <a:t>, influenti in virtù della loro ricchezza, e </a:t>
            </a:r>
            <a:r>
              <a:rPr lang="it-IT" sz="2200" b="1" dirty="0">
                <a:latin typeface="Garamond" panose="02020404030301010803" pitchFamily="18" charset="0"/>
              </a:rPr>
              <a:t>quelli professionali</a:t>
            </a:r>
            <a:r>
              <a:rPr lang="it-IT" sz="2200" dirty="0">
                <a:latin typeface="Garamond" panose="02020404030301010803" pitchFamily="18" charset="0"/>
              </a:rPr>
              <a:t>, fondamentali perché garanti di una nuova forma di legalità (notai e giudici). Ogni città possedeva una diversa, peculiare proporzione tra questi tre elementi, i quali, a seconda delle risorse locali, degli eventi, dell’ambiente geografico ma pure culturale, potevano assumere un peso radicalmente diverso</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3"/>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758394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smtClean="0">
                <a:latin typeface="Garamond" panose="02020404030301010803" pitchFamily="18" charset="0"/>
              </a:rPr>
              <a:t/>
            </a:r>
            <a:br>
              <a:rPr lang="it-IT" sz="3100" b="1" dirty="0" smtClean="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a:latin typeface="Garamond" panose="02020404030301010803" pitchFamily="18" charset="0"/>
              </a:rPr>
              <a:t/>
            </a:r>
            <a:br>
              <a:rPr lang="it-IT" sz="3100" b="1" dirty="0">
                <a:latin typeface="Garamond" panose="02020404030301010803" pitchFamily="18" charset="0"/>
              </a:rPr>
            </a:br>
            <a:r>
              <a:rPr lang="it-IT" sz="3100" b="1" dirty="0" smtClean="0">
                <a:latin typeface="Garamond" panose="02020404030301010803" pitchFamily="18" charset="0"/>
              </a:rPr>
              <a:t>I consoli, l’assemblea, il consiglio</a:t>
            </a:r>
            <a:r>
              <a:rPr lang="it-IT" sz="3100" dirty="0">
                <a:latin typeface="Garamond" panose="02020404030301010803" pitchFamily="18" charset="0"/>
              </a:rPr>
              <a:t/>
            </a:r>
            <a:br>
              <a:rPr lang="it-IT" sz="3100" dirty="0">
                <a:latin typeface="Garamond" panose="02020404030301010803" pitchFamily="18" charset="0"/>
              </a:rPr>
            </a:br>
            <a:r>
              <a:rPr lang="it-IT" sz="3100" dirty="0"/>
              <a:t/>
            </a:r>
            <a:br>
              <a:rPr lang="it-IT" sz="3100" dirty="0"/>
            </a:br>
            <a:r>
              <a:rPr lang="it-IT" sz="3100" dirty="0" smtClean="0">
                <a:latin typeface="Garamond" panose="02020404030301010803" pitchFamily="18" charset="0"/>
              </a:rPr>
              <a:t/>
            </a:r>
            <a:br>
              <a:rPr lang="it-IT" sz="3100" dirty="0" smtClean="0">
                <a:latin typeface="Garamond" panose="02020404030301010803" pitchFamily="18" charset="0"/>
              </a:rPr>
            </a:br>
            <a:r>
              <a:rPr lang="it-IT" sz="3100" dirty="0" smtClean="0">
                <a:latin typeface="Garamond" panose="02020404030301010803" pitchFamily="18" charset="0"/>
              </a:rPr>
              <a:t/>
            </a:r>
            <a:br>
              <a:rPr lang="it-IT" sz="3100" dirty="0" smtClean="0">
                <a:latin typeface="Garamond" panose="02020404030301010803" pitchFamily="18" charset="0"/>
              </a:rPr>
            </a:br>
            <a:r>
              <a:rPr lang="it-IT" dirty="0"/>
              <a:t/>
            </a:r>
            <a:br>
              <a:rPr lang="it-IT" dirty="0"/>
            </a:br>
            <a:r>
              <a:rPr lang="it-IT" sz="3200" dirty="0">
                <a:latin typeface="Garamond" panose="02020404030301010803" pitchFamily="18" charset="0"/>
              </a:rPr>
              <a:t/>
            </a:r>
            <a:br>
              <a:rPr lang="it-IT" sz="32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 y="1406769"/>
            <a:ext cx="12191998" cy="5451233"/>
          </a:xfrm>
        </p:spPr>
        <p:txBody>
          <a:bodyPr>
            <a:noAutofit/>
          </a:bodyPr>
          <a:lstStyle/>
          <a:p>
            <a:pPr marL="0" indent="0" algn="just">
              <a:buNone/>
            </a:pPr>
            <a:r>
              <a:rPr lang="it-IT" sz="2200" dirty="0" smtClean="0">
                <a:latin typeface="Garamond" panose="02020404030301010803" pitchFamily="18" charset="0"/>
              </a:rPr>
              <a:t>Appurato </a:t>
            </a:r>
            <a:r>
              <a:rPr lang="it-IT" sz="2200" dirty="0">
                <a:latin typeface="Garamond" panose="02020404030301010803" pitchFamily="18" charset="0"/>
              </a:rPr>
              <a:t>che l’assemblea fosse un organismo di rappresentanza collettiva, ma che di fatto, </a:t>
            </a:r>
            <a:r>
              <a:rPr lang="it-IT" sz="2200" dirty="0" smtClean="0">
                <a:latin typeface="Garamond" panose="02020404030301010803" pitchFamily="18" charset="0"/>
              </a:rPr>
              <a:t>trattandosi</a:t>
            </a:r>
          </a:p>
          <a:p>
            <a:pPr marL="0" indent="0" algn="just">
              <a:spcBef>
                <a:spcPts val="0"/>
              </a:spcBef>
              <a:buNone/>
            </a:pPr>
            <a:r>
              <a:rPr lang="it-IT" sz="2200" dirty="0" smtClean="0">
                <a:latin typeface="Garamond" panose="02020404030301010803" pitchFamily="18" charset="0"/>
              </a:rPr>
              <a:t>di </a:t>
            </a:r>
            <a:r>
              <a:rPr lang="it-IT" sz="2200" dirty="0">
                <a:latin typeface="Garamond" panose="02020404030301010803" pitchFamily="18" charset="0"/>
              </a:rPr>
              <a:t>realtà sociali estremamente dinamiche, il peso e le funzioni delle componenti che lo costituivano potevano variare, le fonti ci restituiscono definizioni anche molto diverse tra loro di assemblea. </a:t>
            </a:r>
            <a:r>
              <a:rPr lang="it-IT" sz="2200" b="1" dirty="0">
                <a:latin typeface="Garamond" panose="02020404030301010803" pitchFamily="18" charset="0"/>
              </a:rPr>
              <a:t>Assemblea</a:t>
            </a:r>
            <a:r>
              <a:rPr lang="it-IT" sz="2200" dirty="0">
                <a:latin typeface="Garamond" panose="02020404030301010803" pitchFamily="18" charset="0"/>
              </a:rPr>
              <a:t> poteva significare l’insieme dei partecipanti alla </a:t>
            </a:r>
            <a:r>
              <a:rPr lang="it-IT" sz="2200" i="1" dirty="0">
                <a:latin typeface="Garamond" panose="02020404030301010803" pitchFamily="18" charset="0"/>
              </a:rPr>
              <a:t>concordia</a:t>
            </a:r>
            <a:r>
              <a:rPr lang="it-IT" sz="2200" dirty="0">
                <a:latin typeface="Garamond" panose="02020404030301010803" pitchFamily="18" charset="0"/>
              </a:rPr>
              <a:t> (ossia l’accordo stretto da un certo numero di cittadini); </a:t>
            </a:r>
            <a:r>
              <a:rPr lang="it-IT" sz="2200" b="1" dirty="0">
                <a:latin typeface="Garamond" panose="02020404030301010803" pitchFamily="18" charset="0"/>
              </a:rPr>
              <a:t>oppure</a:t>
            </a:r>
            <a:r>
              <a:rPr lang="it-IT" sz="2200" dirty="0">
                <a:latin typeface="Garamond" panose="02020404030301010803" pitchFamily="18" charset="0"/>
              </a:rPr>
              <a:t> l’insieme dei capifamiglia, </a:t>
            </a:r>
            <a:r>
              <a:rPr lang="it-IT" sz="2200" b="1" dirty="0">
                <a:latin typeface="Garamond" panose="02020404030301010803" pitchFamily="18" charset="0"/>
              </a:rPr>
              <a:t>o</a:t>
            </a:r>
            <a:r>
              <a:rPr lang="it-IT" sz="2200" dirty="0">
                <a:latin typeface="Garamond" panose="02020404030301010803" pitchFamily="18" charset="0"/>
              </a:rPr>
              <a:t> di quanti fossero soggetti agli obblighi militari. Già questi 3 esempi evidenziano come la rappresentanza non fosse, comunque, intesa in senso totale, omnicomprensivo.</a:t>
            </a:r>
          </a:p>
          <a:p>
            <a:pPr marL="0" indent="0" algn="just">
              <a:spcBef>
                <a:spcPts val="0"/>
              </a:spcBef>
              <a:buNone/>
            </a:pPr>
            <a:r>
              <a:rPr lang="it-IT" sz="2200" dirty="0">
                <a:latin typeface="Garamond" panose="02020404030301010803" pitchFamily="18" charset="0"/>
              </a:rPr>
              <a:t>Chi non era nobile né </a:t>
            </a:r>
            <a:r>
              <a:rPr lang="it-IT" sz="2200" dirty="0" smtClean="0">
                <a:latin typeface="Garamond" panose="02020404030301010803" pitchFamily="18" charset="0"/>
              </a:rPr>
              <a:t>ricco rimase </a:t>
            </a:r>
            <a:r>
              <a:rPr lang="it-IT" sz="2200" dirty="0">
                <a:latin typeface="Garamond" panose="02020404030301010803" pitchFamily="18" charset="0"/>
              </a:rPr>
              <a:t>– come sempre – ai margini della vita politica della città, non avendo accesso nemmeno all’assemblea, base del nuovo sistema di rappresentanza. Tra l’assemblea e i consoli, base e vertice del nuovo sistema politico, si andò a inserire un </a:t>
            </a:r>
            <a:r>
              <a:rPr lang="it-IT" sz="2200" b="1" dirty="0">
                <a:latin typeface="Garamond" panose="02020404030301010803" pitchFamily="18" charset="0"/>
              </a:rPr>
              <a:t>nuovo organismo </a:t>
            </a:r>
            <a:r>
              <a:rPr lang="it-IT" sz="2200" dirty="0">
                <a:latin typeface="Garamond" panose="02020404030301010803" pitchFamily="18" charset="0"/>
              </a:rPr>
              <a:t>con funzioni di raccordo, che lentamente andò a sostituire il vecchio parlamento: il </a:t>
            </a:r>
            <a:r>
              <a:rPr lang="it-IT" sz="2200" b="1" dirty="0">
                <a:latin typeface="Garamond" panose="02020404030301010803" pitchFamily="18" charset="0"/>
              </a:rPr>
              <a:t>Consiglio</a:t>
            </a:r>
            <a:r>
              <a:rPr lang="it-IT" sz="2200" dirty="0">
                <a:latin typeface="Garamond" panose="02020404030301010803" pitchFamily="18" charset="0"/>
              </a:rPr>
              <a:t>.</a:t>
            </a:r>
          </a:p>
          <a:p>
            <a:pPr marL="0" indent="0" algn="just">
              <a:spcBef>
                <a:spcPts val="0"/>
              </a:spcBef>
              <a:buNone/>
            </a:pPr>
            <a:r>
              <a:rPr lang="it-IT" sz="2200" dirty="0">
                <a:latin typeface="Garamond" panose="02020404030301010803" pitchFamily="18" charset="0"/>
              </a:rPr>
              <a:t>A Pisa, nel 1164, ad affiancare i consoli era un Consiglio composto da 24 rappresentanti dei 4 quartieri cittadini, e da senatori. con il tempo si delineò un consiglio maggiore con compiti deliberativi, e un consiglio minore (spesso chiamato ‘dei savi’, o ‘di credenza’, o ‘degli anziani’); nel XIII secolo il consiglio maggiore, nonostante il numero dei membri variasse da città a città, raggiunse grandi dimensioni, dell’ordine di centinaia di membri, mentre il consiglio minore non superò le poche decine di persone. Il consiglio minore assunse l’incarico di esercitare il potere esecutivo a fianco dei consoli, e gestire la pubblica amministrazione. Per accedere ai consigli i criteri di elezione furono complessi, </a:t>
            </a:r>
            <a:r>
              <a:rPr lang="it-IT" sz="2200" b="1" dirty="0">
                <a:latin typeface="Garamond" panose="02020404030301010803" pitchFamily="18" charset="0"/>
              </a:rPr>
              <a:t>un mix di sorteggi, votazioni e cooptazione diretta.</a:t>
            </a:r>
          </a:p>
          <a:p>
            <a:pPr marL="0" indent="0" algn="just">
              <a:buNone/>
            </a:pPr>
            <a:endParaRPr lang="it-IT" sz="2200" dirty="0">
              <a:latin typeface="Garamond" panose="02020404030301010803" pitchFamily="18" charset="0"/>
            </a:endParaRPr>
          </a:p>
        </p:txBody>
      </p:sp>
      <p:pic>
        <p:nvPicPr>
          <p:cNvPr id="6" name="Immagine 5"/>
          <p:cNvPicPr>
            <a:picLocks noChangeAspect="1"/>
          </p:cNvPicPr>
          <p:nvPr/>
        </p:nvPicPr>
        <p:blipFill>
          <a:blip r:embed="rId3"/>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96987" y="1"/>
            <a:ext cx="995012" cy="162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49588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Dinamiche </a:t>
            </a:r>
            <a:r>
              <a:rPr lang="it-IT" sz="2800" b="1" dirty="0">
                <a:latin typeface="Garamond" panose="02020404030301010803" pitchFamily="18" charset="0"/>
              </a:rPr>
              <a:t>sociali</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299" y="1752600"/>
            <a:ext cx="12077699" cy="5105400"/>
          </a:xfrm>
        </p:spPr>
        <p:txBody>
          <a:bodyPr>
            <a:noAutofit/>
          </a:bodyPr>
          <a:lstStyle/>
          <a:p>
            <a:pPr marL="0" indent="0" algn="just">
              <a:buNone/>
            </a:pPr>
            <a:r>
              <a:rPr lang="it-IT" sz="2200" dirty="0">
                <a:latin typeface="Garamond" panose="02020404030301010803" pitchFamily="18" charset="0"/>
              </a:rPr>
              <a:t>«Questa generale moltiplicazione di potenziali signori ebbe due importanti conseguenze per la storia urbana nel secolo successivo. </a:t>
            </a:r>
            <a:r>
              <a:rPr lang="it-IT" sz="2200" dirty="0" smtClean="0">
                <a:latin typeface="Garamond" panose="02020404030301010803" pitchFamily="18" charset="0"/>
              </a:rPr>
              <a:t>Dal </a:t>
            </a:r>
            <a:r>
              <a:rPr lang="it-IT" sz="2200" dirty="0">
                <a:latin typeface="Garamond" panose="02020404030301010803" pitchFamily="18" charset="0"/>
              </a:rPr>
              <a:t>punto di vista sociale essa favorì, in campagna come in città, la crescita e la definizione di </a:t>
            </a:r>
            <a:r>
              <a:rPr lang="it-IT" sz="2200" b="1" dirty="0">
                <a:latin typeface="Garamond" panose="02020404030301010803" pitchFamily="18" charset="0"/>
              </a:rPr>
              <a:t>un nuovo ceto</a:t>
            </a:r>
            <a:r>
              <a:rPr lang="it-IT" sz="2200" dirty="0">
                <a:latin typeface="Garamond" panose="02020404030301010803" pitchFamily="18" charset="0"/>
              </a:rPr>
              <a:t>, quello dei </a:t>
            </a:r>
            <a:r>
              <a:rPr lang="it-IT" sz="2200" b="1" i="1" dirty="0" err="1">
                <a:latin typeface="Garamond" panose="02020404030301010803" pitchFamily="18" charset="0"/>
              </a:rPr>
              <a:t>milites</a:t>
            </a:r>
            <a:r>
              <a:rPr lang="it-IT" sz="2200" dirty="0">
                <a:latin typeface="Garamond" panose="02020404030301010803" pitchFamily="18" charset="0"/>
              </a:rPr>
              <a:t>, i clienti dei signori capaci eventualmente di divenire signori a loro volta. Dal punto di vista economico, la necessità di beni di lusso e di prodotti atti a mantenere una corte che manifestarono i nuovi signori contribuì a incrementare lo sviluppo della produzione oltre i limiti della sussistenza, già avviato in precedenza, e con esso il volume degli scambi, che trovarono nelle città una sede privilegiata» </a:t>
            </a:r>
            <a:endParaRPr lang="it-IT" sz="2200" dirty="0" smtClean="0">
              <a:latin typeface="Garamond" panose="02020404030301010803" pitchFamily="18" charset="0"/>
            </a:endParaRPr>
          </a:p>
          <a:p>
            <a:pPr marL="0" indent="0" algn="r">
              <a:spcBef>
                <a:spcPts val="0"/>
              </a:spcBef>
              <a:buNone/>
            </a:pPr>
            <a:r>
              <a:rPr lang="it-IT" sz="2200" dirty="0" smtClean="0">
                <a:latin typeface="Garamond" panose="02020404030301010803" pitchFamily="18" charset="0"/>
              </a:rPr>
              <a:t>(</a:t>
            </a:r>
            <a:r>
              <a:rPr lang="it-IT" sz="2200" dirty="0">
                <a:latin typeface="Garamond" panose="02020404030301010803" pitchFamily="18" charset="0"/>
              </a:rPr>
              <a:t>G. Milani, </a:t>
            </a:r>
            <a:r>
              <a:rPr lang="it-IT" sz="2200" i="1" dirty="0">
                <a:latin typeface="Garamond" panose="02020404030301010803" pitchFamily="18" charset="0"/>
              </a:rPr>
              <a:t>I comuni italiani</a:t>
            </a:r>
            <a:r>
              <a:rPr lang="it-IT" sz="2200" dirty="0">
                <a:latin typeface="Garamond" panose="02020404030301010803" pitchFamily="18" charset="0"/>
              </a:rPr>
              <a:t>, Roma-Bari, Laterza, 2005, p. 13</a:t>
            </a:r>
            <a:r>
              <a:rPr lang="it-IT" sz="2200" dirty="0" smtClean="0">
                <a:latin typeface="Garamond" panose="02020404030301010803" pitchFamily="18" charset="0"/>
              </a:rPr>
              <a:t>).</a:t>
            </a:r>
          </a:p>
          <a:p>
            <a:pPr marL="0" indent="0" algn="just">
              <a:spcBef>
                <a:spcPts val="0"/>
              </a:spcBef>
              <a:buNone/>
            </a:pPr>
            <a:r>
              <a:rPr lang="it-IT" sz="2200" dirty="0">
                <a:latin typeface="Garamond" panose="02020404030301010803" pitchFamily="18" charset="0"/>
              </a:rPr>
              <a:t>Attorno all’anno Mille, i vescovi sono i maggiori proprietari terrieri in ambito cittadino. In città, si è detto, comanda il vescovo. </a:t>
            </a:r>
            <a:r>
              <a:rPr lang="it-IT" sz="2200" b="1" dirty="0">
                <a:latin typeface="Garamond" panose="02020404030301010803" pitchFamily="18" charset="0"/>
              </a:rPr>
              <a:t>E comanda anche</a:t>
            </a:r>
            <a:r>
              <a:rPr lang="it-IT" sz="2200" dirty="0">
                <a:latin typeface="Garamond" panose="02020404030301010803" pitchFamily="18" charset="0"/>
              </a:rPr>
              <a:t> là dove tale funzione non venne ufficializzata da diplomi regi, e anche in contesti dove continuarono a operare conti e  marchesi, </a:t>
            </a:r>
            <a:r>
              <a:rPr lang="it-IT" sz="2200" b="1" dirty="0">
                <a:latin typeface="Garamond" panose="02020404030301010803" pitchFamily="18" charset="0"/>
              </a:rPr>
              <a:t>in qualità di pubblici funzionari</a:t>
            </a:r>
            <a:r>
              <a:rPr lang="it-IT" sz="2200" dirty="0">
                <a:latin typeface="Garamond" panose="02020404030301010803" pitchFamily="18" charset="0"/>
              </a:rPr>
              <a:t>: un esempio emblematico è quello del vescovo di Milano, che nella prima metà del XI secolo governò città e contado </a:t>
            </a:r>
            <a:r>
              <a:rPr lang="it-IT" sz="2200" u="sng" dirty="0">
                <a:latin typeface="Garamond" panose="02020404030301010803" pitchFamily="18" charset="0"/>
              </a:rPr>
              <a:t>senza l’appoggio di alcuna concessione imperiale</a:t>
            </a:r>
            <a:r>
              <a:rPr lang="it-IT" sz="2200" dirty="0">
                <a:latin typeface="Garamond" panose="02020404030301010803" pitchFamily="18" charset="0"/>
              </a:rPr>
              <a:t>. La preminenza del vescovo non è però pacifica e indiscussa. Prima dell’avvento delle forme di governo comunali, in quanto rappresentanti dei </a:t>
            </a:r>
            <a:r>
              <a:rPr lang="it-IT" sz="2200" i="1" dirty="0" err="1">
                <a:latin typeface="Garamond" panose="02020404030301010803" pitchFamily="18" charset="0"/>
              </a:rPr>
              <a:t>cives</a:t>
            </a:r>
            <a:r>
              <a:rPr lang="it-IT" sz="2200" dirty="0">
                <a:latin typeface="Garamond" panose="02020404030301010803" pitchFamily="18" charset="0"/>
              </a:rPr>
              <a:t> all’interno dei </a:t>
            </a:r>
            <a:r>
              <a:rPr lang="it-IT" sz="2200" i="1" dirty="0" err="1">
                <a:latin typeface="Garamond" panose="02020404030301010803" pitchFamily="18" charset="0"/>
              </a:rPr>
              <a:t>conventus</a:t>
            </a:r>
            <a:r>
              <a:rPr lang="it-IT" sz="2200" dirty="0">
                <a:latin typeface="Garamond" panose="02020404030301010803" pitchFamily="18" charset="0"/>
              </a:rPr>
              <a:t>, le famiglie e i gruppi che erano emerse perché più ricche, intraprendenti e prestigiose – avevano di fatto esautorato dalla guida della città i precedenti governanti, ossia i pubblici rappresentanti. Tale processo non fu indolore</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05366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Dinamiche </a:t>
            </a:r>
            <a:r>
              <a:rPr lang="it-IT" sz="2800" b="1" dirty="0">
                <a:latin typeface="Garamond" panose="02020404030301010803" pitchFamily="18" charset="0"/>
              </a:rPr>
              <a:t>sociali</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a:t>
            </a:r>
            <a:r>
              <a:rPr lang="it-IT" sz="2200" dirty="0">
                <a:latin typeface="Garamond" panose="02020404030301010803" pitchFamily="18" charset="0"/>
              </a:rPr>
              <a:t>Il complesso intreccio tra rafforzamento del vescovo, necessità di formarsi una clientela feudale e sviluppo economico della città è ben testimoniato dalla vicenda </a:t>
            </a:r>
            <a:r>
              <a:rPr lang="it-IT" sz="2200" dirty="0" smtClean="0">
                <a:latin typeface="Garamond" panose="02020404030301010803" pitchFamily="18" charset="0"/>
              </a:rPr>
              <a:t>di Cremona</a:t>
            </a:r>
            <a:r>
              <a:rPr lang="it-IT" sz="2200" dirty="0">
                <a:latin typeface="Garamond" panose="02020404030301010803" pitchFamily="18" charset="0"/>
              </a:rPr>
              <a:t>. Qui già nell’851 la cittadinanza si era opposta al vescovo, pretendendo di non pagargli i tributi che, sulla base di privilegi imperiali, riscuoteva diritti sul porto </a:t>
            </a:r>
            <a:r>
              <a:rPr lang="it-IT" sz="2200" dirty="0" smtClean="0">
                <a:latin typeface="Garamond" panose="02020404030301010803" pitchFamily="18" charset="0"/>
              </a:rPr>
              <a:t>fluviale. Un messo imperiale aveva confermato i diritti alla chiesa locale, ma il conflitto si ripresentò nel 924, quando i cittadini tentarono di spostare il porto e sottrarsi alle esazioni vescovili. Nel 996 i cremonesi riuscirono a strappare a Ottone III un privilegio, rivolto ai soli </a:t>
            </a:r>
            <a:r>
              <a:rPr lang="it-IT" sz="2200" i="1" dirty="0" err="1" smtClean="0">
                <a:latin typeface="Garamond" panose="02020404030301010803" pitchFamily="18" charset="0"/>
              </a:rPr>
              <a:t>cives</a:t>
            </a:r>
            <a:r>
              <a:rPr lang="it-IT" sz="2200" dirty="0" smtClean="0">
                <a:latin typeface="Garamond" panose="02020404030301010803" pitchFamily="18" charset="0"/>
              </a:rPr>
              <a:t>, che riconosceva le loro pretese. Ma nello stesso anno l’imperatore, sostenendo di essere stato mal consigliato, lo ritirò. Nel 998 alcuni cittadini riconobbero i diritti del vescovo, ma si trattava di un gruppo minoritario, probabilmente formato dalla clientela feudale che il vescovo aveva a quel punto </a:t>
            </a:r>
            <a:r>
              <a:rPr lang="it-IT" sz="2200" dirty="0" smtClean="0">
                <a:latin typeface="Garamond" panose="02020404030301010803" pitchFamily="18" charset="0"/>
              </a:rPr>
              <a:t>raccolto </a:t>
            </a:r>
            <a:r>
              <a:rPr lang="it-IT" sz="2200" dirty="0" smtClean="0">
                <a:latin typeface="Garamond" panose="02020404030301010803" pitchFamily="18" charset="0"/>
              </a:rPr>
              <a:t>intorno a sé. Pochi anni dopo, infatti, nel 1007 Enrico II dovette richiedere formalmente ai cremonesi di non depredare la chiesa locale in caso di assenza del </a:t>
            </a:r>
            <a:r>
              <a:rPr lang="it-IT" sz="2200" dirty="0">
                <a:latin typeface="Garamond" panose="02020404030301010803" pitchFamily="18" charset="0"/>
              </a:rPr>
              <a:t>presule» (G. Milani, </a:t>
            </a:r>
            <a:r>
              <a:rPr lang="it-IT" sz="2200" i="1" dirty="0">
                <a:latin typeface="Garamond" panose="02020404030301010803" pitchFamily="18" charset="0"/>
              </a:rPr>
              <a:t>I comuni italiani</a:t>
            </a:r>
            <a:r>
              <a:rPr lang="it-IT" sz="2200" dirty="0">
                <a:latin typeface="Garamond" panose="02020404030301010803" pitchFamily="18" charset="0"/>
              </a:rPr>
              <a:t>, cit., p. 14). </a:t>
            </a:r>
            <a:endParaRPr lang="it-IT" sz="2200" dirty="0" smtClean="0">
              <a:latin typeface="Garamond" panose="02020404030301010803" pitchFamily="18" charset="0"/>
            </a:endParaRPr>
          </a:p>
          <a:p>
            <a:pPr marL="0" indent="0" algn="just">
              <a:buNone/>
            </a:pPr>
            <a:r>
              <a:rPr lang="it-IT" sz="2200" dirty="0" smtClean="0">
                <a:latin typeface="Garamond" panose="02020404030301010803" pitchFamily="18" charset="0"/>
              </a:rPr>
              <a:t>I </a:t>
            </a:r>
            <a:r>
              <a:rPr lang="it-IT" sz="2200" i="1" dirty="0" err="1">
                <a:latin typeface="Garamond" panose="02020404030301010803" pitchFamily="18" charset="0"/>
              </a:rPr>
              <a:t>cives</a:t>
            </a:r>
            <a:r>
              <a:rPr lang="it-IT" sz="2200" dirty="0">
                <a:latin typeface="Garamond" panose="02020404030301010803" pitchFamily="18" charset="0"/>
              </a:rPr>
              <a:t> eminenti potevano supportare l’autorità vescovile oppure contrapporvisi, a seconda delle singole circostanze. Potevano essere chiamati a collaborare nell’amministrazione, se dotati di competenze professionali come giudici o notai, o mercanti, investiti di responsabilità gestionali quali modalità ed entità dei rifornimenti, o norme che regolassero il commercio.</a:t>
            </a:r>
          </a:p>
          <a:p>
            <a:pPr marL="0" indent="0" algn="just">
              <a:buNone/>
            </a:pPr>
            <a:endParaRPr lang="it-IT" sz="2200" dirty="0" smtClean="0">
              <a:latin typeface="Garamond" panose="02020404030301010803" pitchFamily="18" charset="0"/>
            </a:endParaRPr>
          </a:p>
          <a:p>
            <a:pPr indent="0" algn="just">
              <a:buNone/>
            </a:pPr>
            <a:endParaRPr lang="it-IT" sz="22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85158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Un doppio sistema</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buNone/>
            </a:pPr>
            <a:r>
              <a:rPr lang="it-IT" sz="2200" dirty="0" smtClean="0">
                <a:latin typeface="Garamond" panose="02020404030301010803" pitchFamily="18" charset="0"/>
              </a:rPr>
              <a:t>Insistiamo </a:t>
            </a:r>
            <a:r>
              <a:rPr lang="it-IT" sz="2200" dirty="0">
                <a:latin typeface="Garamond" panose="02020404030301010803" pitchFamily="18" charset="0"/>
              </a:rPr>
              <a:t>ancora un poco sulle dinamiche tra attori sociali e ambiente. Si è ribaditi che conti e marchesi, dall’epoca franca, esercitavano in città il potere regio. Durante i secoli X e XI, tuttavia, esigenze strategiche di controllo territoriale, tanto per i beni allodiali quanto per i benefici, spingono i funzionari a puntare più attenzione alle aree rurali, dove fondano castelli e impongono il loro potere. Nell’allontanarsi dalle città spesso i conti lasciavano importanti prerogative di governo ai vescovi, i quali poi premevano presso le cancellerie imperiali perché mutassero tali prerogative in concessioni perpetue e il più vaste possibili. In alcune aree della penisola si era verificata una maggiore continuità di governo. Questo consentì, a coloro che, di originaria aristocrazia carolingia, avevano istituito </a:t>
            </a:r>
            <a:r>
              <a:rPr lang="it-IT" sz="2200" i="1" dirty="0">
                <a:latin typeface="Garamond" panose="02020404030301010803" pitchFamily="18" charset="0"/>
              </a:rPr>
              <a:t>ex novo </a:t>
            </a:r>
            <a:r>
              <a:rPr lang="it-IT" sz="2200" dirty="0">
                <a:latin typeface="Garamond" panose="02020404030301010803" pitchFamily="18" charset="0"/>
              </a:rPr>
              <a:t>signorie ereditarie (in Toscana, in Piemonte, nella marca veronese), di vantare domini su aree vastissime: interi marchesati, per l’appunto, o contee. Questi mantennero, o per la prima volta introdussero, loro rappresentanti in città: </a:t>
            </a:r>
            <a:r>
              <a:rPr lang="it-IT" sz="2200" b="1" dirty="0">
                <a:latin typeface="Garamond" panose="02020404030301010803" pitchFamily="18" charset="0"/>
              </a:rPr>
              <a:t>visconti</a:t>
            </a:r>
            <a:r>
              <a:rPr lang="it-IT" sz="2200" dirty="0">
                <a:latin typeface="Garamond" panose="02020404030301010803" pitchFamily="18" charset="0"/>
              </a:rPr>
              <a:t>, </a:t>
            </a:r>
            <a:r>
              <a:rPr lang="it-IT" sz="2200" b="1" dirty="0">
                <a:latin typeface="Garamond" panose="02020404030301010803" pitchFamily="18" charset="0"/>
              </a:rPr>
              <a:t>gastaldi</a:t>
            </a:r>
            <a:r>
              <a:rPr lang="it-IT" sz="2200" dirty="0">
                <a:latin typeface="Garamond" panose="02020404030301010803" pitchFamily="18" charset="0"/>
              </a:rPr>
              <a:t>, </a:t>
            </a:r>
            <a:r>
              <a:rPr lang="it-IT" sz="2200" b="1" dirty="0">
                <a:latin typeface="Garamond" panose="02020404030301010803" pitchFamily="18" charset="0"/>
              </a:rPr>
              <a:t>conti</a:t>
            </a:r>
            <a:r>
              <a:rPr lang="it-IT" sz="2200" dirty="0">
                <a:latin typeface="Garamond" panose="02020404030301010803" pitchFamily="18" charset="0"/>
              </a:rPr>
              <a:t>, che anch’essi trasmisero ereditariamente la loro carica. </a:t>
            </a:r>
            <a:r>
              <a:rPr lang="it-IT" sz="2200" b="1" dirty="0">
                <a:latin typeface="Garamond" panose="02020404030301010803" pitchFamily="18" charset="0"/>
              </a:rPr>
              <a:t>Le loro sorti non furono ovunque le medesime</a:t>
            </a:r>
            <a:r>
              <a:rPr lang="it-IT" sz="2200" dirty="0">
                <a:latin typeface="Garamond" panose="02020404030301010803" pitchFamily="18" charset="0"/>
              </a:rPr>
              <a:t>: ci fu chi tentò di fondare una propria signoria territoriale, e per farlo abbandonò il centro urbano; chi invece, tenendo ben salde le proprie prerogative (una delle quali era la riscossione di imposte relative all’approvvigionamento alimentare), negoziò con le altre istituzioni urbane il proprio potere, non disdegnando di entrare alle dipendenze del vescovo. Nell’area padana, in particolare, l’ordinamento vescovile si era sovrapposto a quello marchionale o comitale. </a:t>
            </a:r>
            <a:endParaRPr lang="it-IT" sz="22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31332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Antagonismi</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 y="1178818"/>
            <a:ext cx="12191999" cy="5679182"/>
          </a:xfrm>
        </p:spPr>
        <p:txBody>
          <a:bodyPr>
            <a:noAutofit/>
          </a:bodyPr>
          <a:lstStyle/>
          <a:p>
            <a:pPr marL="0" indent="0" algn="just">
              <a:spcBef>
                <a:spcPts val="0"/>
              </a:spcBef>
              <a:buNone/>
            </a:pPr>
            <a:r>
              <a:rPr lang="it-IT" sz="2200" dirty="0" smtClean="0">
                <a:latin typeface="Garamond" panose="02020404030301010803" pitchFamily="18" charset="0"/>
              </a:rPr>
              <a:t>I </a:t>
            </a:r>
            <a:r>
              <a:rPr lang="it-IT" sz="2200" dirty="0">
                <a:latin typeface="Garamond" panose="02020404030301010803" pitchFamily="18" charset="0"/>
              </a:rPr>
              <a:t>funzionari vescovili e i vassalli </a:t>
            </a:r>
            <a:r>
              <a:rPr lang="it-IT" sz="2200" dirty="0" smtClean="0">
                <a:latin typeface="Garamond" panose="02020404030301010803" pitchFamily="18" charset="0"/>
              </a:rPr>
              <a:t>dei </a:t>
            </a:r>
            <a:r>
              <a:rPr lang="it-IT" sz="2200" dirty="0">
                <a:latin typeface="Garamond" panose="02020404030301010803" pitchFamily="18" charset="0"/>
              </a:rPr>
              <a:t>vescovi, tanto i maggiori quanto i minori, appartenevano </a:t>
            </a:r>
            <a:r>
              <a:rPr lang="it-IT" sz="2200" dirty="0" smtClean="0">
                <a:latin typeface="Garamond" panose="02020404030301010803" pitchFamily="18" charset="0"/>
              </a:rPr>
              <a:t>alla </a:t>
            </a:r>
            <a:r>
              <a:rPr lang="it-IT" sz="2200" b="1" dirty="0" smtClean="0">
                <a:latin typeface="Garamond" panose="02020404030301010803" pitchFamily="18" charset="0"/>
              </a:rPr>
              <a:t>curia</a:t>
            </a:r>
            <a:endParaRPr lang="it-IT" sz="2200" b="1" dirty="0" smtClean="0">
              <a:latin typeface="Garamond" panose="02020404030301010803" pitchFamily="18" charset="0"/>
            </a:endParaRPr>
          </a:p>
          <a:p>
            <a:pPr marL="0" indent="0" algn="just">
              <a:spcBef>
                <a:spcPts val="0"/>
              </a:spcBef>
              <a:buNone/>
            </a:pPr>
            <a:r>
              <a:rPr lang="it-IT" sz="2200" b="1" dirty="0" smtClean="0">
                <a:latin typeface="Garamond" panose="02020404030301010803" pitchFamily="18" charset="0"/>
              </a:rPr>
              <a:t>feudale </a:t>
            </a:r>
            <a:r>
              <a:rPr lang="it-IT" sz="2200" dirty="0">
                <a:latin typeface="Garamond" panose="02020404030301010803" pitchFamily="18" charset="0"/>
              </a:rPr>
              <a:t>(che i documenti designano pure come </a:t>
            </a:r>
            <a:r>
              <a:rPr lang="it-IT" sz="2200" i="1" dirty="0" err="1">
                <a:latin typeface="Garamond" panose="02020404030301010803" pitchFamily="18" charset="0"/>
              </a:rPr>
              <a:t>consilium</a:t>
            </a:r>
            <a:r>
              <a:rPr lang="it-IT" sz="2200" dirty="0">
                <a:latin typeface="Garamond" panose="02020404030301010803" pitchFamily="18" charset="0"/>
              </a:rPr>
              <a:t>). Il </a:t>
            </a:r>
            <a:r>
              <a:rPr lang="it-IT" sz="2200" i="1" dirty="0" err="1">
                <a:latin typeface="Garamond" panose="02020404030301010803" pitchFamily="18" charset="0"/>
              </a:rPr>
              <a:t>consilium</a:t>
            </a:r>
            <a:r>
              <a:rPr lang="it-IT" sz="2200" dirty="0">
                <a:latin typeface="Garamond" panose="02020404030301010803" pitchFamily="18" charset="0"/>
              </a:rPr>
              <a:t>, nell’assistere il vescovo nelle più complesse questioni di governo, aveva il ruolo di mediare i contrasti che potevano sorgere tra i propri membri: secondo le norme, infatti, i vassalli avevano il diritto a un giudizio pronunciato da individui di pari dignità. Ma il potere vescovile si esercitava davvero su tutti i cittadini</a:t>
            </a:r>
            <a:r>
              <a:rPr lang="it-IT" sz="2200" dirty="0" smtClean="0">
                <a:latin typeface="Garamond" panose="02020404030301010803" pitchFamily="18" charset="0"/>
              </a:rPr>
              <a:t>? </a:t>
            </a:r>
            <a:r>
              <a:rPr lang="it-IT" sz="2200" b="1" dirty="0" smtClean="0">
                <a:latin typeface="Garamond" panose="02020404030301010803" pitchFamily="18" charset="0"/>
              </a:rPr>
              <a:t>Concretamente</a:t>
            </a:r>
            <a:r>
              <a:rPr lang="it-IT" sz="2200" b="1" dirty="0">
                <a:latin typeface="Garamond" panose="02020404030301010803" pitchFamily="18" charset="0"/>
              </a:rPr>
              <a:t>, no</a:t>
            </a:r>
            <a:r>
              <a:rPr lang="it-IT" sz="2200" dirty="0">
                <a:latin typeface="Garamond" panose="02020404030301010803" pitchFamily="18" charset="0"/>
              </a:rPr>
              <a:t>: i proprietari terrieri, che avevano scelto di mantenere la propria residenza in una città, possedevano i mezzi per potersi, all’occorrenza, contrapporre militarmente al potere pubblico. Anche per questo motivo le famiglie di ceto </a:t>
            </a:r>
            <a:r>
              <a:rPr lang="it-IT" sz="2200" dirty="0" err="1">
                <a:latin typeface="Garamond" panose="02020404030301010803" pitchFamily="18" charset="0"/>
              </a:rPr>
              <a:t>funzionariale</a:t>
            </a:r>
            <a:r>
              <a:rPr lang="it-IT" sz="2200" dirty="0">
                <a:latin typeface="Garamond" panose="02020404030301010803" pitchFamily="18" charset="0"/>
              </a:rPr>
              <a:t> preferirono tentare di imporre il loro governo alla campagna; e per il medesimo motivo i vescovi, in città, riuscirono solo raramente a istituire dei principati; oltre all’ovvio caso di Roma, si trattò di Ravenna, Aquileia e Trento. </a:t>
            </a:r>
            <a:r>
              <a:rPr lang="it-IT" sz="2200" dirty="0" smtClean="0">
                <a:latin typeface="Garamond" panose="02020404030301010803" pitchFamily="18" charset="0"/>
              </a:rPr>
              <a:t>Ma anche </a:t>
            </a:r>
            <a:r>
              <a:rPr lang="it-IT" sz="2200" dirty="0">
                <a:latin typeface="Garamond" panose="02020404030301010803" pitchFamily="18" charset="0"/>
              </a:rPr>
              <a:t>i </a:t>
            </a:r>
            <a:r>
              <a:rPr lang="it-IT" sz="2200" dirty="0" smtClean="0">
                <a:latin typeface="Garamond" panose="02020404030301010803" pitchFamily="18" charset="0"/>
              </a:rPr>
              <a:t>vescovi furono </a:t>
            </a:r>
            <a:r>
              <a:rPr lang="it-IT" sz="2200" dirty="0">
                <a:latin typeface="Garamond" panose="02020404030301010803" pitchFamily="18" charset="0"/>
              </a:rPr>
              <a:t>in grado di potenziare il loro controllo sulle aree rurali sulle quali insistevano i loro beni fondiari</a:t>
            </a:r>
            <a:r>
              <a:rPr lang="it-IT" sz="2200" dirty="0" smtClean="0">
                <a:latin typeface="Garamond" panose="02020404030301010803" pitchFamily="18" charset="0"/>
              </a:rPr>
              <a:t>. </a:t>
            </a:r>
            <a:r>
              <a:rPr lang="it-IT" sz="2200" dirty="0" smtClean="0">
                <a:latin typeface="Garamond" panose="02020404030301010803" pitchFamily="18" charset="0"/>
              </a:rPr>
              <a:t>All’interno dei </a:t>
            </a:r>
            <a:r>
              <a:rPr lang="it-IT" sz="2200" i="1" dirty="0" err="1" smtClean="0">
                <a:latin typeface="Garamond" panose="02020404030301010803" pitchFamily="18" charset="0"/>
              </a:rPr>
              <a:t>conventus</a:t>
            </a:r>
            <a:r>
              <a:rPr lang="it-IT" sz="2200" dirty="0">
                <a:latin typeface="Garamond" panose="02020404030301010803" pitchFamily="18" charset="0"/>
              </a:rPr>
              <a:t> </a:t>
            </a:r>
            <a:r>
              <a:rPr lang="it-IT" sz="2200" dirty="0" smtClean="0">
                <a:latin typeface="Garamond" panose="02020404030301010803" pitchFamily="18" charset="0"/>
              </a:rPr>
              <a:t>si riconoscevano </a:t>
            </a:r>
            <a:r>
              <a:rPr lang="it-IT" sz="2200" dirty="0">
                <a:latin typeface="Garamond" panose="02020404030301010803" pitchFamily="18" charset="0"/>
              </a:rPr>
              <a:t>gruppi ristretti di </a:t>
            </a:r>
            <a:r>
              <a:rPr lang="it-IT" sz="2200" i="1" dirty="0" err="1">
                <a:latin typeface="Garamond" panose="02020404030301010803" pitchFamily="18" charset="0"/>
              </a:rPr>
              <a:t>cives</a:t>
            </a:r>
            <a:r>
              <a:rPr lang="it-IT" sz="2200" dirty="0">
                <a:latin typeface="Garamond" panose="02020404030301010803" pitchFamily="18" charset="0"/>
              </a:rPr>
              <a:t> ritenuti di particolare competenza per risolvere problemi o gestire determinate situazioni. Tali esperti prendevano il nome, nelle testimonianze, di </a:t>
            </a:r>
            <a:r>
              <a:rPr lang="it-IT" sz="2200" b="1" i="1" dirty="0">
                <a:latin typeface="Garamond" panose="02020404030301010803" pitchFamily="18" charset="0"/>
              </a:rPr>
              <a:t>boni </a:t>
            </a:r>
            <a:r>
              <a:rPr lang="it-IT" sz="2200" b="1" i="1" dirty="0" err="1">
                <a:latin typeface="Garamond" panose="02020404030301010803" pitchFamily="18" charset="0"/>
              </a:rPr>
              <a:t>homines</a:t>
            </a:r>
            <a:r>
              <a:rPr lang="it-IT" sz="2200" dirty="0">
                <a:latin typeface="Garamond" panose="02020404030301010803" pitchFamily="18" charset="0"/>
              </a:rPr>
              <a:t>, o anche </a:t>
            </a:r>
            <a:r>
              <a:rPr lang="it-IT" sz="2200" b="1" i="1" dirty="0" err="1">
                <a:latin typeface="Garamond" panose="02020404030301010803" pitchFamily="18" charset="0"/>
              </a:rPr>
              <a:t>sapientes</a:t>
            </a:r>
            <a:r>
              <a:rPr lang="it-IT" sz="2200" dirty="0">
                <a:latin typeface="Garamond" panose="02020404030301010803" pitchFamily="18" charset="0"/>
              </a:rPr>
              <a:t>, o </a:t>
            </a:r>
            <a:r>
              <a:rPr lang="it-IT" sz="2200" b="1" i="1" dirty="0" err="1">
                <a:latin typeface="Garamond" panose="02020404030301010803" pitchFamily="18" charset="0"/>
              </a:rPr>
              <a:t>judices</a:t>
            </a:r>
            <a:r>
              <a:rPr lang="it-IT" sz="2200" dirty="0">
                <a:latin typeface="Garamond" panose="02020404030301010803" pitchFamily="18" charset="0"/>
              </a:rPr>
              <a:t>, o </a:t>
            </a:r>
            <a:r>
              <a:rPr lang="it-IT" sz="2200" b="1" i="1" dirty="0" err="1">
                <a:latin typeface="Garamond" panose="02020404030301010803" pitchFamily="18" charset="0"/>
              </a:rPr>
              <a:t>nobiles</a:t>
            </a:r>
            <a:r>
              <a:rPr lang="it-IT" sz="2200" dirty="0">
                <a:latin typeface="Garamond" panose="02020404030301010803" pitchFamily="18" charset="0"/>
              </a:rPr>
              <a:t> </a:t>
            </a:r>
            <a:r>
              <a:rPr lang="it-IT" sz="2200" dirty="0" smtClean="0">
                <a:latin typeface="Garamond" panose="02020404030301010803" pitchFamily="18" charset="0"/>
              </a:rPr>
              <a:t>o </a:t>
            </a:r>
            <a:r>
              <a:rPr lang="it-IT" sz="2200" b="1" i="1" dirty="0" err="1" smtClean="0">
                <a:latin typeface="Garamond" panose="02020404030301010803" pitchFamily="18" charset="0"/>
              </a:rPr>
              <a:t>meliores</a:t>
            </a:r>
            <a:r>
              <a:rPr lang="it-IT" sz="2200" dirty="0">
                <a:latin typeface="Garamond" panose="02020404030301010803" pitchFamily="18" charset="0"/>
              </a:rPr>
              <a:t>). </a:t>
            </a:r>
            <a:r>
              <a:rPr lang="it-IT" sz="2200" dirty="0" smtClean="0">
                <a:latin typeface="Garamond" panose="02020404030301010803" pitchFamily="18" charset="0"/>
              </a:rPr>
              <a:t>I </a:t>
            </a:r>
            <a:r>
              <a:rPr lang="it-IT" sz="2200" dirty="0">
                <a:latin typeface="Garamond" panose="02020404030301010803" pitchFamily="18" charset="0"/>
              </a:rPr>
              <a:t>termini non sono tutti uguali</a:t>
            </a:r>
            <a:r>
              <a:rPr lang="it-IT" sz="2200" dirty="0" smtClean="0">
                <a:latin typeface="Garamond" panose="02020404030301010803" pitchFamily="18" charset="0"/>
              </a:rPr>
              <a:t>; </a:t>
            </a:r>
            <a:r>
              <a:rPr lang="it-IT" sz="2200" dirty="0">
                <a:latin typeface="Garamond" panose="02020404030301010803" pitchFamily="18" charset="0"/>
              </a:rPr>
              <a:t>descrivono una particolare competenza, o insistono sulla prerogativa sociale (</a:t>
            </a:r>
            <a:r>
              <a:rPr lang="it-IT" sz="2200" i="1" dirty="0" err="1">
                <a:latin typeface="Garamond" panose="02020404030301010803" pitchFamily="18" charset="0"/>
              </a:rPr>
              <a:t>nobiles</a:t>
            </a:r>
            <a:r>
              <a:rPr lang="it-IT" sz="2200" dirty="0">
                <a:latin typeface="Garamond" panose="02020404030301010803" pitchFamily="18" charset="0"/>
              </a:rPr>
              <a:t>), o sul prestigio intellettuale (</a:t>
            </a:r>
            <a:r>
              <a:rPr lang="it-IT" sz="2200" i="1" dirty="0" err="1">
                <a:latin typeface="Garamond" panose="02020404030301010803" pitchFamily="18" charset="0"/>
              </a:rPr>
              <a:t>sapientes</a:t>
            </a:r>
            <a:r>
              <a:rPr lang="it-IT" sz="2200" dirty="0">
                <a:latin typeface="Garamond" panose="02020404030301010803" pitchFamily="18" charset="0"/>
              </a:rPr>
              <a:t>). Ritroviamo i </a:t>
            </a:r>
            <a:r>
              <a:rPr lang="it-IT" sz="2200" i="1" dirty="0">
                <a:latin typeface="Garamond" panose="02020404030301010803" pitchFamily="18" charset="0"/>
              </a:rPr>
              <a:t>boni </a:t>
            </a:r>
            <a:r>
              <a:rPr lang="it-IT" sz="2200" i="1" dirty="0" err="1">
                <a:latin typeface="Garamond" panose="02020404030301010803" pitchFamily="18" charset="0"/>
              </a:rPr>
              <a:t>homines</a:t>
            </a:r>
            <a:r>
              <a:rPr lang="it-IT" sz="2200" i="1" dirty="0">
                <a:latin typeface="Garamond" panose="02020404030301010803" pitchFamily="18" charset="0"/>
              </a:rPr>
              <a:t> </a:t>
            </a:r>
            <a:r>
              <a:rPr lang="it-IT" sz="2200" dirty="0">
                <a:latin typeface="Garamond" panose="02020404030301010803" pitchFamily="18" charset="0"/>
              </a:rPr>
              <a:t>citati a fianco di notai negli atti giuridici, o in commissioni straordinarie, o in qualità di testimoni quando andava accertato l’esercizio di particolari diritti. Se, all’apparenza, i loro nominativi potevano suggerire un rapporto tra esigenza di governo e profilo professionale o umano del bonus homo, di fatto la scelta era compiuta dal vescovo o dal funzionario pubblico</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34750" y="1"/>
            <a:ext cx="857249" cy="14005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04588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Le </a:t>
            </a:r>
            <a:r>
              <a:rPr lang="it-IT" sz="3100" b="1" dirty="0">
                <a:latin typeface="Garamond" panose="02020404030301010803" pitchFamily="18" charset="0"/>
              </a:rPr>
              <a:t>premesse dei conflitti</a:t>
            </a: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400"/>
          </a:xfrm>
        </p:spPr>
        <p:txBody>
          <a:bodyPr>
            <a:noAutofit/>
          </a:bodyPr>
          <a:lstStyle/>
          <a:p>
            <a:pPr marL="0" indent="0" algn="just">
              <a:spcBef>
                <a:spcPts val="0"/>
              </a:spcBef>
              <a:buNone/>
            </a:pPr>
            <a:r>
              <a:rPr lang="it-IT" sz="2200" dirty="0" smtClean="0">
                <a:latin typeface="Garamond" panose="02020404030301010803" pitchFamily="18" charset="0"/>
              </a:rPr>
              <a:t>È </a:t>
            </a:r>
            <a:r>
              <a:rPr lang="it-IT" sz="2200" dirty="0">
                <a:latin typeface="Garamond" panose="02020404030301010803" pitchFamily="18" charset="0"/>
              </a:rPr>
              <a:t>una banalità, ma una banalità che occorre ricordare, il legame tra il momento storico noto come ‘lotta per le investiture’ e la successiva istituzione dei comuni </a:t>
            </a:r>
            <a:r>
              <a:rPr lang="it-IT" sz="2200" dirty="0" smtClean="0">
                <a:latin typeface="Garamond" panose="02020404030301010803" pitchFamily="18" charset="0"/>
              </a:rPr>
              <a:t>italiani. Ricordiamone gli </a:t>
            </a:r>
            <a:r>
              <a:rPr lang="it-IT" sz="2200" dirty="0">
                <a:latin typeface="Garamond" panose="02020404030301010803" pitchFamily="18" charset="0"/>
              </a:rPr>
              <a:t>eventi principali. Dopo </a:t>
            </a:r>
            <a:r>
              <a:rPr lang="it-IT" sz="2200" dirty="0" smtClean="0">
                <a:latin typeface="Garamond" panose="02020404030301010803" pitchFamily="18" charset="0"/>
              </a:rPr>
              <a:t>aver ribadito </a:t>
            </a:r>
            <a:r>
              <a:rPr lang="it-IT" sz="2200" dirty="0">
                <a:latin typeface="Garamond" panose="02020404030301010803" pitchFamily="18" charset="0"/>
              </a:rPr>
              <a:t>l’aumento di potere del vescovo nelle rispettive realtà cittadine, dobbiamo introdurre uno speculare decadimento, che toccò il suo picco nel X secolo, dell’autorità pontifica. Nelle mani di una ristretta e spregiudicata aristocrazia romana, il titolo pontificio era divenuto un mero strumento di potere, e i pontefici del periodo non poterono (o non ebbero la statura) di esercitare alcuna funzione spirituale nella Chiesa. Le elezioni pontificie avvenivano in un contesto di intrighi e complotti, quando non intimidazioni e omicidi. Fu, peraltro, un secolo a lungo definito (ora la valutazione storiografica è molto meno drastica) di ‘</a:t>
            </a:r>
            <a:r>
              <a:rPr lang="it-IT" sz="2200" b="1" dirty="0">
                <a:latin typeface="Garamond" panose="02020404030301010803" pitchFamily="18" charset="0"/>
              </a:rPr>
              <a:t>anarchia feudale</a:t>
            </a:r>
            <a:r>
              <a:rPr lang="it-IT" sz="2200" dirty="0">
                <a:latin typeface="Garamond" panose="02020404030301010803" pitchFamily="18" charset="0"/>
              </a:rPr>
              <a:t>’, dove estenuanti contese contrapponevano i signori di </a:t>
            </a:r>
            <a:r>
              <a:rPr lang="it-IT" sz="2200" b="1" dirty="0" smtClean="0">
                <a:latin typeface="Garamond" panose="02020404030301010803" pitchFamily="18" charset="0"/>
              </a:rPr>
              <a:t>Ivrea</a:t>
            </a:r>
            <a:r>
              <a:rPr lang="it-IT" sz="2200" b="1" dirty="0">
                <a:latin typeface="Garamond" panose="02020404030301010803" pitchFamily="18" charset="0"/>
              </a:rPr>
              <a:t>, </a:t>
            </a:r>
            <a:r>
              <a:rPr lang="it-IT" sz="2200" b="1" dirty="0" smtClean="0">
                <a:latin typeface="Garamond" panose="02020404030301010803" pitchFamily="18" charset="0"/>
              </a:rPr>
              <a:t>	Spoleto</a:t>
            </a:r>
            <a:r>
              <a:rPr lang="it-IT" sz="2200" b="1" dirty="0">
                <a:latin typeface="Garamond" panose="02020404030301010803" pitchFamily="18" charset="0"/>
              </a:rPr>
              <a:t>, </a:t>
            </a:r>
            <a:r>
              <a:rPr lang="it-IT" sz="2200" b="1" dirty="0" smtClean="0">
                <a:latin typeface="Garamond" panose="02020404030301010803" pitchFamily="18" charset="0"/>
              </a:rPr>
              <a:t>	Friuli </a:t>
            </a:r>
            <a:r>
              <a:rPr lang="it-IT" sz="2200" dirty="0" smtClean="0">
                <a:latin typeface="Garamond" panose="02020404030301010803" pitchFamily="18" charset="0"/>
              </a:rPr>
              <a:t>e </a:t>
            </a:r>
            <a:r>
              <a:rPr lang="it-IT" sz="2200" b="1" dirty="0" smtClean="0">
                <a:latin typeface="Garamond" panose="02020404030301010803" pitchFamily="18" charset="0"/>
              </a:rPr>
              <a:t> Tuscia</a:t>
            </a:r>
            <a:r>
              <a:rPr lang="it-IT" sz="2200" dirty="0">
                <a:latin typeface="Garamond" panose="02020404030301010803" pitchFamily="18" charset="0"/>
              </a:rPr>
              <a:t>, che erano riusciti precocemente a rendere ereditarie le loro cariche e tentavano con alterne vicende di conquistare la corona d’Italia: carica che, si ricorderà, era elettiva, senza che peraltro esistessero regole chiare o condivise su come la scelta elettiva doveva verificarsi. La </a:t>
            </a:r>
            <a:r>
              <a:rPr lang="it-IT" sz="2200" dirty="0" smtClean="0">
                <a:latin typeface="Garamond" panose="02020404030301010803" pitchFamily="18" charset="0"/>
              </a:rPr>
              <a:t>dinastia </a:t>
            </a:r>
            <a:r>
              <a:rPr lang="it-IT" sz="2200" dirty="0">
                <a:latin typeface="Garamond" panose="02020404030301010803" pitchFamily="18" charset="0"/>
              </a:rPr>
              <a:t>ottoniana si prefisse di restaurare un impero, </a:t>
            </a:r>
            <a:r>
              <a:rPr lang="it-IT" sz="2200" dirty="0" smtClean="0">
                <a:latin typeface="Garamond" panose="02020404030301010803" pitchFamily="18" charset="0"/>
              </a:rPr>
              <a:t>che doveva avere </a:t>
            </a:r>
            <a:r>
              <a:rPr lang="it-IT" sz="2200" dirty="0">
                <a:latin typeface="Garamond" panose="02020404030301010803" pitchFamily="18" charset="0"/>
              </a:rPr>
              <a:t>un carattere universale. </a:t>
            </a:r>
            <a:r>
              <a:rPr lang="it-IT" sz="2200" dirty="0" smtClean="0">
                <a:latin typeface="Garamond" panose="02020404030301010803" pitchFamily="18" charset="0"/>
              </a:rPr>
              <a:t>Sfruttò con </a:t>
            </a:r>
            <a:r>
              <a:rPr lang="it-IT" sz="2200" dirty="0">
                <a:latin typeface="Garamond" panose="02020404030301010803" pitchFamily="18" charset="0"/>
              </a:rPr>
              <a:t>accortezza strumenti ideologici messi a punto dai sovrani carolingi, tra i quali spicca </a:t>
            </a:r>
            <a:r>
              <a:rPr lang="it-IT" sz="2200" b="1" dirty="0">
                <a:latin typeface="Garamond" panose="02020404030301010803" pitchFamily="18" charset="0"/>
              </a:rPr>
              <a:t>un forte controllo dell’episcopato</a:t>
            </a:r>
            <a:r>
              <a:rPr lang="it-IT" sz="2200" dirty="0">
                <a:latin typeface="Garamond" panose="02020404030301010803" pitchFamily="18" charset="0"/>
              </a:rPr>
              <a:t>. </a:t>
            </a:r>
          </a:p>
        </p:txBody>
      </p:sp>
      <p:pic>
        <p:nvPicPr>
          <p:cNvPr id="6" name="Immagine 5"/>
          <p:cNvPicPr>
            <a:picLocks noChangeAspect="1"/>
          </p:cNvPicPr>
          <p:nvPr/>
        </p:nvPicPr>
        <p:blipFill>
          <a:blip r:embed="rId3"/>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16095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Le </a:t>
            </a:r>
            <a:r>
              <a:rPr lang="it-IT" sz="3100" b="1" dirty="0">
                <a:latin typeface="Garamond" panose="02020404030301010803" pitchFamily="18" charset="0"/>
              </a:rPr>
              <a:t>premesse dei conflitti</a:t>
            </a:r>
            <a:r>
              <a:rPr lang="it-IT" sz="2800" dirty="0">
                <a:latin typeface="Garamond" panose="02020404030301010803" pitchFamily="18" charset="0"/>
              </a:rPr>
              <a:t/>
            </a:r>
            <a:br>
              <a:rPr lang="it-IT" sz="28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400175"/>
            <a:ext cx="11906250" cy="5457825"/>
          </a:xfrm>
        </p:spPr>
        <p:txBody>
          <a:bodyPr>
            <a:noAutofit/>
          </a:bodyPr>
          <a:lstStyle/>
          <a:p>
            <a:pPr marL="0" indent="0" algn="just">
              <a:buNone/>
            </a:pPr>
            <a:r>
              <a:rPr lang="it-IT" sz="2200" dirty="0" smtClean="0">
                <a:latin typeface="Garamond" panose="02020404030301010803" pitchFamily="18" charset="0"/>
              </a:rPr>
              <a:t>Questa </a:t>
            </a:r>
            <a:r>
              <a:rPr lang="it-IT" sz="2200" dirty="0">
                <a:latin typeface="Garamond" panose="02020404030301010803" pitchFamily="18" charset="0"/>
              </a:rPr>
              <a:t>attenzione politica rese, se possibile, ancora più evidente la crisi in cui versava la Chiesa di </a:t>
            </a:r>
            <a:endParaRPr lang="it-IT" sz="2200" dirty="0" smtClean="0">
              <a:latin typeface="Garamond" panose="02020404030301010803" pitchFamily="18" charset="0"/>
            </a:endParaRPr>
          </a:p>
          <a:p>
            <a:pPr marL="0" indent="0" algn="just">
              <a:spcBef>
                <a:spcPts val="0"/>
              </a:spcBef>
              <a:buNone/>
            </a:pPr>
            <a:r>
              <a:rPr lang="it-IT" sz="2200" dirty="0" smtClean="0">
                <a:latin typeface="Garamond" panose="02020404030301010803" pitchFamily="18" charset="0"/>
              </a:rPr>
              <a:t>Roma</a:t>
            </a:r>
            <a:r>
              <a:rPr lang="it-IT" sz="2200" dirty="0">
                <a:latin typeface="Garamond" panose="02020404030301010803" pitchFamily="18" charset="0"/>
              </a:rPr>
              <a:t>, e la necessità di una riforma che la rinnovasse profondamente. Quella che divenne, nel tardo XI secolo, una concreta riforma normativa e spirituale, non prese le mosse da un disegno organizzato e coerente, ma si nutrì di </a:t>
            </a:r>
            <a:r>
              <a:rPr lang="it-IT" sz="2200" u="sng" dirty="0">
                <a:latin typeface="Garamond" panose="02020404030301010803" pitchFamily="18" charset="0"/>
              </a:rPr>
              <a:t>stimoli disparati, disomogenei e a volte contrapposti</a:t>
            </a:r>
            <a:r>
              <a:rPr lang="it-IT" sz="2200" dirty="0">
                <a:latin typeface="Garamond" panose="02020404030301010803" pitchFamily="18" charset="0"/>
              </a:rPr>
              <a:t>. Ad esempio, i cosiddetti ‘movimenti pauperistici’ negavano valore alla Chiesa in quanto istituzione, proponendo l’alternativa di un ritorno alla semplicità evangelica; mentre ‘dall’</a:t>
            </a:r>
            <a:r>
              <a:rPr lang="it-IT" sz="2200" dirty="0" err="1">
                <a:latin typeface="Garamond" panose="02020404030301010803" pitchFamily="18" charset="0"/>
              </a:rPr>
              <a:t>interno’</a:t>
            </a:r>
            <a:r>
              <a:rPr lang="it-IT" sz="2200" dirty="0">
                <a:latin typeface="Garamond" panose="02020404030301010803" pitchFamily="18" charset="0"/>
              </a:rPr>
              <a:t>, ossia da alcune nuove realtà monastiche, provenne una risposta al degrado di enorme impatto sociale. </a:t>
            </a:r>
            <a:endParaRPr lang="it-IT" sz="2200" dirty="0" smtClean="0">
              <a:latin typeface="Garamond" panose="02020404030301010803" pitchFamily="18" charset="0"/>
            </a:endParaRPr>
          </a:p>
          <a:p>
            <a:pPr marL="0" indent="0" algn="just">
              <a:spcBef>
                <a:spcPts val="0"/>
              </a:spcBef>
              <a:buNone/>
            </a:pPr>
            <a:r>
              <a:rPr lang="it-IT" sz="2200" dirty="0">
                <a:latin typeface="Garamond" panose="02020404030301010803" pitchFamily="18" charset="0"/>
              </a:rPr>
              <a:t>Il successore di Ottone III, Enrico II, era intervenuto in Italia (come del resto prevedeva il </a:t>
            </a:r>
            <a:r>
              <a:rPr lang="it-IT" sz="2200" i="1" dirty="0" err="1">
                <a:latin typeface="Garamond" panose="02020404030301010803" pitchFamily="18" charset="0"/>
              </a:rPr>
              <a:t>Privilegium</a:t>
            </a:r>
            <a:r>
              <a:rPr lang="it-IT" sz="2200" i="1" dirty="0">
                <a:latin typeface="Garamond" panose="02020404030301010803" pitchFamily="18" charset="0"/>
              </a:rPr>
              <a:t> </a:t>
            </a:r>
            <a:r>
              <a:rPr lang="it-IT" sz="2200" i="1" dirty="0" err="1">
                <a:latin typeface="Garamond" panose="02020404030301010803" pitchFamily="18" charset="0"/>
              </a:rPr>
              <a:t>Othonis</a:t>
            </a:r>
            <a:r>
              <a:rPr lang="it-IT" sz="2200" i="1" dirty="0">
                <a:latin typeface="Garamond" panose="02020404030301010803" pitchFamily="18" charset="0"/>
              </a:rPr>
              <a:t> </a:t>
            </a:r>
            <a:r>
              <a:rPr lang="it-IT" sz="2200" dirty="0">
                <a:latin typeface="Garamond" panose="02020404030301010803" pitchFamily="18" charset="0"/>
              </a:rPr>
              <a:t>del 962) in occasione della nomina al soglio pontificio di </a:t>
            </a:r>
            <a:r>
              <a:rPr lang="it-IT" sz="2200" b="1" dirty="0">
                <a:latin typeface="Garamond" panose="02020404030301010803" pitchFamily="18" charset="0"/>
              </a:rPr>
              <a:t>Benedetto VIII</a:t>
            </a:r>
            <a:r>
              <a:rPr lang="it-IT" sz="2200" dirty="0">
                <a:latin typeface="Garamond" panose="02020404030301010803" pitchFamily="18" charset="0"/>
              </a:rPr>
              <a:t>; come è noto, il papa concesse privilegi ai vescovi imperiali, e non ritenne opportuno protestare contro l’ingerenza di Enrico II quando, partecipando al sinodo di elezione dell’arcivescovo di Ravenna, </a:t>
            </a:r>
            <a:r>
              <a:rPr lang="it-IT" sz="2200" u="sng" dirty="0">
                <a:latin typeface="Garamond" panose="02020404030301010803" pitchFamily="18" charset="0"/>
              </a:rPr>
              <a:t>l’imperatore ottenne che la carica andasse al fratellastro Arnoldo</a:t>
            </a:r>
            <a:r>
              <a:rPr lang="it-IT" sz="2200" dirty="0">
                <a:latin typeface="Garamond" panose="02020404030301010803" pitchFamily="18" charset="0"/>
              </a:rPr>
              <a:t> e non al suo antagonista Adalberto. Il successore di Enrico II, Enrico III, nel recarsi a Roma per essere incoronato dal papa, trovò ben </a:t>
            </a:r>
            <a:r>
              <a:rPr lang="it-IT" sz="2200" b="1" dirty="0">
                <a:latin typeface="Garamond" panose="02020404030301010803" pitchFamily="18" charset="0"/>
              </a:rPr>
              <a:t>tre pontefici a contendersi il soglio </a:t>
            </a:r>
            <a:r>
              <a:rPr lang="it-IT" sz="2200" dirty="0">
                <a:latin typeface="Garamond" panose="02020404030301010803" pitchFamily="18" charset="0"/>
              </a:rPr>
              <a:t>(Benedetto IX, Silvestro III, Gregorio VI): era il 1046, li depose tutti e tre, e impose come papa Clemente II, dell’alta nobiltà sassone, arcivescovo di </a:t>
            </a:r>
            <a:r>
              <a:rPr lang="it-IT" sz="2200" dirty="0" err="1">
                <a:latin typeface="Garamond" panose="02020404030301010803" pitchFamily="18" charset="0"/>
              </a:rPr>
              <a:t>Bamberga</a:t>
            </a:r>
            <a:r>
              <a:rPr lang="it-IT" sz="2200" dirty="0">
                <a:latin typeface="Garamond" panose="02020404030301010803" pitchFamily="18" charset="0"/>
              </a:rPr>
              <a:t>. Fu l’avvio del periodo dei ‘papi tedeschi’, ovvero nominati dagli imperatori. Lo scontro tra potere pontificio e imperiale sarebbe scoppiato molto più tardi, con il sinodo romano del 1059 e, in maniera ancora più netta, con il </a:t>
            </a:r>
            <a:r>
              <a:rPr lang="it-IT" sz="2200" i="1" dirty="0" err="1">
                <a:latin typeface="Garamond" panose="02020404030301010803" pitchFamily="18" charset="0"/>
              </a:rPr>
              <a:t>Dictatus</a:t>
            </a:r>
            <a:r>
              <a:rPr lang="it-IT" sz="2200" i="1" dirty="0">
                <a:latin typeface="Garamond" panose="02020404030301010803" pitchFamily="18" charset="0"/>
              </a:rPr>
              <a:t> </a:t>
            </a:r>
            <a:r>
              <a:rPr lang="it-IT" sz="2200" i="1" dirty="0" err="1">
                <a:latin typeface="Garamond" panose="02020404030301010803" pitchFamily="18" charset="0"/>
              </a:rPr>
              <a:t>Papae</a:t>
            </a:r>
            <a:r>
              <a:rPr lang="it-IT" sz="2200" i="1" dirty="0">
                <a:latin typeface="Garamond" panose="02020404030301010803" pitchFamily="18" charset="0"/>
              </a:rPr>
              <a:t> </a:t>
            </a:r>
            <a:r>
              <a:rPr lang="it-IT" sz="2200" dirty="0">
                <a:latin typeface="Garamond" panose="02020404030301010803" pitchFamily="18" charset="0"/>
              </a:rPr>
              <a:t>di Gregorio VII. La fine è nota: un compromesso che rese possibile una nuova geografia delle sfere di influenza imperiali</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863376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9615</TotalTime>
  <Words>8236</Words>
  <Application>Microsoft Office PowerPoint</Application>
  <PresentationFormat>Widescreen</PresentationFormat>
  <Paragraphs>125</Paragraphs>
  <Slides>33</Slides>
  <Notes>21</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33</vt:i4>
      </vt:variant>
    </vt:vector>
  </HeadingPairs>
  <TitlesOfParts>
    <vt:vector size="39" baseType="lpstr">
      <vt:lpstr>Arial</vt:lpstr>
      <vt:lpstr>Calibri</vt:lpstr>
      <vt:lpstr>Calibri Light</vt:lpstr>
      <vt:lpstr>Garamond</vt:lpstr>
      <vt:lpstr>Helvetica Neue LT Std 65 Medium</vt:lpstr>
      <vt:lpstr>Tema di Office</vt:lpstr>
      <vt:lpstr>Presentazione standard di PowerPoint</vt:lpstr>
      <vt:lpstr>Storia Medievale Laurea magistrale in Culture e tradizioni del Medio Evo e del Rinascimento   Lezione 11</vt:lpstr>
      <vt:lpstr>Dinamiche sociali </vt:lpstr>
      <vt:lpstr>Dinamiche sociali </vt:lpstr>
      <vt:lpstr>Dinamiche sociali </vt:lpstr>
      <vt:lpstr>Un doppio sistema </vt:lpstr>
      <vt:lpstr>Antagonismi </vt:lpstr>
      <vt:lpstr> Le premesse dei conflitti  </vt:lpstr>
      <vt:lpstr> Le premesse dei conflitti  </vt:lpstr>
      <vt:lpstr> Vescovi vassalli  </vt:lpstr>
      <vt:lpstr>  Particolarismi, feudatari, città   </vt:lpstr>
      <vt:lpstr>  Particolarismi, feudatari, città   </vt:lpstr>
      <vt:lpstr>   Ariberto d’Intimiano    </vt:lpstr>
      <vt:lpstr>   Ariberto d’Intimiano     </vt:lpstr>
      <vt:lpstr>    I vassalli contro Ariberto     </vt:lpstr>
      <vt:lpstr>    I vassalli contro Ariberto     </vt:lpstr>
      <vt:lpstr>     L’‘Autodeterminazione’ di Milano     </vt:lpstr>
      <vt:lpstr>     Milano come esempio: il caso di Lucca      </vt:lpstr>
      <vt:lpstr>     Milano come esempio: il caso di Lucca (parentesi sui Canossa)      </vt:lpstr>
      <vt:lpstr>     Milano come esempio: il caso di Lucca      </vt:lpstr>
      <vt:lpstr>      Lucca, i Canossa, Pisa       </vt:lpstr>
      <vt:lpstr>      Nuove istituzioni       </vt:lpstr>
      <vt:lpstr>      Nuove istituzioni       </vt:lpstr>
      <vt:lpstr>       I consoli        </vt:lpstr>
      <vt:lpstr>       I consoli        </vt:lpstr>
      <vt:lpstr>        La parola e il senso        </vt:lpstr>
      <vt:lpstr>         Consoli, funzionari vescovili         </vt:lpstr>
      <vt:lpstr>         I Consoli         </vt:lpstr>
      <vt:lpstr>         I Consoli         </vt:lpstr>
      <vt:lpstr>          Il giuramento della Compagna di Genova (1157)          </vt:lpstr>
      <vt:lpstr>          I consoli e la rappresentanza           </vt:lpstr>
      <vt:lpstr>          I consoli e la rappresentanza           </vt:lpstr>
      <vt:lpstr>          I consoli, l’assemblea, il consiglio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Simone</dc:creator>
  <cp:lastModifiedBy>Beatrice Saletti</cp:lastModifiedBy>
  <cp:revision>211</cp:revision>
  <cp:lastPrinted>2019-10-15T11:51:55Z</cp:lastPrinted>
  <dcterms:created xsi:type="dcterms:W3CDTF">2018-11-14T14:16:16Z</dcterms:created>
  <dcterms:modified xsi:type="dcterms:W3CDTF">2019-10-29T23:53:38Z</dcterms:modified>
</cp:coreProperties>
</file>