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35"/>
  </p:notesMasterIdLst>
  <p:sldIdLst>
    <p:sldId id="269" r:id="rId2"/>
    <p:sldId id="262" r:id="rId3"/>
    <p:sldId id="276" r:id="rId4"/>
    <p:sldId id="277" r:id="rId5"/>
    <p:sldId id="278" r:id="rId6"/>
    <p:sldId id="279" r:id="rId7"/>
    <p:sldId id="280" r:id="rId8"/>
    <p:sldId id="281" r:id="rId9"/>
    <p:sldId id="282" r:id="rId10"/>
    <p:sldId id="283" r:id="rId11"/>
    <p:sldId id="284" r:id="rId12"/>
    <p:sldId id="285" r:id="rId13"/>
    <p:sldId id="306"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29/10/2019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12</a:t>
            </a:fld>
            <a:endParaRPr lang="it-IT"/>
          </a:p>
        </p:txBody>
      </p:sp>
    </p:spTree>
    <p:extLst>
      <p:ext uri="{BB962C8B-B14F-4D97-AF65-F5344CB8AC3E}">
        <p14:creationId xmlns:p14="http://schemas.microsoft.com/office/powerpoint/2010/main" val="2988392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‘Feudatari’ o ‘signori’?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2001500" cy="5232400"/>
          </a:xfrm>
        </p:spPr>
        <p:txBody>
          <a:bodyPr>
            <a:noAutofit/>
          </a:bodyPr>
          <a:lstStyle/>
          <a:p>
            <a:pPr marL="0" indent="0" algn="just">
              <a:buNone/>
            </a:pPr>
            <a:r>
              <a:rPr lang="it-IT" sz="2200" dirty="0">
                <a:latin typeface="Garamond" panose="02020404030301010803" pitchFamily="18" charset="0"/>
              </a:rPr>
              <a:t>Il </a:t>
            </a:r>
            <a:r>
              <a:rPr lang="it-IT" sz="2200" dirty="0" smtClean="0">
                <a:latin typeface="Garamond" panose="02020404030301010803" pitchFamily="18" charset="0"/>
              </a:rPr>
              <a:t>banno è </a:t>
            </a:r>
            <a:r>
              <a:rPr lang="it-IT" sz="2200" dirty="0">
                <a:latin typeface="Garamond" panose="02020404030301010803" pitchFamily="18" charset="0"/>
              </a:rPr>
              <a:t>una sorta di privatizzazione del potere pubblico, che avviene in certe circostanze; al banno non vanno associate situazioni proprie invece del </a:t>
            </a:r>
            <a:r>
              <a:rPr lang="it-IT" sz="2200" i="1" dirty="0" err="1">
                <a:latin typeface="Garamond" panose="02020404030301010803" pitchFamily="18" charset="0"/>
              </a:rPr>
              <a:t>districtus</a:t>
            </a:r>
            <a:r>
              <a:rPr lang="it-IT" sz="2200" dirty="0">
                <a:latin typeface="Garamond" panose="02020404030301010803" pitchFamily="18" charset="0"/>
              </a:rPr>
              <a:t>, tantomeno del </a:t>
            </a:r>
            <a:r>
              <a:rPr lang="it-IT" sz="2200" i="1" dirty="0" err="1">
                <a:latin typeface="Garamond" panose="02020404030301010803" pitchFamily="18" charset="0"/>
              </a:rPr>
              <a:t>beneficium</a:t>
            </a:r>
            <a:r>
              <a:rPr lang="it-IT" sz="2200" i="1" dirty="0">
                <a:latin typeface="Garamond" panose="02020404030301010803" pitchFamily="18" charset="0"/>
              </a:rPr>
              <a:t> </a:t>
            </a:r>
            <a:r>
              <a:rPr lang="it-IT" sz="2200" dirty="0">
                <a:latin typeface="Garamond" panose="02020404030301010803" pitchFamily="18" charset="0"/>
              </a:rPr>
              <a:t>feudale. Occorre però mettere di nuovo in guardia dall’operare una semplificazione in merito all’organizzazione territoriale dell’impero carolingio. Le circoscrizioni pubbliche in cui era suddiviso l’impero, </a:t>
            </a:r>
            <a:r>
              <a:rPr lang="it-IT" sz="2200" b="1" dirty="0">
                <a:latin typeface="Garamond" panose="02020404030301010803" pitchFamily="18" charset="0"/>
              </a:rPr>
              <a:t>comitati</a:t>
            </a:r>
            <a:r>
              <a:rPr lang="it-IT" sz="2200" dirty="0">
                <a:latin typeface="Garamond" panose="02020404030301010803" pitchFamily="18" charset="0"/>
              </a:rPr>
              <a:t> e </a:t>
            </a:r>
            <a:r>
              <a:rPr lang="it-IT" sz="2200" b="1" dirty="0">
                <a:latin typeface="Garamond" panose="02020404030301010803" pitchFamily="18" charset="0"/>
              </a:rPr>
              <a:t>marche</a:t>
            </a:r>
            <a:r>
              <a:rPr lang="it-IT" sz="2200" dirty="0">
                <a:latin typeface="Garamond" panose="02020404030301010803" pitchFamily="18" charset="0"/>
              </a:rPr>
              <a:t>, erano soggette al governo di conti e marchesi. I quali erano pubblici funzionari, e ottenevano, in cambio del servizio prestato, benefici territoriali molto più ristretti delle aree che avevano sotto controllo.  «Spesso si crede che la dissoluzione postcarolingia consista appunto nel completo autonomizzarsi ‘feudale’ dei poteri dei conti e dei marchesi: se cosi fosse stato, non sarebbe stata una gran dissoluzione, perché le circoscrizioni erano ampie, in Italia avevano dimensioni simili alle attuali province. Invece in Italia e in gran parte d’Europa troviamo poteri locali molto più piccoli, sono gli stessi poteri dei conti e dei marchesi a essere fortemente frazionati all’interno» (G.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a:latin typeface="Garamond" panose="02020404030301010803" pitchFamily="18" charset="0"/>
              </a:rPr>
              <a:t>Villaggi e </a:t>
            </a:r>
            <a:r>
              <a:rPr lang="it-IT" sz="2200" i="1" dirty="0" err="1">
                <a:latin typeface="Garamond" panose="02020404030301010803" pitchFamily="18" charset="0"/>
              </a:rPr>
              <a:t>curtes</a:t>
            </a:r>
            <a:r>
              <a:rPr lang="it-IT" sz="2200" dirty="0">
                <a:latin typeface="Garamond" panose="02020404030301010803" pitchFamily="18" charset="0"/>
              </a:rPr>
              <a:t>, cit., p. 16). </a:t>
            </a:r>
            <a:endParaRPr lang="it-IT" sz="2200" dirty="0" smtClean="0">
              <a:latin typeface="Garamond" panose="02020404030301010803" pitchFamily="18" charset="0"/>
            </a:endParaRPr>
          </a:p>
          <a:p>
            <a:pPr marL="0" indent="0" algn="just">
              <a:spcBef>
                <a:spcPts val="0"/>
              </a:spcBef>
              <a:buNone/>
            </a:pPr>
            <a:r>
              <a:rPr lang="it-IT" sz="2200" dirty="0">
                <a:latin typeface="Garamond" panose="02020404030301010803" pitchFamily="18" charset="0"/>
              </a:rPr>
              <a:t>I personaggi dotati di castello, che esercitavano un dominio e al medesimo tempo fornivano protezione sui contadini della zona, sono definiti dalle fonti </a:t>
            </a:r>
            <a:r>
              <a:rPr lang="it-IT" sz="2200" b="1" i="1" dirty="0">
                <a:latin typeface="Garamond" panose="02020404030301010803" pitchFamily="18" charset="0"/>
              </a:rPr>
              <a:t>domini</a:t>
            </a:r>
            <a:r>
              <a:rPr lang="it-IT" sz="2200" dirty="0">
                <a:latin typeface="Garamond" panose="02020404030301010803" pitchFamily="18" charset="0"/>
              </a:rPr>
              <a:t>. </a:t>
            </a:r>
            <a:r>
              <a:rPr lang="it-IT" sz="2200" b="1" i="1" dirty="0" err="1">
                <a:latin typeface="Garamond" panose="02020404030301010803" pitchFamily="18" charset="0"/>
              </a:rPr>
              <a:t>Dominatus</a:t>
            </a:r>
            <a:r>
              <a:rPr lang="it-IT" sz="2200" b="1" i="1" dirty="0">
                <a:latin typeface="Garamond" panose="02020404030301010803" pitchFamily="18" charset="0"/>
              </a:rPr>
              <a:t> loci</a:t>
            </a:r>
            <a:r>
              <a:rPr lang="it-IT" sz="2200" dirty="0">
                <a:latin typeface="Garamond" panose="02020404030301010803" pitchFamily="18" charset="0"/>
              </a:rPr>
              <a:t> è come si indicano i territori sotto la giurisdizione del </a:t>
            </a:r>
            <a:r>
              <a:rPr lang="it-IT" sz="2200" i="1" dirty="0">
                <a:latin typeface="Garamond" panose="02020404030301010803" pitchFamily="18" charset="0"/>
              </a:rPr>
              <a:t>dominus</a:t>
            </a:r>
            <a:r>
              <a:rPr lang="it-IT" sz="2200" dirty="0">
                <a:latin typeface="Garamond" panose="02020404030301010803" pitchFamily="18" charset="0"/>
              </a:rPr>
              <a:t>. Controllo e protezione sociale del latifondista sui servi era esercitato già in epoca romana, e la prassi (con rapporti meno vincolanti per i contadini liberi rispetto che per i servi) si mantenne nell’istituto curtense. La </a:t>
            </a:r>
            <a:r>
              <a:rPr lang="it-IT" sz="2200" i="1" dirty="0" err="1">
                <a:latin typeface="Garamond" panose="02020404030301010803" pitchFamily="18" charset="0"/>
              </a:rPr>
              <a:t>curtis</a:t>
            </a:r>
            <a:r>
              <a:rPr lang="it-IT" sz="2200" dirty="0">
                <a:latin typeface="Garamond" panose="02020404030301010803" pitchFamily="18" charset="0"/>
              </a:rPr>
              <a:t>, va specificato, non era collocata in un terreno circoscritto, e nemmeno possedeva una struttura accentrata.</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1875" y="1"/>
            <a:ext cx="1000124" cy="1633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080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‘Feudatari’ o ‘signori’?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I </a:t>
            </a:r>
            <a:r>
              <a:rPr lang="it-IT" sz="2200" i="1" dirty="0">
                <a:latin typeface="Garamond" panose="02020404030301010803" pitchFamily="18" charset="0"/>
              </a:rPr>
              <a:t>mansi</a:t>
            </a:r>
            <a:r>
              <a:rPr lang="it-IT" sz="2200" dirty="0">
                <a:latin typeface="Garamond" panose="02020404030301010803" pitchFamily="18" charset="0"/>
              </a:rPr>
              <a:t> erano dispersi su territori facenti capo a più villaggi, e nello stesso villaggio potevano risiedere contadini dipendenti da signori diversi. «Queste signorie, che possiamo definire ‘fondiarie’, erano tutt’altro che compatte. Erano costituite da </a:t>
            </a:r>
            <a:r>
              <a:rPr lang="it-IT" sz="2200" i="1" dirty="0" err="1">
                <a:latin typeface="Garamond" panose="02020404030301010803" pitchFamily="18" charset="0"/>
              </a:rPr>
              <a:t>curtes</a:t>
            </a:r>
            <a:r>
              <a:rPr lang="it-IT" sz="2200" dirty="0">
                <a:latin typeface="Garamond" panose="02020404030301010803" pitchFamily="18" charset="0"/>
              </a:rPr>
              <a:t> lontane fra loro, le stesse </a:t>
            </a:r>
            <a:r>
              <a:rPr lang="it-IT" sz="2200" i="1" dirty="0" err="1">
                <a:latin typeface="Garamond" panose="02020404030301010803" pitchFamily="18" charset="0"/>
              </a:rPr>
              <a:t>curtes</a:t>
            </a:r>
            <a:r>
              <a:rPr lang="it-IT" sz="2200" dirty="0">
                <a:latin typeface="Garamond" panose="02020404030301010803" pitchFamily="18" charset="0"/>
              </a:rPr>
              <a:t> erano molto frammentate al loro interno, nel medesimo villaggio abitavano contadini dipendenti da signori diversi: questa assenza di compattezza territoriale aveva agevolato, nei regni romano-barbarici e nella prima età carolingia, una chiara distinzione fra il governo militare e civile degli ufficiali regi e l’empirica e quotidiana influenza sociale dei </a:t>
            </a:r>
            <a:r>
              <a:rPr lang="it-IT" sz="2200" dirty="0" smtClean="0">
                <a:latin typeface="Garamond" panose="02020404030301010803" pitchFamily="18" charset="0"/>
              </a:rPr>
              <a:t>signori </a:t>
            </a:r>
            <a:r>
              <a:rPr lang="it-IT" sz="2200" dirty="0">
                <a:latin typeface="Garamond" panose="02020404030301010803" pitchFamily="18" charset="0"/>
              </a:rPr>
              <a:t>fondiari» (G.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a:latin typeface="Garamond" panose="02020404030301010803" pitchFamily="18" charset="0"/>
              </a:rPr>
              <a:t>Villaggi e </a:t>
            </a:r>
            <a:r>
              <a:rPr lang="it-IT" sz="2200" i="1" dirty="0" err="1">
                <a:latin typeface="Garamond" panose="02020404030301010803" pitchFamily="18" charset="0"/>
              </a:rPr>
              <a:t>curtes</a:t>
            </a:r>
            <a:r>
              <a:rPr lang="it-IT" sz="2200" dirty="0">
                <a:latin typeface="Garamond" panose="02020404030301010803" pitchFamily="18" charset="0"/>
              </a:rPr>
              <a:t>, cit., p. 17</a:t>
            </a:r>
            <a:r>
              <a:rPr lang="it-IT" sz="2200" dirty="0" smtClean="0">
                <a:latin typeface="Garamond" panose="02020404030301010803" pitchFamily="18" charset="0"/>
              </a:rPr>
              <a:t>).</a:t>
            </a:r>
          </a:p>
          <a:p>
            <a:pPr marL="0" indent="0" algn="just">
              <a:spcBef>
                <a:spcPts val="0"/>
              </a:spcBef>
              <a:buNone/>
            </a:pPr>
            <a:r>
              <a:rPr lang="it-IT" sz="2200" dirty="0">
                <a:latin typeface="Garamond" panose="02020404030301010803" pitchFamily="18" charset="0"/>
              </a:rPr>
              <a:t>Il termine signore, nell’alto medioevo, è utilizzato in più accezioni. L’ambiguità sorge dal vocabolo utilizzato dalle fonti, il latino dominus; procediamo però a specificare i differenti ‘domini’, e invitiamo a utilizzare la meno problematica traduzione più adatta.</a:t>
            </a:r>
          </a:p>
          <a:p>
            <a:pPr marL="0" lvl="0" indent="0" algn="just">
              <a:spcBef>
                <a:spcPts val="0"/>
              </a:spcBef>
              <a:buNone/>
            </a:pPr>
            <a:r>
              <a:rPr lang="it-IT" sz="2200" i="1" dirty="0">
                <a:latin typeface="Garamond" panose="02020404030301010803" pitchFamily="18" charset="0"/>
              </a:rPr>
              <a:t>Dominus</a:t>
            </a:r>
            <a:r>
              <a:rPr lang="it-IT" sz="2200" dirty="0">
                <a:latin typeface="Garamond" panose="02020404030301010803" pitchFamily="18" charset="0"/>
              </a:rPr>
              <a:t> era il </a:t>
            </a:r>
            <a:r>
              <a:rPr lang="it-IT" sz="2200" b="1" dirty="0">
                <a:latin typeface="Garamond" panose="02020404030301010803" pitchFamily="18" charset="0"/>
              </a:rPr>
              <a:t>proprietario terriero</a:t>
            </a:r>
            <a:r>
              <a:rPr lang="it-IT" sz="2200" dirty="0">
                <a:latin typeface="Garamond" panose="02020404030301010803" pitchFamily="18" charset="0"/>
              </a:rPr>
              <a:t>, delle </a:t>
            </a:r>
            <a:r>
              <a:rPr lang="it-IT" sz="2200" i="1" dirty="0" err="1">
                <a:latin typeface="Garamond" panose="02020404030301010803" pitchFamily="18" charset="0"/>
              </a:rPr>
              <a:t>villae</a:t>
            </a:r>
            <a:r>
              <a:rPr lang="it-IT" sz="2200" dirty="0">
                <a:latin typeface="Garamond" panose="02020404030301010803" pitchFamily="18" charset="0"/>
              </a:rPr>
              <a:t> romane come delle </a:t>
            </a:r>
            <a:r>
              <a:rPr lang="it-IT" sz="2200" i="1" dirty="0" err="1">
                <a:latin typeface="Garamond" panose="02020404030301010803" pitchFamily="18" charset="0"/>
              </a:rPr>
              <a:t>curtes</a:t>
            </a:r>
            <a:r>
              <a:rPr lang="it-IT" sz="2200" dirty="0">
                <a:latin typeface="Garamond" panose="02020404030301010803" pitchFamily="18" charset="0"/>
              </a:rPr>
              <a:t> carolinge. Dato che a questa figura vennero col tempo ad aggiungersi altre due tipologie, molto diverse, di </a:t>
            </a:r>
            <a:r>
              <a:rPr lang="it-IT" sz="2200" i="1" dirty="0">
                <a:latin typeface="Garamond" panose="02020404030301010803" pitchFamily="18" charset="0"/>
              </a:rPr>
              <a:t>dominus</a:t>
            </a:r>
            <a:r>
              <a:rPr lang="it-IT" sz="2200" dirty="0">
                <a:latin typeface="Garamond" panose="02020404030301010803" pitchFamily="18" charset="0"/>
              </a:rPr>
              <a:t>, è opportuno chiamare il ‘latifondista’ come padrone, o con altri sinonimi.</a:t>
            </a:r>
          </a:p>
          <a:p>
            <a:pPr marL="0" lvl="0" indent="0" algn="just">
              <a:spcBef>
                <a:spcPts val="0"/>
              </a:spcBef>
              <a:buNone/>
            </a:pPr>
            <a:r>
              <a:rPr lang="it-IT" sz="2200" dirty="0">
                <a:latin typeface="Garamond" panose="02020404030301010803" pitchFamily="18" charset="0"/>
              </a:rPr>
              <a:t>Era pure il </a:t>
            </a:r>
            <a:r>
              <a:rPr lang="it-IT" sz="2200" b="1" dirty="0">
                <a:latin typeface="Garamond" panose="02020404030301010803" pitchFamily="18" charset="0"/>
              </a:rPr>
              <a:t>destinatario dell’omaggio feudale</a:t>
            </a:r>
            <a:r>
              <a:rPr lang="it-IT" sz="2200" dirty="0">
                <a:latin typeface="Garamond" panose="02020404030301010803" pitchFamily="18" charset="0"/>
              </a:rPr>
              <a:t>, che veniva indicato anche come ‘senior’, ma più spesso come </a:t>
            </a:r>
            <a:r>
              <a:rPr lang="it-IT" sz="2200" i="1" dirty="0">
                <a:latin typeface="Garamond" panose="02020404030301010803" pitchFamily="18" charset="0"/>
              </a:rPr>
              <a:t>dominus</a:t>
            </a:r>
            <a:r>
              <a:rPr lang="it-IT" sz="2200" dirty="0">
                <a:latin typeface="Garamond" panose="02020404030301010803" pitchFamily="18" charset="0"/>
              </a:rPr>
              <a:t>. Concedendo terre in </a:t>
            </a:r>
            <a:r>
              <a:rPr lang="it-IT" sz="2200" i="1" dirty="0" err="1">
                <a:latin typeface="Garamond" panose="02020404030301010803" pitchFamily="18" charset="0"/>
              </a:rPr>
              <a:t>beneficium</a:t>
            </a:r>
            <a:r>
              <a:rPr lang="it-IT" sz="2200" dirty="0">
                <a:latin typeface="Garamond" panose="02020404030301010803" pitchFamily="18" charset="0"/>
              </a:rPr>
              <a:t>, il </a:t>
            </a:r>
            <a:r>
              <a:rPr lang="it-IT" sz="2200" i="1" dirty="0">
                <a:latin typeface="Garamond" panose="02020404030301010803" pitchFamily="18" charset="0"/>
              </a:rPr>
              <a:t>dominus</a:t>
            </a:r>
            <a:r>
              <a:rPr lang="it-IT" sz="2200" dirty="0">
                <a:latin typeface="Garamond" panose="02020404030301010803" pitchFamily="18" charset="0"/>
              </a:rPr>
              <a:t> era comunque </a:t>
            </a:r>
            <a:r>
              <a:rPr lang="it-IT" sz="2200" i="1" dirty="0">
                <a:latin typeface="Garamond" panose="02020404030301010803" pitchFamily="18" charset="0"/>
              </a:rPr>
              <a:t>dominus</a:t>
            </a:r>
            <a:r>
              <a:rPr lang="it-IT" sz="2200" dirty="0">
                <a:latin typeface="Garamond" panose="02020404030301010803" pitchFamily="18" charset="0"/>
              </a:rPr>
              <a:t> del feudatario e </a:t>
            </a:r>
            <a:r>
              <a:rPr lang="it-IT" sz="2200" i="1" dirty="0">
                <a:latin typeface="Garamond" panose="02020404030301010803" pitchFamily="18" charset="0"/>
              </a:rPr>
              <a:t>dominus</a:t>
            </a:r>
            <a:r>
              <a:rPr lang="it-IT" sz="2200" dirty="0">
                <a:latin typeface="Garamond" panose="02020404030301010803" pitchFamily="18" charset="0"/>
              </a:rPr>
              <a:t> di quelle terre, attribuite ad altri tramite vincolo feudale</a:t>
            </a:r>
            <a:r>
              <a:rPr lang="it-IT" sz="2200" dirty="0" smtClean="0">
                <a:latin typeface="Garamond" panose="02020404030301010803" pitchFamily="18" charset="0"/>
              </a:rPr>
              <a:t>. Dal </a:t>
            </a:r>
            <a:r>
              <a:rPr lang="it-IT" sz="2200" dirty="0">
                <a:latin typeface="Garamond" panose="02020404030301010803" pitchFamily="18" charset="0"/>
              </a:rPr>
              <a:t>X secolo, con l’incastellamento, il </a:t>
            </a:r>
            <a:r>
              <a:rPr lang="it-IT" sz="2200" i="1" dirty="0">
                <a:latin typeface="Garamond" panose="02020404030301010803" pitchFamily="18" charset="0"/>
              </a:rPr>
              <a:t>dominus</a:t>
            </a:r>
            <a:r>
              <a:rPr lang="it-IT" sz="2200" dirty="0">
                <a:latin typeface="Garamond" panose="02020404030301010803" pitchFamily="18" charset="0"/>
              </a:rPr>
              <a:t> del punto 1) modifica la natura e la gamma dei suoi poteri sui contadini, divenendo </a:t>
            </a:r>
            <a:r>
              <a:rPr lang="it-IT" sz="2200" b="1" dirty="0">
                <a:latin typeface="Garamond" panose="02020404030301010803" pitchFamily="18" charset="0"/>
              </a:rPr>
              <a:t>signore bannale</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004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Le immunità regie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All’età carolingia appartiene una tendenza, da parte della ‘signoria fondiaria’ (ossia dei proprietari terrieri), a dotarsi di poteri ‘pubblici’, militari e/o giurisdizionali. Una maggiore influenza si manifestò in più maniere: ad esempio, sovvenzionando l’erezione di chiese. Così i proprietari acquisirono indirettamente facoltà di intervenire sulle nomine legate alla gestione delle chiese in questione, innalzando in tal modo il loro prestigio ed esercitando la propria influenza pure sui contadini ai quali non erano altrimenti in relazione, perché soggetti ad altri proprietari terrieri. Anche gli enti ecclesiastici vennero coinvolti nel processo di ‘privatizzazione’, o comunque di delega, di poteri, in quanto proprietari di numerosissime ed estese aziende agricole: le </a:t>
            </a:r>
            <a:r>
              <a:rPr lang="it-IT" sz="2200" b="1" dirty="0">
                <a:latin typeface="Garamond" panose="02020404030301010803" pitchFamily="18" charset="0"/>
              </a:rPr>
              <a:t>immunità regie </a:t>
            </a:r>
            <a:r>
              <a:rPr lang="it-IT" sz="2200" dirty="0">
                <a:latin typeface="Garamond" panose="02020404030301010803" pitchFamily="18" charset="0"/>
              </a:rPr>
              <a:t>furono lo strumento che consentirono il passaggio di giurisdizione dal potere laico alle autorità ecclesiastiche. L’immunità, privilegio scritto, rendeva il titolare della concessione autorizzato a giudicare, persino a punire, i suoi contadini, senza che intervenisse l’autorità regia. Rarissimi sono i privilegi di immunità concessi a laici; d’altronde, come scrive Capitani, «era impossibile che […] il carattere politico dell’esercizio di una giurisdizione avente valore pubblico da parte di un privato non venisse connesso con l’immunità stessa» (O. Capitani, </a:t>
            </a:r>
            <a:r>
              <a:rPr lang="it-IT" sz="2200" i="1" dirty="0">
                <a:latin typeface="Garamond" panose="02020404030301010803" pitchFamily="18" charset="0"/>
              </a:rPr>
              <a:t>Storia dell’Italia medievale</a:t>
            </a:r>
            <a:r>
              <a:rPr lang="it-IT" sz="2200" dirty="0">
                <a:latin typeface="Garamond" panose="02020404030301010803" pitchFamily="18" charset="0"/>
              </a:rPr>
              <a:t>, Roma-Bari, Laterza, 1886, pp. 121-122). «Con la disgregazione dell’impero carolingio, le immunità ebbero esiti diversi, in molti casi un </a:t>
            </a:r>
            <a:r>
              <a:rPr lang="it-IT" sz="2200" dirty="0" smtClean="0">
                <a:latin typeface="Garamond" panose="02020404030301010803" pitchFamily="18" charset="0"/>
              </a:rPr>
              <a:t>vescovo </a:t>
            </a:r>
            <a:r>
              <a:rPr lang="it-IT" sz="2200" dirty="0">
                <a:latin typeface="Garamond" panose="02020404030301010803" pitchFamily="18" charset="0"/>
              </a:rPr>
              <a:t>o un monastero, fortificando i propri possedimenti garantiti dall'immunità, li trasformò in una vera e propria signoria di banno. </a:t>
            </a:r>
            <a:r>
              <a:rPr lang="it-IT" sz="2200" dirty="0" smtClean="0">
                <a:latin typeface="Garamond" panose="02020404030301010803" pitchFamily="18" charset="0"/>
              </a:rPr>
              <a:t>Altri diplomi di immunità, ad esempio quelli concessi dagli Ottoni ai vescovi di molte città italiane, coinvolgevano non soltanto i possessi e i dipendenti della Chiesa, ma quelli di tutti i cittadini; in tal</a:t>
            </a: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907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Le immunità regie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caso l’immunità dagli interventi del potere comitale si trasformava di fatto in una delega al vescovo, solo responsabile, ormai, del mantenimento della giustizia all’interno della città e anche della sua difesa militare. Si diffondevano così in Italia quell’abitudine alla collaborazione fra vescovo e cittadini, e quell’emarginazione del conte verso le campagne, che avrebbero consentito in seguito la nascita dei comuni. In una manualistica superata si legge a volte che </a:t>
            </a:r>
            <a:r>
              <a:rPr lang="it-IT" sz="2200" b="1" dirty="0" smtClean="0">
                <a:latin typeface="Garamond" panose="02020404030301010803" pitchFamily="18" charset="0"/>
              </a:rPr>
              <a:t>l’immunità</a:t>
            </a:r>
            <a:r>
              <a:rPr lang="it-IT" sz="2200" dirty="0" smtClean="0">
                <a:latin typeface="Garamond" panose="02020404030301010803" pitchFamily="18" charset="0"/>
              </a:rPr>
              <a:t> sarebbe stata un elemento </a:t>
            </a:r>
            <a:r>
              <a:rPr lang="it-IT" sz="2200" b="1" dirty="0" smtClean="0">
                <a:latin typeface="Garamond" panose="02020404030301010803" pitchFamily="18" charset="0"/>
              </a:rPr>
              <a:t>fondamentale</a:t>
            </a:r>
            <a:r>
              <a:rPr lang="it-IT" sz="2200" dirty="0" smtClean="0">
                <a:latin typeface="Garamond" panose="02020404030301010803" pitchFamily="18" charset="0"/>
              </a:rPr>
              <a:t> </a:t>
            </a:r>
            <a:r>
              <a:rPr lang="it-IT" sz="2200" b="1" dirty="0" smtClean="0">
                <a:latin typeface="Garamond" panose="02020404030301010803" pitchFamily="18" charset="0"/>
              </a:rPr>
              <a:t>del sistema feudale</a:t>
            </a:r>
            <a:r>
              <a:rPr lang="it-IT" sz="2200" dirty="0" smtClean="0">
                <a:latin typeface="Garamond" panose="02020404030301010803" pitchFamily="18" charset="0"/>
              </a:rPr>
              <a:t>: che, cioè, ogni concessione in beneficio da parte del re, in cambio del relativo omaggio, avrebbe comportato anche la concessione dell’immunità alle terre date in feudo. Si tratta di un </a:t>
            </a:r>
            <a:r>
              <a:rPr lang="it-IT" sz="2200" b="1" dirty="0" smtClean="0">
                <a:latin typeface="Garamond" panose="02020404030301010803" pitchFamily="18" charset="0"/>
              </a:rPr>
              <a:t>mito storiografico</a:t>
            </a:r>
            <a:r>
              <a:rPr lang="it-IT" sz="2200" dirty="0" smtClean="0">
                <a:latin typeface="Garamond" panose="02020404030301010803" pitchFamily="18" charset="0"/>
              </a:rPr>
              <a:t>, con cui ci si è sforzati di spiegare la disgregazione dell’impero carolingio, la formazione dei principati territoriali e delle signorie locali, come effetto di un rovinoso sistema di concessioni dall’alto, avviato fin dal tempo di Carlo Magno: nozione </a:t>
            </a:r>
            <a:r>
              <a:rPr lang="it-IT" sz="2200" u="sng" dirty="0" smtClean="0">
                <a:latin typeface="Garamond" panose="02020404030301010803" pitchFamily="18" charset="0"/>
              </a:rPr>
              <a:t>non soltanto infondata</a:t>
            </a:r>
            <a:r>
              <a:rPr lang="it-IT" sz="2200" dirty="0" smtClean="0">
                <a:latin typeface="Garamond" panose="02020404030301010803" pitchFamily="18" charset="0"/>
              </a:rPr>
              <a:t>, poiché l’immunità non aveva niente a che fare con le relazioni feudali, </a:t>
            </a:r>
            <a:r>
              <a:rPr lang="it-IT" sz="2200" u="sng" dirty="0" smtClean="0">
                <a:latin typeface="Garamond" panose="02020404030301010803" pitchFamily="18" charset="0"/>
              </a:rPr>
              <a:t>ma anche ingannevole</a:t>
            </a:r>
            <a:r>
              <a:rPr lang="it-IT" sz="2200" dirty="0" smtClean="0">
                <a:latin typeface="Garamond" panose="02020404030301010803" pitchFamily="18" charset="0"/>
              </a:rPr>
              <a:t>, poiché in questa prospettiva si finisce per fraintendere un processo di frantumazione del potere che si verificò in larga misura a partire dal basso, e solo a una data </a:t>
            </a:r>
            <a:r>
              <a:rPr lang="it-IT" sz="2200" dirty="0">
                <a:latin typeface="Garamond" panose="02020404030301010803" pitchFamily="18" charset="0"/>
              </a:rPr>
              <a:t>più tarda» (A. Barbero - C. </a:t>
            </a:r>
            <a:r>
              <a:rPr lang="it-IT" sz="2200" dirty="0" err="1">
                <a:latin typeface="Garamond" panose="02020404030301010803" pitchFamily="18" charset="0"/>
              </a:rPr>
              <a:t>Frugoni</a:t>
            </a:r>
            <a:r>
              <a:rPr lang="it-IT" sz="2200" dirty="0">
                <a:latin typeface="Garamond" panose="02020404030301010803" pitchFamily="18" charset="0"/>
              </a:rPr>
              <a:t>, voce </a:t>
            </a:r>
            <a:r>
              <a:rPr lang="it-IT" sz="2200" i="1" dirty="0">
                <a:latin typeface="Garamond" panose="02020404030301010803" pitchFamily="18" charset="0"/>
              </a:rPr>
              <a:t>immunità</a:t>
            </a:r>
            <a:r>
              <a:rPr lang="it-IT" sz="2200" dirty="0">
                <a:latin typeface="Garamond" panose="02020404030301010803" pitchFamily="18" charset="0"/>
              </a:rPr>
              <a:t>, in: </a:t>
            </a:r>
            <a:r>
              <a:rPr lang="it-IT" sz="2200" i="1" dirty="0">
                <a:latin typeface="Garamond" panose="02020404030301010803" pitchFamily="18" charset="0"/>
              </a:rPr>
              <a:t>Dizionario del Medioevo</a:t>
            </a:r>
            <a:r>
              <a:rPr lang="it-IT" sz="2200" dirty="0">
                <a:latin typeface="Garamond" panose="02020404030301010803" pitchFamily="18" charset="0"/>
              </a:rPr>
              <a:t>, cit</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774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Le immunità regie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Il fenomeno dell’incastellamento è decisivo per il passaggio di giurisdizione ai proprietari terrieri. Con l’erezione dei castelli vanno a modificarsi le distinzioni che intercorrevano tra i residenti della zona: chi coltivava la terra lì, ma per conto di un proprietario terriero lontano, diventava soggetto (giuridicamente) del proprietario locale; e così pure i contadini liberi, che coltivavano la propria terra. Il potere, insomma, subì un processo di </a:t>
            </a:r>
            <a:r>
              <a:rPr lang="it-IT" sz="2200" dirty="0" err="1">
                <a:latin typeface="Garamond" panose="02020404030301010803" pitchFamily="18" charset="0"/>
              </a:rPr>
              <a:t>territorializzazione</a:t>
            </a:r>
            <a:r>
              <a:rPr lang="it-IT" sz="2200" dirty="0">
                <a:latin typeface="Garamond" panose="02020404030301010803" pitchFamily="18" charset="0"/>
              </a:rPr>
              <a:t>. È questa l’evoluzione che conduce alle signorie di banno, o anche </a:t>
            </a:r>
            <a:r>
              <a:rPr lang="it-IT" sz="2200" b="1" dirty="0">
                <a:latin typeface="Garamond" panose="02020404030301010803" pitchFamily="18" charset="0"/>
              </a:rPr>
              <a:t>signorie rurali</a:t>
            </a:r>
            <a:r>
              <a:rPr lang="it-IT" sz="2200" dirty="0">
                <a:latin typeface="Garamond" panose="02020404030301010803" pitchFamily="18" charset="0"/>
              </a:rPr>
              <a:t>. I contadini pagavano quindi al </a:t>
            </a:r>
            <a:r>
              <a:rPr lang="it-IT" sz="2200" i="1" dirty="0">
                <a:latin typeface="Garamond" panose="02020404030301010803" pitchFamily="18" charset="0"/>
              </a:rPr>
              <a:t>dominus</a:t>
            </a:r>
            <a:r>
              <a:rPr lang="it-IT" sz="2200" dirty="0">
                <a:latin typeface="Garamond" panose="02020404030301010803" pitchFamily="18" charset="0"/>
              </a:rPr>
              <a:t>, non più agli ufficiali regi, le tasse, e sotto il suo controllo e le sue direttive svolgevano le prestazioni di natura pubblica (tributi per il mantenimento di forze armate, e per la manutenzione delle fortificazioni); al </a:t>
            </a:r>
            <a:r>
              <a:rPr lang="it-IT" sz="2200" i="1" dirty="0">
                <a:latin typeface="Garamond" panose="02020404030301010803" pitchFamily="18" charset="0"/>
              </a:rPr>
              <a:t>dominus</a:t>
            </a:r>
            <a:r>
              <a:rPr lang="it-IT" sz="2200" dirty="0">
                <a:latin typeface="Garamond" panose="02020404030301010803" pitchFamily="18" charset="0"/>
              </a:rPr>
              <a:t>, in quanto proprietario delle terre, erano comunque dovuti gli affitti per i terreni, e le </a:t>
            </a:r>
            <a:r>
              <a:rPr lang="it-IT" sz="2200" i="1" dirty="0" err="1">
                <a:latin typeface="Garamond" panose="02020404030301010803" pitchFamily="18" charset="0"/>
              </a:rPr>
              <a:t>corvées</a:t>
            </a:r>
            <a:r>
              <a:rPr lang="it-IT" sz="2200" dirty="0">
                <a:latin typeface="Garamond" panose="02020404030301010803" pitchFamily="18" charset="0"/>
              </a:rPr>
              <a:t> sulle terre dominiche. Alla medesimo figura, insomma, spettavano rendite di natura pubblica e privata: </a:t>
            </a:r>
          </a:p>
          <a:p>
            <a:pPr marL="0" indent="0" algn="just">
              <a:spcBef>
                <a:spcPts val="0"/>
              </a:spcBef>
              <a:buNone/>
            </a:pPr>
            <a:r>
              <a:rPr lang="it-IT" sz="2200" dirty="0">
                <a:latin typeface="Garamond" panose="02020404030301010803" pitchFamily="18" charset="0"/>
              </a:rPr>
              <a:t>«Non bisogna tuttavia dimenticare quanto fosse eterogenea, all’interno, la signoria; non bisogna confondere i possessi del signore con le zone in cui esercitava soltanto il potere bannale; non bisogna pensare che il signore riducesse tutti i contadini al rango di suoi coltivatori e che potesse chiedere a tutti le medesime prestazioni; non bisogna dimenticare l’esistenza della piccola proprietà. Non bisogna pensare al brutale esercizio del potere di un latifondista sui contadini del suo latifondo, a una pura militarizzazione e politicizzazione del possesso fondiario: la signoria rurale e, come si e visto, ben più estesa all’esterno e ben più complessa all’interno» (G.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a:latin typeface="Garamond" panose="02020404030301010803" pitchFamily="18" charset="0"/>
              </a:rPr>
              <a:t>Villaggi e </a:t>
            </a:r>
            <a:r>
              <a:rPr lang="it-IT" sz="2200" i="1" dirty="0" err="1">
                <a:latin typeface="Garamond" panose="02020404030301010803" pitchFamily="18" charset="0"/>
              </a:rPr>
              <a:t>curtes</a:t>
            </a:r>
            <a:r>
              <a:rPr lang="it-IT" sz="2200" dirty="0">
                <a:latin typeface="Garamond" panose="02020404030301010803" pitchFamily="18" charset="0"/>
              </a:rPr>
              <a:t>, cit., pp. 18-20).</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5321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Un panorama complesso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781174"/>
            <a:ext cx="11906250" cy="5076825"/>
          </a:xfrm>
        </p:spPr>
        <p:txBody>
          <a:bodyPr>
            <a:noAutofit/>
          </a:bodyPr>
          <a:lstStyle/>
          <a:p>
            <a:pPr marL="0" indent="0" algn="just">
              <a:buNone/>
            </a:pPr>
            <a:r>
              <a:rPr lang="it-IT" sz="2200" dirty="0">
                <a:latin typeface="Garamond" panose="02020404030301010803" pitchFamily="18" charset="0"/>
              </a:rPr>
              <a:t>La trasformazione del potere politico in Italia attorno all’XI secolo, e in particolare delle sue strutture e della sua natura, sono stati e sono oggetto di riflessione da tempo, giungendo ad analisi sempre più sofisticate (citiamo appena i lavori di Tabacco, Violante, Keller, </a:t>
            </a:r>
            <a:r>
              <a:rPr lang="it-IT" sz="2200" dirty="0" err="1">
                <a:latin typeface="Garamond" panose="02020404030301010803" pitchFamily="18" charset="0"/>
              </a:rPr>
              <a:t>Settia</a:t>
            </a:r>
            <a:r>
              <a:rPr lang="it-IT" sz="2200" dirty="0">
                <a:latin typeface="Garamond" panose="02020404030301010803" pitchFamily="18" charset="0"/>
              </a:rPr>
              <a:t>, </a:t>
            </a:r>
            <a:r>
              <a:rPr lang="it-IT" sz="2200" dirty="0" err="1">
                <a:latin typeface="Garamond" panose="02020404030301010803" pitchFamily="18" charset="0"/>
              </a:rPr>
              <a:t>Sergi</a:t>
            </a:r>
            <a:r>
              <a:rPr lang="it-IT" sz="2200" dirty="0">
                <a:latin typeface="Garamond" panose="02020404030301010803" pitchFamily="18" charset="0"/>
              </a:rPr>
              <a:t>…). Gli studi, come abbiamo constatato in queste lezioni, ci portano a usare con molta più cautela di trenta anni fa termini come ‘signoria’ o ‘feudalesimo’, ma, se il quadro complessivo delle dinamiche ne è emerso con verosimiglianza e precisione sempre maggiori, i singoli approfondimenti dimostrano l’estrema complessità e varietà dei singoli esiti </a:t>
            </a:r>
            <a:r>
              <a:rPr lang="it-IT" sz="2200" dirty="0" smtClean="0">
                <a:latin typeface="Garamond" panose="02020404030301010803" pitchFamily="18" charset="0"/>
              </a:rPr>
              <a:t>territoriali. </a:t>
            </a:r>
            <a:endParaRPr lang="it-IT" sz="2200" dirty="0">
              <a:latin typeface="Garamond" panose="02020404030301010803" pitchFamily="18" charset="0"/>
            </a:endParaRPr>
          </a:p>
          <a:p>
            <a:pPr marL="0" indent="0" algn="just">
              <a:buNone/>
            </a:pPr>
            <a:r>
              <a:rPr lang="it-IT" sz="2200" dirty="0">
                <a:latin typeface="Garamond" panose="02020404030301010803" pitchFamily="18" charset="0"/>
              </a:rPr>
              <a:t>Soffermiamoci ancora un poco su alcune dinamiche risalenti al periodo carolingio perché, per l’appunto, l’opaca situazione istituzionale verificatasi dopo il crollo dell’impero non consente più, quanto a strumenti interpretativi, una visione </a:t>
            </a:r>
            <a:r>
              <a:rPr lang="it-IT" sz="2200" dirty="0" smtClean="0">
                <a:latin typeface="Garamond" panose="02020404030301010803" pitchFamily="18" charset="0"/>
              </a:rPr>
              <a:t>globalmente valida</a:t>
            </a:r>
            <a:r>
              <a:rPr lang="it-IT" sz="2200" dirty="0">
                <a:latin typeface="Garamond" panose="02020404030301010803" pitchFamily="18" charset="0"/>
              </a:rPr>
              <a:t>. </a:t>
            </a:r>
            <a:r>
              <a:rPr lang="it-IT" sz="2200" dirty="0">
                <a:latin typeface="Garamond" panose="02020404030301010803" pitchFamily="18" charset="0"/>
              </a:rPr>
              <a:t>L’immunità non era una concessione feudale, ma risultava estranea all’investitura di un </a:t>
            </a:r>
            <a:r>
              <a:rPr lang="it-IT" sz="2200" i="1" dirty="0" err="1">
                <a:latin typeface="Garamond" panose="02020404030301010803" pitchFamily="18" charset="0"/>
              </a:rPr>
              <a:t>beneficium</a:t>
            </a:r>
            <a:r>
              <a:rPr lang="it-IT" sz="2200" dirty="0">
                <a:latin typeface="Garamond" panose="02020404030301010803" pitchFamily="18" charset="0"/>
              </a:rPr>
              <a:t>, e al contestuale giuramento vassallatico. Era poi caratteristica di religiosi, che non rivestivano ruoli di vassallaggio; eppure l’immunità rappresentò, per i ricchi laici proprietari terrieri che si accingevano a dotarsi di diritti giurisdizionali, un modello cui ispirarsi per applicare e gestire i poteri che erano riusciti a costruirsi sul territorio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0185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Un panorama complesso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Le </a:t>
            </a:r>
            <a:r>
              <a:rPr lang="it-IT" sz="2200" dirty="0">
                <a:latin typeface="Garamond" panose="02020404030301010803" pitchFamily="18" charset="0"/>
              </a:rPr>
              <a:t>circoscrizioni pubbliche, ossia le marche e i comitati, presentano quindi situazioni composite, e contengono varie ‘isole giurisdizionali’. I conti e i marchesi tentano di rendere ereditari i loro poteri, ma dalle prime istituzioni carolingie i poteri marchionali e comitali questi si sono profondamente modificati: conti e marchesi non possono entrare nei territori del vescovo e dei monasteri dotati di immunità, non possono ormai più entrare in certe terre, perché esse sono divenute </a:t>
            </a:r>
            <a:r>
              <a:rPr lang="it-IT" sz="2200" i="1" dirty="0" err="1">
                <a:latin typeface="Garamond" panose="02020404030301010803" pitchFamily="18" charset="0"/>
              </a:rPr>
              <a:t>dominatu</a:t>
            </a:r>
            <a:r>
              <a:rPr lang="it-IT" sz="2200" dirty="0" err="1">
                <a:latin typeface="Garamond" panose="02020404030301010803" pitchFamily="18" charset="0"/>
              </a:rPr>
              <a:t>s</a:t>
            </a:r>
            <a:r>
              <a:rPr lang="it-IT" sz="2200" dirty="0">
                <a:latin typeface="Garamond" panose="02020404030301010803" pitchFamily="18" charset="0"/>
              </a:rPr>
              <a:t> </a:t>
            </a:r>
            <a:r>
              <a:rPr lang="it-IT" sz="2200" i="1" dirty="0">
                <a:latin typeface="Garamond" panose="02020404030301010803" pitchFamily="18" charset="0"/>
              </a:rPr>
              <a:t>loci</a:t>
            </a:r>
            <a:r>
              <a:rPr lang="it-IT" sz="2200" dirty="0">
                <a:latin typeface="Garamond" panose="02020404030301010803" pitchFamily="18" charset="0"/>
              </a:rPr>
              <a:t> e i proprietari, ormai signori di banno, alla ricchezza fondiaria hanno aggiunto forme di potere</a:t>
            </a:r>
            <a:r>
              <a:rPr lang="it-IT" sz="2200" dirty="0" smtClean="0">
                <a:latin typeface="Garamond" panose="02020404030301010803" pitchFamily="18" charset="0"/>
              </a:rPr>
              <a:t>.</a:t>
            </a:r>
          </a:p>
          <a:p>
            <a:pPr marL="0" indent="0" algn="just">
              <a:buNone/>
            </a:pPr>
            <a:r>
              <a:rPr lang="it-IT" sz="2200" dirty="0">
                <a:latin typeface="Garamond" panose="02020404030301010803" pitchFamily="18" charset="0"/>
              </a:rPr>
              <a:t>I conti, per perseguire i loro progetti di radicamento territoriale (e di trasmissione dinastica di tale radicamento), possono sfruttare parimenti le terre di loro diretto possesso che quelle beneficiali. Nel periodo i conti (ricordiamo che conti e marchesi avevano poteri simili) si sono dotati di funzionari, i guardiani dei castelli (</a:t>
            </a:r>
            <a:r>
              <a:rPr lang="it-IT" sz="2200" i="1" dirty="0" err="1">
                <a:latin typeface="Garamond" panose="02020404030301010803" pitchFamily="18" charset="0"/>
              </a:rPr>
              <a:t>custodes</a:t>
            </a:r>
            <a:r>
              <a:rPr lang="it-IT" sz="2200" i="1" dirty="0">
                <a:latin typeface="Garamond" panose="02020404030301010803" pitchFamily="18" charset="0"/>
              </a:rPr>
              <a:t> castri</a:t>
            </a:r>
            <a:r>
              <a:rPr lang="it-IT" sz="2200" dirty="0">
                <a:latin typeface="Garamond" panose="02020404030301010803" pitchFamily="18" charset="0"/>
              </a:rPr>
              <a:t>), cui hanno affidato compiti militari e talvolta pure giudiziari. Si tratta, ripetiamo, di beni pubblici, sui quali i conti esercitano giurisdizione su mandato regio; ma anche i </a:t>
            </a:r>
            <a:r>
              <a:rPr lang="it-IT" sz="2200" i="1" dirty="0" err="1">
                <a:latin typeface="Garamond" panose="02020404030301010803" pitchFamily="18" charset="0"/>
              </a:rPr>
              <a:t>custodes</a:t>
            </a:r>
            <a:r>
              <a:rPr lang="it-IT" sz="2200" dirty="0">
                <a:latin typeface="Garamond" panose="02020404030301010803" pitchFamily="18" charset="0"/>
              </a:rPr>
              <a:t> aspirano, e spesso riescono, a rendere ereditario il controllo sui castelli pubblici (e di conseguenza sui poteri ad essi connessi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09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Nuove contee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Il comitato, tra immunità vescovili ed abbaziali, signorie rurali, dinastie di </a:t>
            </a:r>
            <a:r>
              <a:rPr lang="it-IT" sz="2200" i="1" dirty="0" err="1">
                <a:latin typeface="Garamond" panose="02020404030301010803" pitchFamily="18" charset="0"/>
              </a:rPr>
              <a:t>custodes</a:t>
            </a:r>
            <a:r>
              <a:rPr lang="it-IT" sz="2200" dirty="0">
                <a:latin typeface="Garamond" panose="02020404030301010803" pitchFamily="18" charset="0"/>
              </a:rPr>
              <a:t> </a:t>
            </a:r>
            <a:r>
              <a:rPr lang="it-IT" sz="2200" i="1" dirty="0">
                <a:latin typeface="Garamond" panose="02020404030301010803" pitchFamily="18" charset="0"/>
              </a:rPr>
              <a:t>castri</a:t>
            </a:r>
            <a:r>
              <a:rPr lang="it-IT" sz="2200" dirty="0">
                <a:latin typeface="Garamond" panose="02020404030301010803" pitchFamily="18" charset="0"/>
              </a:rPr>
              <a:t>, cambia profondamente la sua fisionomia. Nelle loro strategie di controllo, i conti puntano su situazioni di compattezza territoriale, avendo ben presente la difficoltà di garantire ordine e sicurezza ad aree lontane tra loro. Può non accadere che i possessi comitali rientrino negli antichi confini comitali carolingi; in questi casi, una dominazione magari più piccola, ma con carattere ereditario, prende forma una nuova geografia politica dell’area. «In questi processi, avvenuti tra X e XI secolo, le nuove forze locali imitano i conti (proteggono per dominare, indirizzano su di se imposte e servizi tradizionalmente dovuti al potere pubblico) e, curiosamente, i conti imitano le nuove forze locali, colpiti dalla concretezza del loro potere sui contadini, dalla solidità di dominazioni largamente fondate sulla presenza fondiaria. Le forze locali si ingegnano per rendere i loro poteri almeno tendenzialmente simili a quelli pubblici; i conti trattano alla stregua di patrimonio familiare i poteri originariamente pubblici che erano stati a loro delegati.</a:t>
            </a:r>
          </a:p>
          <a:p>
            <a:pPr marL="0" indent="0" algn="just">
              <a:spcBef>
                <a:spcPts val="0"/>
              </a:spcBef>
              <a:buNone/>
            </a:pPr>
            <a:r>
              <a:rPr lang="it-IT" sz="2200" dirty="0">
                <a:latin typeface="Garamond" panose="02020404030301010803" pitchFamily="18" charset="0"/>
              </a:rPr>
              <a:t>Tra l’altro quest’ultima patrimonializzazione fa si che la famiglia del conte frantumi, adeguandolo alla sua ramificazione, il nuovo potere dinastico. Nei diversi castelli e nelle diverse terre, che costituivano le sedi di arroccamento ma anche i poli del nuovo sviluppo della dinastia comitale, si insediano rami diversi della famiglia. Poiché nessuno contesta a questi diversi rami il diritto d’uso di un titolo di </a:t>
            </a:r>
            <a:r>
              <a:rPr lang="it-IT" sz="2200" b="1" dirty="0">
                <a:latin typeface="Garamond" panose="02020404030301010803" pitchFamily="18" charset="0"/>
              </a:rPr>
              <a:t>conte</a:t>
            </a:r>
            <a:r>
              <a:rPr lang="it-IT" sz="2200" dirty="0">
                <a:latin typeface="Garamond" panose="02020404030301010803" pitchFamily="18" charset="0"/>
              </a:rPr>
              <a:t> ormai privo di significati ufficiali, avviene un fatto singolare: dentro o ai margini dell’antica circoscrizione ci sono più </a:t>
            </a:r>
            <a:r>
              <a:rPr lang="it-IT" sz="2200" i="1" dirty="0" err="1" smtClean="0">
                <a:latin typeface="Garamond" panose="02020404030301010803" pitchFamily="18" charset="0"/>
              </a:rPr>
              <a:t>comites</a:t>
            </a:r>
            <a:r>
              <a:rPr lang="it-IT" sz="2200" dirty="0" smtClean="0">
                <a:latin typeface="Garamond" panose="02020404030301010803" pitchFamily="18" charset="0"/>
              </a:rPr>
              <a:t>, </a:t>
            </a:r>
            <a:r>
              <a:rPr lang="it-IT" sz="2200" dirty="0">
                <a:latin typeface="Garamond" panose="02020404030301010803" pitchFamily="18" charset="0"/>
              </a:rPr>
              <a:t>ognuno con una sua dominazione» (G.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a:latin typeface="Garamond" panose="02020404030301010803" pitchFamily="18" charset="0"/>
              </a:rPr>
              <a:t>Villaggi e </a:t>
            </a:r>
            <a:r>
              <a:rPr lang="it-IT" sz="2200" i="1" dirty="0" err="1">
                <a:latin typeface="Garamond" panose="02020404030301010803" pitchFamily="18" charset="0"/>
              </a:rPr>
              <a:t>curtes</a:t>
            </a:r>
            <a:r>
              <a:rPr lang="it-IT" sz="2200" dirty="0">
                <a:latin typeface="Garamond" panose="02020404030301010803" pitchFamily="18" charset="0"/>
              </a:rPr>
              <a:t>, cit., pp. 21-22</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44867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smtClean="0">
                <a:latin typeface="Garamond" panose="02020404030301010803" pitchFamily="18" charset="0"/>
              </a:rPr>
              <a:t>Comitati </a:t>
            </a:r>
            <a:r>
              <a:rPr lang="it-IT" sz="2800" b="1" dirty="0">
                <a:latin typeface="Garamond" panose="02020404030301010803" pitchFamily="18" charset="0"/>
              </a:rPr>
              <a:t>e </a:t>
            </a:r>
            <a:r>
              <a:rPr lang="it-IT" sz="2800" b="1" dirty="0" smtClean="0">
                <a:latin typeface="Garamond" panose="02020404030301010803" pitchFamily="18" charset="0"/>
              </a:rPr>
              <a:t>Contee: Poteri </a:t>
            </a:r>
            <a:r>
              <a:rPr lang="it-IT" sz="2800" b="1" dirty="0">
                <a:latin typeface="Garamond" panose="02020404030301010803" pitchFamily="18" charset="0"/>
              </a:rPr>
              <a:t>comitali in prospettiva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Sorge </a:t>
            </a:r>
            <a:r>
              <a:rPr lang="it-IT" sz="2200" dirty="0">
                <a:latin typeface="Garamond" panose="02020404030301010803" pitchFamily="18" charset="0"/>
              </a:rPr>
              <a:t>a questo punto l’esigenza di distinguere, almeno concettualmente, anche il termine </a:t>
            </a:r>
            <a:r>
              <a:rPr lang="it-IT" sz="2200" b="1" i="1" dirty="0" err="1">
                <a:latin typeface="Garamond" panose="02020404030301010803" pitchFamily="18" charset="0"/>
              </a:rPr>
              <a:t>comitatus</a:t>
            </a:r>
            <a:r>
              <a:rPr lang="it-IT" sz="2200" dirty="0">
                <a:latin typeface="Garamond" panose="02020404030301010803" pitchFamily="18" charset="0"/>
              </a:rPr>
              <a:t>. Che comincia ad essere utilizzato anche in ambito specialistico, ossia dai notai, ma non ha più relazione con il </a:t>
            </a:r>
            <a:r>
              <a:rPr lang="it-IT" sz="2200" i="1" dirty="0" err="1">
                <a:latin typeface="Garamond" panose="02020404030301010803" pitchFamily="18" charset="0"/>
              </a:rPr>
              <a:t>comitatus</a:t>
            </a:r>
            <a:r>
              <a:rPr lang="it-IT" sz="2200" dirty="0">
                <a:latin typeface="Garamond" panose="02020404030301010803" pitchFamily="18" charset="0"/>
              </a:rPr>
              <a:t> di epoca carolingia. </a:t>
            </a:r>
          </a:p>
          <a:p>
            <a:pPr marL="0" indent="0" algn="just">
              <a:buNone/>
            </a:pPr>
            <a:r>
              <a:rPr lang="it-IT" sz="2200" dirty="0">
                <a:latin typeface="Garamond" panose="02020404030301010803" pitchFamily="18" charset="0"/>
              </a:rPr>
              <a:t>Le nuove ‘contee’ possono essere molto più piccole di quelle carolinge ‒ in quanto frutto, come si è visto, di ‘dispersione ereditaria’ ‒, e consistere in uno o alcuni castelli. Per evitare confusione, nella storiografia è invalso l’uso di chiamare ‘comitati’ e ‘marche’ le circoscrizioni carolinge; ‘contee’ e ‘marchesati’ le nuove realtà post-carolinge, dal carattere dinastico e signorile.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I protagonisti della dissoluzione postcarolingia sono dunque molteplici: </a:t>
            </a:r>
            <a:r>
              <a:rPr lang="it-IT" sz="2200" b="1" dirty="0">
                <a:latin typeface="Garamond" panose="02020404030301010803" pitchFamily="18" charset="0"/>
              </a:rPr>
              <a:t>vescovi</a:t>
            </a:r>
            <a:r>
              <a:rPr lang="it-IT" sz="2200" dirty="0">
                <a:latin typeface="Garamond" panose="02020404030301010803" pitchFamily="18" charset="0"/>
              </a:rPr>
              <a:t>, </a:t>
            </a:r>
            <a:r>
              <a:rPr lang="it-IT" sz="2200" b="1" dirty="0">
                <a:latin typeface="Garamond" panose="02020404030301010803" pitchFamily="18" charset="0"/>
              </a:rPr>
              <a:t>abati</a:t>
            </a:r>
            <a:r>
              <a:rPr lang="it-IT" sz="2200" dirty="0">
                <a:latin typeface="Garamond" panose="02020404030301010803" pitchFamily="18" charset="0"/>
              </a:rPr>
              <a:t>, discendenti di </a:t>
            </a:r>
            <a:r>
              <a:rPr lang="it-IT" sz="2200" b="1" dirty="0">
                <a:latin typeface="Garamond" panose="02020404030301010803" pitchFamily="18" charset="0"/>
              </a:rPr>
              <a:t>custodi di castelli</a:t>
            </a:r>
            <a:r>
              <a:rPr lang="it-IT" sz="2200" dirty="0">
                <a:latin typeface="Garamond" panose="02020404030301010803" pitchFamily="18" charset="0"/>
              </a:rPr>
              <a:t>, discendenti di </a:t>
            </a:r>
            <a:r>
              <a:rPr lang="it-IT" sz="2200" b="1" dirty="0">
                <a:latin typeface="Garamond" panose="02020404030301010803" pitchFamily="18" charset="0"/>
              </a:rPr>
              <a:t>conti</a:t>
            </a:r>
            <a:r>
              <a:rPr lang="it-IT" sz="2200" dirty="0">
                <a:latin typeface="Garamond" panose="02020404030301010803" pitchFamily="18" charset="0"/>
              </a:rPr>
              <a:t> e di </a:t>
            </a:r>
            <a:r>
              <a:rPr lang="it-IT" sz="2200" b="1" dirty="0">
                <a:latin typeface="Garamond" panose="02020404030301010803" pitchFamily="18" charset="0"/>
              </a:rPr>
              <a:t>marchesi</a:t>
            </a:r>
            <a:r>
              <a:rPr lang="it-IT" sz="2200" dirty="0">
                <a:latin typeface="Garamond" panose="02020404030301010803" pitchFamily="18" charset="0"/>
              </a:rPr>
              <a:t> e, in gran numero, </a:t>
            </a:r>
            <a:r>
              <a:rPr lang="it-IT" sz="2200" b="1" dirty="0">
                <a:latin typeface="Garamond" panose="02020404030301010803" pitchFamily="18" charset="0"/>
              </a:rPr>
              <a:t>ricchi possessori laici</a:t>
            </a:r>
            <a:r>
              <a:rPr lang="it-IT" sz="2200" dirty="0">
                <a:latin typeface="Garamond" panose="02020404030301010803" pitchFamily="18" charset="0"/>
              </a:rPr>
              <a:t>. Traendo o no lo spunto legittimante da un’immunità formalmente concessa dal re, tutti imperniano i loro poteri su qualche fortezza, che protegga le popolazioni la dove la debolezza del regno non da più garanzie. Tutti hanno una base fondiaria cospicua, che li candida, zona per zona, ad essere i personaggi di maggior rilievo. Tutti sono </a:t>
            </a:r>
            <a:r>
              <a:rPr lang="it-IT" sz="2200" i="1" dirty="0" err="1">
                <a:latin typeface="Garamond" panose="02020404030301010803" pitchFamily="18" charset="0"/>
              </a:rPr>
              <a:t>dòmini</a:t>
            </a:r>
            <a:r>
              <a:rPr lang="it-IT" sz="2200" dirty="0">
                <a:latin typeface="Garamond" panose="02020404030301010803" pitchFamily="18" charset="0"/>
              </a:rPr>
              <a:t> , cioè ‘signori’.</a:t>
            </a:r>
          </a:p>
          <a:p>
            <a:pPr marL="0" indent="0" algn="just">
              <a:spcBef>
                <a:spcPts val="0"/>
              </a:spcBef>
              <a:buNone/>
            </a:pPr>
            <a:r>
              <a:rPr lang="it-IT" sz="2200" dirty="0">
                <a:latin typeface="Garamond" panose="02020404030301010803" pitchFamily="18" charset="0"/>
              </a:rPr>
              <a:t>Quelle forze eterogenee si caratterizzano per dominazioni di qualità omogenea, che caratterizzano il modo di funzionare di gran parte dell’Europa (quella di tradizionale presenza dei Franchi) in tutti i secoli centrali del medioevo: il cosiddetto ‘regime signorile’» (G.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a:latin typeface="Garamond" panose="02020404030301010803" pitchFamily="18" charset="0"/>
              </a:rPr>
              <a:t>Villaggi e </a:t>
            </a:r>
            <a:r>
              <a:rPr lang="it-IT" sz="2200" i="1" dirty="0" err="1">
                <a:latin typeface="Garamond" panose="02020404030301010803" pitchFamily="18" charset="0"/>
              </a:rPr>
              <a:t>curtes</a:t>
            </a:r>
            <a:r>
              <a:rPr lang="it-IT" sz="2200" dirty="0">
                <a:latin typeface="Garamond" panose="02020404030301010803" pitchFamily="18" charset="0"/>
              </a:rPr>
              <a:t>, cit., p. 23).</a:t>
            </a:r>
          </a:p>
          <a:p>
            <a:pPr marL="0" indent="0" algn="just">
              <a:buNone/>
            </a:pP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698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smtClean="0">
                <a:latin typeface="Garamond" panose="02020404030301010803" pitchFamily="18" charset="0"/>
              </a:rPr>
              <a:t>Comitati </a:t>
            </a:r>
            <a:r>
              <a:rPr lang="it-IT" sz="2800" b="1" dirty="0">
                <a:latin typeface="Garamond" panose="02020404030301010803" pitchFamily="18" charset="0"/>
              </a:rPr>
              <a:t>e </a:t>
            </a:r>
            <a:r>
              <a:rPr lang="it-IT" sz="2800" b="1" dirty="0" smtClean="0">
                <a:latin typeface="Garamond" panose="02020404030301010803" pitchFamily="18" charset="0"/>
              </a:rPr>
              <a:t>Contee: Poteri </a:t>
            </a:r>
            <a:r>
              <a:rPr lang="it-IT" sz="2800" b="1" dirty="0">
                <a:latin typeface="Garamond" panose="02020404030301010803" pitchFamily="18" charset="0"/>
              </a:rPr>
              <a:t>comitali in prospettiva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spcBef>
                <a:spcPts val="0"/>
              </a:spcBef>
              <a:buNone/>
            </a:pPr>
            <a:r>
              <a:rPr lang="it-IT" sz="2200" dirty="0">
                <a:latin typeface="Garamond" panose="02020404030301010803" pitchFamily="18" charset="0"/>
              </a:rPr>
              <a:t>I </a:t>
            </a:r>
            <a:r>
              <a:rPr lang="it-IT" sz="2200" b="1" dirty="0">
                <a:latin typeface="Garamond" panose="02020404030301010803" pitchFamily="18" charset="0"/>
              </a:rPr>
              <a:t>signori rurali </a:t>
            </a:r>
            <a:r>
              <a:rPr lang="it-IT" sz="2200" dirty="0">
                <a:latin typeface="Garamond" panose="02020404030301010803" pitchFamily="18" charset="0"/>
              </a:rPr>
              <a:t>non vanno definiti </a:t>
            </a:r>
            <a:r>
              <a:rPr lang="it-IT" sz="2200" u="sng" dirty="0">
                <a:latin typeface="Garamond" panose="02020404030301010803" pitchFamily="18" charset="0"/>
              </a:rPr>
              <a:t>feudali</a:t>
            </a:r>
            <a:r>
              <a:rPr lang="it-IT" sz="2200" dirty="0">
                <a:latin typeface="Garamond" panose="02020404030301010803" pitchFamily="18" charset="0"/>
              </a:rPr>
              <a:t>, perché a rapporti feudali è estraneo il loro potere giurisdizionale, che non deriva da una delega superiore, ma da iniziative spontanee e personali. E pure perché la base fondiaria preponderante dei loro possedimenti era </a:t>
            </a:r>
            <a:r>
              <a:rPr lang="it-IT" sz="2200" b="1" dirty="0">
                <a:latin typeface="Garamond" panose="02020404030301010803" pitchFamily="18" charset="0"/>
              </a:rPr>
              <a:t>allodiale</a:t>
            </a:r>
            <a:r>
              <a:rPr lang="it-IT" sz="2200" dirty="0">
                <a:latin typeface="Garamond" panose="02020404030301010803" pitchFamily="18" charset="0"/>
              </a:rPr>
              <a:t>, ossia loro diretta proprietà, e non risalente a benefici feudali. </a:t>
            </a:r>
          </a:p>
          <a:p>
            <a:pPr marL="0" indent="0" algn="just">
              <a:spcBef>
                <a:spcPts val="0"/>
              </a:spcBef>
              <a:buNone/>
            </a:pPr>
            <a:r>
              <a:rPr lang="it-IT" sz="2200" dirty="0">
                <a:latin typeface="Garamond" panose="02020404030301010803" pitchFamily="18" charset="0"/>
              </a:rPr>
              <a:t>«L’elemento feudale incide sul processo di formazione della signoria solo per due caratteri accessori, uno militare e uno fondiario. </a:t>
            </a:r>
            <a:endParaRPr lang="it-IT" sz="2200" dirty="0" smtClean="0">
              <a:latin typeface="Garamond" panose="02020404030301010803" pitchFamily="18" charset="0"/>
            </a:endParaRPr>
          </a:p>
          <a:p>
            <a:pPr marL="0" indent="0" algn="just">
              <a:spcBef>
                <a:spcPts val="0"/>
              </a:spcBef>
              <a:buNone/>
            </a:pPr>
            <a:r>
              <a:rPr lang="it-IT" sz="2200" u="sng" dirty="0" smtClean="0">
                <a:latin typeface="Garamond" panose="02020404030301010803" pitchFamily="18" charset="0"/>
              </a:rPr>
              <a:t>Primo</a:t>
            </a:r>
            <a:r>
              <a:rPr lang="it-IT" sz="2200" dirty="0">
                <a:latin typeface="Garamond" panose="02020404030301010803" pitchFamily="18" charset="0"/>
              </a:rPr>
              <a:t>: la maggiore diffusione delle clientele vassallatiche armate, dipendenti non solo dal re ma anche da ricchi signori fondiari laici ed ecclesiastici, diede a costoro uno strumento in più, oltre ai castelli, per essere attendibili come protettori e come supplenti di fatto dell’autorità pubblica. </a:t>
            </a:r>
            <a:endParaRPr lang="it-IT" sz="2200" dirty="0" smtClean="0">
              <a:latin typeface="Garamond" panose="02020404030301010803" pitchFamily="18" charset="0"/>
            </a:endParaRPr>
          </a:p>
          <a:p>
            <a:pPr marL="0" indent="0" algn="just">
              <a:spcBef>
                <a:spcPts val="0"/>
              </a:spcBef>
              <a:buNone/>
            </a:pPr>
            <a:r>
              <a:rPr lang="it-IT" sz="2200" u="sng" dirty="0" smtClean="0">
                <a:latin typeface="Garamond" panose="02020404030301010803" pitchFamily="18" charset="0"/>
              </a:rPr>
              <a:t>Secondo</a:t>
            </a:r>
            <a:r>
              <a:rPr lang="it-IT" sz="2200" dirty="0">
                <a:latin typeface="Garamond" panose="02020404030301010803" pitchFamily="18" charset="0"/>
              </a:rPr>
              <a:t>: l’ereditarietà delle terre beneficiarie (i feudi) poteva rendere ancora più abbondante la base fondiaria su cui gli aspiranti signori potevano costruire con sicurezza il loro potenziamento politico: a quei feudi non erano connesse forme speciali di giurisdizione e l’egemonia signorile era uguale in tutte le zone del </a:t>
            </a:r>
            <a:r>
              <a:rPr lang="it-IT" sz="2200" i="1" dirty="0" err="1">
                <a:latin typeface="Garamond" panose="02020404030301010803" pitchFamily="18" charset="0"/>
              </a:rPr>
              <a:t>dominatus</a:t>
            </a:r>
            <a:r>
              <a:rPr lang="it-IT" sz="2200" dirty="0">
                <a:latin typeface="Garamond" panose="02020404030301010803" pitchFamily="18" charset="0"/>
              </a:rPr>
              <a:t> che in concreto si era andato formando. Signorile e non feudale la dissoluzione dell’impero carolingio, signorile il regime di funzionamento delle campagne nei secoli centrali del medioevo, gli istituti feudo-vassallatici hanno piuttosto un’altra funzione: garantire raccordi fra potenti di pari o di diverso livello in una realtà tanto disgregata.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052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10</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a:latin typeface="Garamond" panose="02020404030301010803" pitchFamily="18" charset="0"/>
                <a:ea typeface="Helvetica Neue LT Std 65 Medium" charset="0"/>
                <a:cs typeface="Arial"/>
              </a:rPr>
              <a:t/>
            </a:r>
            <a:br>
              <a:rPr lang="it-IT" sz="3000">
                <a:latin typeface="Garamond" panose="02020404030301010803" pitchFamily="18" charset="0"/>
                <a:ea typeface="Helvetica Neue LT Std 65 Medium" charset="0"/>
                <a:cs typeface="Arial"/>
              </a:rPr>
            </a:br>
            <a:r>
              <a:rPr lang="it-IT" sz="3000" smtClean="0">
                <a:latin typeface="Garamond" panose="02020404030301010803" pitchFamily="18" charset="0"/>
                <a:ea typeface="Helvetica Neue LT Std 65 Medium" charset="0"/>
                <a:cs typeface="Arial"/>
              </a:rPr>
              <a:t>29/10/2019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smtClean="0">
                <a:latin typeface="Garamond" panose="02020404030301010803" pitchFamily="18" charset="0"/>
              </a:rPr>
              <a:t>Comitati </a:t>
            </a:r>
            <a:r>
              <a:rPr lang="it-IT" sz="2800" b="1" dirty="0">
                <a:latin typeface="Garamond" panose="02020404030301010803" pitchFamily="18" charset="0"/>
              </a:rPr>
              <a:t>e </a:t>
            </a:r>
            <a:r>
              <a:rPr lang="it-IT" sz="2800" b="1" dirty="0" smtClean="0">
                <a:latin typeface="Garamond" panose="02020404030301010803" pitchFamily="18" charset="0"/>
              </a:rPr>
              <a:t>Contee: Poteri </a:t>
            </a:r>
            <a:r>
              <a:rPr lang="it-IT" sz="2800" b="1" dirty="0">
                <a:latin typeface="Garamond" panose="02020404030301010803" pitchFamily="18" charset="0"/>
              </a:rPr>
              <a:t>comitali in prospettiva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spcBef>
                <a:spcPts val="0"/>
              </a:spcBef>
              <a:buNone/>
            </a:pPr>
            <a:r>
              <a:rPr lang="it-IT" sz="2200" dirty="0" smtClean="0">
                <a:latin typeface="Garamond" panose="02020404030301010803" pitchFamily="18" charset="0"/>
              </a:rPr>
              <a:t>Una </a:t>
            </a:r>
            <a:r>
              <a:rPr lang="it-IT" sz="2200" dirty="0">
                <a:latin typeface="Garamond" panose="02020404030301010803" pitchFamily="18" charset="0"/>
              </a:rPr>
              <a:t>volta costruita dal basso la propria signoria rurale con ingredienti prevalentemente militari e fondiari, e potendo contare su terre in piena proprietà, al signore non dispiaceva divenire vassallo di un principe territoriale più potente di lui, per vedere tutelato il suo stesso potenziamento. Questi raccordi vassallatici aumentano a partire dal XII secolo […] anche perché ormai al giuramento di fedeltà non corrispondono più obblighi militari onerosi, mentre va aumentando il valore simbolico-legittimante del raccordo feudale. E, di li a poco, questi legami saranno visti con </a:t>
            </a:r>
            <a:r>
              <a:rPr lang="it-IT" sz="2200" dirty="0" smtClean="0">
                <a:latin typeface="Garamond" panose="02020404030301010803" pitchFamily="18" charset="0"/>
              </a:rPr>
              <a:t>simpatia dai </a:t>
            </a:r>
            <a:r>
              <a:rPr lang="it-IT" sz="2200" dirty="0">
                <a:latin typeface="Garamond" panose="02020404030301010803" pitchFamily="18" charset="0"/>
              </a:rPr>
              <a:t>cultori della rinata scienza giuridica, che conferiranno a essi dignità di ‘sistema’: i più diversi potenziamenti signorili, delle più diverse origini, risulteranno giustificati a posteriori come poteri discendenti dai principi e dai re» (G.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a:latin typeface="Garamond" panose="02020404030301010803" pitchFamily="18" charset="0"/>
              </a:rPr>
              <a:t>Villaggi e </a:t>
            </a:r>
            <a:r>
              <a:rPr lang="it-IT" sz="2200" i="1" dirty="0" err="1">
                <a:latin typeface="Garamond" panose="02020404030301010803" pitchFamily="18" charset="0"/>
              </a:rPr>
              <a:t>curtes</a:t>
            </a:r>
            <a:r>
              <a:rPr lang="it-IT" sz="2200" dirty="0">
                <a:latin typeface="Garamond" panose="02020404030301010803" pitchFamily="18" charset="0"/>
              </a:rPr>
              <a:t>, cit., pp. 23-24</a:t>
            </a:r>
            <a:r>
              <a:rPr lang="it-IT" sz="2200" dirty="0" smtClean="0">
                <a:latin typeface="Garamond" panose="02020404030301010803" pitchFamily="18" charset="0"/>
              </a:rPr>
              <a:t>).</a:t>
            </a: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0418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Cambio di </a:t>
            </a:r>
            <a:r>
              <a:rPr lang="it-IT" sz="2800" b="1" dirty="0" smtClean="0">
                <a:latin typeface="Garamond" panose="02020404030301010803" pitchFamily="18" charset="0"/>
              </a:rPr>
              <a:t>punto di osservazione</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a:latin typeface="Garamond" panose="02020404030301010803" pitchFamily="18" charset="0"/>
              </a:rPr>
              <a:t>Come riassume efficacemente </a:t>
            </a:r>
            <a:r>
              <a:rPr lang="it-IT" sz="2200" dirty="0" err="1">
                <a:latin typeface="Garamond" panose="02020404030301010803" pitchFamily="18" charset="0"/>
              </a:rPr>
              <a:t>Maire</a:t>
            </a:r>
            <a:r>
              <a:rPr lang="it-IT" sz="2200" dirty="0">
                <a:latin typeface="Garamond" panose="02020404030301010803" pitchFamily="18" charset="0"/>
              </a:rPr>
              <a:t> </a:t>
            </a:r>
            <a:r>
              <a:rPr lang="it-IT" sz="2200" dirty="0" err="1">
                <a:latin typeface="Garamond" panose="02020404030301010803" pitchFamily="18" charset="0"/>
              </a:rPr>
              <a:t>Vigueur</a:t>
            </a:r>
            <a:r>
              <a:rPr lang="it-IT" sz="2200" dirty="0">
                <a:latin typeface="Garamond" panose="02020404030301010803" pitchFamily="18" charset="0"/>
              </a:rPr>
              <a:t>, la «dispersione e privatizzazione dei poteri sono il risultato di un movimento che parte sia dall’alto che dal basso» (J.-C. </a:t>
            </a:r>
            <a:r>
              <a:rPr lang="it-IT" sz="2200" dirty="0" err="1">
                <a:latin typeface="Garamond" panose="02020404030301010803" pitchFamily="18" charset="0"/>
              </a:rPr>
              <a:t>Maire</a:t>
            </a:r>
            <a:r>
              <a:rPr lang="it-IT" sz="2200" dirty="0">
                <a:latin typeface="Garamond" panose="02020404030301010803" pitchFamily="18" charset="0"/>
              </a:rPr>
              <a:t> </a:t>
            </a:r>
            <a:r>
              <a:rPr lang="it-IT" sz="2200" dirty="0" err="1">
                <a:latin typeface="Garamond" panose="02020404030301010803" pitchFamily="18" charset="0"/>
              </a:rPr>
              <a:t>Vigueur</a:t>
            </a:r>
            <a:r>
              <a:rPr lang="it-IT" sz="2200" dirty="0">
                <a:latin typeface="Garamond" panose="02020404030301010803" pitchFamily="18" charset="0"/>
              </a:rPr>
              <a:t>, </a:t>
            </a:r>
            <a:r>
              <a:rPr lang="it-IT" sz="2200" i="1" dirty="0">
                <a:latin typeface="Garamond" panose="02020404030301010803" pitchFamily="18" charset="0"/>
              </a:rPr>
              <a:t>Regni, Principati, città</a:t>
            </a:r>
            <a:r>
              <a:rPr lang="it-IT" sz="2200" dirty="0">
                <a:latin typeface="Garamond" panose="02020404030301010803" pitchFamily="18" charset="0"/>
              </a:rPr>
              <a:t>, in: </a:t>
            </a:r>
            <a:r>
              <a:rPr lang="it-IT" sz="2200" i="1" dirty="0">
                <a:latin typeface="Garamond" panose="02020404030301010803" pitchFamily="18" charset="0"/>
              </a:rPr>
              <a:t>La società medievale</a:t>
            </a:r>
            <a:r>
              <a:rPr lang="it-IT" sz="2200" dirty="0">
                <a:latin typeface="Garamond" panose="02020404030301010803" pitchFamily="18" charset="0"/>
              </a:rPr>
              <a:t>, cit., p. 76). </a:t>
            </a:r>
            <a:r>
              <a:rPr lang="it-IT" sz="2200" b="1" dirty="0">
                <a:latin typeface="Garamond" panose="02020404030301010803" pitchFamily="18" charset="0"/>
              </a:rPr>
              <a:t>Dal basso</a:t>
            </a:r>
            <a:r>
              <a:rPr lang="it-IT" sz="2200" dirty="0">
                <a:latin typeface="Garamond" panose="02020404030301010803" pitchFamily="18" charset="0"/>
              </a:rPr>
              <a:t>, dal momento che persone e istituzioni (proprietari terrieri, abbazie) si arrogarono, di propria iniziativa, funzioni che erano invece tipiche della pubblica autorità; </a:t>
            </a:r>
            <a:r>
              <a:rPr lang="it-IT" sz="2200" b="1" dirty="0">
                <a:latin typeface="Garamond" panose="02020404030301010803" pitchFamily="18" charset="0"/>
              </a:rPr>
              <a:t>dall’alto</a:t>
            </a:r>
            <a:r>
              <a:rPr lang="it-IT" sz="2200" dirty="0">
                <a:latin typeface="Garamond" panose="02020404030301010803" pitchFamily="18" charset="0"/>
              </a:rPr>
              <a:t>, dal momento che i legittimi detentori della pubblica autorità rinunciarono, in forme più o meno formali, su esplicite istanze ‘dal </a:t>
            </a:r>
            <a:r>
              <a:rPr lang="it-IT" sz="2200" dirty="0" err="1">
                <a:latin typeface="Garamond" panose="02020404030301010803" pitchFamily="18" charset="0"/>
              </a:rPr>
              <a:t>basso’</a:t>
            </a:r>
            <a:r>
              <a:rPr lang="it-IT" sz="2200" dirty="0">
                <a:latin typeface="Garamond" panose="02020404030301010803" pitchFamily="18" charset="0"/>
              </a:rPr>
              <a:t> o per mera incuria, alle loro prerogative di governo. Va però riconsiderata in chiave problematica l’esperienza dell’incastellamento. </a:t>
            </a:r>
            <a:r>
              <a:rPr lang="it-IT" sz="2200" dirty="0" smtClean="0">
                <a:latin typeface="Garamond" panose="02020404030301010803" pitchFamily="18" charset="0"/>
              </a:rPr>
              <a:t>Si è </a:t>
            </a:r>
            <a:r>
              <a:rPr lang="it-IT" sz="2200" dirty="0">
                <a:latin typeface="Garamond" panose="02020404030301010803" pitchFamily="18" charset="0"/>
              </a:rPr>
              <a:t>accennato all’esigenza difensiva; lettura del fenomeno sino a poco fa prevalente nella storiografia. Oggi, al contrario, si punta l’accento sull’ambivalenza del ruolo del castello. Se alcuni erano già in piedi in epoca carolingia, la maggioranza di essi risale all’epoca post-carolingia; ma il loro scopo fu prevalentemente difensivo, e il potere di giurisdizione conseguenza di questo nuovo equilibrio territoriale, oppure tali costruzioni divennero uno strumento per rafforzare il dominio dei proprietari terrieri (o dei conti) sulla popolazione del territorio? Non è al momento possibile fornire una risposta univoca, tantomeno una che sia valida per l’intera estensione europea e per un lungo periodo. Nel tracciare (nel modo più chiaro ed efficace che la brevità ci ha consentito) questa evoluzione, abbiamo adottato un punto di vista estremamente parziale: quello delle aree rurali. Passiamo ora ad affrontare la realtà urbana italiana, ossia la genesi e i caratteri dei </a:t>
            </a:r>
            <a:r>
              <a:rPr lang="it-IT" sz="2200" dirty="0" smtClean="0">
                <a:latin typeface="Garamond" panose="02020404030301010803" pitchFamily="18" charset="0"/>
              </a:rPr>
              <a:t>Comuni</a:t>
            </a:r>
            <a:r>
              <a:rPr lang="it-IT" sz="2200" dirty="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303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I </a:t>
            </a:r>
            <a:r>
              <a:rPr lang="it-IT" sz="2800" b="1" dirty="0" smtClean="0">
                <a:latin typeface="Garamond" panose="02020404030301010803" pitchFamily="18" charset="0"/>
              </a:rPr>
              <a:t>Comuni</a:t>
            </a:r>
            <a:r>
              <a:rPr lang="it-IT" sz="2800" b="1" dirty="0">
                <a:latin typeface="Garamond" panose="02020404030301010803" pitchFamily="18" charset="0"/>
              </a:rPr>
              <a:t>: il potere del vescovo</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390650"/>
            <a:ext cx="11906250" cy="5467350"/>
          </a:xfrm>
        </p:spPr>
        <p:txBody>
          <a:bodyPr>
            <a:noAutofit/>
          </a:bodyPr>
          <a:lstStyle/>
          <a:p>
            <a:pPr marL="0" indent="0" algn="just">
              <a:buNone/>
            </a:pPr>
            <a:r>
              <a:rPr lang="it-IT" sz="2200" dirty="0">
                <a:latin typeface="Garamond" panose="02020404030301010803" pitchFamily="18" charset="0"/>
              </a:rPr>
              <a:t>Tendenzialmente, la storiografia pone il cosiddetto ‘periodo comunale’ tra l’XI e il XIV secolo. Tale</a:t>
            </a:r>
            <a:endParaRPr lang="it-IT" sz="2200" dirty="0" smtClean="0">
              <a:latin typeface="Garamond" panose="02020404030301010803" pitchFamily="18" charset="0"/>
            </a:endParaRPr>
          </a:p>
          <a:p>
            <a:pPr marL="0" indent="0" algn="just">
              <a:spcBef>
                <a:spcPts val="0"/>
              </a:spcBef>
              <a:buNone/>
            </a:pPr>
            <a:r>
              <a:rPr lang="it-IT" sz="2200" i="1" dirty="0" err="1" smtClean="0">
                <a:latin typeface="Garamond" panose="02020404030301010803" pitchFamily="18" charset="0"/>
              </a:rPr>
              <a:t>range</a:t>
            </a:r>
            <a:r>
              <a:rPr lang="it-IT" sz="2200" dirty="0" smtClean="0">
                <a:latin typeface="Garamond" panose="02020404030301010803" pitchFamily="18" charset="0"/>
              </a:rPr>
              <a:t> </a:t>
            </a:r>
            <a:r>
              <a:rPr lang="it-IT" sz="2200" dirty="0">
                <a:latin typeface="Garamond" panose="02020404030301010803" pitchFamily="18" charset="0"/>
              </a:rPr>
              <a:t>temporale va considerato come molto approssimativo; sia perché nella realtà italiana le istituzioni feudali continuarono ad esercitare una notevole influenza, sia perché aree estese e non periferiche della penisola, come la Romagna </a:t>
            </a:r>
            <a:r>
              <a:rPr lang="it-IT" sz="2200" dirty="0" smtClean="0">
                <a:latin typeface="Garamond" panose="02020404030301010803" pitchFamily="18" charset="0"/>
              </a:rPr>
              <a:t>e </a:t>
            </a:r>
            <a:r>
              <a:rPr lang="it-IT" sz="2200" dirty="0">
                <a:latin typeface="Garamond" panose="02020404030301010803" pitchFamily="18" charset="0"/>
              </a:rPr>
              <a:t>il Veneto, videro affermarsi precocemente esperienze signorili urbane, superando forme di governo comunale già nel XIII </a:t>
            </a:r>
            <a:r>
              <a:rPr lang="it-IT" sz="2200" dirty="0" smtClean="0">
                <a:latin typeface="Garamond" panose="02020404030301010803" pitchFamily="18" charset="0"/>
              </a:rPr>
              <a:t>secolo. È </a:t>
            </a:r>
            <a:r>
              <a:rPr lang="it-IT" sz="2200" dirty="0">
                <a:latin typeface="Garamond" panose="02020404030301010803" pitchFamily="18" charset="0"/>
              </a:rPr>
              <a:t>nel X secolo, in un periodo di drammatica instabilità sociale – si pensi solamente alle aggressioni saracene, ungare e normanne – che si configurano le premesse della vita comunale italiana: «in quei centri di continuo sottoposti a pressione e a pericoli, si andò organizzando una sorta di ‘vita sociale d’emergenza’ attorno all’unica magistratura che avesse ancora un potere spirituale (ma anche temporale) e un credito effettivo: quella vescovile» </a:t>
            </a:r>
            <a:r>
              <a:rPr lang="it-IT" sz="2200" dirty="0" smtClean="0">
                <a:latin typeface="Garamond" panose="02020404030301010803" pitchFamily="18" charset="0"/>
              </a:rPr>
              <a:t>(Cardini-Montesano</a:t>
            </a:r>
            <a:r>
              <a:rPr lang="it-IT" sz="2200" dirty="0">
                <a:latin typeface="Garamond" panose="02020404030301010803" pitchFamily="18" charset="0"/>
              </a:rPr>
              <a:t>, </a:t>
            </a:r>
            <a:r>
              <a:rPr lang="it-IT" sz="2200" i="1" dirty="0">
                <a:latin typeface="Garamond" panose="02020404030301010803" pitchFamily="18" charset="0"/>
              </a:rPr>
              <a:t>Storia Medievale</a:t>
            </a:r>
            <a:r>
              <a:rPr lang="it-IT" sz="2200" dirty="0">
                <a:latin typeface="Garamond" panose="02020404030301010803" pitchFamily="18" charset="0"/>
              </a:rPr>
              <a:t>, cit., p. 217</a:t>
            </a:r>
            <a:r>
              <a:rPr lang="it-IT" sz="2200" dirty="0" smtClean="0">
                <a:latin typeface="Garamond" panose="02020404030301010803" pitchFamily="18" charset="0"/>
              </a:rPr>
              <a:t>). Se</a:t>
            </a:r>
            <a:r>
              <a:rPr lang="it-IT" sz="2200" dirty="0">
                <a:latin typeface="Garamond" panose="02020404030301010803" pitchFamily="18" charset="0"/>
              </a:rPr>
              <a:t>, per rendere conto delle novità di gestione agricola e di giurisdizione politica rurale del X secolo, si è dovuti risalire all’organizzazione amministrativa carolingia, per tracciare gli elementi di novità che comportò la nascita dei </a:t>
            </a:r>
            <a:r>
              <a:rPr lang="it-IT" sz="2200" dirty="0" smtClean="0">
                <a:latin typeface="Garamond" panose="02020404030301010803" pitchFamily="18" charset="0"/>
              </a:rPr>
              <a:t>Comuni</a:t>
            </a:r>
            <a:r>
              <a:rPr lang="it-IT" sz="2200" dirty="0">
                <a:latin typeface="Garamond" panose="02020404030301010803" pitchFamily="18" charset="0"/>
              </a:rPr>
              <a:t>, occorre seguire un analogo percorso. Questa volta dedicato alle città. Ricordiamo che le comunità cristiane della penisola, fin dalla loro origine, si organizzarono sul modello romano che dotava la </a:t>
            </a:r>
            <a:r>
              <a:rPr lang="it-IT" sz="2200" i="1" dirty="0" err="1">
                <a:latin typeface="Garamond" panose="02020404030301010803" pitchFamily="18" charset="0"/>
              </a:rPr>
              <a:t>civitas</a:t>
            </a:r>
            <a:r>
              <a:rPr lang="it-IT" sz="2200" dirty="0">
                <a:latin typeface="Garamond" panose="02020404030301010803" pitchFamily="18" charset="0"/>
              </a:rPr>
              <a:t> di centralità politica e amministrativa. Le circoscrizioni ecclesiastiche, le diocesi, ricalcavano infatti i confini municipali laici; ciò accrebbe la già elevata importanza dei centri urbani sia in quanto punti di riferimento del circostante territorio rurale, sia pe la loro funzione organizzativa. Mentre la società tardo antica, nel suo complesso, andava incontro a un fatale processo di ruralizzazione, furono i vescovi che garantirono il mantenimento di un principio di autonomia nelle sedi </a:t>
            </a:r>
            <a:r>
              <a:rPr lang="it-IT" sz="2200" dirty="0" err="1">
                <a:latin typeface="Garamond" panose="02020404030301010803" pitchFamily="18" charset="0"/>
              </a:rPr>
              <a:t>metropolite</a:t>
            </a:r>
            <a:r>
              <a:rPr lang="it-IT" sz="2200" dirty="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1678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i="1" dirty="0" err="1" smtClean="0">
                <a:latin typeface="Garamond" panose="02020404030301010803" pitchFamily="18" charset="0"/>
              </a:rPr>
              <a:t>Civitas</a:t>
            </a:r>
            <a:r>
              <a:rPr lang="it-IT" sz="2800" b="1" dirty="0" smtClean="0">
                <a:latin typeface="Garamond" panose="02020404030301010803" pitchFamily="18" charset="0"/>
              </a:rPr>
              <a:t> </a:t>
            </a:r>
            <a:r>
              <a:rPr lang="it-IT" sz="2800" b="1" dirty="0">
                <a:latin typeface="Garamond" panose="02020404030301010803" pitchFamily="18" charset="0"/>
              </a:rPr>
              <a:t>e vescovo</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390650"/>
            <a:ext cx="11906250" cy="5467350"/>
          </a:xfrm>
        </p:spPr>
        <p:txBody>
          <a:bodyPr>
            <a:noAutofit/>
          </a:bodyPr>
          <a:lstStyle/>
          <a:p>
            <a:pPr marL="0" indent="0" algn="just">
              <a:spcBef>
                <a:spcPts val="0"/>
              </a:spcBef>
              <a:buNone/>
            </a:pPr>
            <a:r>
              <a:rPr lang="it-IT" sz="2200" dirty="0" smtClean="0">
                <a:latin typeface="Garamond" panose="02020404030301010803" pitchFamily="18" charset="0"/>
              </a:rPr>
              <a:t>Non </a:t>
            </a:r>
            <a:r>
              <a:rPr lang="it-IT" sz="2200" dirty="0">
                <a:latin typeface="Garamond" panose="02020404030301010803" pitchFamily="18" charset="0"/>
              </a:rPr>
              <a:t>abbiamo qui lo spazio per ripercorrere la geografia degli spopolamenti civici in area italiana,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tantomeno </a:t>
            </a:r>
            <a:r>
              <a:rPr lang="it-IT" sz="2200" dirty="0">
                <a:latin typeface="Garamond" panose="02020404030301010803" pitchFamily="18" charset="0"/>
              </a:rPr>
              <a:t>europea. Per motivi difensivi, e perché era, in definitiva, più semplice mantenere l’organizzazione esistente, i nuovi regni romano-barbarici mantennero l’ordinamento territoriale pregresso, e, di esso, la centralità dell’insediamento urbano. Le città avevano, oltretutto, il vantaggio di  possedere elementi difensivi, come cinta murarie.</a:t>
            </a:r>
          </a:p>
          <a:p>
            <a:pPr marL="0" indent="0" algn="just">
              <a:spcBef>
                <a:spcPts val="0"/>
              </a:spcBef>
              <a:buNone/>
            </a:pPr>
            <a:r>
              <a:rPr lang="it-IT" sz="2200" dirty="0">
                <a:latin typeface="Garamond" panose="02020404030301010803" pitchFamily="18" charset="0"/>
              </a:rPr>
              <a:t>Sia pure con i rischi che contengono le semplificazioni, tenendo conto delle innumerevoli variabili rappresentate localmente dai funzionari regi, dalle aristocrazie militari, dalle istituzioni ecclesiastiche, le città vescovili in Europa altomedievale ospitavano tutte, ciascuna secondo i propri equilibri, chierici, popolo e maggiorenti; ciascuna compagine delle quali in rapporti più o meno stretti di collaborazione con il vescovo. È un segnale significativo che il termine </a:t>
            </a:r>
            <a:r>
              <a:rPr lang="it-IT" sz="2200" i="1" dirty="0" err="1">
                <a:latin typeface="Garamond" panose="02020404030301010803" pitchFamily="18" charset="0"/>
              </a:rPr>
              <a:t>civitas</a:t>
            </a:r>
            <a:r>
              <a:rPr lang="it-IT" sz="2200" dirty="0">
                <a:latin typeface="Garamond" panose="02020404030301010803" pitchFamily="18" charset="0"/>
              </a:rPr>
              <a:t>, in questo periodo, indica un centro abitato che è, specificatamente, </a:t>
            </a:r>
            <a:r>
              <a:rPr lang="it-IT" sz="2200" b="1" dirty="0">
                <a:latin typeface="Garamond" panose="02020404030301010803" pitchFamily="18" charset="0"/>
              </a:rPr>
              <a:t>sede vescovile</a:t>
            </a:r>
            <a:r>
              <a:rPr lang="it-IT" sz="2200" dirty="0">
                <a:latin typeface="Garamond" panose="02020404030301010803" pitchFamily="18" charset="0"/>
              </a:rPr>
              <a:t>. </a:t>
            </a:r>
          </a:p>
          <a:p>
            <a:pPr marL="0" indent="0" algn="just">
              <a:spcBef>
                <a:spcPts val="0"/>
              </a:spcBef>
              <a:buNone/>
            </a:pPr>
            <a:r>
              <a:rPr lang="it-IT" sz="2200" dirty="0">
                <a:latin typeface="Garamond" panose="02020404030301010803" pitchFamily="18" charset="0"/>
              </a:rPr>
              <a:t>Nel 891 il re d’Italia Guido di Spoleto </a:t>
            </a:r>
            <a:r>
              <a:rPr lang="it-IT" sz="2200" b="1" dirty="0">
                <a:latin typeface="Garamond" panose="02020404030301010803" pitchFamily="18" charset="0"/>
              </a:rPr>
              <a:t>concesse al vescovo di Modena </a:t>
            </a:r>
            <a:r>
              <a:rPr lang="it-IT" sz="2200" dirty="0">
                <a:latin typeface="Garamond" panose="02020404030301010803" pitchFamily="18" charset="0"/>
              </a:rPr>
              <a:t>la facoltà di </a:t>
            </a:r>
            <a:r>
              <a:rPr lang="it-IT" sz="2200" b="1" dirty="0">
                <a:latin typeface="Garamond" panose="02020404030301010803" pitchFamily="18" charset="0"/>
              </a:rPr>
              <a:t>riscuotere le tasse</a:t>
            </a:r>
            <a:r>
              <a:rPr lang="it-IT" sz="2200" dirty="0">
                <a:latin typeface="Garamond" panose="02020404030301010803" pitchFamily="18" charset="0"/>
              </a:rPr>
              <a:t>, «</a:t>
            </a:r>
            <a:r>
              <a:rPr lang="it-IT" sz="2200" b="1" dirty="0">
                <a:latin typeface="Garamond" panose="02020404030301010803" pitchFamily="18" charset="0"/>
              </a:rPr>
              <a:t>scavare fossati, costruire mulini, erigere porte, e all’interno del raggio di un miglio dalla cattedrale costruire opere di difesa, e di munire di fortificazioni la stessa santa chiesa e la sua canonica, e aprire e chiudere i corsi d’acqua senza alcuna possibilità d’intromissione da parte del potere pubblico</a:t>
            </a:r>
            <a:r>
              <a:rPr lang="it-IT" sz="2200" dirty="0">
                <a:latin typeface="Garamond" panose="02020404030301010803" pitchFamily="18" charset="0"/>
              </a:rPr>
              <a:t>». </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063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i="1" dirty="0" err="1" smtClean="0">
                <a:latin typeface="Garamond" panose="02020404030301010803" pitchFamily="18" charset="0"/>
              </a:rPr>
              <a:t>Civitas</a:t>
            </a:r>
            <a:r>
              <a:rPr lang="it-IT" sz="2800" b="1" dirty="0" smtClean="0">
                <a:latin typeface="Garamond" panose="02020404030301010803" pitchFamily="18" charset="0"/>
              </a:rPr>
              <a:t> </a:t>
            </a:r>
            <a:r>
              <a:rPr lang="it-IT" sz="2800" b="1" dirty="0">
                <a:latin typeface="Garamond" panose="02020404030301010803" pitchFamily="18" charset="0"/>
              </a:rPr>
              <a:t>e vescovo</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spcBef>
                <a:spcPts val="0"/>
              </a:spcBef>
              <a:buNone/>
            </a:pPr>
            <a:r>
              <a:rPr lang="it-IT" sz="2200" dirty="0" smtClean="0">
                <a:latin typeface="Garamond" panose="02020404030301010803" pitchFamily="18" charset="0"/>
              </a:rPr>
              <a:t>In </a:t>
            </a:r>
            <a:r>
              <a:rPr lang="it-IT" sz="2200" dirty="0">
                <a:latin typeface="Garamond" panose="02020404030301010803" pitchFamily="18" charset="0"/>
              </a:rPr>
              <a:t>un contesto di caos politico, nel quale i detentori di ampi territori in loco risultavano avvantaggiati, moltissimi furono i vescovi investiti di autorità comitale. A volte fu per ambizione personale, altre per colmare un vuoto istituzionale; sta di fatto che tra il finire del IX secolo e l’anno 1000 – Modena fu tra le prime – diverse decine di città videro attribuire ai vescovi il diritto di incastellamento del centro cittadino. Furono Trieste, Treviso, Bergamo, Piacenza, Parma, Reggio Emilia, Pavia, Como, Lodi; ma anche Padova, Cremona, Ravenna, Lucca, Novara, Vercelli, Asti, Tortona, Ivrea... Sottolineiamo, comunque, che le funzioni pubbliche rivestite dai vescovi erano mantenute separate da quelle religiose: ad affiancare i vescovi nelle funzioni riguardanti il potere civile, furono vassalli e collaboratori laici, mentre attività spirituali e liturgiche restarono appannaggio di chierici e </a:t>
            </a:r>
            <a:r>
              <a:rPr lang="it-IT" sz="2200" dirty="0" smtClean="0">
                <a:latin typeface="Garamond" panose="02020404030301010803" pitchFamily="18" charset="0"/>
              </a:rPr>
              <a:t>canonici. </a:t>
            </a:r>
            <a:r>
              <a:rPr lang="it-IT" sz="2200" dirty="0">
                <a:latin typeface="Garamond" panose="02020404030301010803" pitchFamily="18" charset="0"/>
              </a:rPr>
              <a:t>Raccogliendo in sé ogni autorità, il vescovo assumeva su di sé, e come tale era percepito dai cittadini, la completa responsabilità sulla cittadinanza: tanto morale quanto politica. Nei confronti della pieve urbana, residente all’esterno delle mura, si fa evidente il carattere calamitante della chiesa cattedrale; la chiesa cittadina, vescovile, coordina – ben prima che si dilati il controllo della città sul contado – un sistema territoriale più esteso dei confini urbani: dapprima limitato al suburbio, ma destinato a espandersi e a inglobare le nuove chiese, fondate nei centri minori prossimi alla città</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696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smtClean="0">
                <a:latin typeface="Garamond" panose="02020404030301010803" pitchFamily="18" charset="0"/>
              </a:rPr>
              <a:t>Lunga </a:t>
            </a:r>
            <a:r>
              <a:rPr lang="it-IT" sz="2800" b="1" dirty="0">
                <a:latin typeface="Garamond" panose="02020404030301010803" pitchFamily="18" charset="0"/>
              </a:rPr>
              <a:t>durata della funzione </a:t>
            </a:r>
            <a:r>
              <a:rPr lang="it-IT" sz="2800" b="1" dirty="0" smtClean="0">
                <a:latin typeface="Garamond" panose="02020404030301010803" pitchFamily="18" charset="0"/>
              </a:rPr>
              <a:t>urbana</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Si </a:t>
            </a:r>
            <a:r>
              <a:rPr lang="it-IT" sz="2200" dirty="0">
                <a:latin typeface="Garamond" panose="02020404030301010803" pitchFamily="18" charset="0"/>
              </a:rPr>
              <a:t>è già fatto ampio cenno alla conservazione nell’area italiana, sia pure in un contesto di ruralizzazione, di un articolato tessuto di città. A differenza di altre regioni, l’Italia visse senza soluzioni di continuità il passaggio dal sistema urbano tardo antico a quello altomedievale, longobardo o franco: per entrambi i governi, sedi di potere politico continuarono ad essere le città, e la </a:t>
            </a:r>
            <a:r>
              <a:rPr lang="it-IT" sz="2200" dirty="0" err="1">
                <a:latin typeface="Garamond" panose="02020404030301010803" pitchFamily="18" charset="0"/>
              </a:rPr>
              <a:t>distrettuazione</a:t>
            </a:r>
            <a:r>
              <a:rPr lang="it-IT" sz="2200" dirty="0">
                <a:latin typeface="Garamond" panose="02020404030301010803" pitchFamily="18" charset="0"/>
              </a:rPr>
              <a:t> diocesana rimase la misura delle suddivisioni amministrative. Il governo vescovile era caratterizzato da un rapporto di collaborazione con la parte più eminente della cittadinanza. A favorire questa relazione, la prassi longobarda prima, carolingia poi, delle assemblee cittadine (</a:t>
            </a:r>
            <a:r>
              <a:rPr lang="it-IT" sz="2200" i="1" dirty="0" err="1">
                <a:latin typeface="Garamond" panose="02020404030301010803" pitchFamily="18" charset="0"/>
              </a:rPr>
              <a:t>conventus</a:t>
            </a:r>
            <a:r>
              <a:rPr lang="it-IT" sz="2200" dirty="0">
                <a:latin typeface="Garamond" panose="02020404030301010803" pitchFamily="18" charset="0"/>
              </a:rPr>
              <a:t>). I </a:t>
            </a:r>
            <a:r>
              <a:rPr lang="it-IT" sz="2200" i="1" dirty="0" err="1">
                <a:latin typeface="Garamond" panose="02020404030301010803" pitchFamily="18" charset="0"/>
              </a:rPr>
              <a:t>conventus</a:t>
            </a:r>
            <a:r>
              <a:rPr lang="it-IT" sz="2200" dirty="0">
                <a:latin typeface="Garamond" panose="02020404030301010803" pitchFamily="18" charset="0"/>
              </a:rPr>
              <a:t> definivano questioni che possedevano interesse per l’intera comunità: la difesa della città, i rapporti con città vicine, la sicurezza collettiva, manutenzioni ed edilizia pubblica, concessioni di </a:t>
            </a:r>
            <a:r>
              <a:rPr lang="it-IT" sz="2200" dirty="0" smtClean="0">
                <a:latin typeface="Garamond" panose="02020404030301010803" pitchFamily="18" charset="0"/>
              </a:rPr>
              <a:t>cittadinanza, ecc.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Durante il tormentato periodo del Regno italico, quando la confusione e l’instabilità dinastica stimolarono le spinte particolaristiche dei grandi signori laici ed ecclesiastici, ma anche le tendenze autonomistiche delle comunità cittadine, tali </a:t>
            </a:r>
            <a:r>
              <a:rPr lang="it-IT" sz="2200" i="1" dirty="0" err="1">
                <a:latin typeface="Garamond" panose="02020404030301010803" pitchFamily="18" charset="0"/>
              </a:rPr>
              <a:t>conventus</a:t>
            </a:r>
            <a:r>
              <a:rPr lang="it-IT" sz="2200" dirty="0">
                <a:latin typeface="Garamond" panose="02020404030301010803" pitchFamily="18" charset="0"/>
              </a:rPr>
              <a:t> presero anche decisioni propriamente politiche assoggettandosi ai sovrani, schierandosi pro o contro eventuali pretendenti al trono» </a:t>
            </a:r>
            <a:endParaRPr lang="it-IT" sz="2200" dirty="0" smtClean="0">
              <a:latin typeface="Garamond" panose="02020404030301010803" pitchFamily="18" charset="0"/>
            </a:endParaRPr>
          </a:p>
          <a:p>
            <a:pPr marL="0" indent="0" algn="r">
              <a:buNone/>
            </a:pPr>
            <a:r>
              <a:rPr lang="it-IT" sz="2200" dirty="0" smtClean="0">
                <a:latin typeface="Garamond" panose="02020404030301010803" pitchFamily="18" charset="0"/>
              </a:rPr>
              <a:t>(</a:t>
            </a:r>
            <a:r>
              <a:rPr lang="it-IT" sz="2200" dirty="0">
                <a:latin typeface="Garamond" panose="02020404030301010803" pitchFamily="18" charset="0"/>
              </a:rPr>
              <a:t>E. </a:t>
            </a:r>
            <a:r>
              <a:rPr lang="it-IT" sz="2200" dirty="0" err="1">
                <a:latin typeface="Garamond" panose="02020404030301010803" pitchFamily="18" charset="0"/>
              </a:rPr>
              <a:t>Occhipinti</a:t>
            </a:r>
            <a:r>
              <a:rPr lang="it-IT" sz="2200" dirty="0">
                <a:latin typeface="Garamond" panose="02020404030301010803" pitchFamily="18" charset="0"/>
              </a:rPr>
              <a:t>, </a:t>
            </a:r>
            <a:r>
              <a:rPr lang="it-IT" sz="2200" i="1" dirty="0">
                <a:latin typeface="Garamond" panose="02020404030301010803" pitchFamily="18" charset="0"/>
              </a:rPr>
              <a:t>L’Italia dei comuni</a:t>
            </a:r>
            <a:r>
              <a:rPr lang="it-IT" sz="2200" dirty="0">
                <a:latin typeface="Garamond" panose="02020404030301010803" pitchFamily="18" charset="0"/>
              </a:rPr>
              <a:t>, Roma, Carocci, 2000, p. 15</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269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err="1" smtClean="0">
                <a:latin typeface="Garamond" panose="02020404030301010803" pitchFamily="18" charset="0"/>
              </a:rPr>
              <a:t>Conventus</a:t>
            </a:r>
            <a:r>
              <a:rPr lang="it-IT" sz="2800" b="1" dirty="0" smtClean="0">
                <a:latin typeface="Garamond" panose="02020404030301010803" pitchFamily="18" charset="0"/>
              </a:rPr>
              <a:t> </a:t>
            </a:r>
            <a:r>
              <a:rPr lang="it-IT" sz="2800" b="1" dirty="0" err="1">
                <a:latin typeface="Garamond" panose="02020404030301010803" pitchFamily="18" charset="0"/>
              </a:rPr>
              <a:t>civium</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I </a:t>
            </a:r>
            <a:r>
              <a:rPr lang="it-IT" sz="2200" i="1" dirty="0" err="1">
                <a:latin typeface="Garamond" panose="02020404030301010803" pitchFamily="18" charset="0"/>
              </a:rPr>
              <a:t>conventus</a:t>
            </a:r>
            <a:r>
              <a:rPr lang="it-IT" sz="2200" dirty="0">
                <a:latin typeface="Garamond" panose="02020404030301010803" pitchFamily="18" charset="0"/>
              </a:rPr>
              <a:t> erano anch’essi retaggi del passato romano: così si indicavano, genericamente, riunioni di più persone in un luogo specifico. Secondo una testimonianza di Cicerone, </a:t>
            </a:r>
            <a:r>
              <a:rPr lang="it-IT" sz="2200" i="1" dirty="0" err="1">
                <a:latin typeface="Garamond" panose="02020404030301010803" pitchFamily="18" charset="0"/>
              </a:rPr>
              <a:t>conventus</a:t>
            </a:r>
            <a:r>
              <a:rPr lang="it-IT" sz="2200" i="1" dirty="0">
                <a:latin typeface="Garamond" panose="02020404030301010803" pitchFamily="18" charset="0"/>
              </a:rPr>
              <a:t> </a:t>
            </a:r>
            <a:r>
              <a:rPr lang="it-IT" sz="2200" i="1" dirty="0" err="1">
                <a:latin typeface="Garamond" panose="02020404030301010803" pitchFamily="18" charset="0"/>
              </a:rPr>
              <a:t>civium</a:t>
            </a:r>
            <a:r>
              <a:rPr lang="it-IT" sz="2200" i="1" dirty="0">
                <a:latin typeface="Garamond" panose="02020404030301010803" pitchFamily="18" charset="0"/>
              </a:rPr>
              <a:t> </a:t>
            </a:r>
            <a:r>
              <a:rPr lang="it-IT" sz="2200" i="1" dirty="0" err="1">
                <a:latin typeface="Garamond" panose="02020404030301010803" pitchFamily="18" charset="0"/>
              </a:rPr>
              <a:t>romanorum</a:t>
            </a:r>
            <a:r>
              <a:rPr lang="it-IT" sz="2200" dirty="0">
                <a:latin typeface="Garamond" panose="02020404030301010803" pitchFamily="18" charset="0"/>
              </a:rPr>
              <a:t> possedeva il significato di assemblea di cittadini romani al momento domiciliati per motivi prevalentemente di commercio in provincia o in castra di confine (F. Amarelli, </a:t>
            </a:r>
            <a:r>
              <a:rPr lang="it-IT" sz="2200" i="1" dirty="0">
                <a:latin typeface="Garamond" panose="02020404030301010803" pitchFamily="18" charset="0"/>
              </a:rPr>
              <a:t>Il </a:t>
            </a:r>
            <a:r>
              <a:rPr lang="it-IT" sz="2200" i="1" dirty="0" err="1">
                <a:latin typeface="Garamond" panose="02020404030301010803" pitchFamily="18" charset="0"/>
              </a:rPr>
              <a:t>conventus</a:t>
            </a:r>
            <a:r>
              <a:rPr lang="it-IT" sz="2200" i="1" dirty="0">
                <a:latin typeface="Garamond" panose="02020404030301010803" pitchFamily="18" charset="0"/>
              </a:rPr>
              <a:t> come forma di partecipazione alle attività giudiziarie nelle città del mondo provinciale romano</a:t>
            </a:r>
            <a:r>
              <a:rPr lang="it-IT" sz="2200" dirty="0">
                <a:latin typeface="Garamond" panose="02020404030301010803" pitchFamily="18" charset="0"/>
              </a:rPr>
              <a:t>, in: </a:t>
            </a:r>
            <a:r>
              <a:rPr lang="it-IT" sz="2200" i="1" dirty="0">
                <a:latin typeface="Garamond" panose="02020404030301010803" pitchFamily="18" charset="0"/>
              </a:rPr>
              <a:t>Politica e partecipazione nelle città dell’Impero romano</a:t>
            </a:r>
            <a:r>
              <a:rPr lang="it-IT" sz="2200" dirty="0">
                <a:latin typeface="Garamond" panose="02020404030301010803" pitchFamily="18" charset="0"/>
              </a:rPr>
              <a:t>, a cura di F. Amarelli, Roma, 2005, p. 2).  Nell'editto di Rotari (643) si cita un </a:t>
            </a:r>
            <a:r>
              <a:rPr lang="it-IT" sz="2200" i="1" dirty="0" err="1">
                <a:latin typeface="Garamond" panose="02020404030301010803" pitchFamily="18" charset="0"/>
              </a:rPr>
              <a:t>conventus</a:t>
            </a:r>
            <a:r>
              <a:rPr lang="it-IT" sz="2200" i="1" dirty="0">
                <a:latin typeface="Garamond" panose="02020404030301010803" pitchFamily="18" charset="0"/>
              </a:rPr>
              <a:t> ante </a:t>
            </a:r>
            <a:r>
              <a:rPr lang="it-IT" sz="2200" i="1" dirty="0" err="1">
                <a:latin typeface="Garamond" panose="02020404030301010803" pitchFamily="18" charset="0"/>
              </a:rPr>
              <a:t>ecclesiam</a:t>
            </a:r>
            <a:r>
              <a:rPr lang="it-IT" sz="2200" dirty="0">
                <a:latin typeface="Garamond" panose="02020404030301010803" pitchFamily="18" charset="0"/>
              </a:rPr>
              <a:t> (oppure </a:t>
            </a:r>
            <a:r>
              <a:rPr lang="it-IT" sz="2200" i="1" dirty="0" err="1">
                <a:latin typeface="Garamond" panose="02020404030301010803" pitchFamily="18" charset="0"/>
              </a:rPr>
              <a:t>conventus</a:t>
            </a:r>
            <a:r>
              <a:rPr lang="it-IT" sz="2200" i="1" dirty="0">
                <a:latin typeface="Garamond" panose="02020404030301010803" pitchFamily="18" charset="0"/>
              </a:rPr>
              <a:t> </a:t>
            </a:r>
            <a:r>
              <a:rPr lang="it-IT" sz="2200" i="1" dirty="0" err="1">
                <a:latin typeface="Garamond" panose="02020404030301010803" pitchFamily="18" charset="0"/>
              </a:rPr>
              <a:t>civium</a:t>
            </a:r>
            <a:r>
              <a:rPr lang="it-IT" sz="2200" dirty="0">
                <a:latin typeface="Garamond" panose="02020404030301010803" pitchFamily="18" charset="0"/>
              </a:rPr>
              <a:t>), ossia un’assemblea dei cittadini di fonte alla chiesa cattedrale. Al </a:t>
            </a:r>
            <a:r>
              <a:rPr lang="it-IT" sz="2200" i="1" dirty="0" err="1">
                <a:latin typeface="Garamond" panose="02020404030301010803" pitchFamily="18" charset="0"/>
              </a:rPr>
              <a:t>conventus</a:t>
            </a:r>
            <a:r>
              <a:rPr lang="it-IT" sz="2200" dirty="0">
                <a:latin typeface="Garamond" panose="02020404030301010803" pitchFamily="18" charset="0"/>
              </a:rPr>
              <a:t> partecipava l’intera comunità, ma certo maggiori possibilità di far valere la propria opinione avevano i cittadini più in vista, i quali non erano identificabili ovunque come i discendenti del patriziato romano, ma comunque erano quelli con le maggiori disponibilità finanziarie o che spiccavano per le loro doti intellettuali o qualità morali. </a:t>
            </a:r>
          </a:p>
          <a:p>
            <a:pPr marL="0" indent="0" algn="just">
              <a:buNone/>
            </a:pPr>
            <a:r>
              <a:rPr lang="it-IT" sz="2200" dirty="0">
                <a:latin typeface="Garamond" panose="02020404030301010803" pitchFamily="18" charset="0"/>
              </a:rPr>
              <a:t>I </a:t>
            </a:r>
            <a:r>
              <a:rPr lang="it-IT" sz="2200" i="1" dirty="0" err="1">
                <a:latin typeface="Garamond" panose="02020404030301010803" pitchFamily="18" charset="0"/>
              </a:rPr>
              <a:t>conventus</a:t>
            </a:r>
            <a:r>
              <a:rPr lang="it-IT" sz="2200" dirty="0">
                <a:latin typeface="Garamond" panose="02020404030301010803" pitchFamily="18" charset="0"/>
              </a:rPr>
              <a:t> trattavano argomenti più o meno delicati per la collettività. Nel caso in cui fossero in questione decisioni importanti quali la monetazione, o relazioni politiche con altre realtà extraurbane, a decidere era una minoranza qualificata, che poteva venire eletta per l’occasione, o individuata fattivamente secondo le esigenze che la questione richiedeva. La comunità cittadina era un insieme di ceti strutturato: </a:t>
            </a:r>
            <a:r>
              <a:rPr lang="it-IT" sz="2200" b="1" dirty="0" err="1">
                <a:latin typeface="Garamond" panose="02020404030301010803" pitchFamily="18" charset="0"/>
              </a:rPr>
              <a:t>maiores</a:t>
            </a:r>
            <a:r>
              <a:rPr lang="it-IT" sz="2200" dirty="0">
                <a:latin typeface="Garamond" panose="02020404030301010803" pitchFamily="18" charset="0"/>
              </a:rPr>
              <a:t>, </a:t>
            </a:r>
            <a:r>
              <a:rPr lang="it-IT" sz="2200" b="1" dirty="0" err="1">
                <a:latin typeface="Garamond" panose="02020404030301010803" pitchFamily="18" charset="0"/>
              </a:rPr>
              <a:t>mediores</a:t>
            </a:r>
            <a:r>
              <a:rPr lang="it-IT" sz="2200" dirty="0">
                <a:latin typeface="Garamond" panose="02020404030301010803" pitchFamily="18" charset="0"/>
              </a:rPr>
              <a:t>, </a:t>
            </a:r>
            <a:r>
              <a:rPr lang="it-IT" sz="2200" b="1" dirty="0" err="1">
                <a:latin typeface="Garamond" panose="02020404030301010803" pitchFamily="18" charset="0"/>
              </a:rPr>
              <a:t>minores</a:t>
            </a:r>
            <a:r>
              <a:rPr lang="it-IT" sz="2200" dirty="0">
                <a:latin typeface="Garamond" panose="02020404030301010803" pitchFamily="18" charset="0"/>
              </a:rPr>
              <a:t>: nello specifico, si trattava di </a:t>
            </a:r>
            <a:r>
              <a:rPr lang="it-IT" sz="2200" i="1" dirty="0" err="1">
                <a:latin typeface="Garamond" panose="02020404030301010803" pitchFamily="18" charset="0"/>
              </a:rPr>
              <a:t>milites</a:t>
            </a:r>
            <a:r>
              <a:rPr lang="it-IT" sz="2200" dirty="0">
                <a:latin typeface="Garamond" panose="02020404030301010803" pitchFamily="18" charset="0"/>
              </a:rPr>
              <a:t> (vassalli del conte o del vescovo); proprietari terrieri, ecclesiastici, giudici, notai, commercianti, artigiani e lavoratori salariati (manovali, operai, braccianti).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91075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err="1" smtClean="0">
                <a:latin typeface="Garamond" panose="02020404030301010803" pitchFamily="18" charset="0"/>
              </a:rPr>
              <a:t>Conventus</a:t>
            </a:r>
            <a:r>
              <a:rPr lang="it-IT" sz="2800" b="1" dirty="0" smtClean="0">
                <a:latin typeface="Garamond" panose="02020404030301010803" pitchFamily="18" charset="0"/>
              </a:rPr>
              <a:t> </a:t>
            </a:r>
            <a:r>
              <a:rPr lang="it-IT" sz="2800" b="1" dirty="0" err="1">
                <a:latin typeface="Garamond" panose="02020404030301010803" pitchFamily="18" charset="0"/>
              </a:rPr>
              <a:t>civium</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Non </a:t>
            </a:r>
            <a:r>
              <a:rPr lang="it-IT" sz="2200" dirty="0">
                <a:latin typeface="Garamond" panose="02020404030301010803" pitchFamily="18" charset="0"/>
              </a:rPr>
              <a:t>commettiamo l’errore di associare sistematicamente prestigio a certe e non ad altre professioni; se la cosa funziona per lavori scarsamente qualificati, risulta fuorviante per altri. Già </a:t>
            </a:r>
            <a:r>
              <a:rPr lang="it-IT" sz="2200" dirty="0" err="1">
                <a:latin typeface="Garamond" panose="02020404030301010803" pitchFamily="18" charset="0"/>
              </a:rPr>
              <a:t>Fasoli</a:t>
            </a:r>
            <a:r>
              <a:rPr lang="it-IT" sz="2200" dirty="0">
                <a:latin typeface="Garamond" panose="02020404030301010803" pitchFamily="18" charset="0"/>
              </a:rPr>
              <a:t> osservava come non ci fosse cesura tra le categorie, ma che i termini </a:t>
            </a:r>
            <a:r>
              <a:rPr lang="it-IT" sz="2200" i="1" dirty="0" err="1">
                <a:latin typeface="Garamond" panose="02020404030301010803" pitchFamily="18" charset="0"/>
              </a:rPr>
              <a:t>maiores</a:t>
            </a:r>
            <a:r>
              <a:rPr lang="it-IT" sz="2200" dirty="0">
                <a:latin typeface="Garamond" panose="02020404030301010803" pitchFamily="18" charset="0"/>
              </a:rPr>
              <a:t>, </a:t>
            </a:r>
            <a:r>
              <a:rPr lang="it-IT" sz="2200" i="1" dirty="0" err="1">
                <a:latin typeface="Garamond" panose="02020404030301010803" pitchFamily="18" charset="0"/>
              </a:rPr>
              <a:t>mediocres</a:t>
            </a:r>
            <a:r>
              <a:rPr lang="it-IT" sz="2200" dirty="0">
                <a:latin typeface="Garamond" panose="02020404030301010803" pitchFamily="18" charset="0"/>
              </a:rPr>
              <a:t>, </a:t>
            </a:r>
            <a:r>
              <a:rPr lang="it-IT" sz="2200" i="1" dirty="0" err="1">
                <a:latin typeface="Garamond" panose="02020404030301010803" pitchFamily="18" charset="0"/>
              </a:rPr>
              <a:t>minores</a:t>
            </a:r>
            <a:r>
              <a:rPr lang="it-IT" sz="2200" dirty="0">
                <a:latin typeface="Garamond" panose="02020404030301010803" pitchFamily="18" charset="0"/>
              </a:rPr>
              <a:t> connotassero piuttosto «stratificazioni sociali individuate sulla base del modo di vivere e del prestigio individuale in relazione al giro delle parentele e delle amicizie, ma soprattutto in connessione con la ricchezza, immobiliare o mobiliare, e i doveri </a:t>
            </a:r>
            <a:r>
              <a:rPr lang="it-IT" sz="2200" dirty="0" smtClean="0">
                <a:latin typeface="Garamond" panose="02020404030301010803" pitchFamily="18" charset="0"/>
              </a:rPr>
              <a:t>militari che ne erano la conseguenza» (G. </a:t>
            </a:r>
            <a:r>
              <a:rPr lang="it-IT" sz="2200" dirty="0" err="1" smtClean="0">
                <a:latin typeface="Garamond" panose="02020404030301010803" pitchFamily="18" charset="0"/>
              </a:rPr>
              <a:t>Fasoli</a:t>
            </a:r>
            <a:r>
              <a:rPr lang="it-IT" sz="2200" dirty="0" smtClean="0">
                <a:latin typeface="Garamond" panose="02020404030301010803" pitchFamily="18" charset="0"/>
              </a:rPr>
              <a:t>, </a:t>
            </a:r>
            <a:r>
              <a:rPr lang="it-IT" sz="2200" i="1" dirty="0" smtClean="0">
                <a:latin typeface="Garamond" panose="02020404030301010803" pitchFamily="18" charset="0"/>
              </a:rPr>
              <a:t>Che cosa sappiamo delle città italiane nell’alto medioevo</a:t>
            </a:r>
            <a:r>
              <a:rPr lang="it-IT" sz="2200" dirty="0" smtClean="0">
                <a:latin typeface="Garamond" panose="02020404030301010803" pitchFamily="18" charset="0"/>
              </a:rPr>
              <a:t>, in: </a:t>
            </a:r>
            <a:r>
              <a:rPr lang="it-IT" sz="2200" i="1" dirty="0" smtClean="0">
                <a:latin typeface="Garamond" panose="02020404030301010803" pitchFamily="18" charset="0"/>
              </a:rPr>
              <a:t>Scritti di storia medievale</a:t>
            </a:r>
            <a:r>
              <a:rPr lang="it-IT" sz="2200" dirty="0" smtClean="0">
                <a:latin typeface="Garamond" panose="02020404030301010803" pitchFamily="18" charset="0"/>
              </a:rPr>
              <a:t>, a cura di G. </a:t>
            </a:r>
            <a:r>
              <a:rPr lang="it-IT" sz="2200" dirty="0" err="1" smtClean="0">
                <a:latin typeface="Garamond" panose="02020404030301010803" pitchFamily="18" charset="0"/>
              </a:rPr>
              <a:t>Fasoli</a:t>
            </a:r>
            <a:r>
              <a:rPr lang="it-IT" sz="2200" dirty="0" smtClean="0">
                <a:latin typeface="Garamond" panose="02020404030301010803" pitchFamily="18" charset="0"/>
              </a:rPr>
              <a:t>, Bologna, 1974, p. 195).</a:t>
            </a:r>
          </a:p>
          <a:p>
            <a:pPr marL="0" indent="0" algn="just">
              <a:buNone/>
            </a:pPr>
            <a:r>
              <a:rPr lang="it-IT" sz="2200" dirty="0">
                <a:latin typeface="Garamond" panose="02020404030301010803" pitchFamily="18" charset="0"/>
              </a:rPr>
              <a:t>Un proprietario terriero che aveva col tempo perso una parte consistente delle proprie sostanze poteva risultare meno influente di un artigiano arricchitosi in tempi brevi e recenti: sul prestigio cittadino gravavano i ritmi repentini della mobilità sociale, cui contribuivano in forte misura l’afflusso di contadini dalle aree rurali, e in genere tutto quanto gravitava nell’orbita della rinnovata vivacità dei consumi e dei commerci. I </a:t>
            </a:r>
            <a:r>
              <a:rPr lang="it-IT" sz="2200" i="1" dirty="0" err="1">
                <a:latin typeface="Garamond" panose="02020404030301010803" pitchFamily="18" charset="0"/>
              </a:rPr>
              <a:t>comitatus</a:t>
            </a:r>
            <a:r>
              <a:rPr lang="it-IT" sz="2200" dirty="0">
                <a:latin typeface="Garamond" panose="02020404030301010803" pitchFamily="18" charset="0"/>
              </a:rPr>
              <a:t> consolidarono una percezione del loro ruolo a persone distintesi in occasione del rifiorire cittadino: in prevalenza giudici, notai e mercanti. Questi erano chiamati, di fatto, ad esercitare un ruolo preminente: e con tempo divennero una nuova classe dirigente, a fianco della più statica aristocrazia militare. Passiamo ora a soffermarci su due situazioni specifiche, che conosciamo anche grazie a diplomi regi: il primo riguarda la città di Bergamo, ed è datato 904, e l’altro attiene invece a Genova, e risale al 958.</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27883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Bergamo </a:t>
            </a:r>
            <a:r>
              <a:rPr lang="it-IT" sz="2800" b="1" dirty="0">
                <a:latin typeface="Garamond" panose="02020404030301010803" pitchFamily="18" charset="0"/>
              </a:rPr>
              <a:t>904</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Bergamo </a:t>
            </a:r>
            <a:r>
              <a:rPr lang="it-IT" sz="2200" dirty="0">
                <a:latin typeface="Garamond" panose="02020404030301010803" pitchFamily="18" charset="0"/>
              </a:rPr>
              <a:t>era stata duramente attaccata dagli Ungari, che avevano danneggiato la cinta muraria. Tra l’899 e il 900 si erano presentati per la prima volta in Italia, attraversando il Friuli (Aquileia venne devastata) e penetrando fino a Nonantola e Reggio, dove saccheggiarono e razziarono. Re Berengario non era riuscito, con il suo esercito, a fermarne l’avanzata; rimase sconfitto all’altezza del fiume Brenta. Bergamo, già attaccata, temeva una nuova incursione ungara; gli abitanti del contado affluirono in massa in città per trovare protezione. Berengario affidò, in questa circostanza, poteri di giurisdizione sulla città al vescovo, come interlocutore privilegiato. Notiamo che, se è il vescovo cui il re affida i poteri, il compito di organizzare i lavori di verifica dei danni, di restauro e di fortificazione spettano, specificatamente, a vescovo e ai </a:t>
            </a:r>
            <a:r>
              <a:rPr lang="it-IT" sz="2200" i="1" dirty="0" err="1">
                <a:latin typeface="Garamond" panose="02020404030301010803" pitchFamily="18" charset="0"/>
              </a:rPr>
              <a:t>concives</a:t>
            </a:r>
            <a:r>
              <a:rPr lang="it-IT" sz="2200" dirty="0">
                <a:latin typeface="Garamond" panose="02020404030301010803" pitchFamily="18" charset="0"/>
              </a:rPr>
              <a:t>: i membri della comunità venivano, dunque, coinvolti, addirittura in un piano di parità rispetto al vescovo. Leggiamo ora il testo, naturalmente in traduzione dal latino:</a:t>
            </a:r>
          </a:p>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In nome della santa e individuale trinità. </a:t>
            </a:r>
            <a:r>
              <a:rPr lang="it-IT" sz="2200" dirty="0" smtClean="0">
                <a:latin typeface="Garamond" panose="02020404030301010803" pitchFamily="18" charset="0"/>
              </a:rPr>
              <a:t>Berengario</a:t>
            </a:r>
            <a:r>
              <a:rPr lang="it-IT" sz="2200" dirty="0">
                <a:latin typeface="Garamond" panose="02020404030301010803" pitchFamily="18" charset="0"/>
              </a:rPr>
              <a:t>, re per </a:t>
            </a:r>
            <a:r>
              <a:rPr lang="it-IT" sz="2200" dirty="0" smtClean="0">
                <a:latin typeface="Garamond" panose="02020404030301010803" pitchFamily="18" charset="0"/>
              </a:rPr>
              <a:t>clemenza </a:t>
            </a:r>
            <a:r>
              <a:rPr lang="it-IT" sz="2200" dirty="0">
                <a:latin typeface="Garamond" panose="02020404030301010803" pitchFamily="18" charset="0"/>
              </a:rPr>
              <a:t>divina. A nessuno sia oscuro che ciò che per amore dei Santi l'animo regio, acceso di celeste desiderio e con sollecita volontà provvede a conferire alle chiese attiene e giova all'aumento della sua salvezza, sicché sia noto allo zelo dei fedeli tutti della santa chiesa di Dio e nostri, presenti e futuri, che il venerabile vescovo </a:t>
            </a:r>
            <a:r>
              <a:rPr lang="it-IT" sz="2200" dirty="0" err="1">
                <a:latin typeface="Garamond" panose="02020404030301010803" pitchFamily="18" charset="0"/>
              </a:rPr>
              <a:t>Ildegario</a:t>
            </a:r>
            <a:r>
              <a:rPr lang="it-IT" sz="2200" dirty="0">
                <a:latin typeface="Garamond" panose="02020404030301010803" pitchFamily="18" charset="0"/>
              </a:rPr>
              <a:t> e il glorioso conte del sacro palazzo Sigifredo, nostri diletti consiglieri, sono venuti alla nostra benevolenza a nome del reverendo vescovo della santa chiesa di Bergamo Adalberto </a:t>
            </a:r>
            <a:r>
              <a:rPr lang="it-IT" sz="2200" dirty="0" smtClean="0">
                <a:latin typeface="Garamond" panose="02020404030301010803" pitchFamily="18" charset="0"/>
              </a:rPr>
              <a:t>per </a:t>
            </a:r>
            <a:r>
              <a:rPr lang="it-IT" sz="2200" dirty="0">
                <a:latin typeface="Garamond" panose="02020404030301010803" pitchFamily="18" charset="0"/>
              </a:rPr>
              <a:t>avvertirci che la stessa città </a:t>
            </a:r>
            <a:r>
              <a:rPr lang="it-IT" sz="2200" dirty="0" smtClean="0">
                <a:latin typeface="Garamond" panose="02020404030301010803" pitchFamily="18" charset="0"/>
              </a:rPr>
              <a:t>di </a:t>
            </a:r>
            <a:r>
              <a:rPr lang="it-IT" sz="2200" dirty="0">
                <a:latin typeface="Garamond" panose="02020404030301010803" pitchFamily="18" charset="0"/>
              </a:rPr>
              <a:t>Bergamo è stata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27856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Bergamo </a:t>
            </a:r>
            <a:r>
              <a:rPr lang="it-IT" sz="2800" b="1" dirty="0">
                <a:latin typeface="Garamond" panose="02020404030301010803" pitchFamily="18" charset="0"/>
              </a:rPr>
              <a:t>904</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sconfitta </a:t>
            </a:r>
            <a:r>
              <a:rPr lang="it-IT" sz="2200" dirty="0">
                <a:latin typeface="Garamond" panose="02020404030301010803" pitchFamily="18" charset="0"/>
              </a:rPr>
              <a:t>da un attacco nemico, così che ora appare grandemente turbata dall'incursione dei feroci Ungari e della grave oppressione dei conti e dei loro ministri, e per richiedere che potessero essere riedificate le mura e le torri della stessa città a opera e per interessamento del suddetto vescovo e dei suoi concittadini e di coloro che ivi si sono rifugiati sotto la tutela della chiesa cattedrale di S. Vincenzo, e riportate come erano prima. Hanno richiesto dunque che per amore di Dio onnipotente e per rimedio dell'anima nostra vi dessimo forza con la nostra regale autorità, confermando alla stessa santa chiesa le concessioni e i privilegi dei pietosissimi imperatori e re, predecessori nostri, di tutti quanti dal tempo di </a:t>
            </a:r>
            <a:r>
              <a:rPr lang="it-IT" sz="2200" dirty="0" err="1">
                <a:latin typeface="Garamond" panose="02020404030301010803" pitchFamily="18" charset="0"/>
              </a:rPr>
              <a:t>Carlomagno</a:t>
            </a:r>
            <a:r>
              <a:rPr lang="it-IT" sz="2200" dirty="0">
                <a:latin typeface="Garamond" panose="02020404030301010803" pitchFamily="18" charset="0"/>
              </a:rPr>
              <a:t> di augusta memoria fino al nostro tempo regnarono, giustamente e legalmente riconosciuti.</a:t>
            </a:r>
          </a:p>
          <a:p>
            <a:pPr marL="0" indent="0" algn="just">
              <a:buNone/>
            </a:pPr>
            <a:r>
              <a:rPr lang="it-IT" sz="2200" dirty="0">
                <a:latin typeface="Garamond" panose="02020404030301010803" pitchFamily="18" charset="0"/>
              </a:rPr>
              <a:t>Concedendo noi molto volentieri assenso alle loro devote preghiere, abbiamo pertanto ordinato di scrivere queste pagine con le quali accogliamo la giusta richiesta del suddetto vescovo presentata dai nostri predetti fedeli e stabiliamo che per l'urgente necessità e per l'aggressione dei pagani la città di Bergamo sia restaurata ovunque il predetto vescovo e i suoi concittadini lo riterranno necessario. Le torri, le mura e le porte della città per opera e a cura dello stesso vescovo e dei suoi concittadini e di coloro che ivi si sono rifugiati rimangano in perpetuo </a:t>
            </a:r>
            <a:r>
              <a:rPr lang="it-IT" sz="2200" b="1" dirty="0">
                <a:latin typeface="Garamond" panose="02020404030301010803" pitchFamily="18" charset="0"/>
              </a:rPr>
              <a:t>sotto l'autorità e la difesa del prenominato vescovo e dei suoi successori</a:t>
            </a:r>
            <a:r>
              <a:rPr lang="it-IT" sz="2200" dirty="0">
                <a:latin typeface="Garamond" panose="02020404030301010803" pitchFamily="18" charset="0"/>
              </a:rPr>
              <a:t>; egli </a:t>
            </a:r>
            <a:r>
              <a:rPr lang="it-IT" sz="2200" b="1" dirty="0">
                <a:latin typeface="Garamond" panose="02020404030301010803" pitchFamily="18" charset="0"/>
              </a:rPr>
              <a:t>abbia anche l'autorità di edificare nelle torri e sulle mura </a:t>
            </a:r>
            <a:r>
              <a:rPr lang="it-IT" sz="2200" dirty="0">
                <a:latin typeface="Garamond" panose="02020404030301010803" pitchFamily="18" charset="0"/>
              </a:rPr>
              <a:t>dove sarà necessario affinché non </a:t>
            </a:r>
            <a:r>
              <a:rPr lang="it-IT" sz="2200" dirty="0" smtClean="0">
                <a:latin typeface="Garamond" panose="02020404030301010803" pitchFamily="18" charset="0"/>
              </a:rPr>
              <a:t>siano </a:t>
            </a:r>
            <a:r>
              <a:rPr lang="it-IT" sz="2200" dirty="0">
                <a:latin typeface="Garamond" panose="02020404030301010803" pitchFamily="18" charset="0"/>
              </a:rPr>
              <a:t>indebolite le sentinelle e le difese opportune e siano sotto l'autorità della stessa chiesa;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3510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L’assetto post-carolingio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lnSpc>
                <a:spcPct val="100000"/>
              </a:lnSpc>
              <a:buNone/>
              <a:tabLst>
                <a:tab pos="85725" algn="l"/>
              </a:tabLst>
            </a:pPr>
            <a:r>
              <a:rPr lang="it-IT" sz="2400" dirty="0" smtClean="0">
                <a:latin typeface="Garamond" panose="02020404030301010803" pitchFamily="18" charset="0"/>
              </a:rPr>
              <a:t>Nel IX secolo, i sistemi politici più importanti nell’area che comprende il Mediterraneo e il vicino Oriente sono:</a:t>
            </a:r>
          </a:p>
          <a:p>
            <a:pPr marL="0" indent="0" algn="just">
              <a:lnSpc>
                <a:spcPct val="100000"/>
              </a:lnSpc>
              <a:buNone/>
              <a:tabLst>
                <a:tab pos="85725" algn="l"/>
              </a:tabLst>
            </a:pPr>
            <a:r>
              <a:rPr lang="it-IT" sz="2400" dirty="0" smtClean="0">
                <a:latin typeface="Garamond" panose="02020404030301010803" pitchFamily="18" charset="0"/>
              </a:rPr>
              <a:t>Francia</a:t>
            </a:r>
          </a:p>
          <a:p>
            <a:pPr marL="0" indent="0" algn="just">
              <a:lnSpc>
                <a:spcPct val="100000"/>
              </a:lnSpc>
              <a:buNone/>
              <a:tabLst>
                <a:tab pos="85725" algn="l"/>
              </a:tabLst>
            </a:pPr>
            <a:r>
              <a:rPr lang="it-IT" sz="2400" dirty="0" smtClean="0">
                <a:latin typeface="Garamond" panose="02020404030301010803" pitchFamily="18" charset="0"/>
              </a:rPr>
              <a:t>Bisanzio</a:t>
            </a:r>
          </a:p>
          <a:p>
            <a:pPr marL="0" indent="0" algn="just">
              <a:lnSpc>
                <a:spcPct val="100000"/>
              </a:lnSpc>
              <a:buNone/>
              <a:tabLst>
                <a:tab pos="85725" algn="l"/>
              </a:tabLst>
            </a:pPr>
            <a:r>
              <a:rPr lang="it-IT" sz="2400" dirty="0" smtClean="0">
                <a:latin typeface="Garamond" panose="02020404030301010803" pitchFamily="18" charset="0"/>
              </a:rPr>
              <a:t>Califfato.</a:t>
            </a:r>
          </a:p>
          <a:p>
            <a:pPr marL="0" indent="0" algn="just">
              <a:lnSpc>
                <a:spcPct val="100000"/>
              </a:lnSpc>
              <a:buNone/>
              <a:tabLst>
                <a:tab pos="85725" algn="l"/>
              </a:tabLst>
            </a:pPr>
            <a:r>
              <a:rPr lang="it-IT" sz="2400" dirty="0" smtClean="0">
                <a:latin typeface="Garamond" panose="02020404030301010803" pitchFamily="18" charset="0"/>
              </a:rPr>
              <a:t>Tra IX e X secolo i normanni passano da sistematiche scorrerie a insediamenti stabili. Dal 910 il re di Francia concede al capi normanno </a:t>
            </a:r>
            <a:r>
              <a:rPr lang="it-IT" sz="2400" dirty="0" err="1" smtClean="0">
                <a:latin typeface="Garamond" panose="02020404030301010803" pitchFamily="18" charset="0"/>
              </a:rPr>
              <a:t>Rollone</a:t>
            </a:r>
            <a:r>
              <a:rPr lang="it-IT" sz="2400" dirty="0" smtClean="0">
                <a:latin typeface="Garamond" panose="02020404030301010803" pitchFamily="18" charset="0"/>
              </a:rPr>
              <a:t> il titolo di ‘duca’. Nasce quella che sarebbe stata la </a:t>
            </a:r>
            <a:r>
              <a:rPr lang="it-IT" sz="2400" dirty="0">
                <a:latin typeface="Garamond" panose="02020404030301010803" pitchFamily="18" charset="0"/>
              </a:rPr>
              <a:t>N</a:t>
            </a:r>
            <a:r>
              <a:rPr lang="it-IT" sz="2400" dirty="0" smtClean="0">
                <a:latin typeface="Garamond" panose="02020404030301010803" pitchFamily="18" charset="0"/>
              </a:rPr>
              <a:t>ormandia.</a:t>
            </a:r>
          </a:p>
          <a:p>
            <a:pPr marL="0" indent="0" algn="just">
              <a:lnSpc>
                <a:spcPct val="100000"/>
              </a:lnSpc>
              <a:buNone/>
              <a:tabLst>
                <a:tab pos="85725" algn="l"/>
              </a:tabLst>
            </a:pPr>
            <a:r>
              <a:rPr lang="it-IT" sz="2400" dirty="0" smtClean="0">
                <a:latin typeface="Garamond" panose="02020404030301010803" pitchFamily="18" charset="0"/>
              </a:rPr>
              <a:t>Dopo l’estinzione della dinastia carolingia in Germania, anche degli illegittimi Arnolfo e Ludovico, la corona dei Franchi orientali viene assegnata prima al duca di </a:t>
            </a:r>
            <a:r>
              <a:rPr lang="it-IT" sz="2400" dirty="0" err="1" smtClean="0">
                <a:latin typeface="Garamond" panose="02020404030301010803" pitchFamily="18" charset="0"/>
              </a:rPr>
              <a:t>Franconia</a:t>
            </a:r>
            <a:r>
              <a:rPr lang="it-IT" sz="2400" dirty="0" smtClean="0">
                <a:latin typeface="Garamond" panose="02020404030301010803" pitchFamily="18" charset="0"/>
              </a:rPr>
              <a:t>, poi al duca di Sassonia, Enrico l’Uccellatore (919). Il suo governo è talmente positivo che si permette al figlio di prenderne il posto: ha inizio l’era degli </a:t>
            </a:r>
            <a:r>
              <a:rPr lang="it-IT" sz="2400" b="1" dirty="0" smtClean="0">
                <a:latin typeface="Garamond" panose="02020404030301010803" pitchFamily="18" charset="0"/>
              </a:rPr>
              <a:t>Ottoni</a:t>
            </a:r>
            <a:r>
              <a:rPr lang="it-IT" sz="2400" dirty="0" smtClean="0">
                <a:latin typeface="Garamond" panose="02020404030301010803" pitchFamily="18" charset="0"/>
              </a:rPr>
              <a:t> (936-1014).</a:t>
            </a: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52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Bergamo </a:t>
            </a:r>
            <a:r>
              <a:rPr lang="it-IT" sz="2800" b="1" dirty="0">
                <a:latin typeface="Garamond" panose="02020404030301010803" pitchFamily="18" charset="0"/>
              </a:rPr>
              <a:t>904</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tutti </a:t>
            </a:r>
            <a:r>
              <a:rPr lang="it-IT" sz="2200" dirty="0">
                <a:latin typeface="Garamond" panose="02020404030301010803" pitchFamily="18" charset="0"/>
              </a:rPr>
              <a:t>i diritti della città che appartengono alla pubblica autorità rimangano sotto la difesa della garanzia della chiesa, in modo tale che il vescovo della detta chiesa che nel tempo ci sarà tutto ciò in diritto e possesso della chiesa abbia, tenga, possieda, rivendichi e giudichi come tutte le altre proprietà che dai vescovi della stessa chiesa nei tempi antichi furono possedute e rivendicate.</a:t>
            </a:r>
          </a:p>
          <a:p>
            <a:pPr marL="0" indent="0" algn="just">
              <a:buNone/>
            </a:pPr>
            <a:r>
              <a:rPr lang="it-IT" sz="2200" dirty="0">
                <a:latin typeface="Garamond" panose="02020404030301010803" pitchFamily="18" charset="0"/>
              </a:rPr>
              <a:t>Per loro salutare richiesta decretiamo poi che qualunque cosa gli antichi imperatori, re, imperatrici e regine dei Romani, dei Longobardi e dei Franchi e altri timorati di Dio abbiano donato alla santa chiesa di Bergamo con loro disposizioni e testamenti e che in seguito gli eccellentissimi imperatori e re abbiano confermato, rimanga stabile e irremovibile in diritto e potere del vescovo in perpetuo nei tempi nostri e futuri, </a:t>
            </a:r>
            <a:r>
              <a:rPr lang="it-IT" sz="2200" b="1" dirty="0">
                <a:latin typeface="Garamond" panose="02020404030301010803" pitchFamily="18" charset="0"/>
              </a:rPr>
              <a:t>e nessun conte né visconte né giudice o gastaldo di parte pubblica né alcuna altra persona all'interno della spesso nominata città o nei monasteri, chiese battesimali, cardinali o cappelle o in tutti i possessi che la detta chiesa ha o che in seguito la divina pietà avrà voluto aumentare, nessun ufficiale superiore o inferiore della pubblica amministrazione pretenda di riunire assemblee giudiziarie né imporre tangenti o richiedere contribuzioni</a:t>
            </a:r>
            <a:r>
              <a:rPr lang="it-IT" sz="2200" dirty="0">
                <a:latin typeface="Garamond" panose="02020404030301010803" pitchFamily="18" charset="0"/>
              </a:rPr>
              <a:t>, o esigere con la violenza dei fideiussori né osi offendere i chierici, nobili o di qualunque condizione essi siano, appartenenti alla diocesi di detta chiesa abitanti all'interno della città o suffraganei, nelle persone o servi, ancelle, liberi, in casa loro o in tutti gli edifici di loro pertinenza, né arrestare uomini, liberi o livellari o servi che abitano nei possessi e nelle </a:t>
            </a:r>
            <a:r>
              <a:rPr lang="it-IT" sz="2200" dirty="0" smtClean="0">
                <a:latin typeface="Garamond" panose="02020404030301010803" pitchFamily="18" charset="0"/>
              </a:rPr>
              <a:t>loro</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25527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Bergamo </a:t>
            </a:r>
            <a:r>
              <a:rPr lang="it-IT" sz="2800" b="1" dirty="0">
                <a:latin typeface="Garamond" panose="02020404030301010803" pitchFamily="18" charset="0"/>
              </a:rPr>
              <a:t>904</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proprietà </a:t>
            </a:r>
            <a:r>
              <a:rPr lang="it-IT" sz="2200" dirty="0">
                <a:latin typeface="Garamond" panose="02020404030301010803" pitchFamily="18" charset="0"/>
              </a:rPr>
              <a:t>o in edifici della detta chiesa, né imporre loro gravami pubblici o prestazioni indebite. Se qualche temerario tenterà, cosa che non crediamo, di violare o infrangere alcunché di questo nostro ordine di destinazione e conferma, e affinché non possa realizzare ciò che tenta, sappia che dovrà pagare 100 lire di oro puro, metà al nostro palazzo, metà alla chiesa suddetta. Affinché sia creduto più autentico e da tutti osservato ordiniamo che venga segnato con il sigillo del nostro anello e rafforzato di mano </a:t>
            </a:r>
            <a:r>
              <a:rPr lang="it-IT" sz="2200" dirty="0" smtClean="0">
                <a:latin typeface="Garamond" panose="02020404030301010803" pitchFamily="18" charset="0"/>
              </a:rPr>
              <a:t>nostra» </a:t>
            </a:r>
          </a:p>
          <a:p>
            <a:pPr marL="0" indent="0" algn="r">
              <a:buNone/>
            </a:pPr>
            <a:r>
              <a:rPr lang="it-IT" sz="2200" dirty="0" smtClean="0">
                <a:latin typeface="Garamond" panose="02020404030301010803" pitchFamily="18" charset="0"/>
              </a:rPr>
              <a:t>(</a:t>
            </a:r>
            <a:r>
              <a:rPr lang="it-IT" sz="2200" dirty="0">
                <a:latin typeface="Garamond" panose="02020404030301010803" pitchFamily="18" charset="0"/>
              </a:rPr>
              <a:t>I diplomi di Berengario, a cura di L. </a:t>
            </a:r>
            <a:r>
              <a:rPr lang="it-IT" sz="2200" dirty="0" err="1">
                <a:latin typeface="Garamond" panose="02020404030301010803" pitchFamily="18" charset="0"/>
              </a:rPr>
              <a:t>Schiaparelli</a:t>
            </a:r>
            <a:r>
              <a:rPr lang="it-IT" sz="2200" dirty="0">
                <a:latin typeface="Garamond" panose="02020404030301010803" pitchFamily="18" charset="0"/>
              </a:rPr>
              <a:t>, vol. I, Roma, 1903, pp. 135-139, doc. 47).</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4140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Genova 958</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dirty="0" smtClean="0">
                <a:latin typeface="Garamond" panose="02020404030301010803" pitchFamily="18" charset="0"/>
              </a:rPr>
              <a:t>Il </a:t>
            </a:r>
            <a:r>
              <a:rPr lang="it-IT" sz="2200" dirty="0">
                <a:latin typeface="Garamond" panose="02020404030301010803" pitchFamily="18" charset="0"/>
              </a:rPr>
              <a:t>secondo diploma è altrettanto famoso, se non di più. Si tratta di una conferma che re Berengario e il figlio Adalberto concedono agli abitanti di Genova quanto alle loro specifiche consuetudini. L’importanza del documento risiede in più di un fattore: ad esempio, </a:t>
            </a:r>
            <a:r>
              <a:rPr lang="it-IT" sz="2200" u="sng" dirty="0">
                <a:latin typeface="Garamond" panose="02020404030301010803" pitchFamily="18" charset="0"/>
              </a:rPr>
              <a:t>nelle informazioni</a:t>
            </a:r>
            <a:r>
              <a:rPr lang="it-IT" sz="2200" dirty="0">
                <a:latin typeface="Garamond" panose="02020404030301010803" pitchFamily="18" charset="0"/>
              </a:rPr>
              <a:t> che fornisce in merito alle composizioni sociali e amministrative della città. Infatti contiene un elenco, in ordine gerarchico, degli ufficiali del regno. Scrive D. </a:t>
            </a:r>
            <a:r>
              <a:rPr lang="it-IT" sz="2200" dirty="0" err="1">
                <a:latin typeface="Garamond" panose="02020404030301010803" pitchFamily="18" charset="0"/>
              </a:rPr>
              <a:t>Puncuh</a:t>
            </a:r>
            <a:r>
              <a:rPr lang="it-IT" sz="2200" dirty="0">
                <a:latin typeface="Garamond" panose="02020404030301010803" pitchFamily="18" charset="0"/>
              </a:rPr>
              <a:t>, </a:t>
            </a:r>
            <a:r>
              <a:rPr lang="it-IT" sz="2200" i="1" dirty="0">
                <a:latin typeface="Garamond" panose="02020404030301010803" pitchFamily="18" charset="0"/>
              </a:rPr>
              <a:t>Storia di Genova: Mediterraneo</a:t>
            </a:r>
            <a:r>
              <a:rPr lang="it-IT" sz="2200" dirty="0">
                <a:latin typeface="Garamond" panose="02020404030301010803" pitchFamily="18" charset="0"/>
              </a:rPr>
              <a:t>, </a:t>
            </a:r>
            <a:r>
              <a:rPr lang="it-IT" sz="2200" i="1" dirty="0">
                <a:latin typeface="Garamond" panose="02020404030301010803" pitchFamily="18" charset="0"/>
              </a:rPr>
              <a:t>Europa, Atlantico</a:t>
            </a:r>
            <a:r>
              <a:rPr lang="it-IT" sz="2200" dirty="0">
                <a:latin typeface="Garamond" panose="02020404030301010803" pitchFamily="18" charset="0"/>
              </a:rPr>
              <a:t>, Genova, 2003, p. 191, che il diploma «ci rivela per la prima volta l’esistenza di un </a:t>
            </a:r>
            <a:r>
              <a:rPr lang="it-IT" sz="2200" i="1" dirty="0" err="1">
                <a:latin typeface="Garamond" panose="02020404030301010803" pitchFamily="18" charset="0"/>
              </a:rPr>
              <a:t>populus</a:t>
            </a:r>
            <a:r>
              <a:rPr lang="it-IT" sz="2200" dirty="0">
                <a:latin typeface="Garamond" panose="02020404030301010803" pitchFamily="18" charset="0"/>
              </a:rPr>
              <a:t> genovese, vivente secondo le proprie tradizioni e costumi, ed è al tempo stesso il primo testo del genere a noi noto in Italia».</a:t>
            </a:r>
            <a:r>
              <a:rPr lang="it-IT" sz="2200" b="1" dirty="0">
                <a:latin typeface="Garamond" panose="02020404030301010803" pitchFamily="18" charset="0"/>
              </a:rPr>
              <a:t> </a:t>
            </a:r>
            <a:endParaRPr lang="it-IT" sz="2200" b="1"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R</a:t>
            </a:r>
            <a:r>
              <a:rPr lang="it-IT" sz="2200" dirty="0">
                <a:latin typeface="Garamond" panose="02020404030301010803" pitchFamily="18" charset="0"/>
              </a:rPr>
              <a:t>. Bordone, </a:t>
            </a:r>
            <a:r>
              <a:rPr lang="it-IT" sz="2200" i="1" dirty="0">
                <a:latin typeface="Garamond" panose="02020404030301010803" pitchFamily="18" charset="0"/>
              </a:rPr>
              <a:t>La società urbana nell’Italia comunale </a:t>
            </a:r>
            <a:r>
              <a:rPr lang="it-IT" sz="2200" dirty="0">
                <a:latin typeface="Garamond" panose="02020404030301010803" pitchFamily="18" charset="0"/>
              </a:rPr>
              <a:t>(secoli XI-XIV), Torino, 1984, p. 46, sottolinea che il diploma mette in risalto il carattere fondiario della ricchezza dei cittadini, che in prevalenza producevano per un consumo circoscritto al contesto locale, ma pure l’elevato sviluppo organizzativo che seppero raggiungere gli abitanti di Genova, avvantaggiati dalla concessione regia.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«In </a:t>
            </a:r>
            <a:r>
              <a:rPr lang="it-IT" sz="2200" dirty="0">
                <a:latin typeface="Garamond" panose="02020404030301010803" pitchFamily="18" charset="0"/>
              </a:rPr>
              <a:t>nome di Dio eterno, Berengario e Adalberto per clemenza divina re. È degno dell'eccellenza reale rivolgere l'attenzione ai desideri dei fedeli per renderli più devoti e pronti all'ossequio: sappiano dunque tutti i fedeli della santa chiesa e nostri, presenti e futuri che per intervento e richiesta del nostro fedele diletto </a:t>
            </a:r>
            <a:r>
              <a:rPr lang="it-IT" sz="2200" dirty="0" err="1">
                <a:latin typeface="Garamond" panose="02020404030301010803" pitchFamily="18" charset="0"/>
              </a:rPr>
              <a:t>Ebone</a:t>
            </a:r>
            <a:r>
              <a:rPr lang="it-IT" sz="2200" dirty="0">
                <a:latin typeface="Garamond" panose="02020404030301010803" pitchFamily="18" charset="0"/>
              </a:rPr>
              <a:t> col presente nostro precetto confermiamo a tutti i nostri fedeli che abitano nella città di Genova tutte le proprietà e i beni da loro tenuti a livello e a </a:t>
            </a:r>
            <a:r>
              <a:rPr lang="it-IT" sz="2200" dirty="0" smtClean="0">
                <a:latin typeface="Garamond" panose="02020404030301010803" pitchFamily="18" charset="0"/>
              </a:rPr>
              <a:t>precaria</a:t>
            </a:r>
            <a:r>
              <a:rPr lang="it-IT" sz="2200" dirty="0">
                <a:latin typeface="Garamond" panose="02020404030301010803" pitchFamily="18" charset="0"/>
              </a:rPr>
              <a:t> e tutto ciò che secondo la loro consuetudine detengono, a qualsiasi titolo o contratto scritto lo abbiano acquisito o che sia loro pervenuto per </a:t>
            </a:r>
            <a:r>
              <a:rPr lang="it-IT" sz="2200" dirty="0" smtClean="0">
                <a:latin typeface="Garamond" panose="02020404030301010803" pitchFamily="18" charset="0"/>
              </a:rPr>
              <a:t>eredità</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5592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Genova 958</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1324"/>
            <a:ext cx="11906250" cy="5146676"/>
          </a:xfrm>
        </p:spPr>
        <p:txBody>
          <a:bodyPr>
            <a:noAutofit/>
          </a:bodyPr>
          <a:lstStyle/>
          <a:p>
            <a:pPr marL="0" indent="0" algn="just">
              <a:buNone/>
            </a:pPr>
            <a:r>
              <a:rPr lang="it-IT" sz="2200" smtClean="0">
                <a:latin typeface="Garamond" panose="02020404030301010803" pitchFamily="18" charset="0"/>
              </a:rPr>
              <a:t>paterna </a:t>
            </a:r>
            <a:r>
              <a:rPr lang="it-IT" sz="2200" dirty="0">
                <a:latin typeface="Garamond" panose="02020404030301010803" pitchFamily="18" charset="0"/>
              </a:rPr>
              <a:t>o materna; a loro confermiamo per intero tutto quanto, sia dentro sia fuori della città, cioè terre arabili, vigne, prati, pascoli, selve di ogni tipo, </a:t>
            </a:r>
            <a:r>
              <a:rPr lang="it-IT" sz="2200" dirty="0" err="1">
                <a:latin typeface="Garamond" panose="02020404030301010803" pitchFamily="18" charset="0"/>
              </a:rPr>
              <a:t>ripaggi</a:t>
            </a:r>
            <a:r>
              <a:rPr lang="it-IT" sz="2200" dirty="0">
                <a:latin typeface="Garamond" panose="02020404030301010803" pitchFamily="18" charset="0"/>
              </a:rPr>
              <a:t>, mulini, diritti di pesca, monti, valli, pianure, acque, decorso delle stesse, servi e serve di entrambi i sessi e tutto ciò che può essere detto e nominato che secondo la loro consuetudine essi tengono.</a:t>
            </a:r>
          </a:p>
          <a:p>
            <a:pPr marL="0" indent="0" algn="just">
              <a:buNone/>
            </a:pPr>
            <a:r>
              <a:rPr lang="it-IT" sz="2200" dirty="0">
                <a:latin typeface="Garamond" panose="02020404030301010803" pitchFamily="18" charset="0"/>
              </a:rPr>
              <a:t>Ordiniamo pertanto che </a:t>
            </a:r>
            <a:r>
              <a:rPr lang="it-IT" sz="2200" b="1" dirty="0">
                <a:latin typeface="Garamond" panose="02020404030301010803" pitchFamily="18" charset="0"/>
              </a:rPr>
              <a:t>nessun</a:t>
            </a:r>
            <a:r>
              <a:rPr lang="it-IT" sz="2200" dirty="0">
                <a:latin typeface="Garamond" panose="02020404030301010803" pitchFamily="18" charset="0"/>
              </a:rPr>
              <a:t> duca, marchese, conte, visconte, </a:t>
            </a:r>
            <a:r>
              <a:rPr lang="it-IT" sz="2200" dirty="0" err="1">
                <a:latin typeface="Garamond" panose="02020404030301010803" pitchFamily="18" charset="0"/>
              </a:rPr>
              <a:t>sculdascio</a:t>
            </a:r>
            <a:r>
              <a:rPr lang="it-IT" sz="2200" dirty="0">
                <a:latin typeface="Garamond" panose="02020404030301010803" pitchFamily="18" charset="0"/>
              </a:rPr>
              <a:t>, decano, né alcun personaggio grande o piccolo del nostro regno </a:t>
            </a:r>
            <a:r>
              <a:rPr lang="it-IT" sz="2200" b="1" dirty="0">
                <a:latin typeface="Garamond" panose="02020404030301010803" pitchFamily="18" charset="0"/>
              </a:rPr>
              <a:t>osi entrare nelle loro case </a:t>
            </a:r>
            <a:r>
              <a:rPr lang="it-IT" sz="2200" dirty="0">
                <a:latin typeface="Garamond" panose="02020404030301010803" pitchFamily="18" charset="0"/>
              </a:rPr>
              <a:t>con autorità, </a:t>
            </a:r>
            <a:r>
              <a:rPr lang="it-IT" sz="2200" b="1" dirty="0" smtClean="0">
                <a:latin typeface="Garamond" panose="02020404030301010803" pitchFamily="18" charset="0"/>
              </a:rPr>
              <a:t>né </a:t>
            </a:r>
            <a:r>
              <a:rPr lang="it-IT" sz="2200" b="1" dirty="0">
                <a:latin typeface="Garamond" panose="02020404030301010803" pitchFamily="18" charset="0"/>
              </a:rPr>
              <a:t>riscuota il mansionatico </a:t>
            </a:r>
            <a:r>
              <a:rPr lang="it-IT" sz="2200" b="1" dirty="0" smtClean="0">
                <a:latin typeface="Garamond" panose="02020404030301010803" pitchFamily="18" charset="0"/>
              </a:rPr>
              <a:t>né </a:t>
            </a:r>
            <a:r>
              <a:rPr lang="it-IT" sz="2200" b="1" dirty="0">
                <a:latin typeface="Garamond" panose="02020404030301010803" pitchFamily="18" charset="0"/>
              </a:rPr>
              <a:t>tenti di portare ingiuria </a:t>
            </a:r>
            <a:r>
              <a:rPr lang="it-IT" sz="2200" dirty="0">
                <a:latin typeface="Garamond" panose="02020404030301010803" pitchFamily="18" charset="0"/>
              </a:rPr>
              <a:t>o molestia, ma sia concesso [ai Genovesi] di vivere pacificamente e quietamente con la conferma del nostro precetto senza contraddizione o diminuzione di alcuno. Se qualcuno dunque tenterà di contravvenire al precetto della nostra conferma sappia che dovrà pagare 1.000 lire d'oro, metà alla nostra camera e metà ai predetti abitanti e ai loro eredi e discendenti. Affinché più autentico sia creduto e da tutti osservato, corroborandolo di mano nostra, ordiniamo sia posto il sigillo del nostro anello. Sigillo dei serenissimi Berengario e Adalberto </a:t>
            </a:r>
            <a:r>
              <a:rPr lang="it-IT" sz="2200" dirty="0" smtClean="0">
                <a:latin typeface="Garamond" panose="02020404030301010803" pitchFamily="18" charset="0"/>
              </a:rPr>
              <a:t>re».</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3" y="-41275"/>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4077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a:latin typeface="Garamond" panose="02020404030301010803" pitchFamily="18" charset="0"/>
              </a:rPr>
              <a:t>Dalla </a:t>
            </a:r>
            <a:r>
              <a:rPr lang="it-IT" sz="3100" b="1" i="1" dirty="0" err="1">
                <a:latin typeface="Garamond" panose="02020404030301010803" pitchFamily="18" charset="0"/>
              </a:rPr>
              <a:t>curtis</a:t>
            </a:r>
            <a:r>
              <a:rPr lang="it-IT" sz="3100" b="1" dirty="0">
                <a:latin typeface="Garamond" panose="02020404030301010803" pitchFamily="18" charset="0"/>
              </a:rPr>
              <a:t> al </a:t>
            </a:r>
            <a:r>
              <a:rPr lang="it-IT" sz="3100" b="1" i="1" dirty="0">
                <a:latin typeface="Garamond" panose="02020404030301010803" pitchFamily="18" charset="0"/>
              </a:rPr>
              <a:t>banno</a:t>
            </a:r>
            <a:r>
              <a:rPr lang="it-IT" dirty="0"/>
              <a:t/>
            </a:r>
            <a:br>
              <a:rPr lang="it-IT" dirty="0"/>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lnSpc>
                <a:spcPct val="100000"/>
              </a:lnSpc>
              <a:buNone/>
              <a:tabLst>
                <a:tab pos="85725" algn="l"/>
              </a:tabLst>
            </a:pPr>
            <a:r>
              <a:rPr lang="it-IT" sz="2400" dirty="0">
                <a:latin typeface="Garamond" panose="02020404030301010803" pitchFamily="18" charset="0"/>
              </a:rPr>
              <a:t>Tra XI e XII il sistema curtense subì modifiche profonde. </a:t>
            </a:r>
            <a:r>
              <a:rPr lang="it-IT" sz="2400" dirty="0" smtClean="0">
                <a:latin typeface="Garamond" panose="02020404030301010803" pitchFamily="18" charset="0"/>
              </a:rPr>
              <a:t>L’esigenza </a:t>
            </a:r>
            <a:r>
              <a:rPr lang="it-IT" sz="2400" dirty="0">
                <a:latin typeface="Garamond" panose="02020404030301010803" pitchFamily="18" charset="0"/>
              </a:rPr>
              <a:t>di difendersi dalle già citate e sistematiche irruzioni di ungari, normanni, islamici, </a:t>
            </a:r>
            <a:r>
              <a:rPr lang="it-IT" sz="2400" dirty="0" smtClean="0">
                <a:latin typeface="Garamond" panose="02020404030301010803" pitchFamily="18" charset="0"/>
              </a:rPr>
              <a:t>in concomitanza con molti altri fattori, aveva </a:t>
            </a:r>
            <a:r>
              <a:rPr lang="it-IT" sz="2400" dirty="0">
                <a:latin typeface="Garamond" panose="02020404030301010803" pitchFamily="18" charset="0"/>
              </a:rPr>
              <a:t>portato al fenomeno dell’</a:t>
            </a:r>
            <a:r>
              <a:rPr lang="it-IT" sz="2400" b="1" dirty="0">
                <a:latin typeface="Garamond" panose="02020404030301010803" pitchFamily="18" charset="0"/>
              </a:rPr>
              <a:t>incastellamento</a:t>
            </a:r>
            <a:r>
              <a:rPr lang="it-IT" sz="2400" dirty="0">
                <a:latin typeface="Garamond" panose="02020404030301010803" pitchFamily="18" charset="0"/>
              </a:rPr>
              <a:t>. Chi possedeva terre, e aveva la possibilità materiale di farlo, erigeva un nucleo fortificato permanente per difendere i propri campi e la propria abitazione; i </a:t>
            </a:r>
            <a:r>
              <a:rPr lang="it-IT" sz="2400" b="1" dirty="0">
                <a:latin typeface="Garamond" panose="02020404030301010803" pitchFamily="18" charset="0"/>
              </a:rPr>
              <a:t>sovrani </a:t>
            </a:r>
            <a:r>
              <a:rPr lang="it-IT" sz="2400" dirty="0">
                <a:latin typeface="Garamond" panose="02020404030301010803" pitchFamily="18" charset="0"/>
              </a:rPr>
              <a:t>europei, nel periodo, non avevano il potere materiale di difendere l’intera regione a loro soggetta, e concedevano la facoltà di costruire fortezze a vescovi, o abati, o laici. Le fortificazioni circondavano i villaggi dei contadini limitrofi alle coltivazioni della ‘villa’, estendendo relazioni di dipendenza anche a chi non fosse direttamente in relazione all’azienda agraria: col prendere la popolazione sotto la propria protezione, i proprietari curtensi ‘incastellati’ svilupparono una signoria territoriale su base fondiaria. Il processo, non immediato ma frutto di una lenta evoluzione, vide nuove forme di gestione politica e amministrativa: il </a:t>
            </a:r>
            <a:r>
              <a:rPr lang="it-IT" sz="2400" b="1" dirty="0" smtClean="0">
                <a:latin typeface="Garamond" panose="02020404030301010803" pitchFamily="18" charset="0"/>
              </a:rPr>
              <a:t>diritto di banno </a:t>
            </a:r>
            <a:r>
              <a:rPr lang="it-IT" sz="2400" dirty="0" smtClean="0">
                <a:latin typeface="Garamond" panose="02020404030301010803" pitchFamily="18" charset="0"/>
              </a:rPr>
              <a:t>(dal germanico </a:t>
            </a:r>
            <a:r>
              <a:rPr lang="it-IT" sz="2400" i="1" dirty="0" err="1" smtClean="0">
                <a:latin typeface="Garamond" panose="02020404030301010803" pitchFamily="18" charset="0"/>
              </a:rPr>
              <a:t>ban</a:t>
            </a:r>
            <a:r>
              <a:rPr lang="it-IT" sz="2400" dirty="0" smtClean="0">
                <a:latin typeface="Garamond" panose="02020404030301010803" pitchFamily="18" charset="0"/>
              </a:rPr>
              <a:t>, ‘potere di giurisdizione’).</a:t>
            </a:r>
            <a:endParaRPr lang="it-IT" sz="20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303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a:latin typeface="Garamond" panose="02020404030301010803" pitchFamily="18" charset="0"/>
              </a:rPr>
              <a:t>Dalla </a:t>
            </a:r>
            <a:r>
              <a:rPr lang="it-IT" sz="3100" b="1" i="1" dirty="0" err="1">
                <a:latin typeface="Garamond" panose="02020404030301010803" pitchFamily="18" charset="0"/>
              </a:rPr>
              <a:t>curtis</a:t>
            </a:r>
            <a:r>
              <a:rPr lang="it-IT" sz="3100" b="1" dirty="0">
                <a:latin typeface="Garamond" panose="02020404030301010803" pitchFamily="18" charset="0"/>
              </a:rPr>
              <a:t> al </a:t>
            </a:r>
            <a:r>
              <a:rPr lang="it-IT" sz="3100" b="1" i="1" dirty="0">
                <a:latin typeface="Garamond" panose="02020404030301010803" pitchFamily="18" charset="0"/>
              </a:rPr>
              <a:t>banno</a:t>
            </a:r>
            <a:r>
              <a:rPr lang="it-IT" dirty="0"/>
              <a:t/>
            </a:r>
            <a:br>
              <a:rPr lang="it-IT" dirty="0"/>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
        <p:nvSpPr>
          <p:cNvPr id="4" name="Rettangolo 3"/>
          <p:cNvSpPr/>
          <p:nvPr/>
        </p:nvSpPr>
        <p:spPr>
          <a:xfrm>
            <a:off x="315260" y="1895475"/>
            <a:ext cx="11610040" cy="4874476"/>
          </a:xfrm>
          <a:prstGeom prst="rect">
            <a:avLst/>
          </a:prstGeom>
        </p:spPr>
        <p:txBody>
          <a:bodyPr wrap="square">
            <a:spAutoFit/>
          </a:bodyPr>
          <a:lstStyle/>
          <a:p>
            <a:pPr algn="just">
              <a:lnSpc>
                <a:spcPct val="115000"/>
              </a:lnSpc>
            </a:pPr>
            <a:r>
              <a:rPr lang="it-IT" sz="2200" dirty="0">
                <a:latin typeface="Garamond" panose="02020404030301010803" pitchFamily="18" charset="0"/>
                <a:ea typeface="Calibri" panose="020F0502020204030204" pitchFamily="34" charset="0"/>
                <a:cs typeface="Times New Roman" panose="02020603050405020304" pitchFamily="18" charset="0"/>
              </a:rPr>
              <a:t>Il diritto di banno consisteva nel potere, a scopi di governo e di ordine pubblico, di comandare, costringere e punire gli abitanti di un dato territorio. Le signorie bannali comprendevano funzioni poliziesche, fiscali e doganali. Possiamo distinguere la signoria di banno da altre forme di signoria, più limitate. «Il detentore del banno esercita il diritto di arrestare e punire i malfattori, di giudicare le liti, di prelevare i pedaggi dai mercanti per l’uso di strade e ponti, di imporre agli abitanti le più disparate tasse e prestazioni d’opera, in parte sopravvivenze delle prestazioni dovute in antico al re, in parte di nuova invenzione, come le cosiddette bannalità</a:t>
            </a:r>
            <a:r>
              <a:rPr lang="it-IT" sz="2200" dirty="0" smtClean="0">
                <a:latin typeface="Garamond" panose="02020404030301010803" pitchFamily="18" charset="0"/>
                <a:ea typeface="Calibri" panose="020F0502020204030204" pitchFamily="34" charset="0"/>
                <a:cs typeface="Times New Roman" panose="02020603050405020304" pitchFamily="18" charset="0"/>
              </a:rPr>
              <a:t>»</a:t>
            </a:r>
          </a:p>
          <a:p>
            <a:pPr algn="r">
              <a:lnSpc>
                <a:spcPct val="115000"/>
              </a:lnSpc>
              <a:spcAft>
                <a:spcPts val="1000"/>
              </a:spcAft>
            </a:pPr>
            <a:r>
              <a:rPr lang="it-IT" sz="2200" dirty="0" smtClean="0">
                <a:latin typeface="Garamond" panose="02020404030301010803" pitchFamily="18" charset="0"/>
                <a:ea typeface="Calibri" panose="020F0502020204030204" pitchFamily="34" charset="0"/>
                <a:cs typeface="Times New Roman" panose="02020603050405020304" pitchFamily="18" charset="0"/>
              </a:rPr>
              <a:t>(</a:t>
            </a:r>
            <a:r>
              <a:rPr lang="it-IT" sz="2200" dirty="0">
                <a:latin typeface="Garamond" panose="02020404030301010803" pitchFamily="18" charset="0"/>
                <a:ea typeface="Calibri" panose="020F0502020204030204" pitchFamily="34" charset="0"/>
                <a:cs typeface="Times New Roman" panose="02020603050405020304" pitchFamily="18" charset="0"/>
              </a:rPr>
              <a:t>A. Barbero - C. </a:t>
            </a:r>
            <a:r>
              <a:rPr lang="it-IT" sz="2200" dirty="0" err="1">
                <a:latin typeface="Garamond" panose="02020404030301010803" pitchFamily="18" charset="0"/>
                <a:ea typeface="Calibri" panose="020F0502020204030204" pitchFamily="34" charset="0"/>
                <a:cs typeface="Times New Roman" panose="02020603050405020304" pitchFamily="18" charset="0"/>
              </a:rPr>
              <a:t>Frugoni</a:t>
            </a:r>
            <a:r>
              <a:rPr lang="it-IT" sz="2200" dirty="0">
                <a:latin typeface="Garamond" panose="02020404030301010803" pitchFamily="18" charset="0"/>
                <a:ea typeface="Calibri" panose="020F0502020204030204" pitchFamily="34" charset="0"/>
                <a:cs typeface="Times New Roman" panose="02020603050405020304" pitchFamily="18" charset="0"/>
              </a:rPr>
              <a:t>, voce </a:t>
            </a:r>
            <a:r>
              <a:rPr lang="it-IT" sz="2200" i="1" dirty="0">
                <a:latin typeface="Garamond" panose="02020404030301010803" pitchFamily="18" charset="0"/>
                <a:ea typeface="Calibri" panose="020F0502020204030204" pitchFamily="34" charset="0"/>
                <a:cs typeface="Times New Roman" panose="02020603050405020304" pitchFamily="18" charset="0"/>
              </a:rPr>
              <a:t>banno</a:t>
            </a:r>
            <a:r>
              <a:rPr lang="it-IT" sz="2200" dirty="0">
                <a:latin typeface="Garamond" panose="02020404030301010803" pitchFamily="18" charset="0"/>
                <a:ea typeface="Calibri" panose="020F0502020204030204" pitchFamily="34" charset="0"/>
                <a:cs typeface="Times New Roman" panose="02020603050405020304" pitchFamily="18" charset="0"/>
              </a:rPr>
              <a:t>, in: </a:t>
            </a:r>
            <a:r>
              <a:rPr lang="it-IT" sz="2200" i="1" dirty="0">
                <a:latin typeface="Garamond" panose="02020404030301010803" pitchFamily="18" charset="0"/>
                <a:ea typeface="Calibri" panose="020F0502020204030204" pitchFamily="34" charset="0"/>
                <a:cs typeface="Times New Roman" panose="02020603050405020304" pitchFamily="18" charset="0"/>
              </a:rPr>
              <a:t>Dizionario del Medioevo</a:t>
            </a:r>
            <a:r>
              <a:rPr lang="it-IT" sz="2200" dirty="0">
                <a:latin typeface="Garamond" panose="02020404030301010803" pitchFamily="18" charset="0"/>
                <a:ea typeface="Calibri" panose="020F0502020204030204" pitchFamily="34" charset="0"/>
                <a:cs typeface="Times New Roman" panose="02020603050405020304" pitchFamily="18" charset="0"/>
              </a:rPr>
              <a:t>, Roma-Bari, Laterza, 1994). </a:t>
            </a:r>
            <a:endParaRPr lang="it-IT" sz="2200" dirty="0" smtClean="0">
              <a:latin typeface="Garamond" panose="02020404030301010803"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it-IT" sz="2200" dirty="0" smtClean="0">
                <a:latin typeface="Garamond" panose="02020404030301010803" pitchFamily="18" charset="0"/>
                <a:ea typeface="Calibri" panose="020F0502020204030204" pitchFamily="34" charset="0"/>
                <a:cs typeface="Times New Roman" panose="02020603050405020304" pitchFamily="18" charset="0"/>
              </a:rPr>
              <a:t>Le </a:t>
            </a:r>
            <a:r>
              <a:rPr lang="it-IT" sz="2200" dirty="0">
                <a:latin typeface="Garamond" panose="02020404030301010803" pitchFamily="18" charset="0"/>
                <a:ea typeface="Calibri" panose="020F0502020204030204" pitchFamily="34" charset="0"/>
                <a:cs typeface="Times New Roman" panose="02020603050405020304" pitchFamily="18" charset="0"/>
              </a:rPr>
              <a:t>bannalità consistevano essenzialmente i monopoli su determinate attrezzature, come forni, mulini, frantoi, torchi: di spettanza al signore di banno, gli abitanti del luogo erano costretti a servirsene dietro pagamento. Il banno del vino si configurava come un diritto di prelazione: dopo la vendemmia, il signore poteva vendere il suo vino prima di altri produttori.</a:t>
            </a:r>
          </a:p>
        </p:txBody>
      </p:sp>
    </p:spTree>
    <p:extLst>
      <p:ext uri="{BB962C8B-B14F-4D97-AF65-F5344CB8AC3E}">
        <p14:creationId xmlns:p14="http://schemas.microsoft.com/office/powerpoint/2010/main" val="1664261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a:latin typeface="Garamond" panose="02020404030301010803" pitchFamily="18" charset="0"/>
              </a:rPr>
              <a:t>I</a:t>
            </a:r>
            <a:r>
              <a:rPr lang="it-IT" sz="3100" b="1" dirty="0" smtClean="0">
                <a:latin typeface="Garamond" panose="02020404030301010803" pitchFamily="18" charset="0"/>
              </a:rPr>
              <a:t>l </a:t>
            </a:r>
            <a:r>
              <a:rPr lang="it-IT" sz="3100" b="1" i="1" dirty="0">
                <a:latin typeface="Garamond" panose="02020404030301010803" pitchFamily="18" charset="0"/>
              </a:rPr>
              <a:t>banno</a:t>
            </a:r>
            <a:r>
              <a:rPr lang="it-IT" dirty="0"/>
              <a:t/>
            </a:r>
            <a:br>
              <a:rPr lang="it-IT" dirty="0"/>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85725" indent="0" algn="just">
              <a:buNone/>
              <a:tabLst>
                <a:tab pos="85725" algn="l"/>
              </a:tabLst>
            </a:pPr>
            <a:r>
              <a:rPr lang="it-IT" sz="2200" dirty="0" smtClean="0">
                <a:latin typeface="Garamond" panose="02020404030301010803" pitchFamily="18" charset="0"/>
              </a:rPr>
              <a:t>Tra </a:t>
            </a:r>
            <a:r>
              <a:rPr lang="it-IT" sz="2200" dirty="0">
                <a:latin typeface="Garamond" panose="02020404030301010803" pitchFamily="18" charset="0"/>
              </a:rPr>
              <a:t>i massimi medievisti contemporanei, </a:t>
            </a:r>
            <a:r>
              <a:rPr lang="it-IT" sz="2200" dirty="0" err="1">
                <a:latin typeface="Garamond" panose="02020404030301010803" pitchFamily="18" charset="0"/>
              </a:rPr>
              <a:t>Sergi</a:t>
            </a:r>
            <a:r>
              <a:rPr lang="it-IT" sz="2200" dirty="0">
                <a:latin typeface="Garamond" panose="02020404030301010803" pitchFamily="18" charset="0"/>
              </a:rPr>
              <a:t> ha dedicato pagine illuminanti sul fenomeno del banno, come sulla sua ‘rilettura storica’. </a:t>
            </a:r>
            <a:r>
              <a:rPr lang="it-IT" sz="2200" i="1" dirty="0" err="1">
                <a:latin typeface="Garamond" panose="02020404030301010803" pitchFamily="18" charset="0"/>
              </a:rPr>
              <a:t>Ban</a:t>
            </a:r>
            <a:r>
              <a:rPr lang="it-IT" sz="2200" dirty="0">
                <a:latin typeface="Garamond" panose="02020404030301010803" pitchFamily="18" charset="0"/>
              </a:rPr>
              <a:t>, nelle lingue germaniche, sommava due concetti: sia il </a:t>
            </a:r>
            <a:r>
              <a:rPr lang="it-IT" sz="2200" b="1" dirty="0">
                <a:latin typeface="Garamond" panose="02020404030301010803" pitchFamily="18" charset="0"/>
              </a:rPr>
              <a:t>diritto di convocazione</a:t>
            </a:r>
            <a:r>
              <a:rPr lang="it-IT" sz="2200" dirty="0">
                <a:latin typeface="Garamond" panose="02020404030301010803" pitchFamily="18" charset="0"/>
              </a:rPr>
              <a:t> sia il </a:t>
            </a:r>
            <a:r>
              <a:rPr lang="it-IT" sz="2200" b="1" dirty="0">
                <a:latin typeface="Garamond" panose="02020404030301010803" pitchFamily="18" charset="0"/>
              </a:rPr>
              <a:t>diritto di punizione</a:t>
            </a:r>
            <a:r>
              <a:rPr lang="it-IT" sz="2200" dirty="0">
                <a:latin typeface="Garamond" panose="02020404030301010803" pitchFamily="18" charset="0"/>
              </a:rPr>
              <a:t>; facoltà esercitate dai capi tribù. Per l’organizzazione sociale germanica, meno strutturata di quella romana e ancora di precaria stanzialità, in quei due diritti si riassumevano i caratteri del potere supremo e legittimo. Tra i Franchi, il termine si latinizzò in </a:t>
            </a:r>
            <a:r>
              <a:rPr lang="it-IT" sz="2200" i="1" dirty="0" err="1">
                <a:latin typeface="Garamond" panose="02020404030301010803" pitchFamily="18" charset="0"/>
              </a:rPr>
              <a:t>bannus</a:t>
            </a:r>
            <a:r>
              <a:rPr lang="it-IT" sz="2200" dirty="0">
                <a:latin typeface="Garamond" panose="02020404030301010803" pitchFamily="18" charset="0"/>
              </a:rPr>
              <a:t>; alle due accezioni si aggiunse pure il generico diritto di </a:t>
            </a:r>
            <a:r>
              <a:rPr lang="it-IT" sz="2200" b="1" dirty="0">
                <a:latin typeface="Garamond" panose="02020404030301010803" pitchFamily="18" charset="0"/>
              </a:rPr>
              <a:t>imporre</a:t>
            </a:r>
            <a:r>
              <a:rPr lang="it-IT" sz="2200" dirty="0">
                <a:latin typeface="Garamond" panose="02020404030301010803" pitchFamily="18" charset="0"/>
              </a:rPr>
              <a:t> e di </a:t>
            </a:r>
            <a:r>
              <a:rPr lang="it-IT" sz="2200" b="1" dirty="0">
                <a:latin typeface="Garamond" panose="02020404030301010803" pitchFamily="18" charset="0"/>
              </a:rPr>
              <a:t>vietare</a:t>
            </a:r>
            <a:r>
              <a:rPr lang="it-IT" sz="2200" dirty="0">
                <a:latin typeface="Garamond" panose="02020404030301010803" pitchFamily="18" charset="0"/>
              </a:rPr>
              <a:t>. </a:t>
            </a:r>
            <a:endParaRPr lang="it-IT" sz="2200" dirty="0" smtClean="0">
              <a:latin typeface="Garamond" panose="02020404030301010803" pitchFamily="18" charset="0"/>
            </a:endParaRPr>
          </a:p>
          <a:p>
            <a:pPr marL="85725" indent="0" algn="just">
              <a:spcBef>
                <a:spcPts val="0"/>
              </a:spcBef>
              <a:buNone/>
              <a:tabLst>
                <a:tab pos="85725" algn="l"/>
              </a:tabLst>
            </a:pPr>
            <a:r>
              <a:rPr lang="it-IT" sz="2200" dirty="0" smtClean="0">
                <a:latin typeface="Garamond" panose="02020404030301010803" pitchFamily="18" charset="0"/>
              </a:rPr>
              <a:t>«</a:t>
            </a:r>
            <a:r>
              <a:rPr lang="it-IT" sz="2200" dirty="0">
                <a:latin typeface="Garamond" panose="02020404030301010803" pitchFamily="18" charset="0"/>
              </a:rPr>
              <a:t>Il </a:t>
            </a:r>
            <a:r>
              <a:rPr lang="it-IT" sz="2200" i="1" dirty="0" err="1">
                <a:latin typeface="Garamond" panose="02020404030301010803" pitchFamily="18" charset="0"/>
              </a:rPr>
              <a:t>bannus</a:t>
            </a:r>
            <a:r>
              <a:rPr lang="it-IT" sz="2200" dirty="0">
                <a:latin typeface="Garamond" panose="02020404030301010803" pitchFamily="18" charset="0"/>
              </a:rPr>
              <a:t> nell’Europa carolingia era prerogativa regia, delegabile dal re ai suoi ufficiali. Quando, dal X secolo in poi, si aprì parallelamente la corsa alle autonomie signorili e alla legittimazione di poteri di dubbia origine, definire ‘bannale’ un potere significava sottolineare il carattere pubblico – o sostitutivo di un potere pubblico inesistente – dell’autorità esercitata dalle forze locali. Nei secoli centrali del medioevo i depositari del banno (soprattutto molto diffuso in area francese, dove infatti il termine </a:t>
            </a:r>
            <a:r>
              <a:rPr lang="it-IT" sz="2200" i="1" dirty="0" err="1">
                <a:latin typeface="Garamond" panose="02020404030301010803" pitchFamily="18" charset="0"/>
              </a:rPr>
              <a:t>ban</a:t>
            </a:r>
            <a:r>
              <a:rPr lang="it-IT" sz="2200" dirty="0">
                <a:latin typeface="Garamond" panose="02020404030301010803" pitchFamily="18" charset="0"/>
              </a:rPr>
              <a:t> ha avuto speciale vitalità) erano sempre signori locali, comunque fossero pervenuti a quel potere: ‘di banno’ erano detti i loro tribunali, ‘bannalità’ le riscossioni dei diritti d’uso di un mulino o di un ponte, divieti ‘bannali’ quelli che impedivano ai contadini da far legna in un certo bosco. Pertanto si collegava progressivamente l’idea del banno alla quotidianità della vita politica locale» </a:t>
            </a:r>
            <a:endParaRPr lang="it-IT" sz="2200" dirty="0" smtClean="0">
              <a:latin typeface="Garamond" panose="02020404030301010803" pitchFamily="18" charset="0"/>
            </a:endParaRPr>
          </a:p>
          <a:p>
            <a:pPr marL="85725" indent="0" algn="just">
              <a:spcBef>
                <a:spcPts val="0"/>
              </a:spcBef>
              <a:buNone/>
              <a:tabLst>
                <a:tab pos="85725" algn="l"/>
              </a:tabLst>
            </a:pPr>
            <a:r>
              <a:rPr lang="it-IT" sz="1900" dirty="0" smtClean="0">
                <a:latin typeface="Garamond" panose="02020404030301010803" pitchFamily="18" charset="0"/>
              </a:rPr>
              <a:t>(</a:t>
            </a:r>
            <a:r>
              <a:rPr lang="it-IT" sz="1900" dirty="0">
                <a:latin typeface="Garamond" panose="02020404030301010803" pitchFamily="18" charset="0"/>
              </a:rPr>
              <a:t>G. </a:t>
            </a:r>
            <a:r>
              <a:rPr lang="it-IT" sz="1900" dirty="0" err="1">
                <a:latin typeface="Garamond" panose="02020404030301010803" pitchFamily="18" charset="0"/>
              </a:rPr>
              <a:t>Sergi</a:t>
            </a:r>
            <a:r>
              <a:rPr lang="it-IT" sz="1900" dirty="0">
                <a:latin typeface="Garamond" panose="02020404030301010803" pitchFamily="18" charset="0"/>
              </a:rPr>
              <a:t>, </a:t>
            </a:r>
            <a:r>
              <a:rPr lang="it-IT" sz="1900" i="1" dirty="0">
                <a:latin typeface="Garamond" panose="02020404030301010803" pitchFamily="18" charset="0"/>
              </a:rPr>
              <a:t>Villaggi e </a:t>
            </a:r>
            <a:r>
              <a:rPr lang="it-IT" sz="1900" i="1" dirty="0" err="1">
                <a:latin typeface="Garamond" panose="02020404030301010803" pitchFamily="18" charset="0"/>
              </a:rPr>
              <a:t>curtes</a:t>
            </a:r>
            <a:r>
              <a:rPr lang="it-IT" sz="1900" i="1" dirty="0">
                <a:latin typeface="Garamond" panose="02020404030301010803" pitchFamily="18" charset="0"/>
              </a:rPr>
              <a:t> come basi economico-territoriali per lo sviluppo del banno</a:t>
            </a:r>
            <a:r>
              <a:rPr lang="it-IT" sz="1900" dirty="0">
                <a:latin typeface="Garamond" panose="02020404030301010803" pitchFamily="18" charset="0"/>
              </a:rPr>
              <a:t>, in: </a:t>
            </a:r>
            <a:r>
              <a:rPr lang="it-IT" sz="1900" i="1" dirty="0">
                <a:latin typeface="Garamond" panose="02020404030301010803" pitchFamily="18" charset="0"/>
              </a:rPr>
              <a:t>Curtis e signoria rurale: interferenze fra due strutture medievali</a:t>
            </a:r>
            <a:r>
              <a:rPr lang="it-IT" sz="1900" dirty="0">
                <a:latin typeface="Garamond" panose="02020404030301010803" pitchFamily="18" charset="0"/>
              </a:rPr>
              <a:t>, a cura di G. </a:t>
            </a:r>
            <a:r>
              <a:rPr lang="it-IT" sz="1900" dirty="0" err="1">
                <a:latin typeface="Garamond" panose="02020404030301010803" pitchFamily="18" charset="0"/>
              </a:rPr>
              <a:t>Sergi</a:t>
            </a:r>
            <a:r>
              <a:rPr lang="it-IT" sz="1900" dirty="0">
                <a:latin typeface="Garamond" panose="02020404030301010803" pitchFamily="18" charset="0"/>
              </a:rPr>
              <a:t>, Torino, </a:t>
            </a:r>
            <a:r>
              <a:rPr lang="it-IT" sz="1900" dirty="0" err="1">
                <a:latin typeface="Garamond" panose="02020404030301010803" pitchFamily="18" charset="0"/>
              </a:rPr>
              <a:t>Scriptorium</a:t>
            </a:r>
            <a:r>
              <a:rPr lang="it-IT" sz="1900" dirty="0">
                <a:latin typeface="Garamond" panose="02020404030301010803" pitchFamily="18" charset="0"/>
              </a:rPr>
              <a:t>, 1994, p. 11).</a:t>
            </a: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7052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I</a:t>
            </a:r>
            <a:r>
              <a:rPr lang="it-IT" sz="2800" b="1" dirty="0" smtClean="0">
                <a:latin typeface="Garamond" panose="02020404030301010803" pitchFamily="18" charset="0"/>
              </a:rPr>
              <a:t>l </a:t>
            </a:r>
            <a:r>
              <a:rPr lang="it-IT" sz="2800" b="1" i="1" dirty="0" smtClean="0">
                <a:latin typeface="Garamond" panose="02020404030301010803" pitchFamily="18" charset="0"/>
              </a:rPr>
              <a:t>distretto</a:t>
            </a:r>
            <a:r>
              <a:rPr lang="it-IT" sz="2800" b="1" dirty="0">
                <a:latin typeface="Garamond" panose="02020404030301010803" pitchFamily="18" charset="0"/>
              </a:rPr>
              <a:t>: potere e </a:t>
            </a:r>
            <a:r>
              <a:rPr lang="it-IT" sz="2800" b="1" dirty="0" smtClean="0">
                <a:latin typeface="Garamond" panose="02020404030301010803" pitchFamily="18" charset="0"/>
              </a:rPr>
              <a:t>territorio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a:latin typeface="Garamond" panose="02020404030301010803" pitchFamily="18" charset="0"/>
              </a:rPr>
              <a:t>A fianco della novità costituita dal banno, dobbiamo riconoscere un potere ad esso simile, ma applicato a una diversa realtà; leggiamo questa ulteriore, chiara citazione da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err="1">
                <a:latin typeface="Garamond" panose="02020404030301010803" pitchFamily="18" charset="0"/>
              </a:rPr>
              <a:t>Districtus</a:t>
            </a:r>
            <a:r>
              <a:rPr lang="it-IT" sz="2200" i="1" dirty="0">
                <a:latin typeface="Garamond" panose="02020404030301010803" pitchFamily="18" charset="0"/>
              </a:rPr>
              <a:t> </a:t>
            </a:r>
            <a:r>
              <a:rPr lang="it-IT" sz="2200" dirty="0">
                <a:latin typeface="Garamond" panose="02020404030301010803" pitchFamily="18" charset="0"/>
              </a:rPr>
              <a:t>e </a:t>
            </a:r>
            <a:r>
              <a:rPr lang="it-IT" sz="2200" i="1" dirty="0" err="1">
                <a:latin typeface="Garamond" panose="02020404030301010803" pitchFamily="18" charset="0"/>
              </a:rPr>
              <a:t>districtio</a:t>
            </a:r>
            <a:r>
              <a:rPr lang="it-IT" sz="2200" i="1" dirty="0">
                <a:latin typeface="Garamond" panose="02020404030301010803" pitchFamily="18" charset="0"/>
              </a:rPr>
              <a:t> </a:t>
            </a:r>
            <a:r>
              <a:rPr lang="it-IT" sz="2200" dirty="0">
                <a:latin typeface="Garamond" panose="02020404030301010803" pitchFamily="18" charset="0"/>
              </a:rPr>
              <a:t>sono nell’alto medioevo modi diversi di indicare il </a:t>
            </a:r>
            <a:r>
              <a:rPr lang="it-IT" sz="2200" i="1" dirty="0" err="1">
                <a:latin typeface="Garamond" panose="02020404030301010803" pitchFamily="18" charset="0"/>
              </a:rPr>
              <a:t>ius</a:t>
            </a:r>
            <a:r>
              <a:rPr lang="it-IT" sz="2200" i="1" dirty="0">
                <a:latin typeface="Garamond" panose="02020404030301010803" pitchFamily="18" charset="0"/>
              </a:rPr>
              <a:t> </a:t>
            </a:r>
            <a:r>
              <a:rPr lang="it-IT" sz="2200" i="1" dirty="0" err="1">
                <a:latin typeface="Garamond" panose="02020404030301010803" pitchFamily="18" charset="0"/>
              </a:rPr>
              <a:t>distringendi</a:t>
            </a:r>
            <a:r>
              <a:rPr lang="it-IT" sz="2200" i="1" dirty="0">
                <a:latin typeface="Garamond" panose="02020404030301010803" pitchFamily="18" charset="0"/>
              </a:rPr>
              <a:t> </a:t>
            </a:r>
            <a:r>
              <a:rPr lang="it-IT" sz="2200" dirty="0">
                <a:latin typeface="Garamond" panose="02020404030301010803" pitchFamily="18" charset="0"/>
              </a:rPr>
              <a:t>di cui disponevano i titolari del potere pubblico: ‘diritto di costringere’ (costringere a obbedire, a prestare servizio militare, a pagare le tasse) e anche ‘diritto di punire’ (e quindi di chiamare in tribunale). Questo complesso di diritti – che in età carolingia riassumeva in se l’espressione più completa del potere del re o del conte suo rappresentante – era frequentemente menzionato dai documenti, sia quando ribadivano il diritto di un ufficiale pubblico a esercitare il </a:t>
            </a:r>
            <a:r>
              <a:rPr lang="it-IT" sz="2200" i="1" dirty="0" err="1">
                <a:latin typeface="Garamond" panose="02020404030301010803" pitchFamily="18" charset="0"/>
              </a:rPr>
              <a:t>districtus</a:t>
            </a:r>
            <a:r>
              <a:rPr lang="it-IT" sz="2200" dirty="0">
                <a:latin typeface="Garamond" panose="02020404030301010803" pitchFamily="18" charset="0"/>
              </a:rPr>
              <a:t>, sia quando ne prevedevano la concessione a qualcun altro. Dal periodo carolingio in poi, e con notevole frequenza negli anni intorno al Mille, i re concedevano ai vescovi l’immunità dall’autorità e dal controllo pubblico sulla citta sede vescovile e su un cerchio di qualche miglio intorno alle mura urbane. Si specificava che in quel territorio non poteva entrare nessun ufficiale della zona (duca, marchese o conte) e nessun inviato del re (</a:t>
            </a:r>
            <a:r>
              <a:rPr lang="it-IT" sz="2200" i="1" dirty="0" err="1">
                <a:latin typeface="Garamond" panose="02020404030301010803" pitchFamily="18" charset="0"/>
              </a:rPr>
              <a:t>missus</a:t>
            </a:r>
            <a:r>
              <a:rPr lang="it-IT" sz="2200" dirty="0">
                <a:latin typeface="Garamond" panose="02020404030301010803" pitchFamily="18" charset="0"/>
              </a:rPr>
              <a:t>): ne discendeva che di fatto </a:t>
            </a:r>
            <a:r>
              <a:rPr lang="it-IT" sz="2200" u="sng" dirty="0">
                <a:latin typeface="Garamond" panose="02020404030301010803" pitchFamily="18" charset="0"/>
              </a:rPr>
              <a:t>già si riconoscesse il diritto del vescovo a esercitare lui i poteri che non potevano più essere esercitati dai rappresentanti del re</a:t>
            </a:r>
            <a:r>
              <a:rPr lang="it-IT" sz="2200" dirty="0">
                <a:latin typeface="Garamond" panose="02020404030301010803" pitchFamily="18" charset="0"/>
              </a:rPr>
              <a:t>. Ma in molti casi questo esercizio più in positivo dell’immunità era sanzionato formalmente con la solenne concessione del </a:t>
            </a:r>
            <a:r>
              <a:rPr lang="it-IT" sz="2200" i="1" dirty="0" err="1">
                <a:latin typeface="Garamond" panose="02020404030301010803" pitchFamily="18" charset="0"/>
              </a:rPr>
              <a:t>districtus</a:t>
            </a:r>
            <a:r>
              <a:rPr lang="it-IT" sz="2200" dirty="0">
                <a:latin typeface="Garamond" panose="02020404030301010803" pitchFamily="18" charset="0"/>
              </a:rPr>
              <a:t>, del diritto di esercitare il potere nella medesima area immune. </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370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a:latin typeface="Garamond" panose="02020404030301010803" pitchFamily="18" charset="0"/>
              </a:rPr>
              <a:t>I</a:t>
            </a:r>
            <a:r>
              <a:rPr lang="it-IT" sz="2800" b="1" dirty="0" smtClean="0">
                <a:latin typeface="Garamond" panose="02020404030301010803" pitchFamily="18" charset="0"/>
              </a:rPr>
              <a:t>l </a:t>
            </a:r>
            <a:r>
              <a:rPr lang="it-IT" sz="2800" b="1" i="1" dirty="0" smtClean="0">
                <a:latin typeface="Garamond" panose="02020404030301010803" pitchFamily="18" charset="0"/>
              </a:rPr>
              <a:t>distretto</a:t>
            </a:r>
            <a:r>
              <a:rPr lang="it-IT" sz="2800" b="1" dirty="0">
                <a:latin typeface="Garamond" panose="02020404030301010803" pitchFamily="18" charset="0"/>
              </a:rPr>
              <a:t>: potere e </a:t>
            </a:r>
            <a:r>
              <a:rPr lang="it-IT" sz="2800" b="1" dirty="0" smtClean="0">
                <a:latin typeface="Garamond" panose="02020404030301010803" pitchFamily="18" charset="0"/>
              </a:rPr>
              <a:t>territorio</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Il </a:t>
            </a:r>
            <a:r>
              <a:rPr lang="it-IT" sz="2200" dirty="0">
                <a:latin typeface="Garamond" panose="02020404030301010803" pitchFamily="18" charset="0"/>
              </a:rPr>
              <a:t>‘distretto’ ancora nel secolo XI era dunque per lo più un diritto, non un territorio. Ma appunto allora comincio ad affermarsi irreversibilmente l’altro significato, che non sostituì ma affiancò il precedente: poiché a quel diritto corrispondeva sempre una precisa applicazione territoriale, </a:t>
            </a:r>
            <a:r>
              <a:rPr lang="it-IT" sz="2200" i="1" dirty="0" err="1">
                <a:latin typeface="Garamond" panose="02020404030301010803" pitchFamily="18" charset="0"/>
              </a:rPr>
              <a:t>districtus</a:t>
            </a:r>
            <a:r>
              <a:rPr lang="it-IT" sz="2200" dirty="0">
                <a:latin typeface="Garamond" panose="02020404030301010803" pitchFamily="18" charset="0"/>
              </a:rPr>
              <a:t>  fu usato non solo per indicare il </a:t>
            </a:r>
            <a:r>
              <a:rPr lang="it-IT" sz="2200" i="1" dirty="0" err="1">
                <a:latin typeface="Garamond" panose="02020404030301010803" pitchFamily="18" charset="0"/>
              </a:rPr>
              <a:t>ius</a:t>
            </a:r>
            <a:r>
              <a:rPr lang="it-IT" sz="2200" i="1" dirty="0">
                <a:latin typeface="Garamond" panose="02020404030301010803" pitchFamily="18" charset="0"/>
              </a:rPr>
              <a:t> </a:t>
            </a:r>
            <a:r>
              <a:rPr lang="it-IT" sz="2200" i="1" dirty="0" err="1">
                <a:latin typeface="Garamond" panose="02020404030301010803" pitchFamily="18" charset="0"/>
              </a:rPr>
              <a:t>distringendi</a:t>
            </a:r>
            <a:r>
              <a:rPr lang="it-IT" sz="2200" dirty="0">
                <a:latin typeface="Garamond" panose="02020404030301010803" pitchFamily="18" charset="0"/>
              </a:rPr>
              <a:t>, ma anche il </a:t>
            </a:r>
            <a:r>
              <a:rPr lang="it-IT" sz="2200" i="1" dirty="0" err="1">
                <a:latin typeface="Garamond" panose="02020404030301010803" pitchFamily="18" charset="0"/>
              </a:rPr>
              <a:t>territorium</a:t>
            </a:r>
            <a:r>
              <a:rPr lang="it-IT" sz="2200" dirty="0">
                <a:latin typeface="Garamond" panose="02020404030301010803" pitchFamily="18" charset="0"/>
              </a:rPr>
              <a:t> su cui si esercitava. Col tempo il secondo significato fece dimenticare il primo: in Italia i comuni ereditarono spesso dai vescovi sia il potere signorile (il </a:t>
            </a:r>
            <a:r>
              <a:rPr lang="it-IT" sz="2200" i="1" dirty="0" err="1">
                <a:latin typeface="Garamond" panose="02020404030301010803" pitchFamily="18" charset="0"/>
              </a:rPr>
              <a:t>districtus</a:t>
            </a:r>
            <a:r>
              <a:rPr lang="it-IT" sz="2200" dirty="0">
                <a:latin typeface="Garamond" panose="02020404030301010803" pitchFamily="18" charset="0"/>
              </a:rPr>
              <a:t> nella prima accezione) sia la sua area di affermazione (il </a:t>
            </a:r>
            <a:r>
              <a:rPr lang="it-IT" sz="2200" i="1" dirty="0" err="1" smtClean="0">
                <a:latin typeface="Garamond" panose="02020404030301010803" pitchFamily="18" charset="0"/>
              </a:rPr>
              <a:t>districtus</a:t>
            </a:r>
            <a:r>
              <a:rPr lang="it-IT" sz="2200" dirty="0" smtClean="0">
                <a:latin typeface="Garamond" panose="02020404030301010803" pitchFamily="18" charset="0"/>
              </a:rPr>
              <a:t> </a:t>
            </a:r>
            <a:r>
              <a:rPr lang="it-IT" sz="2200" dirty="0">
                <a:latin typeface="Garamond" panose="02020404030301010803" pitchFamily="18" charset="0"/>
              </a:rPr>
              <a:t>in accezione territoriale). I potenziamenti cittadini medievali sono dunque all’origine del concetto moderno di distretto: non sbagliano i lessici quando lo accostano al concetto di ‘contado’. Tuttavia allora si poteva parlare anche del </a:t>
            </a:r>
            <a:r>
              <a:rPr lang="it-IT" sz="2200" i="1" dirty="0" err="1">
                <a:latin typeface="Garamond" panose="02020404030301010803" pitchFamily="18" charset="0"/>
              </a:rPr>
              <a:t>districtus</a:t>
            </a:r>
            <a:r>
              <a:rPr lang="it-IT" sz="2200" dirty="0">
                <a:latin typeface="Garamond" panose="02020404030301010803" pitchFamily="18" charset="0"/>
              </a:rPr>
              <a:t> come potere di un castellano e del ‘distretto’ che faceva capo a un castello rurale: e ciò spiega l’accezione più generale di distretto come articolazione territoriale imperniata su un qualunque centro di controllo o di coordinamento, non necessariamente cittadino» (G. </a:t>
            </a:r>
            <a:r>
              <a:rPr lang="it-IT" sz="2200" dirty="0" err="1">
                <a:latin typeface="Garamond" panose="02020404030301010803" pitchFamily="18" charset="0"/>
              </a:rPr>
              <a:t>Sergi</a:t>
            </a:r>
            <a:r>
              <a:rPr lang="it-IT" sz="2200" dirty="0">
                <a:latin typeface="Garamond" panose="02020404030301010803" pitchFamily="18" charset="0"/>
              </a:rPr>
              <a:t>, </a:t>
            </a:r>
            <a:r>
              <a:rPr lang="it-IT" sz="2200" i="1" dirty="0">
                <a:latin typeface="Garamond" panose="02020404030301010803" pitchFamily="18" charset="0"/>
              </a:rPr>
              <a:t>Villaggi e </a:t>
            </a:r>
            <a:r>
              <a:rPr lang="it-IT" sz="2200" i="1" dirty="0" err="1">
                <a:latin typeface="Garamond" panose="02020404030301010803" pitchFamily="18" charset="0"/>
              </a:rPr>
              <a:t>curtes</a:t>
            </a:r>
            <a:r>
              <a:rPr lang="it-IT" sz="2200" dirty="0">
                <a:latin typeface="Garamond" panose="02020404030301010803" pitchFamily="18" charset="0"/>
              </a:rPr>
              <a:t>, cit., pp. 13-14).</a:t>
            </a: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2325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Autofit/>
          </a:bodyPr>
          <a:lstStyle/>
          <a:p>
            <a:r>
              <a:rPr lang="it-IT" sz="2800" b="1" dirty="0" smtClean="0">
                <a:latin typeface="Garamond" panose="02020404030301010803" pitchFamily="18" charset="0"/>
              </a:rPr>
              <a:t>I </a:t>
            </a:r>
            <a:r>
              <a:rPr lang="it-IT" sz="2800" b="1" dirty="0">
                <a:latin typeface="Garamond" panose="02020404030301010803" pitchFamily="18" charset="0"/>
              </a:rPr>
              <a:t>contenuti del </a:t>
            </a:r>
            <a:r>
              <a:rPr lang="it-IT" sz="2800" b="1" i="1" dirty="0" err="1">
                <a:latin typeface="Garamond" panose="02020404030301010803" pitchFamily="18" charset="0"/>
              </a:rPr>
              <a:t>Beneficium</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400" dirty="0" smtClean="0">
                <a:latin typeface="Garamond" panose="02020404030301010803" pitchFamily="18" charset="0"/>
              </a:rPr>
              <a:t>Per </a:t>
            </a:r>
            <a:r>
              <a:rPr lang="it-IT" sz="2400" dirty="0">
                <a:latin typeface="Garamond" panose="02020404030301010803" pitchFamily="18" charset="0"/>
              </a:rPr>
              <a:t>collocare in una prospettiva pertinente istituzioni come il banno e il </a:t>
            </a:r>
            <a:r>
              <a:rPr lang="it-IT" sz="2400" i="1" dirty="0" err="1">
                <a:latin typeface="Garamond" panose="02020404030301010803" pitchFamily="18" charset="0"/>
              </a:rPr>
              <a:t>districtus</a:t>
            </a:r>
            <a:r>
              <a:rPr lang="it-IT" sz="2400" dirty="0">
                <a:latin typeface="Garamond" panose="02020404030301010803" pitchFamily="18" charset="0"/>
              </a:rPr>
              <a:t>, e valutarne la loro novità, occorre ritornare al concetto di feudo. Il </a:t>
            </a:r>
            <a:r>
              <a:rPr lang="it-IT" sz="2400" i="1" dirty="0" err="1">
                <a:latin typeface="Garamond" panose="02020404030301010803" pitchFamily="18" charset="0"/>
              </a:rPr>
              <a:t>beneficium</a:t>
            </a:r>
            <a:r>
              <a:rPr lang="it-IT" sz="2400" dirty="0">
                <a:latin typeface="Garamond" panose="02020404030301010803" pitchFamily="18" charset="0"/>
              </a:rPr>
              <a:t> concesso al feudatario in età carolingia comprendeva terre o rendite, atte a garantire una rapida iniziativa militare qualora il re ne avesse necessità. Più di questo, il </a:t>
            </a:r>
            <a:r>
              <a:rPr lang="it-IT" sz="2400" i="1" dirty="0" err="1">
                <a:latin typeface="Garamond" panose="02020404030301010803" pitchFamily="18" charset="0"/>
              </a:rPr>
              <a:t>beneficium</a:t>
            </a:r>
            <a:r>
              <a:rPr lang="it-IT" sz="2400" dirty="0">
                <a:latin typeface="Garamond" panose="02020404030301010803" pitchFamily="18" charset="0"/>
              </a:rPr>
              <a:t> non conteneva: soprattutto, NON prevedeva che fosse trasmessa giurisdizione dal re al feudatario. «Si deve fare un’altra constatazione: le diverse clientele degli anni intorno al Mille non avevano rapporti gerarchici fra loro, il vassallo di un grande vescovo o di un grande latifondista laico non si inseriva necessariamente in una catena che risaliva al re, perché qualunque ricco personaggio del mondo franco poteva, in piena liberta e senza essere in relazione con gli ambienti regi, decidere di costruirsi una clientela e di usare parte delle sue ricchezze per concedere benefici. La somma delle due constatazioni deve indurci ad attribuire al rapporto vassallatico-beneficiario il carattere di strumento di raccordo delle aristocrazie del mondo franco: null’altro» (G. </a:t>
            </a:r>
            <a:r>
              <a:rPr lang="it-IT" sz="2400" dirty="0" err="1">
                <a:latin typeface="Garamond" panose="02020404030301010803" pitchFamily="18" charset="0"/>
              </a:rPr>
              <a:t>Sergi</a:t>
            </a:r>
            <a:r>
              <a:rPr lang="it-IT" sz="2400" dirty="0">
                <a:latin typeface="Garamond" panose="02020404030301010803" pitchFamily="18" charset="0"/>
              </a:rPr>
              <a:t>, </a:t>
            </a:r>
            <a:r>
              <a:rPr lang="it-IT" sz="2400" i="1" dirty="0">
                <a:latin typeface="Garamond" panose="02020404030301010803" pitchFamily="18" charset="0"/>
              </a:rPr>
              <a:t>Villaggi e </a:t>
            </a:r>
            <a:r>
              <a:rPr lang="it-IT" sz="2400" i="1" dirty="0" err="1">
                <a:latin typeface="Garamond" panose="02020404030301010803" pitchFamily="18" charset="0"/>
              </a:rPr>
              <a:t>curtes</a:t>
            </a:r>
            <a:r>
              <a:rPr lang="it-IT" sz="2400" dirty="0">
                <a:latin typeface="Garamond" panose="02020404030301010803" pitchFamily="18" charset="0"/>
              </a:rPr>
              <a:t>, cit., p. 16</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1547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8590</TotalTime>
  <Words>7311</Words>
  <Application>Microsoft Office PowerPoint</Application>
  <PresentationFormat>Widescreen</PresentationFormat>
  <Paragraphs>103</Paragraphs>
  <Slides>33</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33</vt:i4>
      </vt:variant>
    </vt:vector>
  </HeadingPairs>
  <TitlesOfParts>
    <vt:vector size="40" baseType="lpstr">
      <vt:lpstr>Arial</vt:lpstr>
      <vt:lpstr>Calibri</vt:lpstr>
      <vt:lpstr>Calibri Light</vt:lpstr>
      <vt:lpstr>Garamond</vt:lpstr>
      <vt:lpstr>Helvetica Neue LT Std 65 Medium</vt:lpstr>
      <vt:lpstr>Times New Roman</vt:lpstr>
      <vt:lpstr>Tema di Office</vt:lpstr>
      <vt:lpstr>Presentazione standard di PowerPoint</vt:lpstr>
      <vt:lpstr>Storia Medievale Laurea magistrale in Culture e tradizioni del Medio Evo e del Rinascimento   Lezione 10</vt:lpstr>
      <vt:lpstr>L’assetto post-carolingio</vt:lpstr>
      <vt:lpstr>Dalla curtis al banno </vt:lpstr>
      <vt:lpstr>Dalla curtis al banno </vt:lpstr>
      <vt:lpstr>Il banno </vt:lpstr>
      <vt:lpstr>Il distretto: potere e territorio</vt:lpstr>
      <vt:lpstr>Il distretto: potere e territorio</vt:lpstr>
      <vt:lpstr>I contenuti del Beneficium </vt:lpstr>
      <vt:lpstr>‘Feudatari’ o ‘signori’? </vt:lpstr>
      <vt:lpstr>‘Feudatari’ o ‘signori’? </vt:lpstr>
      <vt:lpstr>Le immunità regie</vt:lpstr>
      <vt:lpstr>Le immunità regie</vt:lpstr>
      <vt:lpstr>Le immunità regie</vt:lpstr>
      <vt:lpstr>Un panorama complesso</vt:lpstr>
      <vt:lpstr>Un panorama complesso</vt:lpstr>
      <vt:lpstr>Nuove contee</vt:lpstr>
      <vt:lpstr> Comitati e Contee: Poteri comitali in prospettiva </vt:lpstr>
      <vt:lpstr> Comitati e Contee: Poteri comitali in prospettiva </vt:lpstr>
      <vt:lpstr> Comitati e Contee: Poteri comitali in prospettiva </vt:lpstr>
      <vt:lpstr> Cambio di punto di osservazione </vt:lpstr>
      <vt:lpstr> I Comuni: il potere del vescovo </vt:lpstr>
      <vt:lpstr> Civitas e vescovo  </vt:lpstr>
      <vt:lpstr> Civitas e vescovo  </vt:lpstr>
      <vt:lpstr> Lunga durata della funzione urbana</vt:lpstr>
      <vt:lpstr> Conventus civium </vt:lpstr>
      <vt:lpstr> Conventus civium </vt:lpstr>
      <vt:lpstr>  Bergamo 904  </vt:lpstr>
      <vt:lpstr>  Bergamo 904  </vt:lpstr>
      <vt:lpstr>  Bergamo 904  </vt:lpstr>
      <vt:lpstr>  Bergamo 904  </vt:lpstr>
      <vt:lpstr>  Genova 958  </vt:lpstr>
      <vt:lpstr>  Genova 958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182</cp:revision>
  <cp:lastPrinted>2019-10-15T11:51:55Z</cp:lastPrinted>
  <dcterms:created xsi:type="dcterms:W3CDTF">2018-11-14T14:16:16Z</dcterms:created>
  <dcterms:modified xsi:type="dcterms:W3CDTF">2019-10-29T12:18:56Z</dcterms:modified>
</cp:coreProperties>
</file>