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0"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86" autoAdjust="0"/>
    <p:restoredTop sz="94660"/>
  </p:normalViewPr>
  <p:slideViewPr>
    <p:cSldViewPr snapToGrid="0">
      <p:cViewPr varScale="1">
        <p:scale>
          <a:sx n="84" d="100"/>
          <a:sy n="84" d="100"/>
        </p:scale>
        <p:origin x="590"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E570B6A-C0F5-4379-9688-E48AB6BC0C75}" type="datetimeFigureOut">
              <a:rPr lang="it-IT" smtClean="0"/>
              <a:t>23/09/2019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E1017C1-B7F2-4D19-974E-8E5526F132B9}" type="slidenum">
              <a:rPr lang="it-IT" smtClean="0"/>
              <a:t>‹N›</a:t>
            </a:fld>
            <a:endParaRPr lang="it-IT"/>
          </a:p>
        </p:txBody>
      </p:sp>
    </p:spTree>
    <p:extLst>
      <p:ext uri="{BB962C8B-B14F-4D97-AF65-F5344CB8AC3E}">
        <p14:creationId xmlns:p14="http://schemas.microsoft.com/office/powerpoint/2010/main" val="1474940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E570B6A-C0F5-4379-9688-E48AB6BC0C75}" type="datetimeFigureOut">
              <a:rPr lang="it-IT" smtClean="0"/>
              <a:t>23/09/2019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E1017C1-B7F2-4D19-974E-8E5526F132B9}" type="slidenum">
              <a:rPr lang="it-IT" smtClean="0"/>
              <a:t>‹N›</a:t>
            </a:fld>
            <a:endParaRPr lang="it-IT"/>
          </a:p>
        </p:txBody>
      </p:sp>
    </p:spTree>
    <p:extLst>
      <p:ext uri="{BB962C8B-B14F-4D97-AF65-F5344CB8AC3E}">
        <p14:creationId xmlns:p14="http://schemas.microsoft.com/office/powerpoint/2010/main" val="43749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E570B6A-C0F5-4379-9688-E48AB6BC0C75}" type="datetimeFigureOut">
              <a:rPr lang="it-IT" smtClean="0"/>
              <a:t>23/09/2019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E1017C1-B7F2-4D19-974E-8E5526F132B9}" type="slidenum">
              <a:rPr lang="it-IT" smtClean="0"/>
              <a:t>‹N›</a:t>
            </a:fld>
            <a:endParaRPr lang="it-IT"/>
          </a:p>
        </p:txBody>
      </p:sp>
    </p:spTree>
    <p:extLst>
      <p:ext uri="{BB962C8B-B14F-4D97-AF65-F5344CB8AC3E}">
        <p14:creationId xmlns:p14="http://schemas.microsoft.com/office/powerpoint/2010/main" val="2658530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E570B6A-C0F5-4379-9688-E48AB6BC0C75}" type="datetimeFigureOut">
              <a:rPr lang="it-IT" smtClean="0"/>
              <a:t>23/09/2019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E1017C1-B7F2-4D19-974E-8E5526F132B9}" type="slidenum">
              <a:rPr lang="it-IT" smtClean="0"/>
              <a:t>‹N›</a:t>
            </a:fld>
            <a:endParaRPr lang="it-IT"/>
          </a:p>
        </p:txBody>
      </p:sp>
    </p:spTree>
    <p:extLst>
      <p:ext uri="{BB962C8B-B14F-4D97-AF65-F5344CB8AC3E}">
        <p14:creationId xmlns:p14="http://schemas.microsoft.com/office/powerpoint/2010/main" val="2980239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5E570B6A-C0F5-4379-9688-E48AB6BC0C75}" type="datetimeFigureOut">
              <a:rPr lang="it-IT" smtClean="0"/>
              <a:t>23/09/2019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E1017C1-B7F2-4D19-974E-8E5526F132B9}" type="slidenum">
              <a:rPr lang="it-IT" smtClean="0"/>
              <a:t>‹N›</a:t>
            </a:fld>
            <a:endParaRPr lang="it-IT"/>
          </a:p>
        </p:txBody>
      </p:sp>
    </p:spTree>
    <p:extLst>
      <p:ext uri="{BB962C8B-B14F-4D97-AF65-F5344CB8AC3E}">
        <p14:creationId xmlns:p14="http://schemas.microsoft.com/office/powerpoint/2010/main" val="4003520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E570B6A-C0F5-4379-9688-E48AB6BC0C75}" type="datetimeFigureOut">
              <a:rPr lang="it-IT" smtClean="0"/>
              <a:t>23/09/2019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E1017C1-B7F2-4D19-974E-8E5526F132B9}" type="slidenum">
              <a:rPr lang="it-IT" smtClean="0"/>
              <a:t>‹N›</a:t>
            </a:fld>
            <a:endParaRPr lang="it-IT"/>
          </a:p>
        </p:txBody>
      </p:sp>
    </p:spTree>
    <p:extLst>
      <p:ext uri="{BB962C8B-B14F-4D97-AF65-F5344CB8AC3E}">
        <p14:creationId xmlns:p14="http://schemas.microsoft.com/office/powerpoint/2010/main" val="4044540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E570B6A-C0F5-4379-9688-E48AB6BC0C75}" type="datetimeFigureOut">
              <a:rPr lang="it-IT" smtClean="0"/>
              <a:t>23/09/2019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E1017C1-B7F2-4D19-974E-8E5526F132B9}" type="slidenum">
              <a:rPr lang="it-IT" smtClean="0"/>
              <a:t>‹N›</a:t>
            </a:fld>
            <a:endParaRPr lang="it-IT"/>
          </a:p>
        </p:txBody>
      </p:sp>
    </p:spTree>
    <p:extLst>
      <p:ext uri="{BB962C8B-B14F-4D97-AF65-F5344CB8AC3E}">
        <p14:creationId xmlns:p14="http://schemas.microsoft.com/office/powerpoint/2010/main" val="2413373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E570B6A-C0F5-4379-9688-E48AB6BC0C75}" type="datetimeFigureOut">
              <a:rPr lang="it-IT" smtClean="0"/>
              <a:t>23/09/2019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E1017C1-B7F2-4D19-974E-8E5526F132B9}" type="slidenum">
              <a:rPr lang="it-IT" smtClean="0"/>
              <a:t>‹N›</a:t>
            </a:fld>
            <a:endParaRPr lang="it-IT"/>
          </a:p>
        </p:txBody>
      </p:sp>
    </p:spTree>
    <p:extLst>
      <p:ext uri="{BB962C8B-B14F-4D97-AF65-F5344CB8AC3E}">
        <p14:creationId xmlns:p14="http://schemas.microsoft.com/office/powerpoint/2010/main" val="3440556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E570B6A-C0F5-4379-9688-E48AB6BC0C75}" type="datetimeFigureOut">
              <a:rPr lang="it-IT" smtClean="0"/>
              <a:t>23/09/2019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E1017C1-B7F2-4D19-974E-8E5526F132B9}" type="slidenum">
              <a:rPr lang="it-IT" smtClean="0"/>
              <a:t>‹N›</a:t>
            </a:fld>
            <a:endParaRPr lang="it-IT"/>
          </a:p>
        </p:txBody>
      </p:sp>
    </p:spTree>
    <p:extLst>
      <p:ext uri="{BB962C8B-B14F-4D97-AF65-F5344CB8AC3E}">
        <p14:creationId xmlns:p14="http://schemas.microsoft.com/office/powerpoint/2010/main" val="4007182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5E570B6A-C0F5-4379-9688-E48AB6BC0C75}" type="datetimeFigureOut">
              <a:rPr lang="it-IT" smtClean="0"/>
              <a:t>23/09/2019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E1017C1-B7F2-4D19-974E-8E5526F132B9}" type="slidenum">
              <a:rPr lang="it-IT" smtClean="0"/>
              <a:t>‹N›</a:t>
            </a:fld>
            <a:endParaRPr lang="it-IT"/>
          </a:p>
        </p:txBody>
      </p:sp>
    </p:spTree>
    <p:extLst>
      <p:ext uri="{BB962C8B-B14F-4D97-AF65-F5344CB8AC3E}">
        <p14:creationId xmlns:p14="http://schemas.microsoft.com/office/powerpoint/2010/main" val="879479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5E570B6A-C0F5-4379-9688-E48AB6BC0C75}" type="datetimeFigureOut">
              <a:rPr lang="it-IT" smtClean="0"/>
              <a:t>23/09/2019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E1017C1-B7F2-4D19-974E-8E5526F132B9}" type="slidenum">
              <a:rPr lang="it-IT" smtClean="0"/>
              <a:t>‹N›</a:t>
            </a:fld>
            <a:endParaRPr lang="it-IT"/>
          </a:p>
        </p:txBody>
      </p:sp>
    </p:spTree>
    <p:extLst>
      <p:ext uri="{BB962C8B-B14F-4D97-AF65-F5344CB8AC3E}">
        <p14:creationId xmlns:p14="http://schemas.microsoft.com/office/powerpoint/2010/main" val="272892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570B6A-C0F5-4379-9688-E48AB6BC0C75}" type="datetimeFigureOut">
              <a:rPr lang="it-IT" smtClean="0"/>
              <a:t>23/09/2019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017C1-B7F2-4D19-974E-8E5526F132B9}" type="slidenum">
              <a:rPr lang="it-IT" smtClean="0"/>
              <a:t>‹N›</a:t>
            </a:fld>
            <a:endParaRPr lang="it-IT"/>
          </a:p>
        </p:txBody>
      </p:sp>
    </p:spTree>
    <p:extLst>
      <p:ext uri="{BB962C8B-B14F-4D97-AF65-F5344CB8AC3E}">
        <p14:creationId xmlns:p14="http://schemas.microsoft.com/office/powerpoint/2010/main" val="3444019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252728" y="6254496"/>
            <a:ext cx="9460992" cy="603504"/>
          </a:xfrm>
        </p:spPr>
        <p:txBody>
          <a:bodyPr>
            <a:noAutofit/>
          </a:bodyPr>
          <a:lstStyle/>
          <a:p>
            <a:pPr>
              <a:spcBef>
                <a:spcPts val="600"/>
              </a:spcBef>
              <a:spcAft>
                <a:spcPts val="600"/>
              </a:spcAft>
            </a:pPr>
            <a:r>
              <a:rPr lang="it-IT" sz="1800" dirty="0" smtClean="0">
                <a:latin typeface="Garamond" panose="02020404030301010803" pitchFamily="18" charset="0"/>
              </a:rPr>
              <a:t>Storia Medievale </a:t>
            </a:r>
          </a:p>
          <a:p>
            <a:pPr>
              <a:spcBef>
                <a:spcPts val="0"/>
              </a:spcBef>
            </a:pPr>
            <a:r>
              <a:rPr lang="it-IT" sz="1800" dirty="0">
                <a:latin typeface="Garamond" panose="02020404030301010803" pitchFamily="18" charset="0"/>
              </a:rPr>
              <a:t> </a:t>
            </a:r>
            <a:r>
              <a:rPr lang="it-IT" sz="1800" dirty="0" smtClean="0">
                <a:latin typeface="Garamond" panose="02020404030301010803" pitchFamily="18" charset="0"/>
              </a:rPr>
              <a:t>Laurea </a:t>
            </a:r>
            <a:r>
              <a:rPr lang="it-IT" sz="1800" dirty="0">
                <a:latin typeface="Garamond" panose="02020404030301010803" pitchFamily="18" charset="0"/>
              </a:rPr>
              <a:t>magistrale in Culture e tradizioni del Medio Evo e del Rinascimento </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7095" y="132621"/>
            <a:ext cx="3747131" cy="6121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1496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749808"/>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2037287" y="3090672"/>
            <a:ext cx="9720072" cy="3170099"/>
          </a:xfrm>
          <a:prstGeom prst="rect">
            <a:avLst/>
          </a:prstGeom>
          <a:noFill/>
        </p:spPr>
        <p:txBody>
          <a:bodyPr wrap="square" rtlCol="0">
            <a:spAutoFit/>
          </a:bodyPr>
          <a:lstStyle/>
          <a:p>
            <a:pPr algn="ctr"/>
            <a:r>
              <a:rPr lang="it-IT" sz="4000" dirty="0" smtClean="0">
                <a:latin typeface="Garamond" panose="02020404030301010803" pitchFamily="18" charset="0"/>
              </a:rPr>
              <a:t>Storia medievale:</a:t>
            </a:r>
          </a:p>
          <a:p>
            <a:pPr algn="ctr"/>
            <a:r>
              <a:rPr lang="it-IT" sz="4000" dirty="0" smtClean="0">
                <a:latin typeface="Garamond" panose="02020404030301010803" pitchFamily="18" charset="0"/>
              </a:rPr>
              <a:t>476-1492</a:t>
            </a:r>
          </a:p>
          <a:p>
            <a:pPr algn="ctr"/>
            <a:r>
              <a:rPr lang="it-IT" sz="2400" dirty="0" smtClean="0">
                <a:latin typeface="Garamond" panose="02020404030301010803" pitchFamily="18" charset="0"/>
              </a:rPr>
              <a:t>Quali regni?</a:t>
            </a:r>
          </a:p>
          <a:p>
            <a:pPr algn="ctr"/>
            <a:r>
              <a:rPr lang="it-IT" sz="2400" dirty="0" smtClean="0">
                <a:latin typeface="Garamond" panose="02020404030301010803" pitchFamily="18" charset="0"/>
              </a:rPr>
              <a:t>Quali territori?</a:t>
            </a:r>
          </a:p>
          <a:p>
            <a:pPr algn="ctr"/>
            <a:r>
              <a:rPr lang="it-IT" sz="2400" dirty="0" smtClean="0">
                <a:latin typeface="Garamond" panose="02020404030301010803" pitchFamily="18" charset="0"/>
              </a:rPr>
              <a:t>Perché questa datazione?</a:t>
            </a:r>
          </a:p>
          <a:p>
            <a:pPr algn="ctr"/>
            <a:endParaRPr lang="it-IT" sz="2400" dirty="0" smtClean="0">
              <a:latin typeface="Garamond" panose="02020404030301010803" pitchFamily="18" charset="0"/>
            </a:endParaRPr>
          </a:p>
          <a:p>
            <a:pPr algn="ctr"/>
            <a:endParaRPr lang="it-IT" sz="2400" dirty="0">
              <a:latin typeface="Garamond" panose="02020404030301010803" pitchFamily="18" charset="0"/>
            </a:endParaRPr>
          </a:p>
        </p:txBody>
      </p:sp>
    </p:spTree>
    <p:extLst>
      <p:ext uri="{BB962C8B-B14F-4D97-AF65-F5344CB8AC3E}">
        <p14:creationId xmlns:p14="http://schemas.microsoft.com/office/powerpoint/2010/main" val="3762785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749808"/>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259080" y="917912"/>
            <a:ext cx="11774424" cy="5940088"/>
          </a:xfrm>
          <a:prstGeom prst="rect">
            <a:avLst/>
          </a:prstGeom>
          <a:noFill/>
        </p:spPr>
        <p:txBody>
          <a:bodyPr wrap="square" rtlCol="0">
            <a:spAutoFit/>
          </a:bodyPr>
          <a:lstStyle/>
          <a:p>
            <a:pPr marL="1974850" algn="ctr"/>
            <a:r>
              <a:rPr lang="it-IT" sz="2000" b="1" dirty="0">
                <a:latin typeface="Garamond" panose="02020404030301010803" pitchFamily="18" charset="0"/>
              </a:rPr>
              <a:t>L’epoca tardo-antica</a:t>
            </a:r>
            <a:endParaRPr lang="it-IT" sz="2000" dirty="0">
              <a:latin typeface="Garamond" panose="02020404030301010803" pitchFamily="18" charset="0"/>
            </a:endParaRPr>
          </a:p>
          <a:p>
            <a:pPr marL="2066925" indent="-92075" algn="just"/>
            <a:r>
              <a:rPr lang="it-IT" sz="2000" dirty="0">
                <a:latin typeface="Garamond" panose="02020404030301010803" pitchFamily="18" charset="0"/>
              </a:rPr>
              <a:t>Verso il 200 d.C. l’impero romano possedeva un’estensione che inglobava in sé tutti i paesi del Mediterraneo, più l’Europa occidentale a nord ovest, la Britannia come confine ovest, e a est si spingeva fino alla Persia. Possedeva circa 50 milioni di abitanti, ma a capo del governo stava un’aristocrazia culturalmente molto omogenea. Tipici dell’alta aristocrazia imperiale erano le dotazioni patrimoniali, fondate su vasti possedimenti fondiari, e la provenienza </a:t>
            </a:r>
            <a:r>
              <a:rPr lang="it-IT" sz="2000" dirty="0" smtClean="0">
                <a:latin typeface="Garamond" panose="02020404030301010803" pitchFamily="18" charset="0"/>
              </a:rPr>
              <a:t>urbana. I </a:t>
            </a:r>
            <a:r>
              <a:rPr lang="it-IT" sz="2000" dirty="0">
                <a:latin typeface="Garamond" panose="02020404030301010803" pitchFamily="18" charset="0"/>
              </a:rPr>
              <a:t>ceti produttivi più dinamici, commercianti, intermediatori, appaltatori, erano stati marginalizzati per opportunità politica; proprio </a:t>
            </a:r>
            <a:r>
              <a:rPr lang="it-IT" sz="2000" dirty="0" smtClean="0">
                <a:latin typeface="Garamond" panose="02020404030301010803" pitchFamily="18" charset="0"/>
              </a:rPr>
              <a:t>con l’avvento di una fase di relativa  stabilità, dovuta al cessare delle</a:t>
            </a:r>
          </a:p>
          <a:p>
            <a:pPr algn="just"/>
            <a:r>
              <a:rPr lang="it-IT" sz="2000" dirty="0" smtClean="0">
                <a:latin typeface="Garamond" panose="02020404030301010803" pitchFamily="18" charset="0"/>
              </a:rPr>
              <a:t> guerre di espansione, si era imboccato quindi un periodo di ristagno economico. Nel IV secolo venne attuata una profonda riforma dell’esercito, il quale ormai contava 600.000 unità, che portò i costi di mantenimento a raddoppiare. Per sopperire le risorse atte a mantenere l’esercito, dato che i proventi bellici si erano ormai esauriti, venne aumentata la pressione fiscale. Per aumentare le tasse occorreva un irrobustimento dell’apparato burocratico, che fosse in grado di riscuoterle. Difatti due furono le nuove imposte introdotte da Diocleziano: lo </a:t>
            </a:r>
            <a:r>
              <a:rPr lang="it-IT" sz="2000" i="1" dirty="0" err="1" smtClean="0">
                <a:latin typeface="Garamond" panose="02020404030301010803" pitchFamily="18" charset="0"/>
              </a:rPr>
              <a:t>iugum</a:t>
            </a:r>
            <a:r>
              <a:rPr lang="it-IT" sz="2000" dirty="0" smtClean="0">
                <a:latin typeface="Garamond" panose="02020404030301010803" pitchFamily="18" charset="0"/>
              </a:rPr>
              <a:t>, su beni immobili, e la </a:t>
            </a:r>
            <a:r>
              <a:rPr lang="it-IT" sz="2000" i="1" dirty="0" err="1" smtClean="0">
                <a:latin typeface="Garamond" panose="02020404030301010803" pitchFamily="18" charset="0"/>
              </a:rPr>
              <a:t>capitatio</a:t>
            </a:r>
            <a:r>
              <a:rPr lang="it-IT" sz="2000" dirty="0" smtClean="0">
                <a:latin typeface="Garamond" panose="02020404030301010803" pitchFamily="18" charset="0"/>
              </a:rPr>
              <a:t>, tassa personale. L’entità dello </a:t>
            </a:r>
            <a:r>
              <a:rPr lang="it-IT" sz="2000" i="1" dirty="0" err="1" smtClean="0">
                <a:latin typeface="Garamond" panose="02020404030301010803" pitchFamily="18" charset="0"/>
              </a:rPr>
              <a:t>iugum</a:t>
            </a:r>
            <a:r>
              <a:rPr lang="it-IT" sz="2000" dirty="0" smtClean="0">
                <a:latin typeface="Garamond" panose="02020404030301010803" pitchFamily="18" charset="0"/>
              </a:rPr>
              <a:t> derivava da elementi tra i quali l’estensione del terreno, la tipologia delle coltivazioni, il numero dei lavoratori e dei capi di bestiame: per poterlo calcolare, fu necessario istituire un </a:t>
            </a:r>
            <a:r>
              <a:rPr lang="it-IT" sz="2000" b="1" dirty="0" smtClean="0">
                <a:latin typeface="Garamond" panose="02020404030301010803" pitchFamily="18" charset="0"/>
              </a:rPr>
              <a:t>catasto</a:t>
            </a:r>
            <a:r>
              <a:rPr lang="it-IT" sz="2000" dirty="0" smtClean="0">
                <a:latin typeface="Garamond" panose="02020404030301010803" pitchFamily="18" charset="0"/>
              </a:rPr>
              <a:t>, che andava poi regolarmente aggiornato. incapace di ideare una programmazione economica, il ceto dirigente, che optò per una risposta politica alle nuove esigenze statali, portò alla graduale esclusione dai ruoli di comando della antica aristocrazia senatoria. Il IV secolo fu un’epoca di ricambi, per il vertice sociale: al potere giunsero anche militari provenienti dalle periferie, e di famiglie senza fortune. </a:t>
            </a:r>
            <a:endParaRPr lang="it-IT" sz="4400" dirty="0" smtClean="0">
              <a:latin typeface="Garamond" panose="02020404030301010803" pitchFamily="18" charset="0"/>
            </a:endParaRPr>
          </a:p>
        </p:txBody>
      </p:sp>
    </p:spTree>
    <p:extLst>
      <p:ext uri="{BB962C8B-B14F-4D97-AF65-F5344CB8AC3E}">
        <p14:creationId xmlns:p14="http://schemas.microsoft.com/office/powerpoint/2010/main" val="36934661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749808"/>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259080" y="917912"/>
            <a:ext cx="11774424" cy="5940088"/>
          </a:xfrm>
          <a:prstGeom prst="rect">
            <a:avLst/>
          </a:prstGeom>
          <a:noFill/>
        </p:spPr>
        <p:txBody>
          <a:bodyPr wrap="square" rtlCol="0">
            <a:spAutoFit/>
          </a:bodyPr>
          <a:lstStyle/>
          <a:p>
            <a:pPr marL="1792288" algn="ctr"/>
            <a:r>
              <a:rPr lang="it-IT" sz="2000" b="1" dirty="0" smtClean="0">
                <a:latin typeface="Garamond" panose="02020404030301010803" pitchFamily="18" charset="0"/>
              </a:rPr>
              <a:t>Come si era giunti alla crisi?</a:t>
            </a:r>
            <a:endParaRPr lang="it-IT" sz="2000" dirty="0">
              <a:latin typeface="Garamond" panose="02020404030301010803" pitchFamily="18" charset="0"/>
            </a:endParaRPr>
          </a:p>
          <a:p>
            <a:pPr marL="1792288" algn="just"/>
            <a:r>
              <a:rPr lang="it-IT" sz="2000" dirty="0" smtClean="0">
                <a:latin typeface="Garamond" panose="02020404030301010803" pitchFamily="18" charset="0"/>
              </a:rPr>
              <a:t>Per ovviare alla difficile governabilità di un impero tanto vasto, Diocleziano lo aveva suddiviso in due parti; quella orientale, con capitale a </a:t>
            </a:r>
            <a:r>
              <a:rPr lang="it-IT" sz="2000" dirty="0" err="1" smtClean="0">
                <a:latin typeface="Garamond" panose="02020404030301010803" pitchFamily="18" charset="0"/>
              </a:rPr>
              <a:t>Nicomedia</a:t>
            </a:r>
            <a:r>
              <a:rPr lang="it-IT" sz="2000" dirty="0" smtClean="0">
                <a:latin typeface="Garamond" panose="02020404030301010803" pitchFamily="18" charset="0"/>
              </a:rPr>
              <a:t>, e quella occidentale, la cui capitale amministrativa era Milano. Ciascuna porzione possedeva suddivisioni minori, per un totale di 4 prefetture, 14 diocesi e 117 province. La riforma fiscale era necessaria, ma non per questo facile da attuare. I piccoli proprietari terrieri ne vennero schiacciati, e a poco valse il tentativo di rivalutare la moneta e arginare l’inflazione. Imponendo per legge il blocco dei prezzi, Diocleziano sperava che l’autorità imperiale potesse prevalere sui meccanismi di mercato, ma ciò non avvenne. Divenne</a:t>
            </a:r>
          </a:p>
          <a:p>
            <a:pPr algn="just"/>
            <a:r>
              <a:rPr lang="it-IT" sz="2000" dirty="0" smtClean="0">
                <a:latin typeface="Garamond" panose="02020404030301010803" pitchFamily="18" charset="0"/>
              </a:rPr>
              <a:t> invece via via più evidente lo squilibrio tra </a:t>
            </a:r>
            <a:r>
              <a:rPr lang="it-IT" sz="2000" i="1" dirty="0" smtClean="0">
                <a:latin typeface="Garamond" panose="02020404030301010803" pitchFamily="18" charset="0"/>
              </a:rPr>
              <a:t>Pars </a:t>
            </a:r>
            <a:r>
              <a:rPr lang="it-IT" sz="2000" i="1" dirty="0" err="1" smtClean="0">
                <a:latin typeface="Garamond" panose="02020404030301010803" pitchFamily="18" charset="0"/>
              </a:rPr>
              <a:t>orientalis</a:t>
            </a:r>
            <a:r>
              <a:rPr lang="it-IT" sz="2000" i="1" dirty="0" smtClean="0">
                <a:latin typeface="Garamond" panose="02020404030301010803" pitchFamily="18" charset="0"/>
              </a:rPr>
              <a:t>  </a:t>
            </a:r>
            <a:r>
              <a:rPr lang="it-IT" sz="2000" dirty="0" smtClean="0">
                <a:latin typeface="Garamond" panose="02020404030301010803" pitchFamily="18" charset="0"/>
              </a:rPr>
              <a:t>e quella occidentale.  Ad esempio, Roma possedeva una plebe sediziosa e inattiva, di decine di migliaia di individui; per almeno 200 giorni all’anno, questi si aspettavano elargizioni in vettovaglie (vino, olio, grano) e fastosi spettacoli. Anche per questo sempre più spesso gli imperatori vissero lontani da una situazione potenzialmente eversiva.</a:t>
            </a:r>
          </a:p>
          <a:p>
            <a:pPr algn="just"/>
            <a:r>
              <a:rPr lang="it-IT" sz="2000" dirty="0" smtClean="0">
                <a:latin typeface="Garamond" panose="02020404030301010803" pitchFamily="18" charset="0"/>
              </a:rPr>
              <a:t>«</a:t>
            </a:r>
            <a:r>
              <a:rPr lang="it-IT" sz="2000" dirty="0">
                <a:latin typeface="Garamond" panose="02020404030301010803" pitchFamily="18" charset="0"/>
              </a:rPr>
              <a:t>già nel II secolo, come sappiamo, i prodromi della crisi si erano fatti sentire in tutto l’impero. Quel che non funzionava più era l’antico modo di produzione capitalistico-schiavistico sul quale si era fino ad allora retta l’economia romana. Dilatatisi i </a:t>
            </a:r>
            <a:r>
              <a:rPr lang="it-IT" sz="2000" dirty="0" smtClean="0">
                <a:latin typeface="Garamond" panose="02020404030301010803" pitchFamily="18" charset="0"/>
              </a:rPr>
              <a:t>confini, esauritosi il gettito dei prigionieri di guerra da far lavorare come schiavi, i mercati avevano subito forti ristagni e i profitti dure cadute. L’ordine pubblico era stato travolto dalle guerre civili tra le varie legioni per la conquista dell’impero da parte dei rispettivi generali, mentre le province di confine erano tormentate da scorrerie di barbari e le campagne sovvertite da briganti e da rivolte contadine (la celebri </a:t>
            </a:r>
            <a:r>
              <a:rPr lang="it-IT" sz="2000" i="1" dirty="0" err="1" smtClean="0">
                <a:latin typeface="Garamond" panose="02020404030301010803" pitchFamily="18" charset="0"/>
              </a:rPr>
              <a:t>bacaudae</a:t>
            </a:r>
            <a:r>
              <a:rPr lang="it-IT" sz="2000" dirty="0" smtClean="0">
                <a:latin typeface="Garamond" panose="02020404030301010803" pitchFamily="18" charset="0"/>
              </a:rPr>
              <a:t> della Gallia, autentiche bande armate)» </a:t>
            </a:r>
            <a:r>
              <a:rPr lang="it-IT" sz="2000" dirty="0">
                <a:latin typeface="Garamond" panose="02020404030301010803" pitchFamily="18" charset="0"/>
              </a:rPr>
              <a:t>(F. Cardini – M. Montesano, Storia Medievale, Firenze Le </a:t>
            </a:r>
            <a:r>
              <a:rPr lang="it-IT" sz="2000" dirty="0" err="1">
                <a:latin typeface="Garamond" panose="02020404030301010803" pitchFamily="18" charset="0"/>
              </a:rPr>
              <a:t>Monnier</a:t>
            </a:r>
            <a:r>
              <a:rPr lang="it-IT" sz="2000" dirty="0">
                <a:latin typeface="Garamond" panose="02020404030301010803" pitchFamily="18" charset="0"/>
              </a:rPr>
              <a:t>, 2006, p. 33).</a:t>
            </a:r>
          </a:p>
        </p:txBody>
      </p:sp>
    </p:spTree>
    <p:extLst>
      <p:ext uri="{BB962C8B-B14F-4D97-AF65-F5344CB8AC3E}">
        <p14:creationId xmlns:p14="http://schemas.microsoft.com/office/powerpoint/2010/main" val="22837358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749808"/>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2167128" y="1463040"/>
            <a:ext cx="9720072" cy="4524315"/>
          </a:xfrm>
          <a:prstGeom prst="rect">
            <a:avLst/>
          </a:prstGeom>
          <a:noFill/>
        </p:spPr>
        <p:txBody>
          <a:bodyPr wrap="square" rtlCol="0">
            <a:spAutoFit/>
          </a:bodyPr>
          <a:lstStyle/>
          <a:p>
            <a:pPr algn="ctr"/>
            <a:endParaRPr lang="it-IT" sz="2400" dirty="0" smtClean="0">
              <a:latin typeface="Garamond" panose="02020404030301010803" pitchFamily="18" charset="0"/>
            </a:endParaRPr>
          </a:p>
          <a:p>
            <a:pPr algn="ctr"/>
            <a:endParaRPr lang="it-IT" sz="2400" dirty="0">
              <a:latin typeface="Garamond" panose="02020404030301010803" pitchFamily="18" charset="0"/>
            </a:endParaRPr>
          </a:p>
          <a:p>
            <a:pPr algn="ctr"/>
            <a:r>
              <a:rPr lang="it-IT" sz="2400" dirty="0" smtClean="0">
                <a:latin typeface="Garamond" panose="02020404030301010803" pitchFamily="18" charset="0"/>
              </a:rPr>
              <a:t>STORIA ROMANA: </a:t>
            </a:r>
          </a:p>
          <a:p>
            <a:pPr algn="ctr"/>
            <a:r>
              <a:rPr lang="it-IT" sz="2400" dirty="0" smtClean="0">
                <a:latin typeface="Garamond" panose="02020404030301010803" pitchFamily="18" charset="0"/>
              </a:rPr>
              <a:t>753-476</a:t>
            </a:r>
          </a:p>
          <a:p>
            <a:pPr algn="ctr"/>
            <a:r>
              <a:rPr lang="it-IT" sz="2400" dirty="0" smtClean="0">
                <a:latin typeface="Garamond" panose="02020404030301010803" pitchFamily="18" charset="0"/>
              </a:rPr>
              <a:t>PERCHÉ </a:t>
            </a:r>
            <a:r>
              <a:rPr lang="it-IT" sz="2400" dirty="0">
                <a:latin typeface="Garamond" panose="02020404030301010803" pitchFamily="18" charset="0"/>
              </a:rPr>
              <a:t>L’IMPERO </a:t>
            </a:r>
            <a:r>
              <a:rPr lang="it-IT" sz="2400" dirty="0" smtClean="0">
                <a:latin typeface="Garamond" panose="02020404030301010803" pitchFamily="18" charset="0"/>
              </a:rPr>
              <a:t>ROMANO È CROLLATO?</a:t>
            </a:r>
          </a:p>
          <a:p>
            <a:pPr algn="ctr"/>
            <a:r>
              <a:rPr lang="it-IT" sz="2400" dirty="0" smtClean="0">
                <a:latin typeface="Garamond" panose="02020404030301010803" pitchFamily="18" charset="0"/>
              </a:rPr>
              <a:t>Alcune tappe del declino:</a:t>
            </a:r>
          </a:p>
          <a:p>
            <a:pPr algn="ctr"/>
            <a:r>
              <a:rPr lang="it-IT" sz="2400" dirty="0" smtClean="0">
                <a:latin typeface="Garamond" panose="02020404030301010803" pitchFamily="18" charset="0"/>
              </a:rPr>
              <a:t>378: Adrianopoli (Turchia, circa 20 km dall’attuale confine Bulgaro)</a:t>
            </a:r>
          </a:p>
          <a:p>
            <a:pPr algn="ctr"/>
            <a:r>
              <a:rPr lang="it-IT" sz="2400" dirty="0" smtClean="0">
                <a:latin typeface="Garamond" panose="02020404030301010803" pitchFamily="18" charset="0"/>
              </a:rPr>
              <a:t>405-406: migrazioni dal Reno alla Gallia</a:t>
            </a:r>
          </a:p>
          <a:p>
            <a:pPr algn="ctr"/>
            <a:r>
              <a:rPr lang="it-IT" sz="2400" dirty="0" smtClean="0">
                <a:latin typeface="Garamond" panose="02020404030301010803" pitchFamily="18" charset="0"/>
              </a:rPr>
              <a:t>410: sacco di Roma</a:t>
            </a:r>
          </a:p>
          <a:p>
            <a:pPr algn="ctr"/>
            <a:r>
              <a:rPr lang="it-IT" sz="2400" dirty="0" smtClean="0">
                <a:latin typeface="Garamond" panose="02020404030301010803" pitchFamily="18" charset="0"/>
              </a:rPr>
              <a:t>«invasioni barbariche»</a:t>
            </a:r>
          </a:p>
          <a:p>
            <a:pPr algn="ctr"/>
            <a:r>
              <a:rPr lang="it-IT" sz="2400" dirty="0" smtClean="0">
                <a:latin typeface="Garamond" panose="02020404030301010803" pitchFamily="18" charset="0"/>
              </a:rPr>
              <a:t>Come si arriva allo scontro di Adrianopoli?</a:t>
            </a:r>
          </a:p>
          <a:p>
            <a:pPr algn="ctr"/>
            <a:r>
              <a:rPr lang="it-IT" sz="2400" dirty="0" smtClean="0">
                <a:latin typeface="Garamond" panose="02020404030301010803" pitchFamily="18" charset="0"/>
              </a:rPr>
              <a:t>Perché Alarico non stanziò il suo popolo in Italia?</a:t>
            </a:r>
          </a:p>
        </p:txBody>
      </p:sp>
    </p:spTree>
    <p:extLst>
      <p:ext uri="{BB962C8B-B14F-4D97-AF65-F5344CB8AC3E}">
        <p14:creationId xmlns:p14="http://schemas.microsoft.com/office/powerpoint/2010/main" val="19764051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749808"/>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2167128" y="1463040"/>
            <a:ext cx="9720072" cy="3046988"/>
          </a:xfrm>
          <a:prstGeom prst="rect">
            <a:avLst/>
          </a:prstGeom>
          <a:noFill/>
        </p:spPr>
        <p:txBody>
          <a:bodyPr wrap="square" rtlCol="0">
            <a:spAutoFit/>
          </a:bodyPr>
          <a:lstStyle/>
          <a:p>
            <a:pPr algn="ctr"/>
            <a:endParaRPr lang="it-IT" sz="2400" dirty="0" smtClean="0">
              <a:latin typeface="Garamond" panose="02020404030301010803" pitchFamily="18" charset="0"/>
            </a:endParaRPr>
          </a:p>
          <a:p>
            <a:pPr algn="ctr"/>
            <a:endParaRPr lang="it-IT" sz="2400" dirty="0">
              <a:latin typeface="Garamond" panose="02020404030301010803" pitchFamily="18" charset="0"/>
            </a:endParaRPr>
          </a:p>
          <a:p>
            <a:pPr algn="ctr"/>
            <a:r>
              <a:rPr lang="it-IT" sz="2400" dirty="0" smtClean="0">
                <a:latin typeface="Garamond" panose="02020404030301010803" pitchFamily="18" charset="0"/>
              </a:rPr>
              <a:t>413 Burgundi si stanziano sul medio Reno (riconoscimento formale da parte dell’Impero)</a:t>
            </a:r>
          </a:p>
          <a:p>
            <a:pPr algn="ctr"/>
            <a:r>
              <a:rPr lang="it-IT" sz="2400" dirty="0" smtClean="0">
                <a:latin typeface="Garamond" panose="02020404030301010803" pitchFamily="18" charset="0"/>
              </a:rPr>
              <a:t>418 Visigoti riconosciuti formalmente come </a:t>
            </a:r>
            <a:r>
              <a:rPr lang="it-IT" sz="2400" dirty="0" err="1" smtClean="0">
                <a:latin typeface="Garamond" panose="02020404030301010803" pitchFamily="18" charset="0"/>
              </a:rPr>
              <a:t>foederati</a:t>
            </a:r>
            <a:r>
              <a:rPr lang="it-IT" sz="2400" dirty="0" smtClean="0">
                <a:latin typeface="Garamond" panose="02020404030301010803" pitchFamily="18" charset="0"/>
              </a:rPr>
              <a:t> nei loro stanziamenti della Gallia Meridionale</a:t>
            </a:r>
          </a:p>
          <a:p>
            <a:pPr algn="ctr"/>
            <a:r>
              <a:rPr lang="it-IT" sz="2400" dirty="0" smtClean="0">
                <a:latin typeface="Garamond" panose="02020404030301010803" pitchFamily="18" charset="0"/>
              </a:rPr>
              <a:t>429 Vandali si trasferiscono in Africa (dominio di fatto sulla provincia)</a:t>
            </a:r>
          </a:p>
          <a:p>
            <a:pPr algn="ctr"/>
            <a:endParaRPr lang="it-IT" sz="2400" dirty="0" smtClean="0">
              <a:latin typeface="Garamond" panose="02020404030301010803" pitchFamily="18" charset="0"/>
            </a:endParaRPr>
          </a:p>
        </p:txBody>
      </p:sp>
    </p:spTree>
    <p:extLst>
      <p:ext uri="{BB962C8B-B14F-4D97-AF65-F5344CB8AC3E}">
        <p14:creationId xmlns:p14="http://schemas.microsoft.com/office/powerpoint/2010/main" val="18624862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749808"/>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973279" cy="3223843"/>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82296" y="917912"/>
            <a:ext cx="12024360" cy="5955476"/>
          </a:xfrm>
          <a:prstGeom prst="rect">
            <a:avLst/>
          </a:prstGeom>
          <a:noFill/>
        </p:spPr>
        <p:txBody>
          <a:bodyPr wrap="square" rtlCol="0">
            <a:spAutoFit/>
          </a:bodyPr>
          <a:lstStyle/>
          <a:p>
            <a:pPr marL="1884363" algn="ctr"/>
            <a:r>
              <a:rPr lang="it-IT" sz="2000" b="1" dirty="0" smtClean="0">
                <a:latin typeface="Garamond" panose="02020404030301010803" pitchFamily="18" charset="0"/>
              </a:rPr>
              <a:t>Geografia agraria</a:t>
            </a:r>
            <a:endParaRPr lang="it-IT" sz="2000" dirty="0">
              <a:latin typeface="Garamond" panose="02020404030301010803" pitchFamily="18" charset="0"/>
            </a:endParaRPr>
          </a:p>
          <a:p>
            <a:pPr marL="1884363" algn="just"/>
            <a:r>
              <a:rPr lang="it-IT" sz="1900" dirty="0">
                <a:latin typeface="Garamond" panose="02020404030301010803" pitchFamily="18" charset="0"/>
              </a:rPr>
              <a:t>Date le scarsissime informazioni scientifiche e l’arretratezza della tecnologia, durante il medioevo – come nella precedente epoca imperiale – il fattore preponderante dal quale dipendeva il raccolto era la natura del terreno, e con questa gli eventi atmosferici (gelate, </a:t>
            </a:r>
            <a:r>
              <a:rPr lang="it-IT" sz="1900" dirty="0" smtClean="0">
                <a:latin typeface="Garamond" panose="02020404030301010803" pitchFamily="18" charset="0"/>
              </a:rPr>
              <a:t>grandine</a:t>
            </a:r>
            <a:r>
              <a:rPr lang="it-IT" sz="1900" dirty="0">
                <a:latin typeface="Garamond" panose="02020404030301010803" pitchFamily="18" charset="0"/>
              </a:rPr>
              <a:t>, </a:t>
            </a:r>
            <a:r>
              <a:rPr lang="it-IT" sz="1900" dirty="0" smtClean="0">
                <a:latin typeface="Garamond" panose="02020404030301010803" pitchFamily="18" charset="0"/>
              </a:rPr>
              <a:t>siccità...). </a:t>
            </a:r>
            <a:r>
              <a:rPr lang="it-IT" sz="1900" dirty="0">
                <a:latin typeface="Garamond" panose="02020404030301010803" pitchFamily="18" charset="0"/>
              </a:rPr>
              <a:t>In merito a questi fattori, l’uomo non poteva </a:t>
            </a:r>
            <a:r>
              <a:rPr lang="it-IT" sz="1900" dirty="0" smtClean="0">
                <a:latin typeface="Garamond" panose="02020404030301010803" pitchFamily="18" charset="0"/>
              </a:rPr>
              <a:t>interferire. </a:t>
            </a:r>
            <a:r>
              <a:rPr lang="it-IT" sz="1900" dirty="0">
                <a:latin typeface="Garamond" panose="02020404030301010803" pitchFamily="18" charset="0"/>
              </a:rPr>
              <a:t>Una sorta di linea divide l’Europa in due parti, il terreno delle quali possiede caratteristiche diverse. Una ampia porzione della Spagna, Francia meridionale orientale, Svizzera, l’Italia centro-meridionale (</a:t>
            </a:r>
            <a:r>
              <a:rPr lang="it-IT" sz="1900" dirty="0" smtClean="0">
                <a:latin typeface="Garamond" panose="02020404030301010803" pitchFamily="18" charset="0"/>
              </a:rPr>
              <a:t>senza  </a:t>
            </a:r>
            <a:r>
              <a:rPr lang="it-IT" sz="1900" dirty="0">
                <a:latin typeface="Garamond" panose="02020404030301010803" pitchFamily="18" charset="0"/>
              </a:rPr>
              <a:t>comprendervi la pianura padana), e giù scendendo a comprendere la Grecia e i Balcani (</a:t>
            </a:r>
            <a:r>
              <a:rPr lang="it-IT" sz="1900" dirty="0" smtClean="0">
                <a:latin typeface="Garamond" panose="02020404030301010803" pitchFamily="18" charset="0"/>
              </a:rPr>
              <a:t>senza Carpazi </a:t>
            </a:r>
            <a:r>
              <a:rPr lang="it-IT" sz="1900" dirty="0">
                <a:latin typeface="Garamond" panose="02020404030301010803" pitchFamily="18" charset="0"/>
              </a:rPr>
              <a:t>e bacino danubiano), tutte queste </a:t>
            </a:r>
            <a:r>
              <a:rPr lang="it-IT" sz="1900" dirty="0" smtClean="0">
                <a:latin typeface="Garamond" panose="02020404030301010803" pitchFamily="18" charset="0"/>
              </a:rPr>
              <a:t>località condividono il fatto </a:t>
            </a:r>
            <a:r>
              <a:rPr lang="it-IT" sz="1900" dirty="0">
                <a:latin typeface="Garamond" panose="02020404030301010803" pitchFamily="18" charset="0"/>
              </a:rPr>
              <a:t>di possedere </a:t>
            </a:r>
            <a:r>
              <a:rPr lang="it-IT" sz="1900" dirty="0" smtClean="0">
                <a:latin typeface="Garamond" panose="02020404030301010803" pitchFamily="18" charset="0"/>
              </a:rPr>
              <a:t>rilievi</a:t>
            </a:r>
          </a:p>
          <a:p>
            <a:pPr algn="just"/>
            <a:r>
              <a:rPr lang="it-IT" sz="1900" dirty="0" smtClean="0">
                <a:latin typeface="Garamond" panose="02020404030301010803" pitchFamily="18" charset="0"/>
              </a:rPr>
              <a:t> superiori ai 500 metri, quando non vere e proprie montagne. Più a nord, nella Francia settentrionale, l’Inghilterra meridionale, la vasta estensione dagli Urali al Caucaso, possiedono invece estese pianure, dai rilievi non superiori ai 200 metri. Le precipitazioni annue si stimano tra 500 e 1000 millimetri, ma va considerato come la pioggia possa recare un beneficio solo laddove si verifichino precipitazioni omogenee nel corso delle stagioni: questo si verifica soltanto in pianura. Al contrario nell’area ‘più montuosa’, come per la più meridionale penisola italiana o la Grecia, non toccate dal benefico influsso climatico proveniente dall’oceano Atlantico, le stagioni estive presentano un regime di piovosità molto diverso da quello delle pianure del nord: con la concentrazione nella stagione autunnale e primaverile delle piogge (perlomeno prima che nell’ultimo decennio i problemi connessi agli squilibri climatici non modificassero equilibri millenari, dei quali si sta prendendo atto soltanto oggi). Consideriamo quindi i terreni: in area mediterranea le estati (e la terra) tendono ad essere secchi. Nei luoghi montagnosi, il deflusso dell’acqua è reso meccanicamente violento dalla pendenza, arrecando erosione al suolo. Le grandi pianure del nord Europa, invece, sono più ricche di humus (come in Russia). I contadini europei, quindi, non partivano tutti dal medesimo livello: c’era chi poteva contare su un clima favorevole, chi doveva aspettarsi, nelle migliori delle ipotesi, raccolti mediocri.</a:t>
            </a:r>
          </a:p>
        </p:txBody>
      </p:sp>
    </p:spTree>
    <p:extLst>
      <p:ext uri="{BB962C8B-B14F-4D97-AF65-F5344CB8AC3E}">
        <p14:creationId xmlns:p14="http://schemas.microsoft.com/office/powerpoint/2010/main" val="77681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3385</TotalTime>
  <Words>1185</Words>
  <Application>Microsoft Office PowerPoint</Application>
  <PresentationFormat>Widescreen</PresentationFormat>
  <Paragraphs>46</Paragraphs>
  <Slides>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7</vt:i4>
      </vt:variant>
    </vt:vector>
  </HeadingPairs>
  <TitlesOfParts>
    <vt:vector size="12" baseType="lpstr">
      <vt:lpstr>Arial</vt:lpstr>
      <vt:lpstr>Calibri</vt:lpstr>
      <vt:lpstr>Calibri Light</vt:lpstr>
      <vt:lpstr>Garamond</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Beatrice Saletti</dc:creator>
  <cp:lastModifiedBy>Beatrice Saletti</cp:lastModifiedBy>
  <cp:revision>15</cp:revision>
  <dcterms:created xsi:type="dcterms:W3CDTF">2019-09-15T15:36:53Z</dcterms:created>
  <dcterms:modified xsi:type="dcterms:W3CDTF">2019-09-24T14:03:51Z</dcterms:modified>
</cp:coreProperties>
</file>