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7" r:id="rId2"/>
    <p:sldId id="258" r:id="rId3"/>
    <p:sldId id="259" r:id="rId4"/>
    <p:sldId id="260" r:id="rId5"/>
    <p:sldId id="261" r:id="rId6"/>
    <p:sldId id="263" r:id="rId7"/>
    <p:sldId id="265" r:id="rId8"/>
    <p:sldId id="262" r:id="rId9"/>
    <p:sldId id="268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1" r:id="rId32"/>
    <p:sldId id="292" r:id="rId33"/>
    <p:sldId id="293" r:id="rId34"/>
    <p:sldId id="297" r:id="rId35"/>
    <p:sldId id="294" r:id="rId36"/>
    <p:sldId id="319" r:id="rId37"/>
    <p:sldId id="322" r:id="rId38"/>
    <p:sldId id="323" r:id="rId39"/>
    <p:sldId id="320" r:id="rId40"/>
    <p:sldId id="321" r:id="rId41"/>
    <p:sldId id="295" r:id="rId42"/>
    <p:sldId id="296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66" autoAdjust="0"/>
  </p:normalViewPr>
  <p:slideViewPr>
    <p:cSldViewPr>
      <p:cViewPr>
        <p:scale>
          <a:sx n="76" d="100"/>
          <a:sy n="76" d="100"/>
        </p:scale>
        <p:origin x="-1642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09084-3CCD-4EFB-8A3C-98E25504C46D}" type="datetimeFigureOut">
              <a:rPr lang="it-IT" smtClean="0"/>
              <a:t>15/04/2016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32D4C-FE6E-4677-A5A0-07D138E8D6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0105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152232-6DAB-489E-A13E-BAC76B4A7C54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719" y="685838"/>
            <a:ext cx="5006564" cy="3429182"/>
          </a:xfrm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84408" tIns="42204" rIns="84408" bIns="42204"/>
          <a:lstStyle/>
          <a:p>
            <a:r>
              <a:rPr lang="it-IT" altLang="it-IT"/>
              <a:t>ASMo, Mappario Estense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CD5B-491A-491B-9515-691A1CCE737B}" type="datetimeFigureOut">
              <a:rPr lang="it-IT" smtClean="0"/>
              <a:t>15/04/2016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7CB2-4258-4D00-BE20-9467466910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7141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CD5B-491A-491B-9515-691A1CCE737B}" type="datetimeFigureOut">
              <a:rPr lang="it-IT" smtClean="0"/>
              <a:t>15/04/2016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7CB2-4258-4D00-BE20-9467466910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4674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CD5B-491A-491B-9515-691A1CCE737B}" type="datetimeFigureOut">
              <a:rPr lang="it-IT" smtClean="0"/>
              <a:t>15/04/2016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7CB2-4258-4D00-BE20-9467466910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0900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CD5B-491A-491B-9515-691A1CCE737B}" type="datetimeFigureOut">
              <a:rPr lang="it-IT" smtClean="0"/>
              <a:t>15/04/2016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7CB2-4258-4D00-BE20-9467466910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3116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CD5B-491A-491B-9515-691A1CCE737B}" type="datetimeFigureOut">
              <a:rPr lang="it-IT" smtClean="0"/>
              <a:t>15/04/2016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7CB2-4258-4D00-BE20-9467466910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6337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CD5B-491A-491B-9515-691A1CCE737B}" type="datetimeFigureOut">
              <a:rPr lang="it-IT" smtClean="0"/>
              <a:t>15/04/2016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7CB2-4258-4D00-BE20-9467466910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4174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CD5B-491A-491B-9515-691A1CCE737B}" type="datetimeFigureOut">
              <a:rPr lang="it-IT" smtClean="0"/>
              <a:t>15/04/2016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7CB2-4258-4D00-BE20-9467466910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4006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CD5B-491A-491B-9515-691A1CCE737B}" type="datetimeFigureOut">
              <a:rPr lang="it-IT" smtClean="0"/>
              <a:t>15/04/2016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7CB2-4258-4D00-BE20-9467466910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6687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CD5B-491A-491B-9515-691A1CCE737B}" type="datetimeFigureOut">
              <a:rPr lang="it-IT" smtClean="0"/>
              <a:t>15/04/2016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7CB2-4258-4D00-BE20-9467466910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127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CD5B-491A-491B-9515-691A1CCE737B}" type="datetimeFigureOut">
              <a:rPr lang="it-IT" smtClean="0"/>
              <a:t>15/04/2016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7CB2-4258-4D00-BE20-9467466910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5582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CD5B-491A-491B-9515-691A1CCE737B}" type="datetimeFigureOut">
              <a:rPr lang="it-IT" smtClean="0"/>
              <a:t>15/04/2016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7CB2-4258-4D00-BE20-9467466910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6632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1CD5B-491A-491B-9515-691A1CCE737B}" type="datetimeFigureOut">
              <a:rPr lang="it-IT" smtClean="0"/>
              <a:t>15/04/2016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A7CB2-4258-4D00-BE20-9467466910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071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acquarum\P90702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702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990600" y="533400"/>
            <a:ext cx="609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4400">
                <a:solidFill>
                  <a:srgbClr val="333399"/>
                </a:solidFill>
                <a:latin typeface="Castellar" pitchFamily="18" charset="0"/>
              </a:rPr>
              <a:t>Paesaggi d’acque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1508125" y="3241675"/>
            <a:ext cx="2530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 altLang="it-IT"/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1600200" y="411480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altLang="it-IT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2743200" y="3886200"/>
            <a:ext cx="411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3200">
                <a:latin typeface="Castellar" pitchFamily="18" charset="0"/>
              </a:rPr>
              <a:t> </a:t>
            </a:r>
            <a:r>
              <a:rPr lang="it-IT" altLang="it-IT" sz="3200">
                <a:solidFill>
                  <a:srgbClr val="000066"/>
                </a:solidFill>
                <a:latin typeface="Castellar" pitchFamily="18" charset="0"/>
              </a:rPr>
              <a:t>I    f i u m i</a:t>
            </a:r>
          </a:p>
        </p:txBody>
      </p:sp>
    </p:spTree>
    <p:extLst>
      <p:ext uri="{BB962C8B-B14F-4D97-AF65-F5344CB8AC3E}">
        <p14:creationId xmlns:p14="http://schemas.microsoft.com/office/powerpoint/2010/main" val="52373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257800"/>
            <a:ext cx="7772400" cy="1143000"/>
          </a:xfrm>
        </p:spPr>
        <p:txBody>
          <a:bodyPr/>
          <a:lstStyle/>
          <a:p>
            <a:endParaRPr lang="it-IT" altLang="it-IT"/>
          </a:p>
        </p:txBody>
      </p:sp>
      <p:pic>
        <p:nvPicPr>
          <p:cNvPr id="20483" name="Picture 3" descr="C:\WINDOWS\Desktop\Argine sche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34"/>
            <a:ext cx="9144000" cy="68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447800" y="4114800"/>
            <a:ext cx="7086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3600">
                <a:solidFill>
                  <a:srgbClr val="000066"/>
                </a:solidFill>
              </a:rPr>
              <a:t>I saperi del fiume: l’argine</a:t>
            </a:r>
          </a:p>
        </p:txBody>
      </p:sp>
    </p:spTree>
    <p:extLst>
      <p:ext uri="{BB962C8B-B14F-4D97-AF65-F5344CB8AC3E}">
        <p14:creationId xmlns:p14="http://schemas.microsoft.com/office/powerpoint/2010/main" val="40101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8001000" cy="1600200"/>
          </a:xfrm>
        </p:spPr>
        <p:txBody>
          <a:bodyPr/>
          <a:lstStyle/>
          <a:p>
            <a:r>
              <a:rPr lang="it-IT" altLang="it-IT" sz="2800"/>
              <a:t>Sopralzo e rinforzo di un argine </a:t>
            </a:r>
            <a:br>
              <a:rPr lang="it-IT" altLang="it-IT" sz="2800"/>
            </a:br>
            <a:r>
              <a:rPr lang="it-IT" altLang="it-IT" sz="2800"/>
              <a:t>da </a:t>
            </a:r>
            <a:r>
              <a:rPr lang="it-IT" altLang="it-IT" sz="2800" i="1"/>
              <a:t>Della Scienza et dell’arte di ben governare le acque</a:t>
            </a:r>
            <a:r>
              <a:rPr lang="it-IT" altLang="it-IT" sz="2800"/>
              <a:t>” </a:t>
            </a:r>
            <a:br>
              <a:rPr lang="it-IT" altLang="it-IT" sz="2800"/>
            </a:br>
            <a:r>
              <a:rPr lang="it-IT" altLang="it-IT" sz="2800"/>
              <a:t>di Giovan Battista Aleotti </a:t>
            </a:r>
          </a:p>
        </p:txBody>
      </p:sp>
      <p:pic>
        <p:nvPicPr>
          <p:cNvPr id="44035" name="Picture 3" descr="C:\WINDOWS\Desktop\Argine Aleotti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9144000" cy="320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295400" y="6248400"/>
            <a:ext cx="746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000"/>
              <a:t>Edizione a cura di M. Rossi, Modena, Panini, 2000</a:t>
            </a:r>
          </a:p>
        </p:txBody>
      </p:sp>
    </p:spTree>
    <p:extLst>
      <p:ext uri="{BB962C8B-B14F-4D97-AF65-F5344CB8AC3E}">
        <p14:creationId xmlns:p14="http://schemas.microsoft.com/office/powerpoint/2010/main" val="158910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D:\acquarum\acque01\Fontanazzo Serm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16" y="-189401"/>
            <a:ext cx="9241025" cy="693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-189402"/>
            <a:ext cx="8784976" cy="1170129"/>
          </a:xfrm>
        </p:spPr>
        <p:txBody>
          <a:bodyPr/>
          <a:lstStyle/>
          <a:p>
            <a:r>
              <a:rPr lang="it-IT" altLang="it-IT" sz="2800"/>
              <a:t>Infiltrazione dell’acqua del Po sotto l’argine maestro</a:t>
            </a:r>
            <a:br>
              <a:rPr lang="it-IT" altLang="it-IT" sz="2800"/>
            </a:br>
            <a:r>
              <a:rPr lang="it-IT" altLang="it-IT" sz="2800"/>
              <a:t>a Moglia di Sermide (Mn)</a:t>
            </a:r>
          </a:p>
        </p:txBody>
      </p:sp>
    </p:spTree>
    <p:extLst>
      <p:ext uri="{BB962C8B-B14F-4D97-AF65-F5344CB8AC3E}">
        <p14:creationId xmlns:p14="http://schemas.microsoft.com/office/powerpoint/2010/main" val="155313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D:\acquarum\Idraulica\Bondeno Argine Camp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5661248"/>
            <a:ext cx="7488832" cy="1007046"/>
          </a:xfrm>
        </p:spPr>
        <p:txBody>
          <a:bodyPr>
            <a:normAutofit fontScale="90000"/>
          </a:bodyPr>
          <a:lstStyle/>
          <a:p>
            <a:r>
              <a:rPr lang="it-IT" altLang="it-IT" sz="2800" dirty="0">
                <a:solidFill>
                  <a:schemeClr val="bg1">
                    <a:lumMod val="95000"/>
                  </a:schemeClr>
                </a:solidFill>
              </a:rPr>
              <a:t>Antico argine di contenimento delle acque </a:t>
            </a:r>
            <a:r>
              <a:rPr lang="it-IT" altLang="it-IT" sz="2800" dirty="0" smtClean="0">
                <a:solidFill>
                  <a:schemeClr val="bg1">
                    <a:lumMod val="95000"/>
                  </a:schemeClr>
                </a:solidFill>
              </a:rPr>
              <a:t>mantovane:</a:t>
            </a:r>
            <a:br>
              <a:rPr lang="it-IT" altLang="it-IT" sz="28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it-IT" altLang="it-IT" sz="2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it-IT" altLang="it-IT" sz="2800" dirty="0">
                <a:solidFill>
                  <a:schemeClr val="bg1">
                    <a:lumMod val="95000"/>
                  </a:schemeClr>
                </a:solidFill>
              </a:rPr>
              <a:t>l’Argine del Campo  (Bondeno)</a:t>
            </a:r>
          </a:p>
        </p:txBody>
      </p:sp>
    </p:spTree>
    <p:extLst>
      <p:ext uri="{BB962C8B-B14F-4D97-AF65-F5344CB8AC3E}">
        <p14:creationId xmlns:p14="http://schemas.microsoft.com/office/powerpoint/2010/main" val="230395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D:\acquarum\Idraulica\Delta Po Dig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48" y="138021"/>
            <a:ext cx="8679524" cy="671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1556792"/>
            <a:ext cx="8229600" cy="1143000"/>
          </a:xfrm>
        </p:spPr>
        <p:txBody>
          <a:bodyPr/>
          <a:lstStyle/>
          <a:p>
            <a:endParaRPr lang="it-IT"/>
          </a:p>
        </p:txBody>
      </p:sp>
      <p:pic>
        <p:nvPicPr>
          <p:cNvPr id="5" name="Picture 3" descr="D:\acquarum\Idraulica\Delta Po Dig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4" y="122344"/>
            <a:ext cx="8679524" cy="671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140948" y="15411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43000" y="304800"/>
            <a:ext cx="73152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2800" smtClean="0"/>
              <a:t>Argini di difesa a mare nel delta del Po</a:t>
            </a:r>
            <a:endParaRPr lang="it-IT" altLang="it-IT" sz="2800" dirty="0"/>
          </a:p>
        </p:txBody>
      </p:sp>
      <p:pic>
        <p:nvPicPr>
          <p:cNvPr id="8" name="Picture 3" descr="D:\acquarum\Idraulica\Delta Po Dig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0" y="-58749"/>
            <a:ext cx="8679524" cy="671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134426" y="123707"/>
            <a:ext cx="73152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2800" smtClean="0"/>
              <a:t>Argini di difesa a mare nel delta del Po</a:t>
            </a:r>
            <a:endParaRPr lang="it-IT" altLang="it-IT" sz="2800" dirty="0"/>
          </a:p>
        </p:txBody>
      </p:sp>
      <p:pic>
        <p:nvPicPr>
          <p:cNvPr id="10" name="Picture 3" descr="D:\acquarum\Idraulica\Delta Po Dig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48" y="-27728"/>
            <a:ext cx="8679524" cy="671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-108520" y="1880470"/>
            <a:ext cx="7070478" cy="8105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4000" dirty="0" smtClean="0"/>
              <a:t>Argini di difesa a mare nel delta del Po</a:t>
            </a:r>
            <a:endParaRPr lang="it-IT" altLang="it-IT" sz="4000" dirty="0"/>
          </a:p>
        </p:txBody>
      </p:sp>
    </p:spTree>
    <p:extLst>
      <p:ext uri="{BB962C8B-B14F-4D97-AF65-F5344CB8AC3E}">
        <p14:creationId xmlns:p14="http://schemas.microsoft.com/office/powerpoint/2010/main" val="384322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07504" y="228600"/>
            <a:ext cx="2952328" cy="1040160"/>
          </a:xfrm>
        </p:spPr>
        <p:txBody>
          <a:bodyPr>
            <a:normAutofit fontScale="90000"/>
          </a:bodyPr>
          <a:lstStyle/>
          <a:p>
            <a:r>
              <a:rPr lang="it-IT" altLang="it-IT" dirty="0"/>
              <a:t>Costruire la terra</a:t>
            </a:r>
            <a:endParaRPr lang="it-IT" altLang="it-IT" sz="3200" dirty="0"/>
          </a:p>
        </p:txBody>
      </p:sp>
      <p:pic>
        <p:nvPicPr>
          <p:cNvPr id="25603" name="Picture 1027" descr="C:\immagini 2002\vari argomenti\paradur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6632"/>
            <a:ext cx="5182335" cy="665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107504" y="1916832"/>
            <a:ext cx="2535076" cy="4628305"/>
          </a:xfrm>
          <a:noFill/>
          <a:ln/>
        </p:spPr>
        <p:txBody>
          <a:bodyPr>
            <a:normAutofit/>
          </a:bodyPr>
          <a:lstStyle/>
          <a:p>
            <a:r>
              <a:rPr lang="it-IT" altLang="it-IT" sz="2800" dirty="0" smtClean="0">
                <a:solidFill>
                  <a:srgbClr val="C00000"/>
                </a:solidFill>
              </a:rPr>
              <a:t>Una delle </a:t>
            </a:r>
          </a:p>
          <a:p>
            <a:r>
              <a:rPr lang="it-IT" altLang="it-IT" sz="2800" dirty="0" smtClean="0">
                <a:solidFill>
                  <a:srgbClr val="C00000"/>
                </a:solidFill>
              </a:rPr>
              <a:t>«imprese»</a:t>
            </a:r>
          </a:p>
          <a:p>
            <a:r>
              <a:rPr lang="it-IT" altLang="it-IT" sz="2800" dirty="0" smtClean="0">
                <a:solidFill>
                  <a:srgbClr val="C00000"/>
                </a:solidFill>
              </a:rPr>
              <a:t>di Borso d’Este: </a:t>
            </a:r>
          </a:p>
          <a:p>
            <a:r>
              <a:rPr lang="it-IT" altLang="it-IT" sz="2800" dirty="0" smtClean="0">
                <a:solidFill>
                  <a:srgbClr val="C00000"/>
                </a:solidFill>
              </a:rPr>
              <a:t>Il </a:t>
            </a:r>
            <a:r>
              <a:rPr lang="it-IT" altLang="it-IT" sz="2800" dirty="0" err="1" smtClean="0">
                <a:solidFill>
                  <a:srgbClr val="C00000"/>
                </a:solidFill>
              </a:rPr>
              <a:t>Paraduro</a:t>
            </a:r>
            <a:endParaRPr lang="it-IT" altLang="it-IT" sz="2800" dirty="0" smtClean="0">
              <a:solidFill>
                <a:srgbClr val="C00000"/>
              </a:solidFill>
            </a:endParaRPr>
          </a:p>
          <a:p>
            <a:endParaRPr lang="it-IT" altLang="it-IT" sz="2800" dirty="0"/>
          </a:p>
        </p:txBody>
      </p:sp>
    </p:spTree>
    <p:extLst>
      <p:ext uri="{BB962C8B-B14F-4D97-AF65-F5344CB8AC3E}">
        <p14:creationId xmlns:p14="http://schemas.microsoft.com/office/powerpoint/2010/main" val="178547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i\Lucidi Lezioni\bonific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762000" y="3962400"/>
            <a:ext cx="7391400" cy="246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/>
              <a:t>In assenza di interventi dell’uomo l’acqua  superficiale e di risorgiva si accumula nelle depressioni riempiendole lentamente di sabbie, argille e limi.</a:t>
            </a:r>
          </a:p>
          <a:p>
            <a:pPr>
              <a:spcBef>
                <a:spcPct val="50000"/>
              </a:spcBef>
            </a:pPr>
            <a:r>
              <a:rPr lang="it-IT" altLang="it-IT"/>
              <a:t>I corsi d’acqua edificano le proprie arginature naturali durante le piene, rientrando poi negli alvei durante i periodi di magra.</a:t>
            </a:r>
          </a:p>
        </p:txBody>
      </p:sp>
    </p:spTree>
    <p:extLst>
      <p:ext uri="{BB962C8B-B14F-4D97-AF65-F5344CB8AC3E}">
        <p14:creationId xmlns:p14="http://schemas.microsoft.com/office/powerpoint/2010/main" val="356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026" descr="C:\Documenti\Lucidi Lezioni\bonific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636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ext Box 1027"/>
          <p:cNvSpPr txBox="1">
            <a:spLocks noChangeArrowheads="1"/>
          </p:cNvSpPr>
          <p:nvPr/>
        </p:nvSpPr>
        <p:spPr bwMode="auto">
          <a:xfrm>
            <a:off x="609600" y="3810000"/>
            <a:ext cx="79248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dirty="0"/>
              <a:t>    </a:t>
            </a:r>
            <a:r>
              <a:rPr lang="it-IT" altLang="it-IT" sz="2000" dirty="0"/>
              <a:t>L’uso del suolo per l’agricoltura prevede una regolazione dei corsi d’acqua per </a:t>
            </a:r>
            <a:r>
              <a:rPr lang="it-IT" altLang="it-IT" sz="2000" b="1" dirty="0"/>
              <a:t>contrastare l’erosione</a:t>
            </a:r>
            <a:r>
              <a:rPr lang="it-IT" altLang="it-IT" sz="2000" dirty="0"/>
              <a:t> nelle zone montane e collinari </a:t>
            </a:r>
          </a:p>
          <a:p>
            <a:pPr>
              <a:spcBef>
                <a:spcPct val="50000"/>
              </a:spcBef>
            </a:pPr>
            <a:r>
              <a:rPr lang="it-IT" altLang="it-IT" sz="2000" dirty="0"/>
              <a:t>     Nell’alta pianura si scavano </a:t>
            </a:r>
            <a:r>
              <a:rPr lang="it-IT" altLang="it-IT" sz="2000" b="1" dirty="0"/>
              <a:t>fossi</a:t>
            </a:r>
            <a:r>
              <a:rPr lang="it-IT" altLang="it-IT" sz="2000" dirty="0"/>
              <a:t> e drenaggi  per assicurare e rendere più rapido lo scolo naturale o per derivare acqua irrigua.</a:t>
            </a:r>
          </a:p>
          <a:p>
            <a:pPr>
              <a:spcBef>
                <a:spcPct val="50000"/>
              </a:spcBef>
            </a:pPr>
            <a:r>
              <a:rPr lang="it-IT" altLang="it-IT" sz="2000" dirty="0"/>
              <a:t>      Nella bassa pianura si mettono a coltura i </a:t>
            </a:r>
            <a:r>
              <a:rPr lang="it-IT" altLang="it-IT" sz="2000" b="1" dirty="0"/>
              <a:t>terreni di gronda</a:t>
            </a:r>
            <a:r>
              <a:rPr lang="it-IT" altLang="it-IT" sz="2000" dirty="0"/>
              <a:t> dei fiumi e </a:t>
            </a:r>
            <a:r>
              <a:rPr lang="it-IT" altLang="it-IT" sz="2000" dirty="0" smtClean="0"/>
              <a:t>quelli delle </a:t>
            </a:r>
            <a:r>
              <a:rPr lang="it-IT" altLang="it-IT" sz="2000" dirty="0"/>
              <a:t>valli e </a:t>
            </a:r>
            <a:r>
              <a:rPr lang="it-IT" altLang="it-IT" sz="2000" dirty="0" smtClean="0"/>
              <a:t>depressioni interfluviali con opere di drenaggio e di separazione delle acque alte dalle acque basse</a:t>
            </a:r>
            <a:endParaRPr lang="it-IT" altLang="it-IT" sz="2000" dirty="0"/>
          </a:p>
        </p:txBody>
      </p:sp>
    </p:spTree>
    <p:extLst>
      <p:ext uri="{BB962C8B-B14F-4D97-AF65-F5344CB8AC3E}">
        <p14:creationId xmlns:p14="http://schemas.microsoft.com/office/powerpoint/2010/main" val="333334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381000"/>
          </a:xfrm>
        </p:spPr>
        <p:txBody>
          <a:bodyPr>
            <a:normAutofit fontScale="90000"/>
          </a:bodyPr>
          <a:lstStyle/>
          <a:p>
            <a:r>
              <a:rPr lang="it-IT" altLang="it-IT" sz="3200"/>
              <a:t>Situazione idraulica al XIV secolo</a:t>
            </a:r>
          </a:p>
        </p:txBody>
      </p:sp>
      <p:pic>
        <p:nvPicPr>
          <p:cNvPr id="23555" name="Picture 1027" descr="C:\WINDOWS\Desktop\Idrogr_XI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6629400" cy="560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Text Box 1028"/>
          <p:cNvSpPr txBox="1">
            <a:spLocks noChangeArrowheads="1"/>
          </p:cNvSpPr>
          <p:nvPr/>
        </p:nvSpPr>
        <p:spPr bwMode="auto">
          <a:xfrm>
            <a:off x="7162800" y="55626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400"/>
              <a:t> Bondesan 2001</a:t>
            </a:r>
          </a:p>
        </p:txBody>
      </p:sp>
    </p:spTree>
    <p:extLst>
      <p:ext uri="{BB962C8B-B14F-4D97-AF65-F5344CB8AC3E}">
        <p14:creationId xmlns:p14="http://schemas.microsoft.com/office/powerpoint/2010/main" val="315143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14400" y="609600"/>
            <a:ext cx="7543800" cy="457200"/>
          </a:xfrm>
        </p:spPr>
        <p:txBody>
          <a:bodyPr>
            <a:normAutofit fontScale="90000"/>
          </a:bodyPr>
          <a:lstStyle/>
          <a:p>
            <a:r>
              <a:rPr lang="it-IT" altLang="it-IT" sz="3200"/>
              <a:t>Bonifiche del secolo XV-XVI</a:t>
            </a:r>
            <a:br>
              <a:rPr lang="it-IT" altLang="it-IT" sz="3200"/>
            </a:br>
            <a:r>
              <a:rPr lang="it-IT" altLang="it-IT" sz="3200"/>
              <a:t>I Serragli di Bondeno</a:t>
            </a:r>
          </a:p>
        </p:txBody>
      </p:sp>
      <p:sp>
        <p:nvSpPr>
          <p:cNvPr id="21507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905000"/>
            <a:ext cx="3962400" cy="4572000"/>
          </a:xfrm>
        </p:spPr>
        <p:txBody>
          <a:bodyPr/>
          <a:lstStyle/>
          <a:p>
            <a:r>
              <a:rPr lang="it-IT" altLang="it-IT" sz="2000"/>
              <a:t>Dopo la costruzione dei primi due Serragli (comprensori di bonifica) di </a:t>
            </a:r>
            <a:r>
              <a:rPr lang="it-IT" altLang="it-IT" sz="2000" b="1"/>
              <a:t>Pedibue</a:t>
            </a:r>
            <a:r>
              <a:rPr lang="it-IT" altLang="it-IT" sz="2000"/>
              <a:t> e </a:t>
            </a:r>
            <a:r>
              <a:rPr lang="it-IT" altLang="it-IT" sz="2000" b="1"/>
              <a:t>Sorellare</a:t>
            </a:r>
            <a:r>
              <a:rPr lang="it-IT" altLang="it-IT" sz="2000"/>
              <a:t>, avvenuta in epoche precedenti, </a:t>
            </a:r>
          </a:p>
          <a:p>
            <a:r>
              <a:rPr lang="it-IT" altLang="it-IT" sz="2000"/>
              <a:t>Nel secondo ‘400 si realizzano i tre grandi Serragli di</a:t>
            </a:r>
            <a:r>
              <a:rPr lang="it-IT" altLang="it-IT" sz="2000" b="1"/>
              <a:t> Carbonara</a:t>
            </a:r>
            <a:r>
              <a:rPr lang="it-IT" altLang="it-IT" sz="2000"/>
              <a:t>, </a:t>
            </a:r>
            <a:r>
              <a:rPr lang="it-IT" altLang="it-IT" sz="2000" b="1"/>
              <a:t>Redena</a:t>
            </a:r>
            <a:r>
              <a:rPr lang="it-IT" altLang="it-IT" sz="2000"/>
              <a:t> e </a:t>
            </a:r>
            <a:r>
              <a:rPr lang="it-IT" altLang="it-IT" sz="2000" b="1"/>
              <a:t>Pilastri</a:t>
            </a:r>
          </a:p>
          <a:p>
            <a:r>
              <a:rPr lang="it-IT" altLang="it-IT" sz="2000"/>
              <a:t>L’argine perimetrale</a:t>
            </a:r>
            <a:r>
              <a:rPr lang="it-IT" altLang="it-IT" sz="2000" b="1"/>
              <a:t> </a:t>
            </a:r>
            <a:r>
              <a:rPr lang="it-IT" altLang="it-IT" sz="2000"/>
              <a:t>del Serraglio di Redena sarà completato solo nel </a:t>
            </a:r>
            <a:r>
              <a:rPr lang="it-IT" altLang="it-IT" sz="2000" b="1"/>
              <a:t>1548</a:t>
            </a:r>
          </a:p>
        </p:txBody>
      </p:sp>
      <p:sp>
        <p:nvSpPr>
          <p:cNvPr id="21508" name="Text Box 1028"/>
          <p:cNvSpPr txBox="1">
            <a:spLocks noChangeArrowheads="1"/>
          </p:cNvSpPr>
          <p:nvPr/>
        </p:nvSpPr>
        <p:spPr bwMode="auto">
          <a:xfrm>
            <a:off x="4648200" y="1752600"/>
            <a:ext cx="4114800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it-IT" altLang="it-IT" sz="2000"/>
              <a:t>Dopo la sistemazione del Canalino di Cento, che fa seguito alla convenzione stipulata nel </a:t>
            </a:r>
            <a:r>
              <a:rPr lang="it-IT" altLang="it-IT" sz="2000" b="1"/>
              <a:t>1509 </a:t>
            </a:r>
            <a:r>
              <a:rPr lang="it-IT" altLang="it-IT" sz="2000"/>
              <a:t>con San Giovanni in Persiceto, e dopo la costruzione dell’</a:t>
            </a:r>
            <a:r>
              <a:rPr lang="it-IT" altLang="it-IT" sz="2000" b="1"/>
              <a:t>Argine Cappellaro</a:t>
            </a:r>
            <a:r>
              <a:rPr lang="it-IT" altLang="it-IT" sz="2000"/>
              <a:t>, nasce anche il </a:t>
            </a:r>
            <a:r>
              <a:rPr lang="it-IT" altLang="it-IT" sz="2000" b="1"/>
              <a:t>Serraglio di Santa Bianca.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it-IT" sz="2000"/>
              <a:t>Richiedono la istituzione del Serraglio Paolo </a:t>
            </a:r>
            <a:r>
              <a:rPr lang="it-IT" altLang="it-IT" sz="2000" b="1"/>
              <a:t>Trotti</a:t>
            </a:r>
            <a:r>
              <a:rPr lang="it-IT" altLang="it-IT" sz="2000"/>
              <a:t>, Ippolito </a:t>
            </a:r>
            <a:r>
              <a:rPr lang="it-IT" altLang="it-IT" sz="2000" b="1"/>
              <a:t>Bevilacqua</a:t>
            </a:r>
            <a:r>
              <a:rPr lang="it-IT" altLang="it-IT" sz="2000"/>
              <a:t>  e Bartolomeo </a:t>
            </a:r>
            <a:r>
              <a:rPr lang="it-IT" altLang="it-IT" sz="2000" b="1"/>
              <a:t>Savezzolo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it-IT" sz="2000"/>
              <a:t>A Monte del Serraglio di Santa Bianca funziona già il Serraglio di </a:t>
            </a:r>
            <a:r>
              <a:rPr lang="it-IT" altLang="it-IT" sz="2000" b="1"/>
              <a:t>Campodoso</a:t>
            </a:r>
            <a:r>
              <a:rPr lang="it-IT" altLang="it-IT" sz="2000"/>
              <a:t> proprietà dei frati di San Paolo e di alcuni bondenesi.</a:t>
            </a:r>
            <a:endParaRPr lang="it-IT" altLang="it-IT" sz="2000" b="1"/>
          </a:p>
        </p:txBody>
      </p:sp>
    </p:spTree>
    <p:extLst>
      <p:ext uri="{BB962C8B-B14F-4D97-AF65-F5344CB8AC3E}">
        <p14:creationId xmlns:p14="http://schemas.microsoft.com/office/powerpoint/2010/main" val="283498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autoUpdateAnimBg="0"/>
      <p:bldP spid="21508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562600" y="762000"/>
            <a:ext cx="3352800" cy="3962400"/>
          </a:xfrm>
        </p:spPr>
        <p:txBody>
          <a:bodyPr/>
          <a:lstStyle/>
          <a:p>
            <a:r>
              <a:rPr lang="it-IT" altLang="it-IT" sz="2800"/>
              <a:t>L’insediamento umano lungo le direttrici fluviali nella carta dei ducati estensi di Marco Antonio Pasi</a:t>
            </a:r>
            <a:br>
              <a:rPr lang="it-IT" altLang="it-IT" sz="2800"/>
            </a:br>
            <a:r>
              <a:rPr lang="it-IT" altLang="it-IT" sz="2800"/>
              <a:t>(sec. XVI)</a:t>
            </a:r>
          </a:p>
        </p:txBody>
      </p:sp>
      <p:pic>
        <p:nvPicPr>
          <p:cNvPr id="3075" name="Picture 3" descr="D:\riproduzioni  e stampe\carta Pa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5159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5791200" y="5867400"/>
            <a:ext cx="297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600"/>
              <a:t>(ASMo, Mappario estense)</a:t>
            </a:r>
          </a:p>
        </p:txBody>
      </p:sp>
    </p:spTree>
    <p:extLst>
      <p:ext uri="{BB962C8B-B14F-4D97-AF65-F5344CB8AC3E}">
        <p14:creationId xmlns:p14="http://schemas.microsoft.com/office/powerpoint/2010/main" val="190837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26" descr="C:\immagini2001\riproduzioni  e stampe\Redena Bonde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4624"/>
            <a:ext cx="4953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 Box 1027"/>
          <p:cNvSpPr txBox="1">
            <a:spLocks noChangeArrowheads="1"/>
          </p:cNvSpPr>
          <p:nvPr/>
        </p:nvSpPr>
        <p:spPr bwMode="auto">
          <a:xfrm>
            <a:off x="228600" y="5791200"/>
            <a:ext cx="266700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400"/>
              <a:t>Atlante del Ferrarese</a:t>
            </a:r>
          </a:p>
          <a:p>
            <a:pPr>
              <a:spcBef>
                <a:spcPct val="50000"/>
              </a:spcBef>
            </a:pPr>
            <a:r>
              <a:rPr lang="it-IT" altLang="it-IT" sz="1400"/>
              <a:t> di Alberto Penna, </a:t>
            </a:r>
          </a:p>
        </p:txBody>
      </p:sp>
      <p:sp>
        <p:nvSpPr>
          <p:cNvPr id="20484" name="Rectangle 1028"/>
          <p:cNvSpPr>
            <a:spLocks noGrp="1" noChangeArrowheads="1"/>
          </p:cNvSpPr>
          <p:nvPr>
            <p:ph type="title"/>
          </p:nvPr>
        </p:nvSpPr>
        <p:spPr>
          <a:xfrm>
            <a:off x="457200" y="3200400"/>
            <a:ext cx="2743200" cy="838200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I Serragli di Bondeno</a:t>
            </a:r>
          </a:p>
        </p:txBody>
      </p:sp>
    </p:spTree>
    <p:extLst>
      <p:ext uri="{BB962C8B-B14F-4D97-AF65-F5344CB8AC3E}">
        <p14:creationId xmlns:p14="http://schemas.microsoft.com/office/powerpoint/2010/main" val="11547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immagini2001\riproduzioni  e stampe\Serragli Bonde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3" y="29536"/>
            <a:ext cx="5100638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943600" y="1905000"/>
            <a:ext cx="2514600" cy="1143000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Il cavo Burana</a:t>
            </a:r>
          </a:p>
        </p:txBody>
      </p:sp>
    </p:spTree>
    <p:extLst>
      <p:ext uri="{BB962C8B-B14F-4D97-AF65-F5344CB8AC3E}">
        <p14:creationId xmlns:p14="http://schemas.microsoft.com/office/powerpoint/2010/main" val="414067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39624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altLang="it-IT" sz="2000"/>
              <a:t>Il fratello di Ercole I d’Este, Sigismondo, ottiene dal Vescovo di Ferrara Giovanni Borgia, nel </a:t>
            </a:r>
            <a:r>
              <a:rPr lang="it-IT" altLang="it-IT" sz="2000" b="1"/>
              <a:t>1498</a:t>
            </a:r>
            <a:r>
              <a:rPr lang="it-IT" altLang="it-IT" sz="2000"/>
              <a:t>, la cessione delle decime sulle terre novali della Diamantina. Premessa per godere i frutti degli investimenti eseguiti.</a:t>
            </a:r>
          </a:p>
          <a:p>
            <a:pPr>
              <a:lnSpc>
                <a:spcPct val="90000"/>
              </a:lnSpc>
            </a:pPr>
            <a:r>
              <a:rPr lang="it-IT" altLang="it-IT" sz="2000"/>
              <a:t>Il figlio di Sigismondo, </a:t>
            </a:r>
            <a:r>
              <a:rPr lang="it-IT" altLang="it-IT" sz="2000" b="1"/>
              <a:t>Ercole</a:t>
            </a:r>
            <a:r>
              <a:rPr lang="it-IT" altLang="it-IT" sz="2000"/>
              <a:t>, nel </a:t>
            </a:r>
            <a:r>
              <a:rPr lang="it-IT" altLang="it-IT" sz="2000" b="1"/>
              <a:t>1506</a:t>
            </a:r>
            <a:r>
              <a:rPr lang="it-IT" altLang="it-IT" sz="2000"/>
              <a:t> ottiene la cessione dei diritti collettivi di uso delle valli da parte della Comunità di Settepolesini.</a:t>
            </a:r>
          </a:p>
          <a:p>
            <a:pPr>
              <a:lnSpc>
                <a:spcPct val="90000"/>
              </a:lnSpc>
            </a:pPr>
            <a:r>
              <a:rPr lang="it-IT" altLang="it-IT" sz="2000"/>
              <a:t>Gli uomini ottengono in cambio l’esenzione, pari a 60 lire, dall’imposta del Boccatico.</a:t>
            </a:r>
            <a:endParaRPr lang="it-IT" altLang="it-IT" sz="2000" b="1"/>
          </a:p>
          <a:p>
            <a:pPr>
              <a:lnSpc>
                <a:spcPct val="90000"/>
              </a:lnSpc>
            </a:pPr>
            <a:endParaRPr lang="it-IT" altLang="it-IT" sz="2000"/>
          </a:p>
        </p:txBody>
      </p:sp>
      <p:sp>
        <p:nvSpPr>
          <p:cNvPr id="18435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371600"/>
            <a:ext cx="38100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altLang="it-IT" sz="2000"/>
              <a:t>Incapace di sostenere gli oneri finanziari della bonifica, Ercole cede metà pro-indiviso dei beni della Diamantina a </a:t>
            </a:r>
            <a:r>
              <a:rPr lang="it-IT" altLang="it-IT" sz="2000" b="1"/>
              <a:t>Lucrezia Borgia</a:t>
            </a:r>
            <a:r>
              <a:rPr lang="it-IT" altLang="it-IT" sz="2000"/>
              <a:t>, duchessa di Ferrara.</a:t>
            </a:r>
          </a:p>
          <a:p>
            <a:pPr>
              <a:lnSpc>
                <a:spcPct val="90000"/>
              </a:lnSpc>
            </a:pPr>
            <a:r>
              <a:rPr lang="it-IT" altLang="it-IT" sz="2000"/>
              <a:t>Nel </a:t>
            </a:r>
            <a:r>
              <a:rPr lang="it-IT" altLang="it-IT" sz="2000" b="1"/>
              <a:t>1513</a:t>
            </a:r>
            <a:r>
              <a:rPr lang="it-IT" altLang="it-IT" sz="2000"/>
              <a:t> con la convenzione  Lucrezia assume a suo carico il proseguimento dell’opera, ed in particolare l’escavazione del Naviglio , o </a:t>
            </a:r>
            <a:r>
              <a:rPr lang="it-IT" altLang="it-IT" sz="2000" b="1"/>
              <a:t>Canal Bianco</a:t>
            </a:r>
            <a:r>
              <a:rPr lang="it-IT" altLang="it-IT" sz="2000"/>
              <a:t>,  nel Polesine di Ferrara.</a:t>
            </a:r>
          </a:p>
          <a:p>
            <a:pPr>
              <a:lnSpc>
                <a:spcPct val="90000"/>
              </a:lnSpc>
            </a:pPr>
            <a:r>
              <a:rPr lang="it-IT" altLang="it-IT" sz="2000"/>
              <a:t>Le acque basse della Diamantina potranno così scendere a valle ed entrare nel Po alle chiaviche di </a:t>
            </a:r>
            <a:r>
              <a:rPr lang="it-IT" altLang="it-IT" sz="2000" b="1"/>
              <a:t>Ariano</a:t>
            </a:r>
            <a:r>
              <a:rPr lang="it-IT" altLang="it-IT" sz="2000"/>
              <a:t> </a:t>
            </a:r>
            <a:endParaRPr lang="it-IT" altLang="it-IT" sz="2000" b="1"/>
          </a:p>
        </p:txBody>
      </p:sp>
      <p:sp>
        <p:nvSpPr>
          <p:cNvPr id="18436" name="Rectangle 1028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it-IT" altLang="it-IT" sz="3200"/>
              <a:t>La Diamantina e Lucrezia Borgia</a:t>
            </a:r>
          </a:p>
        </p:txBody>
      </p:sp>
    </p:spTree>
    <p:extLst>
      <p:ext uri="{BB962C8B-B14F-4D97-AF65-F5344CB8AC3E}">
        <p14:creationId xmlns:p14="http://schemas.microsoft.com/office/powerpoint/2010/main" val="424622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build="p" autoUpdateAnimBg="0"/>
      <p:bldP spid="18435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696200" cy="609600"/>
          </a:xfrm>
        </p:spPr>
        <p:txBody>
          <a:bodyPr/>
          <a:lstStyle/>
          <a:p>
            <a:r>
              <a:rPr lang="it-IT" altLang="it-IT" sz="3200"/>
              <a:t>La bonifica della Diamantina (1513)</a:t>
            </a:r>
          </a:p>
        </p:txBody>
      </p:sp>
      <p:pic>
        <p:nvPicPr>
          <p:cNvPr id="17411" name="Picture 1027" descr="C:\immagini2001\riproduzioni  e stampe\Diamantina15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534400" cy="542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Text Box 1028"/>
          <p:cNvSpPr txBox="1">
            <a:spLocks noChangeArrowheads="1"/>
          </p:cNvSpPr>
          <p:nvPr/>
        </p:nvSpPr>
        <p:spPr bwMode="auto">
          <a:xfrm>
            <a:off x="457200" y="6477000"/>
            <a:ext cx="8229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00"/>
              <a:t>(ASMo, Mappe e disegni, Topografia e territori, I, n. 21, perg. 560 X 300 mm  Scala : 1:21.950  (Bondanini 1981, p. 53)</a:t>
            </a:r>
          </a:p>
        </p:txBody>
      </p:sp>
    </p:spTree>
    <p:extLst>
      <p:ext uri="{BB962C8B-B14F-4D97-AF65-F5344CB8AC3E}">
        <p14:creationId xmlns:p14="http://schemas.microsoft.com/office/powerpoint/2010/main" val="87937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001000" cy="762000"/>
          </a:xfrm>
        </p:spPr>
        <p:txBody>
          <a:bodyPr>
            <a:normAutofit fontScale="90000"/>
          </a:bodyPr>
          <a:lstStyle/>
          <a:p>
            <a:r>
              <a:rPr lang="it-IT" altLang="it-IT" sz="2800"/>
              <a:t>Le aree di bonifica tra ‘400 e ‘500:</a:t>
            </a:r>
            <a:br>
              <a:rPr lang="it-IT" altLang="it-IT" sz="2800"/>
            </a:br>
            <a:r>
              <a:rPr lang="it-IT" altLang="it-IT" sz="2800"/>
              <a:t>Casaglia e Diamantina</a:t>
            </a:r>
          </a:p>
        </p:txBody>
      </p:sp>
      <p:pic>
        <p:nvPicPr>
          <p:cNvPr id="16387" name="Picture 1027" descr="C:\immagini2001\riproduzioni  e stampe\Diamantin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7467600" cy="544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Text Box 1028"/>
          <p:cNvSpPr txBox="1">
            <a:spLocks noChangeArrowheads="1"/>
          </p:cNvSpPr>
          <p:nvPr/>
        </p:nvSpPr>
        <p:spPr bwMode="auto">
          <a:xfrm>
            <a:off x="533400" y="6324600"/>
            <a:ext cx="457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400"/>
              <a:t>Atlante del Ferrarese di Alberto Penna, </a:t>
            </a:r>
          </a:p>
        </p:txBody>
      </p:sp>
    </p:spTree>
    <p:extLst>
      <p:ext uri="{BB962C8B-B14F-4D97-AF65-F5344CB8AC3E}">
        <p14:creationId xmlns:p14="http://schemas.microsoft.com/office/powerpoint/2010/main" val="233191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010400" cy="914400"/>
          </a:xfrm>
        </p:spPr>
        <p:txBody>
          <a:bodyPr/>
          <a:lstStyle/>
          <a:p>
            <a:r>
              <a:rPr lang="it-IT" altLang="it-IT"/>
              <a:t>La Sanmartina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7924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altLang="it-IT" sz="1800"/>
              <a:t>Sul finire del XV secolo Ercole I d’Este aveva  portato ad un buon punto la bonifica della valle Sanmartina, a sud della città.</a:t>
            </a:r>
          </a:p>
          <a:p>
            <a:pPr>
              <a:lnSpc>
                <a:spcPct val="90000"/>
              </a:lnSpc>
            </a:pPr>
            <a:r>
              <a:rPr lang="it-IT" altLang="it-IT" sz="1800"/>
              <a:t>Un  </a:t>
            </a:r>
            <a:r>
              <a:rPr lang="it-IT" altLang="it-IT" sz="1800" b="1"/>
              <a:t>argine circondario</a:t>
            </a:r>
            <a:r>
              <a:rPr lang="it-IT" altLang="it-IT" sz="1800"/>
              <a:t> partiva dal Po a Porotto e seguiva il corso del Ladino fino alla Torre del Fondo. Di qui raggiungeva San Martino innestandosi nell’argine della Navigazione bolognese che scendeva dal Primaro a Torre Fossa.</a:t>
            </a:r>
          </a:p>
          <a:p>
            <a:pPr>
              <a:lnSpc>
                <a:spcPct val="90000"/>
              </a:lnSpc>
            </a:pPr>
            <a:r>
              <a:rPr lang="it-IT" altLang="it-IT" sz="1800"/>
              <a:t>Ercole si assicura il possesso della metà pro indiviso dei terreni in cambio delle spese della bonifica che assume a suo carico.</a:t>
            </a:r>
          </a:p>
          <a:p>
            <a:pPr>
              <a:lnSpc>
                <a:spcPct val="90000"/>
              </a:lnSpc>
            </a:pPr>
            <a:r>
              <a:rPr lang="it-IT" altLang="it-IT" sz="1800"/>
              <a:t>Le terre della Sanmartina vengono così poste al riparo delle inondazioni del Reno e del Po. Si scavano numerosi canali di drenaggio muniti di chiaviche per lo scolo nel Po. Un </a:t>
            </a:r>
            <a:r>
              <a:rPr lang="it-IT" altLang="it-IT" sz="1800" b="1"/>
              <a:t>collettore </a:t>
            </a:r>
            <a:r>
              <a:rPr lang="it-IT" altLang="it-IT" sz="1800"/>
              <a:t>(Fossa della Sanmartina, o Cavo ducale), raccoglie tutte le acque basse e le scarica nel Primaro  molto più a valle, a Traghetto.</a:t>
            </a:r>
          </a:p>
          <a:p>
            <a:pPr>
              <a:lnSpc>
                <a:spcPct val="90000"/>
              </a:lnSpc>
            </a:pPr>
            <a:r>
              <a:rPr lang="it-IT" altLang="it-IT" sz="1800"/>
              <a:t>Lavoratori e coltivatori vengono incentivati ad insediarsi sulle terre bonificate con ampie esenzioni fiscali e personali.</a:t>
            </a:r>
          </a:p>
          <a:p>
            <a:pPr>
              <a:lnSpc>
                <a:spcPct val="90000"/>
              </a:lnSpc>
            </a:pPr>
            <a:r>
              <a:rPr lang="it-IT" altLang="it-IT" sz="1800"/>
              <a:t>Tra il 1499 e il 1501 Ercole ottiene dal Vescovo di Ferrara  la liberazione delle terre vescovili  da ogni vincolo feudale e ottiene la cessione di altri beni vescovili a San Martino, S. Egidio e Marrara, con permute e somme di denaro.</a:t>
            </a:r>
          </a:p>
          <a:p>
            <a:pPr>
              <a:lnSpc>
                <a:spcPct val="90000"/>
              </a:lnSpc>
            </a:pPr>
            <a:endParaRPr lang="it-IT" altLang="it-IT" sz="1800"/>
          </a:p>
        </p:txBody>
      </p:sp>
    </p:spTree>
    <p:extLst>
      <p:ext uri="{BB962C8B-B14F-4D97-AF65-F5344CB8AC3E}">
        <p14:creationId xmlns:p14="http://schemas.microsoft.com/office/powerpoint/2010/main" val="112451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533400"/>
            <a:ext cx="6858000" cy="838200"/>
          </a:xfrm>
        </p:spPr>
        <p:txBody>
          <a:bodyPr>
            <a:normAutofit fontScale="90000"/>
          </a:bodyPr>
          <a:lstStyle/>
          <a:p>
            <a:r>
              <a:rPr lang="it-IT" altLang="it-IT" sz="2800"/>
              <a:t>Le aree di bonifica della fine XV e inizi XVI secolo: la Sanmartina </a:t>
            </a:r>
            <a:br>
              <a:rPr lang="it-IT" altLang="it-IT" sz="2800"/>
            </a:br>
            <a:endParaRPr lang="it-IT" altLang="it-IT" sz="2800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295400" y="0"/>
            <a:ext cx="6705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it-IT" altLang="it-IT" sz="2800">
              <a:solidFill>
                <a:schemeClr val="tx2"/>
              </a:solidFill>
            </a:endParaRPr>
          </a:p>
        </p:txBody>
      </p:sp>
      <p:pic>
        <p:nvPicPr>
          <p:cNvPr id="12292" name="Picture 4" descr="C:\immagini2001\riproduzioni  e stampe\Sanmartin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66813"/>
            <a:ext cx="5943600" cy="53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28600" y="4267200"/>
            <a:ext cx="1828800" cy="190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400"/>
              <a:t>ASMo, Mappe e disegni, Topografia e Territori, I,  n. 61</a:t>
            </a:r>
          </a:p>
          <a:p>
            <a:pPr>
              <a:spcBef>
                <a:spcPct val="50000"/>
              </a:spcBef>
            </a:pPr>
            <a:r>
              <a:rPr lang="it-IT" altLang="it-IT" sz="1400"/>
              <a:t>1050 x 1000 mm</a:t>
            </a:r>
          </a:p>
          <a:p>
            <a:pPr>
              <a:spcBef>
                <a:spcPct val="50000"/>
              </a:spcBef>
            </a:pPr>
            <a:r>
              <a:rPr lang="it-IT" altLang="it-IT" sz="1400"/>
              <a:t>Scala 1:11.706</a:t>
            </a:r>
          </a:p>
          <a:p>
            <a:pPr>
              <a:spcBef>
                <a:spcPct val="50000"/>
              </a:spcBef>
            </a:pPr>
            <a:r>
              <a:rPr lang="it-IT" altLang="it-IT" sz="1400"/>
              <a:t>(Bondanini 1981,  p. 72)</a:t>
            </a:r>
          </a:p>
        </p:txBody>
      </p:sp>
    </p:spTree>
    <p:extLst>
      <p:ext uri="{BB962C8B-B14F-4D97-AF65-F5344CB8AC3E}">
        <p14:creationId xmlns:p14="http://schemas.microsoft.com/office/powerpoint/2010/main" val="95125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09600"/>
            <a:ext cx="7391400" cy="457200"/>
          </a:xfrm>
        </p:spPr>
        <p:txBody>
          <a:bodyPr>
            <a:normAutofit fontScale="90000"/>
          </a:bodyPr>
          <a:lstStyle/>
          <a:p>
            <a:r>
              <a:rPr lang="it-IT" altLang="it-IT" sz="3200"/>
              <a:t>Acque bolognesi: il Cavamento Foscaglia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524000"/>
            <a:ext cx="3810000" cy="4114800"/>
          </a:xfrm>
        </p:spPr>
        <p:txBody>
          <a:bodyPr/>
          <a:lstStyle/>
          <a:p>
            <a:r>
              <a:rPr lang="it-IT" altLang="it-IT" sz="1800" b="1"/>
              <a:t>3 aprile 1487</a:t>
            </a:r>
          </a:p>
          <a:p>
            <a:r>
              <a:rPr lang="it-IT" altLang="it-IT" sz="1800"/>
              <a:t>Un accordo fra Ercole d’Este e Giovanni Bentivoglio,, dà il via alla realizzazione del </a:t>
            </a:r>
            <a:r>
              <a:rPr lang="it-IT" altLang="it-IT" sz="1800" b="1"/>
              <a:t>Cavamento Foscaglia</a:t>
            </a:r>
            <a:r>
              <a:rPr lang="it-IT" altLang="it-IT" sz="1800"/>
              <a:t> per raccogliere acque bolognesi e modenesi della Muzza e del Panaro. </a:t>
            </a:r>
          </a:p>
          <a:p>
            <a:r>
              <a:rPr lang="it-IT" altLang="it-IT" sz="1800"/>
              <a:t>Il canale doveva anche prosciugare le valli di  San Giovanni in Persiceto, Crevalcore, Finale e Bondeno</a:t>
            </a:r>
          </a:p>
          <a:p>
            <a:r>
              <a:rPr lang="it-IT" altLang="it-IT" sz="1800"/>
              <a:t>L’opera fu completata  sotto Alfonso I d’Este nei primi decenni del ‘500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447800"/>
            <a:ext cx="3810000" cy="4114800"/>
          </a:xfrm>
        </p:spPr>
        <p:txBody>
          <a:bodyPr/>
          <a:lstStyle/>
          <a:p>
            <a:r>
              <a:rPr lang="it-IT" altLang="it-IT" sz="2000"/>
              <a:t>Il Cavamento Foscaglia immetteva l’acqua delle valli nell’alveo del Panaro presso S. Bianca (Bondeno).</a:t>
            </a:r>
          </a:p>
          <a:p>
            <a:r>
              <a:rPr lang="it-IT" altLang="it-IT" sz="2000"/>
              <a:t>Esso ripercorreva il vecchio alveo del Panaro detto della Corta.</a:t>
            </a:r>
          </a:p>
          <a:p>
            <a:r>
              <a:rPr lang="it-IT" altLang="it-IT" sz="2000"/>
              <a:t>Presso Finale Emilia un canale scaricatore univa le acque eccedenti del Panaro a quelle del Cavamento Foscaglia (</a:t>
            </a:r>
            <a:r>
              <a:rPr lang="it-IT" altLang="it-IT" sz="2000" b="1"/>
              <a:t>Zocco del Muro</a:t>
            </a:r>
            <a:r>
              <a:rPr lang="it-IT" altLang="it-IT" sz="20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8592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autoUpdateAnimBg="0"/>
      <p:bldP spid="11268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Finale e il Cavamento Foscaglia</a:t>
            </a:r>
          </a:p>
        </p:txBody>
      </p:sp>
      <p:pic>
        <p:nvPicPr>
          <p:cNvPr id="10243" name="Picture 3" descr="C:\immagini2001\riproduzioni  e stampe\Cavamento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8448675" cy="58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17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7467600" cy="609600"/>
          </a:xfrm>
        </p:spPr>
        <p:txBody>
          <a:bodyPr/>
          <a:lstStyle/>
          <a:p>
            <a:r>
              <a:rPr lang="it-IT" altLang="it-IT" sz="3200"/>
              <a:t>Crisi del sistema Fossalta e Burana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953000"/>
          </a:xfrm>
        </p:spPr>
        <p:txBody>
          <a:bodyPr/>
          <a:lstStyle/>
          <a:p>
            <a:r>
              <a:rPr lang="it-IT" altLang="it-IT" sz="2000"/>
              <a:t>Le continue controversie tra Mantova e Ferrara per problemi di scolo delle acque discendono dall’aggravarsi della crisi del Po di Ferrara. </a:t>
            </a:r>
          </a:p>
          <a:p>
            <a:r>
              <a:rPr lang="it-IT" altLang="it-IT" sz="2000"/>
              <a:t>Le acque del Cavo </a:t>
            </a:r>
            <a:r>
              <a:rPr lang="it-IT" altLang="it-IT" sz="2000" b="1"/>
              <a:t>Burana </a:t>
            </a:r>
            <a:r>
              <a:rPr lang="it-IT" altLang="it-IT" sz="2000"/>
              <a:t>e della </a:t>
            </a:r>
            <a:r>
              <a:rPr lang="it-IT" altLang="it-IT" sz="2000" b="1"/>
              <a:t>Fossalta</a:t>
            </a:r>
            <a:r>
              <a:rPr lang="it-IT" altLang="it-IT" sz="2000"/>
              <a:t> faticano ad entrare nell’alveo del Po che si sta innalzando rapidamente dopo l’immissione del </a:t>
            </a:r>
            <a:r>
              <a:rPr lang="it-IT" altLang="it-IT" sz="2000" b="1"/>
              <a:t>Reno</a:t>
            </a:r>
            <a:r>
              <a:rPr lang="it-IT" altLang="it-IT" sz="2000"/>
              <a:t> (1522-26).</a:t>
            </a:r>
          </a:p>
          <a:p>
            <a:r>
              <a:rPr lang="it-IT" altLang="it-IT" sz="2000"/>
              <a:t>Le acque in eccesso della Fossalta che prima si scaricavano nel Burana attraverso il </a:t>
            </a:r>
            <a:r>
              <a:rPr lang="it-IT" altLang="it-IT" sz="2000" b="1"/>
              <a:t>Cavo Mantovano</a:t>
            </a:r>
            <a:r>
              <a:rPr lang="it-IT" altLang="it-IT" sz="2000"/>
              <a:t>, sempre più spesso ritornano indietro.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/>
          <a:p>
            <a:r>
              <a:rPr lang="it-IT" altLang="it-IT" sz="2000"/>
              <a:t>I ferraresi devono rifare le chiaviche di Stellata e la </a:t>
            </a:r>
            <a:r>
              <a:rPr lang="it-IT" altLang="it-IT" sz="2000" b="1"/>
              <a:t>Bova</a:t>
            </a:r>
            <a:r>
              <a:rPr lang="it-IT" altLang="it-IT" sz="2000"/>
              <a:t> di Bondeno</a:t>
            </a:r>
          </a:p>
          <a:p>
            <a:r>
              <a:rPr lang="it-IT" altLang="it-IT" sz="2000"/>
              <a:t>I mantovani puntano all’escavazione di un </a:t>
            </a:r>
            <a:r>
              <a:rPr lang="it-IT" altLang="it-IT" sz="2000" b="1"/>
              <a:t>Diversivo</a:t>
            </a:r>
            <a:r>
              <a:rPr lang="it-IT" altLang="it-IT" sz="2000"/>
              <a:t> fin dal 1590, ma l’opera è ancora in corso alla metà del ‘600.</a:t>
            </a:r>
          </a:p>
          <a:p>
            <a:r>
              <a:rPr lang="it-IT" altLang="it-IT" sz="2000"/>
              <a:t>Anche i ferraresi realizzeranno nel XVII secolo alcuni diversivi per alleggerire la pressione delle acque di scolo sul Burana</a:t>
            </a:r>
          </a:p>
        </p:txBody>
      </p:sp>
    </p:spTree>
    <p:extLst>
      <p:ext uri="{BB962C8B-B14F-4D97-AF65-F5344CB8AC3E}">
        <p14:creationId xmlns:p14="http://schemas.microsoft.com/office/powerpoint/2010/main" val="73076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autoUpdateAnimBg="0"/>
      <p:bldP spid="9220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467600" cy="838200"/>
          </a:xfrm>
        </p:spPr>
        <p:txBody>
          <a:bodyPr/>
          <a:lstStyle/>
          <a:p>
            <a:r>
              <a:rPr lang="it-IT" altLang="it-IT" sz="2800"/>
              <a:t>La carta altimetrica dei suoli ferraresi</a:t>
            </a:r>
          </a:p>
        </p:txBody>
      </p:sp>
      <p:pic>
        <p:nvPicPr>
          <p:cNvPr id="4099" name="Picture 3" descr="D:\riproduzioni  e stampe\Carta_altimF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8763000" cy="527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6858000" y="990600"/>
            <a:ext cx="1941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600"/>
              <a:t>(Bondesan 2001:254)</a:t>
            </a:r>
          </a:p>
        </p:txBody>
      </p:sp>
    </p:spTree>
    <p:extLst>
      <p:ext uri="{BB962C8B-B14F-4D97-AF65-F5344CB8AC3E}">
        <p14:creationId xmlns:p14="http://schemas.microsoft.com/office/powerpoint/2010/main" val="80537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295400"/>
            <a:ext cx="2362200" cy="3657600"/>
          </a:xfrm>
        </p:spPr>
        <p:txBody>
          <a:bodyPr/>
          <a:lstStyle/>
          <a:p>
            <a:r>
              <a:rPr lang="it-IT" altLang="it-IT" sz="3200"/>
              <a:t>Le acque mantovane</a:t>
            </a:r>
          </a:p>
        </p:txBody>
      </p:sp>
      <p:pic>
        <p:nvPicPr>
          <p:cNvPr id="8195" name="Picture 3" descr="C:\immagini2001\riproduzioni  e stampe\FossaltaMN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4800"/>
            <a:ext cx="6477000" cy="619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95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696200" cy="381000"/>
          </a:xfrm>
        </p:spPr>
        <p:txBody>
          <a:bodyPr>
            <a:normAutofit fontScale="90000"/>
          </a:bodyPr>
          <a:lstStyle/>
          <a:p>
            <a:r>
              <a:rPr lang="it-IT" altLang="it-IT" sz="3200"/>
              <a:t>Nel Polesine di Rovigo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7848600" cy="4648200"/>
          </a:xfrm>
        </p:spPr>
        <p:txBody>
          <a:bodyPr/>
          <a:lstStyle/>
          <a:p>
            <a:r>
              <a:rPr lang="it-IT" altLang="it-IT" sz="2400"/>
              <a:t>Nel </a:t>
            </a:r>
            <a:r>
              <a:rPr lang="it-IT" altLang="it-IT" sz="2400" b="1"/>
              <a:t>1481</a:t>
            </a:r>
            <a:r>
              <a:rPr lang="it-IT" altLang="it-IT" sz="2400"/>
              <a:t> Ercole I d’Este aveva già fatto edificare argini di contenimento delle acque tra Pontecchio e Cuorcrevà:</a:t>
            </a:r>
          </a:p>
          <a:p>
            <a:r>
              <a:rPr lang="it-IT" altLang="it-IT" sz="2000"/>
              <a:t>“che noi dobbiamo et habiamo a farli argenare tutti detti terreni [Selva e Masi] a nostre spese verso li canali grandi che vanno in Adri, ad arbitrio di buon’huomo, per modo che si diffendano dalle innondationi delle acque”</a:t>
            </a:r>
          </a:p>
          <a:p>
            <a:r>
              <a:rPr lang="it-IT" altLang="it-IT" sz="2400"/>
              <a:t>Nasce così, con la creazione dell’argine, il </a:t>
            </a:r>
            <a:r>
              <a:rPr lang="it-IT" altLang="it-IT" sz="2400" b="1"/>
              <a:t>Retratto di Pontecchio</a:t>
            </a:r>
            <a:r>
              <a:rPr lang="it-IT" altLang="it-IT" sz="2400"/>
              <a:t> le cui acque sono convogliate in un collettore, il condotto </a:t>
            </a:r>
            <a:r>
              <a:rPr lang="it-IT" altLang="it-IT" sz="2400" b="1"/>
              <a:t>Marcadello.</a:t>
            </a:r>
          </a:p>
          <a:p>
            <a:r>
              <a:rPr lang="it-IT" altLang="it-IT" sz="2400"/>
              <a:t>Nel </a:t>
            </a:r>
            <a:r>
              <a:rPr lang="it-IT" altLang="it-IT" sz="2400" b="1"/>
              <a:t>1480</a:t>
            </a:r>
            <a:r>
              <a:rPr lang="it-IT" altLang="it-IT" sz="2400"/>
              <a:t>  il duca Ercole I aveva però già progettato di bonificare anche le zone paludose di Selva, Crespino, Gavello, Villanova Marchesana e Bellombra.</a:t>
            </a:r>
          </a:p>
          <a:p>
            <a:endParaRPr lang="it-IT" altLang="it-IT" sz="2400"/>
          </a:p>
        </p:txBody>
      </p:sp>
    </p:spTree>
    <p:extLst>
      <p:ext uri="{BB962C8B-B14F-4D97-AF65-F5344CB8AC3E}">
        <p14:creationId xmlns:p14="http://schemas.microsoft.com/office/powerpoint/2010/main" val="127880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 autoUpdateAnimBg="0"/>
      <p:bldP spid="6147" grpId="0" build="p" bldLvl="5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it-IT" altLang="it-IT" sz="3200"/>
              <a:t>Selva e</a:t>
            </a:r>
            <a:r>
              <a:rPr lang="it-IT" altLang="it-IT"/>
              <a:t> </a:t>
            </a:r>
            <a:r>
              <a:rPr lang="it-IT" altLang="it-IT" sz="3200"/>
              <a:t>Bellombra: un progetto interrotto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95400"/>
            <a:ext cx="3810000" cy="4800600"/>
          </a:xfrm>
        </p:spPr>
        <p:txBody>
          <a:bodyPr/>
          <a:lstStyle/>
          <a:p>
            <a:r>
              <a:rPr lang="it-IT" altLang="it-IT" sz="2000"/>
              <a:t>Una volta risolte le controversie tra i proprietari, tra cui i Turchi, i Roverella, i Marocelli e i frati di San Pietro in Maone, il duca definisce i confini del comprensorio bonificando.</a:t>
            </a:r>
          </a:p>
          <a:p>
            <a:r>
              <a:rPr lang="it-IT" altLang="it-IT" sz="2000"/>
              <a:t>Nel </a:t>
            </a:r>
            <a:r>
              <a:rPr lang="it-IT" altLang="it-IT" sz="2000" b="1"/>
              <a:t>Retratto della Selva</a:t>
            </a:r>
            <a:r>
              <a:rPr lang="it-IT" altLang="it-IT" sz="2000"/>
              <a:t> restano circa 435 ha ciascuno ai monaci, ai Roverella, ai Turchi; altri 174 vanno ai Marocelli, mentre il restante va alla Camera Ducale. </a:t>
            </a:r>
            <a:endParaRPr lang="it-IT" altLang="it-IT" sz="2000" b="1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/>
          <a:p>
            <a:r>
              <a:rPr lang="it-IT" altLang="it-IT" sz="2000"/>
              <a:t>Con apposito atto di </a:t>
            </a:r>
            <a:r>
              <a:rPr lang="it-IT" altLang="it-IT" sz="2000" b="1"/>
              <a:t>Privilegio</a:t>
            </a:r>
            <a:r>
              <a:rPr lang="it-IT" altLang="it-IT" sz="2000"/>
              <a:t>, registrato il </a:t>
            </a:r>
            <a:r>
              <a:rPr lang="it-IT" altLang="it-IT" sz="2000" b="1"/>
              <a:t>12 febbraio 1481</a:t>
            </a:r>
            <a:r>
              <a:rPr lang="it-IT" altLang="it-IT" sz="2000"/>
              <a:t>, Ercole concede esenzioni fiscali generali ai terreni bonificandi e ai lavoratori che vi si insedieranno, comprese le gabelle per l’introduzione in Ferrara dei prodotti  provenienti dalla Selva.</a:t>
            </a:r>
          </a:p>
          <a:p>
            <a:r>
              <a:rPr lang="it-IT" altLang="it-IT" sz="2000"/>
              <a:t>I proprietari si impegnano a bonificare pascoli e valli del retratto, mentre Ercole assume a sue spese la costruzione degli </a:t>
            </a:r>
            <a:r>
              <a:rPr lang="it-IT" altLang="it-IT" sz="2000" b="1"/>
              <a:t>argini circondari</a:t>
            </a:r>
            <a:r>
              <a:rPr lang="it-IT" altLang="it-IT" sz="2000"/>
              <a:t> che devono contenere le acque superiori che scendono verso Adria.</a:t>
            </a:r>
          </a:p>
        </p:txBody>
      </p:sp>
    </p:spTree>
    <p:extLst>
      <p:ext uri="{BB962C8B-B14F-4D97-AF65-F5344CB8AC3E}">
        <p14:creationId xmlns:p14="http://schemas.microsoft.com/office/powerpoint/2010/main" val="163418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 autoUpdateAnimBg="0"/>
      <p:bldP spid="5124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696200" cy="838200"/>
          </a:xfrm>
        </p:spPr>
        <p:txBody>
          <a:bodyPr/>
          <a:lstStyle/>
          <a:p>
            <a:r>
              <a:rPr lang="it-IT" altLang="it-IT" sz="3200"/>
              <a:t>Il Reno nel Po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altLang="it-IT" sz="2000" b="1"/>
              <a:t>Nel 1522</a:t>
            </a:r>
            <a:r>
              <a:rPr lang="it-IT" altLang="it-IT" sz="2000"/>
              <a:t>  Alfonso I d’Este acconsente che i bolognesi conducano il fiume </a:t>
            </a:r>
            <a:r>
              <a:rPr lang="it-IT" altLang="it-IT" sz="2000" b="1"/>
              <a:t>Reno </a:t>
            </a:r>
            <a:r>
              <a:rPr lang="it-IT" altLang="it-IT" sz="2000"/>
              <a:t>a sfociare nel Po di Ferrara presso Porotto.</a:t>
            </a:r>
          </a:p>
          <a:p>
            <a:pPr>
              <a:lnSpc>
                <a:spcPct val="90000"/>
              </a:lnSpc>
            </a:pPr>
            <a:r>
              <a:rPr lang="it-IT" altLang="it-IT" sz="2000"/>
              <a:t>L’illusione di immettere nuove acque correnti nell’alveo in via di abbandono, allo scopo di scavarlo, fa invece precipitare la crisi dell’antico Po e dei due rami meridionali di </a:t>
            </a:r>
            <a:r>
              <a:rPr lang="it-IT" altLang="it-IT" sz="2000" b="1"/>
              <a:t>Volano</a:t>
            </a:r>
            <a:r>
              <a:rPr lang="it-IT" altLang="it-IT" sz="2000"/>
              <a:t> e di </a:t>
            </a:r>
            <a:r>
              <a:rPr lang="it-IT" altLang="it-IT" sz="2000" b="1"/>
              <a:t>Primaro</a:t>
            </a:r>
            <a:r>
              <a:rPr lang="it-IT" altLang="it-IT" sz="2000"/>
              <a:t>.</a:t>
            </a:r>
          </a:p>
          <a:p>
            <a:pPr>
              <a:lnSpc>
                <a:spcPct val="90000"/>
              </a:lnSpc>
            </a:pPr>
            <a:r>
              <a:rPr lang="it-IT" altLang="it-IT" sz="2000"/>
              <a:t>Un ulteriore e rapido innalzamento del letto fluviale, provocato dalle abbondanti deposizioni del fiume bolognese, comporta il definitivo assestarsi dell’alveo principale di magra del fiume Po nel ramo della </a:t>
            </a:r>
            <a:r>
              <a:rPr lang="it-IT" altLang="it-IT" sz="2000" b="1"/>
              <a:t>Rotta di Ficarolo</a:t>
            </a:r>
            <a:r>
              <a:rPr lang="it-IT" altLang="it-IT" sz="2000"/>
              <a:t>. </a:t>
            </a:r>
          </a:p>
          <a:p>
            <a:pPr>
              <a:lnSpc>
                <a:spcPct val="90000"/>
              </a:lnSpc>
            </a:pPr>
            <a:r>
              <a:rPr lang="it-IT" altLang="it-IT" sz="2000"/>
              <a:t>Nel 1578 il fondo del Po di Ferrara alla bocca del Reno è di ben </a:t>
            </a:r>
            <a:r>
              <a:rPr lang="it-IT" altLang="it-IT" sz="2000" b="1"/>
              <a:t>18 piedi</a:t>
            </a:r>
            <a:r>
              <a:rPr lang="it-IT" altLang="it-IT" sz="2000"/>
              <a:t> e 9 once più alto del Po di Venezia alla punta di Ficarolo.</a:t>
            </a:r>
          </a:p>
          <a:p>
            <a:pPr>
              <a:lnSpc>
                <a:spcPct val="90000"/>
              </a:lnSpc>
            </a:pPr>
            <a:r>
              <a:rPr lang="it-IT" altLang="it-IT" sz="2000"/>
              <a:t>La regolazione idraulica del </a:t>
            </a:r>
            <a:r>
              <a:rPr lang="it-IT" altLang="it-IT" sz="2000" b="1"/>
              <a:t>Panaro </a:t>
            </a:r>
            <a:r>
              <a:rPr lang="it-IT" altLang="it-IT" sz="2000"/>
              <a:t>e del territorio centese, ricevuto in dote da Alessandro VI, si traduce ora in una minaccia per tutti i terreni che si affacciano al Primaro. Nel 1542 una disastrosa rotta inonda tutta la Sanmartina bonificata.</a:t>
            </a:r>
          </a:p>
        </p:txBody>
      </p:sp>
    </p:spTree>
    <p:extLst>
      <p:ext uri="{BB962C8B-B14F-4D97-AF65-F5344CB8AC3E}">
        <p14:creationId xmlns:p14="http://schemas.microsoft.com/office/powerpoint/2010/main" val="366013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54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194147" y="5733255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C00000"/>
                </a:solidFill>
              </a:rPr>
              <a:t>La grande bonificazione del Polesine di Ferrara (1564-1580)</a:t>
            </a:r>
            <a:endParaRPr lang="it-IT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81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orre Ab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88"/>
            <a:ext cx="9144000" cy="685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01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63688" y="1196752"/>
            <a:ext cx="51125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 dirty="0" smtClean="0"/>
              <a:t>Porto Viro (1599-1604)</a:t>
            </a:r>
            <a:endParaRPr lang="it-IT" sz="6600" dirty="0"/>
          </a:p>
        </p:txBody>
      </p:sp>
    </p:spTree>
    <p:extLst>
      <p:ext uri="{BB962C8B-B14F-4D97-AF65-F5344CB8AC3E}">
        <p14:creationId xmlns:p14="http://schemas.microsoft.com/office/powerpoint/2010/main" val="33759219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3352800" cy="3200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sz="3200"/>
              <a:t>Marino Silvestri e i consorti di Porto Viro</a:t>
            </a:r>
          </a:p>
        </p:txBody>
      </p:sp>
      <p:pic>
        <p:nvPicPr>
          <p:cNvPr id="11267" name="Picture 3" descr="C:\Documenti\Porto Viro\discorso Silvest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0"/>
            <a:ext cx="4410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8842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i\Porto Viro\Silvest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0638"/>
            <a:ext cx="8686800" cy="687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7645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381000"/>
            <a:ext cx="6934200" cy="68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sz="2800"/>
              <a:t>Nessuna novità nel delta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447800"/>
            <a:ext cx="7924800" cy="464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it-IT" altLang="it-IT" sz="2400"/>
              <a:t>Nel 1587 la Serenissima Repubblica di Venezia pose ai suoi consultori in jure un quesito:</a:t>
            </a:r>
          </a:p>
          <a:p>
            <a:pPr>
              <a:lnSpc>
                <a:spcPct val="90000"/>
              </a:lnSpc>
            </a:pPr>
            <a:r>
              <a:rPr lang="it-IT" altLang="it-IT" sz="2800"/>
              <a:t>“Se stando quelli patti nelli quali espressamente è proibito al Sr. Duca il fabricar alcuna fortezza, bastia, o far alcuna clausura sopra le ripe, o apresso alle ripe del Po, sin all’acque salse, che così dicono li patti 1405 confirmati del 1484, </a:t>
            </a:r>
            <a:r>
              <a:rPr lang="it-IT" altLang="it-IT" sz="2800">
                <a:solidFill>
                  <a:srgbClr val="FF0000"/>
                </a:solidFill>
              </a:rPr>
              <a:t>giovi al signor Duca per sua iscusatione dire che la Mesola è un Barco di animali e casa di piacere, o pur se intendi, quand’anco così fosse, prohibita per essi patti</a:t>
            </a:r>
            <a:r>
              <a:rPr lang="it-IT" altLang="it-IT" sz="2800"/>
              <a:t>”</a:t>
            </a:r>
          </a:p>
          <a:p>
            <a:pPr>
              <a:lnSpc>
                <a:spcPct val="90000"/>
              </a:lnSpc>
            </a:pPr>
            <a:r>
              <a:rPr lang="it-IT" altLang="it-IT" sz="2000"/>
              <a:t>(ASVE, Provv. Camera Confini, b. 81, 29 ottobre 1587)</a:t>
            </a:r>
          </a:p>
        </p:txBody>
      </p:sp>
    </p:spTree>
    <p:extLst>
      <p:ext uri="{BB962C8B-B14F-4D97-AF65-F5344CB8AC3E}">
        <p14:creationId xmlns:p14="http://schemas.microsoft.com/office/powerpoint/2010/main" val="194373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924800" cy="685800"/>
          </a:xfrm>
        </p:spPr>
        <p:txBody>
          <a:bodyPr/>
          <a:lstStyle/>
          <a:p>
            <a:r>
              <a:rPr lang="it-IT" altLang="it-IT" sz="2800"/>
              <a:t>Paleoalvei del Po e del Reno e antichi cordoni di dune</a:t>
            </a:r>
          </a:p>
        </p:txBody>
      </p:sp>
      <p:pic>
        <p:nvPicPr>
          <p:cNvPr id="5123" name="Picture 3" descr="D:\riproduzioni  e stampe\Carta_paleoalvF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5725"/>
            <a:ext cx="9144000" cy="535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181600" y="982663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altLang="it-IT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6553200" y="990600"/>
            <a:ext cx="1941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600"/>
              <a:t>(Bondesan 2001:250)</a:t>
            </a:r>
          </a:p>
        </p:txBody>
      </p:sp>
    </p:spTree>
    <p:extLst>
      <p:ext uri="{BB962C8B-B14F-4D97-AF65-F5344CB8AC3E}">
        <p14:creationId xmlns:p14="http://schemas.microsoft.com/office/powerpoint/2010/main" val="304492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3505200" cy="3581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sz="3200"/>
              <a:t>Conseguenze</a:t>
            </a:r>
            <a:br>
              <a:rPr lang="it-IT" altLang="it-IT" sz="3200"/>
            </a:br>
            <a:r>
              <a:rPr lang="it-IT" altLang="it-IT" sz="3200"/>
              <a:t>del Taglio</a:t>
            </a:r>
            <a:br>
              <a:rPr lang="it-IT" altLang="it-IT" sz="3200"/>
            </a:br>
            <a:r>
              <a:rPr lang="it-IT" altLang="it-IT" sz="3200"/>
              <a:t/>
            </a:r>
            <a:br>
              <a:rPr lang="it-IT" altLang="it-IT" sz="3200"/>
            </a:br>
            <a:r>
              <a:rPr lang="it-IT" altLang="it-IT" sz="3200"/>
              <a:t/>
            </a:r>
            <a:br>
              <a:rPr lang="it-IT" altLang="it-IT" sz="3200"/>
            </a:br>
            <a:r>
              <a:rPr lang="it-IT" altLang="it-IT" sz="3200"/>
              <a:t>Mesola e il</a:t>
            </a:r>
            <a:br>
              <a:rPr lang="it-IT" altLang="it-IT" sz="3200"/>
            </a:br>
            <a:r>
              <a:rPr lang="it-IT" altLang="it-IT" sz="3200"/>
              <a:t>porto di Goro</a:t>
            </a:r>
          </a:p>
        </p:txBody>
      </p:sp>
      <p:pic>
        <p:nvPicPr>
          <p:cNvPr id="20483" name="Picture 3" descr="C:\Documenti\Porto Viro\Mesol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88" y="0"/>
            <a:ext cx="5497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0941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hiavica Agrifogl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3538" cy="694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70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orre Pal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0"/>
            <a:ext cx="6156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06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it-IT" altLang="it-IT">
                <a:latin typeface="Book Antiqua" pitchFamily="18" charset="0"/>
              </a:rPr>
              <a:t>Il secolo XIX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altLang="it-IT" dirty="0">
                <a:solidFill>
                  <a:srgbClr val="C00000"/>
                </a:solidFill>
                <a:latin typeface="Book Antiqua" pitchFamily="18" charset="0"/>
              </a:rPr>
              <a:t>Verso una soluzione per il problema del Reno:</a:t>
            </a:r>
          </a:p>
          <a:p>
            <a:r>
              <a:rPr lang="it-IT" altLang="it-IT" dirty="0">
                <a:solidFill>
                  <a:srgbClr val="C00000"/>
                </a:solidFill>
                <a:latin typeface="Book Antiqua" pitchFamily="18" charset="0"/>
              </a:rPr>
              <a:t>di nuovo nel Po?</a:t>
            </a:r>
          </a:p>
        </p:txBody>
      </p:sp>
    </p:spTree>
    <p:extLst>
      <p:ext uri="{BB962C8B-B14F-4D97-AF65-F5344CB8AC3E}">
        <p14:creationId xmlns:p14="http://schemas.microsoft.com/office/powerpoint/2010/main" val="91856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Pianura Bolognese cartog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54563" cy="690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5219700" y="754063"/>
            <a:ext cx="3313113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3200">
                <a:latin typeface="Book Antiqua" pitchFamily="18" charset="0"/>
              </a:rPr>
              <a:t>Una controversia durata secoli per l’esito da dare alle acque appenniniche impaludate tra Ferrara, Bologna e Ravenna</a:t>
            </a:r>
          </a:p>
        </p:txBody>
      </p:sp>
    </p:spTree>
    <p:extLst>
      <p:ext uri="{BB962C8B-B14F-4D97-AF65-F5344CB8AC3E}">
        <p14:creationId xmlns:p14="http://schemas.microsoft.com/office/powerpoint/2010/main" val="120332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Reno e val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8496300" cy="675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80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Cavo napoleon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54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6877050" y="333375"/>
            <a:ext cx="2016125" cy="581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000" b="1">
                <a:latin typeface="Book Antiqua" pitchFamily="18" charset="0"/>
              </a:rPr>
              <a:t>Il Cavo Napoleonico (1809-1813).</a:t>
            </a:r>
          </a:p>
          <a:p>
            <a:pPr>
              <a:spcBef>
                <a:spcPct val="50000"/>
              </a:spcBef>
            </a:pPr>
            <a:r>
              <a:rPr lang="it-IT" altLang="it-IT">
                <a:latin typeface="Book Antiqua" pitchFamily="18" charset="0"/>
              </a:rPr>
              <a:t>Mediante questo grande alveo il Reno doveva raggiungere il Po a Palantone presso Bondeno. </a:t>
            </a:r>
          </a:p>
          <a:p>
            <a:pPr>
              <a:spcBef>
                <a:spcPct val="50000"/>
              </a:spcBef>
            </a:pPr>
            <a:r>
              <a:rPr lang="it-IT" altLang="it-IT">
                <a:latin typeface="Book Antiqua" pitchFamily="18" charset="0"/>
              </a:rPr>
              <a:t>L’opera fu proposta dai bolognesi ma avversata dai ferraresi.</a:t>
            </a:r>
          </a:p>
          <a:p>
            <a:pPr>
              <a:spcBef>
                <a:spcPct val="50000"/>
              </a:spcBef>
            </a:pPr>
            <a:r>
              <a:rPr lang="it-IT" altLang="it-IT">
                <a:latin typeface="Book Antiqua" pitchFamily="18" charset="0"/>
              </a:rPr>
              <a:t>Oggi è la grande presa e riserva d’acqua del Canale Emiliano Romagnolo</a:t>
            </a:r>
          </a:p>
        </p:txBody>
      </p:sp>
    </p:spTree>
    <p:extLst>
      <p:ext uri="{BB962C8B-B14F-4D97-AF65-F5344CB8AC3E}">
        <p14:creationId xmlns:p14="http://schemas.microsoft.com/office/powerpoint/2010/main" val="262752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it-IT" altLang="it-IT">
                <a:latin typeface="Book Antiqua" pitchFamily="18" charset="0"/>
              </a:rPr>
              <a:t>Le acque di Burana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altLang="it-IT" dirty="0">
                <a:solidFill>
                  <a:srgbClr val="C00000"/>
                </a:solidFill>
                <a:latin typeface="Book Antiqua" pitchFamily="18" charset="0"/>
              </a:rPr>
              <a:t>Una difficile diplomazia dell’acqua</a:t>
            </a:r>
          </a:p>
        </p:txBody>
      </p:sp>
    </p:spTree>
    <p:extLst>
      <p:ext uri="{BB962C8B-B14F-4D97-AF65-F5344CB8AC3E}">
        <p14:creationId xmlns:p14="http://schemas.microsoft.com/office/powerpoint/2010/main" val="210754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otte Napo_chiu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8964613" cy="681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45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543800" cy="914400"/>
          </a:xfrm>
        </p:spPr>
        <p:txBody>
          <a:bodyPr>
            <a:normAutofit fontScale="90000"/>
          </a:bodyPr>
          <a:lstStyle/>
          <a:p>
            <a:r>
              <a:rPr lang="it-IT" altLang="it-IT" sz="2800"/>
              <a:t>Bondeno – Botte napoleonica all’apertura del canale emissario</a:t>
            </a:r>
          </a:p>
        </p:txBody>
      </p:sp>
      <p:pic>
        <p:nvPicPr>
          <p:cNvPr id="51203" name="Picture 3" descr="Botte Napo aper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762000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65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315200" y="838200"/>
            <a:ext cx="1828800" cy="1524000"/>
          </a:xfrm>
        </p:spPr>
        <p:txBody>
          <a:bodyPr/>
          <a:lstStyle/>
          <a:p>
            <a:r>
              <a:rPr lang="it-IT" altLang="it-IT" sz="2800"/>
              <a:t>Idrografia del secolo XVI</a:t>
            </a:r>
          </a:p>
        </p:txBody>
      </p:sp>
      <p:pic>
        <p:nvPicPr>
          <p:cNvPr id="8195" name="Picture 3" descr="D:\riproduzioni  e stampe\Idrogr_XV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575"/>
            <a:ext cx="7315200" cy="619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7543800" y="5867400"/>
            <a:ext cx="1371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600"/>
              <a:t>(Bondesan 2001:239)</a:t>
            </a:r>
          </a:p>
        </p:txBody>
      </p:sp>
    </p:spTree>
    <p:extLst>
      <p:ext uri="{BB962C8B-B14F-4D97-AF65-F5344CB8AC3E}">
        <p14:creationId xmlns:p14="http://schemas.microsoft.com/office/powerpoint/2010/main" val="196785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aura (Fe) Idrovor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52388"/>
            <a:ext cx="9074150" cy="680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899592" y="347560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C00000"/>
                </a:solidFill>
              </a:rPr>
              <a:t>La bonifica meccanica</a:t>
            </a:r>
            <a:endParaRPr lang="it-IT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74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620000" cy="838200"/>
          </a:xfrm>
        </p:spPr>
        <p:txBody>
          <a:bodyPr/>
          <a:lstStyle/>
          <a:p>
            <a:r>
              <a:rPr lang="it-IT" altLang="it-IT" sz="2800"/>
              <a:t>Una vecchia pompa centrifuga istallata a Baura</a:t>
            </a:r>
          </a:p>
        </p:txBody>
      </p:sp>
      <p:pic>
        <p:nvPicPr>
          <p:cNvPr id="40963" name="Picture 3" descr="Baura (Fe)  Pompa centrifu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16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086600" cy="685800"/>
          </a:xfrm>
        </p:spPr>
        <p:txBody>
          <a:bodyPr/>
          <a:lstStyle/>
          <a:p>
            <a:r>
              <a:rPr lang="it-IT" altLang="it-IT" sz="2800"/>
              <a:t>La prima idrovora a vapore di Marozzo (1876)</a:t>
            </a:r>
          </a:p>
        </p:txBody>
      </p:sp>
      <p:pic>
        <p:nvPicPr>
          <p:cNvPr id="41987" name="Picture 3" descr="Idrovora Marozzo (Fe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96791"/>
            <a:ext cx="8640960" cy="591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08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r>
              <a:rPr lang="it-IT" altLang="it-IT" sz="2800"/>
              <a:t>Il disegno dell’impianto di sollevamento di Marozzo</a:t>
            </a:r>
          </a:p>
        </p:txBody>
      </p:sp>
      <p:pic>
        <p:nvPicPr>
          <p:cNvPr id="43011" name="Picture 3" descr="Idrovora Marozzo Sche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937" y="1124744"/>
            <a:ext cx="5686425" cy="560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79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315200" cy="609600"/>
          </a:xfrm>
        </p:spPr>
        <p:txBody>
          <a:bodyPr/>
          <a:lstStyle/>
          <a:p>
            <a:r>
              <a:rPr lang="it-IT" altLang="it-IT" sz="2800"/>
              <a:t>Le grandi idrovore di Codigoro (1874)</a:t>
            </a:r>
          </a:p>
        </p:txBody>
      </p:sp>
      <p:pic>
        <p:nvPicPr>
          <p:cNvPr id="44035" name="Picture 3" descr="Idrovore Codigor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8229600" cy="560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08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239000" cy="533400"/>
          </a:xfrm>
        </p:spPr>
        <p:txBody>
          <a:bodyPr/>
          <a:lstStyle/>
          <a:p>
            <a:r>
              <a:rPr lang="it-IT" altLang="it-IT" sz="2800"/>
              <a:t>Stabilimento idrovoro Aleotti - Ostellato </a:t>
            </a:r>
          </a:p>
        </p:txBody>
      </p:sp>
      <p:pic>
        <p:nvPicPr>
          <p:cNvPr id="47107" name="Picture 3" descr="Idrovora Rovere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8534400" cy="566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19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924800" cy="457200"/>
          </a:xfrm>
        </p:spPr>
        <p:txBody>
          <a:bodyPr>
            <a:normAutofit fontScale="90000"/>
          </a:bodyPr>
          <a:lstStyle/>
          <a:p>
            <a:r>
              <a:rPr lang="it-IT" altLang="it-IT" sz="2800"/>
              <a:t>Stabilimento idrovoro Bando - Fiorana (Argenta)</a:t>
            </a:r>
          </a:p>
        </p:txBody>
      </p:sp>
      <p:pic>
        <p:nvPicPr>
          <p:cNvPr id="48131" name="Picture 3" descr="Idrovora Fiorana (Argenta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00100"/>
            <a:ext cx="7696200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50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860425" y="274638"/>
            <a:ext cx="7826375" cy="609600"/>
          </a:xfrm>
        </p:spPr>
        <p:txBody>
          <a:bodyPr/>
          <a:lstStyle/>
          <a:p>
            <a:r>
              <a:rPr lang="it-IT" altLang="it-IT" sz="3200"/>
              <a:t>Stellata (Fe) – Idrovora Pilastresi</a:t>
            </a:r>
          </a:p>
        </p:txBody>
      </p:sp>
      <p:pic>
        <p:nvPicPr>
          <p:cNvPr id="49155" name="Picture 3" descr="Idrovora Pilastre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6858000" cy="487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44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63650" y="274638"/>
            <a:ext cx="7423150" cy="685800"/>
          </a:xfrm>
        </p:spPr>
        <p:txBody>
          <a:bodyPr/>
          <a:lstStyle/>
          <a:p>
            <a:r>
              <a:rPr lang="it-IT" altLang="it-IT" sz="2800"/>
              <a:t>Disegno della chiavica a Reno della Bonifica Renana</a:t>
            </a:r>
          </a:p>
        </p:txBody>
      </p:sp>
      <p:pic>
        <p:nvPicPr>
          <p:cNvPr id="50179" name="Picture 3" descr="Chiavica Bonifica Ren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7696200" cy="516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59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>
                <a:latin typeface="Book Antiqua" pitchFamily="18" charset="0"/>
              </a:rPr>
              <a:t>Il latifondo capitalistico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 dirty="0">
                <a:latin typeface="Book Antiqua" pitchFamily="18" charset="0"/>
              </a:rPr>
              <a:t>Nel ferrarese orientale si insediano i nuovi proprietari terrieri che avevano avviato la bonifica dal 1872</a:t>
            </a:r>
          </a:p>
          <a:p>
            <a:r>
              <a:rPr lang="it-IT" altLang="it-IT" dirty="0">
                <a:latin typeface="Book Antiqua" pitchFamily="18" charset="0"/>
              </a:rPr>
              <a:t>La SBTF, la </a:t>
            </a:r>
            <a:r>
              <a:rPr lang="it-IT" altLang="it-IT" dirty="0" err="1">
                <a:latin typeface="Book Antiqua" pitchFamily="18" charset="0"/>
              </a:rPr>
              <a:t>soc</a:t>
            </a:r>
            <a:r>
              <a:rPr lang="it-IT" altLang="it-IT" dirty="0">
                <a:latin typeface="Book Antiqua" pitchFamily="18" charset="0"/>
              </a:rPr>
              <a:t>. Lodigiana, La Codigoro nel comprensorio della Grande Bonificazione del Polesine di Ferrara</a:t>
            </a:r>
          </a:p>
          <a:p>
            <a:r>
              <a:rPr lang="it-IT" altLang="it-IT" dirty="0">
                <a:latin typeface="Book Antiqua" pitchFamily="18" charset="0"/>
              </a:rPr>
              <a:t>La società </a:t>
            </a:r>
            <a:r>
              <a:rPr lang="it-IT" altLang="it-IT" dirty="0" err="1">
                <a:latin typeface="Book Antiqua" pitchFamily="18" charset="0"/>
              </a:rPr>
              <a:t>Valgallare</a:t>
            </a:r>
            <a:r>
              <a:rPr lang="it-IT" altLang="it-IT" dirty="0">
                <a:latin typeface="Book Antiqua" pitchFamily="18" charset="0"/>
              </a:rPr>
              <a:t>, la società Valle Volta e altri nel Polesine di S. Giorgio </a:t>
            </a:r>
          </a:p>
        </p:txBody>
      </p:sp>
    </p:spTree>
    <p:extLst>
      <p:ext uri="{BB962C8B-B14F-4D97-AF65-F5344CB8AC3E}">
        <p14:creationId xmlns:p14="http://schemas.microsoft.com/office/powerpoint/2010/main" val="158943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496944" cy="3096344"/>
          </a:xfrm>
        </p:spPr>
        <p:txBody>
          <a:bodyPr>
            <a:noAutofit/>
          </a:bodyPr>
          <a:lstStyle/>
          <a:p>
            <a:r>
              <a:rPr lang="it-IT" sz="6000" dirty="0" smtClean="0">
                <a:latin typeface="Bodoni MT" panose="02070603080606020203" pitchFamily="18" charset="0"/>
              </a:rPr>
              <a:t>Acque alte</a:t>
            </a:r>
            <a:br>
              <a:rPr lang="it-IT" sz="6000" dirty="0" smtClean="0">
                <a:latin typeface="Bodoni MT" panose="02070603080606020203" pitchFamily="18" charset="0"/>
              </a:rPr>
            </a:br>
            <a:r>
              <a:rPr lang="it-IT" sz="6000" dirty="0">
                <a:latin typeface="Bodoni MT" panose="02070603080606020203" pitchFamily="18" charset="0"/>
              </a:rPr>
              <a:t/>
            </a:r>
            <a:br>
              <a:rPr lang="it-IT" sz="6000" dirty="0">
                <a:latin typeface="Bodoni MT" panose="02070603080606020203" pitchFamily="18" charset="0"/>
              </a:rPr>
            </a:br>
            <a:r>
              <a:rPr lang="it-IT" sz="6000" dirty="0" smtClean="0">
                <a:latin typeface="Bodoni MT" panose="02070603080606020203" pitchFamily="18" charset="0"/>
              </a:rPr>
              <a:t>Acque basse</a:t>
            </a:r>
            <a:endParaRPr lang="it-IT" sz="60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4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4000"/>
              <a:t>La nascita della “questione agraria”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Crisi agraria e cerealicoltura</a:t>
            </a:r>
          </a:p>
          <a:p>
            <a:r>
              <a:rPr lang="it-IT" altLang="it-IT"/>
              <a:t>I braccianti: un indotto della bonifica</a:t>
            </a:r>
          </a:p>
          <a:p>
            <a:r>
              <a:rPr lang="it-IT" altLang="it-IT"/>
              <a:t>La conduzione in economia e il problema del collocamento</a:t>
            </a:r>
          </a:p>
          <a:p>
            <a:r>
              <a:rPr lang="it-IT" altLang="it-IT"/>
              <a:t>La compartecipazione: un istituto ferrarese</a:t>
            </a:r>
          </a:p>
          <a:p>
            <a:r>
              <a:rPr lang="it-IT" altLang="it-IT"/>
              <a:t>Disoccupazione e lavori pubblici</a:t>
            </a:r>
          </a:p>
        </p:txBody>
      </p:sp>
    </p:spTree>
    <p:extLst>
      <p:ext uri="{BB962C8B-B14F-4D97-AF65-F5344CB8AC3E}">
        <p14:creationId xmlns:p14="http://schemas.microsoft.com/office/powerpoint/2010/main" val="30494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it-IT" altLang="it-IT" sz="2800" smtClean="0"/>
              <a:t>Dal vapore all’elettrificazione</a:t>
            </a:r>
          </a:p>
        </p:txBody>
      </p:sp>
      <p:sp>
        <p:nvSpPr>
          <p:cNvPr id="34819" name="Rectangle 4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endParaRPr lang="it-IT" altLang="it-IT" smtClean="0"/>
          </a:p>
        </p:txBody>
      </p:sp>
      <p:pic>
        <p:nvPicPr>
          <p:cNvPr id="34820" name="Picture 5" descr="Idrov Marozzo 19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52475"/>
            <a:ext cx="8748712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altLang="it-IT" sz="1800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81000" y="0"/>
            <a:ext cx="815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800">
                <a:latin typeface="Times New Roman" pitchFamily="18" charset="0"/>
              </a:rPr>
              <a:t>Dal Vapore all’elettrificazione</a:t>
            </a:r>
          </a:p>
        </p:txBody>
      </p:sp>
    </p:spTree>
    <p:extLst>
      <p:ext uri="{BB962C8B-B14F-4D97-AF65-F5344CB8AC3E}">
        <p14:creationId xmlns:p14="http://schemas.microsoft.com/office/powerpoint/2010/main" val="205098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Impianti Valle lep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603846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187624" y="282593"/>
            <a:ext cx="77048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400">
                <a:latin typeface="Times New Roman" pitchFamily="18" charset="0"/>
              </a:rPr>
              <a:t>Il più grande impianto di sollevamento italiano (acque alte e basse) di </a:t>
            </a:r>
            <a:r>
              <a:rPr lang="it-IT" altLang="it-IT" sz="2400" b="1">
                <a:latin typeface="Times New Roman" pitchFamily="18" charset="0"/>
              </a:rPr>
              <a:t>Valle Lepri</a:t>
            </a:r>
            <a:r>
              <a:rPr lang="it-IT" altLang="it-IT" sz="2400">
                <a:latin typeface="Times New Roman" pitchFamily="18" charset="0"/>
              </a:rPr>
              <a:t> (Comacchio – FE)</a:t>
            </a:r>
          </a:p>
        </p:txBody>
      </p:sp>
    </p:spTree>
    <p:extLst>
      <p:ext uri="{BB962C8B-B14F-4D97-AF65-F5344CB8AC3E}">
        <p14:creationId xmlns:p14="http://schemas.microsoft.com/office/powerpoint/2010/main" val="220365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immagini 2002\Valli Mezzano e Filo\Bonifica Mezza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771800" y="5013176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 dirty="0" smtClean="0">
                <a:solidFill>
                  <a:srgbClr val="FFFF00"/>
                </a:solidFill>
              </a:rPr>
              <a:t>Grazie</a:t>
            </a:r>
            <a:endParaRPr lang="it-IT" sz="7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11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28600"/>
            <a:ext cx="7239000" cy="533400"/>
          </a:xfrm>
        </p:spPr>
        <p:txBody>
          <a:bodyPr/>
          <a:lstStyle/>
          <a:p>
            <a:r>
              <a:rPr lang="it-IT" altLang="it-IT" sz="2800"/>
              <a:t>Argine maestro del Po a Francolino (Fe)</a:t>
            </a:r>
          </a:p>
        </p:txBody>
      </p:sp>
      <p:pic>
        <p:nvPicPr>
          <p:cNvPr id="22531" name="Picture 3" descr="D:\acquarum\Idraulica\Argine Po2 Francol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77724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517424" y="1558560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rgbClr val="C00000"/>
                </a:solidFill>
                <a:latin typeface="Bodoni MT" panose="02070603080606020203" pitchFamily="18" charset="0"/>
              </a:rPr>
              <a:t>A R G I N I</a:t>
            </a:r>
            <a:endParaRPr lang="it-IT" sz="4000" dirty="0">
              <a:solidFill>
                <a:srgbClr val="C00000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85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051" descr="D:\acquarum\Valli Mezzano e Filo\Filo antico Prima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66"/>
            <a:ext cx="9113779" cy="683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042988" y="762000"/>
            <a:ext cx="7705725" cy="655638"/>
          </a:xfrm>
        </p:spPr>
        <p:txBody>
          <a:bodyPr>
            <a:noAutofit/>
          </a:bodyPr>
          <a:lstStyle/>
          <a:p>
            <a:r>
              <a:rPr lang="it-IT" altLang="it-IT" sz="3200" dirty="0">
                <a:solidFill>
                  <a:srgbClr val="C00000"/>
                </a:solidFill>
              </a:rPr>
              <a:t>L’antico alveo del Po di Primaro presso Filo</a:t>
            </a:r>
          </a:p>
        </p:txBody>
      </p:sp>
    </p:spTree>
    <p:extLst>
      <p:ext uri="{BB962C8B-B14F-4D97-AF65-F5344CB8AC3E}">
        <p14:creationId xmlns:p14="http://schemas.microsoft.com/office/powerpoint/2010/main" val="33814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D:\acquarum\Idraulica\Argine Diversiv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" y="0"/>
            <a:ext cx="9036496" cy="677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136904" cy="792088"/>
          </a:xfrm>
        </p:spPr>
        <p:txBody>
          <a:bodyPr>
            <a:noAutofit/>
          </a:bodyPr>
          <a:lstStyle/>
          <a:p>
            <a:r>
              <a:rPr lang="it-IT" sz="2800" dirty="0" smtClean="0">
                <a:solidFill>
                  <a:srgbClr val="FFC000"/>
                </a:solidFill>
              </a:rPr>
              <a:t>Antico argine del Panaro presso S. Bianca (Bondeno)</a:t>
            </a:r>
            <a:endParaRPr lang="it-IT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15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ravatta nera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2052</Words>
  <Application>Microsoft Office PowerPoint</Application>
  <PresentationFormat>Presentazione su schermo (4:3)</PresentationFormat>
  <Paragraphs>146</Paragraphs>
  <Slides>63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63</vt:i4>
      </vt:variant>
    </vt:vector>
  </HeadingPairs>
  <TitlesOfParts>
    <vt:vector size="64" baseType="lpstr">
      <vt:lpstr>Tema di Office</vt:lpstr>
      <vt:lpstr>Presentazione standard di PowerPoint</vt:lpstr>
      <vt:lpstr>L’insediamento umano lungo le direttrici fluviali nella carta dei ducati estensi di Marco Antonio Pasi (sec. XVI)</vt:lpstr>
      <vt:lpstr>La carta altimetrica dei suoli ferraresi</vt:lpstr>
      <vt:lpstr>Paleoalvei del Po e del Reno e antichi cordoni di dune</vt:lpstr>
      <vt:lpstr>Idrografia del secolo XVI</vt:lpstr>
      <vt:lpstr>Acque alte  Acque basse</vt:lpstr>
      <vt:lpstr>Argine maestro del Po a Francolino (Fe)</vt:lpstr>
      <vt:lpstr>L’antico alveo del Po di Primaro presso Filo</vt:lpstr>
      <vt:lpstr>Antico argine del Panaro presso S. Bianca (Bondeno)</vt:lpstr>
      <vt:lpstr>Presentazione standard di PowerPoint</vt:lpstr>
      <vt:lpstr>Sopralzo e rinforzo di un argine  da Della Scienza et dell’arte di ben governare le acque”  di Giovan Battista Aleotti </vt:lpstr>
      <vt:lpstr>Infiltrazione dell’acqua del Po sotto l’argine maestro a Moglia di Sermide (Mn)</vt:lpstr>
      <vt:lpstr>Antico argine di contenimento delle acque mantovane:  l’Argine del Campo  (Bondeno)</vt:lpstr>
      <vt:lpstr>Presentazione standard di PowerPoint</vt:lpstr>
      <vt:lpstr>Costruire la terra</vt:lpstr>
      <vt:lpstr>Presentazione standard di PowerPoint</vt:lpstr>
      <vt:lpstr>Presentazione standard di PowerPoint</vt:lpstr>
      <vt:lpstr>Situazione idraulica al XIV secolo</vt:lpstr>
      <vt:lpstr>Bonifiche del secolo XV-XVI I Serragli di Bondeno</vt:lpstr>
      <vt:lpstr>I Serragli di Bondeno</vt:lpstr>
      <vt:lpstr>Il cavo Burana</vt:lpstr>
      <vt:lpstr>La Diamantina e Lucrezia Borgia</vt:lpstr>
      <vt:lpstr>La bonifica della Diamantina (1513)</vt:lpstr>
      <vt:lpstr>Le aree di bonifica tra ‘400 e ‘500: Casaglia e Diamantina</vt:lpstr>
      <vt:lpstr>La Sanmartina</vt:lpstr>
      <vt:lpstr>Le aree di bonifica della fine XV e inizi XVI secolo: la Sanmartina  </vt:lpstr>
      <vt:lpstr>Acque bolognesi: il Cavamento Foscaglia</vt:lpstr>
      <vt:lpstr>Finale e il Cavamento Foscaglia</vt:lpstr>
      <vt:lpstr>Crisi del sistema Fossalta e Burana</vt:lpstr>
      <vt:lpstr>Le acque mantovane</vt:lpstr>
      <vt:lpstr>Nel Polesine di Rovigo</vt:lpstr>
      <vt:lpstr>Selva e Bellombra: un progetto interrotto</vt:lpstr>
      <vt:lpstr>Il Reno nel Po</vt:lpstr>
      <vt:lpstr>Presentazione standard di PowerPoint</vt:lpstr>
      <vt:lpstr>Presentazione standard di PowerPoint</vt:lpstr>
      <vt:lpstr>Presentazione standard di PowerPoint</vt:lpstr>
      <vt:lpstr>Marino Silvestri e i consorti di Porto Viro</vt:lpstr>
      <vt:lpstr>Presentazione standard di PowerPoint</vt:lpstr>
      <vt:lpstr>Nessuna novità nel delta</vt:lpstr>
      <vt:lpstr>Conseguenze del Taglio   Mesola e il porto di Goro</vt:lpstr>
      <vt:lpstr>Presentazione standard di PowerPoint</vt:lpstr>
      <vt:lpstr>Presentazione standard di PowerPoint</vt:lpstr>
      <vt:lpstr>Il secolo XIX</vt:lpstr>
      <vt:lpstr>Presentazione standard di PowerPoint</vt:lpstr>
      <vt:lpstr>Presentazione standard di PowerPoint</vt:lpstr>
      <vt:lpstr>Presentazione standard di PowerPoint</vt:lpstr>
      <vt:lpstr>Le acque di Burana</vt:lpstr>
      <vt:lpstr>Presentazione standard di PowerPoint</vt:lpstr>
      <vt:lpstr>Bondeno – Botte napoleonica all’apertura del canale emissario</vt:lpstr>
      <vt:lpstr>Presentazione standard di PowerPoint</vt:lpstr>
      <vt:lpstr>Una vecchia pompa centrifuga istallata a Baura</vt:lpstr>
      <vt:lpstr>La prima idrovora a vapore di Marozzo (1876)</vt:lpstr>
      <vt:lpstr>Il disegno dell’impianto di sollevamento di Marozzo</vt:lpstr>
      <vt:lpstr>Le grandi idrovore di Codigoro (1874)</vt:lpstr>
      <vt:lpstr>Stabilimento idrovoro Aleotti - Ostellato </vt:lpstr>
      <vt:lpstr>Stabilimento idrovoro Bando - Fiorana (Argenta)</vt:lpstr>
      <vt:lpstr>Stellata (Fe) – Idrovora Pilastresi</vt:lpstr>
      <vt:lpstr>Disegno della chiavica a Reno della Bonifica Renana</vt:lpstr>
      <vt:lpstr>Il latifondo capitalistico</vt:lpstr>
      <vt:lpstr>La nascita della “questione agraria”</vt:lpstr>
      <vt:lpstr>Dal vapore all’elettrificazione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Franco</dc:creator>
  <cp:lastModifiedBy>Franco</cp:lastModifiedBy>
  <cp:revision>12</cp:revision>
  <dcterms:created xsi:type="dcterms:W3CDTF">2016-04-14T07:50:32Z</dcterms:created>
  <dcterms:modified xsi:type="dcterms:W3CDTF">2016-04-14T22:51:35Z</dcterms:modified>
</cp:coreProperties>
</file>