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4660"/>
  </p:normalViewPr>
  <p:slideViewPr>
    <p:cSldViewPr>
      <p:cViewPr>
        <p:scale>
          <a:sx n="75" d="100"/>
          <a:sy n="75" d="100"/>
        </p:scale>
        <p:origin x="240" y="9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27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00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8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23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95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9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1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2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7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84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3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F535-A9B8-47ED-8015-688121B09361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7B4F5-9E29-4474-99E3-E3F63D6004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84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it-IT" dirty="0" smtClean="0"/>
              <a:t>Filologia </a:t>
            </a:r>
            <a:r>
              <a:rPr lang="it-IT" smtClean="0"/>
              <a:t>classica </a:t>
            </a:r>
            <a:r>
              <a:rPr lang="it-IT"/>
              <a:t>V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96944" cy="4536504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Bibliografia per la critica testuale</a:t>
            </a:r>
          </a:p>
          <a:p>
            <a:pPr algn="just"/>
            <a:endParaRPr lang="it-IT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it-IT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M.L.West</a:t>
            </a:r>
            <a:r>
              <a:rPr lang="it-IT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Critica del testo e tecnica dell’edizione, Palermo (L’Epos ed.), 1991</a:t>
            </a:r>
            <a:endParaRPr lang="it-IT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Errori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Assimilazione alla parola vicina (es. le desinenze)</a:t>
            </a:r>
          </a:p>
          <a:p>
            <a:r>
              <a:rPr lang="it-IT" dirty="0" smtClean="0"/>
              <a:t>Assimilazione in corpo di parola (Ro</a:t>
            </a:r>
            <a:r>
              <a:rPr lang="it-IT" u="sng" dirty="0" smtClean="0"/>
              <a:t>man</a:t>
            </a:r>
            <a:r>
              <a:rPr lang="it-IT" dirty="0" smtClean="0"/>
              <a:t> invece di Rome in un testo inglese, perché dopo c’era </a:t>
            </a:r>
            <a:r>
              <a:rPr lang="it-IT" dirty="0" smtClean="0"/>
              <a:t>hu</a:t>
            </a:r>
            <a:r>
              <a:rPr lang="it-IT" u="sng" dirty="0" smtClean="0"/>
              <a:t>man)</a:t>
            </a:r>
            <a:endParaRPr lang="it-IT" u="sng" dirty="0" smtClean="0"/>
          </a:p>
          <a:p>
            <a:r>
              <a:rPr lang="it-IT" dirty="0" smtClean="0"/>
              <a:t>Aplografia (semplificazione con caduta sillaba) </a:t>
            </a:r>
            <a:r>
              <a:rPr lang="it-IT" i="1" dirty="0" err="1" smtClean="0"/>
              <a:t>defendum</a:t>
            </a:r>
            <a:r>
              <a:rPr lang="it-IT" dirty="0" smtClean="0"/>
              <a:t> invece di </a:t>
            </a:r>
            <a:r>
              <a:rPr lang="it-IT" i="1" dirty="0" err="1" smtClean="0"/>
              <a:t>defendendum</a:t>
            </a:r>
            <a:endParaRPr lang="it-IT" i="1" dirty="0" smtClean="0"/>
          </a:p>
          <a:p>
            <a:r>
              <a:rPr lang="it-IT" dirty="0" smtClean="0"/>
              <a:t>Dittografia (duplicazione sillaba)</a:t>
            </a:r>
          </a:p>
          <a:p>
            <a:r>
              <a:rPr lang="it-IT" dirty="0" smtClean="0"/>
              <a:t>Omissione  (si verifica a proposito di parole brevi)</a:t>
            </a:r>
          </a:p>
          <a:p>
            <a:r>
              <a:rPr lang="it-IT" dirty="0" smtClean="0"/>
              <a:t>Errore di lettura: lettere scambiate per altre (capitale greca, onciale greca dal 300 d.C., minuscola greca dal IX sec. coesistente dapprima con le capitali)</a:t>
            </a:r>
          </a:p>
          <a:p>
            <a:r>
              <a:rPr lang="it-IT" dirty="0" smtClean="0"/>
              <a:t>Abbreviazione causa di errore (con l’introduzione della minuscola e la sua prima forma corsiva): sostituzione di lettere desinenziali con segni di abbreviazione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169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Edizione critica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L’incertezza della tradizione: ricerca dell’identità di un testo.</a:t>
            </a:r>
          </a:p>
          <a:p>
            <a:r>
              <a:rPr lang="it-IT" dirty="0" smtClean="0"/>
              <a:t>L’apparato </a:t>
            </a:r>
            <a:r>
              <a:rPr lang="it-IT" dirty="0" smtClean="0"/>
              <a:t>critico. </a:t>
            </a:r>
            <a:r>
              <a:rPr lang="it-IT" dirty="0" smtClean="0"/>
              <a:t>Il lettore </a:t>
            </a:r>
            <a:r>
              <a:rPr lang="it-IT" dirty="0" smtClean="0"/>
              <a:t> </a:t>
            </a:r>
            <a:r>
              <a:rPr lang="it-IT" dirty="0" smtClean="0"/>
              <a:t>dipende dall’editore.</a:t>
            </a:r>
          </a:p>
          <a:p>
            <a:r>
              <a:rPr lang="it-IT" dirty="0" smtClean="0"/>
              <a:t>Esame dei dati esposti nell’apparato su cui si esercita il giudizio del moderno lettore di un testo</a:t>
            </a:r>
          </a:p>
          <a:p>
            <a:r>
              <a:rPr lang="it-IT" dirty="0" smtClean="0"/>
              <a:t>Vari tipi di apparato</a:t>
            </a:r>
          </a:p>
          <a:p>
            <a:r>
              <a:rPr lang="it-IT" dirty="0" smtClean="0"/>
              <a:t>La sezione dei </a:t>
            </a:r>
            <a:r>
              <a:rPr lang="it-IT" i="1" dirty="0" smtClean="0"/>
              <a:t>Testimonia</a:t>
            </a:r>
          </a:p>
          <a:p>
            <a:r>
              <a:rPr lang="it-IT" dirty="0" smtClean="0"/>
              <a:t>La sezione dei </a:t>
            </a:r>
            <a:r>
              <a:rPr lang="it-IT" i="1" dirty="0" smtClean="0"/>
              <a:t>loci </a:t>
            </a:r>
            <a:r>
              <a:rPr lang="it-IT" i="1" dirty="0" err="1" smtClean="0"/>
              <a:t>similes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5430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Tradizione manoscritta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tradizione manoscritta non è un processo meccanico di accumulazione di errori</a:t>
            </a:r>
          </a:p>
          <a:p>
            <a:r>
              <a:rPr lang="it-IT" dirty="0" smtClean="0"/>
              <a:t>Lo scriba può correggere il testo che sta di fronte (antigrafo) senza far ricorso ad un’altra copia, senza cioè </a:t>
            </a:r>
            <a:r>
              <a:rPr lang="it-IT" i="1" dirty="0" smtClean="0"/>
              <a:t>collazionare </a:t>
            </a:r>
            <a:r>
              <a:rPr lang="it-IT" dirty="0" smtClean="0"/>
              <a:t>(confrontare).</a:t>
            </a:r>
          </a:p>
          <a:p>
            <a:r>
              <a:rPr lang="it-IT" dirty="0" smtClean="0"/>
              <a:t>L’apografo (il testo copiato) può essere più </a:t>
            </a:r>
            <a:r>
              <a:rPr lang="it-IT" dirty="0" smtClean="0"/>
              <a:t>accurato </a:t>
            </a:r>
            <a:r>
              <a:rPr lang="it-IT" dirty="0" smtClean="0"/>
              <a:t>dell’antigrafo.</a:t>
            </a:r>
          </a:p>
          <a:p>
            <a:r>
              <a:rPr lang="it-IT" dirty="0" smtClean="0"/>
              <a:t>Ma alcune correzioni dello scriba possono essere errate. Questo tipo di corruttela è più insidioso dell’errore di trascrizione per inavvertenza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402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ollazione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fatto che il confronto di diversi manoscritti evidenzi </a:t>
            </a:r>
            <a:r>
              <a:rPr lang="it-IT" i="1" dirty="0" smtClean="0"/>
              <a:t>varianti </a:t>
            </a:r>
            <a:r>
              <a:rPr lang="it-IT" dirty="0" smtClean="0"/>
              <a:t>non è una scoperta moderna (già nell’antichità e nel medioevo)</a:t>
            </a:r>
          </a:p>
          <a:p>
            <a:r>
              <a:rPr lang="it-IT" dirty="0" smtClean="0"/>
              <a:t>La variante poteva essere inserita nella nuova copia come una correzione o essere annotata a margine nel nuovo manoscritto o tra un rigo e l’altro</a:t>
            </a:r>
          </a:p>
          <a:p>
            <a:r>
              <a:rPr lang="it-IT" dirty="0" smtClean="0"/>
              <a:t>Il confluire di lezioni da più di un antigrafo è noto come </a:t>
            </a:r>
            <a:r>
              <a:rPr lang="it-IT" i="1" dirty="0" smtClean="0"/>
              <a:t>contaminazione.</a:t>
            </a:r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0132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Emendamento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Gli errori della citazione mnemonica</a:t>
            </a:r>
          </a:p>
          <a:p>
            <a:r>
              <a:rPr lang="it-IT" dirty="0" smtClean="0"/>
              <a:t>La modernizzazione ortografica e la tendenza in età ellenistica a conservare forme dialettali originarie</a:t>
            </a:r>
          </a:p>
          <a:p>
            <a:r>
              <a:rPr lang="it-IT" dirty="0" smtClean="0"/>
              <a:t>Emendamenti più appariscenti nel medioevo e nel rinascimento piuttosto che nell’antichità</a:t>
            </a:r>
          </a:p>
          <a:p>
            <a:r>
              <a:rPr lang="it-IT" dirty="0" smtClean="0"/>
              <a:t>L’emendamento più recente rappresenta un problema più serio</a:t>
            </a:r>
          </a:p>
          <a:p>
            <a:r>
              <a:rPr lang="it-IT" dirty="0" smtClean="0"/>
              <a:t>Le congetture degli antichi sono ricordate a volte negli scolii, ma raramente influenzano la tradizione testuale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31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</a:t>
            </a:r>
            <a:r>
              <a:rPr lang="it-IT" dirty="0" smtClean="0"/>
              <a:t>edioevo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Quando le copie erano poche e la corruzione frequente, gli scribi emendavano quel che non riuscivano a leggere o che erano incapaci di comprendere, e certe volte quel che sembrava loro </a:t>
            </a:r>
            <a:r>
              <a:rPr lang="it-IT" dirty="0" err="1" smtClean="0"/>
              <a:t>ametrico</a:t>
            </a:r>
            <a:endParaRPr lang="it-IT" dirty="0" smtClean="0"/>
          </a:p>
          <a:p>
            <a:r>
              <a:rPr lang="it-IT" dirty="0" smtClean="0"/>
              <a:t>Mutamenti </a:t>
            </a:r>
            <a:r>
              <a:rPr lang="it-IT" dirty="0" err="1" smtClean="0"/>
              <a:t>semiconsci</a:t>
            </a:r>
            <a:r>
              <a:rPr lang="it-IT" dirty="0" smtClean="0"/>
              <a:t> e inconsci apportati dagli scribi nella trascrizione. Non di origine visuale, ma fonetica o psicologica. Quando si scrive si tende a pronunziare tra sé le parole. Si può scrivere una parola che ha suono simile a quella che si ha in mente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03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</a:t>
            </a:r>
            <a:r>
              <a:rPr lang="it-IT" dirty="0" smtClean="0"/>
              <a:t>rrori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Ortografici </a:t>
            </a:r>
          </a:p>
          <a:p>
            <a:r>
              <a:rPr lang="it-IT" dirty="0" smtClean="0"/>
              <a:t>Metatesi: </a:t>
            </a:r>
            <a:r>
              <a:rPr lang="it-IT" i="1" dirty="0" err="1" smtClean="0"/>
              <a:t>suscipit</a:t>
            </a:r>
            <a:r>
              <a:rPr lang="it-IT" i="1" dirty="0" smtClean="0"/>
              <a:t>, </a:t>
            </a:r>
            <a:r>
              <a:rPr lang="it-IT" i="1" dirty="0" err="1" smtClean="0"/>
              <a:t>suspicit</a:t>
            </a:r>
            <a:endParaRPr lang="it-IT" i="1" dirty="0" smtClean="0"/>
          </a:p>
          <a:p>
            <a:r>
              <a:rPr lang="it-IT" dirty="0" smtClean="0"/>
              <a:t>Semplificazione gruppi di consonanti</a:t>
            </a:r>
          </a:p>
          <a:p>
            <a:r>
              <a:rPr lang="it-IT" dirty="0" err="1" smtClean="0"/>
              <a:t>Sostituizione</a:t>
            </a:r>
            <a:r>
              <a:rPr lang="it-IT" dirty="0" smtClean="0"/>
              <a:t> di una parola con un’altra per associazione mentale </a:t>
            </a:r>
            <a:r>
              <a:rPr lang="it-IT" i="1" dirty="0" smtClean="0"/>
              <a:t>(</a:t>
            </a:r>
            <a:r>
              <a:rPr lang="it-IT" i="1" dirty="0" err="1" smtClean="0"/>
              <a:t>pylai</a:t>
            </a:r>
            <a:r>
              <a:rPr lang="it-IT" i="1" dirty="0" smtClean="0"/>
              <a:t> </a:t>
            </a:r>
            <a:r>
              <a:rPr lang="it-IT" dirty="0" smtClean="0"/>
              <a:t>e</a:t>
            </a:r>
            <a:r>
              <a:rPr lang="it-IT" i="1" dirty="0" smtClean="0"/>
              <a:t> </a:t>
            </a:r>
            <a:r>
              <a:rPr lang="it-IT" i="1" dirty="0" err="1" smtClean="0"/>
              <a:t>thyrai</a:t>
            </a:r>
            <a:r>
              <a:rPr lang="it-IT" i="1" dirty="0" smtClean="0"/>
              <a:t> </a:t>
            </a:r>
            <a:r>
              <a:rPr lang="it-IT" dirty="0" smtClean="0"/>
              <a:t>sono spesso varianti)</a:t>
            </a:r>
          </a:p>
          <a:p>
            <a:r>
              <a:rPr lang="it-IT" dirty="0" smtClean="0"/>
              <a:t>Parola simile copiata poco prima</a:t>
            </a:r>
          </a:p>
          <a:p>
            <a:r>
              <a:rPr lang="it-IT" dirty="0" smtClean="0"/>
              <a:t>Reminiscenze di autori noti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54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Errori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Parte finale di versi e </a:t>
            </a:r>
            <a:r>
              <a:rPr lang="it-IT" dirty="0" smtClean="0"/>
              <a:t>periodi (poesia lirica) </a:t>
            </a:r>
            <a:r>
              <a:rPr lang="it-IT" dirty="0" smtClean="0"/>
              <a:t>più corrotti perché coincidono con la fine del brano che lo scriba ha in mente </a:t>
            </a:r>
            <a:r>
              <a:rPr lang="it-IT" dirty="0" smtClean="0"/>
              <a:t>mentre sta </a:t>
            </a:r>
            <a:r>
              <a:rPr lang="it-IT" dirty="0" smtClean="0"/>
              <a:t>copiando</a:t>
            </a:r>
          </a:p>
          <a:p>
            <a:r>
              <a:rPr lang="it-IT" dirty="0" smtClean="0"/>
              <a:t>L’amanuense può alterare l’ordine delle parole</a:t>
            </a:r>
          </a:p>
          <a:p>
            <a:r>
              <a:rPr lang="it-IT" dirty="0" smtClean="0"/>
              <a:t>La tendenza alla semplificazione nell’ordine delle parole= banalizzazione, eliminazione forme inconsuete</a:t>
            </a:r>
          </a:p>
          <a:p>
            <a:r>
              <a:rPr lang="it-IT" dirty="0" smtClean="0"/>
              <a:t>Asindeto eliminato con l’introduzione di una congiunzione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1476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Errori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Esplicitazione dei sottintesi</a:t>
            </a:r>
          </a:p>
          <a:p>
            <a:r>
              <a:rPr lang="it-IT" dirty="0" smtClean="0"/>
              <a:t>Completamento costruzioni ellittiche</a:t>
            </a:r>
          </a:p>
          <a:p>
            <a:r>
              <a:rPr lang="it-IT" dirty="0" smtClean="0"/>
              <a:t>La glossa: parola inserita nell’interlinea che spiega una parola o una frase del testo.</a:t>
            </a:r>
          </a:p>
          <a:p>
            <a:r>
              <a:rPr lang="it-IT" dirty="0" smtClean="0"/>
              <a:t>Una glossa rischia di essere scambiata per una correzione (es. nome proprio al posto di una circonlocuzione)</a:t>
            </a:r>
          </a:p>
          <a:p>
            <a:r>
              <a:rPr lang="it-IT" dirty="0" smtClean="0"/>
              <a:t>Annotazioni marginali che penetrano nel testo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026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608</Words>
  <Application>Microsoft Office PowerPoint</Application>
  <PresentationFormat>Presentazione su schermo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Filologia classica V</vt:lpstr>
      <vt:lpstr>Edizione critica</vt:lpstr>
      <vt:lpstr>Tradizione manoscritta</vt:lpstr>
      <vt:lpstr>Collazione</vt:lpstr>
      <vt:lpstr>Emendamento</vt:lpstr>
      <vt:lpstr>Medioevo</vt:lpstr>
      <vt:lpstr>Errori</vt:lpstr>
      <vt:lpstr>Errori (segue)</vt:lpstr>
      <vt:lpstr>Errori (segue)</vt:lpstr>
      <vt:lpstr>Errori (segue)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Filologia classica 11-12 novembre</dc:title>
  <dc:creator>Angela</dc:creator>
  <cp:lastModifiedBy>Admin</cp:lastModifiedBy>
  <cp:revision>13</cp:revision>
  <dcterms:created xsi:type="dcterms:W3CDTF">2014-11-17T16:14:27Z</dcterms:created>
  <dcterms:modified xsi:type="dcterms:W3CDTF">2016-12-07T10:59:51Z</dcterms:modified>
</cp:coreProperties>
</file>