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4" r:id="rId4"/>
    <p:sldId id="265" r:id="rId5"/>
    <p:sldId id="260" r:id="rId6"/>
    <p:sldId id="266" r:id="rId7"/>
    <p:sldId id="267" r:id="rId8"/>
    <p:sldId id="268" r:id="rId9"/>
    <p:sldId id="263" r:id="rId10"/>
    <p:sldId id="261" r:id="rId11"/>
    <p:sldId id="26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" y="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07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47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44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89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71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75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3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80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85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37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18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8BDF4-24D1-4BE2-BA78-692D95F2814C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80A76-646A-4C10-92C0-D326DE7A5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5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Palatino Linotype" panose="02040502050505030304" pitchFamily="18" charset="0"/>
              </a:rPr>
              <a:t>La biblioteca di Alessandria</a:t>
            </a:r>
            <a:endParaRPr lang="it-IT" sz="3200" dirty="0"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>
                <a:latin typeface="Palatino Linotype" panose="02040502050505030304" pitchFamily="18" charset="0"/>
              </a:rPr>
              <a:t>L</a:t>
            </a:r>
            <a:r>
              <a:rPr lang="it-IT" sz="2800" dirty="0" smtClean="0">
                <a:latin typeface="Palatino Linotype" panose="02040502050505030304" pitchFamily="18" charset="0"/>
              </a:rPr>
              <a:t>a tradizione peripatetica: Demetrio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Funzioni e scopi della biblioteca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Nascita dell’edizione: 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Il commento ai testi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I poeti filologi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I </a:t>
            </a:r>
            <a:r>
              <a:rPr lang="it-IT" sz="2800" i="1" dirty="0" err="1" smtClean="0">
                <a:latin typeface="Palatino Linotype" panose="02040502050505030304" pitchFamily="18" charset="0"/>
              </a:rPr>
              <a:t>pinakes</a:t>
            </a:r>
            <a:r>
              <a:rPr lang="it-IT" sz="2800" i="1" dirty="0" smtClean="0">
                <a:latin typeface="Palatino Linotype" panose="02040502050505030304" pitchFamily="18" charset="0"/>
              </a:rPr>
              <a:t> </a:t>
            </a:r>
            <a:r>
              <a:rPr lang="it-IT" sz="2800" dirty="0" smtClean="0">
                <a:latin typeface="Palatino Linotype" panose="02040502050505030304" pitchFamily="18" charset="0"/>
              </a:rPr>
              <a:t>di Callimaco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L’erudizione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La classificazione: mitografi e antiquari</a:t>
            </a:r>
          </a:p>
          <a:p>
            <a:r>
              <a:rPr lang="it-IT" sz="2800" dirty="0" smtClean="0">
                <a:latin typeface="Palatino Linotype" panose="02040502050505030304" pitchFamily="18" charset="0"/>
              </a:rPr>
              <a:t>La </a:t>
            </a:r>
            <a:r>
              <a:rPr lang="it-IT" sz="2800" dirty="0" smtClean="0">
                <a:latin typeface="Palatino Linotype" panose="02040502050505030304" pitchFamily="18" charset="0"/>
              </a:rPr>
              <a:t>paradossografia (</a:t>
            </a:r>
            <a:r>
              <a:rPr lang="it-IT" sz="2800" i="1" dirty="0" smtClean="0">
                <a:latin typeface="Palatino Linotype" panose="02040502050505030304" pitchFamily="18" charset="0"/>
              </a:rPr>
              <a:t>mirabilia</a:t>
            </a:r>
            <a:r>
              <a:rPr lang="it-IT" sz="2800" dirty="0" smtClean="0">
                <a:latin typeface="Palatino Linotype" panose="02040502050505030304" pitchFamily="18" charset="0"/>
              </a:rPr>
              <a:t>)</a:t>
            </a:r>
            <a:endParaRPr lang="it-IT" sz="2800" dirty="0" smtClean="0">
              <a:latin typeface="Palatino Linotype" panose="02040502050505030304" pitchFamily="18" charset="0"/>
            </a:endParaRPr>
          </a:p>
          <a:p>
            <a:endParaRPr lang="it-IT" sz="2800" dirty="0" smtClean="0">
              <a:latin typeface="Palatino Linotype" panose="02040502050505030304" pitchFamily="18" charset="0"/>
            </a:endParaRPr>
          </a:p>
          <a:p>
            <a:endParaRPr lang="it-IT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4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antichi commenti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 smtClean="0"/>
          </a:p>
          <a:p>
            <a:r>
              <a:rPr lang="it-IT" dirty="0" smtClean="0"/>
              <a:t>L’edizione di Omero: la collazione</a:t>
            </a:r>
          </a:p>
          <a:p>
            <a:r>
              <a:rPr lang="it-IT" dirty="0" smtClean="0"/>
              <a:t>La contaminazione orizzontale</a:t>
            </a:r>
            <a:endParaRPr lang="it-IT" dirty="0"/>
          </a:p>
          <a:p>
            <a:r>
              <a:rPr lang="it-IT" dirty="0" smtClean="0"/>
              <a:t>Gli </a:t>
            </a:r>
            <a:r>
              <a:rPr lang="it-IT" i="1" dirty="0" err="1" smtClean="0"/>
              <a:t>scholia</a:t>
            </a:r>
            <a:r>
              <a:rPr lang="it-IT" i="1" dirty="0" smtClean="0"/>
              <a:t> </a:t>
            </a:r>
            <a:r>
              <a:rPr lang="it-IT" dirty="0" smtClean="0"/>
              <a:t>(scolii o scolî): </a:t>
            </a:r>
            <a:r>
              <a:rPr lang="it-IT" i="1" dirty="0" err="1" smtClean="0"/>
              <a:t>vetera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recentiora</a:t>
            </a:r>
            <a:endParaRPr lang="it-IT" dirty="0" smtClean="0"/>
          </a:p>
          <a:p>
            <a:r>
              <a:rPr lang="it-IT" dirty="0" smtClean="0"/>
              <a:t>La lessicografia</a:t>
            </a:r>
          </a:p>
          <a:p>
            <a:r>
              <a:rPr lang="it-IT" dirty="0" smtClean="0"/>
              <a:t>L’ </a:t>
            </a:r>
            <a:r>
              <a:rPr lang="it-IT" i="1" dirty="0" smtClean="0"/>
              <a:t>hapax </a:t>
            </a:r>
            <a:r>
              <a:rPr lang="it-IT" i="1" dirty="0" err="1" smtClean="0"/>
              <a:t>legomenon</a:t>
            </a:r>
            <a:r>
              <a:rPr lang="it-IT" i="1" dirty="0" smtClean="0"/>
              <a:t> o </a:t>
            </a:r>
            <a:r>
              <a:rPr lang="it-IT" i="1" dirty="0" err="1" smtClean="0"/>
              <a:t>legomena</a:t>
            </a:r>
            <a:endParaRPr lang="it-IT" i="1" dirty="0" smtClean="0"/>
          </a:p>
          <a:p>
            <a:r>
              <a:rPr lang="it-IT" dirty="0" smtClean="0"/>
              <a:t>Autoschediasmo: errore ossia spiegazione di un testo eseguita con elementi tratti dal testo stesso.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269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Aristarco e l’analogia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Analogisti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Aristofane di </a:t>
            </a:r>
            <a:r>
              <a:rPr lang="it-IT" dirty="0"/>
              <a:t>B</a:t>
            </a:r>
            <a:r>
              <a:rPr lang="it-IT" dirty="0" smtClean="0"/>
              <a:t>isanzio e Aristarco di Samotracia, grammatici alessandrini e a Roma circolo degli Scipioni.</a:t>
            </a:r>
          </a:p>
          <a:p>
            <a:pPr marL="0" indent="0">
              <a:buNone/>
            </a:pPr>
            <a:r>
              <a:rPr lang="it-IT" dirty="0" smtClean="0"/>
              <a:t>LINGUAGGIO: convenzione, struttura ordinata, organizzabile in declinazioni, coniugazioni etc.</a:t>
            </a:r>
          </a:p>
          <a:p>
            <a:pPr marL="0" indent="0">
              <a:buNone/>
            </a:pPr>
            <a:r>
              <a:rPr lang="it-IT" dirty="0" smtClean="0"/>
              <a:t>Ad Aristarco si deve la suddivisione in 8 parti del linguaggio.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630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C</a:t>
            </a:r>
            <a:r>
              <a:rPr lang="it-IT" dirty="0" smtClean="0">
                <a:latin typeface="Palatino Linotype" panose="02040502050505030304" pitchFamily="18" charset="0"/>
              </a:rPr>
              <a:t>allimaco</a:t>
            </a:r>
            <a:endParaRPr lang="it-IT" dirty="0"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528392"/>
          </a:xfrm>
        </p:spPr>
        <p:txBody>
          <a:bodyPr>
            <a:noAutofit/>
          </a:bodyPr>
          <a:lstStyle/>
          <a:p>
            <a:pPr marL="1828800" lvl="4" indent="0">
              <a:buNone/>
            </a:pPr>
            <a:endParaRPr lang="it-IT" sz="4000" dirty="0" smtClean="0">
              <a:latin typeface="Palatino Linotype" panose="02040502050505030304" pitchFamily="18" charset="0"/>
            </a:endParaRPr>
          </a:p>
          <a:p>
            <a:r>
              <a:rPr lang="it-IT" sz="4000" dirty="0" smtClean="0">
                <a:latin typeface="Palatino Linotype" panose="02040502050505030304" pitchFamily="18" charset="0"/>
              </a:rPr>
              <a:t>I frammenti</a:t>
            </a:r>
          </a:p>
          <a:p>
            <a:r>
              <a:rPr lang="it-IT" sz="4000" dirty="0" smtClean="0">
                <a:latin typeface="Palatino Linotype" panose="02040502050505030304" pitchFamily="18" charset="0"/>
              </a:rPr>
              <a:t>Le opere di erudizione e la </a:t>
            </a:r>
            <a:r>
              <a:rPr lang="it-IT" sz="4000" dirty="0" smtClean="0">
                <a:latin typeface="Palatino Linotype" panose="02040502050505030304" pitchFamily="18" charset="0"/>
              </a:rPr>
              <a:t>poesia</a:t>
            </a:r>
          </a:p>
          <a:p>
            <a:r>
              <a:rPr lang="it-IT" sz="4000" dirty="0" smtClean="0">
                <a:latin typeface="Palatino Linotype" panose="02040502050505030304" pitchFamily="18" charset="0"/>
              </a:rPr>
              <a:t>Inni</a:t>
            </a:r>
            <a:endParaRPr lang="it-IT" sz="4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6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Callimaco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</a:t>
            </a:r>
            <a:r>
              <a:rPr lang="it-IT" i="1" dirty="0" err="1" smtClean="0"/>
              <a:t>Pinakes</a:t>
            </a:r>
            <a:r>
              <a:rPr lang="it-IT" i="1" dirty="0" smtClean="0"/>
              <a:t>,</a:t>
            </a:r>
            <a:r>
              <a:rPr lang="it-IT" dirty="0" smtClean="0"/>
              <a:t> </a:t>
            </a:r>
            <a:r>
              <a:rPr lang="it-IT" dirty="0" smtClean="0"/>
              <a:t>tavole per una storia letteraria dei greci: si tratta di una bibliografia a carattere enciclopedico di tutti gli scrittori in lingua greca, suddivisa a seconda del </a:t>
            </a:r>
            <a:r>
              <a:rPr lang="it-IT" u="sng" dirty="0" smtClean="0"/>
              <a:t>genere</a:t>
            </a:r>
            <a:r>
              <a:rPr lang="it-IT" dirty="0" smtClean="0"/>
              <a:t>; questo genere verrà ripreso anche da </a:t>
            </a:r>
            <a:r>
              <a:rPr lang="it-IT" dirty="0" err="1" smtClean="0"/>
              <a:t>Varrone</a:t>
            </a:r>
            <a:r>
              <a:rPr lang="it-IT" dirty="0" smtClean="0"/>
              <a:t>  nelle </a:t>
            </a:r>
            <a:r>
              <a:rPr lang="it-IT" i="1" dirty="0" err="1" smtClean="0"/>
              <a:t>Imagines</a:t>
            </a:r>
            <a:r>
              <a:rPr lang="it-IT" dirty="0" smtClean="0"/>
              <a:t> </a:t>
            </a:r>
            <a:r>
              <a:rPr lang="it-IT" i="1" dirty="0" smtClean="0"/>
              <a:t>.</a:t>
            </a:r>
          </a:p>
          <a:p>
            <a:pPr marL="0" indent="0">
              <a:buNone/>
            </a:pPr>
            <a:r>
              <a:rPr lang="it-IT" dirty="0"/>
              <a:t>Gli autori erano qui catalogati in ordine alfabetico; ogni nome era accompagnato da una sintetica biografia, seguita dai titoli delle opere, corredati dall'</a:t>
            </a:r>
            <a:r>
              <a:rPr lang="it-IT" i="1" dirty="0"/>
              <a:t>incipit</a:t>
            </a:r>
            <a:r>
              <a:rPr lang="it-IT" dirty="0"/>
              <a:t> di ciascun testo. L'opera comprendeva </a:t>
            </a:r>
            <a:r>
              <a:rPr lang="it-IT" dirty="0" smtClean="0"/>
              <a:t>molti rotoli  </a:t>
            </a:r>
            <a:r>
              <a:rPr lang="it-IT" dirty="0"/>
              <a:t>ed era certamente un testo </a:t>
            </a:r>
            <a:r>
              <a:rPr lang="it-IT" dirty="0" smtClean="0"/>
              <a:t>di notevole lunghezza</a:t>
            </a:r>
            <a:r>
              <a:rPr lang="it-IT" dirty="0" smtClean="0"/>
              <a:t>. </a:t>
            </a:r>
            <a:r>
              <a:rPr lang="it-IT" dirty="0" err="1" smtClean="0"/>
              <a:t>Cf</a:t>
            </a:r>
            <a:r>
              <a:rPr lang="it-IT" dirty="0" smtClean="0"/>
              <a:t>. Suda (IX sec.)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474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allimaco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dirty="0"/>
              <a:t>opere di erudizione sui più disparati argomenti, dalla storia alla geografia, </a:t>
            </a:r>
            <a:r>
              <a:rPr lang="it-IT" dirty="0" smtClean="0"/>
              <a:t>dall’etnografia, </a:t>
            </a:r>
            <a:r>
              <a:rPr lang="it-IT" dirty="0"/>
              <a:t>alle </a:t>
            </a:r>
            <a:r>
              <a:rPr lang="it-IT" dirty="0" smtClean="0"/>
              <a:t>paradossografie </a:t>
            </a:r>
            <a:r>
              <a:rPr lang="it-IT" dirty="0"/>
              <a:t>(in greco παρα</a:t>
            </a:r>
            <a:r>
              <a:rPr lang="it-IT" dirty="0" err="1"/>
              <a:t>δοξογρ</a:t>
            </a:r>
            <a:r>
              <a:rPr lang="it-IT" dirty="0"/>
              <a:t>αφία, cioè "testi sulle cose meravigliose").</a:t>
            </a:r>
            <a:br>
              <a:rPr lang="it-IT" dirty="0"/>
            </a:br>
            <a:r>
              <a:rPr lang="it-IT" dirty="0"/>
              <a:t>Tra i carmi </a:t>
            </a:r>
            <a:r>
              <a:rPr lang="it-IT" dirty="0" smtClean="0"/>
              <a:t>di Callimaco vanno </a:t>
            </a:r>
            <a:r>
              <a:rPr lang="it-IT" dirty="0"/>
              <a:t>ricordati quattro libri di elegie intitolati </a:t>
            </a:r>
            <a:r>
              <a:rPr lang="it-IT" dirty="0" smtClean="0"/>
              <a:t> </a:t>
            </a:r>
            <a:r>
              <a:rPr lang="it-IT" dirty="0" err="1" smtClean="0"/>
              <a:t>Aitia</a:t>
            </a:r>
            <a:r>
              <a:rPr lang="it-IT" dirty="0" smtClean="0"/>
              <a:t> (</a:t>
            </a:r>
            <a:r>
              <a:rPr lang="it-IT" dirty="0" err="1" smtClean="0"/>
              <a:t>Aἴτι</a:t>
            </a:r>
            <a:r>
              <a:rPr lang="it-IT" dirty="0" smtClean="0"/>
              <a:t>α</a:t>
            </a:r>
            <a:r>
              <a:rPr lang="it-IT" dirty="0"/>
              <a:t>, ossia "origini" o "cause"), </a:t>
            </a:r>
            <a:r>
              <a:rPr lang="it-IT" dirty="0" smtClean="0"/>
              <a:t>diciassette </a:t>
            </a:r>
            <a:r>
              <a:rPr lang="it-IT" i="1" dirty="0" smtClean="0"/>
              <a:t>Giambi</a:t>
            </a:r>
            <a:r>
              <a:rPr lang="it-IT" dirty="0" smtClean="0"/>
              <a:t>, sessantatre </a:t>
            </a:r>
            <a:r>
              <a:rPr lang="it-IT" i="1" dirty="0"/>
              <a:t>Epigrammi</a:t>
            </a:r>
            <a:r>
              <a:rPr lang="it-IT" dirty="0"/>
              <a:t> </a:t>
            </a:r>
            <a:r>
              <a:rPr lang="it-IT" dirty="0" smtClean="0"/>
              <a:t>, </a:t>
            </a:r>
            <a:r>
              <a:rPr lang="it-IT" dirty="0"/>
              <a:t>sei </a:t>
            </a:r>
            <a:r>
              <a:rPr lang="it-IT" i="1" dirty="0"/>
              <a:t>Inni</a:t>
            </a:r>
            <a:r>
              <a:rPr lang="it-IT" dirty="0"/>
              <a:t> e un </a:t>
            </a:r>
            <a:r>
              <a:rPr lang="it-IT" dirty="0" smtClean="0"/>
              <a:t>epillio (</a:t>
            </a:r>
            <a:r>
              <a:rPr lang="it-IT" i="1" dirty="0" smtClean="0"/>
              <a:t>Ecale</a:t>
            </a:r>
            <a:r>
              <a:rPr lang="it-IT" dirty="0" smtClean="0"/>
              <a:t>)</a:t>
            </a:r>
            <a:r>
              <a:rPr lang="it-IT" i="1" dirty="0" smtClean="0"/>
              <a:t>. </a:t>
            </a:r>
            <a:r>
              <a:rPr lang="it-IT" dirty="0" smtClean="0"/>
              <a:t>Incrocio di generi reperibile nell’analisi dei singoli componimenti.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67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Eratostene</a:t>
            </a:r>
            <a:endParaRPr lang="it-IT" dirty="0"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>
                <a:latin typeface="Palatino Linotype" panose="02040502050505030304" pitchFamily="18" charset="0"/>
              </a:rPr>
              <a:t>Tra scienze umane e scienze esatte: III bibliotecario della Biblioteca di Alessandria (276 a.C.- 194 a C. circa)</a:t>
            </a:r>
          </a:p>
          <a:p>
            <a:endParaRPr lang="it-IT" sz="2400" dirty="0" smtClean="0">
              <a:latin typeface="Palatino Linotype" panose="02040502050505030304" pitchFamily="18" charset="0"/>
            </a:endParaRPr>
          </a:p>
          <a:p>
            <a:r>
              <a:rPr lang="it-IT" sz="2400" dirty="0" smtClean="0">
                <a:latin typeface="Palatino Linotype" panose="02040502050505030304" pitchFamily="18" charset="0"/>
              </a:rPr>
              <a:t>Eratostene studioso di Aristofane.</a:t>
            </a:r>
          </a:p>
          <a:p>
            <a:endParaRPr lang="it-IT" sz="2400" dirty="0" smtClean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Le principali testimonianze su Eratostene sono fornite </a:t>
            </a:r>
            <a:r>
              <a:rPr lang="it-IT" sz="2400" dirty="0" smtClean="0">
                <a:latin typeface="Palatino Linotype" panose="02040502050505030304" pitchFamily="18" charset="0"/>
              </a:rPr>
              <a:t>da </a:t>
            </a:r>
            <a:r>
              <a:rPr lang="it-IT" sz="2400" dirty="0" err="1" smtClean="0">
                <a:latin typeface="Palatino Linotype" panose="02040502050505030304" pitchFamily="18" charset="0"/>
              </a:rPr>
              <a:t>Strabone</a:t>
            </a:r>
            <a:r>
              <a:rPr lang="it-IT" sz="2400" dirty="0" smtClean="0">
                <a:latin typeface="Palatino Linotype" panose="02040502050505030304" pitchFamily="18" charset="0"/>
              </a:rPr>
              <a:t>, Ateneo, Igino etc.</a:t>
            </a:r>
          </a:p>
          <a:p>
            <a:endParaRPr lang="it-IT" sz="2400" dirty="0" smtClean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Si occupò di storia della letteratura, scrivendo in particolare un trattato </a:t>
            </a:r>
            <a:r>
              <a:rPr lang="it-IT" sz="2400" i="1" dirty="0">
                <a:latin typeface="Palatino Linotype" panose="02040502050505030304" pitchFamily="18" charset="0"/>
              </a:rPr>
              <a:t>Sulla commedia antica</a:t>
            </a:r>
            <a:r>
              <a:rPr lang="it-IT" sz="2400" dirty="0">
                <a:latin typeface="Palatino Linotype" panose="02040502050505030304" pitchFamily="18" charset="0"/>
              </a:rPr>
              <a:t>, e di critica letteraria. </a:t>
            </a:r>
            <a:r>
              <a:rPr lang="it-IT" sz="2400" b="1" dirty="0">
                <a:latin typeface="Palatino Linotype" panose="02040502050505030304" pitchFamily="18" charset="0"/>
              </a:rPr>
              <a:t>Coniò per se stesso il termine “filologo”, nel senso di amante della cultura; dando inizio, anche terminologicamente, alla filologia alessandrina</a:t>
            </a:r>
            <a:r>
              <a:rPr lang="it-IT" sz="24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165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Eratostene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L'interesse di Eratostene per l'antica mitologia è testimoniato da uno dei suoi scritti più noti, i </a:t>
            </a:r>
            <a:r>
              <a:rPr lang="it-IT" i="1" dirty="0"/>
              <a:t>Catasterismi</a:t>
            </a:r>
            <a:r>
              <a:rPr lang="it-IT" dirty="0"/>
              <a:t>, un saggio in cui sono descritte 42 costellazioni con i miti che le riguardano. </a:t>
            </a:r>
          </a:p>
        </p:txBody>
      </p:sp>
    </p:spTree>
    <p:extLst>
      <p:ext uri="{BB962C8B-B14F-4D97-AF65-F5344CB8AC3E}">
        <p14:creationId xmlns:p14="http://schemas.microsoft.com/office/powerpoint/2010/main" val="279466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carta del mondo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799"/>
            <a:ext cx="4896544" cy="259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76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Scienza ellenistica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Lucio Russo, La rivoluzione dimenticata, Milano, Feltrinelli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3284984"/>
            <a:ext cx="264795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88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I grammatici</a:t>
            </a:r>
            <a:endParaRPr lang="it-IT" dirty="0"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u="sng" dirty="0" err="1" smtClean="0"/>
              <a:t>Zenodoto</a:t>
            </a:r>
            <a:r>
              <a:rPr lang="it-IT" dirty="0" smtClean="0"/>
              <a:t> di </a:t>
            </a:r>
            <a:r>
              <a:rPr lang="it-IT" dirty="0"/>
              <a:t>Efeso (</a:t>
            </a:r>
            <a:r>
              <a:rPr lang="it-IT" dirty="0" err="1"/>
              <a:t>fl</a:t>
            </a:r>
            <a:r>
              <a:rPr lang="it-IT" dirty="0"/>
              <a:t>. </a:t>
            </a:r>
            <a:r>
              <a:rPr lang="it-IT" dirty="0" err="1"/>
              <a:t>ca</a:t>
            </a:r>
            <a:r>
              <a:rPr lang="it-IT" dirty="0"/>
              <a:t>. 280 a.C</a:t>
            </a:r>
            <a:r>
              <a:rPr lang="it-IT" dirty="0" smtClean="0"/>
              <a:t>.), allievo di </a:t>
            </a:r>
            <a:r>
              <a:rPr lang="it-IT" dirty="0" err="1" smtClean="0"/>
              <a:t>Filita</a:t>
            </a:r>
            <a:r>
              <a:rPr lang="it-IT" dirty="0" smtClean="0"/>
              <a:t> di Cos. Edizione poemi e glossario</a:t>
            </a:r>
            <a:endParaRPr lang="it-IT" dirty="0" smtClean="0"/>
          </a:p>
          <a:p>
            <a:pPr lvl="0"/>
            <a:r>
              <a:rPr lang="it-IT" u="sng" dirty="0" smtClean="0"/>
              <a:t>Callimaco</a:t>
            </a:r>
            <a:r>
              <a:rPr lang="it-IT" dirty="0"/>
              <a:t> (</a:t>
            </a:r>
            <a:r>
              <a:rPr lang="it-IT" dirty="0" err="1"/>
              <a:t>fl</a:t>
            </a:r>
            <a:r>
              <a:rPr lang="it-IT" dirty="0"/>
              <a:t>. </a:t>
            </a:r>
            <a:r>
              <a:rPr lang="it-IT" dirty="0" err="1"/>
              <a:t>ca</a:t>
            </a:r>
            <a:r>
              <a:rPr lang="it-IT" dirty="0"/>
              <a:t>. 260 a.C</a:t>
            </a:r>
            <a:r>
              <a:rPr lang="it-IT" dirty="0" smtClean="0"/>
              <a:t>.)</a:t>
            </a:r>
          </a:p>
          <a:p>
            <a:pPr lvl="0"/>
            <a:r>
              <a:rPr lang="it-IT" dirty="0" smtClean="0"/>
              <a:t> </a:t>
            </a:r>
            <a:r>
              <a:rPr lang="it-IT" u="sng" dirty="0" smtClean="0"/>
              <a:t>Aristofane </a:t>
            </a:r>
            <a:r>
              <a:rPr lang="it-IT" u="sng" dirty="0"/>
              <a:t>di Bisanzio</a:t>
            </a:r>
            <a:r>
              <a:rPr lang="it-IT" dirty="0"/>
              <a:t> (</a:t>
            </a:r>
            <a:r>
              <a:rPr lang="it-IT" dirty="0" err="1"/>
              <a:t>ca</a:t>
            </a:r>
            <a:r>
              <a:rPr lang="it-IT" dirty="0"/>
              <a:t>. 257 a.C.–</a:t>
            </a:r>
            <a:r>
              <a:rPr lang="it-IT" dirty="0" err="1"/>
              <a:t>ca</a:t>
            </a:r>
            <a:r>
              <a:rPr lang="it-IT" dirty="0"/>
              <a:t>. 185 </a:t>
            </a:r>
            <a:r>
              <a:rPr lang="it-IT" dirty="0" err="1" smtClean="0"/>
              <a:t>a.C</a:t>
            </a:r>
            <a:endParaRPr lang="it-IT" dirty="0" smtClean="0"/>
          </a:p>
          <a:p>
            <a:pPr lvl="0"/>
            <a:r>
              <a:rPr lang="it-IT" u="sng" dirty="0" smtClean="0"/>
              <a:t>Aristarco </a:t>
            </a:r>
            <a:r>
              <a:rPr lang="it-IT" u="sng" dirty="0"/>
              <a:t>di Samotracia</a:t>
            </a:r>
            <a:r>
              <a:rPr lang="it-IT" dirty="0"/>
              <a:t> (</a:t>
            </a:r>
            <a:r>
              <a:rPr lang="it-IT" dirty="0" err="1"/>
              <a:t>ca</a:t>
            </a:r>
            <a:r>
              <a:rPr lang="it-IT" dirty="0"/>
              <a:t>. 220 a.C.–</a:t>
            </a:r>
            <a:r>
              <a:rPr lang="it-IT" dirty="0" err="1"/>
              <a:t>ca</a:t>
            </a:r>
            <a:r>
              <a:rPr lang="it-IT" dirty="0"/>
              <a:t>. 143 a.C</a:t>
            </a:r>
            <a:r>
              <a:rPr lang="it-IT" dirty="0" smtClean="0"/>
              <a:t>.)</a:t>
            </a:r>
          </a:p>
          <a:p>
            <a:pPr lvl="0"/>
            <a:r>
              <a:rPr lang="it-IT" u="sng" dirty="0" smtClean="0"/>
              <a:t>Dionisio </a:t>
            </a:r>
            <a:r>
              <a:rPr lang="it-IT" u="sng" dirty="0"/>
              <a:t>Trace</a:t>
            </a:r>
            <a:r>
              <a:rPr lang="it-IT" dirty="0"/>
              <a:t> (170 a.C.–90 a.C.): Studioso di Omero ed allievo di </a:t>
            </a:r>
            <a:r>
              <a:rPr lang="it-IT" dirty="0" smtClean="0"/>
              <a:t>Aristarco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6784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434</Words>
  <Application>Microsoft Office PowerPoint</Application>
  <PresentationFormat>Presentazione su schermo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La biblioteca di Alessandria</vt:lpstr>
      <vt:lpstr>Callimaco</vt:lpstr>
      <vt:lpstr>Callimaco</vt:lpstr>
      <vt:lpstr>Callimaco</vt:lpstr>
      <vt:lpstr>Eratostene</vt:lpstr>
      <vt:lpstr>Eratostene</vt:lpstr>
      <vt:lpstr>La carta del mondo</vt:lpstr>
      <vt:lpstr>Scienza ellenistica</vt:lpstr>
      <vt:lpstr>I grammatici</vt:lpstr>
      <vt:lpstr>Gli antichi commenti</vt:lpstr>
      <vt:lpstr>Aristarco e l’analogia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Filologia classica- le premesse</dc:title>
  <dc:creator>Angela</dc:creator>
  <cp:lastModifiedBy>Admin</cp:lastModifiedBy>
  <cp:revision>24</cp:revision>
  <dcterms:created xsi:type="dcterms:W3CDTF">2013-11-25T18:36:16Z</dcterms:created>
  <dcterms:modified xsi:type="dcterms:W3CDTF">2016-12-07T10:28:00Z</dcterms:modified>
</cp:coreProperties>
</file>