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9" r:id="rId5"/>
    <p:sldId id="264" r:id="rId6"/>
    <p:sldId id="261" r:id="rId7"/>
    <p:sldId id="260" r:id="rId8"/>
    <p:sldId id="262" r:id="rId9"/>
    <p:sldId id="266" r:id="rId10"/>
    <p:sldId id="267" r:id="rId11"/>
    <p:sldId id="268" r:id="rId12"/>
    <p:sldId id="265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62" autoAdjust="0"/>
    <p:restoredTop sz="94662" autoAdjust="0"/>
  </p:normalViewPr>
  <p:slideViewPr>
    <p:cSldViewPr>
      <p:cViewPr>
        <p:scale>
          <a:sx n="80" d="100"/>
          <a:sy n="80" d="100"/>
        </p:scale>
        <p:origin x="-91" y="7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696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71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09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85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70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61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11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74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73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76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B6B8E-5331-4D16-823D-66136EFE91C8}" type="datetimeFigureOut">
              <a:rPr lang="it-IT" smtClean="0"/>
              <a:t>19/10/2016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C80A2-1A47-41C3-84D4-209CA7E86A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79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it-IT" dirty="0" smtClean="0"/>
              <a:t>Filologia classica 1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 bwMode="auto">
          <a:xfrm>
            <a:off x="1187624" y="1628800"/>
            <a:ext cx="7016824" cy="408200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it-IT" dirty="0" smtClean="0"/>
              <a:t>Rudolf Pfeiffer,  </a:t>
            </a:r>
            <a:r>
              <a:rPr lang="it-IT" i="1" dirty="0" smtClean="0"/>
              <a:t>Storia della Filologia classica. </a:t>
            </a:r>
            <a:r>
              <a:rPr lang="en-US" i="1" dirty="0" err="1" smtClean="0"/>
              <a:t>Dalle</a:t>
            </a:r>
            <a:r>
              <a:rPr lang="en-US" i="1" dirty="0" smtClean="0"/>
              <a:t> </a:t>
            </a:r>
            <a:r>
              <a:rPr lang="en-US" i="1" dirty="0" err="1" smtClean="0"/>
              <a:t>origini</a:t>
            </a:r>
            <a:r>
              <a:rPr lang="en-US" i="1" dirty="0" smtClean="0"/>
              <a:t> </a:t>
            </a:r>
            <a:r>
              <a:rPr lang="en-US" i="1" dirty="0" err="1" smtClean="0"/>
              <a:t>alla</a:t>
            </a:r>
            <a:r>
              <a:rPr lang="en-US" i="1" dirty="0" smtClean="0"/>
              <a:t> fine </a:t>
            </a:r>
            <a:r>
              <a:rPr lang="en-US" i="1" dirty="0" err="1" smtClean="0"/>
              <a:t>dell’età</a:t>
            </a:r>
            <a:r>
              <a:rPr lang="en-US" i="1" dirty="0" smtClean="0"/>
              <a:t> </a:t>
            </a:r>
            <a:r>
              <a:rPr lang="en-US" i="1" dirty="0" err="1" smtClean="0"/>
              <a:t>ellenistica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History of classical Scholarship. From the Beginnings to the end of the Hellenistic Age</a:t>
            </a:r>
            <a:r>
              <a:rPr lang="en-US" dirty="0" smtClean="0"/>
              <a:t>), intr. di </a:t>
            </a:r>
            <a:r>
              <a:rPr lang="en-US" dirty="0" err="1" smtClean="0"/>
              <a:t>M.Gigante</a:t>
            </a:r>
            <a:r>
              <a:rPr lang="en-US" dirty="0" smtClean="0"/>
              <a:t>, Napoli, </a:t>
            </a:r>
            <a:r>
              <a:rPr lang="en-US" dirty="0" err="1" smtClean="0"/>
              <a:t>Macchiaroli</a:t>
            </a:r>
            <a:r>
              <a:rPr lang="en-US" dirty="0" smtClean="0"/>
              <a:t>, 1973.</a:t>
            </a:r>
          </a:p>
          <a:p>
            <a:pPr algn="just"/>
            <a:endParaRPr lang="en-US" dirty="0" smtClean="0"/>
          </a:p>
          <a:p>
            <a:pPr algn="just"/>
            <a:r>
              <a:rPr lang="it-IT" dirty="0" err="1" smtClean="0"/>
              <a:t>Leighton</a:t>
            </a:r>
            <a:r>
              <a:rPr lang="it-IT" dirty="0" smtClean="0"/>
              <a:t> D. Reynolds e Nigel G. Wilson (</a:t>
            </a:r>
            <a:r>
              <a:rPr lang="it-IT" dirty="0" err="1" smtClean="0"/>
              <a:t>eds</a:t>
            </a:r>
            <a:r>
              <a:rPr lang="it-IT" dirty="0" smtClean="0"/>
              <a:t>.), </a:t>
            </a:r>
            <a:r>
              <a:rPr lang="it-IT" i="1" dirty="0" smtClean="0"/>
              <a:t>Copisti e filologi: la tradizione dei classici dall'antichità ai tempi moderni</a:t>
            </a:r>
            <a:r>
              <a:rPr lang="it-IT" dirty="0" smtClean="0"/>
              <a:t>, 3 ed. </a:t>
            </a:r>
            <a:r>
              <a:rPr lang="it-IT" dirty="0" err="1" smtClean="0"/>
              <a:t>riv</a:t>
            </a:r>
            <a:r>
              <a:rPr lang="it-IT" dirty="0" smtClean="0"/>
              <a:t>. e ampliata, Padova, Antenore 1987. </a:t>
            </a:r>
          </a:p>
          <a:p>
            <a:pPr algn="just"/>
            <a:endParaRPr lang="it-IT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/>
              <a:t>Tradizione orale e tradizione scritta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/>
              <a:t>Gli aedi, Omero, i poemi omerici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/>
              <a:t>Prima della circolazione del libro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dirty="0" smtClean="0"/>
              <a:t>La circolazione del libro attestata da Aristofane (</a:t>
            </a:r>
            <a:r>
              <a:rPr lang="it-IT" i="1" dirty="0" smtClean="0"/>
              <a:t>Rane , </a:t>
            </a:r>
            <a:r>
              <a:rPr lang="it-IT" dirty="0" smtClean="0"/>
              <a:t>etc.)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23920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Palatino Linotype" panose="02040502050505030304" pitchFamily="18" charset="0"/>
              </a:rPr>
              <a:t>Filologia</a:t>
            </a:r>
            <a:r>
              <a:rPr lang="it-IT" dirty="0" smtClean="0"/>
              <a:t> </a:t>
            </a:r>
            <a:r>
              <a:rPr lang="it-IT" dirty="0"/>
              <a:t>classica </a:t>
            </a:r>
            <a:r>
              <a:rPr lang="it-IT" dirty="0" smtClean="0"/>
              <a:t>3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it-IT" sz="1600" b="1" dirty="0" smtClean="0">
                <a:latin typeface="Palatino Linotype" panose="02040502050505030304" pitchFamily="18" charset="0"/>
                <a:ea typeface="Calibri"/>
                <a:cs typeface="Times New Roman"/>
              </a:rPr>
              <a:t>SOFISTI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endParaRPr lang="it-IT" sz="1600" dirty="0">
              <a:latin typeface="Palatino Linotype" panose="02040502050505030304" pitchFamily="18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1800" dirty="0" smtClean="0">
                <a:latin typeface="Palatino Linotype" panose="02040502050505030304" pitchFamily="18" charset="0"/>
                <a:ea typeface="Calibri"/>
                <a:cs typeface="Times New Roman"/>
              </a:rPr>
              <a:t>Erodoto 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legge in pubblico, Tucidide pensa ad un pubblico di lettori.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Ricerca della bellezza nella scrittura: norme geometriche. Le iscrizioni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Sofisti, eredi dei rapsodi. Convergono soprattutto dalla Ionia  su Atene, città democratica. Migliori allievi. 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Adozione dell’alfabeto ionico. Prime trascrizioni e primi errori.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Alle interpretazioni della poesia epica e arcaica aggiungono osservazioni linguistiche, definizioni e classificazioni sulla linea dei precedenti filosofi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Scopi pratici (Platone, </a:t>
            </a:r>
            <a:r>
              <a:rPr lang="it-IT" sz="1800" i="1" dirty="0" err="1">
                <a:latin typeface="Palatino Linotype" panose="02040502050505030304" pitchFamily="18" charset="0"/>
                <a:ea typeface="Calibri"/>
                <a:cs typeface="Times New Roman"/>
              </a:rPr>
              <a:t>Protagora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)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Libri sofistici (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Prodico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) 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Aristoph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. 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fr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. 490 K.-A. (o un libro o 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prodico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 ha rovinato l’uomo). Senofonte (</a:t>
            </a:r>
            <a:r>
              <a:rPr lang="it-IT" sz="1800" i="1" dirty="0">
                <a:latin typeface="Palatino Linotype" panose="02040502050505030304" pitchFamily="18" charset="0"/>
                <a:ea typeface="Calibri"/>
                <a:cs typeface="Times New Roman"/>
              </a:rPr>
              <a:t>Memorabili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 IV 2.1ss.) parla di un certo 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Eutidemo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 possessore di libri di poeti e di  sofisti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Sofisti:  1. libri di testo dei poeti; 2. Copie dei loro scritti come modelli </a:t>
            </a:r>
            <a:r>
              <a:rPr lang="it-IT" sz="1800" dirty="0" smtClean="0">
                <a:latin typeface="Palatino Linotype" panose="02040502050505030304" pitchFamily="18" charset="0"/>
                <a:ea typeface="Calibri"/>
                <a:cs typeface="Times New Roman"/>
              </a:rPr>
              <a:t>e abituati 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a scrivere manuali pratici (Platone, </a:t>
            </a:r>
            <a:r>
              <a:rPr lang="it-IT" sz="1800" i="1" dirty="0">
                <a:latin typeface="Palatino Linotype" panose="02040502050505030304" pitchFamily="18" charset="0"/>
                <a:ea typeface="Calibri"/>
                <a:cs typeface="Times New Roman"/>
              </a:rPr>
              <a:t>Fedro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)</a:t>
            </a:r>
          </a:p>
          <a:p>
            <a:endParaRPr lang="it-IT" sz="1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20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3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15000"/>
              </a:lnSpc>
              <a:buFont typeface="Symbol"/>
              <a:buChar char=""/>
            </a:pPr>
            <a:endParaRPr lang="it-IT" dirty="0" smtClean="0">
              <a:latin typeface="Palatino Linotype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it-IT" sz="3300" dirty="0" smtClean="0">
                <a:latin typeface="Palatino Linotype" panose="02040502050505030304" pitchFamily="18" charset="0"/>
                <a:ea typeface="Calibri"/>
                <a:cs typeface="Times New Roman"/>
              </a:rPr>
              <a:t>SOFISTI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endParaRPr lang="it-IT" sz="3300" dirty="0">
              <a:latin typeface="Palatino Linotype" panose="02040502050505030304" pitchFamily="18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3300" dirty="0" smtClean="0">
                <a:latin typeface="Palatino Linotype" panose="02040502050505030304" pitchFamily="18" charset="0"/>
                <a:ea typeface="Calibri"/>
                <a:cs typeface="Times New Roman"/>
              </a:rPr>
              <a:t>Critiche </a:t>
            </a:r>
            <a:r>
              <a:rPr lang="it-IT" sz="3300" dirty="0">
                <a:latin typeface="Palatino Linotype" panose="02040502050505030304" pitchFamily="18" charset="0"/>
                <a:ea typeface="Calibri"/>
                <a:cs typeface="Times New Roman"/>
              </a:rPr>
              <a:t>di Socrate e Platone (</a:t>
            </a:r>
            <a:r>
              <a:rPr lang="it-IT" sz="3300" dirty="0" err="1">
                <a:latin typeface="Palatino Linotype" panose="02040502050505030304" pitchFamily="18" charset="0"/>
                <a:ea typeface="Calibri"/>
                <a:cs typeface="Times New Roman"/>
              </a:rPr>
              <a:t>Protagora</a:t>
            </a:r>
            <a:r>
              <a:rPr lang="it-IT" sz="3300" dirty="0">
                <a:latin typeface="Palatino Linotype" panose="02040502050505030304" pitchFamily="18" charset="0"/>
                <a:ea typeface="Calibri"/>
                <a:cs typeface="Times New Roman"/>
              </a:rPr>
              <a:t>, Fedro): Esagerato rispetto per la parola scritta,  preferenza per l’uso dei libri (indebolimento memoria e minaccia per la vera filosofia che impianta la parola viva nell’animo dell’ascoltatore). Avversione contro la parola scritta. Nasce la “critica”.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3300" dirty="0">
                <a:latin typeface="Palatino Linotype" panose="02040502050505030304" pitchFamily="18" charset="0"/>
                <a:ea typeface="Calibri"/>
                <a:cs typeface="Times New Roman"/>
              </a:rPr>
              <a:t>Culture greca: una tradizione non veniva accettata solo perché tramandata dai libri. Rimaneva vivo il desiderio di restituire all’autore antico la parola parlata, oscurata o corrotta da una lunga trasmissione. Non ci fu mai tirannide del libro come nel mondo orientale o medioevale.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it-IT" sz="3300" dirty="0">
                <a:latin typeface="Palatino Linotype" panose="02040502050505030304" pitchFamily="18" charset="0"/>
                <a:ea typeface="Calibri"/>
                <a:cs typeface="Times New Roman"/>
              </a:rPr>
              <a:t>Sofisti: ruolo importante nello sviluppo del libro e </a:t>
            </a:r>
            <a:r>
              <a:rPr lang="it-IT" sz="3300" dirty="0" err="1">
                <a:latin typeface="Palatino Linotype" panose="02040502050505030304" pitchFamily="18" charset="0"/>
                <a:ea typeface="Calibri"/>
                <a:cs typeface="Times New Roman"/>
              </a:rPr>
              <a:t>dela</a:t>
            </a:r>
            <a:r>
              <a:rPr lang="it-IT" sz="3300" dirty="0">
                <a:latin typeface="Palatino Linotype" panose="02040502050505030304" pitchFamily="18" charset="0"/>
                <a:ea typeface="Calibri"/>
                <a:cs typeface="Times New Roman"/>
              </a:rPr>
              <a:t> futura filologia e   interpretazione poesia antica (</a:t>
            </a:r>
            <a:r>
              <a:rPr lang="it-IT" sz="3300" dirty="0" err="1">
                <a:latin typeface="Palatino Linotype" panose="02040502050505030304" pitchFamily="18" charset="0"/>
                <a:ea typeface="Calibri"/>
                <a:cs typeface="Times New Roman"/>
              </a:rPr>
              <a:t>Protagora</a:t>
            </a:r>
            <a:r>
              <a:rPr lang="it-IT" sz="3300" dirty="0">
                <a:latin typeface="Palatino Linotype" panose="02040502050505030304" pitchFamily="18" charset="0"/>
                <a:ea typeface="Calibri"/>
                <a:cs typeface="Times New Roman"/>
              </a:rPr>
              <a:t> interpreta </a:t>
            </a:r>
            <a:r>
              <a:rPr lang="it-IT" sz="3300" dirty="0" err="1">
                <a:latin typeface="Palatino Linotype" panose="02040502050505030304" pitchFamily="18" charset="0"/>
                <a:ea typeface="Calibri"/>
                <a:cs typeface="Times New Roman"/>
              </a:rPr>
              <a:t>Simonide</a:t>
            </a:r>
            <a:r>
              <a:rPr lang="it-IT" sz="3300" dirty="0">
                <a:latin typeface="Palatino Linotype" panose="02040502050505030304" pitchFamily="18" charset="0"/>
                <a:ea typeface="Calibri"/>
                <a:cs typeface="Times New Roman"/>
              </a:rPr>
              <a:t> in </a:t>
            </a:r>
            <a:r>
              <a:rPr lang="it-IT" sz="3300" dirty="0" err="1">
                <a:latin typeface="Palatino Linotype" panose="02040502050505030304" pitchFamily="18" charset="0"/>
                <a:ea typeface="Calibri"/>
                <a:cs typeface="Times New Roman"/>
              </a:rPr>
              <a:t>Plat</a:t>
            </a:r>
            <a:r>
              <a:rPr lang="it-IT" sz="3300" dirty="0">
                <a:latin typeface="Palatino Linotype" panose="02040502050505030304" pitchFamily="18" charset="0"/>
                <a:ea typeface="Calibri"/>
                <a:cs typeface="Times New Roman"/>
              </a:rPr>
              <a:t>. </a:t>
            </a:r>
            <a:r>
              <a:rPr lang="it-IT" sz="3300" i="1" dirty="0" err="1">
                <a:latin typeface="Palatino Linotype" panose="02040502050505030304" pitchFamily="18" charset="0"/>
                <a:ea typeface="Calibri"/>
                <a:cs typeface="Times New Roman"/>
              </a:rPr>
              <a:t>Prot</a:t>
            </a:r>
            <a:r>
              <a:rPr lang="it-IT" sz="3300" i="1" dirty="0">
                <a:latin typeface="Palatino Linotype" panose="02040502050505030304" pitchFamily="18" charset="0"/>
                <a:ea typeface="Calibri"/>
                <a:cs typeface="Times New Roman"/>
              </a:rPr>
              <a:t>.</a:t>
            </a:r>
            <a:r>
              <a:rPr lang="it-IT" sz="3300" dirty="0">
                <a:latin typeface="Palatino Linotype" panose="02040502050505030304" pitchFamily="18" charset="0"/>
                <a:ea typeface="Calibri"/>
                <a:cs typeface="Times New Roman"/>
              </a:rPr>
              <a:t> 339 </a:t>
            </a:r>
            <a:r>
              <a:rPr lang="it-IT" sz="3300" dirty="0" smtClean="0">
                <a:latin typeface="Palatino Linotype" panose="02040502050505030304" pitchFamily="18" charset="0"/>
                <a:ea typeface="Calibri"/>
                <a:cs typeface="Times New Roman"/>
              </a:rPr>
              <a:t>a ss.)</a:t>
            </a:r>
            <a:endParaRPr lang="it-IT" sz="3300" dirty="0">
              <a:latin typeface="Palatino Linotype" panose="02040502050505030304" pitchFamily="18" charset="0"/>
              <a:ea typeface="Calibri"/>
              <a:cs typeface="Times New Roman"/>
            </a:endParaRPr>
          </a:p>
          <a:p>
            <a:endParaRPr lang="it-IT" sz="33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33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</a:t>
            </a:r>
            <a:r>
              <a:rPr lang="it-IT" dirty="0" smtClean="0"/>
              <a:t>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cap="all" dirty="0" smtClean="0">
                <a:latin typeface="Palatino Linotype" panose="02040502050505030304" pitchFamily="18" charset="0"/>
              </a:rPr>
              <a:t>sofisti</a:t>
            </a:r>
          </a:p>
          <a:p>
            <a:r>
              <a:rPr lang="it-IT" sz="2400" dirty="0" smtClean="0">
                <a:latin typeface="Palatino Linotype" panose="02040502050505030304" pitchFamily="18" charset="0"/>
              </a:rPr>
              <a:t>Gorgia</a:t>
            </a:r>
          </a:p>
          <a:p>
            <a:r>
              <a:rPr lang="it-IT" sz="2400" dirty="0" smtClean="0">
                <a:latin typeface="Palatino Linotype" panose="02040502050505030304" pitchFamily="18" charset="0"/>
              </a:rPr>
              <a:t>L’elogio del </a:t>
            </a:r>
            <a:r>
              <a:rPr lang="it-IT" sz="2400" i="1" dirty="0" smtClean="0">
                <a:latin typeface="Palatino Linotype" panose="02040502050505030304" pitchFamily="18" charset="0"/>
              </a:rPr>
              <a:t>logos</a:t>
            </a:r>
          </a:p>
          <a:p>
            <a:endParaRPr lang="it-IT" sz="2400" i="1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Palatino Linotype" panose="02040502050505030304" pitchFamily="18" charset="0"/>
              </a:rPr>
              <a:t>Gorgia, </a:t>
            </a:r>
            <a:r>
              <a:rPr lang="it-IT" sz="2400" i="1" dirty="0" smtClean="0">
                <a:latin typeface="Palatino Linotype" panose="02040502050505030304" pitchFamily="18" charset="0"/>
              </a:rPr>
              <a:t>Encomio di Elena</a:t>
            </a:r>
            <a:r>
              <a:rPr lang="it-IT" sz="2400" dirty="0" smtClean="0">
                <a:latin typeface="Palatino Linotype" panose="02040502050505030304" pitchFamily="18" charset="0"/>
              </a:rPr>
              <a:t>, a c. di </a:t>
            </a:r>
            <a:r>
              <a:rPr lang="it-IT" sz="2400" dirty="0" err="1" smtClean="0">
                <a:latin typeface="Palatino Linotype" panose="02040502050505030304" pitchFamily="18" charset="0"/>
              </a:rPr>
              <a:t>G.Paduano</a:t>
            </a:r>
            <a:r>
              <a:rPr lang="it-IT" sz="2400" dirty="0" smtClean="0">
                <a:latin typeface="Palatino Linotype" panose="02040502050505030304" pitchFamily="18" charset="0"/>
              </a:rPr>
              <a:t>, Napoli, Liguori 2004</a:t>
            </a:r>
            <a:endParaRPr lang="it-IT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65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endParaRPr lang="it-IT" dirty="0" smtClean="0">
              <a:solidFill>
                <a:prstClr val="black"/>
              </a:solidFill>
              <a:latin typeface="Palatino Linotype" panose="02040502050505030304" pitchFamily="18" charset="0"/>
              <a:ea typeface="+mj-ea"/>
              <a:cs typeface="+mj-cs"/>
            </a:endParaRPr>
          </a:p>
          <a:p>
            <a:pPr lvl="0"/>
            <a:r>
              <a:rPr lang="it-IT" dirty="0" smtClean="0">
                <a:solidFill>
                  <a:prstClr val="black"/>
                </a:solidFill>
                <a:latin typeface="Palatino Linotype" panose="02040502050505030304" pitchFamily="18" charset="0"/>
                <a:ea typeface="+mj-ea"/>
                <a:cs typeface="+mj-cs"/>
              </a:rPr>
              <a:t>I </a:t>
            </a:r>
            <a:r>
              <a:rPr lang="it-IT" dirty="0">
                <a:solidFill>
                  <a:prstClr val="black"/>
                </a:solidFill>
                <a:latin typeface="Palatino Linotype" panose="02040502050505030304" pitchFamily="18" charset="0"/>
                <a:ea typeface="+mj-ea"/>
                <a:cs typeface="+mj-cs"/>
              </a:rPr>
              <a:t>testi dei filosofi e dei medici</a:t>
            </a:r>
            <a:endParaRPr lang="it-IT" dirty="0" smtClean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pPr lvl="0"/>
            <a:r>
              <a:rPr lang="it-IT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Lo </a:t>
            </a:r>
            <a:r>
              <a:rPr lang="it-IT" dirty="0">
                <a:solidFill>
                  <a:prstClr val="black"/>
                </a:solidFill>
                <a:latin typeface="Palatino Linotype" panose="02040502050505030304" pitchFamily="18" charset="0"/>
              </a:rPr>
              <a:t>scriba, il santuario, la città</a:t>
            </a:r>
          </a:p>
          <a:p>
            <a:pPr lvl="0"/>
            <a:r>
              <a:rPr lang="it-IT" dirty="0">
                <a:solidFill>
                  <a:prstClr val="black"/>
                </a:solidFill>
                <a:latin typeface="Palatino Linotype" panose="02040502050505030304" pitchFamily="18" charset="0"/>
              </a:rPr>
              <a:t>Gli archivi dei santuari</a:t>
            </a:r>
            <a:endParaRPr lang="it-IT" dirty="0">
              <a:solidFill>
                <a:prstClr val="black"/>
              </a:solidFill>
            </a:endParaRPr>
          </a:p>
          <a:p>
            <a:pPr lvl="0"/>
            <a:r>
              <a:rPr lang="it-IT" dirty="0">
                <a:solidFill>
                  <a:prstClr val="black"/>
                </a:solidFill>
                <a:latin typeface="Palatino Linotype" panose="02040502050505030304" pitchFamily="18" charset="0"/>
              </a:rPr>
              <a:t>I santuari di Asclepio</a:t>
            </a:r>
          </a:p>
          <a:p>
            <a:pPr lvl="0"/>
            <a:r>
              <a:rPr lang="it-IT" dirty="0">
                <a:solidFill>
                  <a:prstClr val="black"/>
                </a:solidFill>
                <a:latin typeface="Palatino Linotype" panose="02040502050505030304" pitchFamily="18" charset="0"/>
              </a:rPr>
              <a:t>Resoconti cure miracolose</a:t>
            </a:r>
          </a:p>
          <a:p>
            <a:pPr lvl="0"/>
            <a:endParaRPr lang="it-IT" dirty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pPr marL="0" lvl="0" indent="0">
              <a:buNone/>
            </a:pPr>
            <a:r>
              <a:rPr lang="it-IT" sz="2800" dirty="0">
                <a:solidFill>
                  <a:prstClr val="black"/>
                </a:solidFill>
                <a:latin typeface="Palatino Linotype" panose="02040502050505030304" pitchFamily="18" charset="0"/>
              </a:rPr>
              <a:t>Bibliografia</a:t>
            </a:r>
          </a:p>
          <a:p>
            <a:pPr marL="0" lvl="0" indent="0">
              <a:buNone/>
            </a:pP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L. </a:t>
            </a:r>
            <a:r>
              <a:rPr lang="it-IT" sz="2800" dirty="0" err="1">
                <a:solidFill>
                  <a:prstClr val="black"/>
                </a:solidFill>
                <a:latin typeface="Palatino Linotype"/>
                <a:ea typeface="Times New Roman"/>
              </a:rPr>
              <a:t>Perilli</a:t>
            </a: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, </a:t>
            </a:r>
            <a:r>
              <a:rPr lang="it-IT" sz="2800" i="1" dirty="0">
                <a:solidFill>
                  <a:prstClr val="black"/>
                </a:solidFill>
                <a:latin typeface="Palatino Linotype"/>
                <a:ea typeface="Times New Roman"/>
              </a:rPr>
              <a:t>Conservazione dei testi e circolazione della conoscenza in Grecia</a:t>
            </a: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, </a:t>
            </a:r>
            <a:r>
              <a:rPr lang="it-IT" sz="2800" dirty="0">
                <a:solidFill>
                  <a:srgbClr val="000000"/>
                </a:solidFill>
                <a:latin typeface="Palatino Linotype"/>
                <a:ea typeface="Times New Roman"/>
              </a:rPr>
              <a:t>in A.M. </a:t>
            </a:r>
            <a:r>
              <a:rPr lang="it-IT" sz="2800" dirty="0" err="1">
                <a:solidFill>
                  <a:srgbClr val="000000"/>
                </a:solidFill>
                <a:latin typeface="Palatino Linotype"/>
                <a:ea typeface="Times New Roman"/>
              </a:rPr>
              <a:t>Andrisano</a:t>
            </a:r>
            <a:r>
              <a:rPr lang="it-IT" sz="2800" dirty="0">
                <a:solidFill>
                  <a:srgbClr val="000000"/>
                </a:solidFill>
                <a:latin typeface="Palatino Linotype"/>
                <a:ea typeface="Times New Roman"/>
              </a:rPr>
              <a:t> (a cura di), </a:t>
            </a:r>
            <a:r>
              <a:rPr lang="it-IT" sz="2800" i="1" dirty="0">
                <a:solidFill>
                  <a:prstClr val="black"/>
                </a:solidFill>
                <a:latin typeface="Palatino Linotype"/>
                <a:ea typeface="Times New Roman"/>
              </a:rPr>
              <a:t>Biblioteche del mondo antico. Dalla tradizione orale alla cultura dell'impero</a:t>
            </a: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, pp. </a:t>
            </a:r>
            <a:r>
              <a:rPr lang="it-IT" sz="2800" dirty="0" smtClean="0">
                <a:solidFill>
                  <a:prstClr val="black"/>
                </a:solidFill>
                <a:latin typeface="Palatino Linotype"/>
                <a:ea typeface="Times New Roman"/>
              </a:rPr>
              <a:t>36-71</a:t>
            </a:r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.</a:t>
            </a:r>
            <a:endParaRPr lang="it-IT" sz="2800" dirty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88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Palatino Linotype" panose="02040502050505030304" pitchFamily="18" charset="0"/>
              </a:rPr>
              <a:t>Filologia</a:t>
            </a:r>
            <a:r>
              <a:rPr lang="it-IT" dirty="0" smtClean="0"/>
              <a:t> classica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Comunicazione orale: testi, contesti, occasioni</a:t>
            </a:r>
          </a:p>
          <a:p>
            <a:r>
              <a:rPr lang="it-IT" dirty="0" smtClean="0"/>
              <a:t>Il pubblico</a:t>
            </a:r>
          </a:p>
          <a:p>
            <a:r>
              <a:rPr lang="it-IT" dirty="0" smtClean="0"/>
              <a:t>Occasioni pubbliche e occasioni private</a:t>
            </a:r>
          </a:p>
          <a:p>
            <a:r>
              <a:rPr lang="it-IT" dirty="0" smtClean="0"/>
              <a:t>Le feste religiose: lettura di </a:t>
            </a:r>
            <a:r>
              <a:rPr lang="it-IT" dirty="0"/>
              <a:t>E</a:t>
            </a:r>
            <a:r>
              <a:rPr lang="it-IT" dirty="0" smtClean="0"/>
              <a:t>rodoto alle Panatenee</a:t>
            </a:r>
          </a:p>
          <a:p>
            <a:r>
              <a:rPr lang="it-IT" dirty="0" smtClean="0"/>
              <a:t>Agonismo e aristocrazia</a:t>
            </a:r>
          </a:p>
          <a:p>
            <a:r>
              <a:rPr lang="it-IT" dirty="0" err="1" smtClean="0"/>
              <a:t>Pisistrato</a:t>
            </a:r>
            <a:r>
              <a:rPr lang="it-IT" dirty="0" smtClean="0"/>
              <a:t> e l’edizione dei poemi (</a:t>
            </a:r>
            <a:r>
              <a:rPr lang="it-IT" dirty="0" err="1" smtClean="0"/>
              <a:t>Cic</a:t>
            </a:r>
            <a:r>
              <a:rPr lang="it-IT" dirty="0" smtClean="0"/>
              <a:t>. </a:t>
            </a:r>
            <a:r>
              <a:rPr lang="it-IT" i="1" dirty="0" smtClean="0"/>
              <a:t>De </a:t>
            </a:r>
            <a:r>
              <a:rPr lang="it-IT" i="1" dirty="0" err="1" smtClean="0"/>
              <a:t>orat</a:t>
            </a:r>
            <a:r>
              <a:rPr lang="it-IT" dirty="0" smtClean="0"/>
              <a:t>. Qui </a:t>
            </a:r>
            <a:r>
              <a:rPr lang="it-IT" dirty="0" err="1" smtClean="0"/>
              <a:t>primus</a:t>
            </a:r>
            <a:r>
              <a:rPr lang="it-IT" dirty="0" smtClean="0"/>
              <a:t> </a:t>
            </a:r>
            <a:r>
              <a:rPr lang="it-IT" dirty="0" err="1"/>
              <a:t>H</a:t>
            </a:r>
            <a:r>
              <a:rPr lang="it-IT" dirty="0" err="1" smtClean="0"/>
              <a:t>omeri</a:t>
            </a:r>
            <a:r>
              <a:rPr lang="it-IT" dirty="0" smtClean="0"/>
              <a:t> </a:t>
            </a:r>
            <a:r>
              <a:rPr lang="it-IT" dirty="0" err="1" smtClean="0"/>
              <a:t>libros</a:t>
            </a:r>
            <a:r>
              <a:rPr lang="it-IT" dirty="0" smtClean="0"/>
              <a:t> </a:t>
            </a:r>
            <a:r>
              <a:rPr lang="it-IT" dirty="0" err="1" smtClean="0"/>
              <a:t>confusos</a:t>
            </a:r>
            <a:r>
              <a:rPr lang="it-IT" dirty="0" smtClean="0"/>
              <a:t> </a:t>
            </a:r>
            <a:r>
              <a:rPr lang="it-IT" dirty="0" err="1" smtClean="0"/>
              <a:t>antea</a:t>
            </a:r>
            <a:r>
              <a:rPr lang="it-IT" dirty="0" smtClean="0"/>
              <a:t> sic </a:t>
            </a:r>
            <a:r>
              <a:rPr lang="it-IT" dirty="0" err="1" smtClean="0"/>
              <a:t>disposuisse</a:t>
            </a:r>
            <a:r>
              <a:rPr lang="it-IT" dirty="0" smtClean="0"/>
              <a:t> </a:t>
            </a:r>
            <a:r>
              <a:rPr lang="it-IT" dirty="0" err="1" smtClean="0"/>
              <a:t>dicitur</a:t>
            </a:r>
            <a:r>
              <a:rPr lang="it-IT" dirty="0" smtClean="0"/>
              <a:t>)</a:t>
            </a:r>
          </a:p>
          <a:p>
            <a:r>
              <a:rPr lang="it-IT" dirty="0" smtClean="0"/>
              <a:t>La </a:t>
            </a:r>
            <a:r>
              <a:rPr lang="it-IT" dirty="0" err="1" smtClean="0"/>
              <a:t>parakataloghé</a:t>
            </a:r>
            <a:endParaRPr lang="it-IT" dirty="0" smtClean="0"/>
          </a:p>
          <a:p>
            <a:r>
              <a:rPr lang="it-IT" dirty="0" smtClean="0"/>
              <a:t>Lode e biasimo</a:t>
            </a:r>
          </a:p>
          <a:p>
            <a:r>
              <a:rPr lang="it-IT" dirty="0" smtClean="0"/>
              <a:t>Comprendere Omero : i glossari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048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Palatino Linotype" panose="02040502050505030304" pitchFamily="18" charset="0"/>
              </a:rPr>
              <a:t>Filologia</a:t>
            </a:r>
            <a:r>
              <a:rPr lang="it-IT" dirty="0" smtClean="0"/>
              <a:t> classica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forme della comunicazione poetica prima della scrittura</a:t>
            </a:r>
          </a:p>
          <a:p>
            <a:r>
              <a:rPr lang="it-IT" dirty="0" smtClean="0"/>
              <a:t>La classificazione per generi (a posteriori)</a:t>
            </a:r>
          </a:p>
          <a:p>
            <a:r>
              <a:rPr lang="it-IT" dirty="0" smtClean="0"/>
              <a:t>Modalità diverse di edizione in epoca alessandrina: i criteri (occasione del canto, metri e ritmi utilizzati; </a:t>
            </a:r>
            <a:r>
              <a:rPr lang="it-IT" dirty="0" err="1" smtClean="0"/>
              <a:t>cf</a:t>
            </a:r>
            <a:r>
              <a:rPr lang="it-IT" dirty="0" smtClean="0"/>
              <a:t>. edizioni di Saffo e Alceo)</a:t>
            </a:r>
          </a:p>
        </p:txBody>
      </p:sp>
    </p:spTree>
    <p:extLst>
      <p:ext uri="{BB962C8B-B14F-4D97-AF65-F5344CB8AC3E}">
        <p14:creationId xmlns:p14="http://schemas.microsoft.com/office/powerpoint/2010/main" val="366488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Aedi e rapsodi</a:t>
            </a:r>
          </a:p>
          <a:p>
            <a:pPr lvl="0"/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I rapsodi commentano e interpretano</a:t>
            </a:r>
          </a:p>
          <a:p>
            <a:pPr lvl="0"/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Gli </a:t>
            </a:r>
            <a:r>
              <a:rPr lang="it-IT" sz="2800" dirty="0" err="1" smtClean="0">
                <a:solidFill>
                  <a:prstClr val="black"/>
                </a:solidFill>
                <a:latin typeface="Palatino Linotype" panose="02040502050505030304" pitchFamily="18" charset="0"/>
              </a:rPr>
              <a:t>Omeridai</a:t>
            </a:r>
            <a:endParaRPr lang="it-IT" sz="2800" dirty="0" smtClean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pPr lvl="0"/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La </a:t>
            </a:r>
            <a:r>
              <a:rPr lang="it-IT" sz="2800" dirty="0">
                <a:solidFill>
                  <a:prstClr val="black"/>
                </a:solidFill>
                <a:latin typeface="Palatino Linotype" panose="02040502050505030304" pitchFamily="18" charset="0"/>
              </a:rPr>
              <a:t>letteratura </a:t>
            </a:r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pseudoepigrafa</a:t>
            </a:r>
          </a:p>
          <a:p>
            <a:pPr lvl="0"/>
            <a:r>
              <a:rPr lang="it-IT" sz="2800" dirty="0" smtClean="0">
                <a:solidFill>
                  <a:prstClr val="black"/>
                </a:solidFill>
                <a:latin typeface="Palatino Linotype" panose="02040502050505030304" pitchFamily="18" charset="0"/>
              </a:rPr>
              <a:t> </a:t>
            </a:r>
            <a:r>
              <a:rPr lang="it-IT" sz="2800" dirty="0" smtClean="0">
                <a:solidFill>
                  <a:prstClr val="black"/>
                </a:solidFill>
                <a:latin typeface="Palatino Linotype"/>
                <a:ea typeface="Times New Roman"/>
              </a:rPr>
              <a:t>F</a:t>
            </a: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. Condello, </a:t>
            </a:r>
            <a:r>
              <a:rPr lang="it-IT" sz="2800" i="1" dirty="0">
                <a:solidFill>
                  <a:prstClr val="black"/>
                </a:solidFill>
                <a:latin typeface="Palatino Linotype"/>
                <a:ea typeface="Times New Roman"/>
              </a:rPr>
              <a:t>Riordinare una biblioteca orale: Omero ciclico, Omero girovago e il problema delle ’doppie attribuzioni’</a:t>
            </a:r>
            <a:r>
              <a:rPr lang="it-IT" sz="2800" dirty="0">
                <a:solidFill>
                  <a:srgbClr val="000000"/>
                </a:solidFill>
                <a:latin typeface="Palatino Linotype"/>
                <a:ea typeface="Times New Roman"/>
              </a:rPr>
              <a:t>, in A.M. </a:t>
            </a:r>
            <a:r>
              <a:rPr lang="it-IT" sz="2800" dirty="0" err="1">
                <a:solidFill>
                  <a:srgbClr val="000000"/>
                </a:solidFill>
                <a:latin typeface="Palatino Linotype"/>
                <a:ea typeface="Times New Roman"/>
              </a:rPr>
              <a:t>Andrisano</a:t>
            </a:r>
            <a:r>
              <a:rPr lang="it-IT" sz="2800" dirty="0">
                <a:solidFill>
                  <a:srgbClr val="000000"/>
                </a:solidFill>
                <a:latin typeface="Palatino Linotype"/>
                <a:ea typeface="Times New Roman"/>
              </a:rPr>
              <a:t> (a cura di), </a:t>
            </a:r>
            <a:r>
              <a:rPr lang="it-IT" sz="2800" i="1" dirty="0">
                <a:solidFill>
                  <a:prstClr val="black"/>
                </a:solidFill>
                <a:latin typeface="Palatino Linotype"/>
                <a:ea typeface="Times New Roman"/>
              </a:rPr>
              <a:t>Biblioteche ,</a:t>
            </a:r>
            <a:r>
              <a:rPr lang="it-IT" sz="2800" dirty="0">
                <a:solidFill>
                  <a:prstClr val="black"/>
                </a:solidFill>
                <a:latin typeface="Palatino Linotype"/>
                <a:ea typeface="Times New Roman"/>
              </a:rPr>
              <a:t>pp. 13-35</a:t>
            </a:r>
            <a:r>
              <a:rPr lang="it-IT" sz="2800" dirty="0" smtClean="0">
                <a:solidFill>
                  <a:prstClr val="black"/>
                </a:solidFill>
                <a:latin typeface="Palatino Linotype"/>
                <a:ea typeface="Times New Roman"/>
              </a:rPr>
              <a:t>.</a:t>
            </a:r>
            <a:endParaRPr lang="it-IT" sz="2800" dirty="0">
              <a:solidFill>
                <a:prstClr val="black"/>
              </a:solidFill>
              <a:latin typeface="Palatino Linotype" panose="0204050205050503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7328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Omero chiarisce se stesso</a:t>
            </a:r>
          </a:p>
          <a:p>
            <a:r>
              <a:rPr lang="it-IT" dirty="0" smtClean="0"/>
              <a:t>Le etimologie e le paretimologie (di circa 50 nomi dei poemi, </a:t>
            </a:r>
            <a:r>
              <a:rPr lang="it-IT" dirty="0" err="1" smtClean="0"/>
              <a:t>cf</a:t>
            </a:r>
            <a:r>
              <a:rPr lang="it-IT" dirty="0" smtClean="0"/>
              <a:t>. </a:t>
            </a:r>
            <a:r>
              <a:rPr lang="it-IT" dirty="0" err="1" smtClean="0"/>
              <a:t>L.Ph.Rank</a:t>
            </a:r>
            <a:r>
              <a:rPr lang="it-IT" dirty="0" smtClean="0"/>
              <a:t> , dissertazione del 1951)</a:t>
            </a:r>
          </a:p>
          <a:p>
            <a:r>
              <a:rPr lang="it-IT" dirty="0" smtClean="0"/>
              <a:t>Odisseo: da </a:t>
            </a:r>
            <a:r>
              <a:rPr lang="it-IT" i="1" dirty="0" err="1" smtClean="0"/>
              <a:t>odyromai</a:t>
            </a:r>
            <a:r>
              <a:rPr lang="it-IT" dirty="0" smtClean="0"/>
              <a:t> (</a:t>
            </a:r>
            <a:r>
              <a:rPr lang="it-IT" dirty="0" smtClean="0">
                <a:latin typeface="Greek" panose="02020500000000000000" pitchFamily="18" charset="0"/>
              </a:rPr>
              <a:t>a</a:t>
            </a:r>
            <a:r>
              <a:rPr lang="it-IT" dirty="0" smtClean="0"/>
              <a:t> 55) o </a:t>
            </a:r>
            <a:r>
              <a:rPr lang="it-IT" i="1" dirty="0" err="1" smtClean="0"/>
              <a:t>odyssomai</a:t>
            </a:r>
            <a:r>
              <a:rPr lang="it-IT" dirty="0" smtClean="0"/>
              <a:t> (</a:t>
            </a:r>
            <a:r>
              <a:rPr lang="it-IT" dirty="0" smtClean="0">
                <a:latin typeface="Greek" panose="02020500000000000000" pitchFamily="18" charset="0"/>
              </a:rPr>
              <a:t>a</a:t>
            </a:r>
            <a:r>
              <a:rPr lang="it-IT" dirty="0" smtClean="0"/>
              <a:t> 62)?</a:t>
            </a:r>
          </a:p>
          <a:p>
            <a:r>
              <a:rPr lang="it-IT" dirty="0" smtClean="0"/>
              <a:t>Le ambiguità: </a:t>
            </a:r>
            <a:r>
              <a:rPr lang="it-IT" i="1" dirty="0" err="1" smtClean="0"/>
              <a:t>polytlas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307011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Le allegorie: le preghiere personificate in </a:t>
            </a:r>
            <a:r>
              <a:rPr lang="it-IT" i="1" dirty="0" smtClean="0"/>
              <a:t>Iliade </a:t>
            </a:r>
            <a:r>
              <a:rPr lang="it-IT" dirty="0" smtClean="0"/>
              <a:t> I 503</a:t>
            </a:r>
          </a:p>
          <a:p>
            <a:r>
              <a:rPr lang="it-IT" dirty="0" smtClean="0"/>
              <a:t>Gli epiteti delle </a:t>
            </a:r>
            <a:r>
              <a:rPr lang="it-IT" i="1" dirty="0" err="1" smtClean="0"/>
              <a:t>Litài</a:t>
            </a:r>
            <a:r>
              <a:rPr lang="it-IT" i="1" dirty="0"/>
              <a:t> </a:t>
            </a:r>
            <a:r>
              <a:rPr lang="it-IT" dirty="0" smtClean="0"/>
              <a:t>definiscono atteggiamento penitente </a:t>
            </a:r>
          </a:p>
          <a:p>
            <a:r>
              <a:rPr lang="it-IT" dirty="0" err="1" smtClean="0"/>
              <a:t>Archiloco</a:t>
            </a:r>
            <a:r>
              <a:rPr lang="it-IT" dirty="0" smtClean="0"/>
              <a:t>, Alceo, rapsodi del VI sec. (</a:t>
            </a:r>
            <a:r>
              <a:rPr lang="it-IT" dirty="0" err="1" smtClean="0"/>
              <a:t>Teagene</a:t>
            </a:r>
            <a:r>
              <a:rPr lang="it-IT" dirty="0" smtClean="0"/>
              <a:t>, </a:t>
            </a:r>
            <a:r>
              <a:rPr lang="it-IT" dirty="0" err="1"/>
              <a:t>F</a:t>
            </a:r>
            <a:r>
              <a:rPr lang="it-IT" dirty="0" err="1" smtClean="0"/>
              <a:t>erecide</a:t>
            </a:r>
            <a:r>
              <a:rPr lang="it-IT" dirty="0" smtClean="0"/>
              <a:t>) trovano significati nascosti nei poemi</a:t>
            </a:r>
          </a:p>
          <a:p>
            <a:r>
              <a:rPr lang="it-IT" dirty="0" err="1" smtClean="0"/>
              <a:t>Senofane</a:t>
            </a:r>
            <a:r>
              <a:rPr lang="it-IT" dirty="0" smtClean="0"/>
              <a:t> di Colofone, rapsodo, poeta, filosofo itinerante. Critica ad Omero per l’intera concezione degli dei (antropomorfismo). Inaugura una tradizione filosofica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61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r>
              <a:rPr lang="it-IT" dirty="0" smtClean="0"/>
              <a:t>Coppia contigua o </a:t>
            </a:r>
            <a:r>
              <a:rPr lang="it-IT" dirty="0" err="1" smtClean="0"/>
              <a:t>endiadica</a:t>
            </a:r>
            <a:endParaRPr lang="it-IT" dirty="0" smtClean="0"/>
          </a:p>
          <a:p>
            <a:r>
              <a:rPr lang="it-IT" dirty="0" smtClean="0"/>
              <a:t>I glossari</a:t>
            </a:r>
          </a:p>
          <a:p>
            <a:r>
              <a:rPr lang="it-IT" dirty="0" smtClean="0"/>
              <a:t>Le glosse come parole poetiche</a:t>
            </a:r>
            <a:r>
              <a:rPr lang="it-IT" smtClean="0"/>
              <a:t>: Aristotele</a:t>
            </a:r>
            <a:endParaRPr lang="it-IT" dirty="0" smtClean="0"/>
          </a:p>
          <a:p>
            <a:r>
              <a:rPr lang="it-IT" dirty="0" smtClean="0"/>
              <a:t>Testimonianza dei </a:t>
            </a:r>
            <a:r>
              <a:rPr lang="it-IT" i="1" dirty="0" smtClean="0"/>
              <a:t>Banchettanti </a:t>
            </a:r>
            <a:r>
              <a:rPr lang="it-IT" dirty="0" smtClean="0"/>
              <a:t>di Aristofane</a:t>
            </a:r>
            <a:endParaRPr lang="it-IT" dirty="0"/>
          </a:p>
          <a:p>
            <a:r>
              <a:rPr lang="it-IT" dirty="0" smtClean="0"/>
              <a:t>I casi di poliptoto: </a:t>
            </a:r>
            <a:r>
              <a:rPr lang="it-IT" dirty="0" err="1" smtClean="0"/>
              <a:t>Archiloco</a:t>
            </a:r>
            <a:r>
              <a:rPr lang="it-IT" dirty="0" smtClean="0"/>
              <a:t>, </a:t>
            </a:r>
            <a:r>
              <a:rPr lang="it-IT" dirty="0" err="1" smtClean="0"/>
              <a:t>Anacreonte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288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Filologia</a:t>
            </a:r>
            <a:r>
              <a:rPr lang="it-IT" dirty="0"/>
              <a:t> classica </a:t>
            </a:r>
            <a:r>
              <a:rPr lang="it-IT" dirty="0" smtClean="0"/>
              <a:t>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800" b="1" dirty="0">
                <a:latin typeface="Palatino Linotype" panose="02040502050505030304" pitchFamily="18" charset="0"/>
                <a:ea typeface="Calibri"/>
                <a:cs typeface="Times New Roman"/>
              </a:rPr>
              <a:t>Alfabeto</a:t>
            </a:r>
            <a:endParaRPr lang="it-IT" sz="1800" dirty="0">
              <a:latin typeface="Palatino Linotype" panose="02040502050505030304" pitchFamily="18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Tradizione di sumeri, babilonesi, ittiti a partire dal 1800 a.C. attenzione ai testi sacri. Funzione religiosa la conservazione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Grecia: lineare A e B e poi alfabeto fenicio (</a:t>
            </a:r>
            <a:r>
              <a:rPr lang="it-IT" sz="1800" i="1" dirty="0" err="1">
                <a:latin typeface="Palatino Linotype" panose="02040502050505030304" pitchFamily="18" charset="0"/>
                <a:ea typeface="Calibri"/>
                <a:cs typeface="Times New Roman"/>
              </a:rPr>
              <a:t>Poimenes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 di Sofocle 479 a.C.?)</a:t>
            </a:r>
          </a:p>
          <a:p>
            <a:pPr lvl="0">
              <a:lnSpc>
                <a:spcPct val="115000"/>
              </a:lnSpc>
              <a:buFont typeface="Symbol"/>
              <a:buChar char=""/>
            </a:pP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Ionia e coste Anatolia: pelli di animali prima del papiro, importato dai Fenici, prima del VII quando si stabiliscono rapporti tra 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grecia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 e Egitto con la fondazione di 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Naucrati</a:t>
            </a:r>
            <a:endParaRPr lang="it-IT" sz="1800" dirty="0">
              <a:latin typeface="Palatino Linotype" panose="02040502050505030304" pitchFamily="18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Introduzione delle vocali nell’alfabeto fenicio, che conosceva solo consonanti  da parte dei Greci.   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Crizia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 (II metà V sec.) in un’elegia (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Vor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. 88B 2.10): “i fenici inventarono lettere che ausiliarie del logos, cioè che aiutarono gli uomini e pensare e parlare”. Nonno di 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Panopoli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 (I metà V sec. d.C.) </a:t>
            </a:r>
            <a:r>
              <a:rPr lang="it-IT" sz="1800" i="1" dirty="0">
                <a:latin typeface="Palatino Linotype" panose="02040502050505030304" pitchFamily="18" charset="0"/>
                <a:ea typeface="Calibri"/>
                <a:cs typeface="Times New Roman"/>
              </a:rPr>
              <a:t>Dionisiache 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(vita e religione dionisiaca) IV 259ss.: doni di Cadmo (“arricchì l’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Ellade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 con doni intellettuali e sonori, approntando strumenti corrispondenti ai suoni della lingua, mescolando volali e consonanti in successione armonica e coerente, forgiò il segno inciso del silenzio che non tace [ 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asigètoio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 </a:t>
            </a:r>
            <a:r>
              <a:rPr lang="it-IT" sz="1800" dirty="0" err="1">
                <a:latin typeface="Palatino Linotype" panose="02040502050505030304" pitchFamily="18" charset="0"/>
                <a:ea typeface="Calibri"/>
                <a:cs typeface="Times New Roman"/>
              </a:rPr>
              <a:t>sigès</a:t>
            </a:r>
            <a:r>
              <a:rPr lang="it-IT" sz="1800" dirty="0">
                <a:latin typeface="Palatino Linotype" panose="02040502050505030304" pitchFamily="18" charset="0"/>
                <a:ea typeface="Calibri"/>
                <a:cs typeface="Times New Roman"/>
              </a:rPr>
              <a:t>]”).</a:t>
            </a:r>
          </a:p>
          <a:p>
            <a:endParaRPr lang="it-IT" sz="1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8246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982</Words>
  <Application>Microsoft Office PowerPoint</Application>
  <PresentationFormat>Presentazione su schermo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Filologia classica 1</vt:lpstr>
      <vt:lpstr>Filologia classica 1</vt:lpstr>
      <vt:lpstr>Filologia classica 1</vt:lpstr>
      <vt:lpstr>Filologia classica 2</vt:lpstr>
      <vt:lpstr>Filologia classica 2</vt:lpstr>
      <vt:lpstr>Filologia classica 2</vt:lpstr>
      <vt:lpstr>Filologia classica 2</vt:lpstr>
      <vt:lpstr>Filologia classica 2</vt:lpstr>
      <vt:lpstr>Filologia classica 3</vt:lpstr>
      <vt:lpstr>Filologia classica 3 </vt:lpstr>
      <vt:lpstr>Filologia classica 3 </vt:lpstr>
      <vt:lpstr>Filologia classica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Filologia classica 1</dc:title>
  <dc:creator>Angela</dc:creator>
  <cp:lastModifiedBy>Admin</cp:lastModifiedBy>
  <cp:revision>18</cp:revision>
  <dcterms:created xsi:type="dcterms:W3CDTF">2016-10-04T13:11:32Z</dcterms:created>
  <dcterms:modified xsi:type="dcterms:W3CDTF">2016-10-19T09:04:12Z</dcterms:modified>
</cp:coreProperties>
</file>