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96" r:id="rId4"/>
    <p:sldId id="293" r:id="rId5"/>
    <p:sldId id="286" r:id="rId6"/>
    <p:sldId id="287" r:id="rId7"/>
    <p:sldId id="288" r:id="rId8"/>
    <p:sldId id="289" r:id="rId9"/>
    <p:sldId id="290" r:id="rId10"/>
    <p:sldId id="291" r:id="rId11"/>
    <p:sldId id="292"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8" d="100"/>
          <a:sy n="88" d="100"/>
        </p:scale>
        <p:origin x="36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txBox="1">
            <a:spLocks noGrp="1"/>
          </p:cNvSpPr>
          <p:nvPr>
            <p:ph type="ctrTitle"/>
          </p:nvPr>
        </p:nvSpPr>
        <p:spPr>
          <a:xfrm>
            <a:off x="1154951" y="1447796"/>
            <a:ext cx="8825660" cy="3329577"/>
          </a:xfrm>
        </p:spPr>
        <p:txBody>
          <a:bodyPr anchor="b"/>
          <a:lstStyle>
            <a:lvl1pPr>
              <a:defRPr sz="7200"/>
            </a:lvl1pPr>
          </a:lstStyle>
          <a:p>
            <a:pPr lvl="0"/>
            <a:r>
              <a:rPr lang="it-IT"/>
              <a:t>Fare clic per modificare lo stile del titolo</a:t>
            </a:r>
            <a:endParaRPr lang="en-US"/>
          </a:p>
        </p:txBody>
      </p:sp>
      <p:sp>
        <p:nvSpPr>
          <p:cNvPr id="3" name="Subtitle 2"/>
          <p:cNvSpPr txBox="1">
            <a:spLocks noGrp="1"/>
          </p:cNvSpPr>
          <p:nvPr>
            <p:ph type="subTitle" idx="1"/>
          </p:nvPr>
        </p:nvSpPr>
        <p:spPr>
          <a:xfrm>
            <a:off x="1154951" y="4777383"/>
            <a:ext cx="8825660" cy="861419"/>
          </a:xfrm>
        </p:spPr>
        <p:txBody>
          <a:bodyPr/>
          <a:lstStyle>
            <a:lvl1pPr marL="0" indent="0">
              <a:buNone/>
              <a:defRPr cap="all">
                <a:solidFill>
                  <a:srgbClr val="8AD0D6"/>
                </a:solidFill>
              </a:defRPr>
            </a:lvl1pPr>
          </a:lstStyle>
          <a:p>
            <a:pPr lvl="0"/>
            <a:r>
              <a:rPr lang="it-IT"/>
              <a:t>Fare clic per modificare lo stile del sottotitolo dello schema</a:t>
            </a:r>
            <a:endParaRPr lang="en-US"/>
          </a:p>
        </p:txBody>
      </p:sp>
      <p:sp>
        <p:nvSpPr>
          <p:cNvPr id="4" name="Date Placeholder 3"/>
          <p:cNvSpPr txBox="1">
            <a:spLocks noGrp="1"/>
          </p:cNvSpPr>
          <p:nvPr>
            <p:ph type="dt" sz="half" idx="7"/>
          </p:nvPr>
        </p:nvSpPr>
        <p:spPr/>
        <p:txBody>
          <a:bodyPr/>
          <a:lstStyle>
            <a:lvl1pPr>
              <a:defRPr/>
            </a:lvl1pPr>
          </a:lstStyle>
          <a:p>
            <a:pPr lvl="0"/>
            <a:fld id="{CF734C7C-B1BE-4AB2-A094-B9D3FCB85757}" type="datetime1">
              <a:rPr lang="en-GB"/>
              <a:pPr lvl="0"/>
              <a:t>10/03/2021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C01029A-E150-4A20-8C37-135C640BC85F}" type="slidenum">
              <a:t>‹N›</a:t>
            </a:fld>
            <a:endParaRPr lang="en-GB"/>
          </a:p>
        </p:txBody>
      </p:sp>
    </p:spTree>
    <p:extLst>
      <p:ext uri="{BB962C8B-B14F-4D97-AF65-F5344CB8AC3E}">
        <p14:creationId xmlns:p14="http://schemas.microsoft.com/office/powerpoint/2010/main" val="206109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60" y="4800590"/>
            <a:ext cx="8825660" cy="566735"/>
          </a:xfrm>
        </p:spPr>
        <p:txBody>
          <a:bodyPr anchor="b">
            <a:normAutofit/>
          </a:bodyPr>
          <a:lstStyle>
            <a:lvl1pPr>
              <a:defRPr sz="2400"/>
            </a:lvl1pPr>
          </a:lstStyle>
          <a:p>
            <a:pPr lvl="0"/>
            <a:r>
              <a:rPr lang="it-IT"/>
              <a:t>Fare clic per modificare lo stile del titolo</a:t>
            </a:r>
            <a:endParaRPr lang="en-US"/>
          </a:p>
        </p:txBody>
      </p:sp>
      <p:sp>
        <p:nvSpPr>
          <p:cNvPr id="3" name="Picture Placeholder 2"/>
          <p:cNvSpPr txBox="1">
            <a:spLocks noGrp="1"/>
          </p:cNvSpPr>
          <p:nvPr>
            <p:ph type="pic" idx="4294967295"/>
          </p:nvPr>
        </p:nvSpPr>
        <p:spPr>
          <a:xfrm>
            <a:off x="1154951" y="685800"/>
            <a:ext cx="8825660" cy="3640665"/>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4" name="Text Placeholder 3"/>
          <p:cNvSpPr txBox="1">
            <a:spLocks noGrp="1"/>
          </p:cNvSpPr>
          <p:nvPr>
            <p:ph type="body" idx="4294967295"/>
          </p:nvPr>
        </p:nvSpPr>
        <p:spPr>
          <a:xfrm>
            <a:off x="1154960" y="5367326"/>
            <a:ext cx="8825651" cy="493711"/>
          </a:xfrm>
        </p:spPr>
        <p:txBody>
          <a:bodyPr/>
          <a:lstStyle>
            <a:lvl1pPr marL="0" indent="0">
              <a:buNone/>
              <a:defRPr sz="12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fld id="{384159F1-3641-4D20-A314-119EC0F78707}" type="datetime1">
              <a:rPr lang="en-GB"/>
              <a:pPr lvl="0"/>
              <a:t>10/03/2021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3EF5388E-A2C9-4E66-804F-A5CAC6897BB4}" type="slidenum">
              <a:t>‹N›</a:t>
            </a:fld>
            <a:endParaRPr lang="en-GB"/>
          </a:p>
        </p:txBody>
      </p:sp>
    </p:spTree>
    <p:extLst>
      <p:ext uri="{BB962C8B-B14F-4D97-AF65-F5344CB8AC3E}">
        <p14:creationId xmlns:p14="http://schemas.microsoft.com/office/powerpoint/2010/main" val="341954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1447796"/>
            <a:ext cx="8825660" cy="1981203"/>
          </a:xfrm>
        </p:spPr>
        <p:txBody>
          <a:bodyPr/>
          <a:lstStyle>
            <a:lvl1pPr>
              <a:defRPr sz="4800"/>
            </a:lvl1pPr>
          </a:lstStyle>
          <a:p>
            <a:pPr lvl="0"/>
            <a:r>
              <a:rPr lang="it-IT"/>
              <a:t>Fare clic per modificare lo stile del titolo</a:t>
            </a:r>
            <a:endParaRPr lang="en-US"/>
          </a:p>
        </p:txBody>
      </p:sp>
      <p:sp>
        <p:nvSpPr>
          <p:cNvPr id="3" name="Text Placeholder 3"/>
          <p:cNvSpPr txBox="1">
            <a:spLocks noGrp="1"/>
          </p:cNvSpPr>
          <p:nvPr>
            <p:ph type="body" idx="4294967295"/>
          </p:nvPr>
        </p:nvSpPr>
        <p:spPr>
          <a:xfrm>
            <a:off x="1154951" y="3657600"/>
            <a:ext cx="8825660" cy="2362196"/>
          </a:xfrm>
        </p:spPr>
        <p:txBody>
          <a:bodyPr anchor="ctr"/>
          <a:lstStyle>
            <a:lvl1pPr marL="0" indent="0">
              <a:buNone/>
              <a:defRPr sz="1800"/>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fld id="{EC5EDE2E-B26D-4A5C-A116-22CDF3A6CBE4}" type="datetime1">
              <a:rPr lang="en-GB"/>
              <a:pPr lvl="0"/>
              <a:t>10/03/2021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37C37B1-7F4F-4089-9C0B-81D1ED08A091}" type="slidenum">
              <a:t>‹N›</a:t>
            </a:fld>
            <a:endParaRPr lang="en-GB"/>
          </a:p>
        </p:txBody>
      </p:sp>
    </p:spTree>
    <p:extLst>
      <p:ext uri="{BB962C8B-B14F-4D97-AF65-F5344CB8AC3E}">
        <p14:creationId xmlns:p14="http://schemas.microsoft.com/office/powerpoint/2010/main" val="19906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574797" y="1447796"/>
            <a:ext cx="7999317" cy="2323371"/>
          </a:xfrm>
        </p:spPr>
        <p:txBody>
          <a:bodyPr/>
          <a:lstStyle>
            <a:lvl1pPr>
              <a:defRPr sz="4800"/>
            </a:lvl1pPr>
          </a:lstStyle>
          <a:p>
            <a:pPr lvl="0"/>
            <a:r>
              <a:rPr lang="it-IT"/>
              <a:t>Fare clic per modificare lo stile del titolo</a:t>
            </a:r>
            <a:endParaRPr lang="en-US"/>
          </a:p>
        </p:txBody>
      </p:sp>
      <p:sp>
        <p:nvSpPr>
          <p:cNvPr id="3" name="Text Placeholder 3"/>
          <p:cNvSpPr txBox="1">
            <a:spLocks noGrp="1"/>
          </p:cNvSpPr>
          <p:nvPr>
            <p:ph type="body" idx="4294967295"/>
          </p:nvPr>
        </p:nvSpPr>
        <p:spPr>
          <a:xfrm>
            <a:off x="1930398" y="3771177"/>
            <a:ext cx="7279648" cy="342177"/>
          </a:xfrm>
        </p:spPr>
        <p:txBody>
          <a:bodyPr/>
          <a:lstStyle>
            <a:lvl1pPr marL="0" indent="0">
              <a:buNone/>
              <a:defRPr sz="1400" cap="small">
                <a:solidFill>
                  <a:srgbClr val="8AD0D6"/>
                </a:solidFill>
              </a:defRPr>
            </a:lvl1pPr>
          </a:lstStyle>
          <a:p>
            <a:pPr lvl="0"/>
            <a:r>
              <a:rPr lang="it-IT"/>
              <a:t>Modifica gli stili del testo dello schema</a:t>
            </a:r>
          </a:p>
        </p:txBody>
      </p:sp>
      <p:sp>
        <p:nvSpPr>
          <p:cNvPr id="4" name="Text Placeholder 3"/>
          <p:cNvSpPr txBox="1">
            <a:spLocks noGrp="1"/>
          </p:cNvSpPr>
          <p:nvPr>
            <p:ph type="body" idx="4294967295"/>
          </p:nvPr>
        </p:nvSpPr>
        <p:spPr>
          <a:xfrm>
            <a:off x="1154951" y="4350660"/>
            <a:ext cx="8825660" cy="1676396"/>
          </a:xfrm>
        </p:spPr>
        <p:txBody>
          <a:bodyPr anchor="ctr"/>
          <a:lstStyle>
            <a:lvl1pPr marL="0" indent="0">
              <a:buNone/>
              <a:defRPr sz="1800"/>
            </a:lvl1pPr>
          </a:lstStyle>
          <a:p>
            <a:pPr lvl="0"/>
            <a:r>
              <a:rPr lang="it-IT"/>
              <a:t>Modifica gli stili del testo dello schema</a:t>
            </a:r>
          </a:p>
        </p:txBody>
      </p:sp>
      <p:sp>
        <p:nvSpPr>
          <p:cNvPr id="5" name="Date Placeholder 3"/>
          <p:cNvSpPr txBox="1">
            <a:spLocks noGrp="1"/>
          </p:cNvSpPr>
          <p:nvPr>
            <p:ph type="dt" sz="half" idx="7"/>
          </p:nvPr>
        </p:nvSpPr>
        <p:spPr/>
        <p:txBody>
          <a:bodyPr/>
          <a:lstStyle>
            <a:lvl1pPr>
              <a:defRPr/>
            </a:lvl1pPr>
          </a:lstStyle>
          <a:p>
            <a:pPr lvl="0"/>
            <a:fld id="{E1D19EC0-4F8B-4698-BBBB-DB159C94AA1D}" type="datetime1">
              <a:rPr lang="en-GB"/>
              <a:pPr lvl="0"/>
              <a:t>10/03/2021</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EED30DF3-960D-43D8-B32D-EF357206D11A}" type="slidenum">
              <a:t>‹N›</a:t>
            </a:fld>
            <a:endParaRPr lang="en-GB"/>
          </a:p>
        </p:txBody>
      </p:sp>
      <p:sp>
        <p:nvSpPr>
          <p:cNvPr id="8" name="TextBox 11"/>
          <p:cNvSpPr txBox="1"/>
          <p:nvPr/>
        </p:nvSpPr>
        <p:spPr>
          <a:xfrm>
            <a:off x="898297" y="971257"/>
            <a:ext cx="801910" cy="1969773"/>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
        <p:nvSpPr>
          <p:cNvPr id="9" name="TextBox 14"/>
          <p:cNvSpPr txBox="1"/>
          <p:nvPr/>
        </p:nvSpPr>
        <p:spPr>
          <a:xfrm>
            <a:off x="9330491" y="2613784"/>
            <a:ext cx="801910" cy="1969773"/>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Tree>
    <p:extLst>
      <p:ext uri="{BB962C8B-B14F-4D97-AF65-F5344CB8AC3E}">
        <p14:creationId xmlns:p14="http://schemas.microsoft.com/office/powerpoint/2010/main" val="276404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3124203"/>
            <a:ext cx="8825660" cy="1653180"/>
          </a:xfrm>
        </p:spPr>
        <p:txBody>
          <a:bodyPr anchor="b"/>
          <a:lstStyle>
            <a:lvl1pPr>
              <a:defRPr sz="40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1154951" y="4777383"/>
            <a:ext cx="8825660" cy="860395"/>
          </a:xfrm>
        </p:spPr>
        <p:txBody>
          <a:bodyPr/>
          <a:lstStyle>
            <a:lvl1pPr marL="0" indent="0">
              <a:buNone/>
              <a:defRPr>
                <a:solidFill>
                  <a:srgbClr val="8AD0D6"/>
                </a:solidFill>
              </a:defRPr>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fld id="{127BC31C-A091-4749-B298-2A20E1AEC647}" type="datetime1">
              <a:rPr lang="en-GB"/>
              <a:pPr lvl="0"/>
              <a:t>10/03/2021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9264799E-D9C4-41D9-9C6E-8DC0662FA4B3}" type="slidenum">
              <a:t>‹N›</a:t>
            </a:fld>
            <a:endParaRPr lang="en-GB"/>
          </a:p>
        </p:txBody>
      </p:sp>
    </p:spTree>
    <p:extLst>
      <p:ext uri="{BB962C8B-B14F-4D97-AF65-F5344CB8AC3E}">
        <p14:creationId xmlns:p14="http://schemas.microsoft.com/office/powerpoint/2010/main" val="189072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632947" y="1981203"/>
            <a:ext cx="2946864"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4" name="Text Placeholder 3"/>
          <p:cNvSpPr txBox="1">
            <a:spLocks noGrp="1"/>
          </p:cNvSpPr>
          <p:nvPr>
            <p:ph type="body" idx="4294967295"/>
          </p:nvPr>
        </p:nvSpPr>
        <p:spPr>
          <a:xfrm>
            <a:off x="652460" y="2667003"/>
            <a:ext cx="2927351" cy="3589340"/>
          </a:xfrm>
        </p:spPr>
        <p:txBody>
          <a:bodyPr/>
          <a:lstStyle>
            <a:lvl1pPr marL="0" indent="0">
              <a:buNone/>
              <a:defRPr sz="1400"/>
            </a:lvl1pPr>
          </a:lstStyle>
          <a:p>
            <a:pPr lvl="0"/>
            <a:r>
              <a:rPr lang="it-IT"/>
              <a:t>Modifica gli stili del testo dello schema</a:t>
            </a:r>
          </a:p>
        </p:txBody>
      </p:sp>
      <p:sp>
        <p:nvSpPr>
          <p:cNvPr id="5" name="Text Placeholder 4"/>
          <p:cNvSpPr txBox="1">
            <a:spLocks noGrp="1"/>
          </p:cNvSpPr>
          <p:nvPr>
            <p:ph type="body" idx="4294967295"/>
          </p:nvPr>
        </p:nvSpPr>
        <p:spPr>
          <a:xfrm>
            <a:off x="3883657" y="1981203"/>
            <a:ext cx="2936238"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6" name="Text Placeholder 3"/>
          <p:cNvSpPr txBox="1">
            <a:spLocks noGrp="1"/>
          </p:cNvSpPr>
          <p:nvPr>
            <p:ph type="body" idx="4294967295"/>
          </p:nvPr>
        </p:nvSpPr>
        <p:spPr>
          <a:xfrm>
            <a:off x="3873105" y="2667003"/>
            <a:ext cx="2946791" cy="3589340"/>
          </a:xfrm>
        </p:spPr>
        <p:txBody>
          <a:bodyPr/>
          <a:lstStyle>
            <a:lvl1pPr marL="0" indent="0">
              <a:buNone/>
              <a:defRPr sz="1400"/>
            </a:lvl1pPr>
          </a:lstStyle>
          <a:p>
            <a:pPr lvl="0"/>
            <a:r>
              <a:rPr lang="it-IT"/>
              <a:t>Modifica gli stili del testo dello schema</a:t>
            </a:r>
          </a:p>
        </p:txBody>
      </p:sp>
      <p:sp>
        <p:nvSpPr>
          <p:cNvPr id="7" name="Text Placeholder 4"/>
          <p:cNvSpPr txBox="1">
            <a:spLocks noGrp="1"/>
          </p:cNvSpPr>
          <p:nvPr>
            <p:ph type="body" idx="4294967295"/>
          </p:nvPr>
        </p:nvSpPr>
        <p:spPr>
          <a:xfrm>
            <a:off x="7124703" y="1981203"/>
            <a:ext cx="2932115"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8" name="Text Placeholder 3"/>
          <p:cNvSpPr txBox="1">
            <a:spLocks noGrp="1"/>
          </p:cNvSpPr>
          <p:nvPr>
            <p:ph type="body" idx="4294967295"/>
          </p:nvPr>
        </p:nvSpPr>
        <p:spPr>
          <a:xfrm>
            <a:off x="7124703" y="2667003"/>
            <a:ext cx="2932115" cy="3589340"/>
          </a:xfrm>
        </p:spPr>
        <p:txBody>
          <a:bodyPr/>
          <a:lstStyle>
            <a:lvl1pPr marL="0" indent="0">
              <a:buNone/>
              <a:defRPr sz="1400"/>
            </a:lvl1pPr>
          </a:lstStyle>
          <a:p>
            <a:pPr lvl="0"/>
            <a:r>
              <a:rPr lang="it-IT"/>
              <a:t>Modifica gli stili del testo dello schema</a:t>
            </a:r>
          </a:p>
        </p:txBody>
      </p:sp>
      <p:cxnSp>
        <p:nvCxnSpPr>
          <p:cNvPr id="9" name="Straight Connector 16"/>
          <p:cNvCxnSpPr/>
          <p:nvPr/>
        </p:nvCxnSpPr>
        <p:spPr>
          <a:xfrm>
            <a:off x="3726143" y="2133596"/>
            <a:ext cx="0" cy="3962407"/>
          </a:xfrm>
          <a:prstGeom prst="straightConnector1">
            <a:avLst/>
          </a:prstGeom>
          <a:noFill/>
          <a:ln w="12701" cap="rnd">
            <a:solidFill>
              <a:srgbClr val="8AD0D6">
                <a:alpha val="40000"/>
              </a:srgbClr>
            </a:solidFill>
            <a:prstDash val="solid"/>
            <a:miter/>
          </a:ln>
        </p:spPr>
      </p:cxnSp>
      <p:cxnSp>
        <p:nvCxnSpPr>
          <p:cNvPr id="10" name="Straight Connector 17"/>
          <p:cNvCxnSpPr/>
          <p:nvPr/>
        </p:nvCxnSpPr>
        <p:spPr>
          <a:xfrm>
            <a:off x="6962223" y="2133596"/>
            <a:ext cx="0" cy="3966887"/>
          </a:xfrm>
          <a:prstGeom prst="straightConnector1">
            <a:avLst/>
          </a:prstGeom>
          <a:noFill/>
          <a:ln w="12701" cap="rnd">
            <a:solidFill>
              <a:srgbClr val="8AD0D6">
                <a:alpha val="40000"/>
              </a:srgbClr>
            </a:solidFill>
            <a:prstDash val="solid"/>
            <a:miter/>
          </a:ln>
        </p:spPr>
      </p:cxnSp>
      <p:sp>
        <p:nvSpPr>
          <p:cNvPr id="11" name="Date Placeholder 3"/>
          <p:cNvSpPr txBox="1">
            <a:spLocks noGrp="1"/>
          </p:cNvSpPr>
          <p:nvPr>
            <p:ph type="dt" sz="half" idx="7"/>
          </p:nvPr>
        </p:nvSpPr>
        <p:spPr/>
        <p:txBody>
          <a:bodyPr/>
          <a:lstStyle>
            <a:lvl1pPr>
              <a:defRPr/>
            </a:lvl1pPr>
          </a:lstStyle>
          <a:p>
            <a:pPr lvl="0"/>
            <a:fld id="{9BC79B65-6151-4D96-BD3E-B1BC7BA4FCA0}" type="datetime1">
              <a:rPr lang="en-GB"/>
              <a:pPr lvl="0"/>
              <a:t>10/03/2021</a:t>
            </a:fld>
            <a:endParaRPr lang="en-GB"/>
          </a:p>
        </p:txBody>
      </p:sp>
      <p:sp>
        <p:nvSpPr>
          <p:cNvPr id="12" name="Footer Placeholder 4"/>
          <p:cNvSpPr txBox="1">
            <a:spLocks noGrp="1"/>
          </p:cNvSpPr>
          <p:nvPr>
            <p:ph type="ftr" sz="quarter" idx="9"/>
          </p:nvPr>
        </p:nvSpPr>
        <p:spPr/>
        <p:txBody>
          <a:bodyPr/>
          <a:lstStyle>
            <a:lvl1pPr>
              <a:defRPr/>
            </a:lvl1pPr>
          </a:lstStyle>
          <a:p>
            <a:pPr lvl="0"/>
            <a:endParaRPr lang="en-GB"/>
          </a:p>
        </p:txBody>
      </p:sp>
      <p:sp>
        <p:nvSpPr>
          <p:cNvPr id="13" name="Slide Number Placeholder 5"/>
          <p:cNvSpPr txBox="1">
            <a:spLocks noGrp="1"/>
          </p:cNvSpPr>
          <p:nvPr>
            <p:ph type="sldNum" sz="quarter" idx="8"/>
          </p:nvPr>
        </p:nvSpPr>
        <p:spPr/>
        <p:txBody>
          <a:bodyPr/>
          <a:lstStyle>
            <a:lvl1pPr>
              <a:defRPr/>
            </a:lvl1pPr>
          </a:lstStyle>
          <a:p>
            <a:pPr lvl="0"/>
            <a:fld id="{60324672-109A-4D7F-92AF-F7EE4A4CCF89}" type="slidenum">
              <a:t>‹N›</a:t>
            </a:fld>
            <a:endParaRPr lang="en-GB"/>
          </a:p>
        </p:txBody>
      </p:sp>
    </p:spTree>
    <p:extLst>
      <p:ext uri="{BB962C8B-B14F-4D97-AF65-F5344CB8AC3E}">
        <p14:creationId xmlns:p14="http://schemas.microsoft.com/office/powerpoint/2010/main" val="225433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652460" y="4250945"/>
            <a:ext cx="2940052"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4" name="Picture Placeholder 2"/>
          <p:cNvSpPr txBox="1">
            <a:spLocks noGrp="1"/>
          </p:cNvSpPr>
          <p:nvPr>
            <p:ph type="pic" idx="4294967295"/>
          </p:nvPr>
        </p:nvSpPr>
        <p:spPr>
          <a:xfrm>
            <a:off x="652460" y="2209803"/>
            <a:ext cx="2940052"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5" name="Text Placeholder 3"/>
          <p:cNvSpPr txBox="1">
            <a:spLocks noGrp="1"/>
          </p:cNvSpPr>
          <p:nvPr>
            <p:ph type="body" idx="4294967295"/>
          </p:nvPr>
        </p:nvSpPr>
        <p:spPr>
          <a:xfrm>
            <a:off x="652460" y="4827209"/>
            <a:ext cx="2940052" cy="659190"/>
          </a:xfrm>
        </p:spPr>
        <p:txBody>
          <a:bodyPr/>
          <a:lstStyle>
            <a:lvl1pPr marL="0" indent="0">
              <a:buNone/>
              <a:defRPr sz="1400"/>
            </a:lvl1pPr>
          </a:lstStyle>
          <a:p>
            <a:pPr lvl="0"/>
            <a:r>
              <a:rPr lang="it-IT"/>
              <a:t>Modifica gli stili del testo dello schema</a:t>
            </a:r>
          </a:p>
        </p:txBody>
      </p:sp>
      <p:sp>
        <p:nvSpPr>
          <p:cNvPr id="6" name="Text Placeholder 4"/>
          <p:cNvSpPr txBox="1">
            <a:spLocks noGrp="1"/>
          </p:cNvSpPr>
          <p:nvPr>
            <p:ph type="body" idx="4294967295"/>
          </p:nvPr>
        </p:nvSpPr>
        <p:spPr>
          <a:xfrm>
            <a:off x="3889372" y="4250945"/>
            <a:ext cx="2930523"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7" name="Picture Placeholder 2"/>
          <p:cNvSpPr txBox="1">
            <a:spLocks noGrp="1"/>
          </p:cNvSpPr>
          <p:nvPr>
            <p:ph type="pic" idx="4294967295"/>
          </p:nvPr>
        </p:nvSpPr>
        <p:spPr>
          <a:xfrm>
            <a:off x="3889372" y="2209803"/>
            <a:ext cx="2930523"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8" name="Text Placeholder 3"/>
          <p:cNvSpPr txBox="1">
            <a:spLocks noGrp="1"/>
          </p:cNvSpPr>
          <p:nvPr>
            <p:ph type="body" idx="4294967295"/>
          </p:nvPr>
        </p:nvSpPr>
        <p:spPr>
          <a:xfrm>
            <a:off x="3888019" y="4827209"/>
            <a:ext cx="2934410" cy="659190"/>
          </a:xfrm>
        </p:spPr>
        <p:txBody>
          <a:bodyPr/>
          <a:lstStyle>
            <a:lvl1pPr marL="0" indent="0">
              <a:buNone/>
              <a:defRPr sz="1400"/>
            </a:lvl1pPr>
          </a:lstStyle>
          <a:p>
            <a:pPr lvl="0"/>
            <a:r>
              <a:rPr lang="it-IT"/>
              <a:t>Modifica gli stili del testo dello schema</a:t>
            </a:r>
          </a:p>
        </p:txBody>
      </p:sp>
      <p:sp>
        <p:nvSpPr>
          <p:cNvPr id="9" name="Text Placeholder 4"/>
          <p:cNvSpPr txBox="1">
            <a:spLocks noGrp="1"/>
          </p:cNvSpPr>
          <p:nvPr>
            <p:ph type="body" idx="4294967295"/>
          </p:nvPr>
        </p:nvSpPr>
        <p:spPr>
          <a:xfrm>
            <a:off x="7124703" y="4250945"/>
            <a:ext cx="2932115"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10" name="Picture Placeholder 2"/>
          <p:cNvSpPr txBox="1">
            <a:spLocks noGrp="1"/>
          </p:cNvSpPr>
          <p:nvPr>
            <p:ph type="pic" idx="4294967295"/>
          </p:nvPr>
        </p:nvSpPr>
        <p:spPr>
          <a:xfrm>
            <a:off x="7124703" y="2209803"/>
            <a:ext cx="2932115" cy="1524003"/>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11" name="Text Placeholder 3"/>
          <p:cNvSpPr txBox="1">
            <a:spLocks noGrp="1"/>
          </p:cNvSpPr>
          <p:nvPr>
            <p:ph type="body" idx="4294967295"/>
          </p:nvPr>
        </p:nvSpPr>
        <p:spPr>
          <a:xfrm>
            <a:off x="7124575" y="4827209"/>
            <a:ext cx="2936001" cy="659190"/>
          </a:xfrm>
        </p:spPr>
        <p:txBody>
          <a:bodyPr/>
          <a:lstStyle>
            <a:lvl1pPr marL="0" indent="0">
              <a:buNone/>
              <a:defRPr sz="1400"/>
            </a:lvl1pPr>
          </a:lstStyle>
          <a:p>
            <a:pPr lvl="0"/>
            <a:r>
              <a:rPr lang="it-IT"/>
              <a:t>Modifica gli stili del testo dello schema</a:t>
            </a:r>
          </a:p>
        </p:txBody>
      </p:sp>
      <p:cxnSp>
        <p:nvCxnSpPr>
          <p:cNvPr id="12" name="Straight Connector 18"/>
          <p:cNvCxnSpPr/>
          <p:nvPr/>
        </p:nvCxnSpPr>
        <p:spPr>
          <a:xfrm>
            <a:off x="3726143" y="2133596"/>
            <a:ext cx="0" cy="3962407"/>
          </a:xfrm>
          <a:prstGeom prst="straightConnector1">
            <a:avLst/>
          </a:prstGeom>
          <a:noFill/>
          <a:ln w="12701" cap="rnd">
            <a:solidFill>
              <a:srgbClr val="8AD0D6">
                <a:alpha val="40000"/>
              </a:srgbClr>
            </a:solidFill>
            <a:prstDash val="solid"/>
            <a:miter/>
          </a:ln>
        </p:spPr>
      </p:cxnSp>
      <p:cxnSp>
        <p:nvCxnSpPr>
          <p:cNvPr id="13" name="Straight Connector 19"/>
          <p:cNvCxnSpPr/>
          <p:nvPr/>
        </p:nvCxnSpPr>
        <p:spPr>
          <a:xfrm>
            <a:off x="6962223" y="2133596"/>
            <a:ext cx="0" cy="3966887"/>
          </a:xfrm>
          <a:prstGeom prst="straightConnector1">
            <a:avLst/>
          </a:prstGeom>
          <a:noFill/>
          <a:ln w="12701" cap="rnd">
            <a:solidFill>
              <a:srgbClr val="8AD0D6">
                <a:alpha val="40000"/>
              </a:srgbClr>
            </a:solidFill>
            <a:prstDash val="solid"/>
            <a:miter/>
          </a:ln>
        </p:spPr>
      </p:cxnSp>
      <p:sp>
        <p:nvSpPr>
          <p:cNvPr id="14" name="Date Placeholder 3"/>
          <p:cNvSpPr txBox="1">
            <a:spLocks noGrp="1"/>
          </p:cNvSpPr>
          <p:nvPr>
            <p:ph type="dt" sz="half" idx="7"/>
          </p:nvPr>
        </p:nvSpPr>
        <p:spPr/>
        <p:txBody>
          <a:bodyPr/>
          <a:lstStyle>
            <a:lvl1pPr>
              <a:defRPr/>
            </a:lvl1pPr>
          </a:lstStyle>
          <a:p>
            <a:pPr lvl="0"/>
            <a:fld id="{41F00D75-7C12-4881-94C4-4E3D5DCF0923}" type="datetime1">
              <a:rPr lang="en-GB"/>
              <a:pPr lvl="0"/>
              <a:t>10/03/2021</a:t>
            </a:fld>
            <a:endParaRPr lang="en-GB"/>
          </a:p>
        </p:txBody>
      </p:sp>
      <p:sp>
        <p:nvSpPr>
          <p:cNvPr id="15" name="Footer Placeholder 4"/>
          <p:cNvSpPr txBox="1">
            <a:spLocks noGrp="1"/>
          </p:cNvSpPr>
          <p:nvPr>
            <p:ph type="ftr" sz="quarter" idx="9"/>
          </p:nvPr>
        </p:nvSpPr>
        <p:spPr/>
        <p:txBody>
          <a:bodyPr/>
          <a:lstStyle>
            <a:lvl1pPr>
              <a:defRPr/>
            </a:lvl1pPr>
          </a:lstStyle>
          <a:p>
            <a:pPr lvl="0"/>
            <a:endParaRPr lang="en-GB"/>
          </a:p>
        </p:txBody>
      </p:sp>
      <p:sp>
        <p:nvSpPr>
          <p:cNvPr id="16" name="Slide Number Placeholder 5"/>
          <p:cNvSpPr txBox="1">
            <a:spLocks noGrp="1"/>
          </p:cNvSpPr>
          <p:nvPr>
            <p:ph type="sldNum" sz="quarter" idx="8"/>
          </p:nvPr>
        </p:nvSpPr>
        <p:spPr/>
        <p:txBody>
          <a:bodyPr/>
          <a:lstStyle>
            <a:lvl1pPr>
              <a:defRPr/>
            </a:lvl1pPr>
          </a:lstStyle>
          <a:p>
            <a:pPr lvl="0"/>
            <a:fld id="{C4B5479A-0E2D-4112-AAD9-5A21CB48EEDF}" type="slidenum">
              <a:t>‹N›</a:t>
            </a:fld>
            <a:endParaRPr lang="en-GB"/>
          </a:p>
        </p:txBody>
      </p:sp>
    </p:spTree>
    <p:extLst>
      <p:ext uri="{BB962C8B-B14F-4D97-AF65-F5344CB8AC3E}">
        <p14:creationId xmlns:p14="http://schemas.microsoft.com/office/powerpoint/2010/main" val="138220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C521421F-5B75-421B-BA68-49A03C853C89}" type="datetime1">
              <a:rPr lang="en-GB"/>
              <a:pPr lvl="0"/>
              <a:t>10/03/2021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F4ACEB4-BFDF-4E39-B966-AC736AC37B99}" type="slidenum">
              <a:t>‹N›</a:t>
            </a:fld>
            <a:endParaRPr lang="en-GB"/>
          </a:p>
        </p:txBody>
      </p:sp>
    </p:spTree>
    <p:extLst>
      <p:ext uri="{BB962C8B-B14F-4D97-AF65-F5344CB8AC3E}">
        <p14:creationId xmlns:p14="http://schemas.microsoft.com/office/powerpoint/2010/main" val="348324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304215" y="430216"/>
            <a:ext cx="1752603" cy="5826127"/>
          </a:xfrm>
        </p:spPr>
        <p:txBody>
          <a:bodyPr vert="eaVert" anchor="b"/>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652460" y="887416"/>
            <a:ext cx="7423144" cy="5368927"/>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F3EA97E7-89B5-45BF-9988-19F57CE97027}" type="datetime1">
              <a:rPr lang="en-GB"/>
              <a:pPr lvl="0"/>
              <a:t>10/03/2021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06B17FE0-B9E3-4B14-AC73-6D457B47D35C}" type="slidenum">
              <a:t>‹N›</a:t>
            </a:fld>
            <a:endParaRPr lang="en-GB"/>
          </a:p>
        </p:txBody>
      </p:sp>
    </p:spTree>
    <p:extLst>
      <p:ext uri="{BB962C8B-B14F-4D97-AF65-F5344CB8AC3E}">
        <p14:creationId xmlns:p14="http://schemas.microsoft.com/office/powerpoint/2010/main" val="32576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C302974B-1EA6-48E5-8937-4C6146644424}" type="datetime1">
              <a:rPr lang="en-GB"/>
              <a:pPr lvl="0"/>
              <a:t>10/03/2021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6D06535-6EA8-4796-A2E5-BA36AF209205}" type="slidenum">
              <a:t>‹N›</a:t>
            </a:fld>
            <a:endParaRPr lang="en-GB"/>
          </a:p>
        </p:txBody>
      </p:sp>
    </p:spTree>
    <p:extLst>
      <p:ext uri="{BB962C8B-B14F-4D97-AF65-F5344CB8AC3E}">
        <p14:creationId xmlns:p14="http://schemas.microsoft.com/office/powerpoint/2010/main" val="320275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60" y="2861733"/>
            <a:ext cx="8825660" cy="1915649"/>
          </a:xfrm>
        </p:spPr>
        <p:txBody>
          <a:bodyPr anchor="b"/>
          <a:lstStyle>
            <a:lvl1pPr>
              <a:defRPr sz="4000"/>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1154951" y="4777383"/>
            <a:ext cx="8825660" cy="860395"/>
          </a:xfrm>
        </p:spPr>
        <p:txBody>
          <a:bodyPr/>
          <a:lstStyle>
            <a:lvl1pPr marL="0" indent="0">
              <a:buNone/>
              <a:defRPr cap="all">
                <a:solidFill>
                  <a:srgbClr val="8AD0D6"/>
                </a:solidFill>
              </a:defRPr>
            </a:lvl1pPr>
          </a:lstStyle>
          <a:p>
            <a:pPr lvl="0"/>
            <a:r>
              <a:rPr lang="it-IT"/>
              <a:t>Modifica gli stili del testo dello schema</a:t>
            </a:r>
          </a:p>
        </p:txBody>
      </p:sp>
      <p:sp>
        <p:nvSpPr>
          <p:cNvPr id="4" name="Date Placeholder 3"/>
          <p:cNvSpPr txBox="1">
            <a:spLocks noGrp="1"/>
          </p:cNvSpPr>
          <p:nvPr>
            <p:ph type="dt" sz="half" idx="7"/>
          </p:nvPr>
        </p:nvSpPr>
        <p:spPr/>
        <p:txBody>
          <a:bodyPr/>
          <a:lstStyle>
            <a:lvl1pPr>
              <a:defRPr/>
            </a:lvl1pPr>
          </a:lstStyle>
          <a:p>
            <a:pPr lvl="0"/>
            <a:fld id="{375FD99F-793E-4A28-BEAD-5B572136DE15}" type="datetime1">
              <a:rPr lang="en-GB"/>
              <a:pPr lvl="0"/>
              <a:t>10/03/2021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60A6A0DC-C20E-44D7-98A0-F261DDBEDEE7}" type="slidenum">
              <a:t>‹N›</a:t>
            </a:fld>
            <a:endParaRPr lang="en-GB"/>
          </a:p>
        </p:txBody>
      </p:sp>
    </p:spTree>
    <p:extLst>
      <p:ext uri="{BB962C8B-B14F-4D97-AF65-F5344CB8AC3E}">
        <p14:creationId xmlns:p14="http://schemas.microsoft.com/office/powerpoint/2010/main" val="211608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1103315" y="2060572"/>
            <a:ext cx="4396334" cy="4195760"/>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txBox="1">
            <a:spLocks noGrp="1"/>
          </p:cNvSpPr>
          <p:nvPr>
            <p:ph idx="2"/>
          </p:nvPr>
        </p:nvSpPr>
        <p:spPr>
          <a:xfrm>
            <a:off x="5654494" y="2056092"/>
            <a:ext cx="4396343" cy="4200241"/>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txBox="1">
            <a:spLocks noGrp="1"/>
          </p:cNvSpPr>
          <p:nvPr>
            <p:ph type="dt" sz="half" idx="7"/>
          </p:nvPr>
        </p:nvSpPr>
        <p:spPr/>
        <p:txBody>
          <a:bodyPr/>
          <a:lstStyle>
            <a:lvl1pPr>
              <a:defRPr/>
            </a:lvl1pPr>
          </a:lstStyle>
          <a:p>
            <a:pPr lvl="0"/>
            <a:fld id="{AAE8F41F-2539-41A2-8527-74CC6089F4E1}" type="datetime1">
              <a:rPr lang="en-GB"/>
              <a:pPr lvl="0"/>
              <a:t>10/03/2021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4E792EDD-064E-41FF-A28B-881CDC7064C7}" type="slidenum">
              <a:t>‹N›</a:t>
            </a:fld>
            <a:endParaRPr lang="en-GB"/>
          </a:p>
        </p:txBody>
      </p:sp>
    </p:spTree>
    <p:extLst>
      <p:ext uri="{BB962C8B-B14F-4D97-AF65-F5344CB8AC3E}">
        <p14:creationId xmlns:p14="http://schemas.microsoft.com/office/powerpoint/2010/main" val="379611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1103315" y="1904996"/>
            <a:ext cx="4396334"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4" name="Content Placeholder 3"/>
          <p:cNvSpPr txBox="1">
            <a:spLocks noGrp="1"/>
          </p:cNvSpPr>
          <p:nvPr>
            <p:ph idx="2"/>
          </p:nvPr>
        </p:nvSpPr>
        <p:spPr>
          <a:xfrm>
            <a:off x="1103315" y="2514600"/>
            <a:ext cx="4396334" cy="3741733"/>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5654494" y="1904996"/>
            <a:ext cx="4396334" cy="576264"/>
          </a:xfrm>
        </p:spPr>
        <p:txBody>
          <a:bodyPr anchor="b">
            <a:noAutofit/>
          </a:bodyPr>
          <a:lstStyle>
            <a:lvl1pPr marL="0" indent="0">
              <a:buNone/>
              <a:defRPr sz="2400">
                <a:solidFill>
                  <a:srgbClr val="8AD0D6"/>
                </a:solidFill>
              </a:defRPr>
            </a:lvl1pPr>
          </a:lstStyle>
          <a:p>
            <a:pPr lvl="0"/>
            <a:r>
              <a:rPr lang="it-IT"/>
              <a:t>Modifica gli stili del testo dello schema</a:t>
            </a:r>
          </a:p>
        </p:txBody>
      </p:sp>
      <p:sp>
        <p:nvSpPr>
          <p:cNvPr id="6" name="Content Placeholder 5"/>
          <p:cNvSpPr txBox="1">
            <a:spLocks noGrp="1"/>
          </p:cNvSpPr>
          <p:nvPr>
            <p:ph idx="4"/>
          </p:nvPr>
        </p:nvSpPr>
        <p:spPr>
          <a:xfrm>
            <a:off x="5654494" y="2514600"/>
            <a:ext cx="4396334" cy="3741733"/>
          </a:xfrm>
        </p:spPr>
        <p:txBody>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fld id="{B748EE94-1D3E-435D-B523-38E35C11B991}" type="datetime1">
              <a:rPr lang="en-GB"/>
              <a:pPr lvl="0"/>
              <a:t>10/03/2021</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B4E2902F-B323-4013-9DA0-ACFE2C9A12F9}" type="slidenum">
              <a:t>‹N›</a:t>
            </a:fld>
            <a:endParaRPr lang="en-GB"/>
          </a:p>
        </p:txBody>
      </p:sp>
    </p:spTree>
    <p:extLst>
      <p:ext uri="{BB962C8B-B14F-4D97-AF65-F5344CB8AC3E}">
        <p14:creationId xmlns:p14="http://schemas.microsoft.com/office/powerpoint/2010/main" val="240882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lvl1pPr>
          </a:lstStyle>
          <a:p>
            <a:pPr lvl="0"/>
            <a:fld id="{9FA1AB75-2B6B-4F94-ADCC-070BCA26694A}" type="datetime1">
              <a:rPr lang="en-GB"/>
              <a:pPr lvl="0"/>
              <a:t>10/03/2021</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4F5E2C9E-0AA0-47F0-8A1E-63993C199377}" type="slidenum">
              <a:t>‹N›</a:t>
            </a:fld>
            <a:endParaRPr lang="en-GB"/>
          </a:p>
        </p:txBody>
      </p:sp>
    </p:spTree>
    <p:extLst>
      <p:ext uri="{BB962C8B-B14F-4D97-AF65-F5344CB8AC3E}">
        <p14:creationId xmlns:p14="http://schemas.microsoft.com/office/powerpoint/2010/main" val="302994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5E6F3D8-808E-496B-AC98-CDBD2B1AE63F}" type="datetime1">
              <a:rPr lang="en-GB"/>
              <a:pPr lvl="0"/>
              <a:t>10/03/2021</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13C8857C-FFB7-4E7E-990E-47127370607A}" type="slidenum">
              <a:t>‹N›</a:t>
            </a:fld>
            <a:endParaRPr lang="en-GB"/>
          </a:p>
        </p:txBody>
      </p:sp>
    </p:spTree>
    <p:extLst>
      <p:ext uri="{BB962C8B-B14F-4D97-AF65-F5344CB8AC3E}">
        <p14:creationId xmlns:p14="http://schemas.microsoft.com/office/powerpoint/2010/main" val="404090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1447796"/>
            <a:ext cx="3401065" cy="1447796"/>
          </a:xfrm>
        </p:spPr>
        <p:txBody>
          <a:bodyPr anchor="b"/>
          <a:lstStyle>
            <a:lvl1pPr>
              <a:defRPr sz="2400"/>
            </a:lvl1pPr>
          </a:lstStyle>
          <a:p>
            <a:pPr lvl="0"/>
            <a:r>
              <a:rPr lang="it-IT"/>
              <a:t>Fare clic per modificare lo stile del titolo</a:t>
            </a:r>
            <a:endParaRPr lang="en-US"/>
          </a:p>
        </p:txBody>
      </p:sp>
      <p:sp>
        <p:nvSpPr>
          <p:cNvPr id="3" name="Content Placeholder 2"/>
          <p:cNvSpPr txBox="1">
            <a:spLocks noGrp="1"/>
          </p:cNvSpPr>
          <p:nvPr>
            <p:ph idx="1"/>
          </p:nvPr>
        </p:nvSpPr>
        <p:spPr>
          <a:xfrm>
            <a:off x="4784616" y="1447796"/>
            <a:ext cx="5195995" cy="4572000"/>
          </a:xfrm>
        </p:spPr>
        <p:txBody>
          <a:bodyPr anchor="ct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txBox="1">
            <a:spLocks noGrp="1"/>
          </p:cNvSpPr>
          <p:nvPr>
            <p:ph type="body" idx="2"/>
          </p:nvPr>
        </p:nvSpPr>
        <p:spPr>
          <a:xfrm>
            <a:off x="1154951" y="3129277"/>
            <a:ext cx="3401065" cy="2895603"/>
          </a:xfrm>
        </p:spPr>
        <p:txBody>
          <a:bodyPr/>
          <a:lstStyle>
            <a:lvl1pPr marL="0" indent="0">
              <a:buNone/>
              <a:defRPr sz="14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fld id="{7F1111E4-FFC0-457A-8730-51E47BFBEC45}" type="datetime1">
              <a:rPr lang="en-GB"/>
              <a:pPr lvl="0"/>
              <a:t>10/03/2021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39519649-551B-4D6E-BE8E-369BBB2EF288}" type="slidenum">
              <a:t>‹N›</a:t>
            </a:fld>
            <a:endParaRPr lang="en-GB"/>
          </a:p>
        </p:txBody>
      </p:sp>
    </p:spTree>
    <p:extLst>
      <p:ext uri="{BB962C8B-B14F-4D97-AF65-F5344CB8AC3E}">
        <p14:creationId xmlns:p14="http://schemas.microsoft.com/office/powerpoint/2010/main" val="182402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1153908" y="1854192"/>
            <a:ext cx="5092906" cy="1574807"/>
          </a:xfrm>
        </p:spPr>
        <p:txBody>
          <a:bodyPr anchor="b">
            <a:normAutofit/>
          </a:bodyPr>
          <a:lstStyle>
            <a:lvl1pPr>
              <a:defRPr sz="3600"/>
            </a:lvl1pPr>
          </a:lstStyle>
          <a:p>
            <a:pPr lvl="0"/>
            <a:r>
              <a:rPr lang="it-IT"/>
              <a:t>Fare clic per modificare lo stile del titolo</a:t>
            </a:r>
            <a:endParaRPr lang="en-US"/>
          </a:p>
        </p:txBody>
      </p:sp>
      <p:sp>
        <p:nvSpPr>
          <p:cNvPr id="3" name="Picture Placeholder 2"/>
          <p:cNvSpPr txBox="1">
            <a:spLocks noGrp="1"/>
          </p:cNvSpPr>
          <p:nvPr>
            <p:ph type="pic" idx="1"/>
          </p:nvPr>
        </p:nvSpPr>
        <p:spPr>
          <a:xfrm>
            <a:off x="6949549" y="1143000"/>
            <a:ext cx="3200400" cy="4572000"/>
          </a:xfrm>
          <a:effectLst>
            <a:outerShdw dist="50804" dir="5400000" algn="tl">
              <a:srgbClr val="000000">
                <a:alpha val="43000"/>
              </a:srgbClr>
            </a:outerShdw>
          </a:effectLst>
        </p:spPr>
        <p:txBody>
          <a:bodyPr anchorCtr="1"/>
          <a:lstStyle>
            <a:lvl1pPr marL="0" indent="0" algn="ctr">
              <a:buNone/>
              <a:defRPr sz="1600"/>
            </a:lvl1pPr>
          </a:lstStyle>
          <a:p>
            <a:pPr lvl="0"/>
            <a:r>
              <a:rPr lang="it-IT"/>
              <a:t>Fare clic sull'icona per inserire un'immagine</a:t>
            </a:r>
            <a:endParaRPr lang="en-US"/>
          </a:p>
        </p:txBody>
      </p:sp>
      <p:sp>
        <p:nvSpPr>
          <p:cNvPr id="4" name="Text Placeholder 3"/>
          <p:cNvSpPr txBox="1">
            <a:spLocks noGrp="1"/>
          </p:cNvSpPr>
          <p:nvPr>
            <p:ph type="body" idx="2"/>
          </p:nvPr>
        </p:nvSpPr>
        <p:spPr>
          <a:xfrm>
            <a:off x="1154951" y="3657600"/>
            <a:ext cx="5084978" cy="1371600"/>
          </a:xfrm>
        </p:spPr>
        <p:txBody>
          <a:bodyPr/>
          <a:lstStyle>
            <a:lvl1pPr marL="0" indent="0">
              <a:buNone/>
              <a:defRPr sz="1400"/>
            </a:lvl1pPr>
          </a:lstStyle>
          <a:p>
            <a:pPr lvl="0"/>
            <a:r>
              <a:rPr lang="it-IT"/>
              <a:t>Modifica gli stili del testo dello schema</a:t>
            </a:r>
          </a:p>
        </p:txBody>
      </p:sp>
      <p:sp>
        <p:nvSpPr>
          <p:cNvPr id="5" name="Date Placeholder 4"/>
          <p:cNvSpPr txBox="1">
            <a:spLocks noGrp="1"/>
          </p:cNvSpPr>
          <p:nvPr>
            <p:ph type="dt" sz="half" idx="7"/>
          </p:nvPr>
        </p:nvSpPr>
        <p:spPr/>
        <p:txBody>
          <a:bodyPr/>
          <a:lstStyle>
            <a:lvl1pPr>
              <a:defRPr/>
            </a:lvl1pPr>
          </a:lstStyle>
          <a:p>
            <a:pPr lvl="0"/>
            <a:fld id="{2C26819C-6610-4A83-B1A7-CBC5FADFA671}" type="datetime1">
              <a:rPr lang="en-GB"/>
              <a:pPr lvl="0"/>
              <a:t>10/03/2021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D7EEA3BD-7B06-401E-8DA9-79B91C4E8908}" type="slidenum">
              <a:t>‹N›</a:t>
            </a:fld>
            <a:endParaRPr lang="en-GB"/>
          </a:p>
        </p:txBody>
      </p:sp>
    </p:spTree>
    <p:extLst>
      <p:ext uri="{BB962C8B-B14F-4D97-AF65-F5344CB8AC3E}">
        <p14:creationId xmlns:p14="http://schemas.microsoft.com/office/powerpoint/2010/main" val="385797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0000000-0000-0000-0000-000000000000}"/>
              </a:ext>
            </a:extLst>
          </p:cNvPr>
          <p:cNvPicPr>
            <a:picLocks noChangeAspect="1"/>
          </p:cNvPicPr>
          <p:nvPr/>
        </p:nvPicPr>
        <p:blipFill>
          <a:blip r:embed="rId20"/>
          <a:srcRect l="3613"/>
          <a:stretch>
            <a:fillRect/>
          </a:stretch>
        </p:blipFill>
        <p:spPr>
          <a:xfrm>
            <a:off x="0" y="2669682"/>
            <a:ext cx="4037011" cy="4188317"/>
          </a:xfrm>
          <a:prstGeom prst="rect">
            <a:avLst/>
          </a:prstGeom>
          <a:noFill/>
          <a:ln cap="flat">
            <a:noFill/>
          </a:ln>
        </p:spPr>
      </p:pic>
      <p:pic>
        <p:nvPicPr>
          <p:cNvPr id="3" name="Picture 6">
            <a:extLst>
              <a:ext uri="{FF2B5EF4-FFF2-40B4-BE49-F238E27FC236}">
                <a16:creationId xmlns:a16="http://schemas.microsoft.com/office/drawing/2014/main" id="{00000000-0000-0000-0000-000000000000}"/>
              </a:ext>
            </a:extLst>
          </p:cNvPr>
          <p:cNvPicPr>
            <a:picLocks noChangeAspect="1"/>
          </p:cNvPicPr>
          <p:nvPr/>
        </p:nvPicPr>
        <p:blipFill>
          <a:blip r:embed="rId21"/>
          <a:srcRect l="35640"/>
          <a:stretch>
            <a:fillRect/>
          </a:stretch>
        </p:blipFill>
        <p:spPr>
          <a:xfrm>
            <a:off x="0" y="2892347"/>
            <a:ext cx="1522411" cy="2365452"/>
          </a:xfrm>
          <a:prstGeom prst="rect">
            <a:avLst/>
          </a:prstGeom>
          <a:noFill/>
          <a:ln cap="flat">
            <a:noFill/>
          </a:ln>
        </p:spPr>
      </p:pic>
      <p:sp>
        <p:nvSpPr>
          <p:cNvPr id="4" name="Oval 15"/>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50B9C1">
                  <a:alpha val="7000"/>
                </a:srgbClr>
              </a:gs>
              <a:gs pos="100000">
                <a:srgbClr val="50B9C1">
                  <a:alpha val="6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8">
            <a:extLst>
              <a:ext uri="{FF2B5EF4-FFF2-40B4-BE49-F238E27FC236}">
                <a16:creationId xmlns:a16="http://schemas.microsoft.com/office/drawing/2014/main" id="{00000000-0000-0000-0000-000000000000}"/>
              </a:ext>
            </a:extLst>
          </p:cNvPr>
          <p:cNvPicPr>
            <a:picLocks noChangeAspect="1"/>
          </p:cNvPicPr>
          <p:nvPr/>
        </p:nvPicPr>
        <p:blipFill>
          <a:blip r:embed="rId22"/>
          <a:srcRect t="28813"/>
          <a:stretch>
            <a:fillRect/>
          </a:stretch>
        </p:blipFill>
        <p:spPr>
          <a:xfrm>
            <a:off x="7999408" y="0"/>
            <a:ext cx="1603391" cy="1141408"/>
          </a:xfrm>
          <a:prstGeom prst="rect">
            <a:avLst/>
          </a:prstGeom>
          <a:noFill/>
          <a:ln cap="flat">
            <a:noFill/>
          </a:ln>
        </p:spPr>
      </p:pic>
      <p:pic>
        <p:nvPicPr>
          <p:cNvPr id="6" name="Picture 9">
            <a:extLst>
              <a:ext uri="{FF2B5EF4-FFF2-40B4-BE49-F238E27FC236}">
                <a16:creationId xmlns:a16="http://schemas.microsoft.com/office/drawing/2014/main" id="{00000000-0000-0000-0000-000000000000}"/>
              </a:ext>
            </a:extLst>
          </p:cNvPr>
          <p:cNvPicPr>
            <a:picLocks noChangeAspect="1"/>
          </p:cNvPicPr>
          <p:nvPr/>
        </p:nvPicPr>
        <p:blipFill>
          <a:blip r:embed="rId23"/>
          <a:srcRect b="23320"/>
          <a:stretch>
            <a:fillRect/>
          </a:stretch>
        </p:blipFill>
        <p:spPr>
          <a:xfrm>
            <a:off x="8605875" y="6096003"/>
            <a:ext cx="993733" cy="761996"/>
          </a:xfrm>
          <a:prstGeom prst="rect">
            <a:avLst/>
          </a:prstGeom>
          <a:noFill/>
          <a:ln cap="flat">
            <a:noFill/>
          </a:ln>
        </p:spPr>
      </p:pic>
      <p:sp>
        <p:nvSpPr>
          <p:cNvPr id="7" name="Rectangle 13"/>
          <p:cNvSpPr/>
          <p:nvPr/>
        </p:nvSpPr>
        <p:spPr>
          <a:xfrm>
            <a:off x="10437811" y="0"/>
            <a:ext cx="685800" cy="1143000"/>
          </a:xfrm>
          <a:prstGeom prst="rect">
            <a:avLst/>
          </a:prstGeom>
          <a:solidFill>
            <a:srgbClr val="B01513"/>
          </a:solidFill>
          <a:ln cap="flat">
            <a:noFill/>
            <a:prstDash val="solid"/>
          </a:ln>
          <a:effectLst>
            <a:outerShdw dist="25402" dir="5400000" algn="tl">
              <a:srgbClr val="000000">
                <a:alpha val="4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Title Placeholder 1"/>
          <p:cNvSpPr txBox="1">
            <a:spLocks noGrp="1"/>
          </p:cNvSpPr>
          <p:nvPr>
            <p:ph type="title"/>
          </p:nvPr>
        </p:nvSpPr>
        <p:spPr>
          <a:xfrm>
            <a:off x="646115" y="452719"/>
            <a:ext cx="9404722" cy="1400531"/>
          </a:xfrm>
          <a:prstGeom prst="rect">
            <a:avLst/>
          </a:prstGeom>
          <a:noFill/>
          <a:ln>
            <a:noFill/>
          </a:ln>
        </p:spPr>
        <p:txBody>
          <a:bodyPr vert="horz" wrap="square" lIns="91440" tIns="45720" rIns="91440" bIns="45720" anchor="t" anchorCtr="0" compatLnSpc="1">
            <a:noAutofit/>
          </a:bodyPr>
          <a:lstStyle/>
          <a:p>
            <a:pPr lvl="0"/>
            <a:r>
              <a:rPr lang="it-IT"/>
              <a:t>Fare clic per modificare lo stile del titolo</a:t>
            </a:r>
            <a:endParaRPr lang="en-US"/>
          </a:p>
        </p:txBody>
      </p:sp>
      <p:sp>
        <p:nvSpPr>
          <p:cNvPr id="9" name="Text Placeholder 2"/>
          <p:cNvSpPr txBox="1">
            <a:spLocks noGrp="1"/>
          </p:cNvSpPr>
          <p:nvPr>
            <p:ph type="body" idx="1"/>
          </p:nvPr>
        </p:nvSpPr>
        <p:spPr>
          <a:xfrm>
            <a:off x="1103315" y="2052919"/>
            <a:ext cx="8946544" cy="4195477"/>
          </a:xfrm>
          <a:prstGeom prst="rect">
            <a:avLst/>
          </a:prstGeom>
          <a:noFill/>
          <a:ln>
            <a:noFill/>
          </a:ln>
        </p:spPr>
        <p:txBody>
          <a:bodyPr vert="horz" wrap="square" lIns="91440" tIns="45720" rIns="91440" bIns="45720" anchor="t"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Date Placeholder 3"/>
          <p:cNvSpPr txBox="1">
            <a:spLocks noGrp="1"/>
          </p:cNvSpPr>
          <p:nvPr>
            <p:ph type="dt" sz="half" idx="2"/>
          </p:nvPr>
        </p:nvSpPr>
        <p:spPr>
          <a:xfrm rot="5400013">
            <a:off x="10155609" y="1790697"/>
            <a:ext cx="990596" cy="30479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100" b="0" i="0" u="none" strike="noStrike" kern="1200" cap="none" spc="0" baseline="0">
                <a:solidFill>
                  <a:srgbClr val="FFFFFF"/>
                </a:solidFill>
                <a:uFillTx/>
                <a:latin typeface="Century Gothic"/>
              </a:defRPr>
            </a:lvl1pPr>
          </a:lstStyle>
          <a:p>
            <a:pPr lvl="0"/>
            <a:fld id="{880D9720-3E30-4669-AE13-85407B4CEABA}" type="datetime1">
              <a:rPr lang="en-GB"/>
              <a:pPr lvl="0"/>
              <a:t>10/03/2021</a:t>
            </a:fld>
            <a:endParaRPr lang="en-GB"/>
          </a:p>
        </p:txBody>
      </p:sp>
      <p:sp>
        <p:nvSpPr>
          <p:cNvPr id="11" name="Footer Placeholder 4"/>
          <p:cNvSpPr txBox="1">
            <a:spLocks noGrp="1"/>
          </p:cNvSpPr>
          <p:nvPr>
            <p:ph type="ftr" sz="quarter" idx="3"/>
          </p:nvPr>
        </p:nvSpPr>
        <p:spPr>
          <a:xfrm rot="5400013">
            <a:off x="8951532" y="3225295"/>
            <a:ext cx="3859792" cy="30479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100" b="0" i="0" u="none" strike="noStrike" kern="1200" cap="none" spc="0" baseline="0">
                <a:solidFill>
                  <a:srgbClr val="FFFFFF"/>
                </a:solidFill>
                <a:uFillTx/>
                <a:latin typeface="Century Gothic"/>
              </a:defRPr>
            </a:lvl1pPr>
          </a:lstStyle>
          <a:p>
            <a:pPr lvl="0"/>
            <a:endParaRPr lang="en-GB"/>
          </a:p>
        </p:txBody>
      </p:sp>
      <p:sp>
        <p:nvSpPr>
          <p:cNvPr id="12" name="Slide Number Placeholder 5"/>
          <p:cNvSpPr txBox="1">
            <a:spLocks noGrp="1"/>
          </p:cNvSpPr>
          <p:nvPr>
            <p:ph type="sldNum" sz="quarter" idx="4"/>
          </p:nvPr>
        </p:nvSpPr>
        <p:spPr>
          <a:xfrm>
            <a:off x="10352544" y="295726"/>
            <a:ext cx="838203" cy="767684"/>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GB" sz="2800" b="0" i="0" u="none" strike="noStrike" kern="1200" cap="none" spc="0" baseline="0">
                <a:solidFill>
                  <a:srgbClr val="FFFFFF"/>
                </a:solidFill>
                <a:uFillTx/>
                <a:latin typeface="Century Gothic"/>
              </a:defRPr>
            </a:lvl1pPr>
          </a:lstStyle>
          <a:p>
            <a:pPr lvl="0"/>
            <a:fld id="{C0270CC9-A0B4-4B31-B89F-061214460E58}" type="slidenum">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it-IT" sz="4200" b="0" i="0" u="none" strike="noStrike" kern="1200" cap="none" spc="0" baseline="0">
          <a:solidFill>
            <a:srgbClr val="EBEBEB"/>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it-IT" sz="20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it-IT" sz="18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it-IT" sz="16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it-IT" sz="14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it-IT" sz="14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sta delle donne: perché è l'8 marzo, storia e signific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0"/>
            <a:ext cx="11260183" cy="674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7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ext Box 4"/>
          <p:cNvSpPr txBox="1"/>
          <p:nvPr/>
        </p:nvSpPr>
        <p:spPr>
          <a:xfrm>
            <a:off x="2495553" y="476246"/>
            <a:ext cx="6048371"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Text Box 5"/>
          <p:cNvSpPr txBox="1"/>
          <p:nvPr/>
        </p:nvSpPr>
        <p:spPr>
          <a:xfrm>
            <a:off x="667658" y="1115330"/>
            <a:ext cx="9013149" cy="52629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rPr>
              <a:t>Walter Benjanim “I passages di Parigi”, 1925</a:t>
            </a:r>
          </a:p>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en-US" sz="2400" b="1" i="0" u="none" strike="noStrike" kern="1200" cap="none" spc="0" baseline="0">
                <a:solidFill>
                  <a:srgbClr val="FFFFFF"/>
                </a:solidFill>
                <a:uFillTx/>
                <a:latin typeface="Calibri"/>
              </a:rPr>
              <a:t>Parigi capitale del XX secolo immagine del processo di modernizzazione</a:t>
            </a:r>
          </a:p>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de-DE" sz="2400" b="1" i="0" u="none" strike="noStrike" kern="1200" cap="none" spc="0" baseline="0">
                <a:solidFill>
                  <a:srgbClr val="FFFFFF"/>
                </a:solidFill>
                <a:uFillTx/>
                <a:latin typeface="Calibri"/>
              </a:rPr>
              <a:t> </a:t>
            </a:r>
            <a:r>
              <a:rPr lang="en-US" sz="2400" b="1" i="0" u="none" strike="noStrike" kern="1200" cap="none" spc="0" baseline="0">
                <a:solidFill>
                  <a:srgbClr val="FFFFFF"/>
                </a:solidFill>
                <a:uFillTx/>
                <a:latin typeface="Calibri"/>
              </a:rPr>
              <a:t>La città diventa il luogo del progresso sociale e industriale e i Passages (luoghi di vendita sono il paradigma della merce e del  trionfo del comsumismo)</a:t>
            </a:r>
          </a:p>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en-US" sz="2400" b="1" i="0" u="none" strike="noStrike" kern="1200" cap="none" spc="0" baseline="0">
                <a:solidFill>
                  <a:srgbClr val="FFFFFF"/>
                </a:solidFill>
                <a:uFillTx/>
                <a:latin typeface="Calibri"/>
              </a:rPr>
              <a:t>Figura del fl</a:t>
            </a:r>
            <a:r>
              <a:rPr lang="en-US" sz="2400" b="1" i="0" u="none" strike="noStrike" kern="1200" cap="none" spc="0" baseline="0">
                <a:solidFill>
                  <a:srgbClr val="FFFFFF"/>
                </a:solidFill>
                <a:uFillTx/>
                <a:latin typeface="Calibri"/>
                <a:cs typeface="Arial"/>
              </a:rPr>
              <a:t>â</a:t>
            </a:r>
            <a:r>
              <a:rPr lang="en-US" sz="2400" b="1" i="0" u="none" strike="noStrike" kern="1200" cap="none" spc="0" baseline="0">
                <a:solidFill>
                  <a:srgbClr val="FFFFFF"/>
                </a:solidFill>
                <a:uFillTx/>
                <a:latin typeface="Calibri"/>
              </a:rPr>
              <a:t>neur (viaggiatore dentro la città che scopre le meraviglie nascoste, vagabondonare nella città, wander(er))</a:t>
            </a:r>
          </a:p>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Rectangle 4"/>
          <p:cNvSpPr/>
          <p:nvPr/>
        </p:nvSpPr>
        <p:spPr>
          <a:xfrm>
            <a:off x="319317" y="961537"/>
            <a:ext cx="9593034" cy="4893649"/>
          </a:xfrm>
          <a:prstGeom prst="rect">
            <a:avLst/>
          </a:prstGeom>
          <a:noFill/>
          <a:ln cap="flat">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Arial"/>
              </a:rPr>
              <a:t>Louis Wirth, </a:t>
            </a:r>
            <a:r>
              <a:rPr lang="it-IT" sz="2400" b="1" i="1" u="none" strike="noStrike" kern="1200" cap="none" spc="0" baseline="0">
                <a:solidFill>
                  <a:srgbClr val="FFFFFF"/>
                </a:solidFill>
                <a:uFillTx/>
                <a:latin typeface="Arial"/>
              </a:rPr>
              <a:t>Urbanesimo come modo di vita</a:t>
            </a:r>
            <a:r>
              <a:rPr lang="it-IT" sz="2400" b="1" i="0" u="none" strike="noStrike" kern="1200" cap="none" spc="0" baseline="0">
                <a:solidFill>
                  <a:srgbClr val="FFFFFF"/>
                </a:solidFill>
                <a:uFillTx/>
                <a:latin typeface="Arial"/>
              </a:rPr>
              <a:t>, (1938)</a:t>
            </a: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400" b="0" i="0" u="none" strike="noStrike" kern="1200" cap="none" spc="0" baseline="0">
              <a:solidFill>
                <a:srgbClr val="FFFFFF"/>
              </a:solidFill>
              <a:uFillTx/>
              <a:latin typeface="Arial"/>
            </a:endParaRP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Arial"/>
              </a:rPr>
              <a:t>Stile di vita urbano influenzato da tre fattori:</a:t>
            </a: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it-IT" sz="2400" b="1" i="0" u="none" strike="noStrike" kern="1200" cap="none" spc="0" baseline="0">
                <a:solidFill>
                  <a:srgbClr val="FFFFFF"/>
                </a:solidFill>
                <a:uFillTx/>
                <a:latin typeface="Arial"/>
              </a:rPr>
              <a:t>dimensione</a:t>
            </a: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it-IT" sz="2400" b="1" i="0" u="none" strike="noStrike" kern="1200" cap="none" spc="0" baseline="0">
                <a:solidFill>
                  <a:srgbClr val="FFFFFF"/>
                </a:solidFill>
                <a:uFillTx/>
                <a:latin typeface="Arial"/>
              </a:rPr>
              <a:t>densità</a:t>
            </a: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it-IT" sz="2400" b="1" i="0" u="none" strike="noStrike" kern="1200" cap="none" spc="0" baseline="0">
                <a:solidFill>
                  <a:srgbClr val="FFFFFF"/>
                </a:solidFill>
                <a:uFillTx/>
                <a:latin typeface="Arial"/>
              </a:rPr>
              <a:t>eterogeneità</a:t>
            </a: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400" b="1" i="0" u="none" strike="noStrike" kern="1200" cap="none" spc="0" baseline="0">
              <a:solidFill>
                <a:srgbClr val="FFFFFF"/>
              </a:solidFill>
              <a:uFillTx/>
              <a:latin typeface="Arial"/>
            </a:endParaRP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Arial"/>
              </a:rPr>
              <a:t>definizione sociologica di città: </a:t>
            </a:r>
            <a:r>
              <a:rPr lang="it-IT" sz="2400" b="1" i="1" u="none" strike="noStrike" kern="1200" cap="none" spc="0" baseline="0">
                <a:solidFill>
                  <a:srgbClr val="FFFFFF"/>
                </a:solidFill>
                <a:uFillTx/>
                <a:latin typeface="Arial"/>
              </a:rPr>
              <a:t>localizzazione permanente, relativamente vasta e densa di individui socialmente eterogenei</a:t>
            </a: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400" b="1" i="0" u="none" strike="noStrike" kern="1200" cap="none" spc="0" baseline="0">
              <a:solidFill>
                <a:srgbClr val="FFFFFF"/>
              </a:solidFill>
              <a:uFillTx/>
              <a:latin typeface="Arial"/>
            </a:endParaRP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it-IT" sz="2400" b="1" i="0" u="none" strike="noStrike" kern="1200" cap="none" spc="0" baseline="0">
                <a:solidFill>
                  <a:srgbClr val="FFFFFF"/>
                </a:solidFill>
                <a:uFillTx/>
                <a:latin typeface="Arial"/>
              </a:rPr>
              <a:t>Predominanza dell’associazione (fondata sull’affinità razionale degli interessi di ognuno) sulla comunità definita in questa prospettiva dall’appartenenza di classe o strato sociale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982" y="692696"/>
            <a:ext cx="864096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30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03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404664"/>
            <a:ext cx="842493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07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1" y="476672"/>
            <a:ext cx="7488831"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18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barett in Weimar: dalla dolce vita berlinese all'orrore | Latina Città  Ape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12" y="809511"/>
            <a:ext cx="6393271" cy="514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 tutto a catafascio! Kurt Tucholsky, Karl Valentin e la cultura di  Weimar, di Alberto Trentin - Finnegans Rivista Cultur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38" y="728778"/>
            <a:ext cx="9554482" cy="537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19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gini in/versi: Walter Benjamin - Il flân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23" y="896983"/>
            <a:ext cx="8786947" cy="489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8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495551" y="852915"/>
            <a:ext cx="7129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t>La Scuola di Chicago </a:t>
            </a:r>
            <a:endParaRPr lang="it-IT" altLang="it-IT" sz="2400"/>
          </a:p>
          <a:p>
            <a:pPr algn="ctr" eaLnBrk="1" hangingPunct="1">
              <a:spcBef>
                <a:spcPct val="0"/>
              </a:spcBef>
              <a:buFontTx/>
              <a:buNone/>
            </a:pPr>
            <a:r>
              <a:rPr lang="it-IT" altLang="it-IT" sz="2400"/>
              <a:t>(periodo compreso tra il 1915 e il 1940) </a:t>
            </a:r>
          </a:p>
        </p:txBody>
      </p:sp>
      <p:sp>
        <p:nvSpPr>
          <p:cNvPr id="2051" name="Rectangle 5"/>
          <p:cNvSpPr>
            <a:spLocks noChangeArrowheads="1"/>
          </p:cNvSpPr>
          <p:nvPr/>
        </p:nvSpPr>
        <p:spPr bwMode="auto">
          <a:xfrm>
            <a:off x="2855913" y="2125058"/>
            <a:ext cx="6337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t>Chicago come laboratorio sociologico per studiare il mutamento della società statunitense attraverso lo studio della società urbana</a:t>
            </a:r>
          </a:p>
        </p:txBody>
      </p:sp>
      <p:sp>
        <p:nvSpPr>
          <p:cNvPr id="2052" name="Rectangle 6"/>
          <p:cNvSpPr>
            <a:spLocks noChangeArrowheads="1"/>
          </p:cNvSpPr>
          <p:nvPr/>
        </p:nvSpPr>
        <p:spPr bwMode="auto">
          <a:xfrm>
            <a:off x="3719514" y="3960272"/>
            <a:ext cx="4281487"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t>Sviluppo di Chicago</a:t>
            </a:r>
          </a:p>
          <a:p>
            <a:pPr algn="ctr" eaLnBrk="1" hangingPunct="1">
              <a:spcBef>
                <a:spcPct val="0"/>
              </a:spcBef>
              <a:buFontTx/>
              <a:buNone/>
            </a:pPr>
            <a:r>
              <a:rPr lang="it-IT" altLang="it-IT" sz="2400"/>
              <a:t>1860	   112.000 abitanti</a:t>
            </a:r>
          </a:p>
          <a:p>
            <a:pPr algn="ctr" eaLnBrk="1" hangingPunct="1">
              <a:spcBef>
                <a:spcPct val="0"/>
              </a:spcBef>
              <a:buFontTx/>
              <a:buNone/>
            </a:pPr>
            <a:r>
              <a:rPr lang="it-IT" altLang="it-IT" sz="2400"/>
              <a:t>1890	1.100.000 abitanti</a:t>
            </a:r>
          </a:p>
          <a:p>
            <a:pPr algn="ctr" eaLnBrk="1" hangingPunct="1">
              <a:spcBef>
                <a:spcPct val="0"/>
              </a:spcBef>
              <a:buFontTx/>
              <a:buNone/>
            </a:pPr>
            <a:r>
              <a:rPr lang="it-IT" altLang="it-IT" sz="2400"/>
              <a:t>1930	3.500.000 abitanti</a:t>
            </a:r>
          </a:p>
        </p:txBody>
      </p:sp>
    </p:spTree>
    <p:extLst>
      <p:ext uri="{BB962C8B-B14F-4D97-AF65-F5344CB8AC3E}">
        <p14:creationId xmlns:p14="http://schemas.microsoft.com/office/powerpoint/2010/main" val="275402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503" y="2052919"/>
            <a:ext cx="11852366" cy="4195477"/>
          </a:xfrm>
        </p:spPr>
        <p:txBody>
          <a:bodyPr>
            <a:normAutofit/>
          </a:bodyPr>
          <a:lstStyle/>
          <a:p>
            <a:r>
              <a:rPr lang="it-IT" sz="2800" dirty="0"/>
              <a:t>https://www.facebook.com/Corso-di-Sociologia-Urbana-prof-Alietti-107247287564356</a:t>
            </a:r>
          </a:p>
        </p:txBody>
      </p:sp>
    </p:spTree>
    <p:extLst>
      <p:ext uri="{BB962C8B-B14F-4D97-AF65-F5344CB8AC3E}">
        <p14:creationId xmlns:p14="http://schemas.microsoft.com/office/powerpoint/2010/main" val="146658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5"/>
          <p:cNvSpPr>
            <a:spLocks noChangeShapeType="1"/>
          </p:cNvSpPr>
          <p:nvPr/>
        </p:nvSpPr>
        <p:spPr bwMode="auto">
          <a:xfrm>
            <a:off x="5232401" y="2636838"/>
            <a:ext cx="7032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5" name="Text Box 6"/>
          <p:cNvSpPr txBox="1">
            <a:spLocks noChangeArrowheads="1"/>
          </p:cNvSpPr>
          <p:nvPr/>
        </p:nvSpPr>
        <p:spPr bwMode="auto">
          <a:xfrm>
            <a:off x="6167438" y="2492375"/>
            <a:ext cx="2514600" cy="342900"/>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i="1">
                <a:latin typeface="Times New Roman" panose="02020603050405020304" pitchFamily="18" charset="0"/>
                <a:cs typeface="Times New Roman" panose="02020603050405020304" pitchFamily="18" charset="0"/>
              </a:rPr>
              <a:t>The city</a:t>
            </a:r>
            <a:r>
              <a:rPr lang="it-IT" altLang="it-IT" sz="2400" b="1">
                <a:latin typeface="Times New Roman" panose="02020603050405020304" pitchFamily="18" charset="0"/>
                <a:cs typeface="Times New Roman" panose="02020603050405020304" pitchFamily="18" charset="0"/>
              </a:rPr>
              <a:t>, 1925</a:t>
            </a:r>
            <a:endParaRPr lang="it-IT" altLang="it-IT" sz="2400" b="1"/>
          </a:p>
        </p:txBody>
      </p:sp>
      <p:sp>
        <p:nvSpPr>
          <p:cNvPr id="3076" name="Rectangle 9"/>
          <p:cNvSpPr>
            <a:spLocks noChangeArrowheads="1"/>
          </p:cNvSpPr>
          <p:nvPr/>
        </p:nvSpPr>
        <p:spPr bwMode="auto">
          <a:xfrm>
            <a:off x="4079876" y="760840"/>
            <a:ext cx="34401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a:cs typeface="Times New Roman" panose="02020603050405020304" pitchFamily="18" charset="0"/>
              </a:rPr>
              <a:t>Autori più importanti:</a:t>
            </a:r>
          </a:p>
          <a:p>
            <a:pPr eaLnBrk="1" hangingPunct="1">
              <a:spcBef>
                <a:spcPct val="0"/>
              </a:spcBef>
              <a:buFontTx/>
              <a:buNone/>
            </a:pPr>
            <a:endParaRPr lang="it-IT" altLang="it-IT" sz="2400"/>
          </a:p>
        </p:txBody>
      </p:sp>
      <p:sp>
        <p:nvSpPr>
          <p:cNvPr id="3077" name="Rectangle 10"/>
          <p:cNvSpPr>
            <a:spLocks noChangeArrowheads="1"/>
          </p:cNvSpPr>
          <p:nvPr/>
        </p:nvSpPr>
        <p:spPr bwMode="auto">
          <a:xfrm>
            <a:off x="1774826" y="1395727"/>
            <a:ext cx="3262313"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t>William I. Thomas</a:t>
            </a:r>
            <a:endParaRPr lang="it-IT" altLang="it-IT" sz="2400" b="1" dirty="0">
              <a:cs typeface="Times New Roman" panose="02020603050405020304" pitchFamily="18" charset="0"/>
            </a:endParaRPr>
          </a:p>
          <a:p>
            <a:pPr eaLnBrk="1" hangingPunct="1">
              <a:spcBef>
                <a:spcPct val="0"/>
              </a:spcBef>
              <a:buFontTx/>
              <a:buNone/>
            </a:pPr>
            <a:endParaRPr lang="it-IT" altLang="it-IT" sz="2400" b="1" dirty="0">
              <a:cs typeface="Times New Roman" panose="02020603050405020304" pitchFamily="18" charset="0"/>
            </a:endParaRPr>
          </a:p>
          <a:p>
            <a:pPr eaLnBrk="1" hangingPunct="1">
              <a:spcBef>
                <a:spcPct val="0"/>
              </a:spcBef>
              <a:buFontTx/>
              <a:buNone/>
            </a:pPr>
            <a:r>
              <a:rPr lang="it-IT" altLang="it-IT" sz="2400" b="1" dirty="0">
                <a:cs typeface="Times New Roman" panose="02020603050405020304" pitchFamily="18" charset="0"/>
              </a:rPr>
              <a:t>Robert Park </a:t>
            </a:r>
          </a:p>
          <a:p>
            <a:pPr eaLnBrk="1" hangingPunct="1">
              <a:spcBef>
                <a:spcPct val="0"/>
              </a:spcBef>
              <a:buFontTx/>
              <a:buNone/>
            </a:pPr>
            <a:r>
              <a:rPr lang="it-IT" altLang="it-IT" sz="2400" b="1" dirty="0">
                <a:cs typeface="Times New Roman" panose="02020603050405020304" pitchFamily="18" charset="0"/>
              </a:rPr>
              <a:t>Ernest Burgess</a:t>
            </a:r>
          </a:p>
          <a:p>
            <a:pPr eaLnBrk="1" hangingPunct="1">
              <a:spcBef>
                <a:spcPct val="0"/>
              </a:spcBef>
              <a:buFontTx/>
              <a:buNone/>
            </a:pPr>
            <a:r>
              <a:rPr lang="it-IT" altLang="it-IT" sz="2400" b="1" dirty="0" err="1">
                <a:cs typeface="Times New Roman" panose="02020603050405020304" pitchFamily="18" charset="0"/>
              </a:rPr>
              <a:t>Roderick</a:t>
            </a:r>
            <a:r>
              <a:rPr lang="it-IT" altLang="it-IT" sz="2400" b="1" dirty="0">
                <a:cs typeface="Times New Roman" panose="02020603050405020304" pitchFamily="18" charset="0"/>
              </a:rPr>
              <a:t> </a:t>
            </a:r>
            <a:r>
              <a:rPr lang="it-IT" altLang="it-IT" sz="2400" b="1" dirty="0" err="1">
                <a:cs typeface="Times New Roman" panose="02020603050405020304" pitchFamily="18" charset="0"/>
              </a:rPr>
              <a:t>McKenizie</a:t>
            </a:r>
            <a:endParaRPr lang="it-IT" altLang="it-IT" sz="2400" b="1" dirty="0">
              <a:cs typeface="Times New Roman" panose="02020603050405020304" pitchFamily="18" charset="0"/>
            </a:endParaRPr>
          </a:p>
          <a:p>
            <a:pPr eaLnBrk="1" hangingPunct="1">
              <a:spcBef>
                <a:spcPct val="0"/>
              </a:spcBef>
              <a:buFontTx/>
              <a:buNone/>
            </a:pPr>
            <a:endParaRPr lang="it-IT" altLang="it-IT" sz="2400" b="1" dirty="0">
              <a:cs typeface="Times New Roman" panose="02020603050405020304" pitchFamily="18" charset="0"/>
            </a:endParaRPr>
          </a:p>
          <a:p>
            <a:pPr eaLnBrk="1" hangingPunct="1">
              <a:spcBef>
                <a:spcPct val="0"/>
              </a:spcBef>
              <a:buFontTx/>
              <a:buNone/>
            </a:pPr>
            <a:r>
              <a:rPr lang="it-IT" altLang="it-IT" sz="2400" b="1" dirty="0">
                <a:cs typeface="Times New Roman" panose="02020603050405020304" pitchFamily="18" charset="0"/>
              </a:rPr>
              <a:t>Louis Wirth</a:t>
            </a:r>
            <a:r>
              <a:rPr lang="it-IT" altLang="it-IT" sz="1800" b="1" dirty="0">
                <a:cs typeface="Times New Roman" panose="02020603050405020304" pitchFamily="18" charset="0"/>
              </a:rPr>
              <a:t>	</a:t>
            </a:r>
            <a:r>
              <a:rPr lang="it-IT" altLang="it-IT" sz="1800" dirty="0">
                <a:cs typeface="Times New Roman" panose="02020603050405020304" pitchFamily="18" charset="0"/>
              </a:rPr>
              <a:t>		</a:t>
            </a:r>
            <a:endParaRPr lang="it-IT" altLang="it-IT" sz="1600" dirty="0">
              <a:latin typeface="Times New Roman" panose="02020603050405020304" pitchFamily="18" charset="0"/>
              <a:cs typeface="Times New Roman" panose="02020603050405020304" pitchFamily="18" charset="0"/>
            </a:endParaRPr>
          </a:p>
          <a:p>
            <a:pPr>
              <a:spcBef>
                <a:spcPct val="0"/>
              </a:spcBef>
              <a:buFontTx/>
              <a:buNone/>
            </a:pPr>
            <a:endParaRPr lang="it-IT" altLang="it-IT" sz="1800" dirty="0"/>
          </a:p>
        </p:txBody>
      </p:sp>
      <p:sp>
        <p:nvSpPr>
          <p:cNvPr id="3078" name="Rectangle 11"/>
          <p:cNvSpPr>
            <a:spLocks noChangeArrowheads="1"/>
          </p:cNvSpPr>
          <p:nvPr/>
        </p:nvSpPr>
        <p:spPr bwMode="auto">
          <a:xfrm>
            <a:off x="3409950" y="2803526"/>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900"/>
              <a:t/>
            </a:r>
            <a:br>
              <a:rPr lang="it-IT" altLang="it-IT" sz="900"/>
            </a:br>
            <a:endParaRPr lang="it-IT" altLang="it-IT" sz="1600">
              <a:latin typeface="Times New Roman" panose="02020603050405020304" pitchFamily="18" charset="0"/>
              <a:cs typeface="Times New Roman" panose="02020603050405020304" pitchFamily="18" charset="0"/>
            </a:endParaRPr>
          </a:p>
          <a:p>
            <a:pPr>
              <a:spcBef>
                <a:spcPct val="0"/>
              </a:spcBef>
              <a:buFontTx/>
              <a:buNone/>
            </a:pPr>
            <a:endParaRPr lang="it-IT" altLang="it-IT" sz="1800"/>
          </a:p>
        </p:txBody>
      </p:sp>
      <p:sp>
        <p:nvSpPr>
          <p:cNvPr id="3079" name="Line 15"/>
          <p:cNvSpPr>
            <a:spLocks noChangeShapeType="1"/>
          </p:cNvSpPr>
          <p:nvPr/>
        </p:nvSpPr>
        <p:spPr bwMode="auto">
          <a:xfrm>
            <a:off x="4511676" y="3860800"/>
            <a:ext cx="100806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80" name="Text Box 16"/>
          <p:cNvSpPr txBox="1">
            <a:spLocks noChangeArrowheads="1"/>
          </p:cNvSpPr>
          <p:nvPr/>
        </p:nvSpPr>
        <p:spPr bwMode="auto">
          <a:xfrm>
            <a:off x="5808663" y="3644900"/>
            <a:ext cx="2514600" cy="342900"/>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i="1">
                <a:latin typeface="Times New Roman" panose="02020603050405020304" pitchFamily="18" charset="0"/>
                <a:cs typeface="Times New Roman" panose="02020603050405020304" pitchFamily="18" charset="0"/>
              </a:rPr>
              <a:t>The Ghetto</a:t>
            </a:r>
            <a:r>
              <a:rPr lang="it-IT" altLang="it-IT" sz="2400" b="1">
                <a:latin typeface="Times New Roman" panose="02020603050405020304" pitchFamily="18" charset="0"/>
                <a:cs typeface="Times New Roman" panose="02020603050405020304" pitchFamily="18" charset="0"/>
              </a:rPr>
              <a:t>, 1928</a:t>
            </a:r>
            <a:endParaRPr lang="it-IT" altLang="it-IT" sz="2400" b="1"/>
          </a:p>
        </p:txBody>
      </p:sp>
      <p:sp>
        <p:nvSpPr>
          <p:cNvPr id="3081" name="Text Box 17"/>
          <p:cNvSpPr txBox="1">
            <a:spLocks noChangeArrowheads="1"/>
          </p:cNvSpPr>
          <p:nvPr/>
        </p:nvSpPr>
        <p:spPr bwMode="auto">
          <a:xfrm>
            <a:off x="1919289" y="4365625"/>
            <a:ext cx="66960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2400" b="1"/>
              <a:t>Influenza della sociologia europea, in particolare quella tedesca.</a:t>
            </a:r>
          </a:p>
          <a:p>
            <a:pPr eaLnBrk="1" hangingPunct="1">
              <a:spcBef>
                <a:spcPct val="50000"/>
              </a:spcBef>
              <a:buFontTx/>
              <a:buNone/>
            </a:pPr>
            <a:r>
              <a:rPr lang="en-US" altLang="it-IT" sz="2400" b="1"/>
              <a:t>Simmel è sicuramente uno degli ispiratori, a cui si aggiungono i teorici della società in termini biologici ed evoluzionisti.</a:t>
            </a:r>
          </a:p>
        </p:txBody>
      </p:sp>
    </p:spTree>
    <p:extLst>
      <p:ext uri="{BB962C8B-B14F-4D97-AF65-F5344CB8AC3E}">
        <p14:creationId xmlns:p14="http://schemas.microsoft.com/office/powerpoint/2010/main" val="39802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208214" y="453644"/>
            <a:ext cx="7920037" cy="59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t>Principi di Ecologia umana </a:t>
            </a:r>
            <a:endParaRPr lang="it-IT" altLang="it-IT" sz="2400"/>
          </a:p>
          <a:p>
            <a:pPr algn="ctr" eaLnBrk="1" hangingPunct="1">
              <a:spcBef>
                <a:spcPct val="0"/>
              </a:spcBef>
              <a:buFontTx/>
              <a:buNone/>
            </a:pPr>
            <a:r>
              <a:rPr lang="it-IT" altLang="it-IT" sz="2400" b="1"/>
              <a:t>(sociologia dello spazio)</a:t>
            </a:r>
          </a:p>
          <a:p>
            <a:pPr algn="ctr" eaLnBrk="1" hangingPunct="1">
              <a:spcBef>
                <a:spcPct val="0"/>
              </a:spcBef>
              <a:buFontTx/>
              <a:buNone/>
            </a:pPr>
            <a:endParaRPr lang="it-IT" altLang="it-IT" sz="2400"/>
          </a:p>
          <a:p>
            <a:pPr eaLnBrk="1" hangingPunct="1">
              <a:spcBef>
                <a:spcPct val="0"/>
              </a:spcBef>
              <a:buFontTx/>
              <a:buNone/>
            </a:pPr>
            <a:r>
              <a:rPr lang="it-IT" altLang="it-IT" sz="2400" b="1" u="sng"/>
              <a:t>Definizione</a:t>
            </a:r>
            <a:r>
              <a:rPr lang="it-IT" altLang="it-IT" sz="2400" u="sng"/>
              <a:t>:</a:t>
            </a:r>
            <a:r>
              <a:rPr lang="it-IT" altLang="it-IT" sz="2400"/>
              <a:t> </a:t>
            </a:r>
            <a:r>
              <a:rPr lang="it-IT" altLang="it-IT" sz="2400" b="1"/>
              <a:t>l’ecologia umana come lo studio delle relazioni spaziali e temporali degli esseri umani in quanto influenzati dalle forze selettive, distributive e adattive che agiscono sull’ambiente</a:t>
            </a:r>
          </a:p>
          <a:p>
            <a:pPr algn="ctr" eaLnBrk="1" hangingPunct="1">
              <a:spcBef>
                <a:spcPct val="0"/>
              </a:spcBef>
              <a:buFontTx/>
              <a:buNone/>
            </a:pPr>
            <a:endParaRPr lang="it-IT" altLang="it-IT" sz="2400" b="1"/>
          </a:p>
          <a:p>
            <a:pPr eaLnBrk="1" hangingPunct="1">
              <a:spcBef>
                <a:spcPct val="0"/>
              </a:spcBef>
              <a:buFontTx/>
              <a:buNone/>
            </a:pPr>
            <a:r>
              <a:rPr lang="it-IT" altLang="it-IT" sz="2400" b="1"/>
              <a:t>Idea soggiacente è una visione organicistica della città e lo spazio assume una rilevanza assoluta</a:t>
            </a:r>
          </a:p>
          <a:p>
            <a:pPr algn="ctr" eaLnBrk="1" hangingPunct="1">
              <a:spcBef>
                <a:spcPct val="0"/>
              </a:spcBef>
              <a:buFontTx/>
              <a:buNone/>
            </a:pPr>
            <a:endParaRPr lang="it-IT" altLang="it-IT" sz="2400" b="1"/>
          </a:p>
          <a:p>
            <a:pPr eaLnBrk="1" hangingPunct="1">
              <a:spcBef>
                <a:spcPct val="0"/>
              </a:spcBef>
              <a:buFontTx/>
              <a:buNone/>
            </a:pPr>
            <a:r>
              <a:rPr lang="it-IT" altLang="it-IT" sz="2400" b="1"/>
              <a:t>Città come corpo umano </a:t>
            </a:r>
          </a:p>
          <a:p>
            <a:pPr eaLnBrk="1" hangingPunct="1">
              <a:spcBef>
                <a:spcPct val="0"/>
              </a:spcBef>
              <a:buFontTx/>
              <a:buNone/>
            </a:pPr>
            <a:r>
              <a:rPr lang="it-IT" altLang="it-IT" sz="2400" b="1"/>
              <a:t>(idea di metabolismo, equilibrio)</a:t>
            </a:r>
          </a:p>
          <a:p>
            <a:pPr eaLnBrk="1" hangingPunct="1">
              <a:spcBef>
                <a:spcPct val="0"/>
              </a:spcBef>
              <a:buFontTx/>
              <a:buNone/>
            </a:pPr>
            <a:endParaRPr lang="it-IT" altLang="it-IT" sz="2400" b="1"/>
          </a:p>
          <a:p>
            <a:pPr eaLnBrk="1" hangingPunct="1">
              <a:spcBef>
                <a:spcPct val="0"/>
              </a:spcBef>
              <a:buFontTx/>
              <a:buNone/>
            </a:pPr>
            <a:r>
              <a:rPr lang="it-IT" altLang="it-IT" sz="2400" b="1"/>
              <a:t>Collegamento con il darwinismo sociale</a:t>
            </a:r>
          </a:p>
          <a:p>
            <a:pPr eaLnBrk="1" hangingPunct="1">
              <a:spcBef>
                <a:spcPct val="0"/>
              </a:spcBef>
              <a:buFontTx/>
              <a:buNone/>
            </a:pPr>
            <a:r>
              <a:rPr lang="it-IT" altLang="it-IT" sz="2400" b="1"/>
              <a:t>(evoluzionismo biologico)</a:t>
            </a:r>
          </a:p>
        </p:txBody>
      </p:sp>
    </p:spTree>
    <p:extLst>
      <p:ext uri="{BB962C8B-B14F-4D97-AF65-F5344CB8AC3E}">
        <p14:creationId xmlns:p14="http://schemas.microsoft.com/office/powerpoint/2010/main" val="215211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992313" y="981076"/>
            <a:ext cx="8229600" cy="4525963"/>
          </a:xfrm>
        </p:spPr>
        <p:txBody>
          <a:bodyPr/>
          <a:lstStyle/>
          <a:p>
            <a:pPr marL="0" indent="0">
              <a:buNone/>
            </a:pPr>
            <a:r>
              <a:rPr lang="it-IT" altLang="it-IT" b="1" smtClean="0"/>
              <a:t>Simile agli ecosistemi le città vedono un continuo mutare dei gruppi sul proprio territorio</a:t>
            </a:r>
          </a:p>
          <a:p>
            <a:pPr marL="0" indent="0">
              <a:buNone/>
            </a:pPr>
            <a:r>
              <a:rPr lang="it-IT" altLang="it-IT" b="1" smtClean="0"/>
              <a:t>Tre principi governano questo mutamento a livello socio-spaziale:</a:t>
            </a:r>
          </a:p>
          <a:p>
            <a:pPr marL="0" indent="0">
              <a:buFontTx/>
              <a:buChar char="-"/>
            </a:pPr>
            <a:r>
              <a:rPr lang="it-IT" altLang="it-IT" b="1" smtClean="0"/>
              <a:t> competizione</a:t>
            </a:r>
          </a:p>
          <a:p>
            <a:pPr marL="0" indent="0">
              <a:buFontTx/>
              <a:buChar char="-"/>
            </a:pPr>
            <a:r>
              <a:rPr lang="it-IT" altLang="it-IT" b="1" smtClean="0"/>
              <a:t> invasione</a:t>
            </a:r>
          </a:p>
          <a:p>
            <a:pPr marL="0" indent="0">
              <a:buFontTx/>
              <a:buChar char="-"/>
            </a:pPr>
            <a:r>
              <a:rPr lang="it-IT" altLang="it-IT" b="1" smtClean="0"/>
              <a:t> successione</a:t>
            </a:r>
            <a:r>
              <a:rPr lang="en-US" altLang="it-IT" b="1" smtClean="0"/>
              <a:t> </a:t>
            </a:r>
          </a:p>
          <a:p>
            <a:pPr marL="0" indent="0">
              <a:buFontTx/>
              <a:buChar char="-"/>
            </a:pPr>
            <a:endParaRPr lang="en-US" altLang="it-IT" b="1" smtClean="0"/>
          </a:p>
          <a:p>
            <a:pPr marL="0" indent="0">
              <a:buNone/>
            </a:pPr>
            <a:endParaRPr lang="en-US" altLang="it-IT" smtClean="0"/>
          </a:p>
        </p:txBody>
      </p:sp>
    </p:spTree>
    <p:extLst>
      <p:ext uri="{BB962C8B-B14F-4D97-AF65-F5344CB8AC3E}">
        <p14:creationId xmlns:p14="http://schemas.microsoft.com/office/powerpoint/2010/main" val="243545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hicago_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88914"/>
            <a:ext cx="71294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63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135188" y="530281"/>
            <a:ext cx="813435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t>Concetto di competizione</a:t>
            </a:r>
          </a:p>
          <a:p>
            <a:pPr algn="ctr" eaLnBrk="1" hangingPunct="1">
              <a:spcBef>
                <a:spcPct val="0"/>
              </a:spcBef>
              <a:buFontTx/>
              <a:buNone/>
            </a:pPr>
            <a:endParaRPr lang="it-IT" altLang="it-IT" sz="2400" b="1"/>
          </a:p>
          <a:p>
            <a:pPr eaLnBrk="1" hangingPunct="1">
              <a:spcBef>
                <a:spcPct val="0"/>
              </a:spcBef>
              <a:buFontTx/>
              <a:buNone/>
            </a:pPr>
            <a:r>
              <a:rPr lang="it-IT" altLang="it-IT" sz="2400" b="1">
                <a:sym typeface="Wingdings 2" panose="05020102010507070707" pitchFamily="18" charset="2"/>
              </a:rPr>
              <a:t></a:t>
            </a:r>
            <a:r>
              <a:rPr lang="it-IT" altLang="it-IT" sz="2400" b="1"/>
              <a:t> Competizione tra i gruppi per le risorse urbane scarse</a:t>
            </a:r>
          </a:p>
          <a:p>
            <a:pPr eaLnBrk="1" hangingPunct="1">
              <a:spcBef>
                <a:spcPct val="0"/>
              </a:spcBef>
              <a:buFontTx/>
              <a:buNone/>
            </a:pPr>
            <a:endParaRPr lang="it-IT" altLang="it-IT" sz="2400" b="1"/>
          </a:p>
          <a:p>
            <a:pPr eaLnBrk="1" hangingPunct="1">
              <a:spcBef>
                <a:spcPct val="0"/>
              </a:spcBef>
              <a:buFontTx/>
              <a:buNone/>
            </a:pPr>
            <a:r>
              <a:rPr lang="it-IT" altLang="it-IT" sz="2400" b="1">
                <a:sym typeface="Wingdings 2" panose="05020102010507070707" pitchFamily="18" charset="2"/>
              </a:rPr>
              <a:t></a:t>
            </a:r>
            <a:r>
              <a:rPr lang="it-IT" altLang="it-IT" sz="2400" b="1"/>
              <a:t> La competizione promuove all’interno della società una differenziazione tra individui e gruppi secondo la residenza e l’occupazione che a sua volta crea specifiche sub-aree</a:t>
            </a:r>
          </a:p>
        </p:txBody>
      </p:sp>
      <p:sp>
        <p:nvSpPr>
          <p:cNvPr id="7171" name="Rectangle 5"/>
          <p:cNvSpPr>
            <a:spLocks noChangeArrowheads="1"/>
          </p:cNvSpPr>
          <p:nvPr/>
        </p:nvSpPr>
        <p:spPr bwMode="auto">
          <a:xfrm>
            <a:off x="2279650" y="4292600"/>
            <a:ext cx="77041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t>Concetto di invasione</a:t>
            </a:r>
          </a:p>
          <a:p>
            <a:pPr algn="ctr" eaLnBrk="1" hangingPunct="1">
              <a:spcBef>
                <a:spcPct val="0"/>
              </a:spcBef>
              <a:buFontTx/>
              <a:buNone/>
            </a:pPr>
            <a:endParaRPr lang="it-IT" altLang="it-IT" sz="2400" b="1"/>
          </a:p>
          <a:p>
            <a:pPr eaLnBrk="1" hangingPunct="1">
              <a:spcBef>
                <a:spcPct val="0"/>
              </a:spcBef>
              <a:buFontTx/>
              <a:buNone/>
            </a:pPr>
            <a:r>
              <a:rPr lang="it-IT" altLang="it-IT" sz="1800" b="1">
                <a:sym typeface="Wingdings 2" panose="05020102010507070707" pitchFamily="18" charset="2"/>
              </a:rPr>
              <a:t></a:t>
            </a:r>
            <a:r>
              <a:rPr lang="it-IT" altLang="it-IT" sz="1800"/>
              <a:t> </a:t>
            </a:r>
            <a:r>
              <a:rPr lang="it-IT" altLang="it-IT" sz="2400" b="1"/>
              <a:t>Processo di progressiva sostituzione del vecchio gruppo con un nuovo gruppo all’interno della stessa area o quartiere</a:t>
            </a:r>
          </a:p>
        </p:txBody>
      </p:sp>
    </p:spTree>
    <p:extLst>
      <p:ext uri="{BB962C8B-B14F-4D97-AF65-F5344CB8AC3E}">
        <p14:creationId xmlns:p14="http://schemas.microsoft.com/office/powerpoint/2010/main" val="266237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135189" y="448842"/>
            <a:ext cx="8135937"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b="1">
              <a:sym typeface="Wingdings 2" panose="05020102010507070707" pitchFamily="18" charset="2"/>
            </a:endParaRPr>
          </a:p>
          <a:p>
            <a:pPr algn="ctr" eaLnBrk="1" hangingPunct="1">
              <a:spcBef>
                <a:spcPct val="0"/>
              </a:spcBef>
              <a:buFontTx/>
              <a:buNone/>
            </a:pPr>
            <a:r>
              <a:rPr lang="it-IT" altLang="it-IT" sz="2400" b="1">
                <a:sym typeface="Wingdings 2" panose="05020102010507070707" pitchFamily="18" charset="2"/>
              </a:rPr>
              <a:t>Concetto di successione</a:t>
            </a:r>
          </a:p>
          <a:p>
            <a:pPr algn="ctr" eaLnBrk="1" hangingPunct="1">
              <a:spcBef>
                <a:spcPct val="0"/>
              </a:spcBef>
              <a:buFontTx/>
              <a:buNone/>
            </a:pPr>
            <a:endParaRPr lang="it-IT" altLang="it-IT" sz="2400" b="1">
              <a:sym typeface="Wingdings 2" panose="05020102010507070707" pitchFamily="18" charset="2"/>
            </a:endParaRPr>
          </a:p>
          <a:p>
            <a:pPr eaLnBrk="1" hangingPunct="1">
              <a:spcBef>
                <a:spcPct val="0"/>
              </a:spcBef>
              <a:buFontTx/>
              <a:buNone/>
            </a:pPr>
            <a:r>
              <a:rPr lang="it-IT" altLang="it-IT" sz="2400" b="1">
                <a:sym typeface="Wingdings 2" panose="05020102010507070707" pitchFamily="18" charset="2"/>
              </a:rPr>
              <a:t></a:t>
            </a:r>
            <a:r>
              <a:rPr lang="it-IT" altLang="it-IT" sz="2400" b="1"/>
              <a:t>Cambiamento totale del tipo di popolazione in quella specifica area o quartiere</a:t>
            </a:r>
          </a:p>
          <a:p>
            <a:pPr eaLnBrk="1" hangingPunct="1">
              <a:spcBef>
                <a:spcPct val="0"/>
              </a:spcBef>
              <a:buFontTx/>
              <a:buNone/>
            </a:pPr>
            <a:endParaRPr lang="it-IT" altLang="it-IT" sz="2400" b="1">
              <a:sym typeface="Wingdings 2" panose="05020102010507070707" pitchFamily="18" charset="2"/>
            </a:endParaRPr>
          </a:p>
          <a:p>
            <a:pPr eaLnBrk="1" hangingPunct="1">
              <a:spcBef>
                <a:spcPct val="0"/>
              </a:spcBef>
              <a:buFont typeface="Wingdings 2" panose="05020102010507070707" pitchFamily="18" charset="2"/>
              <a:buChar char="P"/>
            </a:pPr>
            <a:r>
              <a:rPr lang="it-IT" altLang="it-IT" sz="2400" b="1">
                <a:sym typeface="Wingdings 2" panose="05020102010507070707" pitchFamily="18" charset="2"/>
              </a:rPr>
              <a:t>Se un gruppo lascia una specifica area il suo posto è preso da un altro gruppo il quale sarà soggetto alle stesse forze ecologiche (effetto territorio)</a:t>
            </a:r>
          </a:p>
          <a:p>
            <a:pPr eaLnBrk="1" hangingPunct="1">
              <a:spcBef>
                <a:spcPct val="0"/>
              </a:spcBef>
              <a:buFont typeface="Wingdings 2" panose="05020102010507070707" pitchFamily="18" charset="2"/>
              <a:buChar char="P"/>
            </a:pPr>
            <a:endParaRPr lang="it-IT" altLang="it-IT" sz="2400" b="1">
              <a:sym typeface="Wingdings 2" panose="05020102010507070707" pitchFamily="18" charset="2"/>
            </a:endParaRPr>
          </a:p>
          <a:p>
            <a:pPr eaLnBrk="1" hangingPunct="1">
              <a:spcBef>
                <a:spcPct val="0"/>
              </a:spcBef>
              <a:buFont typeface="Wingdings 2" panose="05020102010507070707" pitchFamily="18" charset="2"/>
              <a:buChar char="P"/>
            </a:pPr>
            <a:r>
              <a:rPr lang="it-IT" altLang="it-IT" sz="2400" b="1">
                <a:sym typeface="Wingdings 2" panose="05020102010507070707" pitchFamily="18" charset="2"/>
              </a:rPr>
              <a:t>Effetto ecologico o “territorio”: la dimensione spaziale influenza le opportunità, i caratteri socio-economici e le personalità degli abitanti</a:t>
            </a:r>
          </a:p>
        </p:txBody>
      </p:sp>
    </p:spTree>
    <p:extLst>
      <p:ext uri="{BB962C8B-B14F-4D97-AF65-F5344CB8AC3E}">
        <p14:creationId xmlns:p14="http://schemas.microsoft.com/office/powerpoint/2010/main" val="93009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992314" y="878539"/>
            <a:ext cx="7920037"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t>Concetto di aree naturali</a:t>
            </a:r>
          </a:p>
          <a:p>
            <a:pPr algn="ctr" eaLnBrk="1" hangingPunct="1">
              <a:spcBef>
                <a:spcPct val="0"/>
              </a:spcBef>
              <a:buFontTx/>
              <a:buNone/>
            </a:pPr>
            <a:endParaRPr lang="it-IT" altLang="it-IT" sz="2400" b="1"/>
          </a:p>
          <a:p>
            <a:pPr eaLnBrk="1" hangingPunct="1">
              <a:spcBef>
                <a:spcPct val="0"/>
              </a:spcBef>
              <a:buFontTx/>
              <a:buNone/>
            </a:pPr>
            <a:r>
              <a:rPr lang="it-IT" altLang="it-IT" sz="2400" b="1">
                <a:sym typeface="Wingdings 2" panose="05020102010507070707" pitchFamily="18" charset="2"/>
              </a:rPr>
              <a:t></a:t>
            </a:r>
            <a:r>
              <a:rPr lang="it-IT" altLang="it-IT" sz="2400" b="1"/>
              <a:t>quartieri che si sviluppano spontaneamente</a:t>
            </a:r>
          </a:p>
          <a:p>
            <a:pPr eaLnBrk="1" hangingPunct="1">
              <a:spcBef>
                <a:spcPct val="0"/>
              </a:spcBef>
              <a:buFontTx/>
              <a:buNone/>
            </a:pPr>
            <a:endParaRPr lang="it-IT" altLang="it-IT" sz="2400" b="1">
              <a:sym typeface="Wingdings 2" panose="05020102010507070707" pitchFamily="18" charset="2"/>
            </a:endParaRPr>
          </a:p>
          <a:p>
            <a:pPr eaLnBrk="1" hangingPunct="1">
              <a:spcBef>
                <a:spcPct val="0"/>
              </a:spcBef>
              <a:buFontTx/>
              <a:buNone/>
            </a:pPr>
            <a:r>
              <a:rPr lang="it-IT" altLang="it-IT" sz="2400" b="1">
                <a:sym typeface="Wingdings 2" panose="05020102010507070707" pitchFamily="18" charset="2"/>
              </a:rPr>
              <a:t></a:t>
            </a:r>
            <a:r>
              <a:rPr lang="it-IT" altLang="it-IT" sz="2400" b="1"/>
              <a:t>quartieri omogenei per alcune specifiche caratteristiche (etnia, nazionalità, classe); le aree naturali e gruppi culturali tendono a coincidere</a:t>
            </a:r>
          </a:p>
          <a:p>
            <a:pPr eaLnBrk="1" hangingPunct="1">
              <a:spcBef>
                <a:spcPct val="0"/>
              </a:spcBef>
              <a:buFontTx/>
              <a:buNone/>
            </a:pPr>
            <a:endParaRPr lang="it-IT" altLang="it-IT" sz="2400" b="1">
              <a:sym typeface="Wingdings 2" panose="05020102010507070707" pitchFamily="18" charset="2"/>
            </a:endParaRPr>
          </a:p>
          <a:p>
            <a:pPr eaLnBrk="1" hangingPunct="1">
              <a:spcBef>
                <a:spcPct val="0"/>
              </a:spcBef>
              <a:buFontTx/>
              <a:buNone/>
            </a:pPr>
            <a:r>
              <a:rPr lang="it-IT" altLang="it-IT" sz="2400" b="1">
                <a:sym typeface="Wingdings 2" panose="05020102010507070707" pitchFamily="18" charset="2"/>
              </a:rPr>
              <a:t></a:t>
            </a:r>
            <a:r>
              <a:rPr lang="it-IT" altLang="it-IT" sz="2400" b="1"/>
              <a:t>distribuzione della popolazione fra queste aree naturali è frutto della competizione</a:t>
            </a:r>
          </a:p>
          <a:p>
            <a:pPr eaLnBrk="1" hangingPunct="1">
              <a:spcBef>
                <a:spcPct val="0"/>
              </a:spcBef>
              <a:buFontTx/>
              <a:buNone/>
            </a:pPr>
            <a:endParaRPr lang="it-IT" altLang="it-IT" sz="2400" b="1">
              <a:sym typeface="Wingdings 2" panose="05020102010507070707" pitchFamily="18" charset="2"/>
            </a:endParaRPr>
          </a:p>
          <a:p>
            <a:pPr eaLnBrk="1" hangingPunct="1">
              <a:spcBef>
                <a:spcPct val="0"/>
              </a:spcBef>
              <a:buFontTx/>
              <a:buNone/>
            </a:pPr>
            <a:r>
              <a:rPr lang="it-IT" altLang="it-IT" sz="2400" b="1">
                <a:sym typeface="Wingdings 2" panose="05020102010507070707" pitchFamily="18" charset="2"/>
              </a:rPr>
              <a:t></a:t>
            </a:r>
            <a:r>
              <a:rPr lang="it-IT" altLang="it-IT" sz="2400" b="1"/>
              <a:t>un gruppo sociale specifico si adatta alla propria area </a:t>
            </a:r>
            <a:r>
              <a:rPr lang="it-IT" altLang="it-IT" sz="2400" b="1">
                <a:sym typeface="Wingdings 2" panose="05020102010507070707" pitchFamily="18" charset="2"/>
              </a:rPr>
              <a:t>nello stesso modo di una pianta o un animale </a:t>
            </a:r>
          </a:p>
          <a:p>
            <a:pPr eaLnBrk="1" hangingPunct="1">
              <a:spcBef>
                <a:spcPct val="0"/>
              </a:spcBef>
              <a:buFontTx/>
              <a:buNone/>
            </a:pPr>
            <a:r>
              <a:rPr lang="it-IT" altLang="it-IT" sz="2400" b="1">
                <a:sym typeface="Wingdings 2" panose="05020102010507070707" pitchFamily="18" charset="2"/>
              </a:rPr>
              <a:t>al proprio ambiente naturale</a:t>
            </a:r>
          </a:p>
        </p:txBody>
      </p:sp>
    </p:spTree>
    <p:extLst>
      <p:ext uri="{BB962C8B-B14F-4D97-AF65-F5344CB8AC3E}">
        <p14:creationId xmlns:p14="http://schemas.microsoft.com/office/powerpoint/2010/main" val="205195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847850" y="681053"/>
            <a:ext cx="784860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t>Concetto di disorganizzazione sociale</a:t>
            </a:r>
          </a:p>
          <a:p>
            <a:pPr algn="ctr" eaLnBrk="1" hangingPunct="1">
              <a:spcBef>
                <a:spcPct val="0"/>
              </a:spcBef>
              <a:buFontTx/>
              <a:buNone/>
            </a:pPr>
            <a:endParaRPr lang="it-IT" altLang="it-IT" sz="2400" b="1"/>
          </a:p>
          <a:p>
            <a:pPr eaLnBrk="1" hangingPunct="1">
              <a:spcBef>
                <a:spcPct val="0"/>
              </a:spcBef>
              <a:buFontTx/>
              <a:buNone/>
            </a:pPr>
            <a:r>
              <a:rPr lang="it-IT" altLang="it-IT" sz="2400" b="1">
                <a:sym typeface="Wingdings 2" panose="05020102010507070707" pitchFamily="18" charset="2"/>
              </a:rPr>
              <a:t></a:t>
            </a:r>
            <a:r>
              <a:rPr lang="it-IT" altLang="it-IT" sz="2400" b="1"/>
              <a:t>Declino dell’influenza delle regole sociali sugli individui, affievolimento dei valori collettivi corrispondente a una accresciuta e valorizzazione delle pratiche individuali (anomia)</a:t>
            </a:r>
          </a:p>
        </p:txBody>
      </p:sp>
      <p:sp>
        <p:nvSpPr>
          <p:cNvPr id="10243" name="Rectangle 5"/>
          <p:cNvSpPr>
            <a:spLocks noChangeArrowheads="1"/>
          </p:cNvSpPr>
          <p:nvPr/>
        </p:nvSpPr>
        <p:spPr bwMode="auto">
          <a:xfrm>
            <a:off x="1992313" y="3114215"/>
            <a:ext cx="7416800"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t>Concetto di mobilità</a:t>
            </a:r>
          </a:p>
          <a:p>
            <a:pPr algn="ctr" eaLnBrk="1" hangingPunct="1">
              <a:spcBef>
                <a:spcPct val="0"/>
              </a:spcBef>
              <a:buFontTx/>
              <a:buNone/>
            </a:pPr>
            <a:endParaRPr lang="it-IT" altLang="it-IT" sz="2400" b="1"/>
          </a:p>
          <a:p>
            <a:pPr eaLnBrk="1" hangingPunct="1">
              <a:spcBef>
                <a:spcPct val="0"/>
              </a:spcBef>
              <a:buFontTx/>
              <a:buNone/>
            </a:pPr>
            <a:r>
              <a:rPr lang="it-IT" altLang="it-IT" sz="2400" b="1">
                <a:sym typeface="Wingdings 2" panose="05020102010507070707" pitchFamily="18" charset="2"/>
              </a:rPr>
              <a:t></a:t>
            </a:r>
            <a:r>
              <a:rPr lang="it-IT" altLang="it-IT" sz="2400" b="1"/>
              <a:t>Fenomeno collegato al processo di successione dei gruppi all’interno delle aree urbane, spesso determinato dal processo d’integrazione sociale ed economica (vedi immigrati)</a:t>
            </a:r>
          </a:p>
          <a:p>
            <a:pPr eaLnBrk="1" hangingPunct="1">
              <a:spcBef>
                <a:spcPct val="0"/>
              </a:spcBef>
              <a:buFontTx/>
              <a:buNone/>
            </a:pPr>
            <a:endParaRPr lang="it-IT" altLang="it-IT" sz="2400" b="1">
              <a:sym typeface="Wingdings 2" panose="05020102010507070707" pitchFamily="18" charset="2"/>
            </a:endParaRPr>
          </a:p>
          <a:p>
            <a:pPr eaLnBrk="1" hangingPunct="1">
              <a:spcBef>
                <a:spcPct val="0"/>
              </a:spcBef>
              <a:buFontTx/>
              <a:buNone/>
            </a:pPr>
            <a:r>
              <a:rPr lang="it-IT" altLang="it-IT" sz="2400" b="1">
                <a:sym typeface="Wingdings 2" panose="05020102010507070707" pitchFamily="18" charset="2"/>
              </a:rPr>
              <a:t></a:t>
            </a:r>
            <a:r>
              <a:rPr lang="it-IT" altLang="it-IT" sz="2400" b="1"/>
              <a:t>Mobilità considerato come il polso della comunità</a:t>
            </a:r>
          </a:p>
        </p:txBody>
      </p:sp>
    </p:spTree>
    <p:extLst>
      <p:ext uri="{BB962C8B-B14F-4D97-AF65-F5344CB8AC3E}">
        <p14:creationId xmlns:p14="http://schemas.microsoft.com/office/powerpoint/2010/main" val="15394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74825" y="809625"/>
            <a:ext cx="8713788"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Studiare la società urbana attraverso lo strumento etnografico (</a:t>
            </a:r>
            <a:r>
              <a:rPr lang="it-IT" altLang="it-IT" sz="2000" b="1" u="sng"/>
              <a:t>osservazione partecipante</a:t>
            </a:r>
            <a:r>
              <a:rPr lang="it-IT" altLang="it-IT" sz="2000" b="1"/>
              <a:t>).</a:t>
            </a:r>
          </a:p>
          <a:p>
            <a:pPr eaLnBrk="1" hangingPunct="1">
              <a:spcBef>
                <a:spcPct val="0"/>
              </a:spcBef>
              <a:buFontTx/>
              <a:buNone/>
            </a:pPr>
            <a:endParaRPr lang="it-IT" altLang="it-IT" sz="2000" b="1"/>
          </a:p>
          <a:p>
            <a:pPr eaLnBrk="1" hangingPunct="1">
              <a:spcBef>
                <a:spcPct val="0"/>
              </a:spcBef>
              <a:buFontTx/>
              <a:buNone/>
            </a:pPr>
            <a:r>
              <a:rPr lang="it-IT" altLang="it-IT" sz="2000" b="1"/>
              <a:t>Osservazione partecipante: tecnica di ricerca che prevede la partecipazione del ricercatore alla vita del luogo di ricerca per un prolungato periodo di tempo.</a:t>
            </a:r>
          </a:p>
          <a:p>
            <a:pPr eaLnBrk="1" hangingPunct="1">
              <a:spcBef>
                <a:spcPct val="0"/>
              </a:spcBef>
              <a:buFontTx/>
              <a:buNone/>
            </a:pPr>
            <a:r>
              <a:rPr lang="it-IT" altLang="it-IT" sz="2000" b="1"/>
              <a:t> </a:t>
            </a:r>
          </a:p>
          <a:p>
            <a:pPr algn="ctr" eaLnBrk="1" hangingPunct="1">
              <a:spcBef>
                <a:spcPct val="0"/>
              </a:spcBef>
              <a:buFontTx/>
              <a:buNone/>
            </a:pPr>
            <a:r>
              <a:rPr lang="en-GB" altLang="it-IT" sz="2000" b="1">
                <a:sym typeface="Wingdings 2" panose="05020102010507070707" pitchFamily="18" charset="2"/>
              </a:rPr>
              <a:t></a:t>
            </a:r>
            <a:r>
              <a:rPr lang="en-GB" altLang="it-IT" sz="2000" b="1"/>
              <a:t>Anderson N., </a:t>
            </a:r>
            <a:r>
              <a:rPr lang="en-GB" altLang="it-IT" sz="2000" b="1" i="1">
                <a:sym typeface="Wingdings 2" panose="05020102010507070707" pitchFamily="18" charset="2"/>
              </a:rPr>
              <a:t>The Hobo: The Sociology of the Homeless Man</a:t>
            </a:r>
            <a:r>
              <a:rPr lang="en-GB" altLang="it-IT" sz="2000" b="1">
                <a:sym typeface="Wingdings 2" panose="05020102010507070707" pitchFamily="18" charset="2"/>
              </a:rPr>
              <a:t>, 1923</a:t>
            </a:r>
          </a:p>
          <a:p>
            <a:pPr algn="ctr" eaLnBrk="1" hangingPunct="1">
              <a:spcBef>
                <a:spcPct val="0"/>
              </a:spcBef>
              <a:buFontTx/>
              <a:buNone/>
            </a:pPr>
            <a:endParaRPr lang="it-IT" altLang="it-IT" sz="2000" b="1">
              <a:sym typeface="Wingdings 2" panose="05020102010507070707" pitchFamily="18" charset="2"/>
            </a:endParaRPr>
          </a:p>
          <a:p>
            <a:pPr algn="ctr" eaLnBrk="1" hangingPunct="1">
              <a:spcBef>
                <a:spcPct val="0"/>
              </a:spcBef>
              <a:buFontTx/>
              <a:buNone/>
            </a:pPr>
            <a:r>
              <a:rPr lang="en-GB" altLang="it-IT" sz="2000" b="1">
                <a:sym typeface="Wingdings 2" panose="05020102010507070707" pitchFamily="18" charset="2"/>
              </a:rPr>
              <a:t></a:t>
            </a:r>
            <a:r>
              <a:rPr lang="en-GB" altLang="it-IT" sz="2000" b="1"/>
              <a:t>Thrasher F. M., </a:t>
            </a:r>
            <a:r>
              <a:rPr lang="en-GB" altLang="it-IT" sz="2000" b="1" i="1">
                <a:sym typeface="Wingdings 2" panose="05020102010507070707" pitchFamily="18" charset="2"/>
              </a:rPr>
              <a:t>The Gang. A study of 1313 Gangs in Chicago</a:t>
            </a:r>
            <a:r>
              <a:rPr lang="en-GB" altLang="it-IT" sz="2000" b="1">
                <a:sym typeface="Wingdings 2" panose="05020102010507070707" pitchFamily="18" charset="2"/>
              </a:rPr>
              <a:t>, 1927</a:t>
            </a:r>
          </a:p>
          <a:p>
            <a:pPr algn="ctr" eaLnBrk="1" hangingPunct="1">
              <a:spcBef>
                <a:spcPct val="0"/>
              </a:spcBef>
              <a:buFontTx/>
              <a:buNone/>
            </a:pPr>
            <a:endParaRPr lang="it-IT" altLang="it-IT" sz="2000" b="1">
              <a:sym typeface="Wingdings 2" panose="05020102010507070707" pitchFamily="18" charset="2"/>
            </a:endParaRPr>
          </a:p>
          <a:p>
            <a:pPr algn="ctr" eaLnBrk="1" hangingPunct="1">
              <a:spcBef>
                <a:spcPct val="0"/>
              </a:spcBef>
              <a:buFontTx/>
              <a:buNone/>
            </a:pPr>
            <a:r>
              <a:rPr lang="en-GB" altLang="it-IT" sz="2000" b="1">
                <a:sym typeface="Wingdings 2" panose="05020102010507070707" pitchFamily="18" charset="2"/>
              </a:rPr>
              <a:t></a:t>
            </a:r>
            <a:r>
              <a:rPr lang="en-GB" altLang="it-IT" sz="2000" b="1"/>
              <a:t>Zorbaugh H., </a:t>
            </a:r>
            <a:r>
              <a:rPr lang="en-GB" altLang="it-IT" sz="2000" b="1" i="1">
                <a:sym typeface="Wingdings 2" panose="05020102010507070707" pitchFamily="18" charset="2"/>
              </a:rPr>
              <a:t>The Gold coast and the Slum: a Sociological Study of Chicago’ Near North Side</a:t>
            </a:r>
            <a:r>
              <a:rPr lang="en-GB" altLang="it-IT" sz="2000" b="1">
                <a:sym typeface="Wingdings 2" panose="05020102010507070707" pitchFamily="18" charset="2"/>
              </a:rPr>
              <a:t>, 1929</a:t>
            </a:r>
          </a:p>
          <a:p>
            <a:pPr algn="ctr" eaLnBrk="1" hangingPunct="1">
              <a:spcBef>
                <a:spcPct val="0"/>
              </a:spcBef>
              <a:buFontTx/>
              <a:buNone/>
            </a:pPr>
            <a:endParaRPr lang="it-IT" altLang="it-IT" sz="2000" b="1">
              <a:sym typeface="Wingdings 2" panose="05020102010507070707" pitchFamily="18" charset="2"/>
            </a:endParaRPr>
          </a:p>
          <a:p>
            <a:pPr algn="ctr" eaLnBrk="1" hangingPunct="1">
              <a:spcBef>
                <a:spcPct val="0"/>
              </a:spcBef>
              <a:buFontTx/>
              <a:buNone/>
            </a:pPr>
            <a:r>
              <a:rPr lang="en-GB" altLang="it-IT" sz="2000" b="1">
                <a:sym typeface="Wingdings 2" panose="05020102010507070707" pitchFamily="18" charset="2"/>
              </a:rPr>
              <a:t></a:t>
            </a:r>
            <a:r>
              <a:rPr lang="en-GB" altLang="it-IT" sz="2000" b="1"/>
              <a:t>Cressey, </a:t>
            </a:r>
            <a:r>
              <a:rPr lang="en-GB" altLang="it-IT" sz="2000" b="1" i="1">
                <a:sym typeface="Wingdings 2" panose="05020102010507070707" pitchFamily="18" charset="2"/>
              </a:rPr>
              <a:t>The Taxi dance Hall: a Sociological study in Commercialized Recreation and City Life</a:t>
            </a:r>
            <a:r>
              <a:rPr lang="en-GB" altLang="it-IT" sz="2000" b="1">
                <a:sym typeface="Wingdings 2" panose="05020102010507070707" pitchFamily="18" charset="2"/>
              </a:rPr>
              <a:t>, 1932</a:t>
            </a:r>
          </a:p>
        </p:txBody>
      </p:sp>
    </p:spTree>
    <p:extLst>
      <p:ext uri="{BB962C8B-B14F-4D97-AF65-F5344CB8AC3E}">
        <p14:creationId xmlns:p14="http://schemas.microsoft.com/office/powerpoint/2010/main" val="423971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847850" y="2852738"/>
            <a:ext cx="8218488" cy="1084262"/>
          </a:xfrm>
        </p:spPr>
        <p:txBody>
          <a:bodyPr/>
          <a:lstStyle/>
          <a:p>
            <a:pPr algn="l" eaLnBrk="1" hangingPunct="1"/>
            <a:r>
              <a:rPr lang="it-IT" altLang="it-IT" sz="2200" b="1"/>
              <a:t>Principi di etnografia urbana:</a:t>
            </a:r>
            <a:br>
              <a:rPr lang="it-IT" altLang="it-IT" sz="2200" b="1"/>
            </a:br>
            <a:r>
              <a:rPr lang="it-IT" altLang="it-IT" sz="2200" b="1"/>
              <a:t/>
            </a:r>
            <a:br>
              <a:rPr lang="it-IT" altLang="it-IT" sz="2200" b="1"/>
            </a:br>
            <a:r>
              <a:rPr lang="it-IT" altLang="it-IT" sz="2200" b="1"/>
              <a:t>Osservare le situazioni nella realtà della vita quotidiana, così come si svolgono senza il diretto intervento del ricercatore/trice.</a:t>
            </a:r>
            <a:br>
              <a:rPr lang="it-IT" altLang="it-IT" sz="2200" b="1"/>
            </a:br>
            <a:r>
              <a:rPr lang="it-IT" altLang="it-IT" sz="2200" b="1"/>
              <a:t>(osservazione partecipante)</a:t>
            </a:r>
            <a:br>
              <a:rPr lang="it-IT" altLang="it-IT" sz="2200" b="1"/>
            </a:br>
            <a:r>
              <a:rPr lang="it-IT" altLang="it-IT" sz="2200" b="1"/>
              <a:t/>
            </a:r>
            <a:br>
              <a:rPr lang="it-IT" altLang="it-IT" sz="2200" b="1"/>
            </a:br>
            <a:r>
              <a:rPr lang="it-IT" altLang="it-IT" sz="2200" b="1"/>
              <a:t>Il contesto (es. quartiere) diventa il teatro in cui si osservano le relazioni che si sviluppano tra le persone</a:t>
            </a:r>
            <a:br>
              <a:rPr lang="it-IT" altLang="it-IT" sz="2200" b="1"/>
            </a:br>
            <a:r>
              <a:rPr lang="it-IT" altLang="it-IT" sz="2200" b="1"/>
              <a:t/>
            </a:r>
            <a:br>
              <a:rPr lang="it-IT" altLang="it-IT" sz="2200" b="1"/>
            </a:br>
            <a:r>
              <a:rPr lang="it-IT" altLang="it-IT" sz="2200" b="1"/>
              <a:t>Lo spazio fisico diviene luogo di relazioni sociali, economiche, cultuali che strutturano norme, aspettative reciproche</a:t>
            </a:r>
            <a:br>
              <a:rPr lang="it-IT" altLang="it-IT" sz="2200" b="1"/>
            </a:br>
            <a:r>
              <a:rPr lang="it-IT" altLang="it-IT" sz="2200" b="1"/>
              <a:t/>
            </a:r>
            <a:br>
              <a:rPr lang="it-IT" altLang="it-IT" sz="2200" b="1"/>
            </a:br>
            <a:r>
              <a:rPr lang="it-IT" altLang="it-IT" sz="2200" b="1"/>
              <a:t>Capacità di cogliere lo sguardo dell’indigeno rispetto allo spazio fisico e sociale</a:t>
            </a:r>
            <a:br>
              <a:rPr lang="it-IT" altLang="it-IT" sz="2200" b="1"/>
            </a:br>
            <a:r>
              <a:rPr lang="it-IT" altLang="it-IT" sz="2200" b="1"/>
              <a:t/>
            </a:r>
            <a:br>
              <a:rPr lang="it-IT" altLang="it-IT" sz="2200" b="1"/>
            </a:br>
            <a:r>
              <a:rPr lang="it-IT" altLang="it-IT" sz="2200" b="1"/>
              <a:t>Interazione con gli indigeni per comprendere il loro mondo e i significati che attribuiscono ad esso</a:t>
            </a:r>
          </a:p>
        </p:txBody>
      </p:sp>
    </p:spTree>
    <p:extLst>
      <p:ext uri="{BB962C8B-B14F-4D97-AF65-F5344CB8AC3E}">
        <p14:creationId xmlns:p14="http://schemas.microsoft.com/office/powerpoint/2010/main" val="316986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1692" y="1007891"/>
            <a:ext cx="8946544" cy="4195477"/>
          </a:xfrm>
        </p:spPr>
        <p:txBody>
          <a:bodyPr>
            <a:normAutofit lnSpcReduction="10000"/>
          </a:bodyPr>
          <a:lstStyle/>
          <a:p>
            <a:r>
              <a:rPr lang="it-IT" dirty="0" smtClean="0"/>
              <a:t>La fondazione della città quale dinamica di sedentarietà e stabilità rispetto al nomadismo della società dei cacciatori </a:t>
            </a:r>
          </a:p>
          <a:p>
            <a:r>
              <a:rPr lang="it-IT" dirty="0" smtClean="0"/>
              <a:t>Rivoluzione agricola e produzione di un surplus</a:t>
            </a:r>
          </a:p>
          <a:p>
            <a:r>
              <a:rPr lang="it-IT" dirty="0" smtClean="0"/>
              <a:t>Gerarchia del potere: il potere diventa sempre più articolato e verticale</a:t>
            </a:r>
          </a:p>
          <a:p>
            <a:r>
              <a:rPr lang="it-IT" dirty="0" smtClean="0"/>
              <a:t>Divisione del lavoro (aumenta l’efficacia dell’azione collettiva attraverso la pluralità dei ruoli e delle funzioni)</a:t>
            </a:r>
          </a:p>
          <a:p>
            <a:pPr lvl="0"/>
            <a:r>
              <a:rPr lang="it-IT" dirty="0"/>
              <a:t>La città medievale e rinascimentale si avvia alla sua espansione grazie alle crescenti attività commerciali </a:t>
            </a:r>
            <a:r>
              <a:rPr lang="it-IT" dirty="0" smtClean="0"/>
              <a:t>(città stato come Firenze, Venezia e Milano)</a:t>
            </a:r>
            <a:endParaRPr lang="it-IT" dirty="0"/>
          </a:p>
          <a:p>
            <a:r>
              <a:rPr lang="it-IT" dirty="0" smtClean="0"/>
              <a:t>La morfologia urbana si struttura intorno al centro di potere ecclesiastico e temporale </a:t>
            </a:r>
            <a:endParaRPr lang="it-IT" dirty="0"/>
          </a:p>
        </p:txBody>
      </p:sp>
    </p:spTree>
    <p:extLst>
      <p:ext uri="{BB962C8B-B14F-4D97-AF65-F5344CB8AC3E}">
        <p14:creationId xmlns:p14="http://schemas.microsoft.com/office/powerpoint/2010/main" val="23621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98812" y="1251730"/>
            <a:ext cx="8946544" cy="4195477"/>
          </a:xfrm>
        </p:spPr>
        <p:txBody>
          <a:bodyPr/>
          <a:lstStyle/>
          <a:p>
            <a:r>
              <a:rPr lang="it-IT" dirty="0" smtClean="0"/>
              <a:t>La prima rivoluzione industriale del XVIII secolo da l’impulso definitivo alla dimensione urbana</a:t>
            </a:r>
          </a:p>
          <a:p>
            <a:r>
              <a:rPr lang="it-IT" dirty="0" smtClean="0"/>
              <a:t>Primo boom demografico della città che alimenta una crescita della popolazione e la sua centralità economica e tecnologica</a:t>
            </a:r>
          </a:p>
          <a:p>
            <a:r>
              <a:rPr lang="it-IT" dirty="0" smtClean="0"/>
              <a:t>Nascita della borghesia (da borgo) quale attore del potere economico e politico a scapito delle relazioni feudali</a:t>
            </a:r>
          </a:p>
          <a:p>
            <a:r>
              <a:rPr lang="it-IT" dirty="0" smtClean="0"/>
              <a:t>Aumento della qualità della vita e degli aspetti igienico e sanitari</a:t>
            </a:r>
          </a:p>
          <a:p>
            <a:r>
              <a:rPr lang="it-IT" dirty="0" smtClean="0"/>
              <a:t>Sviluppo delle arti che alimenta l’affermazione della cultura quale elemento fondamentale della città (la città come culla della civiltà)</a:t>
            </a:r>
            <a:endParaRPr lang="it-IT" dirty="0"/>
          </a:p>
        </p:txBody>
      </p:sp>
    </p:spTree>
    <p:extLst>
      <p:ext uri="{BB962C8B-B14F-4D97-AF65-F5344CB8AC3E}">
        <p14:creationId xmlns:p14="http://schemas.microsoft.com/office/powerpoint/2010/main" val="32977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ctangle 4"/>
          <p:cNvSpPr/>
          <p:nvPr/>
        </p:nvSpPr>
        <p:spPr>
          <a:xfrm>
            <a:off x="667658" y="390521"/>
            <a:ext cx="9749515" cy="5532440"/>
          </a:xfrm>
          <a:prstGeom prst="rect">
            <a:avLst/>
          </a:prstGeom>
          <a:noFill/>
          <a:ln cap="flat">
            <a:noFill/>
            <a:prstDash val="solid"/>
          </a:ln>
        </p:spPr>
        <p:txBody>
          <a:bodyPr vert="horz" wrap="square" lIns="91440" tIns="45720" rIns="9144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FFFFFF"/>
                </a:solidFill>
                <a:uFillTx/>
                <a:latin typeface="Arial" pitchFamily="34"/>
              </a:rPr>
              <a:t>SOCIETA’ URBANA (modernità)</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1" u="none" strike="noStrike" kern="1200" cap="none" spc="0" baseline="0">
                <a:solidFill>
                  <a:srgbClr val="FFFFFF"/>
                </a:solidFill>
                <a:uFillTx/>
                <a:latin typeface="Arial" pitchFamily="34"/>
              </a:rPr>
              <a:t>Versus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FFFFFF"/>
                </a:solidFill>
                <a:uFillTx/>
                <a:latin typeface="Arial" pitchFamily="34"/>
              </a:rPr>
              <a:t>SOCIETA’ RURALE (tradizione)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FFFFFF"/>
              </a:solidFill>
              <a:uFillTx/>
              <a:latin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FFFFFF"/>
                </a:solidFill>
                <a:uFillTx/>
                <a:latin typeface="Arial" pitchFamily="34"/>
              </a:rPr>
              <a:t>Ferdinad Tönnies, </a:t>
            </a:r>
            <a:r>
              <a:rPr lang="it-IT" sz="2000" b="1" i="1" u="none" strike="noStrike" kern="1200" cap="none" spc="0" baseline="0">
                <a:solidFill>
                  <a:srgbClr val="FFFFFF"/>
                </a:solidFill>
                <a:uFillTx/>
                <a:latin typeface="Arial" pitchFamily="34"/>
              </a:rPr>
              <a:t>Comunità e Società</a:t>
            </a:r>
            <a:r>
              <a:rPr lang="it-IT" sz="2000" b="1" i="0" u="none" strike="noStrike" kern="1200" cap="none" spc="0" baseline="0">
                <a:solidFill>
                  <a:srgbClr val="FFFFFF"/>
                </a:solidFill>
                <a:uFillTx/>
                <a:latin typeface="Arial" pitchFamily="34"/>
              </a:rPr>
              <a:t>, (1887)</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1200" cap="none" spc="0" baseline="0">
              <a:solidFill>
                <a:srgbClr val="FFFFFF"/>
              </a:solidFill>
              <a:uFillTx/>
              <a:latin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FFFFFF"/>
                </a:solidFill>
                <a:uFillTx/>
              </a:rPr>
              <a:t></a:t>
            </a:r>
            <a:r>
              <a:rPr lang="de-DE" sz="2000" b="1" i="0" u="none" strike="noStrike" kern="1200" cap="none" spc="0" baseline="0">
                <a:solidFill>
                  <a:srgbClr val="FFFFFF"/>
                </a:solidFill>
                <a:uFillTx/>
                <a:latin typeface="Arial" pitchFamily="34"/>
              </a:rPr>
              <a:t>Comunità (</a:t>
            </a:r>
            <a:r>
              <a:rPr lang="de-DE" sz="2000" b="1" i="1" u="none" strike="noStrike" kern="1200" cap="none" spc="0" baseline="0">
                <a:solidFill>
                  <a:srgbClr val="FFFFFF"/>
                </a:solidFill>
                <a:uFillTx/>
                <a:latin typeface="Arial" pitchFamily="34"/>
              </a:rPr>
              <a:t>Gemeinschaft</a:t>
            </a:r>
            <a:r>
              <a:rPr lang="de-DE" sz="2000" b="1" i="0" u="none" strike="noStrike" kern="1200" cap="none" spc="0" baseline="0">
                <a:solidFill>
                  <a:srgbClr val="FFFFFF"/>
                </a:solidFill>
                <a:uFillTx/>
                <a:latin typeface="Arial" pitchFamily="34"/>
              </a:rPr>
              <a:t>)</a:t>
            </a:r>
            <a:r>
              <a:rPr lang="de-DE" sz="2000" b="1" i="1" u="none" strike="noStrike" kern="1200" cap="none" spc="0" baseline="0">
                <a:solidFill>
                  <a:srgbClr val="FFFFFF"/>
                </a:solidFill>
                <a:uFillTx/>
                <a:latin typeface="Arial" pitchFamily="34"/>
              </a:rPr>
              <a:t> </a:t>
            </a:r>
            <a:r>
              <a:rPr lang="de-DE" sz="2000" b="1" i="0" u="none" strike="noStrike" kern="1200" cap="none" spc="0" baseline="0">
                <a:solidFill>
                  <a:srgbClr val="FFFFFF"/>
                </a:solidFill>
                <a:uFillTx/>
                <a:latin typeface="Arial" pitchFamily="34"/>
              </a:rPr>
              <a:t>come:</a:t>
            </a:r>
            <a:endParaRPr lang="it-IT" sz="2000" b="1" i="0" u="none" strike="noStrike" kern="1200" cap="none" spc="0" baseline="0">
              <a:solidFill>
                <a:srgbClr val="FFFFFF"/>
              </a:solidFill>
              <a:uFillTx/>
              <a:latin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FFFFFF"/>
                </a:solidFill>
                <a:uFillTx/>
                <a:latin typeface="Arial" pitchFamily="34"/>
              </a:rPr>
              <a:t>piccola comunità preindustriale, integrata, basata sulla parentela, l’amicizia e il vicinato, dove le relazioni sociali erano intime, pluridimensionali e di lunga durata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FFFFFF"/>
                </a:solidFill>
                <a:uFillTx/>
                <a:latin typeface="Arial" pitchFamily="34"/>
              </a:rPr>
              <a:t>prevalenza dei rapporti sociali primari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1200" cap="none" spc="0" baseline="0">
              <a:solidFill>
                <a:srgbClr val="FFFFFF"/>
              </a:solidFill>
              <a:uFillTx/>
              <a:latin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1" i="0" u="none" strike="noStrike" kern="1200" cap="none" spc="0" baseline="0">
                <a:solidFill>
                  <a:srgbClr val="FFFFFF"/>
                </a:solidFill>
                <a:uFillTx/>
              </a:rPr>
              <a:t></a:t>
            </a:r>
            <a:r>
              <a:rPr lang="it-IT" sz="2000" b="1" i="0" u="none" strike="noStrike" kern="1200" cap="none" spc="0" baseline="0">
                <a:solidFill>
                  <a:srgbClr val="FFFFFF"/>
                </a:solidFill>
                <a:uFillTx/>
                <a:latin typeface="Arial" pitchFamily="34"/>
              </a:rPr>
              <a:t>Società (Gesellschaft) come: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FFFFFF"/>
                </a:solidFill>
                <a:uFillTx/>
                <a:latin typeface="Arial" pitchFamily="34"/>
              </a:rPr>
              <a:t>legami impersonali, anonimi, contrattualistici e amorali del mondo industriale moderno prevalenza dei rapporti sociali secondari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1" i="0" u="none" strike="noStrike" kern="1200" cap="none" spc="0" baseline="0">
              <a:solidFill>
                <a:srgbClr val="FFFFFF"/>
              </a:solidFill>
              <a:uFillTx/>
              <a:latin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FFFFFF"/>
                </a:solidFill>
                <a:uFillTx/>
                <a:latin typeface="Arial" pitchFamily="34"/>
              </a:rPr>
              <a:t>il processo di urbanizzazione come distruzione delle relazioni di comunità e quindi di un processo di de-umanizzazione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Rectangle 4"/>
          <p:cNvSpPr/>
          <p:nvPr/>
        </p:nvSpPr>
        <p:spPr>
          <a:xfrm>
            <a:off x="522515" y="543427"/>
            <a:ext cx="9608460" cy="5509195"/>
          </a:xfrm>
          <a:prstGeom prst="rect">
            <a:avLst/>
          </a:prstGeom>
          <a:noFill/>
          <a:ln cap="flat">
            <a:noFill/>
            <a:prstDash val="solid"/>
          </a:ln>
        </p:spPr>
        <p:txBody>
          <a:bodyPr vert="horz" wrap="square" lIns="91440" tIns="45720" rIns="91440" bIns="45720" anchor="ctr"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L’urbanesimo nell’analisi di Karl Marx</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(1848)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La città antica come centro del potere amministrativo</a:t>
            </a:r>
          </a:p>
          <a:p>
            <a:pPr marL="0" marR="0" lvl="0" indent="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La città medievale/rinascimentale (es. città stato italiane) spazio dello sviluppo della classe mercantile </a:t>
            </a:r>
          </a:p>
          <a:p>
            <a:pPr marL="0" marR="0" lvl="0" indent="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La città industriale conseguenza dell’avvento dei rapporti di produzione capitalistici</a:t>
            </a:r>
          </a:p>
          <a:p>
            <a:pPr marL="0" marR="0" lvl="0" indent="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La città è per Marx anche il luogo dove avrà inizio la lotta per l’avvento della società socialista perché centro delle contraddizioni capitalistiche (conflitto tra borghesia e proletariato)</a:t>
            </a:r>
          </a:p>
          <a:p>
            <a:pPr marL="0" marR="0" lvl="0" indent="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Inurbamento dalle campagne, grandi masse di proletari</a:t>
            </a:r>
          </a:p>
          <a:p>
            <a:pPr marL="0" marR="0" lvl="0" indent="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la borghesia ha reso un servizio al movimento operaio perché attraverso la creazione della grande città ha liberato gran parte della popolazione dall’”idiotismo della vita rurale”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4"/>
          <p:cNvSpPr/>
          <p:nvPr/>
        </p:nvSpPr>
        <p:spPr>
          <a:xfrm>
            <a:off x="420916" y="702259"/>
            <a:ext cx="9850209" cy="5262975"/>
          </a:xfrm>
          <a:prstGeom prst="rect">
            <a:avLst/>
          </a:prstGeom>
          <a:noFill/>
          <a:ln cap="flat">
            <a:noFill/>
            <a:prstDash val="solid"/>
          </a:ln>
        </p:spPr>
        <p:txBody>
          <a:bodyPr vert="horz" wrap="square" lIns="91440" tIns="45720" rIns="91440" bIns="45720" anchor="ctr"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Calibri"/>
              </a:rPr>
              <a:t>Emilé Durkheim, </a:t>
            </a:r>
            <a:r>
              <a:rPr lang="it-IT" sz="2400" b="1" i="1" u="none" strike="noStrike" kern="1200" cap="none" spc="0" baseline="0">
                <a:solidFill>
                  <a:srgbClr val="FFFFFF"/>
                </a:solidFill>
                <a:uFillTx/>
                <a:latin typeface="Calibri"/>
              </a:rPr>
              <a:t>La divisione del lavoro sociale</a:t>
            </a:r>
            <a:r>
              <a:rPr lang="it-IT" sz="2400" b="1" i="0" u="none" strike="noStrike" kern="1200" cap="none" spc="0" baseline="0">
                <a:solidFill>
                  <a:srgbClr val="FFFFFF"/>
                </a:solidFill>
                <a:uFillTx/>
                <a:latin typeface="Calibri"/>
              </a:rPr>
              <a:t>, (1893)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FFFFFF"/>
                </a:solidFill>
                <a:uFillTx/>
              </a:rPr>
              <a:t></a:t>
            </a:r>
            <a:r>
              <a:rPr lang="it-IT" sz="2400" b="1" i="0" u="none" strike="noStrike" kern="1200" cap="none" spc="0" baseline="0">
                <a:solidFill>
                  <a:srgbClr val="FFFFFF"/>
                </a:solidFill>
                <a:uFillTx/>
                <a:latin typeface="Calibri"/>
              </a:rPr>
              <a:t>Solidarietà meccanica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Calibri"/>
              </a:rPr>
              <a:t>Caratterizza le società semplici, nelle quali gli individui sono strettamente uniti gli uni agli altri da vincoli molto intensi e quotidiani e le cui attività sociali ed economiche si diversificano poco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FFFFFF"/>
                </a:solidFill>
                <a:uFillTx/>
              </a:rPr>
              <a:t></a:t>
            </a:r>
            <a:r>
              <a:rPr lang="it-IT" sz="2400" b="1" i="0" u="none" strike="noStrike" kern="1200" cap="none" spc="0" baseline="0">
                <a:solidFill>
                  <a:srgbClr val="FFFFFF"/>
                </a:solidFill>
                <a:uFillTx/>
                <a:latin typeface="Calibri"/>
              </a:rPr>
              <a:t>Solidarietà organica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Calibri"/>
              </a:rPr>
              <a:t>Caratterizza le società complesse, nelle quali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Calibri"/>
              </a:rPr>
              <a:t>troviamo una maggiore differenziazione tra i ruoli e le attività delle persone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0" baseline="0">
                <a:solidFill>
                  <a:srgbClr val="FFFFFF"/>
                </a:solidFill>
                <a:uFillTx/>
                <a:latin typeface="Calibri"/>
              </a:rPr>
              <a:t>Individualizzazione delle coscienze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4"/>
          <p:cNvSpPr/>
          <p:nvPr/>
        </p:nvSpPr>
        <p:spPr>
          <a:xfrm>
            <a:off x="508004" y="826443"/>
            <a:ext cx="9695538" cy="5170648"/>
          </a:xfrm>
          <a:prstGeom prst="rect">
            <a:avLst/>
          </a:prstGeom>
          <a:noFill/>
          <a:ln cap="flat">
            <a:noFill/>
            <a:prstDash val="solid"/>
          </a:ln>
        </p:spPr>
        <p:txBody>
          <a:bodyPr vert="horz" wrap="square" lIns="91440" tIns="45720" rIns="91440" bIns="45720" anchor="ctr"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Max Weber, </a:t>
            </a:r>
            <a:r>
              <a:rPr lang="it-IT" sz="2200" b="1" i="1" u="none" strike="noStrike" kern="1200" cap="none" spc="0" baseline="0">
                <a:solidFill>
                  <a:srgbClr val="FFFFFF"/>
                </a:solidFill>
                <a:uFillTx/>
                <a:latin typeface="Calibri"/>
              </a:rPr>
              <a:t>Economia e Società</a:t>
            </a:r>
            <a:r>
              <a:rPr lang="it-IT" sz="2200" b="1" i="0" u="none" strike="noStrike" kern="1200" cap="none" spc="0" baseline="0">
                <a:solidFill>
                  <a:srgbClr val="FFFFFF"/>
                </a:solidFill>
                <a:uFillTx/>
                <a:latin typeface="Calibri"/>
              </a:rPr>
              <a:t>, (1922)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rPr>
              <a:t></a:t>
            </a:r>
            <a:r>
              <a:rPr lang="it-IT" sz="2200" b="1" i="0" u="none" strike="noStrike" kern="1200" cap="none" spc="0" baseline="0">
                <a:solidFill>
                  <a:srgbClr val="FFFFFF"/>
                </a:solidFill>
                <a:uFillTx/>
                <a:latin typeface="Calibri"/>
              </a:rPr>
              <a:t>La città intesa come uno stabile insediamento di mercato (es. corporazioni)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rPr>
              <a:t></a:t>
            </a:r>
            <a:r>
              <a:rPr lang="it-IT" sz="2200" b="1" i="0" u="none" strike="noStrike" kern="1200" cap="none" spc="0" baseline="0">
                <a:solidFill>
                  <a:srgbClr val="FFFFFF"/>
                </a:solidFill>
                <a:uFillTx/>
                <a:latin typeface="Calibri"/>
              </a:rPr>
              <a:t>Dimensione economica commerciale della città</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Calibri"/>
              </a:rPr>
              <a:t>(la città diventa progressivamente autonoma e acquisice il surplus agricolo)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rPr>
              <a:t></a:t>
            </a:r>
            <a:r>
              <a:rPr lang="it-IT" sz="2200" b="1" i="0" u="none" strike="noStrike" kern="1200" cap="none" spc="0" baseline="0">
                <a:solidFill>
                  <a:srgbClr val="FFFFFF"/>
                </a:solidFill>
                <a:uFillTx/>
                <a:latin typeface="Calibri"/>
              </a:rPr>
              <a:t>Vita urbana caratterizzata da azioni di tipo razionale rispetto allo scopo (commercio e denaro)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rPr>
              <a:t></a:t>
            </a:r>
            <a:r>
              <a:rPr lang="it-IT" sz="2200" b="1" i="0" u="none" strike="noStrike" kern="1200" cap="none" spc="0" baseline="0">
                <a:solidFill>
                  <a:srgbClr val="FFFFFF"/>
                </a:solidFill>
                <a:uFillTx/>
                <a:latin typeface="Calibri"/>
              </a:rPr>
              <a:t>La città è una forma di potere (autonomia dal principe)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200" b="1" i="0" u="none" strike="noStrike" kern="1200" cap="none" spc="0" baseline="0">
                <a:solidFill>
                  <a:srgbClr val="FFFFFF"/>
                </a:solidFill>
                <a:uFillTx/>
              </a:rPr>
              <a:t></a:t>
            </a:r>
            <a:r>
              <a:rPr lang="it-IT" sz="2200" b="1" i="0" u="none" strike="noStrike" kern="1200" cap="none" spc="0" baseline="0">
                <a:solidFill>
                  <a:srgbClr val="FFFFFF"/>
                </a:solidFill>
                <a:uFillTx/>
                <a:latin typeface="Calibri"/>
              </a:rPr>
              <a:t>La città diviene paradigma del processo di modernizzazione intesa come progressiva accentuazione dei caratteri organizzativi-razionali (secolarizzazione, produzione industriale, burocrazia pubblica)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ctangle 4"/>
          <p:cNvSpPr/>
          <p:nvPr/>
        </p:nvSpPr>
        <p:spPr>
          <a:xfrm>
            <a:off x="449939" y="857057"/>
            <a:ext cx="9372828" cy="5170648"/>
          </a:xfrm>
          <a:prstGeom prst="rect">
            <a:avLst/>
          </a:prstGeom>
          <a:noFill/>
          <a:ln cap="flat">
            <a:noFill/>
            <a:prstDash val="solid"/>
          </a:ln>
        </p:spPr>
        <p:txBody>
          <a:bodyPr vert="horz" wrap="square" lIns="91440" tIns="45720" rIns="91440" bIns="45720" anchor="ctr" anchorCtr="0" compatLnSpc="1">
            <a:spAutoFit/>
          </a:bodyPr>
          <a:lstStyle/>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it-IT" sz="2200" b="1" i="0" u="none" strike="noStrike" kern="1200" cap="none" spc="0" baseline="0">
                <a:solidFill>
                  <a:srgbClr val="FFFFFF"/>
                </a:solidFill>
                <a:uFillTx/>
                <a:latin typeface="Arial"/>
              </a:rPr>
              <a:t>George Simmel, </a:t>
            </a:r>
            <a:r>
              <a:rPr lang="it-IT" sz="2200" b="1" i="1" u="none" strike="noStrike" kern="1200" cap="none" spc="0" baseline="0">
                <a:solidFill>
                  <a:srgbClr val="FFFFFF"/>
                </a:solidFill>
                <a:uFillTx/>
                <a:latin typeface="Arial"/>
              </a:rPr>
              <a:t>La metropoli e la vita dello spirito</a:t>
            </a:r>
            <a:r>
              <a:rPr lang="it-IT" sz="2200" b="1" i="0" u="none" strike="noStrike" kern="1200" cap="none" spc="0" baseline="0">
                <a:solidFill>
                  <a:srgbClr val="FFFFFF"/>
                </a:solidFill>
                <a:uFillTx/>
                <a:latin typeface="Arial"/>
              </a:rPr>
              <a:t>, (1903)</a:t>
            </a:r>
          </a:p>
          <a:p>
            <a:pPr marL="0" marR="0" lvl="0" indent="0" algn="ctr"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Arial"/>
            </a:endParaRP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200" b="1" i="0" u="none" strike="noStrike" kern="1200" cap="none" spc="0" baseline="0">
                <a:solidFill>
                  <a:srgbClr val="FFFFFF"/>
                </a:solidFill>
                <a:uFillTx/>
              </a:rPr>
              <a:t></a:t>
            </a:r>
            <a:r>
              <a:rPr lang="it-IT" sz="2200" b="1" i="0" u="none" strike="noStrike" kern="1200" cap="none" spc="0" baseline="0">
                <a:solidFill>
                  <a:srgbClr val="FFFFFF"/>
                </a:solidFill>
                <a:uFillTx/>
                <a:latin typeface="Arial"/>
              </a:rPr>
              <a:t>Esperienza della modernità come esperienza della vita urbana</a:t>
            </a: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Arial"/>
            </a:endParaRP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200" b="1" i="0" u="none" strike="noStrike" kern="1200" cap="none" spc="0" baseline="0">
                <a:solidFill>
                  <a:srgbClr val="FFFFFF"/>
                </a:solidFill>
                <a:uFillTx/>
              </a:rPr>
              <a:t></a:t>
            </a:r>
            <a:r>
              <a:rPr lang="it-IT" sz="2200" b="1" i="0" u="none" strike="noStrike" kern="1200" cap="none" spc="0" baseline="0">
                <a:solidFill>
                  <a:srgbClr val="FFFFFF"/>
                </a:solidFill>
                <a:uFillTx/>
                <a:latin typeface="Arial"/>
              </a:rPr>
              <a:t>Intensificazione della vita nervosa prodotta dalla molteplicità degli stimoli visivi ed emozionale che la città può offrire</a:t>
            </a: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Arial"/>
            </a:endParaRP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200" b="1" i="0" u="none" strike="noStrike" kern="1200" cap="none" spc="0" baseline="0">
                <a:solidFill>
                  <a:srgbClr val="FFFFFF"/>
                </a:solidFill>
                <a:uFillTx/>
              </a:rPr>
              <a:t></a:t>
            </a:r>
            <a:r>
              <a:rPr lang="it-IT" sz="2200" b="1" i="0" u="none" strike="noStrike" kern="1200" cap="none" spc="0" baseline="0">
                <a:solidFill>
                  <a:srgbClr val="FFFFFF"/>
                </a:solidFill>
                <a:uFillTx/>
                <a:latin typeface="Arial"/>
              </a:rPr>
              <a:t>Sviluppo di un atteggiamento strumentale e calcolistico tanto nei rapporti sociali quanto nei confronti della vita in generale</a:t>
            </a: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Arial"/>
            </a:endParaRP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200" b="1" i="0" u="none" strike="noStrike" kern="1200" cap="none" spc="0" baseline="0">
                <a:solidFill>
                  <a:srgbClr val="FFFFFF"/>
                </a:solidFill>
                <a:uFillTx/>
              </a:rPr>
              <a:t></a:t>
            </a:r>
            <a:r>
              <a:rPr lang="it-IT" sz="2200" b="1" i="0" u="none" strike="noStrike" kern="1200" cap="none" spc="0" baseline="0">
                <a:solidFill>
                  <a:srgbClr val="FFFFFF"/>
                </a:solidFill>
                <a:uFillTx/>
                <a:latin typeface="Arial"/>
              </a:rPr>
              <a:t>produzione di un sistema di relazioni sociali contraddistinte da un notevole grado di anonimità</a:t>
            </a: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endParaRPr lang="it-IT" sz="2200" b="1" i="0" u="none" strike="noStrike" kern="1200" cap="none" spc="0" baseline="0">
              <a:solidFill>
                <a:srgbClr val="FFFFFF"/>
              </a:solidFill>
              <a:uFillTx/>
              <a:latin typeface="Arial"/>
            </a:endParaRPr>
          </a:p>
          <a:p>
            <a:pPr marL="0" marR="0" lvl="0" indent="0" algn="l" defTabSz="914400" rtl="0" fontAlgn="auto" hangingPunct="1">
              <a:lnSpc>
                <a:spcPct val="100000"/>
              </a:lnSpc>
              <a:spcBef>
                <a:spcPts val="0"/>
              </a:spcBef>
              <a:spcAft>
                <a:spcPts val="0"/>
              </a:spcAft>
              <a:buNone/>
              <a:tabLst>
                <a:tab pos="449263" algn="r"/>
                <a:tab pos="3060697" algn="ctr"/>
                <a:tab pos="6119814" algn="r"/>
              </a:tabLst>
              <a:defRPr sz="1800" b="0" i="0" u="none" strike="noStrike" kern="0" cap="none" spc="0" baseline="0">
                <a:solidFill>
                  <a:srgbClr val="000000"/>
                </a:solidFill>
                <a:uFillTx/>
              </a:defRPr>
            </a:pPr>
            <a:r>
              <a:rPr lang="de-DE" sz="2200" b="1" i="0" u="none" strike="noStrike" kern="1200" cap="none" spc="0" baseline="0">
                <a:solidFill>
                  <a:srgbClr val="FFFFFF"/>
                </a:solidFill>
                <a:uFillTx/>
              </a:rPr>
              <a:t></a:t>
            </a:r>
            <a:r>
              <a:rPr lang="it-IT" sz="2200" b="1" i="0" u="none" strike="noStrike" kern="1200" cap="none" spc="0" baseline="0">
                <a:solidFill>
                  <a:srgbClr val="FFFFFF"/>
                </a:solidFill>
                <a:uFillTx/>
                <a:latin typeface="Arial"/>
              </a:rPr>
              <a:t>Prevalenza della personalità </a:t>
            </a:r>
            <a:r>
              <a:rPr lang="it-IT" sz="2200" b="1" i="1" u="none" strike="noStrike" kern="1200" cap="none" spc="0" baseline="0">
                <a:solidFill>
                  <a:srgbClr val="FFFFFF"/>
                </a:solidFill>
                <a:uFillTx/>
                <a:latin typeface="Arial"/>
              </a:rPr>
              <a:t>blasé </a:t>
            </a:r>
            <a:r>
              <a:rPr lang="it-IT" sz="2200" b="1" i="0" u="none" strike="noStrike" kern="1200" cap="none" spc="0" baseline="0">
                <a:solidFill>
                  <a:srgbClr val="FFFFFF"/>
                </a:solidFill>
                <a:uFillTx/>
                <a:latin typeface="Arial"/>
              </a:rPr>
              <a:t>(disilluso, vissuto – experienced, rootless, disillusioned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Io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1807</TotalTime>
  <Words>1352</Words>
  <Application>Microsoft Office PowerPoint</Application>
  <PresentationFormat>Widescreen</PresentationFormat>
  <Paragraphs>169</Paragraphs>
  <Slides>29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Calibri</vt:lpstr>
      <vt:lpstr>Century Gothic</vt:lpstr>
      <vt:lpstr>Times New Roman</vt:lpstr>
      <vt:lpstr>Wingdings</vt:lpstr>
      <vt:lpstr>Wingdings 2</vt:lpstr>
      <vt:lpstr>Wingdings 3</vt:lpstr>
      <vt:lpstr>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Principi di etnografia urbana:  Osservare le situazioni nella realtà della vita quotidiana, così come si svolgono senza il diretto intervento del ricercatore/trice. (osservazione partecipante)  Il contesto (es. quartiere) diventa il teatro in cui si osservano le relazioni che si sviluppano tra le persone  Lo spazio fisico diviene luogo di relazioni sociali, economiche, cultuali che strutturano norme, aspettative reciproche  Capacità di cogliere lo sguardo dell’indigeno rispetto allo spazio fisico e sociale  Interazione con gli indigeni per comprendere il loro mondo e i significati che attribuiscono ad esso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Alfredo</dc:creator>
  <cp:lastModifiedBy>Alfredo</cp:lastModifiedBy>
  <cp:revision>23</cp:revision>
  <dcterms:created xsi:type="dcterms:W3CDTF">2018-03-04T17:10:50Z</dcterms:created>
  <dcterms:modified xsi:type="dcterms:W3CDTF">2021-03-10T08:58:27Z</dcterms:modified>
</cp:coreProperties>
</file>