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5" r:id="rId5"/>
    <p:sldId id="267" r:id="rId6"/>
    <p:sldId id="268" r:id="rId7"/>
    <p:sldId id="269" r:id="rId8"/>
    <p:sldId id="262" r:id="rId9"/>
    <p:sldId id="293" r:id="rId10"/>
    <p:sldId id="258" r:id="rId11"/>
    <p:sldId id="263" r:id="rId12"/>
    <p:sldId id="286" r:id="rId13"/>
    <p:sldId id="287" r:id="rId14"/>
    <p:sldId id="288" r:id="rId15"/>
    <p:sldId id="289" r:id="rId16"/>
    <p:sldId id="290" r:id="rId17"/>
    <p:sldId id="291" r:id="rId18"/>
    <p:sldId id="292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154951" y="1447796"/>
            <a:ext cx="8825660" cy="3329577"/>
          </a:xfrm>
        </p:spPr>
        <p:txBody>
          <a:bodyPr anchor="b"/>
          <a:lstStyle>
            <a:lvl1pPr>
              <a:defRPr sz="7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54951" y="4777383"/>
            <a:ext cx="8825660" cy="861419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734C7C-B1BE-4AB2-A094-B9D3FCB85757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01029A-E150-4A20-8C37-135C640BC85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09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54960" y="4800590"/>
            <a:ext cx="8825660" cy="56673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1154951" y="685800"/>
            <a:ext cx="8825660" cy="3640665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154960" y="5367326"/>
            <a:ext cx="8825651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4159F1-3641-4D20-A314-119EC0F78707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F5388E-A2C9-4E66-804F-A5CAC6897BB4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54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8825660" cy="19812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5EDE2E-B26D-4A5C-A116-22CDF3A6CBE4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7C37B1-7F4F-4089-9C0B-81D1ED08A091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6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574797" y="1447796"/>
            <a:ext cx="7999317" cy="2323371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930398" y="3771177"/>
            <a:ext cx="7279648" cy="342177"/>
          </a:xfrm>
        </p:spPr>
        <p:txBody>
          <a:bodyPr/>
          <a:lstStyle>
            <a:lvl1pPr marL="0" indent="0">
              <a:buNone/>
              <a:defRPr sz="1400" cap="small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154951" y="4350660"/>
            <a:ext cx="8825660" cy="16763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D19EC0-4F8B-4698-BBBB-DB159C94AA1D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D30DF3-960D-43D8-B32D-EF357206D11A}" type="slidenum">
              <a:t>‹N›</a:t>
            </a:fld>
            <a:endParaRPr lang="en-GB"/>
          </a:p>
        </p:txBody>
      </p:sp>
      <p:sp>
        <p:nvSpPr>
          <p:cNvPr id="8" name="TextBox 11"/>
          <p:cNvSpPr txBox="1"/>
          <p:nvPr/>
        </p:nvSpPr>
        <p:spPr>
          <a:xfrm>
            <a:off x="898297" y="971257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9330491" y="2613784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04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54951" y="3124203"/>
            <a:ext cx="8825660" cy="165318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BC31C-A091-4749-B298-2A20E1AEC647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64799E-D9C4-41D9-9C6E-8DC0662FA4B3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2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32947" y="1981203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52460" y="2667003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3883657" y="1981203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3873105" y="2667003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124703" y="1981203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124703" y="2667003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9" name="Straight Connector 16"/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0" name="Straight Connector 17"/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1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79B65-6151-4D96-BD3E-B1BC7BA4FCA0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12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3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324672-109A-4D7F-92AF-F7EE4A4CCF89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33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52460" y="4250945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652460" y="2209803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52460" y="4827209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3889372" y="4250945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3889372" y="2209803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8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3888019" y="4827209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124703" y="4250945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7124703" y="2209803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11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124575" y="4827209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12" name="Straight Connector 18"/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3" name="Straight Connector 19"/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F00D75-7C12-4881-94C4-4E3D5DCF0923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1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B5479A-0E2D-4112-AAD9-5A21CB48EED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20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21421F-5B75-421B-BA68-49A03C853C89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4ACEB4-BFDF-4E39-B966-AC736AC37B99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24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304215" y="430216"/>
            <a:ext cx="1752603" cy="5826127"/>
          </a:xfrm>
        </p:spPr>
        <p:txBody>
          <a:bodyPr vert="eaVert" anchor="b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52460" y="887416"/>
            <a:ext cx="7423144" cy="53689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EA97E7-89B5-45BF-9988-19F57CE97027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B17FE0-B9E3-4B14-AC73-6D457B47D35C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02974B-1EA6-48E5-8937-4C6146644424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D06535-6EA8-4796-A2E5-BA36AF209205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5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54960" y="2861733"/>
            <a:ext cx="8825660" cy="191564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5FD99F-793E-4A28-BEAD-5B572136DE15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A6A0DC-C20E-44D7-98A0-F261DDBEDEE7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08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103315" y="2060572"/>
            <a:ext cx="4396334" cy="41957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654494" y="2056092"/>
            <a:ext cx="4396343" cy="42002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E8F41F-2539-41A2-8527-74CC6089F4E1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792EDD-064E-41FF-A28B-881CDC7064C7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11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3315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103315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654494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654494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48EE94-1D3E-435D-B523-38E35C11B991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E2902F-B323-4013-9DA0-ACFE2C9A12F9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82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A1AB75-2B6B-4F94-ADCC-070BCA26694A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5E2C9E-0AA0-47F0-8A1E-63993C199377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94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E6F3D8-808E-496B-AC98-CDBD2B1AE63F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C8857C-FFB7-4E7E-990E-47127370607A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90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3401065" cy="1447796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84616" y="1447796"/>
            <a:ext cx="5195995" cy="457200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154951" y="3129277"/>
            <a:ext cx="3401065" cy="289560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1111E4-FFC0-457A-8730-51E47BFBEC45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519649-551B-4D6E-BE8E-369BBB2EF288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02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53908" y="1854192"/>
            <a:ext cx="5092906" cy="157480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13716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26819C-6610-4A83-B1A7-CBC5FADFA671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EEA3BD-7B06-401E-8DA9-79B91C4E8908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97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>
          <a:xfrm>
            <a:off x="0" y="2669682"/>
            <a:ext cx="4037011" cy="418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>
          <a:xfrm>
            <a:off x="0" y="2892347"/>
            <a:ext cx="1522411" cy="2365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val 15"/>
          <p:cNvSpPr/>
          <p:nvPr/>
        </p:nvSpPr>
        <p:spPr>
          <a:xfrm>
            <a:off x="8609011" y="1676396"/>
            <a:ext cx="2819396" cy="2819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50B9C1">
                  <a:alpha val="7000"/>
                </a:srgbClr>
              </a:gs>
              <a:gs pos="100000">
                <a:srgbClr val="50B9C1">
                  <a:alpha val="6000"/>
                </a:srgbClr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8813"/>
          <a:stretch>
            <a:fillRect/>
          </a:stretch>
        </p:blipFill>
        <p:spPr>
          <a:xfrm>
            <a:off x="7999408" y="0"/>
            <a:ext cx="1603391" cy="114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23320"/>
          <a:stretch>
            <a:fillRect/>
          </a:stretch>
        </p:blipFill>
        <p:spPr>
          <a:xfrm>
            <a:off x="8605875" y="6096003"/>
            <a:ext cx="993733" cy="76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3"/>
          <p:cNvSpPr/>
          <p:nvPr/>
        </p:nvSpPr>
        <p:spPr>
          <a:xfrm>
            <a:off x="10437811" y="0"/>
            <a:ext cx="685800" cy="1143000"/>
          </a:xfrm>
          <a:prstGeom prst="rect">
            <a:avLst/>
          </a:prstGeom>
          <a:solidFill>
            <a:srgbClr val="B01513"/>
          </a:solidFill>
          <a:ln cap="flat">
            <a:noFill/>
            <a:prstDash val="solid"/>
          </a:ln>
          <a:effectLst>
            <a:outerShdw dist="25402" dir="5400000" algn="tl">
              <a:srgbClr val="000000">
                <a:alpha val="45000"/>
              </a:srgbClr>
            </a:outerShdw>
          </a:effectLst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itle Placeholder 1"/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1400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" name="Text Placeholder 2"/>
          <p:cNvSpPr txBox="1">
            <a:spLocks noGrp="1"/>
          </p:cNvSpPr>
          <p:nvPr>
            <p:ph type="body" idx="1"/>
          </p:nvPr>
        </p:nvSpPr>
        <p:spPr>
          <a:xfrm>
            <a:off x="1103315" y="2052919"/>
            <a:ext cx="8946544" cy="419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Date Placeholder 3"/>
          <p:cNvSpPr txBox="1">
            <a:spLocks noGrp="1"/>
          </p:cNvSpPr>
          <p:nvPr>
            <p:ph type="dt" sz="half" idx="2"/>
          </p:nvPr>
        </p:nvSpPr>
        <p:spPr>
          <a:xfrm rot="5400013">
            <a:off x="10155609" y="1790697"/>
            <a:ext cx="990596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880D9720-3E30-4669-AE13-85407B4CEABA}" type="datetime1">
              <a:rPr lang="en-GB"/>
              <a:pPr lvl="0"/>
              <a:t>03/04/2018</a:t>
            </a:fld>
            <a:endParaRPr lang="en-GB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3"/>
          </p:nvPr>
        </p:nvSpPr>
        <p:spPr>
          <a:xfrm rot="5400013">
            <a:off x="8951532" y="3225295"/>
            <a:ext cx="3859792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C0270CC9-A0B4-4B31-B89F-061214460E58}" type="slidenum"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200" b="0" i="0" u="none" strike="noStrike" kern="1200" cap="none" spc="0" baseline="0">
          <a:solidFill>
            <a:srgbClr val="EBEBE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it-IT" sz="2000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it-IT" sz="1800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it-IT" sz="1600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it-IT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it-IT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8686"/>
            <a:ext cx="12191996" cy="66693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230"/>
            <a:ext cx="12032342" cy="64588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dca.it/antipodi/antipodi04/04-03image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917" y="548118"/>
            <a:ext cx="7416826" cy="54006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667658" y="390521"/>
            <a:ext cx="9749515" cy="55324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SOCIETA’ URBANA (modernità)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Versus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SOCIETA’ RURALE (tradizione)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Ferdinad Tönnies, </a:t>
            </a:r>
            <a:r>
              <a:rPr lang="it-IT" sz="2000" b="1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Comunità e Società</a:t>
            </a: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, (1887)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de-DE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Comunità (</a:t>
            </a:r>
            <a:r>
              <a:rPr lang="de-DE" sz="2000" b="1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Gemeinschaft</a:t>
            </a:r>
            <a:r>
              <a:rPr lang="de-DE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)</a:t>
            </a:r>
            <a:r>
              <a:rPr lang="de-DE" sz="2000" b="1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de-DE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come:</a:t>
            </a:r>
            <a:endParaRPr lang="it-IT" sz="20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piccola comunità preindustriale, integrata, basata sulla parentela, l’amicizia e il vicinato, dove le relazioni sociali erano intime, pluridimensionali e di lunga durata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prevalenza dei rapporti sociali primari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Società (Gesellschaft) come: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legami impersonali, anonimi, contrattualistici e amorali del mondo industriale moderno prevalenza dei rapporti sociali secondari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il processo di urbanizzazione come distruzione delle relazioni di comunità e quindi di un processo di de-umanizzazione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522515" y="543427"/>
            <a:ext cx="9608460" cy="55091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L’urbanesimo nell’analisi di Karl Marx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(1848)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antica come centro del potere amministrativo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medievale/rinascimentale (es. città stato italiane) spazio dello sviluppo della classe mercantile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industriale conseguenza dell’avvento dei rapporti di produzione capitalistici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è per Marx anche il luogo dove avrà inizio la lotta per l’avvento della società socialista perché centro delle contraddizioni capitalistiche (conflitto tra borghesia e proletariato)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Inurbamento dalle campagne, grandi masse di proletari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borghesia ha reso un servizio al movimento operaio perché attraverso la creazione della grande città ha liberato gran parte della popolazione dall’”idiotismo della vita rurale”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20916" y="702259"/>
            <a:ext cx="9850209" cy="52629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Emilé Durkheim, </a:t>
            </a:r>
            <a:r>
              <a:rPr lang="it-IT" sz="2400" b="1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divisione del lavoro sociale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, (1893)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Solidarietà meccanica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Caratterizza le società semplici, nelle quali gli individui sono strettamente uniti gli uni agli altri da vincoli molto intensi e quotidiani e le cui attività sociali ed economiche si diversificano poco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Solidarietà organica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Caratterizza le società complesse, nelle quali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troviamo una maggiore differenziazione tra i ruoli e le attività delle persone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Individualizzazione delle coscienze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508004" y="826443"/>
            <a:ext cx="9695538" cy="51706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Max Weber, </a:t>
            </a:r>
            <a:r>
              <a:rPr lang="it-IT" sz="2200" b="1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Economia e Società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, (1922)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intesa come uno stabile insediamento di mercato (es. corporazioni)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Dimensione economica commerciale della città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(la città diventa progressivamente autonoma e acquisice il surplus agricolo)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Vita urbana caratterizzata da azioni di tipo razionale rispetto allo scopo (commercio e denaro)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è una forma di potere (autonomia dal principe)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diviene paradigma del processo di modernizzazione intesa come progressiva accentuazione dei caratteri organizzativi-razionali (secolarizzazione, produzione industriale, burocrazia pubblica)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49939" y="857057"/>
            <a:ext cx="9372828" cy="517064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George Simmel, </a:t>
            </a:r>
            <a:r>
              <a:rPr lang="it-IT" sz="22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La metropoli e la vita dello spirito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, (1903)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Esperienza della modernità come esperienza della vita urbana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Intensificazione della vita nervosa prodotta dalla molteplicità degli stimoli visivi ed emozionale che la città può offrire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Sviluppo di un atteggiamento strumentale e calcolistico tanto nei rapporti sociali quanto nei confronti della vita in generale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produzione di un sistema di relazioni sociali contraddistinte da un notevole grado di anonimità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2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Prevalenza della personalità </a:t>
            </a:r>
            <a:r>
              <a:rPr lang="it-IT" sz="22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blasé </a:t>
            </a:r>
            <a:r>
              <a:rPr lang="it-IT" sz="22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(disilluso, vissuto – experienced, rootless, disillusioned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/>
          <p:nvPr/>
        </p:nvSpPr>
        <p:spPr>
          <a:xfrm>
            <a:off x="2495553" y="476246"/>
            <a:ext cx="6048371" cy="3667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 Box 5"/>
          <p:cNvSpPr txBox="1"/>
          <p:nvPr/>
        </p:nvSpPr>
        <p:spPr>
          <a:xfrm>
            <a:off x="667658" y="1115330"/>
            <a:ext cx="9013149" cy="52629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Walter Benjanim “I passages di Parigi”, 1925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Parigi capitale del XX secolo immagine del processo di modernizzazione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 città diventa il luogo del progresso sociale e industriale e i Passages (luoghi di vendita sono il paradigma della merce e del  trionfo del comsumismo)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Figura del fl</a:t>
            </a:r>
            <a:r>
              <a: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Arial"/>
              </a:rPr>
              <a:t>â</a:t>
            </a:r>
            <a:r>
              <a:rPr lang="en-US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neur (viaggiatore dentro la città che scopre le meraviglie nascoste, vagabondonare nella città, wander(er))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9317" y="961537"/>
            <a:ext cx="9593034" cy="489364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Louis Wirth, </a:t>
            </a:r>
            <a:r>
              <a:rPr lang="it-IT" sz="24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Urbanesimo come modo di vita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, (1938)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Stile di vita urbano influenzato da tre fattori: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dimensione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densità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eterogeneità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definizione sociologica di città: </a:t>
            </a:r>
            <a:r>
              <a:rPr lang="it-IT" sz="2400" b="1" i="1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localizzazione permanente, relativamente vasta e densa di individui socialmente eterogenei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263" algn="r"/>
                <a:tab pos="3060697" algn="ctr"/>
                <a:tab pos="6119814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FFFFFF"/>
                </a:solidFill>
                <a:uFillTx/>
              </a:rPr>
              <a:t></a:t>
            </a:r>
            <a:r>
              <a:rPr lang="it-IT" sz="2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Predominanza dell’associazione (fondata sull’affinità razionale degli interessi di ognuno) sulla comunità definita in questa prospettiva dall’appartenenza di classe o strato sociale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gnaposto contenuto 3"/>
          <p:cNvGrpSpPr/>
          <p:nvPr/>
        </p:nvGrpSpPr>
        <p:grpSpPr>
          <a:xfrm>
            <a:off x="3526813" y="981809"/>
            <a:ext cx="5160599" cy="4460407"/>
            <a:chOff x="3526813" y="981809"/>
            <a:chExt cx="5160599" cy="4460407"/>
          </a:xfrm>
        </p:grpSpPr>
        <p:sp>
          <p:nvSpPr>
            <p:cNvPr id="3" name="Figura a mano libera 2"/>
            <p:cNvSpPr/>
            <p:nvPr/>
          </p:nvSpPr>
          <p:spPr>
            <a:xfrm>
              <a:off x="5363714" y="981809"/>
              <a:ext cx="1486796" cy="96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6792"/>
                <a:gd name="f7" fmla="val 966415"/>
                <a:gd name="f8" fmla="val 161072"/>
                <a:gd name="f9" fmla="val 72114"/>
                <a:gd name="f10" fmla="val 1325720"/>
                <a:gd name="f11" fmla="val 1414678"/>
                <a:gd name="f12" fmla="val 805343"/>
                <a:gd name="f13" fmla="val 894301"/>
                <a:gd name="f14" fmla="+- 0 0 -90"/>
                <a:gd name="f15" fmla="*/ f3 1 1486792"/>
                <a:gd name="f16" fmla="*/ f4 1 966415"/>
                <a:gd name="f17" fmla="+- f7 0 f5"/>
                <a:gd name="f18" fmla="+- f6 0 f5"/>
                <a:gd name="f19" fmla="*/ f14 f0 1"/>
                <a:gd name="f20" fmla="*/ f18 1 1486792"/>
                <a:gd name="f21" fmla="*/ f17 1 966415"/>
                <a:gd name="f22" fmla="*/ 0 f18 1"/>
                <a:gd name="f23" fmla="*/ 161072 f17 1"/>
                <a:gd name="f24" fmla="*/ 161072 f18 1"/>
                <a:gd name="f25" fmla="*/ 0 f17 1"/>
                <a:gd name="f26" fmla="*/ 1325720 f18 1"/>
                <a:gd name="f27" fmla="*/ 1486792 f18 1"/>
                <a:gd name="f28" fmla="*/ 805343 f17 1"/>
                <a:gd name="f29" fmla="*/ 966415 f17 1"/>
                <a:gd name="f30" fmla="*/ f19 1 f2"/>
                <a:gd name="f31" fmla="*/ f22 1 1486792"/>
                <a:gd name="f32" fmla="*/ f23 1 966415"/>
                <a:gd name="f33" fmla="*/ f24 1 1486792"/>
                <a:gd name="f34" fmla="*/ f25 1 966415"/>
                <a:gd name="f35" fmla="*/ f26 1 1486792"/>
                <a:gd name="f36" fmla="*/ f27 1 1486792"/>
                <a:gd name="f37" fmla="*/ f28 1 966415"/>
                <a:gd name="f38" fmla="*/ f29 1 9664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6792" h="9664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01513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8136" tIns="108136" rIns="108136" bIns="10813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0" i="0" u="none" strike="noStrike" kern="1200" cap="none" spc="0" baseline="0">
                  <a:solidFill>
                    <a:srgbClr val="FFFFFF"/>
                  </a:solidFill>
                  <a:uFillTx/>
                  <a:latin typeface="Century Gothic"/>
                </a:rPr>
                <a:t>SPAZIO</a:t>
              </a:r>
            </a:p>
          </p:txBody>
        </p:sp>
        <p:sp>
          <p:nvSpPr>
            <p:cNvPr id="4" name="Figura a mano libera 3"/>
            <p:cNvSpPr/>
            <p:nvPr/>
          </p:nvSpPr>
          <p:spPr>
            <a:xfrm>
              <a:off x="4175680" y="1465015"/>
              <a:ext cx="3862864" cy="38628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62868"/>
                <a:gd name="f4" fmla="val 2685052"/>
                <a:gd name="f5" fmla="val 153092"/>
                <a:gd name="f6" fmla="val 1931434"/>
                <a:gd name="f7" fmla="val 17577964"/>
                <a:gd name="f8" fmla="val 1962280"/>
                <a:gd name="f9" fmla="*/ f0 1 3862868"/>
                <a:gd name="f10" fmla="*/ f1 1 3862868"/>
                <a:gd name="f11" fmla="+- f3 0 f2"/>
                <a:gd name="f12" fmla="*/ f11 1 3862868"/>
                <a:gd name="f13" fmla="*/ 0 1 f12"/>
                <a:gd name="f14" fmla="*/ 3862868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862868" h="3862868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9528" cap="rnd">
              <a:solidFill>
                <a:srgbClr val="B0151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igura a mano libera 4"/>
            <p:cNvSpPr/>
            <p:nvPr/>
          </p:nvSpPr>
          <p:spPr>
            <a:xfrm>
              <a:off x="7200616" y="2316403"/>
              <a:ext cx="1486796" cy="96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6792"/>
                <a:gd name="f7" fmla="val 966415"/>
                <a:gd name="f8" fmla="val 161072"/>
                <a:gd name="f9" fmla="val 72114"/>
                <a:gd name="f10" fmla="val 1325720"/>
                <a:gd name="f11" fmla="val 1414678"/>
                <a:gd name="f12" fmla="val 805343"/>
                <a:gd name="f13" fmla="val 894301"/>
                <a:gd name="f14" fmla="+- 0 0 -90"/>
                <a:gd name="f15" fmla="*/ f3 1 1486792"/>
                <a:gd name="f16" fmla="*/ f4 1 966415"/>
                <a:gd name="f17" fmla="+- f7 0 f5"/>
                <a:gd name="f18" fmla="+- f6 0 f5"/>
                <a:gd name="f19" fmla="*/ f14 f0 1"/>
                <a:gd name="f20" fmla="*/ f18 1 1486792"/>
                <a:gd name="f21" fmla="*/ f17 1 966415"/>
                <a:gd name="f22" fmla="*/ 0 f18 1"/>
                <a:gd name="f23" fmla="*/ 161072 f17 1"/>
                <a:gd name="f24" fmla="*/ 161072 f18 1"/>
                <a:gd name="f25" fmla="*/ 0 f17 1"/>
                <a:gd name="f26" fmla="*/ 1325720 f18 1"/>
                <a:gd name="f27" fmla="*/ 1486792 f18 1"/>
                <a:gd name="f28" fmla="*/ 805343 f17 1"/>
                <a:gd name="f29" fmla="*/ 966415 f17 1"/>
                <a:gd name="f30" fmla="*/ f19 1 f2"/>
                <a:gd name="f31" fmla="*/ f22 1 1486792"/>
                <a:gd name="f32" fmla="*/ f23 1 966415"/>
                <a:gd name="f33" fmla="*/ f24 1 1486792"/>
                <a:gd name="f34" fmla="*/ f25 1 966415"/>
                <a:gd name="f35" fmla="*/ f26 1 1486792"/>
                <a:gd name="f36" fmla="*/ f27 1 1486792"/>
                <a:gd name="f37" fmla="*/ f28 1 966415"/>
                <a:gd name="f38" fmla="*/ f29 1 9664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6792" h="9664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01513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8136" tIns="108136" rIns="108136" bIns="10813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0" i="0" u="none" strike="noStrike" kern="1200" cap="none" spc="0" baseline="0">
                  <a:solidFill>
                    <a:srgbClr val="FFFFFF"/>
                  </a:solidFill>
                  <a:uFillTx/>
                  <a:latin typeface="Century Gothic"/>
                </a:rPr>
                <a:t>LUOGO</a:t>
              </a:r>
            </a:p>
          </p:txBody>
        </p:sp>
        <p:sp>
          <p:nvSpPr>
            <p:cNvPr id="6" name="Figura a mano libera 5"/>
            <p:cNvSpPr/>
            <p:nvPr/>
          </p:nvSpPr>
          <p:spPr>
            <a:xfrm>
              <a:off x="4175680" y="1465015"/>
              <a:ext cx="3862864" cy="38628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62868"/>
                <a:gd name="f4" fmla="val 3860210"/>
                <a:gd name="f5" fmla="val 1830145"/>
                <a:gd name="f6" fmla="val 1931434"/>
                <a:gd name="f7" fmla="val 21419634"/>
                <a:gd name="f8" fmla="val 2196873"/>
                <a:gd name="f9" fmla="*/ f0 1 3862868"/>
                <a:gd name="f10" fmla="*/ f1 1 3862868"/>
                <a:gd name="f11" fmla="+- f3 0 f2"/>
                <a:gd name="f12" fmla="*/ f11 1 3862868"/>
                <a:gd name="f13" fmla="*/ 0 1 f12"/>
                <a:gd name="f14" fmla="*/ 3862868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862868" h="3862868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9528" cap="rnd">
              <a:solidFill>
                <a:srgbClr val="B0151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6498988" y="4475805"/>
              <a:ext cx="1486796" cy="96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6792"/>
                <a:gd name="f7" fmla="val 966415"/>
                <a:gd name="f8" fmla="val 161072"/>
                <a:gd name="f9" fmla="val 72114"/>
                <a:gd name="f10" fmla="val 1325720"/>
                <a:gd name="f11" fmla="val 1414678"/>
                <a:gd name="f12" fmla="val 805343"/>
                <a:gd name="f13" fmla="val 894301"/>
                <a:gd name="f14" fmla="+- 0 0 -90"/>
                <a:gd name="f15" fmla="*/ f3 1 1486792"/>
                <a:gd name="f16" fmla="*/ f4 1 966415"/>
                <a:gd name="f17" fmla="+- f7 0 f5"/>
                <a:gd name="f18" fmla="+- f6 0 f5"/>
                <a:gd name="f19" fmla="*/ f14 f0 1"/>
                <a:gd name="f20" fmla="*/ f18 1 1486792"/>
                <a:gd name="f21" fmla="*/ f17 1 966415"/>
                <a:gd name="f22" fmla="*/ 0 f18 1"/>
                <a:gd name="f23" fmla="*/ 161072 f17 1"/>
                <a:gd name="f24" fmla="*/ 161072 f18 1"/>
                <a:gd name="f25" fmla="*/ 0 f17 1"/>
                <a:gd name="f26" fmla="*/ 1325720 f18 1"/>
                <a:gd name="f27" fmla="*/ 1486792 f18 1"/>
                <a:gd name="f28" fmla="*/ 805343 f17 1"/>
                <a:gd name="f29" fmla="*/ 966415 f17 1"/>
                <a:gd name="f30" fmla="*/ f19 1 f2"/>
                <a:gd name="f31" fmla="*/ f22 1 1486792"/>
                <a:gd name="f32" fmla="*/ f23 1 966415"/>
                <a:gd name="f33" fmla="*/ f24 1 1486792"/>
                <a:gd name="f34" fmla="*/ f25 1 966415"/>
                <a:gd name="f35" fmla="*/ f26 1 1486792"/>
                <a:gd name="f36" fmla="*/ f27 1 1486792"/>
                <a:gd name="f37" fmla="*/ f28 1 966415"/>
                <a:gd name="f38" fmla="*/ f29 1 9664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6792" h="9664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01513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8136" tIns="108136" rIns="108136" bIns="10813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0" i="0" u="none" strike="noStrike" kern="1200" cap="none" spc="0" baseline="0">
                  <a:solidFill>
                    <a:srgbClr val="FFFFFF"/>
                  </a:solidFill>
                  <a:uFillTx/>
                  <a:latin typeface="Century Gothic"/>
                </a:rPr>
                <a:t>PAESAGGIO</a:t>
              </a:r>
            </a:p>
          </p:txBody>
        </p:sp>
        <p:sp>
          <p:nvSpPr>
            <p:cNvPr id="8" name="Figura a mano libera 7"/>
            <p:cNvSpPr/>
            <p:nvPr/>
          </p:nvSpPr>
          <p:spPr>
            <a:xfrm>
              <a:off x="4175680" y="1465015"/>
              <a:ext cx="3862864" cy="38628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62868"/>
                <a:gd name="f4" fmla="val 2315628"/>
                <a:gd name="f5" fmla="val 3824271"/>
                <a:gd name="f6" fmla="val 1931434"/>
                <a:gd name="f7" fmla="val 4711583"/>
                <a:gd name="f8" fmla="val 1376834"/>
                <a:gd name="f9" fmla="*/ f0 1 3862868"/>
                <a:gd name="f10" fmla="*/ f1 1 3862868"/>
                <a:gd name="f11" fmla="+- f3 0 f2"/>
                <a:gd name="f12" fmla="*/ f11 1 3862868"/>
                <a:gd name="f13" fmla="*/ 0 1 f12"/>
                <a:gd name="f14" fmla="*/ 3862868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862868" h="3862868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9528" cap="rnd">
              <a:solidFill>
                <a:srgbClr val="B0151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igura a mano libera 8"/>
            <p:cNvSpPr/>
            <p:nvPr/>
          </p:nvSpPr>
          <p:spPr>
            <a:xfrm>
              <a:off x="4228450" y="4475805"/>
              <a:ext cx="1486796" cy="96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6792"/>
                <a:gd name="f7" fmla="val 966415"/>
                <a:gd name="f8" fmla="val 161072"/>
                <a:gd name="f9" fmla="val 72114"/>
                <a:gd name="f10" fmla="val 1325720"/>
                <a:gd name="f11" fmla="val 1414678"/>
                <a:gd name="f12" fmla="val 805343"/>
                <a:gd name="f13" fmla="val 894301"/>
                <a:gd name="f14" fmla="+- 0 0 -90"/>
                <a:gd name="f15" fmla="*/ f3 1 1486792"/>
                <a:gd name="f16" fmla="*/ f4 1 966415"/>
                <a:gd name="f17" fmla="+- f7 0 f5"/>
                <a:gd name="f18" fmla="+- f6 0 f5"/>
                <a:gd name="f19" fmla="*/ f14 f0 1"/>
                <a:gd name="f20" fmla="*/ f18 1 1486792"/>
                <a:gd name="f21" fmla="*/ f17 1 966415"/>
                <a:gd name="f22" fmla="*/ 0 f18 1"/>
                <a:gd name="f23" fmla="*/ 161072 f17 1"/>
                <a:gd name="f24" fmla="*/ 161072 f18 1"/>
                <a:gd name="f25" fmla="*/ 0 f17 1"/>
                <a:gd name="f26" fmla="*/ 1325720 f18 1"/>
                <a:gd name="f27" fmla="*/ 1486792 f18 1"/>
                <a:gd name="f28" fmla="*/ 805343 f17 1"/>
                <a:gd name="f29" fmla="*/ 966415 f17 1"/>
                <a:gd name="f30" fmla="*/ f19 1 f2"/>
                <a:gd name="f31" fmla="*/ f22 1 1486792"/>
                <a:gd name="f32" fmla="*/ f23 1 966415"/>
                <a:gd name="f33" fmla="*/ f24 1 1486792"/>
                <a:gd name="f34" fmla="*/ f25 1 966415"/>
                <a:gd name="f35" fmla="*/ f26 1 1486792"/>
                <a:gd name="f36" fmla="*/ f27 1 1486792"/>
                <a:gd name="f37" fmla="*/ f28 1 966415"/>
                <a:gd name="f38" fmla="*/ f29 1 9664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6792" h="9664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01513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8136" tIns="108136" rIns="108136" bIns="10813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0" i="0" u="none" strike="noStrike" kern="1200" cap="none" spc="0" baseline="0">
                  <a:solidFill>
                    <a:srgbClr val="FFFFFF"/>
                  </a:solidFill>
                  <a:uFillTx/>
                  <a:latin typeface="Century Gothic"/>
                </a:rPr>
                <a:t>TERRITORIO</a:t>
              </a:r>
            </a:p>
          </p:txBody>
        </p:sp>
        <p:sp>
          <p:nvSpPr>
            <p:cNvPr id="10" name="Figura a mano libera 9"/>
            <p:cNvSpPr/>
            <p:nvPr/>
          </p:nvSpPr>
          <p:spPr>
            <a:xfrm>
              <a:off x="4175680" y="1465015"/>
              <a:ext cx="3862864" cy="38628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62868"/>
                <a:gd name="f4" fmla="val 322859"/>
                <a:gd name="f5" fmla="val 3000510"/>
                <a:gd name="f6" fmla="val 1931434"/>
                <a:gd name="f7" fmla="val 8783493"/>
                <a:gd name="f8" fmla="val 2196873"/>
                <a:gd name="f9" fmla="*/ f0 1 3862868"/>
                <a:gd name="f10" fmla="*/ f1 1 3862868"/>
                <a:gd name="f11" fmla="+- f3 0 f2"/>
                <a:gd name="f12" fmla="*/ f11 1 3862868"/>
                <a:gd name="f13" fmla="*/ 0 1 f12"/>
                <a:gd name="f14" fmla="*/ 3862868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862868" h="3862868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9528" cap="rnd">
              <a:solidFill>
                <a:srgbClr val="B0151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igura a mano libera 10"/>
            <p:cNvSpPr/>
            <p:nvPr/>
          </p:nvSpPr>
          <p:spPr>
            <a:xfrm>
              <a:off x="3526813" y="2316403"/>
              <a:ext cx="1486796" cy="9664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6792"/>
                <a:gd name="f7" fmla="val 966415"/>
                <a:gd name="f8" fmla="val 161072"/>
                <a:gd name="f9" fmla="val 72114"/>
                <a:gd name="f10" fmla="val 1325720"/>
                <a:gd name="f11" fmla="val 1414678"/>
                <a:gd name="f12" fmla="val 805343"/>
                <a:gd name="f13" fmla="val 894301"/>
                <a:gd name="f14" fmla="+- 0 0 -90"/>
                <a:gd name="f15" fmla="*/ f3 1 1486792"/>
                <a:gd name="f16" fmla="*/ f4 1 966415"/>
                <a:gd name="f17" fmla="+- f7 0 f5"/>
                <a:gd name="f18" fmla="+- f6 0 f5"/>
                <a:gd name="f19" fmla="*/ f14 f0 1"/>
                <a:gd name="f20" fmla="*/ f18 1 1486792"/>
                <a:gd name="f21" fmla="*/ f17 1 966415"/>
                <a:gd name="f22" fmla="*/ 0 f18 1"/>
                <a:gd name="f23" fmla="*/ 161072 f17 1"/>
                <a:gd name="f24" fmla="*/ 161072 f18 1"/>
                <a:gd name="f25" fmla="*/ 0 f17 1"/>
                <a:gd name="f26" fmla="*/ 1325720 f18 1"/>
                <a:gd name="f27" fmla="*/ 1486792 f18 1"/>
                <a:gd name="f28" fmla="*/ 805343 f17 1"/>
                <a:gd name="f29" fmla="*/ 966415 f17 1"/>
                <a:gd name="f30" fmla="*/ f19 1 f2"/>
                <a:gd name="f31" fmla="*/ f22 1 1486792"/>
                <a:gd name="f32" fmla="*/ f23 1 966415"/>
                <a:gd name="f33" fmla="*/ f24 1 1486792"/>
                <a:gd name="f34" fmla="*/ f25 1 966415"/>
                <a:gd name="f35" fmla="*/ f26 1 1486792"/>
                <a:gd name="f36" fmla="*/ f27 1 1486792"/>
                <a:gd name="f37" fmla="*/ f28 1 966415"/>
                <a:gd name="f38" fmla="*/ f29 1 96641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6792" h="96641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B01513"/>
            </a:solidFill>
            <a:ln w="19046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8136" tIns="108136" rIns="108136" bIns="10813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0" i="0" u="none" strike="noStrike" kern="1200" cap="none" spc="0" baseline="0">
                  <a:solidFill>
                    <a:srgbClr val="FFFFFF"/>
                  </a:solidFill>
                  <a:uFillTx/>
                  <a:latin typeface="Century Gothic"/>
                </a:rPr>
                <a:t>AMBIENTE</a:t>
              </a:r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4175680" y="1465015"/>
              <a:ext cx="3862864" cy="38628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62868"/>
                <a:gd name="f4" fmla="val 336435"/>
                <a:gd name="f5" fmla="val 842205"/>
                <a:gd name="f6" fmla="val 1931434"/>
                <a:gd name="f7" fmla="val 12859756"/>
                <a:gd name="f8" fmla="val 1962280"/>
                <a:gd name="f9" fmla="*/ f0 1 3862868"/>
                <a:gd name="f10" fmla="*/ f1 1 3862868"/>
                <a:gd name="f11" fmla="+- f3 0 f2"/>
                <a:gd name="f12" fmla="*/ f11 1 3862868"/>
                <a:gd name="f13" fmla="*/ 0 1 f12"/>
                <a:gd name="f14" fmla="*/ 3862868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862868" h="3862868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9528" cap="rnd">
              <a:solidFill>
                <a:srgbClr val="B01513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cxnSp>
        <p:nvCxnSpPr>
          <p:cNvPr id="13" name="Connettore 2 5"/>
          <p:cNvCxnSpPr/>
          <p:nvPr/>
        </p:nvCxnSpPr>
        <p:spPr>
          <a:xfrm flipV="1">
            <a:off x="5015877" y="1916829"/>
            <a:ext cx="792090" cy="792090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14" name="Connettore 2 7"/>
          <p:cNvCxnSpPr/>
          <p:nvPr/>
        </p:nvCxnSpPr>
        <p:spPr>
          <a:xfrm>
            <a:off x="6456038" y="1916829"/>
            <a:ext cx="720081" cy="792090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15" name="Connettore 2 9"/>
          <p:cNvCxnSpPr/>
          <p:nvPr/>
        </p:nvCxnSpPr>
        <p:spPr>
          <a:xfrm flipH="1">
            <a:off x="7176119" y="3284982"/>
            <a:ext cx="504054" cy="1224134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16" name="Connettore 2 11"/>
          <p:cNvCxnSpPr/>
          <p:nvPr/>
        </p:nvCxnSpPr>
        <p:spPr>
          <a:xfrm>
            <a:off x="6168012" y="1916829"/>
            <a:ext cx="720071" cy="2592287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17" name="Connettore 2 13"/>
          <p:cNvCxnSpPr/>
          <p:nvPr/>
        </p:nvCxnSpPr>
        <p:spPr>
          <a:xfrm flipH="1" flipV="1">
            <a:off x="4511823" y="3284982"/>
            <a:ext cx="288036" cy="1224134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18" name="Connettore 2 15"/>
          <p:cNvCxnSpPr/>
          <p:nvPr/>
        </p:nvCxnSpPr>
        <p:spPr>
          <a:xfrm flipV="1">
            <a:off x="5303913" y="1916829"/>
            <a:ext cx="720081" cy="2592287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19" name="Connettore 2 17"/>
          <p:cNvCxnSpPr/>
          <p:nvPr/>
        </p:nvCxnSpPr>
        <p:spPr>
          <a:xfrm>
            <a:off x="5015877" y="2924946"/>
            <a:ext cx="2160242" cy="0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20" name="Connettore 2 19"/>
          <p:cNvCxnSpPr/>
          <p:nvPr/>
        </p:nvCxnSpPr>
        <p:spPr>
          <a:xfrm>
            <a:off x="5015877" y="3212973"/>
            <a:ext cx="1656188" cy="1296143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21" name="Connettore 2 21"/>
          <p:cNvCxnSpPr/>
          <p:nvPr/>
        </p:nvCxnSpPr>
        <p:spPr>
          <a:xfrm>
            <a:off x="5663949" y="4941170"/>
            <a:ext cx="1008116" cy="0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  <p:cxnSp>
        <p:nvCxnSpPr>
          <p:cNvPr id="22" name="Connettore 2 23"/>
          <p:cNvCxnSpPr/>
          <p:nvPr/>
        </p:nvCxnSpPr>
        <p:spPr>
          <a:xfrm flipV="1">
            <a:off x="5519940" y="3212973"/>
            <a:ext cx="1656179" cy="1296143"/>
          </a:xfrm>
          <a:prstGeom prst="straightConnector1">
            <a:avLst/>
          </a:prstGeom>
          <a:noFill/>
          <a:ln w="9528" cap="rnd">
            <a:solidFill>
              <a:srgbClr val="B01513"/>
            </a:solidFill>
            <a:prstDash val="solid"/>
            <a:miter/>
            <a:tailEnd type="arrow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355601" y="867994"/>
            <a:ext cx="7482105" cy="5577483"/>
          </a:xfrm>
        </p:spPr>
        <p:txBody>
          <a:bodyPr/>
          <a:lstStyle/>
          <a:p>
            <a:pPr marL="0" lvl="0" indent="0" algn="ctr">
              <a:buNone/>
            </a:pPr>
            <a:r>
              <a:rPr lang="en-GB" sz="2800"/>
              <a:t>SPAZIO, LUOGO ecc.:</a:t>
            </a:r>
          </a:p>
          <a:p>
            <a:pPr lvl="0" algn="ctr">
              <a:buChar char="-"/>
            </a:pPr>
            <a:r>
              <a:rPr lang="en-GB" sz="2800"/>
              <a:t>Immaginato</a:t>
            </a:r>
          </a:p>
          <a:p>
            <a:pPr lvl="0" algn="ctr">
              <a:buChar char="-"/>
            </a:pPr>
            <a:r>
              <a:rPr lang="en-GB" sz="2800"/>
              <a:t>Simbolico</a:t>
            </a:r>
          </a:p>
          <a:p>
            <a:pPr lvl="0" algn="ctr">
              <a:buChar char="-"/>
            </a:pPr>
            <a:r>
              <a:rPr lang="en-GB" sz="2800"/>
              <a:t>Rappresentato</a:t>
            </a:r>
          </a:p>
          <a:p>
            <a:pPr lvl="0" algn="ctr">
              <a:buChar char="-"/>
            </a:pPr>
            <a:r>
              <a:rPr lang="en-GB" sz="2800"/>
              <a:t>Disegnato</a:t>
            </a:r>
          </a:p>
          <a:p>
            <a:pPr lvl="0" algn="ctr">
              <a:buChar char="-"/>
            </a:pPr>
            <a:r>
              <a:rPr lang="en-GB" sz="2800"/>
              <a:t>Costruito </a:t>
            </a:r>
          </a:p>
          <a:p>
            <a:pPr lvl="0" algn="ctr">
              <a:buChar char="-"/>
            </a:pPr>
            <a:r>
              <a:rPr lang="en-GB" sz="2800"/>
              <a:t>Definito</a:t>
            </a:r>
          </a:p>
          <a:p>
            <a:pPr lvl="0" algn="ctr">
              <a:buChar char="-"/>
            </a:pPr>
            <a:r>
              <a:rPr lang="en-GB" sz="2800"/>
              <a:t>Soggettivo</a:t>
            </a:r>
          </a:p>
          <a:p>
            <a:pPr lvl="0" algn="ctr">
              <a:buChar char="-"/>
            </a:pPr>
            <a:r>
              <a:rPr lang="en-GB" sz="2800"/>
              <a:t>Oggettivo (?)</a:t>
            </a:r>
          </a:p>
          <a:p>
            <a:pPr lvl="0">
              <a:buChar char="-"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638616" y="899888"/>
            <a:ext cx="9303654" cy="5172861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GB" sz="2800"/>
              <a:t>Le relazioni sociali s’inscrivono dentro ad uno spazio/luogo</a:t>
            </a:r>
          </a:p>
          <a:p>
            <a:pPr lvl="0">
              <a:spcBef>
                <a:spcPts val="0"/>
              </a:spcBef>
            </a:pPr>
            <a:r>
              <a:rPr lang="en-GB" sz="2800"/>
              <a:t>Differenzazione delle relazioni all’interno di uno stesso spazio/luogo</a:t>
            </a:r>
          </a:p>
          <a:p>
            <a:pPr lvl="0">
              <a:spcBef>
                <a:spcPts val="0"/>
              </a:spcBef>
            </a:pPr>
            <a:r>
              <a:rPr lang="en-GB" sz="2800"/>
              <a:t>La società stessa, quindi, si determina dalla sua morfologia spaziale e dai luoghi</a:t>
            </a:r>
          </a:p>
          <a:p>
            <a:pPr lvl="0">
              <a:spcBef>
                <a:spcPts val="0"/>
              </a:spcBef>
            </a:pPr>
            <a:r>
              <a:rPr lang="en-GB" sz="2800"/>
              <a:t>L’artefatto modifica lo spazio/luogo e modifica le relazioni sociali (?)</a:t>
            </a:r>
          </a:p>
          <a:p>
            <a:pPr lvl="0">
              <a:spcBef>
                <a:spcPts val="0"/>
              </a:spcBef>
            </a:pPr>
            <a:r>
              <a:rPr lang="it-IT" sz="2800"/>
              <a:t>Luogo come spazio/luogo definito e ri-conosciuto</a:t>
            </a:r>
          </a:p>
          <a:p>
            <a:pPr marL="363538" lvl="0" indent="0">
              <a:spcBef>
                <a:spcPts val="0"/>
              </a:spcBef>
              <a:buNone/>
            </a:pPr>
            <a:r>
              <a:rPr lang="it-IT" sz="2800"/>
              <a:t>(esito dell’interazione) </a:t>
            </a:r>
          </a:p>
          <a:p>
            <a:pPr lvl="0">
              <a:spcBef>
                <a:spcPts val="0"/>
              </a:spcBef>
            </a:pPr>
            <a:endParaRPr lang="en-GB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798289" y="620685"/>
            <a:ext cx="8650516" cy="5505474"/>
          </a:xfrm>
        </p:spPr>
        <p:txBody>
          <a:bodyPr/>
          <a:lstStyle/>
          <a:p>
            <a:pPr marL="0" lvl="0" indent="0">
              <a:buNone/>
            </a:pPr>
            <a:r>
              <a:rPr lang="en-GB" sz="2800"/>
              <a:t>Dimensioni dello spazio:</a:t>
            </a:r>
          </a:p>
          <a:p>
            <a:pPr marL="0" lvl="0" indent="0">
              <a:buNone/>
            </a:pPr>
            <a:endParaRPr lang="en-GB" sz="2800"/>
          </a:p>
          <a:p>
            <a:pPr marL="0" lvl="0" indent="0">
              <a:buNone/>
            </a:pPr>
            <a:r>
              <a:rPr lang="en-GB" sz="2800"/>
              <a:t>Spazio privato:  domesticità, luogo chiuso, familiare, retroscena delle relazioni sociali</a:t>
            </a:r>
          </a:p>
          <a:p>
            <a:pPr marL="0" lvl="0" indent="0">
              <a:buNone/>
            </a:pPr>
            <a:endParaRPr lang="en-GB" sz="2800"/>
          </a:p>
          <a:p>
            <a:pPr marL="0" lvl="0" indent="0">
              <a:buNone/>
            </a:pPr>
            <a:r>
              <a:rPr lang="en-GB" sz="2800"/>
              <a:t>Spazio pubblico: libero accesso, lugo aperto, sociale/comunitario, ribalta delle relazioni sociali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2279571" y="476667"/>
            <a:ext cx="8229600" cy="5472610"/>
          </a:xfrm>
        </p:spPr>
        <p:txBody>
          <a:bodyPr/>
          <a:lstStyle/>
          <a:p>
            <a:pPr marL="0" lvl="0" indent="0">
              <a:buNone/>
            </a:pPr>
            <a:r>
              <a:rPr lang="en-GB" sz="2800"/>
              <a:t>Caratteri dello spazio:</a:t>
            </a:r>
          </a:p>
          <a:p>
            <a:pPr marL="0" lvl="0" indent="0">
              <a:buNone/>
            </a:pPr>
            <a:endParaRPr lang="en-GB" sz="2800"/>
          </a:p>
          <a:p>
            <a:pPr lvl="0">
              <a:buFont typeface="Arial" pitchFamily="34"/>
              <a:buChar char="•"/>
            </a:pPr>
            <a:r>
              <a:rPr lang="en-GB" sz="2800"/>
              <a:t>Urbanistico/architettonico</a:t>
            </a:r>
          </a:p>
          <a:p>
            <a:pPr lvl="0">
              <a:buFont typeface="Arial" pitchFamily="34"/>
              <a:buChar char="•"/>
            </a:pPr>
            <a:r>
              <a:rPr lang="en-GB" sz="2800"/>
              <a:t>Culturale/memoria</a:t>
            </a:r>
          </a:p>
          <a:p>
            <a:pPr lvl="0">
              <a:buFont typeface="Arial" pitchFamily="34"/>
              <a:buChar char="•"/>
            </a:pPr>
            <a:r>
              <a:rPr lang="en-GB" sz="2800"/>
              <a:t>Economico</a:t>
            </a:r>
          </a:p>
          <a:p>
            <a:pPr lvl="0">
              <a:buFont typeface="Arial" pitchFamily="34"/>
              <a:buChar char="•"/>
            </a:pPr>
            <a:r>
              <a:rPr lang="en-GB" sz="2800"/>
              <a:t>Commerciale </a:t>
            </a:r>
          </a:p>
          <a:p>
            <a:pPr lvl="0">
              <a:buFont typeface="Arial" pitchFamily="34"/>
              <a:buChar char="•"/>
            </a:pPr>
            <a:r>
              <a:rPr lang="en-GB" sz="2800"/>
              <a:t>Politico</a:t>
            </a:r>
          </a:p>
          <a:p>
            <a:pPr lvl="0">
              <a:buFont typeface="Arial" pitchFamily="34"/>
              <a:buChar char="•"/>
            </a:pPr>
            <a:r>
              <a:rPr lang="en-GB" sz="2800"/>
              <a:t>Etnico/differenza</a:t>
            </a:r>
          </a:p>
          <a:p>
            <a:pPr lvl="0">
              <a:buFont typeface="Arial" pitchFamily="34"/>
              <a:buChar char="•"/>
            </a:pPr>
            <a:r>
              <a:rPr lang="en-GB" sz="2800"/>
              <a:t>Ecologico</a:t>
            </a:r>
          </a:p>
          <a:p>
            <a:pPr lvl="0">
              <a:buChar char="-"/>
            </a:pPr>
            <a:endParaRPr lang="en-GB"/>
          </a:p>
          <a:p>
            <a:pPr lvl="0">
              <a:buChar char="-"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990057" y="445385"/>
            <a:ext cx="8734513" cy="60715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400"/>
              <a:t>La forma urbana è lo spazio e il luogo dominante nell’esperienza a livello planetario</a:t>
            </a:r>
          </a:p>
          <a:p>
            <a:pPr marL="0" lvl="0" indent="0">
              <a:buNone/>
            </a:pPr>
            <a:endParaRPr lang="en-GB" sz="2400"/>
          </a:p>
          <a:p>
            <a:pPr marL="0" lvl="0" indent="0">
              <a:buNone/>
            </a:pPr>
            <a:r>
              <a:rPr lang="en-GB" sz="2400"/>
              <a:t>La città come spazio e luogo di concentrazione della constraddizioni socio-economiche</a:t>
            </a:r>
          </a:p>
          <a:p>
            <a:pPr marL="0" lvl="0" indent="0">
              <a:buNone/>
            </a:pPr>
            <a:endParaRPr lang="en-GB" sz="2400"/>
          </a:p>
          <a:p>
            <a:pPr marL="0" lvl="0" indent="0">
              <a:buNone/>
            </a:pPr>
            <a:r>
              <a:rPr lang="en-GB" sz="2400"/>
              <a:t>La città come luogo dell’incontro/scontro delle differenze culturali</a:t>
            </a:r>
          </a:p>
          <a:p>
            <a:pPr marL="0" lvl="0" indent="0">
              <a:buNone/>
            </a:pPr>
            <a:endParaRPr lang="en-GB" sz="2400"/>
          </a:p>
          <a:p>
            <a:pPr marL="0" lvl="0" indent="0">
              <a:buNone/>
            </a:pPr>
            <a:r>
              <a:rPr lang="en-GB" sz="2400"/>
              <a:t>La città come luogo e spazio della creatività</a:t>
            </a:r>
          </a:p>
          <a:p>
            <a:pPr marL="0" lvl="0" indent="0">
              <a:buNone/>
            </a:pPr>
            <a:endParaRPr lang="en-GB" sz="2400"/>
          </a:p>
          <a:p>
            <a:pPr marL="0" lvl="0" indent="0">
              <a:buNone/>
            </a:pPr>
            <a:r>
              <a:rPr lang="en-GB" sz="2400"/>
              <a:t>La città come problema di definizione dei suoi confini (slum, megacittà, megalopoli)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638626" y="577141"/>
            <a:ext cx="9129488" cy="5627711"/>
          </a:xfrm>
        </p:spPr>
        <p:txBody>
          <a:bodyPr/>
          <a:lstStyle/>
          <a:p>
            <a:pPr marL="82296" lvl="0" indent="0">
              <a:buNone/>
            </a:pPr>
            <a:r>
              <a:rPr lang="en-GB" sz="2800">
                <a:latin typeface="Century Gothic" pitchFamily="34"/>
              </a:rPr>
              <a:t>Città in sanscrito </a:t>
            </a:r>
            <a:r>
              <a:rPr lang="en-GB" sz="2800" i="1">
                <a:latin typeface="Century Gothic" pitchFamily="34"/>
              </a:rPr>
              <a:t>pur</a:t>
            </a:r>
            <a:r>
              <a:rPr lang="en-GB" sz="2800">
                <a:latin typeface="Century Gothic" pitchFamily="34"/>
              </a:rPr>
              <a:t> significa castello, muro, fortezza </a:t>
            </a:r>
          </a:p>
          <a:p>
            <a:pPr marL="82296" lvl="0" indent="0">
              <a:buNone/>
            </a:pPr>
            <a:endParaRPr lang="en-GB" sz="2800">
              <a:latin typeface="Century Gothic" pitchFamily="34"/>
            </a:endParaRPr>
          </a:p>
          <a:p>
            <a:pPr marL="82296" lvl="0" indent="0">
              <a:buNone/>
            </a:pPr>
            <a:r>
              <a:rPr lang="en-GB" sz="2800">
                <a:latin typeface="Century Gothic" pitchFamily="34"/>
              </a:rPr>
              <a:t>Lo stesso termine </a:t>
            </a:r>
            <a:r>
              <a:rPr lang="en-GB" sz="2800" i="1">
                <a:latin typeface="Century Gothic" pitchFamily="34"/>
              </a:rPr>
              <a:t>polis</a:t>
            </a:r>
            <a:r>
              <a:rPr lang="en-GB" sz="2800">
                <a:latin typeface="Century Gothic" pitchFamily="34"/>
              </a:rPr>
              <a:t> ha il significato di forezza cittadella</a:t>
            </a:r>
          </a:p>
          <a:p>
            <a:pPr marL="82296" lvl="0" indent="0">
              <a:buNone/>
            </a:pPr>
            <a:endParaRPr lang="en-GB" sz="2800">
              <a:latin typeface="Century Gothic" pitchFamily="34"/>
            </a:endParaRPr>
          </a:p>
          <a:p>
            <a:pPr marL="82296" lvl="0" indent="0">
              <a:buNone/>
            </a:pPr>
            <a:r>
              <a:rPr lang="en-GB" sz="2800">
                <a:latin typeface="Century Gothic" pitchFamily="34"/>
              </a:rPr>
              <a:t>L’idea di città (urbs) si fonda attraverso il limite, un confine chiaro con l’esterno</a:t>
            </a:r>
          </a:p>
          <a:p>
            <a:pPr marL="82296" lvl="0" indent="0">
              <a:buNone/>
            </a:pPr>
            <a:endParaRPr lang="en-GB" sz="2800">
              <a:latin typeface="Century Gothic" pitchFamily="34"/>
            </a:endParaRPr>
          </a:p>
          <a:p>
            <a:pPr marL="82296" lvl="0" indent="0">
              <a:buNone/>
            </a:pPr>
            <a:r>
              <a:rPr lang="en-GB" sz="2800">
                <a:latin typeface="Century Gothic" pitchFamily="34"/>
              </a:rPr>
              <a:t>Processo di autonomia della città nei confronti dello stato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magine correlata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4884" y="203197"/>
            <a:ext cx="9467395" cy="62556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I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390</TotalTime>
  <Words>827</Words>
  <Application>Microsoft Office PowerPoint</Application>
  <PresentationFormat>Widescreen</PresentationFormat>
  <Paragraphs>124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Wingdings</vt:lpstr>
      <vt:lpstr>Wingdings 3</vt:lpstr>
      <vt:lpstr>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Alfredo</dc:creator>
  <cp:lastModifiedBy>Alfredo</cp:lastModifiedBy>
  <cp:revision>1</cp:revision>
  <dcterms:created xsi:type="dcterms:W3CDTF">2018-03-04T17:10:50Z</dcterms:created>
  <dcterms:modified xsi:type="dcterms:W3CDTF">2018-04-03T07:51:58Z</dcterms:modified>
</cp:coreProperties>
</file>