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86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06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718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8073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198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01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051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252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8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57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21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80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07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711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578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83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30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C4E6FD-F361-40E8-8CDC-320A97FA414C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63862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09615" y="311669"/>
            <a:ext cx="9848045" cy="6078828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1960-1970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Nuova Sociologia Urbana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Scuola della Politica Economica Urbana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solidFill>
                  <a:schemeClr val="tx1"/>
                </a:solidFill>
              </a:rPr>
              <a:t>Critica al determinismo della Scuola di Chicago, la crescita urbana non è il risultato di un processo naturale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solidFill>
                  <a:schemeClr val="tx1"/>
                </a:solidFill>
              </a:rPr>
              <a:t>Rimando alle teorie di </a:t>
            </a:r>
            <a:r>
              <a:rPr lang="it-IT" dirty="0" err="1" smtClean="0">
                <a:solidFill>
                  <a:schemeClr val="tx1"/>
                </a:solidFill>
              </a:rPr>
              <a:t>Marx</a:t>
            </a:r>
            <a:r>
              <a:rPr lang="it-IT" dirty="0" smtClean="0">
                <a:solidFill>
                  <a:schemeClr val="tx1"/>
                </a:solidFill>
              </a:rPr>
              <a:t> e di Weber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solidFill>
                  <a:schemeClr val="tx1"/>
                </a:solidFill>
              </a:rPr>
              <a:t>Ruolo del potere politico ed economico nelle scelte di sviluppo urbano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solidFill>
                  <a:schemeClr val="tx1"/>
                </a:solidFill>
              </a:rPr>
              <a:t>Concetto di città come «</a:t>
            </a:r>
            <a:r>
              <a:rPr lang="it-IT" dirty="0" err="1" smtClean="0">
                <a:solidFill>
                  <a:schemeClr val="tx1"/>
                </a:solidFill>
              </a:rPr>
              <a:t>growth</a:t>
            </a:r>
            <a:r>
              <a:rPr lang="it-IT" dirty="0" smtClean="0">
                <a:solidFill>
                  <a:schemeClr val="tx1"/>
                </a:solidFill>
              </a:rPr>
              <a:t> machine» (macchina di crescita/sviluppo)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solidFill>
                  <a:schemeClr val="tx1"/>
                </a:solidFill>
              </a:rPr>
              <a:t>La società urbana è il teatro del conflitto di classe e dell’accumulazione capitalistica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solidFill>
                  <a:schemeClr val="tx1"/>
                </a:solidFill>
              </a:rPr>
              <a:t>La città diventa il secondo circuito del capitale (investimento e profitto fondato sullo sviluppo immobiliare)</a:t>
            </a:r>
          </a:p>
          <a:p>
            <a:pPr marL="342900" indent="-342900" algn="l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209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54110" y="360608"/>
            <a:ext cx="9581962" cy="61493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Henri Lefebvre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Diritto </a:t>
            </a:r>
            <a:r>
              <a:rPr lang="it-IT" dirty="0" smtClean="0"/>
              <a:t>alla città e distinzione tra valore d’uso e valore di scambio nello spazio pubblico</a:t>
            </a:r>
          </a:p>
          <a:p>
            <a:pPr marL="0" indent="0">
              <a:buNone/>
            </a:pPr>
            <a:r>
              <a:rPr lang="it-IT" dirty="0" smtClean="0"/>
              <a:t>Differenza tra spazio astratto e spazio sociale 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David Harvey</a:t>
            </a:r>
          </a:p>
          <a:p>
            <a:pPr marL="0" indent="0">
              <a:buNone/>
            </a:pPr>
            <a:r>
              <a:rPr lang="it-IT" dirty="0" smtClean="0"/>
              <a:t>Gli </a:t>
            </a:r>
            <a:r>
              <a:rPr lang="it-IT" dirty="0" smtClean="0"/>
              <a:t>investitori immobiliari creano le condizioni di segregazione delle minoranze e in particolare degli afro-americani</a:t>
            </a:r>
          </a:p>
          <a:p>
            <a:pPr marL="0" indent="0">
              <a:buNone/>
            </a:pPr>
            <a:r>
              <a:rPr lang="it-IT" dirty="0" smtClean="0"/>
              <a:t>Non esiste riguardo la città l’idea del libero mercato perché chi detiene il potere decide dove, come e quanto investire creando disuguaglianza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Manuel </a:t>
            </a:r>
            <a:r>
              <a:rPr lang="it-IT" dirty="0" err="1" smtClean="0"/>
              <a:t>Castells</a:t>
            </a:r>
            <a:r>
              <a:rPr lang="it-IT" dirty="0" smtClean="0"/>
              <a:t>: le forme spaziali della città sono determinate a forze esterne al controllo delle </a:t>
            </a:r>
            <a:r>
              <a:rPr lang="it-IT" dirty="0" smtClean="0"/>
              <a:t>persone</a:t>
            </a:r>
          </a:p>
          <a:p>
            <a:pPr marL="0" indent="0">
              <a:buNone/>
            </a:pPr>
            <a:r>
              <a:rPr lang="it-IT" dirty="0" smtClean="0"/>
              <a:t>Differenza tra modi di produzione e modi di sviluppo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Le </a:t>
            </a:r>
            <a:r>
              <a:rPr lang="it-IT" dirty="0" smtClean="0"/>
              <a:t>città sono il prodotto delle forze capitalistiche e quindi sono influenzate da e sono parte di </a:t>
            </a:r>
            <a:r>
              <a:rPr lang="it-IT" dirty="0" smtClean="0"/>
              <a:t>una rete politico-economico </a:t>
            </a:r>
            <a:r>
              <a:rPr lang="it-IT" dirty="0" smtClean="0"/>
              <a:t>globale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945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1079" y="901521"/>
            <a:ext cx="10515600" cy="4811804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Il post-modernismo e la Scuola di Los Angeles (1980)</a:t>
            </a:r>
          </a:p>
          <a:p>
            <a:pPr>
              <a:buFontTx/>
              <a:buChar char="-"/>
            </a:pPr>
            <a:r>
              <a:rPr lang="it-IT" dirty="0" smtClean="0"/>
              <a:t>Post-moderna: condizione in cui la città muta la sua struttura da industriale (produzione) a servizi e consumo</a:t>
            </a:r>
          </a:p>
          <a:p>
            <a:pPr>
              <a:buFontTx/>
              <a:buChar char="-"/>
            </a:pPr>
            <a:r>
              <a:rPr lang="it-IT" dirty="0" smtClean="0"/>
              <a:t>Los Angeles come paradigma della città post-moderna, «la città di quarzo» (Mike Davis)</a:t>
            </a:r>
          </a:p>
          <a:p>
            <a:pPr>
              <a:buFontTx/>
              <a:buChar char="-"/>
            </a:pPr>
            <a:r>
              <a:rPr lang="it-IT" dirty="0" smtClean="0"/>
              <a:t>Frammentazione della città (vedi lo </a:t>
            </a:r>
            <a:r>
              <a:rPr lang="it-IT" dirty="0" err="1" smtClean="0"/>
              <a:t>sprawl</a:t>
            </a:r>
            <a:r>
              <a:rPr lang="it-IT" dirty="0" smtClean="0"/>
              <a:t> urbano) e assenza di una centralità riconosciuta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48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240</TotalTime>
  <Words>266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Alfredo</cp:lastModifiedBy>
  <cp:revision>10</cp:revision>
  <dcterms:created xsi:type="dcterms:W3CDTF">2016-03-30T08:24:36Z</dcterms:created>
  <dcterms:modified xsi:type="dcterms:W3CDTF">2018-05-07T05:59:56Z</dcterms:modified>
</cp:coreProperties>
</file>