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87867" y="5013177"/>
            <a:ext cx="7978355" cy="13681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just">
              <a:buNone/>
              <a:defRPr sz="1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Short abstract of invention</a:t>
            </a:r>
          </a:p>
        </p:txBody>
      </p:sp>
      <p:sp>
        <p:nvSpPr>
          <p:cNvPr id="15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87867" y="1116014"/>
            <a:ext cx="7977717" cy="3698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Rectangle 16"/>
          <p:cNvSpPr/>
          <p:nvPr/>
        </p:nvSpPr>
        <p:spPr>
          <a:xfrm>
            <a:off x="8829630" y="6104329"/>
            <a:ext cx="300074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www.knowledge-share.eu</a:t>
            </a:r>
          </a:p>
        </p:txBody>
      </p:sp>
      <p:pic>
        <p:nvPicPr>
          <p:cNvPr id="18" name="Picture 4" descr="QR C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6" y="5013177"/>
            <a:ext cx="12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utenti\d028001\Desktop\logo-quadrato-KS-Def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2907" r="9190" b="3985"/>
          <a:stretch/>
        </p:blipFill>
        <p:spPr bwMode="auto">
          <a:xfrm>
            <a:off x="8806377" y="5013177"/>
            <a:ext cx="135375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8"/>
          <p:cNvSpPr>
            <a:spLocks noGrp="1"/>
          </p:cNvSpPr>
          <p:nvPr>
            <p:ph type="title"/>
          </p:nvPr>
        </p:nvSpPr>
        <p:spPr>
          <a:xfrm>
            <a:off x="1" y="0"/>
            <a:ext cx="12204351" cy="836712"/>
          </a:xfrm>
          <a:prstGeom prst="rect">
            <a:avLst/>
          </a:prstGeom>
        </p:spPr>
        <p:txBody>
          <a:bodyPr anchor="ctr"/>
          <a:lstStyle>
            <a:lvl1pPr>
              <a:defRPr sz="2800" b="1" cap="all" baseline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21" name="Rectangle 20"/>
          <p:cNvSpPr/>
          <p:nvPr/>
        </p:nvSpPr>
        <p:spPr>
          <a:xfrm>
            <a:off x="8806376" y="1967959"/>
            <a:ext cx="2976000" cy="29238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it-IT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KEYWORDS: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06376" y="2260348"/>
            <a:ext cx="3024000" cy="124066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just">
              <a:spcBef>
                <a:spcPts val="0"/>
              </a:spcBef>
              <a:spcAft>
                <a:spcPts val="300"/>
              </a:spcAft>
              <a:buNone/>
              <a:defRPr sz="14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Short list of keywords.</a:t>
            </a:r>
            <a:br>
              <a:rPr lang="en-US" dirty="0" smtClean="0"/>
            </a:br>
            <a:r>
              <a:rPr lang="en-US" dirty="0" smtClean="0"/>
              <a:t>Max 3 words per keyword.</a:t>
            </a:r>
            <a:br>
              <a:rPr lang="en-US" dirty="0" smtClean="0"/>
            </a:br>
            <a:r>
              <a:rPr lang="en-US" dirty="0" smtClean="0"/>
              <a:t>One keyword per line.</a:t>
            </a:r>
            <a:br>
              <a:rPr lang="en-US" dirty="0" smtClean="0"/>
            </a:br>
            <a:r>
              <a:rPr lang="en-US" dirty="0" smtClean="0"/>
              <a:t>Max 5 keywords.</a:t>
            </a:r>
          </a:p>
          <a:p>
            <a:pPr lvl="0"/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8813613" y="1147788"/>
            <a:ext cx="2976000" cy="29238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it-IT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NUMERO</a:t>
            </a:r>
            <a:r>
              <a:rPr lang="it-IT" sz="1600" b="1" baseline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DI PRIORITÀ:</a:t>
            </a:r>
            <a:endParaRPr lang="it-IT" sz="1600" b="1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8813613" y="1440177"/>
            <a:ext cx="3016763" cy="2606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just">
              <a:spcBef>
                <a:spcPts val="0"/>
              </a:spcBef>
              <a:spcAft>
                <a:spcPts val="300"/>
              </a:spcAft>
              <a:buNone/>
              <a:defRPr sz="14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2015IT-TO12345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27" y="4005064"/>
            <a:ext cx="2368299" cy="7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4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87867" y="1116014"/>
            <a:ext cx="3906592" cy="2429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4384232" y="1052736"/>
            <a:ext cx="2976000" cy="29238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it-IT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DESCRIZIONE:</a:t>
            </a:r>
          </a:p>
        </p:txBody>
      </p:sp>
      <p:sp>
        <p:nvSpPr>
          <p:cNvPr id="9" name="Title 18"/>
          <p:cNvSpPr>
            <a:spLocks noGrp="1"/>
          </p:cNvSpPr>
          <p:nvPr>
            <p:ph type="title"/>
          </p:nvPr>
        </p:nvSpPr>
        <p:spPr>
          <a:xfrm>
            <a:off x="1" y="0"/>
            <a:ext cx="12204351" cy="836712"/>
          </a:xfrm>
          <a:prstGeom prst="rect">
            <a:avLst/>
          </a:prstGeom>
        </p:spPr>
        <p:txBody>
          <a:bodyPr anchor="ctr"/>
          <a:lstStyle>
            <a:lvl1pPr>
              <a:defRPr sz="2800" b="1" cap="all" baseline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384232" y="1408403"/>
            <a:ext cx="7536000" cy="213702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just">
              <a:spcBef>
                <a:spcPts val="0"/>
              </a:spcBef>
              <a:spcAft>
                <a:spcPts val="300"/>
              </a:spcAft>
              <a:buNone/>
              <a:defRPr sz="12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287867" y="3852000"/>
            <a:ext cx="3906592" cy="2429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" name="Rectangle 11"/>
          <p:cNvSpPr/>
          <p:nvPr/>
        </p:nvSpPr>
        <p:spPr>
          <a:xfrm>
            <a:off x="4400656" y="3851999"/>
            <a:ext cx="2976000" cy="29238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it-IT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VANTAGGI: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400656" y="4144388"/>
            <a:ext cx="3600000" cy="2137024"/>
          </a:xfrm>
          <a:prstGeom prst="rect">
            <a:avLst/>
          </a:prstGeom>
        </p:spPr>
        <p:txBody>
          <a:bodyPr lIns="0" tIns="0" rIns="0" bIns="0" anchor="t"/>
          <a:lstStyle>
            <a:lvl1pPr marL="108000" indent="-1080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60000" indent="-1080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 smtClean="0"/>
              <a:t>List of </a:t>
            </a:r>
            <a:r>
              <a:rPr lang="it-IT" dirty="0" err="1" smtClean="0"/>
              <a:t>advantages</a:t>
            </a:r>
            <a:endParaRPr lang="it-IT" dirty="0" smtClean="0"/>
          </a:p>
          <a:p>
            <a:pPr lvl="1"/>
            <a:r>
              <a:rPr lang="it-IT" dirty="0" smtClean="0"/>
              <a:t>Sub list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90672" y="3855497"/>
            <a:ext cx="2976000" cy="29238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it-IT" sz="16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APPLICAZIONI: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8290672" y="4147886"/>
            <a:ext cx="3600000" cy="2137024"/>
          </a:xfrm>
          <a:prstGeom prst="rect">
            <a:avLst/>
          </a:prstGeom>
        </p:spPr>
        <p:txBody>
          <a:bodyPr lIns="0" tIns="0" rIns="0" bIns="0" anchor="t"/>
          <a:lstStyle>
            <a:lvl1pPr marL="108000" indent="-1080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60000" indent="-1080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 smtClean="0"/>
              <a:t>List of </a:t>
            </a:r>
            <a:r>
              <a:rPr lang="it-IT" dirty="0" err="1" smtClean="0"/>
              <a:t>applications</a:t>
            </a:r>
            <a:endParaRPr lang="it-IT" dirty="0" smtClean="0"/>
          </a:p>
          <a:p>
            <a:pPr lvl="1"/>
            <a:r>
              <a:rPr lang="it-IT" dirty="0" smtClean="0"/>
              <a:t>Sub list</a:t>
            </a:r>
          </a:p>
        </p:txBody>
      </p:sp>
    </p:spTree>
    <p:extLst>
      <p:ext uri="{BB962C8B-B14F-4D97-AF65-F5344CB8AC3E}">
        <p14:creationId xmlns:p14="http://schemas.microsoft.com/office/powerpoint/2010/main" val="280201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3E8-E55A-4147-822F-B478107A9EB6}" type="datetimeFigureOut">
              <a:rPr lang="it-IT" smtClean="0"/>
              <a:t>02/09/2024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56D-EAB3-42A7-A777-B0BE294FF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91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84"/>
            <a:ext cx="12192000" cy="360000"/>
          </a:xfrm>
          <a:prstGeom prst="rect">
            <a:avLst/>
          </a:prstGeom>
          <a:solidFill>
            <a:srgbClr val="11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87867" y="6620747"/>
            <a:ext cx="644205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1100" b="0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TRIN – </a:t>
            </a:r>
            <a:r>
              <a:rPr lang="en-US" sz="1100" b="0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Area</a:t>
            </a:r>
            <a:r>
              <a:rPr lang="en-US" sz="1100" b="0" baseline="0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100" b="0" baseline="0" noProof="0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Trasferimento</a:t>
            </a:r>
            <a:r>
              <a:rPr lang="en-US" sz="1100" b="0" baseline="0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100" b="0" baseline="0" noProof="0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Tecnologico</a:t>
            </a:r>
            <a:r>
              <a:rPr lang="en-US" sz="1100" b="0" baseline="0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it-IT" sz="1100" b="0" baseline="0" noProof="0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Relazioni</a:t>
            </a:r>
            <a:r>
              <a:rPr lang="en-US" sz="1100" b="0" baseline="0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con </a:t>
            </a:r>
            <a:r>
              <a:rPr lang="it-IT" sz="1100" b="0" baseline="0" noProof="0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l’Industria</a:t>
            </a:r>
            <a:endParaRPr lang="it-IT" sz="1100" b="0" noProof="0" dirty="0" smtClean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66617" y="6620747"/>
            <a:ext cx="1723229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100" b="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POLITECNICO</a:t>
            </a:r>
            <a:r>
              <a:rPr lang="it-IT" sz="1100" b="0" baseline="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DI TORINO</a:t>
            </a:r>
            <a:endParaRPr lang="it-IT" sz="11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835200"/>
            <a:ext cx="12192000" cy="64800"/>
            <a:chOff x="0" y="835200"/>
            <a:chExt cx="9144000" cy="64800"/>
          </a:xfrm>
        </p:grpSpPr>
        <p:sp>
          <p:nvSpPr>
            <p:cNvPr id="11" name="Rectangle 10"/>
            <p:cNvSpPr/>
            <p:nvPr/>
          </p:nvSpPr>
          <p:spPr>
            <a:xfrm>
              <a:off x="0" y="835200"/>
              <a:ext cx="1828800" cy="64800"/>
            </a:xfrm>
            <a:prstGeom prst="rect">
              <a:avLst/>
            </a:prstGeom>
            <a:solidFill>
              <a:srgbClr val="33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7600" y="835200"/>
              <a:ext cx="1828800" cy="64800"/>
            </a:xfrm>
            <a:prstGeom prst="rect">
              <a:avLst/>
            </a:prstGeom>
            <a:solidFill>
              <a:srgbClr val="CC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8800" y="835200"/>
              <a:ext cx="1828800" cy="64800"/>
            </a:xfrm>
            <a:prstGeom prst="rect">
              <a:avLst/>
            </a:prstGeom>
            <a:solidFill>
              <a:srgbClr val="FF7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6400" y="835200"/>
              <a:ext cx="1828800" cy="64800"/>
            </a:xfrm>
            <a:prstGeom prst="rect">
              <a:avLst/>
            </a:prstGeom>
            <a:solidFill>
              <a:srgbClr val="99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15200" y="835200"/>
              <a:ext cx="1828800" cy="64800"/>
            </a:xfrm>
            <a:prstGeom prst="rect">
              <a:avLst/>
            </a:prstGeom>
            <a:solidFill>
              <a:srgbClr val="2D8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</p:grpSp>
    </p:spTree>
    <p:extLst>
      <p:ext uri="{BB962C8B-B14F-4D97-AF65-F5344CB8AC3E}">
        <p14:creationId xmlns:p14="http://schemas.microsoft.com/office/powerpoint/2010/main" val="389583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287867" y="5013177"/>
            <a:ext cx="7978355" cy="884284"/>
          </a:xfrm>
        </p:spPr>
        <p:txBody>
          <a:bodyPr/>
          <a:lstStyle/>
          <a:p>
            <a:r>
              <a:rPr lang="it-IT" dirty="0" smtClean="0"/>
              <a:t>L’innovazione </a:t>
            </a:r>
            <a:r>
              <a:rPr lang="it-IT" dirty="0"/>
              <a:t>del </a:t>
            </a:r>
            <a:r>
              <a:rPr lang="it-IT" dirty="0" smtClean="0"/>
              <a:t>progetto </a:t>
            </a:r>
            <a:r>
              <a:rPr lang="it-IT" dirty="0"/>
              <a:t>consiste </a:t>
            </a:r>
            <a:r>
              <a:rPr lang="it-IT" dirty="0" smtClean="0"/>
              <a:t>nel fornire </a:t>
            </a:r>
            <a:r>
              <a:rPr lang="it-IT" dirty="0"/>
              <a:t>alle aziende ospedaliere stampi e contro-stampi di materiale sterilizzabile (</a:t>
            </a:r>
            <a:r>
              <a:rPr lang="it-IT" dirty="0" smtClean="0"/>
              <a:t>silicone) per </a:t>
            </a:r>
            <a:r>
              <a:rPr lang="it-IT" dirty="0"/>
              <a:t>il confezionamento di </a:t>
            </a:r>
            <a:r>
              <a:rPr lang="it-IT" dirty="0" err="1"/>
              <a:t>cranioplastiche</a:t>
            </a:r>
            <a:r>
              <a:rPr lang="it-IT" dirty="0"/>
              <a:t> custom-made paziente specifico. 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Stampo in silicone  per </a:t>
            </a:r>
            <a:r>
              <a:rPr lang="it-IT" dirty="0" err="1"/>
              <a:t>cranioplastica</a:t>
            </a:r>
            <a:r>
              <a:rPr lang="it-IT" dirty="0"/>
              <a:t> paziente specifico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Cranioplastiche</a:t>
            </a:r>
            <a:r>
              <a:rPr lang="it-IT" dirty="0" smtClean="0"/>
              <a:t> custom-made</a:t>
            </a:r>
          </a:p>
          <a:p>
            <a:r>
              <a:rPr lang="it-IT" dirty="0" smtClean="0"/>
              <a:t>Stampa 3D</a:t>
            </a:r>
          </a:p>
          <a:p>
            <a:r>
              <a:rPr lang="it-IT" dirty="0" smtClean="0"/>
              <a:t>Protesi</a:t>
            </a:r>
          </a:p>
          <a:p>
            <a:r>
              <a:rPr lang="it-IT" dirty="0" smtClean="0"/>
              <a:t>Stampi in silicone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102023000013083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810904"/>
            <a:ext cx="12193057" cy="1203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4884"/>
            <a:ext cx="12229636" cy="32311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976220" y="6565637"/>
            <a:ext cx="3120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DEGLI STUDI DI FERRARA</a:t>
            </a:r>
            <a:endParaRPr lang="it-IT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707772" y="4009938"/>
            <a:ext cx="3122604" cy="804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370" y="4027081"/>
            <a:ext cx="1589006" cy="7076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787" y="4027081"/>
            <a:ext cx="1053178" cy="646729"/>
          </a:xfrm>
          <a:prstGeom prst="rect">
            <a:avLst/>
          </a:prstGeom>
        </p:spPr>
      </p:pic>
      <p:pic>
        <p:nvPicPr>
          <p:cNvPr id="15" name="Segnaposto immagine 14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4" b="19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7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Stampo in silicone  per </a:t>
            </a:r>
            <a:r>
              <a:rPr lang="it-IT" dirty="0" err="1"/>
              <a:t>cranioplastica</a:t>
            </a:r>
            <a:r>
              <a:rPr lang="it-IT" dirty="0"/>
              <a:t> paziente specifico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>
          <a:xfrm>
            <a:off x="4400656" y="1373550"/>
            <a:ext cx="7536000" cy="2137024"/>
          </a:xfrm>
        </p:spPr>
        <p:txBody>
          <a:bodyPr/>
          <a:lstStyle/>
          <a:p>
            <a:r>
              <a:rPr lang="it-IT" dirty="0"/>
              <a:t>A</a:t>
            </a:r>
            <a:r>
              <a:rPr lang="it-IT" dirty="0" smtClean="0"/>
              <a:t>ll’interno dello stampo in silicone sterilizzato viene versata una resina (generalmente già a disposizione delle Aziende Ospedaliere) che viene fatta </a:t>
            </a:r>
            <a:r>
              <a:rPr lang="it-IT" dirty="0"/>
              <a:t>solidificare al suo interno. </a:t>
            </a:r>
            <a:r>
              <a:rPr lang="it-IT" dirty="0" smtClean="0"/>
              <a:t>L’utilizzo </a:t>
            </a:r>
            <a:r>
              <a:rPr lang="it-IT" dirty="0"/>
              <a:t>del </a:t>
            </a:r>
            <a:r>
              <a:rPr lang="it-IT" dirty="0" smtClean="0"/>
              <a:t>silicone per la creazione dello stampo comporta una serie di vantaggi</a:t>
            </a:r>
            <a:r>
              <a:rPr lang="it-IT" dirty="0"/>
              <a:t>: </a:t>
            </a:r>
            <a:r>
              <a:rPr lang="it-IT" dirty="0" err="1"/>
              <a:t>atossicità</a:t>
            </a:r>
            <a:r>
              <a:rPr lang="it-IT" dirty="0"/>
              <a:t>, facilità di sterilizzazione con metodiche standard, </a:t>
            </a:r>
            <a:r>
              <a:rPr lang="it-IT" dirty="0" smtClean="0"/>
              <a:t>modulazione </a:t>
            </a:r>
            <a:r>
              <a:rPr lang="it-IT" dirty="0"/>
              <a:t>dell’elasticità e della durezza (</a:t>
            </a:r>
            <a:r>
              <a:rPr lang="it-IT" dirty="0" err="1"/>
              <a:t>shore</a:t>
            </a:r>
            <a:r>
              <a:rPr lang="it-IT" dirty="0"/>
              <a:t>) per permettere una solidificazione ottimale </a:t>
            </a:r>
            <a:r>
              <a:rPr lang="it-IT" dirty="0" smtClean="0"/>
              <a:t>della resina e favorirne il </a:t>
            </a:r>
            <a:r>
              <a:rPr lang="it-IT" dirty="0"/>
              <a:t>distacco senza rischio di danneggiamento. </a:t>
            </a:r>
            <a:r>
              <a:rPr lang="it-IT" dirty="0" smtClean="0"/>
              <a:t>Il </a:t>
            </a:r>
            <a:r>
              <a:rPr lang="it-IT" dirty="0"/>
              <a:t>pezzo stampato avrà forma corrispondente a quella asportata e sarà </a:t>
            </a:r>
            <a:r>
              <a:rPr lang="it-IT" dirty="0" smtClean="0"/>
              <a:t>usato come </a:t>
            </a:r>
            <a:r>
              <a:rPr lang="it-IT" dirty="0"/>
              <a:t>riferimento per la produzione effettiva dello stampo. </a:t>
            </a:r>
            <a:r>
              <a:rPr lang="it-IT" dirty="0" smtClean="0"/>
              <a:t>La </a:t>
            </a:r>
            <a:r>
              <a:rPr lang="it-IT" dirty="0"/>
              <a:t>lavorazione è composta di una parte di elaborazione dati a software e di una di produzione e controllo del pezzo. Producendo lo stampo e non la protesi, inoltre</a:t>
            </a:r>
            <a:r>
              <a:rPr lang="it-IT" dirty="0" smtClean="0"/>
              <a:t>, non si incorre </a:t>
            </a:r>
            <a:r>
              <a:rPr lang="it-IT" dirty="0"/>
              <a:t>nei </a:t>
            </a:r>
            <a:r>
              <a:rPr lang="it-IT" dirty="0" smtClean="0"/>
              <a:t>lunghi tempi </a:t>
            </a:r>
            <a:r>
              <a:rPr lang="it-IT" dirty="0"/>
              <a:t>necessari alla certificazione della procedura per il dispositivo impiantabile, </a:t>
            </a:r>
            <a:r>
              <a:rPr lang="it-IT" dirty="0" smtClean="0"/>
              <a:t>risparmiando notevolmente </a:t>
            </a:r>
            <a:r>
              <a:rPr lang="it-IT" dirty="0"/>
              <a:t>risorse economiche e di tempo</a:t>
            </a:r>
            <a:r>
              <a:rPr lang="it-IT" dirty="0" smtClean="0"/>
              <a:t>. La soluzione qui descritta, infine, non presenta criticità tecniche, legislative e ambientali.</a:t>
            </a:r>
            <a:endParaRPr lang="it-IT" dirty="0"/>
          </a:p>
          <a:p>
            <a:endParaRPr lang="it-IT" dirty="0" smtClean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La pratica chirurgica </a:t>
            </a:r>
            <a:r>
              <a:rPr lang="it-IT" dirty="0" smtClean="0"/>
              <a:t>è </a:t>
            </a:r>
            <a:r>
              <a:rPr lang="it-IT" dirty="0"/>
              <a:t>migliorata e </a:t>
            </a:r>
            <a:r>
              <a:rPr lang="it-IT" dirty="0" smtClean="0"/>
              <a:t>semplificata, in quanto il </a:t>
            </a:r>
            <a:r>
              <a:rPr lang="it-IT" dirty="0"/>
              <a:t>numero di specialisti impiegati in </a:t>
            </a:r>
            <a:r>
              <a:rPr lang="it-IT" dirty="0" smtClean="0"/>
              <a:t>sala operatoria </a:t>
            </a:r>
            <a:r>
              <a:rPr lang="it-IT" dirty="0"/>
              <a:t>verrà ridotto </a:t>
            </a:r>
            <a:r>
              <a:rPr lang="it-IT" dirty="0" smtClean="0"/>
              <a:t>ad una unità. </a:t>
            </a:r>
          </a:p>
          <a:p>
            <a:r>
              <a:rPr lang="it-IT" dirty="0" smtClean="0"/>
              <a:t>Lo stampo è </a:t>
            </a:r>
            <a:r>
              <a:rPr lang="it-IT" dirty="0"/>
              <a:t>completamente sterilizzabile e </a:t>
            </a:r>
            <a:r>
              <a:rPr lang="it-IT" dirty="0" smtClean="0"/>
              <a:t>riutilizzabile più volte per lo </a:t>
            </a:r>
            <a:r>
              <a:rPr lang="it-IT" dirty="0"/>
              <a:t>stesso </a:t>
            </a:r>
            <a:r>
              <a:rPr lang="it-IT" dirty="0" smtClean="0"/>
              <a:t>paziente, </a:t>
            </a:r>
            <a:r>
              <a:rPr lang="it-IT" dirty="0"/>
              <a:t>qualora egli dovesse andare incontro ad espianto per infezione (6-20% dei casi riportati in letteratura) o rottura della protesi (1-2% riportato in letteratura</a:t>
            </a:r>
            <a:r>
              <a:rPr lang="it-IT" dirty="0" smtClean="0"/>
              <a:t>).</a:t>
            </a:r>
          </a:p>
          <a:p>
            <a:r>
              <a:rPr lang="it-IT" dirty="0" smtClean="0"/>
              <a:t>Il prodotto ha un TRL 9 e quindi è pronto per la commercializzazione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5"/>
          </p:nvPr>
        </p:nvSpPr>
        <p:spPr>
          <a:xfrm>
            <a:off x="8290672" y="4147886"/>
            <a:ext cx="3600000" cy="2018022"/>
          </a:xfrm>
        </p:spPr>
        <p:txBody>
          <a:bodyPr/>
          <a:lstStyle/>
          <a:p>
            <a:r>
              <a:rPr lang="it-IT" dirty="0" smtClean="0"/>
              <a:t>Si tratta di una rivisitazione </a:t>
            </a:r>
            <a:r>
              <a:rPr lang="it-IT" dirty="0"/>
              <a:t>della metodica utilizzata per </a:t>
            </a:r>
            <a:r>
              <a:rPr lang="it-IT" dirty="0" smtClean="0"/>
              <a:t>la realizzazione di protesi per l’intervento </a:t>
            </a:r>
            <a:r>
              <a:rPr lang="it-IT" dirty="0"/>
              <a:t>di </a:t>
            </a:r>
            <a:r>
              <a:rPr lang="it-IT" dirty="0" err="1"/>
              <a:t>cranioplastica</a:t>
            </a:r>
            <a:r>
              <a:rPr lang="it-IT" dirty="0"/>
              <a:t> attualmente in uso nelle maggiori cliniche neurochirurgiche, allo scopo di ridurre i tempi e massimizzare il recupero del paziente anche grazie a un'estetica ottimale</a:t>
            </a:r>
            <a:r>
              <a:rPr lang="it-IT" dirty="0" smtClean="0"/>
              <a:t>.</a:t>
            </a:r>
          </a:p>
          <a:p>
            <a:r>
              <a:rPr lang="it-IT" dirty="0"/>
              <a:t>Il mercato di riferimento è quello biomedico ed in particolar modo, il mercato delle </a:t>
            </a:r>
            <a:r>
              <a:rPr lang="it-IT" dirty="0" smtClean="0"/>
              <a:t>protesi, sostituti </a:t>
            </a:r>
            <a:r>
              <a:rPr lang="it-IT" dirty="0"/>
              <a:t>d’osso e </a:t>
            </a:r>
            <a:r>
              <a:rPr lang="it-IT" dirty="0" err="1"/>
              <a:t>cranioplastiche</a:t>
            </a:r>
            <a:r>
              <a:rPr lang="it-IT" dirty="0"/>
              <a:t> custom-made.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809440"/>
            <a:ext cx="12193057" cy="12424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7257"/>
            <a:ext cx="12229636" cy="32311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938380" y="6557257"/>
            <a:ext cx="2839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DEGLI STUDI DI FERRARA</a:t>
            </a: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 b="8366"/>
          <a:stretch>
            <a:fillRect/>
          </a:stretch>
        </p:blipFill>
        <p:spPr/>
      </p:pic>
      <p:pic>
        <p:nvPicPr>
          <p:cNvPr id="18" name="Segnaposto immagine 1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232032"/>
            <a:ext cx="3906592" cy="2197375"/>
          </a:xfrm>
        </p:spPr>
      </p:pic>
    </p:spTree>
    <p:extLst>
      <p:ext uri="{BB962C8B-B14F-4D97-AF65-F5344CB8AC3E}">
        <p14:creationId xmlns:p14="http://schemas.microsoft.com/office/powerpoint/2010/main" val="3471249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8A412321-0EF1-45E5-8B73-23085E088D7A}" vid="{07DB7549-E0B2-4216-80F6-5C8EFA0EE7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865</TotalTime>
  <Words>373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Roboto Condensed</vt:lpstr>
      <vt:lpstr>Tema1</vt:lpstr>
      <vt:lpstr>Stampo in silicone  per cranioplastica paziente specifico</vt:lpstr>
      <vt:lpstr>Stampo in silicone  per cranioplastica paziente specifico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Stampo in silicone  per cranioplastica paziente specifico</dc:title>
  <dc:creator>Valentina Dioli</dc:creator>
  <cp:lastModifiedBy>Soumaya Frigui</cp:lastModifiedBy>
  <cp:revision>34</cp:revision>
  <dcterms:created xsi:type="dcterms:W3CDTF">2023-07-06T10:27:54Z</dcterms:created>
  <dcterms:modified xsi:type="dcterms:W3CDTF">2024-09-02T07:37:59Z</dcterms:modified>
</cp:coreProperties>
</file>