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62" r:id="rId3"/>
  </p:sldIdLst>
  <p:sldSz cx="9144000" cy="6858000" type="screen4x3"/>
  <p:notesSz cx="7104063" cy="102346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Roboto Condensed" panose="020B0604020202020204" charset="0"/>
      <p:regular r:id="rId12"/>
      <p:bold r:id="rId13"/>
      <p:italic r:id="rId14"/>
      <p:boldItalic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2AD73-A01E-49C9-9F62-703BE2242081}" v="15" dt="2019-08-26T14:51:44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1" autoAdjust="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" y="5013177"/>
            <a:ext cx="5983766" cy="13681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just">
              <a:buNone/>
              <a:defRPr sz="1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abstract of invention</a:t>
            </a:r>
          </a:p>
        </p:txBody>
      </p:sp>
      <p:sp>
        <p:nvSpPr>
          <p:cNvPr id="15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15900" y="1116013"/>
            <a:ext cx="5983288" cy="3698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22222" y="6104329"/>
            <a:ext cx="225055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www.knowledge-share.eu</a:t>
            </a:r>
          </a:p>
        </p:txBody>
      </p:sp>
      <p:pic>
        <p:nvPicPr>
          <p:cNvPr id="18" name="Picture 4" descr="QR Cod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82" y="501317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utenti\d028001\Desktop\logo-quadrato-KS-Def-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2907" r="9190" b="3985"/>
          <a:stretch/>
        </p:blipFill>
        <p:spPr bwMode="auto">
          <a:xfrm>
            <a:off x="6604782" y="5013177"/>
            <a:ext cx="101531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9153263" cy="836712"/>
          </a:xfrm>
          <a:prstGeom prst="rect">
            <a:avLst/>
          </a:prstGeom>
        </p:spPr>
        <p:txBody>
          <a:bodyPr anchor="ctr"/>
          <a:lstStyle>
            <a:lvl1pPr>
              <a:defRPr sz="2800" b="1" cap="all" baseline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604782" y="1967959"/>
            <a:ext cx="2232000" cy="29238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it-IT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KEYWORDS: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604782" y="2260348"/>
            <a:ext cx="2268000" cy="124066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just">
              <a:spcBef>
                <a:spcPts val="0"/>
              </a:spcBef>
              <a:spcAft>
                <a:spcPts val="300"/>
              </a:spcAft>
              <a:buNone/>
              <a:defRPr sz="14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list of keywords.</a:t>
            </a:r>
            <a:br>
              <a:rPr lang="en-US" dirty="0"/>
            </a:br>
            <a:r>
              <a:rPr lang="en-US" dirty="0"/>
              <a:t>Max 3 words per keyword.</a:t>
            </a:r>
            <a:br>
              <a:rPr lang="en-US" dirty="0"/>
            </a:br>
            <a:r>
              <a:rPr lang="en-US" dirty="0"/>
              <a:t>One keyword per line.</a:t>
            </a:r>
            <a:br>
              <a:rPr lang="en-US" dirty="0"/>
            </a:br>
            <a:r>
              <a:rPr lang="en-US" dirty="0"/>
              <a:t>Max 5 keywords.</a:t>
            </a:r>
          </a:p>
          <a:p>
            <a:pPr lvl="0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610210" y="1147787"/>
            <a:ext cx="2232000" cy="29238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it-IT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NUMERO</a:t>
            </a:r>
            <a:r>
              <a:rPr lang="it-IT" sz="1600" b="1" baseline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DI PRIORITÀ:</a:t>
            </a:r>
            <a:endParaRPr lang="it-IT" sz="16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610210" y="1440177"/>
            <a:ext cx="2262572" cy="2606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just">
              <a:spcBef>
                <a:spcPts val="0"/>
              </a:spcBef>
              <a:spcAft>
                <a:spcPts val="300"/>
              </a:spcAft>
              <a:buNone/>
              <a:defRPr sz="14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2015IT-TO12345</a:t>
            </a: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1559631" cy="648000"/>
          </a:xfrm>
          <a:prstGeom prst="rect">
            <a:avLst/>
          </a:prstGeom>
        </p:spPr>
      </p:pic>
      <p:pic>
        <p:nvPicPr>
          <p:cNvPr id="1026" name="Picture 2" descr="Risultati immagini per Scuola Superiore di Studi Universitari e di Perfezionamento Sant'Anna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13953"/>
            <a:ext cx="2088232" cy="5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6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15900" y="1116014"/>
            <a:ext cx="2929944" cy="2429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88174" y="1116014"/>
            <a:ext cx="2232000" cy="29238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it-IT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DESCRIZIONE:</a:t>
            </a:r>
          </a:p>
        </p:txBody>
      </p:sp>
      <p:sp>
        <p:nvSpPr>
          <p:cNvPr id="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9153263" cy="836712"/>
          </a:xfrm>
          <a:prstGeom prst="rect">
            <a:avLst/>
          </a:prstGeom>
        </p:spPr>
        <p:txBody>
          <a:bodyPr anchor="ctr"/>
          <a:lstStyle>
            <a:lvl1pPr>
              <a:defRPr sz="2800" b="1" cap="all" baseline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3288174" y="1408403"/>
            <a:ext cx="5652000" cy="213702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just">
              <a:spcBef>
                <a:spcPts val="0"/>
              </a:spcBef>
              <a:spcAft>
                <a:spcPts val="300"/>
              </a:spcAft>
              <a:buNone/>
              <a:defRPr sz="12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215900" y="3852000"/>
            <a:ext cx="2929944" cy="2429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300492" y="3851999"/>
            <a:ext cx="2232000" cy="29238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it-IT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VANTAGGI: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300492" y="4144388"/>
            <a:ext cx="2700000" cy="2137024"/>
          </a:xfrm>
          <a:prstGeom prst="rect">
            <a:avLst/>
          </a:prstGeom>
        </p:spPr>
        <p:txBody>
          <a:bodyPr lIns="0" tIns="0" rIns="0" bIns="0" anchor="t"/>
          <a:lstStyle>
            <a:lvl1pPr marL="108000" indent="-1080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60000" indent="-1080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List of </a:t>
            </a:r>
            <a:r>
              <a:rPr lang="it-IT" dirty="0" err="1"/>
              <a:t>advantages</a:t>
            </a:r>
            <a:endParaRPr lang="it-IT" dirty="0"/>
          </a:p>
          <a:p>
            <a:pPr lvl="1"/>
            <a:r>
              <a:rPr lang="it-IT" dirty="0"/>
              <a:t>Sub list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218004" y="3855497"/>
            <a:ext cx="2232000" cy="29238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it-IT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APPLICAZIONI: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218004" y="4147886"/>
            <a:ext cx="2700000" cy="2137024"/>
          </a:xfrm>
          <a:prstGeom prst="rect">
            <a:avLst/>
          </a:prstGeom>
        </p:spPr>
        <p:txBody>
          <a:bodyPr lIns="0" tIns="0" rIns="0" bIns="0" anchor="t"/>
          <a:lstStyle>
            <a:lvl1pPr marL="108000" indent="-1080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360000" indent="-1080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it-IT" dirty="0"/>
              <a:t>List of </a:t>
            </a:r>
            <a:r>
              <a:rPr lang="it-IT" dirty="0" err="1"/>
              <a:t>applications</a:t>
            </a:r>
            <a:endParaRPr lang="it-IT" dirty="0"/>
          </a:p>
          <a:p>
            <a:pPr lvl="1"/>
            <a:r>
              <a:rPr lang="it-IT" dirty="0"/>
              <a:t>Sub list</a:t>
            </a:r>
          </a:p>
        </p:txBody>
      </p:sp>
    </p:spTree>
    <p:extLst>
      <p:ext uri="{BB962C8B-B14F-4D97-AF65-F5344CB8AC3E}">
        <p14:creationId xmlns:p14="http://schemas.microsoft.com/office/powerpoint/2010/main" val="9073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474962" y="6620746"/>
            <a:ext cx="1397819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it-IT" sz="11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POLITECNICO</a:t>
            </a:r>
            <a:r>
              <a:rPr lang="it-IT" sz="1100" b="0" baseline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DI TORINO</a:t>
            </a:r>
            <a:endParaRPr lang="it-IT" sz="11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835200"/>
            <a:ext cx="9144000" cy="64800"/>
            <a:chOff x="0" y="835200"/>
            <a:chExt cx="9144000" cy="648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835200"/>
              <a:ext cx="1828800" cy="64800"/>
            </a:xfrm>
            <a:prstGeom prst="rect">
              <a:avLst/>
            </a:prstGeom>
            <a:solidFill>
              <a:srgbClr val="33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657600" y="835200"/>
              <a:ext cx="1828800" cy="64800"/>
            </a:xfrm>
            <a:prstGeom prst="rect">
              <a:avLst/>
            </a:prstGeom>
            <a:solidFill>
              <a:srgbClr val="CC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28800" y="835200"/>
              <a:ext cx="1828800" cy="64800"/>
            </a:xfrm>
            <a:prstGeom prst="rect">
              <a:avLst/>
            </a:prstGeom>
            <a:solidFill>
              <a:srgbClr val="FF7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86400" y="835200"/>
              <a:ext cx="1828800" cy="64800"/>
            </a:xfrm>
            <a:prstGeom prst="rect">
              <a:avLst/>
            </a:prstGeom>
            <a:solidFill>
              <a:srgbClr val="99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315200" y="835200"/>
              <a:ext cx="1828800" cy="64800"/>
            </a:xfrm>
            <a:prstGeom prst="rect">
              <a:avLst/>
            </a:prstGeom>
            <a:solidFill>
              <a:srgbClr val="2D8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uppo 19"/>
          <p:cNvGrpSpPr/>
          <p:nvPr userDrawn="1"/>
        </p:nvGrpSpPr>
        <p:grpSpPr>
          <a:xfrm>
            <a:off x="0" y="6525384"/>
            <a:ext cx="9144000" cy="360000"/>
            <a:chOff x="0" y="6525384"/>
            <a:chExt cx="9144000" cy="360000"/>
          </a:xfrm>
        </p:grpSpPr>
        <p:sp>
          <p:nvSpPr>
            <p:cNvPr id="21" name="Rectangle 6"/>
            <p:cNvSpPr/>
            <p:nvPr userDrawn="1"/>
          </p:nvSpPr>
          <p:spPr>
            <a:xfrm>
              <a:off x="0" y="6525384"/>
              <a:ext cx="9144000" cy="360000"/>
            </a:xfrm>
            <a:prstGeom prst="rect">
              <a:avLst/>
            </a:prstGeom>
            <a:solidFill>
              <a:srgbClr val="113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TextBox 7"/>
            <p:cNvSpPr txBox="1"/>
            <p:nvPr userDrawn="1"/>
          </p:nvSpPr>
          <p:spPr>
            <a:xfrm>
              <a:off x="215900" y="6628440"/>
              <a:ext cx="248389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it-IT" sz="1000" b="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Ufficio</a:t>
              </a:r>
              <a:r>
                <a:rPr lang="it-IT" sz="1000" b="0" baseline="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 III Missione e </a:t>
              </a:r>
              <a:r>
                <a:rPr lang="it-IT" sz="1000" b="0" baseline="0" dirty="0" err="1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Fundraising</a:t>
              </a:r>
              <a:endParaRPr lang="it-IT" sz="1000" b="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endParaRPr>
            </a:p>
          </p:txBody>
        </p:sp>
        <p:sp>
          <p:nvSpPr>
            <p:cNvPr id="23" name="Rectangle 8"/>
            <p:cNvSpPr/>
            <p:nvPr userDrawn="1"/>
          </p:nvSpPr>
          <p:spPr>
            <a:xfrm>
              <a:off x="6804248" y="6620745"/>
              <a:ext cx="2138406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it-IT" sz="11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UNIVERSITÀ DEGLI STUDI DI FERRARA</a:t>
              </a:r>
              <a:endParaRPr lang="it-IT" sz="11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4" name="TextBox 7"/>
            <p:cNvSpPr txBox="1"/>
            <p:nvPr userDrawn="1"/>
          </p:nvSpPr>
          <p:spPr>
            <a:xfrm>
              <a:off x="4059039" y="6633072"/>
              <a:ext cx="102592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000" b="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  <a:cs typeface="Roboto Condensed" panose="020B0604020202020204" charset="0"/>
                </a:rPr>
                <a:t>utt@unife.it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42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3588" y="5019170"/>
            <a:ext cx="5983766" cy="1368152"/>
          </a:xfrm>
        </p:spPr>
        <p:txBody>
          <a:bodyPr/>
          <a:lstStyle/>
          <a:p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L’ invenzione riguarda </a:t>
            </a:r>
            <a:r>
              <a:rPr lang="it-IT" dirty="0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sviluppo di un nuovo dispositivo da utilizzare dopo </a:t>
            </a:r>
            <a:r>
              <a:rPr lang="it-IT" b="1" dirty="0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interventi di chirurgia al naso </a:t>
            </a:r>
            <a:r>
              <a:rPr lang="it-IT" dirty="0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(ad es. </a:t>
            </a:r>
            <a:r>
              <a:rPr lang="it-IT" dirty="0" err="1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settoplastiche</a:t>
            </a:r>
            <a:r>
              <a:rPr lang="it-IT" dirty="0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rinosettoplastiche</a:t>
            </a:r>
            <a:r>
              <a:rPr lang="it-IT" dirty="0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turbinoplastiche</a:t>
            </a:r>
            <a:r>
              <a:rPr lang="it-IT" dirty="0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per cui sono richieste </a:t>
            </a:r>
            <a:r>
              <a:rPr lang="it-IT" b="1" dirty="0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supporto al setto nasale </a:t>
            </a:r>
            <a:r>
              <a:rPr lang="it-IT" dirty="0"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tamponamento delle ferite chirurgiche durante il decorso post-operatorio.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Dispositivo di medicazione post-interventi al naso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Chirurgia al naso</a:t>
            </a:r>
          </a:p>
          <a:p>
            <a:r>
              <a:rPr lang="it-IT" dirty="0"/>
              <a:t>Ostruzione nasale</a:t>
            </a:r>
          </a:p>
          <a:p>
            <a:r>
              <a:rPr lang="it-IT" dirty="0"/>
              <a:t>Dispositivo medicale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102019000007539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b="11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480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Dispositivo di medicazione post-interventi al naso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ts val="1600"/>
              </a:lnSpc>
            </a:pPr>
            <a:r>
              <a:rPr lang="it-IT" dirty="0">
                <a:ea typeface="Times New Roman" panose="02020603050405020304" pitchFamily="18" charset="0"/>
              </a:rPr>
              <a:t>L’invenzione consiste nello sviluppo di un nuovo dispositivo di medicazione da utilizzare in seguito ai più comuni interventi di chirurgia al naso finalizzati al trattamento post-chirurgico di una condizione di ostruzione nasale.  </a:t>
            </a:r>
            <a:endParaRPr lang="it-IT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Scopo dell’ invenzione è fornire un dispositivo unico che risponda alla necessità di </a:t>
            </a:r>
            <a:r>
              <a:rPr lang="it-I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tamponamento localizzato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sulle strutture coinvolte nell’operazione chirurgica e modulabile durante il periodo di utilizzo a seconda delle necessità del paziente, cercando di ovviare a problemi e complicazioni causati dai dispositivi e dalle tecniche attualmente in commercio ed utilizzate dai chirurghi, integrando nuove funzionalità come una </a:t>
            </a:r>
            <a:r>
              <a:rPr lang="it-I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via di drenaggio dei fluidi post-operatori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di pulizia della fossa nasale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 durante il periodo di degenza.</a:t>
            </a:r>
            <a:endParaRPr lang="it-I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288174" y="4144388"/>
            <a:ext cx="2723986" cy="2137024"/>
          </a:xfrm>
        </p:spPr>
        <p:txBody>
          <a:bodyPr/>
          <a:lstStyle/>
          <a:p>
            <a:pPr>
              <a:lnSpc>
                <a:spcPts val="1600"/>
              </a:lnSpc>
            </a:pPr>
            <a:r>
              <a:rPr lang="it-IT" b="1" dirty="0">
                <a:ea typeface="Times New Roman" panose="02020603050405020304" pitchFamily="18" charset="0"/>
              </a:rPr>
              <a:t>Corretta respirazione </a:t>
            </a:r>
            <a:r>
              <a:rPr lang="it-IT" dirty="0">
                <a:ea typeface="Times New Roman" panose="02020603050405020304" pitchFamily="18" charset="0"/>
              </a:rPr>
              <a:t>del paziente,</a:t>
            </a:r>
          </a:p>
          <a:p>
            <a:pPr>
              <a:lnSpc>
                <a:spcPts val="1600"/>
              </a:lnSpc>
            </a:pPr>
            <a:r>
              <a:rPr lang="it-IT" b="1" dirty="0">
                <a:ea typeface="Times New Roman" panose="02020603050405020304" pitchFamily="18" charset="0"/>
              </a:rPr>
              <a:t>Supporto del setto </a:t>
            </a:r>
            <a:r>
              <a:rPr lang="it-IT" dirty="0">
                <a:ea typeface="Times New Roman" panose="02020603050405020304" pitchFamily="18" charset="0"/>
              </a:rPr>
              <a:t>e </a:t>
            </a:r>
            <a:r>
              <a:rPr lang="it-IT" b="1" dirty="0">
                <a:ea typeface="Times New Roman" panose="02020603050405020304" pitchFamily="18" charset="0"/>
              </a:rPr>
              <a:t>tamponamento modulabile </a:t>
            </a:r>
            <a:r>
              <a:rPr lang="it-IT" dirty="0">
                <a:ea typeface="Times New Roman" panose="02020603050405020304" pitchFamily="18" charset="0"/>
              </a:rPr>
              <a:t>dall’esterno delle ferite chirurgiche, a seconda della necessità e del dolore del paziente stesso</a:t>
            </a:r>
          </a:p>
          <a:p>
            <a:pPr>
              <a:lnSpc>
                <a:spcPts val="1600"/>
              </a:lnSpc>
            </a:pPr>
            <a:r>
              <a:rPr lang="it-IT" b="1" dirty="0"/>
              <a:t>Standardizzazione della procedura post-operatoria</a:t>
            </a:r>
          </a:p>
          <a:p>
            <a:pPr>
              <a:lnSpc>
                <a:spcPts val="1600"/>
              </a:lnSpc>
            </a:pPr>
            <a:r>
              <a:rPr lang="it-IT" b="1" dirty="0"/>
              <a:t>Riduzione dei costi</a:t>
            </a:r>
            <a:endParaRPr lang="it-IT" dirty="0"/>
          </a:p>
          <a:p>
            <a:pPr>
              <a:lnSpc>
                <a:spcPts val="1600"/>
              </a:lnSpc>
            </a:pPr>
            <a:endParaRPr lang="it-IT" dirty="0">
              <a:ea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 eaLnBrk="0" fontAlgn="base" hangingPunct="0">
              <a:lnSpc>
                <a:spcPts val="1600"/>
              </a:lnSpc>
            </a:pPr>
            <a:r>
              <a:rPr lang="en-GB" b="1" dirty="0" err="1"/>
              <a:t>Ambito</a:t>
            </a:r>
            <a:r>
              <a:rPr lang="en-GB" b="1" dirty="0"/>
              <a:t> </a:t>
            </a:r>
            <a:r>
              <a:rPr lang="en-GB" b="1" dirty="0" err="1"/>
              <a:t>chirurgico</a:t>
            </a:r>
            <a:r>
              <a:rPr lang="en-GB" b="1" dirty="0"/>
              <a:t> per </a:t>
            </a:r>
            <a:r>
              <a:rPr lang="en-GB" b="1" dirty="0" err="1"/>
              <a:t>ospedali</a:t>
            </a:r>
            <a:r>
              <a:rPr lang="en-GB" b="1" dirty="0"/>
              <a:t> </a:t>
            </a:r>
            <a:r>
              <a:rPr lang="en-GB" b="1" dirty="0" err="1"/>
              <a:t>pubblici</a:t>
            </a:r>
            <a:r>
              <a:rPr lang="en-GB" b="1" dirty="0"/>
              <a:t> e </a:t>
            </a:r>
            <a:r>
              <a:rPr lang="en-GB" b="1" dirty="0" err="1"/>
              <a:t>privati</a:t>
            </a:r>
            <a:endParaRPr lang="en-GB" b="1" dirty="0"/>
          </a:p>
          <a:p>
            <a:pPr lvl="0" eaLnBrk="0" fontAlgn="base" hangingPunct="0">
              <a:lnSpc>
                <a:spcPts val="1600"/>
              </a:lnSpc>
            </a:pPr>
            <a:endParaRPr lang="it-IT" dirty="0"/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 r="16066"/>
          <a:stretch>
            <a:fillRect/>
          </a:stretch>
        </p:blipFill>
        <p:spPr/>
      </p:pic>
      <p:pic>
        <p:nvPicPr>
          <p:cNvPr id="9" name="Segnaposto immagine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r="16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3846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218</Words>
  <Application>Microsoft Office PowerPoint</Application>
  <PresentationFormat>Presentazione su schermo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Open Sans</vt:lpstr>
      <vt:lpstr>Calibri</vt:lpstr>
      <vt:lpstr>Times New Roman</vt:lpstr>
      <vt:lpstr>Helvetica</vt:lpstr>
      <vt:lpstr>Roboto Condensed</vt:lpstr>
      <vt:lpstr>Office Theme</vt:lpstr>
      <vt:lpstr>Dispositivo di medicazione post-interventi al naso</vt:lpstr>
      <vt:lpstr>Dispositivo di medicazione post-interventi al naso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LORA  DAVIDE</dc:creator>
  <cp:lastModifiedBy>Renata</cp:lastModifiedBy>
  <cp:revision>28</cp:revision>
  <cp:lastPrinted>2018-11-22T17:33:47Z</cp:lastPrinted>
  <dcterms:created xsi:type="dcterms:W3CDTF">2017-02-09T16:17:43Z</dcterms:created>
  <dcterms:modified xsi:type="dcterms:W3CDTF">2020-09-02T06:50:10Z</dcterms:modified>
</cp:coreProperties>
</file>