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28">
          <p15:clr>
            <a:srgbClr val="A4A3A4"/>
          </p15:clr>
        </p15:guide>
        <p15:guide id="3" orient="horz" pos="3296">
          <p15:clr>
            <a:srgbClr val="A4A3A4"/>
          </p15:clr>
        </p15:guide>
        <p15:guide id="4" orient="horz" pos="456">
          <p15:clr>
            <a:srgbClr val="A4A3A4"/>
          </p15:clr>
        </p15:guide>
        <p15:guide id="5" pos="436">
          <p15:clr>
            <a:srgbClr val="A4A3A4"/>
          </p15:clr>
        </p15:guide>
        <p15:guide id="6" pos="7236">
          <p15:clr>
            <a:srgbClr val="A4A3A4"/>
          </p15:clr>
        </p15:guide>
        <p15:guide id="7" pos="2692">
          <p15:clr>
            <a:srgbClr val="A4A3A4"/>
          </p15:clr>
        </p15:guide>
        <p15:guide id="8" pos="1572">
          <p15:clr>
            <a:srgbClr val="A4A3A4"/>
          </p15:clr>
        </p15:guide>
        <p15:guide id="9" pos="3816">
          <p15:clr>
            <a:srgbClr val="A4A3A4"/>
          </p15:clr>
        </p15:guide>
        <p15:guide id="10" pos="4976">
          <p15:clr>
            <a:srgbClr val="A4A3A4"/>
          </p15:clr>
        </p15:guide>
        <p15:guide id="11" pos="6108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gIlXRWM8ibEuXEWF8yAJV7/8aN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orient="horz" pos="1028"/>
        <p:guide orient="horz" pos="3296"/>
        <p:guide orient="horz" pos="456"/>
        <p:guide pos="436"/>
        <p:guide pos="7236"/>
        <p:guide pos="2692"/>
        <p:guide pos="1572"/>
        <p:guide pos="3816"/>
        <p:guide pos="4976"/>
        <p:guide pos="61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dd1b9659a7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gdd1b965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17b7552d7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gb17b7552d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b17b7552d7_0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gb17b7552d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b17b7552d7_0_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1" name="Google Shape;121;gb17b7552d7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b18713316d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9" name="Google Shape;129;gb18713316d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da5dc1bc50_0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6" name="Google Shape;136;gda5dc1bc50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i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fe.it/it/studiare/servizi-online/sos/sos-supporto-online-studentesse-e-student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www.unife.it/it/studiare/supporto/disabilit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fe.it/it/x-te/supporto/disabilita/supporto-esam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www.unife.it/it/studiare/supporto/disabilita/supporto-esami" TargetMode="External"/><Relationship Id="rId4" Type="http://schemas.openxmlformats.org/officeDocument/2006/relationships/hyperlink" Target="https://www.unife.it/it/studiare/servizi-online/sos/sos-supporto-online-studentesse-e-studenti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tudiare.unife.i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os.unife.i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hyperlink" Target="http://www.unife.it/it/x-te/supporto/m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692150" y="1625600"/>
            <a:ext cx="10801350" cy="18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None/>
            </a:pPr>
            <a:r>
              <a:rPr lang="it-IT" sz="5400" b="1">
                <a:latin typeface="Arial"/>
                <a:ea typeface="Arial"/>
                <a:cs typeface="Arial"/>
                <a:sym typeface="Arial"/>
              </a:rPr>
              <a:t>Richiesta di misure compensative e dispensative in sede di esame</a:t>
            </a:r>
            <a:endParaRPr sz="4000"/>
          </a:p>
        </p:txBody>
      </p:sp>
      <p:pic>
        <p:nvPicPr>
          <p:cNvPr id="89" name="Google Shape;89;p4" descr="Marchio composto dal sigillo dell'Università, comprendente corona, foglie di ulivo e anno di fondazione: 1391 e la scritta &quot;Università degli studi di Ferrara&quot;" title="Marchio dell'Università di Ferrar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61356" y="5606034"/>
            <a:ext cx="1694688" cy="83777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4"/>
          <p:cNvSpPr txBox="1"/>
          <p:nvPr/>
        </p:nvSpPr>
        <p:spPr>
          <a:xfrm>
            <a:off x="2495550" y="3435350"/>
            <a:ext cx="7200900" cy="1797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it-IT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it-IT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it-IT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Guida per studentesse e studenti con DSA e/o disabilità 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2495551" y="730251"/>
            <a:ext cx="7200900" cy="895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it-IT" sz="3000" b="1">
                <a:latin typeface="Arial"/>
                <a:ea typeface="Arial"/>
                <a:cs typeface="Arial"/>
                <a:sym typeface="Arial"/>
              </a:rPr>
              <a:t>Chi può richiedere le misure?</a:t>
            </a:r>
            <a:endParaRPr sz="3000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695250" y="1428625"/>
            <a:ext cx="10801500" cy="542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it-IT"/>
              <a:t>Chi ha presentato sull’area riservata certificazione confermata dall’Ufficio di Coordinamento delle politiche di inclusione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/>
              <a:t>ATTENZIONE: una volta caricata sull’area riservata, la certificazione NON deve essere inviata ad altri via mail o altro mezzo di contatto.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/>
              <a:t>Per qualsiasi dubbio/info utilizzare </a:t>
            </a:r>
            <a:r>
              <a:rPr lang="it-IT" u="sng">
                <a:solidFill>
                  <a:schemeClr val="hlink"/>
                </a:solidFill>
                <a:hlinkClick r:id="rId3"/>
              </a:rPr>
              <a:t>SOS</a:t>
            </a:r>
            <a:r>
              <a:rPr lang="it-IT"/>
              <a:t> o visitare le </a:t>
            </a:r>
            <a:r>
              <a:rPr lang="it-IT" u="sng">
                <a:solidFill>
                  <a:schemeClr val="hlink"/>
                </a:solidFill>
                <a:hlinkClick r:id="rId4"/>
              </a:rPr>
              <a:t>apposite pagine</a:t>
            </a:r>
            <a:endParaRPr/>
          </a:p>
        </p:txBody>
      </p:sp>
      <p:pic>
        <p:nvPicPr>
          <p:cNvPr id="97" name="Google Shape;97;p5" descr="Marchio composto dal sigillo dell'Università, comprendente corona, foglie di ulivo e anno di fondazione: 1391 e la scritta &quot;Università degli studi di Ferrara&quot;" title="Marchio dell'Università di Ferrara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54254" y="114554"/>
            <a:ext cx="1694688" cy="8377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dd1b9659a7_0_0"/>
          <p:cNvSpPr txBox="1">
            <a:spLocks noGrp="1"/>
          </p:cNvSpPr>
          <p:nvPr>
            <p:ph type="title"/>
          </p:nvPr>
        </p:nvSpPr>
        <p:spPr>
          <a:xfrm>
            <a:off x="2495551" y="730251"/>
            <a:ext cx="7200900" cy="8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it-IT" sz="3000" b="1">
                <a:latin typeface="Arial"/>
                <a:ea typeface="Arial"/>
                <a:cs typeface="Arial"/>
                <a:sym typeface="Arial"/>
              </a:rPr>
              <a:t>Quali misure posso richiedere?</a:t>
            </a:r>
            <a:endParaRPr sz="3000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gdd1b9659a7_0_0"/>
          <p:cNvSpPr txBox="1">
            <a:spLocks noGrp="1"/>
          </p:cNvSpPr>
          <p:nvPr>
            <p:ph type="body" idx="1"/>
          </p:nvPr>
        </p:nvSpPr>
        <p:spPr>
          <a:xfrm>
            <a:off x="692150" y="1625600"/>
            <a:ext cx="10801500" cy="4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/>
              <a:t>Si possono richiedere le</a:t>
            </a:r>
            <a:r>
              <a:rPr lang="it-IT" b="1"/>
              <a:t> </a:t>
            </a:r>
            <a:r>
              <a:rPr lang="it-IT"/>
              <a:t>misure spettanti in base alla propria certificazione, tra quelle indicate sulla pagina </a:t>
            </a:r>
            <a:r>
              <a:rPr lang="it-IT" u="sng">
                <a:solidFill>
                  <a:schemeClr val="hlink"/>
                </a:solidFill>
                <a:hlinkClick r:id="rId3"/>
              </a:rPr>
              <a:t>http://www.unife.it/it/x-te/supporto/disabilita/supporto-esami</a:t>
            </a:r>
            <a:r>
              <a:rPr lang="it-IT"/>
              <a:t> (non tutte le misure indicate sono conformi con la tua certificazione! Sarà l’Ufficio a valutarle)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/>
              <a:t>Per qualsiasi dubbio/info utilizzare </a:t>
            </a:r>
            <a:r>
              <a:rPr lang="it-IT" u="sng">
                <a:solidFill>
                  <a:schemeClr val="hlink"/>
                </a:solidFill>
                <a:hlinkClick r:id="rId4"/>
              </a:rPr>
              <a:t>SOS</a:t>
            </a:r>
            <a:r>
              <a:rPr lang="it-IT"/>
              <a:t> o visitare le </a:t>
            </a:r>
            <a:r>
              <a:rPr lang="it-IT" u="sng">
                <a:solidFill>
                  <a:schemeClr val="hlink"/>
                </a:solidFill>
                <a:hlinkClick r:id="rId5"/>
              </a:rPr>
              <a:t>apposite pagine</a:t>
            </a:r>
            <a:endParaRPr/>
          </a:p>
        </p:txBody>
      </p:sp>
      <p:pic>
        <p:nvPicPr>
          <p:cNvPr id="104" name="Google Shape;104;gdd1b9659a7_0_0" descr="Marchio composto dal sigillo dell'Università, comprendente corona, foglie di ulivo e anno di fondazione: 1391 e la scritta &quot;Università degli studi di Ferrara&quot;" title="Marchio dell'Università di Ferrara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54254" y="114554"/>
            <a:ext cx="1694686" cy="8377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b17b7552d7_0_0"/>
          <p:cNvSpPr txBox="1">
            <a:spLocks noGrp="1"/>
          </p:cNvSpPr>
          <p:nvPr>
            <p:ph type="title"/>
          </p:nvPr>
        </p:nvSpPr>
        <p:spPr>
          <a:xfrm>
            <a:off x="2495551" y="730251"/>
            <a:ext cx="7200900" cy="8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it-IT" sz="3000" b="1">
                <a:latin typeface="Arial"/>
                <a:ea typeface="Arial"/>
                <a:cs typeface="Arial"/>
                <a:sym typeface="Arial"/>
              </a:rPr>
              <a:t>Quando richiedere le misure</a:t>
            </a:r>
            <a:endParaRPr sz="3000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gb17b7552d7_0_0"/>
          <p:cNvSpPr txBox="1">
            <a:spLocks noGrp="1"/>
          </p:cNvSpPr>
          <p:nvPr>
            <p:ph type="body" idx="1"/>
          </p:nvPr>
        </p:nvSpPr>
        <p:spPr>
          <a:xfrm>
            <a:off x="692150" y="1625600"/>
            <a:ext cx="10801500" cy="44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/>
              <a:t>Le misure devono essere richieste al momento dell’iscrizione all’esame spuntando quelle che si vogliono effettivamente utilizzare, </a:t>
            </a:r>
            <a:r>
              <a:rPr lang="it-IT" b="1"/>
              <a:t>almeno 15 giorni prima</a:t>
            </a:r>
            <a:r>
              <a:rPr lang="it-IT"/>
              <a:t> della data in cui è fissato l’appello, secondo le modalità indicate nella prossima slide.</a:t>
            </a:r>
            <a:endParaRPr/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/>
              <a:t> </a:t>
            </a:r>
            <a:endParaRPr/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/>
              <a:t>ATTENZIONE: Se si richiedono anche </a:t>
            </a:r>
            <a:r>
              <a:rPr lang="it-IT" b="1"/>
              <a:t>mappe concettuali e/o formulario</a:t>
            </a:r>
            <a:r>
              <a:rPr lang="it-IT"/>
              <a:t>, occorre inviarli alla mail del/della docente </a:t>
            </a:r>
            <a:r>
              <a:rPr lang="it-IT" b="1"/>
              <a:t>almeno 10 giorni prima dell’appello</a:t>
            </a:r>
            <a:r>
              <a:rPr lang="it-IT"/>
              <a:t>.</a:t>
            </a:r>
            <a:endParaRPr/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pic>
        <p:nvPicPr>
          <p:cNvPr id="111" name="Google Shape;111;gb17b7552d7_0_0" descr="Marchio composto dal sigillo dell'Università, comprendente corona, foglie di ulivo e anno di fondazione: 1391 e la scritta &quot;Università degli studi di Ferrara&quot;" title="Marchio dell'Università di Ferrar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4254" y="114554"/>
            <a:ext cx="1694686" cy="8377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b17b7552d7_0_7"/>
          <p:cNvSpPr txBox="1">
            <a:spLocks noGrp="1"/>
          </p:cNvSpPr>
          <p:nvPr>
            <p:ph type="title"/>
          </p:nvPr>
        </p:nvSpPr>
        <p:spPr>
          <a:xfrm>
            <a:off x="2495551" y="730251"/>
            <a:ext cx="7200900" cy="8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it-IT" sz="3000" b="1">
                <a:latin typeface="Arial"/>
                <a:ea typeface="Arial"/>
                <a:cs typeface="Arial"/>
                <a:sym typeface="Arial"/>
              </a:rPr>
              <a:t>Come richiedere le misure - 1</a:t>
            </a:r>
            <a:endParaRPr sz="3000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gb17b7552d7_0_7"/>
          <p:cNvSpPr txBox="1">
            <a:spLocks noGrp="1"/>
          </p:cNvSpPr>
          <p:nvPr>
            <p:ph type="body" idx="1"/>
          </p:nvPr>
        </p:nvSpPr>
        <p:spPr>
          <a:xfrm>
            <a:off x="692150" y="1625600"/>
            <a:ext cx="10801500" cy="47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it-IT"/>
              <a:t>accedere alla propria area riservata su </a:t>
            </a:r>
            <a:r>
              <a:rPr lang="it-IT" u="sng">
                <a:solidFill>
                  <a:schemeClr val="hlink"/>
                </a:solidFill>
                <a:hlinkClick r:id="rId3"/>
              </a:rPr>
              <a:t>studiare.unife.it</a:t>
            </a:r>
            <a:r>
              <a:rPr lang="it-IT"/>
              <a:t> tramite SPID;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it-IT"/>
              <a:t>nel menu (tre linee orizzontali) cliccare su “Iscrizione esami online” e poi su “Iscrizione esami” o “Iscrizione appello parziale”, a seconda della tipologia di prova comunicata dal/dalla docente;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it-IT"/>
              <a:t>una volta aperto l’appello di interesse, cliccare sulle le misure richieste, come nell’esempio riportato nella prossima slide.</a:t>
            </a:r>
            <a:endParaRPr/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pic>
        <p:nvPicPr>
          <p:cNvPr id="118" name="Google Shape;118;gb17b7552d7_0_7" descr="Marchio composto dal sigillo dell'Università, comprendente corona, foglie di ulivo e anno di fondazione: 1391 e la scritta &quot;Università degli studi di Ferrara&quot;" title="Marchio dell'Università di Ferrar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4254" y="114554"/>
            <a:ext cx="1694686" cy="8377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b17b7552d7_0_14"/>
          <p:cNvSpPr txBox="1">
            <a:spLocks noGrp="1"/>
          </p:cNvSpPr>
          <p:nvPr>
            <p:ph type="title"/>
          </p:nvPr>
        </p:nvSpPr>
        <p:spPr>
          <a:xfrm>
            <a:off x="2495551" y="721459"/>
            <a:ext cx="6850672" cy="106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it-IT" sz="3000" b="1" dirty="0">
                <a:latin typeface="Arial"/>
                <a:ea typeface="Arial"/>
                <a:cs typeface="Arial"/>
                <a:sym typeface="Arial"/>
              </a:rPr>
              <a:t>Come richiedere le misure – 2    	</a:t>
            </a:r>
            <a:endParaRPr sz="30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gb17b7552d7_0_14"/>
          <p:cNvSpPr txBox="1">
            <a:spLocks noGrp="1"/>
          </p:cNvSpPr>
          <p:nvPr>
            <p:ph type="body" idx="1"/>
          </p:nvPr>
        </p:nvSpPr>
        <p:spPr>
          <a:xfrm>
            <a:off x="465550" y="4106009"/>
            <a:ext cx="11370300" cy="2637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200"/>
              <a:buChar char="•"/>
            </a:pPr>
            <a:r>
              <a:rPr lang="it-IT" sz="2200" dirty="0"/>
              <a:t>Selezionare le misure che si vogliono richiedere;</a:t>
            </a:r>
            <a:endParaRPr sz="2200" dirty="0"/>
          </a:p>
          <a:p>
            <a:pPr marL="457200" lvl="0" indent="-368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it-IT" sz="2200" dirty="0"/>
              <a:t>Ricorda: se si richiedono </a:t>
            </a:r>
            <a:r>
              <a:rPr lang="it-IT" sz="2200" b="1" dirty="0"/>
              <a:t>mappe e/o formulari</a:t>
            </a:r>
            <a:r>
              <a:rPr lang="it-IT" sz="2200" dirty="0"/>
              <a:t>, inviarle al/alla docente almeno 10 giorni prima dell’esame;</a:t>
            </a:r>
            <a:endParaRPr sz="2200" dirty="0"/>
          </a:p>
          <a:p>
            <a:pPr marL="457200" lvl="0" indent="-368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it-IT" sz="2200" dirty="0"/>
              <a:t>Attendere una mail dal/dalla docente con ulteriori indicazioni (solitamente viene inviata pochi giorni prima dell’esame). </a:t>
            </a:r>
            <a:r>
              <a:rPr lang="it-IT" sz="2200" u="sng" dirty="0">
                <a:solidFill>
                  <a:schemeClr val="hlink"/>
                </a:solidFill>
                <a:hlinkClick r:id="rId3" action="ppaction://hlinksldjump"/>
              </a:rPr>
              <a:t>Le mie richieste potrebbero non essere accolte?</a:t>
            </a:r>
            <a:endParaRPr sz="22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200" dirty="0"/>
              <a:t>N.B. L’elenco delle misure richieste è disponibile sulla ricevuta di prenotazione dell’esame.</a:t>
            </a:r>
            <a:endParaRPr sz="2200" dirty="0"/>
          </a:p>
        </p:txBody>
      </p:sp>
      <p:pic>
        <p:nvPicPr>
          <p:cNvPr id="125" name="Google Shape;125;gb17b7552d7_0_14" descr="Marchio composto dal sigillo dell'Università, comprendente corona, foglie di ulivo e anno di fondazione: 1391 e la scritta &quot;Università degli studi di Ferrara&quot;" title="Marchio dell'Università di Ferrar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4254" y="114554"/>
            <a:ext cx="1694686" cy="837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gb17b7552d7_0_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478350" y="1793631"/>
            <a:ext cx="8104189" cy="24421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95021" y="743428"/>
            <a:ext cx="9144000" cy="1655762"/>
          </a:xfrm>
        </p:spPr>
        <p:txBody>
          <a:bodyPr/>
          <a:lstStyle/>
          <a:p>
            <a:r>
              <a:rPr lang="it-IT" b="1" dirty="0" smtClean="0"/>
              <a:t>Cosa devo fare dopo l’invio della richiesta delle misure scelte? </a:t>
            </a:r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83219" y="1961965"/>
            <a:ext cx="1156760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Dopo aver selezionato e inviato la vostra richiesta, è previsto che in alcuni casi dobbiate contattare o rispondere a mail/ticket dell’ufficio di riferimento (Occhio alle mail!) e/o contattare il docente per chiedere ulteriori informazioni o l’effettivo utilizzo della misura richiesta. I possibili casi: </a:t>
            </a:r>
          </a:p>
          <a:p>
            <a:endParaRPr lang="it-IT" dirty="0" smtClean="0"/>
          </a:p>
          <a:p>
            <a:pPr marL="285750" indent="-285750">
              <a:buFontTx/>
              <a:buChar char="-"/>
            </a:pPr>
            <a:r>
              <a:rPr lang="it-IT" b="1" dirty="0" smtClean="0"/>
              <a:t>Richiesta del lettore umano</a:t>
            </a:r>
            <a:r>
              <a:rPr lang="it-IT" dirty="0" smtClean="0"/>
              <a:t>: è previsto solo per esami a monitor. Bisogna accertarsi preventivamente della modalità di svolgimento dell’esame e successivamente richiedere la misura. Inoltre, bisognerà confermarlo all’ufficio competente in tempi brevi. Se questo non avviene, la misura compensativa NON sarà dispensata. </a:t>
            </a:r>
          </a:p>
          <a:p>
            <a:endParaRPr lang="it-IT" dirty="0" smtClean="0"/>
          </a:p>
          <a:p>
            <a:pPr marL="285750" indent="-285750">
              <a:buFontTx/>
              <a:buChar char="-"/>
            </a:pPr>
            <a:r>
              <a:rPr lang="it-IT" b="1" dirty="0"/>
              <a:t>Utilizzo di un PC per la trascrizione</a:t>
            </a:r>
            <a:r>
              <a:rPr lang="it-IT" dirty="0"/>
              <a:t>: </a:t>
            </a:r>
            <a:r>
              <a:rPr lang="it-IT" dirty="0" smtClean="0"/>
              <a:t>bisogna contattare preventivamente il docente, che potrà accogliere la richiesta o trovare soluzioni alternative. Se questo non avviene e si è comunque selezionata la misura, il docente potrà rifiutarsi di permettere l’utilizzo del PC anche il giorno dell’esame. </a:t>
            </a:r>
          </a:p>
          <a:p>
            <a:pPr marL="285750" indent="-285750">
              <a:buFontTx/>
              <a:buChar char="-"/>
            </a:pPr>
            <a:endParaRPr lang="it-IT" dirty="0"/>
          </a:p>
          <a:p>
            <a:pPr marL="285750" indent="-285750">
              <a:buFontTx/>
              <a:buChar char="-"/>
            </a:pPr>
            <a:r>
              <a:rPr lang="it-IT" b="1" dirty="0"/>
              <a:t>Conversione della modalità di </a:t>
            </a:r>
            <a:r>
              <a:rPr lang="it-IT" b="1" dirty="0" smtClean="0"/>
              <a:t>esame: </a:t>
            </a:r>
            <a:r>
              <a:rPr lang="it-IT" dirty="0" smtClean="0"/>
              <a:t>la possibilità di conversione è prevista prettamente per esami scritti. Vi consigliamo di contattare il docente e confrontarvi su quest’eventualità. </a:t>
            </a:r>
          </a:p>
          <a:p>
            <a:pPr marL="285750" indent="-285750">
              <a:buFontTx/>
              <a:buChar char="-"/>
            </a:pPr>
            <a:endParaRPr lang="it-IT" b="1" dirty="0"/>
          </a:p>
          <a:p>
            <a:r>
              <a:rPr lang="it-IT" dirty="0" smtClean="0"/>
              <a:t>Inoltre vi consigliamo </a:t>
            </a:r>
            <a:r>
              <a:rPr lang="it-IT" b="1" dirty="0" smtClean="0"/>
              <a:t>sempre</a:t>
            </a:r>
            <a:r>
              <a:rPr lang="it-IT" dirty="0" smtClean="0"/>
              <a:t> di accertavi delle modalità di svolgimento dell’esame e comunicare le vostre necessità, nel più breve tempo possibile.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56119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b18713316d_1_0"/>
          <p:cNvSpPr txBox="1">
            <a:spLocks noGrp="1"/>
          </p:cNvSpPr>
          <p:nvPr>
            <p:ph type="title"/>
          </p:nvPr>
        </p:nvSpPr>
        <p:spPr>
          <a:xfrm>
            <a:off x="1285650" y="1002438"/>
            <a:ext cx="9544500" cy="8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it-IT" sz="3000" b="1"/>
              <a:t>Le misure che richiedo mi verranno concesse sempre?</a:t>
            </a:r>
            <a:endParaRPr sz="3000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gb18713316d_1_0"/>
          <p:cNvSpPr txBox="1">
            <a:spLocks noGrp="1"/>
          </p:cNvSpPr>
          <p:nvPr>
            <p:ph type="body" idx="1"/>
          </p:nvPr>
        </p:nvSpPr>
        <p:spPr>
          <a:xfrm>
            <a:off x="698550" y="1947750"/>
            <a:ext cx="10794900" cy="50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 sz="2200" b="1"/>
              <a:t>NO. </a:t>
            </a:r>
            <a:r>
              <a:rPr lang="it-IT" sz="2200"/>
              <a:t>Le misure NON sono concesse se:</a:t>
            </a:r>
            <a:endParaRPr sz="2200"/>
          </a:p>
          <a:p>
            <a:pPr marL="457200" lvl="0" indent="-368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200"/>
              <a:buChar char="•"/>
            </a:pPr>
            <a:r>
              <a:rPr lang="it-IT" sz="2200"/>
              <a:t>richieste meno di 15 giorni prima dell’esame;</a:t>
            </a:r>
            <a:endParaRPr sz="2200"/>
          </a:p>
          <a:p>
            <a:pPr marL="457200" lvl="0" indent="-368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it-IT" sz="2200"/>
              <a:t>incoerenti con la modalità di esame (es. richiesta la conversione da scritto a orale quando l’esame è già orale per tutti oppure la valutazione dei contenuti piuttosto che della forma in esami a crocette);</a:t>
            </a:r>
            <a:endParaRPr sz="2200"/>
          </a:p>
          <a:p>
            <a:pPr marL="457200" lvl="0" indent="-368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it-IT" sz="2200"/>
              <a:t>creano un vantaggio indebito, impedendo di valutare l’effettiva preparazione in quanto, ad esempio, forniscono direttamente le risposte ai quesiti (esempio: mappe concettuali in esami a crocette puramente teorici, in cui non vi sono legami logici da richiamare alla memoria).</a:t>
            </a: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 sz="2200"/>
              <a:t>Il/La docente potrebbe inoltre proporre, in alcuni casi, misure alternative.</a:t>
            </a: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 sz="2200"/>
              <a:t>Es. richiesta di tempo aggiuntivo per lo scritto → docente propone conversione in orale.</a:t>
            </a: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200"/>
          </a:p>
        </p:txBody>
      </p:sp>
      <p:pic>
        <p:nvPicPr>
          <p:cNvPr id="133" name="Google Shape;133;gb18713316d_1_0" descr="Marchio composto dal sigillo dell'Università, comprendente corona, foglie di ulivo e anno di fondazione: 1391 e la scritta &quot;Università degli studi di Ferrara&quot;" title="Marchio dell'Università di Ferrar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4254" y="114554"/>
            <a:ext cx="1694686" cy="8377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da5dc1bc50_0_7"/>
          <p:cNvSpPr txBox="1">
            <a:spLocks noGrp="1"/>
          </p:cNvSpPr>
          <p:nvPr>
            <p:ph type="title"/>
          </p:nvPr>
        </p:nvSpPr>
        <p:spPr>
          <a:xfrm>
            <a:off x="2495551" y="730251"/>
            <a:ext cx="7200900" cy="8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it-IT" sz="3000" b="1"/>
              <a:t>Contatti e info utili</a:t>
            </a:r>
            <a:endParaRPr sz="3000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da5dc1bc50_0_7"/>
          <p:cNvSpPr txBox="1">
            <a:spLocks noGrp="1"/>
          </p:cNvSpPr>
          <p:nvPr>
            <p:ph type="body" idx="1"/>
          </p:nvPr>
        </p:nvSpPr>
        <p:spPr>
          <a:xfrm>
            <a:off x="698550" y="1625450"/>
            <a:ext cx="10794900" cy="50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 sz="2200" u="sng">
                <a:solidFill>
                  <a:schemeClr val="hlink"/>
                </a:solidFill>
                <a:hlinkClick r:id="rId3"/>
              </a:rPr>
              <a:t>sos.unife.it</a:t>
            </a:r>
            <a:r>
              <a:rPr lang="it-IT" sz="2200"/>
              <a:t>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200" b="1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 sz="2200" b="1"/>
              <a:t>Manager didattico del corso di studio</a:t>
            </a:r>
            <a:r>
              <a:rPr lang="it-IT" sz="2200"/>
              <a:t>: risponde in materia di didattica e organizzazione del corso di studio (calendari delle lezioni, esami,...). </a:t>
            </a:r>
            <a:r>
              <a:rPr lang="it-IT" sz="2200" u="sng">
                <a:solidFill>
                  <a:schemeClr val="hlink"/>
                </a:solidFill>
                <a:hlinkClick r:id="rId4"/>
              </a:rPr>
              <a:t>QUI </a:t>
            </a:r>
            <a:r>
              <a:rPr lang="it-IT" sz="2200"/>
              <a:t>i contatti.</a:t>
            </a: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 sz="2200" b="1"/>
              <a:t>Come conoscere le modalità ordinarie d’esame</a:t>
            </a:r>
            <a:r>
              <a:rPr lang="it-IT" sz="2200"/>
              <a:t>: cercare il nome dell’insegnamento di cui si vuole sostenere l’esame all’interno del sito del proprio corso di studio. Sulla pagina dell’insegnamento si troveranno tutte le info necessarie. </a:t>
            </a: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200"/>
          </a:p>
        </p:txBody>
      </p:sp>
      <p:pic>
        <p:nvPicPr>
          <p:cNvPr id="140" name="Google Shape;140;gda5dc1bc50_0_7" descr="Marchio composto dal sigillo dell'Università, comprendente corona, foglie di ulivo e anno di fondazione: 1391 e la scritta &quot;Università degli studi di Ferrara&quot;" title="Marchio dell'Università di Ferrara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54254" y="114554"/>
            <a:ext cx="1694686" cy="837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gda5dc1bc50_0_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198077" y="1625450"/>
            <a:ext cx="7060223" cy="9858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754</Words>
  <Application>Microsoft Office PowerPoint</Application>
  <PresentationFormat>Widescreen</PresentationFormat>
  <Paragraphs>48</Paragraphs>
  <Slides>9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di Office</vt:lpstr>
      <vt:lpstr>Richiesta di misure compensative e dispensative in sede di esame</vt:lpstr>
      <vt:lpstr>Chi può richiedere le misure?</vt:lpstr>
      <vt:lpstr>Quali misure posso richiedere?</vt:lpstr>
      <vt:lpstr>Quando richiedere le misure</vt:lpstr>
      <vt:lpstr>Come richiedere le misure - 1</vt:lpstr>
      <vt:lpstr>Come richiedere le misure – 2     </vt:lpstr>
      <vt:lpstr>Presentazione standard di PowerPoint</vt:lpstr>
      <vt:lpstr>Le misure che richiedo mi verranno concesse sempre?</vt:lpstr>
      <vt:lpstr>Contatti e info utili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Richiesta di misure compensative e dispensative in sede di esame</dc:title>
  <dc:creator>Utente di Microsoft Office</dc:creator>
  <cp:lastModifiedBy>Adriana Baldarelli (tirocinante)</cp:lastModifiedBy>
  <cp:revision>4</cp:revision>
  <dcterms:created xsi:type="dcterms:W3CDTF">2018-04-09T14:38:21Z</dcterms:created>
  <dcterms:modified xsi:type="dcterms:W3CDTF">2024-07-12T09:36:43Z</dcterms:modified>
</cp:coreProperties>
</file>