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555" userDrawn="1">
          <p15:clr>
            <a:srgbClr val="A4A3A4"/>
          </p15:clr>
        </p15:guide>
        <p15:guide id="3" pos="33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597D"/>
    <a:srgbClr val="F7E7F2"/>
    <a:srgbClr val="735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 showGuides="1">
      <p:cViewPr varScale="1">
        <p:scale>
          <a:sx n="40" d="100"/>
          <a:sy n="40" d="100"/>
        </p:scale>
        <p:origin x="2280" y="48"/>
      </p:cViewPr>
      <p:guideLst>
        <p:guide orient="horz" pos="4762"/>
        <p:guide pos="555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83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10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74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05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17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07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95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63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09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76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E12E1-3B88-4123-9524-6C56227B8D7C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87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Msc1SbSqkExapkc9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3" b="12811"/>
          <a:stretch/>
        </p:blipFill>
        <p:spPr>
          <a:xfrm>
            <a:off x="793" y="-20320"/>
            <a:ext cx="10691813" cy="412667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01446" y="2882287"/>
            <a:ext cx="3916457" cy="369332"/>
          </a:xfrm>
          <a:prstGeom prst="rect">
            <a:avLst/>
          </a:prstGeom>
          <a:solidFill>
            <a:srgbClr val="87597D"/>
          </a:solidFill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 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dalla Prof.ssa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Bastianoni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83594" y="4374384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invita al seminario esperienziale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6767" y="4840503"/>
            <a:ext cx="9015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i="1" dirty="0" smtClean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ritmo delle emozioni.</a:t>
            </a:r>
            <a:endParaRPr lang="it-IT" sz="4400" b="1" i="1" dirty="0">
              <a:solidFill>
                <a:srgbClr val="875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3415053"/>
            <a:ext cx="10692606" cy="691305"/>
          </a:xfrm>
          <a:prstGeom prst="rect">
            <a:avLst/>
          </a:prstGeom>
          <a:solidFill>
            <a:srgbClr val="875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790576" y="3486173"/>
            <a:ext cx="9417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Servizio di </a:t>
            </a:r>
            <a:r>
              <a:rPr lang="it-IT" sz="2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Counseling</a:t>
            </a:r>
            <a:r>
              <a:rPr lang="it-IT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Psicologico “Da </a:t>
            </a:r>
            <a:r>
              <a:rPr lang="it-IT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 Mai</a:t>
            </a:r>
            <a:r>
              <a:rPr lang="it-IT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it-IT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86767" y="8288286"/>
            <a:ext cx="8869680" cy="892552"/>
          </a:xfrm>
          <a:prstGeom prst="rect">
            <a:avLst/>
          </a:prstGeom>
          <a:solidFill>
            <a:srgbClr val="F7E7F2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OBIETTIVI</a:t>
            </a:r>
            <a:r>
              <a:rPr lang="it-IT" sz="2000" b="1" dirty="0" smtClean="0">
                <a:solidFill>
                  <a:srgbClr val="87597D"/>
                </a:solidFill>
              </a:rPr>
              <a:t>: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Contattare Il proprio mondo emotivo attraverso il corpo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Esplorare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possibili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direzioni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da dare a ciò che sentiamo.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768096" y="10327823"/>
            <a:ext cx="8869680" cy="1461939"/>
          </a:xfrm>
          <a:prstGeom prst="rect">
            <a:avLst/>
          </a:prstGeom>
          <a:solidFill>
            <a:srgbClr val="F7E7F2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E DOVE:</a:t>
            </a:r>
            <a:endParaRPr lang="it-I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 maggio e 21 giugno 2024 dalle 14 alle 16.30</a:t>
            </a: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Auditorium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 Via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Ariosto, 35 – Ferrara.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Si richiede un abbigliamento comodo. </a:t>
            </a: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dirty="0" smtClean="0">
                <a:solidFill>
                  <a:srgbClr val="87597D"/>
                </a:solidFill>
                <a:latin typeface="Arial Narrow" panose="020B0606020202030204" pitchFamily="34" charset="0"/>
              </a:rPr>
              <a:t>CONSIDERATA LA DIFFICOLTÀ DI TROVARE PARCHEGGIO IN TALE ZONA, SI SUGGERISCE DI ARRIVARE CON UN PO’ DI ANTICIPO.</a:t>
            </a:r>
            <a:endParaRPr lang="it-IT" sz="1300" b="1" dirty="0">
              <a:solidFill>
                <a:srgbClr val="87597D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98014" y="5735653"/>
            <a:ext cx="88696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87597D"/>
                </a:solidFill>
              </a:rPr>
              <a:t>LABORATORIO ESPERENZIALE RIVOLTO ALL' ESPLORAZIONE DEL PROPRIO MONDO EMOZIONALE ATTRAVERSO IL MOVIMENTO E IL SUONO.</a:t>
            </a:r>
          </a:p>
          <a:p>
            <a:r>
              <a:rPr lang="it-IT" dirty="0" smtClean="0">
                <a:solidFill>
                  <a:srgbClr val="87597D"/>
                </a:solidFill>
              </a:rPr>
              <a:t>Condotti </a:t>
            </a:r>
            <a:r>
              <a:rPr lang="it-IT" dirty="0">
                <a:solidFill>
                  <a:srgbClr val="87597D"/>
                </a:solidFill>
              </a:rPr>
              <a:t>dalla Dott.sa </a:t>
            </a:r>
            <a:r>
              <a:rPr lang="it-IT" b="1" dirty="0" smtClean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Luana Serafino</a:t>
            </a:r>
            <a:endParaRPr lang="it-IT" sz="2400" b="1" dirty="0" smtClean="0">
              <a:solidFill>
                <a:srgbClr val="87597D"/>
              </a:solidFill>
            </a:endParaRPr>
          </a:p>
        </p:txBody>
      </p:sp>
      <p:cxnSp>
        <p:nvCxnSpPr>
          <p:cNvPr id="3" name="Connettore diritto 2"/>
          <p:cNvCxnSpPr/>
          <p:nvPr/>
        </p:nvCxnSpPr>
        <p:spPr>
          <a:xfrm>
            <a:off x="881063" y="5672131"/>
            <a:ext cx="8775384" cy="0"/>
          </a:xfrm>
          <a:prstGeom prst="line">
            <a:avLst/>
          </a:prstGeom>
          <a:ln w="28575">
            <a:solidFill>
              <a:srgbClr val="875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798014" y="6891045"/>
            <a:ext cx="8839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87597D"/>
                </a:solidFill>
              </a:rPr>
              <a:t>Tutte le emozioni sono la risposta adattiva a quel che accade nel nostro ambiente, frutto di una saggezza acquisita dalla vita nel corso dell' </a:t>
            </a:r>
            <a:r>
              <a:rPr lang="it-IT" sz="1200" dirty="0" smtClean="0">
                <a:solidFill>
                  <a:srgbClr val="87597D"/>
                </a:solidFill>
              </a:rPr>
              <a:t>evoluzione. Il </a:t>
            </a:r>
            <a:r>
              <a:rPr lang="it-IT" sz="1200" dirty="0">
                <a:solidFill>
                  <a:srgbClr val="87597D"/>
                </a:solidFill>
              </a:rPr>
              <a:t>corpo è</a:t>
            </a:r>
            <a:r>
              <a:rPr lang="it-IT" sz="1200" dirty="0" smtClean="0">
                <a:solidFill>
                  <a:srgbClr val="87597D"/>
                </a:solidFill>
              </a:rPr>
              <a:t> </a:t>
            </a:r>
            <a:r>
              <a:rPr lang="it-IT" sz="1200" dirty="0">
                <a:solidFill>
                  <a:srgbClr val="87597D"/>
                </a:solidFill>
              </a:rPr>
              <a:t>il luogo in cui tutto accade, il teatro del sentire e, proprio ascoltando il corpo che </a:t>
            </a:r>
            <a:r>
              <a:rPr lang="it-IT" sz="1200" dirty="0" smtClean="0">
                <a:solidFill>
                  <a:srgbClr val="87597D"/>
                </a:solidFill>
              </a:rPr>
              <a:t>è possibile </a:t>
            </a:r>
            <a:r>
              <a:rPr lang="it-IT" sz="1200" dirty="0">
                <a:solidFill>
                  <a:srgbClr val="87597D"/>
                </a:solidFill>
              </a:rPr>
              <a:t>riconoscere le emozioni.</a:t>
            </a:r>
          </a:p>
          <a:p>
            <a:r>
              <a:rPr lang="it-IT" sz="1200" dirty="0">
                <a:solidFill>
                  <a:srgbClr val="87597D"/>
                </a:solidFill>
              </a:rPr>
              <a:t>Le emozioni ci "muovono da", ci spingono al movimento, da un luogo conosciuto verso l' ignoto, attraverso la messa in atto di </a:t>
            </a:r>
            <a:r>
              <a:rPr lang="it-IT" sz="1200" dirty="0" smtClean="0">
                <a:solidFill>
                  <a:srgbClr val="87597D"/>
                </a:solidFill>
              </a:rPr>
              <a:t>comportamenti. Ascoltare </a:t>
            </a:r>
            <a:r>
              <a:rPr lang="it-IT" sz="1200" dirty="0">
                <a:solidFill>
                  <a:srgbClr val="87597D"/>
                </a:solidFill>
              </a:rPr>
              <a:t>il proprio corpo e decidere che direzione dare al proprio movimento, è anche un modo per </a:t>
            </a:r>
            <a:r>
              <a:rPr lang="it-IT" sz="1200" dirty="0" smtClean="0">
                <a:solidFill>
                  <a:srgbClr val="87597D"/>
                </a:solidFill>
              </a:rPr>
              <a:t>danzare. Movimento</a:t>
            </a:r>
            <a:r>
              <a:rPr lang="it-IT" sz="1200" dirty="0">
                <a:solidFill>
                  <a:srgbClr val="87597D"/>
                </a:solidFill>
              </a:rPr>
              <a:t>, suono e parole si intrecciano e si muovono dal qui ed ora verso altre direzioni </a:t>
            </a:r>
            <a:r>
              <a:rPr lang="it-IT" sz="1200" dirty="0" smtClean="0">
                <a:solidFill>
                  <a:srgbClr val="87597D"/>
                </a:solidFill>
              </a:rPr>
              <a:t>inesplorate. L’improvvisazione </a:t>
            </a:r>
            <a:r>
              <a:rPr lang="it-IT" sz="1200" dirty="0">
                <a:solidFill>
                  <a:srgbClr val="87597D"/>
                </a:solidFill>
              </a:rPr>
              <a:t>con i suoni a bassa frequenza delle percussioni, dei sonagli accompagnerà il percorso del gruppo.</a:t>
            </a:r>
            <a:endParaRPr lang="it-IT" sz="1200" b="1" dirty="0" smtClean="0">
              <a:solidFill>
                <a:srgbClr val="87597D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83594" y="9321069"/>
            <a:ext cx="8869680" cy="892552"/>
          </a:xfrm>
          <a:prstGeom prst="rect">
            <a:avLst/>
          </a:prstGeom>
          <a:solidFill>
            <a:srgbClr val="F7E7F2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DESTINATARI</a:t>
            </a:r>
            <a:r>
              <a:rPr lang="it-IT" sz="2000" b="1" dirty="0" smtClean="0">
                <a:solidFill>
                  <a:srgbClr val="87597D"/>
                </a:solidFill>
              </a:rPr>
              <a:t>: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Il laboratorio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esperienziale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è rivolto a tutti gli studenti interessati a incontrare il proprio mondo emotivo attraverso il movimento. Non sono necessarie competenze nell'ambito della danza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sellaDiTesto 12"/>
          <p:cNvSpPr txBox="1"/>
          <p:nvPr/>
        </p:nvSpPr>
        <p:spPr>
          <a:xfrm>
            <a:off x="793623" y="13035921"/>
            <a:ext cx="8054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1600" b="1" dirty="0" smtClean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ISCRIZIONI: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compilare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al link </a:t>
            </a:r>
            <a:r>
              <a:rPr lang="it-IT" sz="16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https://forms.gle/Msc1SbSqkExapkc99</a:t>
            </a:r>
            <a:endParaRPr lang="it-IT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14"/>
          <p:cNvSpPr txBox="1"/>
          <p:nvPr/>
        </p:nvSpPr>
        <p:spPr>
          <a:xfrm>
            <a:off x="793623" y="13420037"/>
            <a:ext cx="8869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INFORMAZIONI: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scrivere a 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marialuana.serafino@unife.it</a:t>
            </a:r>
            <a:endParaRPr lang="it-IT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411" y="13804153"/>
            <a:ext cx="2527849" cy="1049026"/>
          </a:xfrm>
          <a:prstGeom prst="rect">
            <a:avLst/>
          </a:prstGeom>
        </p:spPr>
      </p:pic>
      <p:sp>
        <p:nvSpPr>
          <p:cNvPr id="26" name="CasellaDiTesto 17"/>
          <p:cNvSpPr txBox="1"/>
          <p:nvPr/>
        </p:nvSpPr>
        <p:spPr>
          <a:xfrm>
            <a:off x="772477" y="13895843"/>
            <a:ext cx="5773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NB: è possibile iscriversi entro 5 giorni dallo svolgimento del seminario a cui si intende iscriversi o al raggiungimento del numero massimo di iscritti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(30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persone).</a:t>
            </a:r>
          </a:p>
          <a:p>
            <a:pPr algn="just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Due giorni prima del seminario verrà inviata una mail di conferma.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62" y="12014758"/>
            <a:ext cx="898153" cy="898153"/>
          </a:xfrm>
          <a:prstGeom prst="rect">
            <a:avLst/>
          </a:prstGeom>
        </p:spPr>
      </p:pic>
      <p:sp>
        <p:nvSpPr>
          <p:cNvPr id="28" name="CasellaDiTesto 19"/>
          <p:cNvSpPr txBox="1"/>
          <p:nvPr/>
        </p:nvSpPr>
        <p:spPr>
          <a:xfrm>
            <a:off x="803968" y="12108325"/>
            <a:ext cx="3644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 smtClean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TUTTE LE INFORMAZIONI </a:t>
            </a:r>
          </a:p>
          <a:p>
            <a:r>
              <a:rPr lang="it-IT" sz="1600" b="1" dirty="0" smtClean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LE DATE DEGLI APPUNTAMENTI</a:t>
            </a:r>
          </a:p>
          <a:p>
            <a:r>
              <a:rPr lang="it-IT" sz="1600" b="1" dirty="0" smtClean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SEGUENTE QRCODE</a:t>
            </a:r>
            <a:endParaRPr lang="it-IT" sz="1600" b="1" dirty="0">
              <a:solidFill>
                <a:srgbClr val="875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53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357</Words>
  <Application>Microsoft Office PowerPoint</Application>
  <PresentationFormat>Personalizzato</PresentationFormat>
  <Paragraphs>25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Martino Bison</dc:creator>
  <cp:lastModifiedBy>vitoc</cp:lastModifiedBy>
  <cp:revision>17</cp:revision>
  <dcterms:created xsi:type="dcterms:W3CDTF">2023-06-26T13:21:02Z</dcterms:created>
  <dcterms:modified xsi:type="dcterms:W3CDTF">2024-03-18T14:56:21Z</dcterms:modified>
</cp:coreProperties>
</file>