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555" userDrawn="1">
          <p15:clr>
            <a:srgbClr val="A4A3A4"/>
          </p15:clr>
        </p15:guide>
        <p15:guide id="3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97D"/>
    <a:srgbClr val="F7E7F2"/>
    <a:srgbClr val="735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2892" y="54"/>
      </p:cViewPr>
      <p:guideLst>
        <p:guide orient="horz" pos="4762"/>
        <p:guide pos="555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8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1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17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12E1-3B88-4123-9524-6C56227B8D7C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5086351" y="13273741"/>
            <a:ext cx="4567376" cy="748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106609" y="12594343"/>
            <a:ext cx="4541527" cy="62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086351" y="9706518"/>
            <a:ext cx="4567377" cy="639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01446" y="9709754"/>
            <a:ext cx="4112143" cy="639738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3" b="12811"/>
          <a:stretch/>
        </p:blipFill>
        <p:spPr>
          <a:xfrm>
            <a:off x="-1" y="-142852"/>
            <a:ext cx="10691813" cy="412667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1446" y="2716027"/>
            <a:ext cx="3916457" cy="369332"/>
          </a:xfrm>
          <a:prstGeom prst="rect">
            <a:avLst/>
          </a:prstGeom>
          <a:solidFill>
            <a:srgbClr val="87597D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 dalla Prof.ssa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Bastianoni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3594" y="3975217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 i seguenti seminari di gruppo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3319133"/>
            <a:ext cx="10692606" cy="691305"/>
          </a:xfrm>
          <a:prstGeom prst="rect">
            <a:avLst/>
          </a:prstGeom>
          <a:solidFill>
            <a:srgbClr val="87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90576" y="3390253"/>
            <a:ext cx="941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Servizio di </a:t>
            </a:r>
            <a:r>
              <a:rPr lang="it-IT" sz="2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Psicologico “Da Soli Mai”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68" y="14122983"/>
            <a:ext cx="2032537" cy="84347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790576" y="9302275"/>
            <a:ext cx="88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dettaglio dei singoli seminari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84553" y="9716635"/>
            <a:ext cx="4064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uso la mia energia psicologica?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106609" y="9709946"/>
            <a:ext cx="455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Ti senti senza energia? Ti capita di non avere la giusta motivazione per affrontare la tua giornata? Focalizzare i modi e i luoghi in cui perdi la tua energia potrà essere una  “caccia al tesoro” per ricaricare le tue «batterie».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15550" y="12573493"/>
            <a:ext cx="4115056" cy="659643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76036" y="12681030"/>
            <a:ext cx="41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Ansia? Impariamo a gestirla!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98532" y="13300414"/>
            <a:ext cx="4115057" cy="696573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98532" y="13369440"/>
            <a:ext cx="4064254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Rabbia, il carburante per il cambiamento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081324" y="13244630"/>
            <a:ext cx="4536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La rabbia, se saputa dominare, controllare e incanalare nella giusta direzione è un carburante fra i più potenti, in grado di sollecitare un cambiamento e tirare fuori la grinta per superare le difficoltà. Come trasformare la rabbia in «carburante psicologico»?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4D9CEFD-46E2-CD25-A3EA-D26107F6184B}"/>
              </a:ext>
            </a:extLst>
          </p:cNvPr>
          <p:cNvSpPr/>
          <p:nvPr/>
        </p:nvSpPr>
        <p:spPr>
          <a:xfrm>
            <a:off x="915550" y="10421356"/>
            <a:ext cx="4098039" cy="553999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9B91802-237B-EA12-8008-405A471D1427}"/>
              </a:ext>
            </a:extLst>
          </p:cNvPr>
          <p:cNvSpPr/>
          <p:nvPr/>
        </p:nvSpPr>
        <p:spPr>
          <a:xfrm>
            <a:off x="911292" y="11051687"/>
            <a:ext cx="4115054" cy="725737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B26EA9-824F-D9F5-1354-98A45F51A8F9}"/>
              </a:ext>
            </a:extLst>
          </p:cNvPr>
          <p:cNvSpPr txBox="1"/>
          <p:nvPr/>
        </p:nvSpPr>
        <p:spPr>
          <a:xfrm>
            <a:off x="867661" y="10447868"/>
            <a:ext cx="4098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valgo e sono ok!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C35D9E-F4EE-E91B-8426-A6F43334A08E}"/>
              </a:ext>
            </a:extLst>
          </p:cNvPr>
          <p:cNvSpPr txBox="1"/>
          <p:nvPr/>
        </p:nvSpPr>
        <p:spPr>
          <a:xfrm>
            <a:off x="867661" y="11124598"/>
            <a:ext cx="3950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cuore si comanda?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B8FB2F1-AD9B-64A5-64F7-C84D6FCE792B}"/>
              </a:ext>
            </a:extLst>
          </p:cNvPr>
          <p:cNvSpPr/>
          <p:nvPr/>
        </p:nvSpPr>
        <p:spPr>
          <a:xfrm>
            <a:off x="919695" y="11849833"/>
            <a:ext cx="4117969" cy="648882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2D32894-59AF-4677-6553-9AA004DE6069}"/>
              </a:ext>
            </a:extLst>
          </p:cNvPr>
          <p:cNvSpPr txBox="1"/>
          <p:nvPr/>
        </p:nvSpPr>
        <p:spPr>
          <a:xfrm>
            <a:off x="876036" y="11864245"/>
            <a:ext cx="4205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 err="1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Cambiamente</a:t>
            </a: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io con me…più di ieri meno di domani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Dott.ssa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4E9386A-65BF-3CCC-61CD-A1A78D7958E4}"/>
              </a:ext>
            </a:extLst>
          </p:cNvPr>
          <p:cNvSpPr txBox="1"/>
          <p:nvPr/>
        </p:nvSpPr>
        <p:spPr>
          <a:xfrm>
            <a:off x="5081324" y="12594343"/>
            <a:ext cx="4541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Ansia, stress attacchi di panico. Come acquisire consapevolezza dei meccanismi e pensieri che li generano e li amplificano e ritornare padroni delle nostre menti?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6896387-FF50-8B1C-4DB3-4FB5E8D692EB}"/>
              </a:ext>
            </a:extLst>
          </p:cNvPr>
          <p:cNvSpPr/>
          <p:nvPr/>
        </p:nvSpPr>
        <p:spPr>
          <a:xfrm>
            <a:off x="5092879" y="10429662"/>
            <a:ext cx="4567377" cy="53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AAD03DC-32F1-53E8-542D-4E51D59C3A62}"/>
              </a:ext>
            </a:extLst>
          </p:cNvPr>
          <p:cNvSpPr txBox="1"/>
          <p:nvPr/>
        </p:nvSpPr>
        <p:spPr>
          <a:xfrm>
            <a:off x="5061472" y="10404179"/>
            <a:ext cx="4584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Tendi a svalutarti o a far leva sulle tue risorse? Come definiresti la tua autostima? Essere consapevoli del proprio alfabeto del benessere potrà essere un modo per riprendere la «corona» del tuo valore.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94E85E7-F9F4-6DF3-DE99-DEB47E6BA2F9}"/>
              </a:ext>
            </a:extLst>
          </p:cNvPr>
          <p:cNvSpPr/>
          <p:nvPr/>
        </p:nvSpPr>
        <p:spPr>
          <a:xfrm>
            <a:off x="5106166" y="11062266"/>
            <a:ext cx="4567377" cy="70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81A7F4F-505E-98B9-FFB6-266D6513407A}"/>
              </a:ext>
            </a:extLst>
          </p:cNvPr>
          <p:cNvSpPr txBox="1"/>
          <p:nvPr/>
        </p:nvSpPr>
        <p:spPr>
          <a:xfrm>
            <a:off x="5061472" y="11051687"/>
            <a:ext cx="4556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Come definiresti il tuo stare nella relazione sentimentale?  Che rapporto hai con l’ in-dipendenza affettiva? Conoscere le modalità di ingresso nella relazione di coppia potrà essere un alleato per promuovere il benessere personale nella relazione con l’altro/a. 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C0748ED0-EFE0-6977-C890-3E4EEC784B06}"/>
              </a:ext>
            </a:extLst>
          </p:cNvPr>
          <p:cNvSpPr/>
          <p:nvPr/>
        </p:nvSpPr>
        <p:spPr>
          <a:xfrm>
            <a:off x="5106166" y="11859655"/>
            <a:ext cx="4567377" cy="648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330AF18-BAF6-B113-51C6-7E16B3F79385}"/>
              </a:ext>
            </a:extLst>
          </p:cNvPr>
          <p:cNvSpPr txBox="1"/>
          <p:nvPr/>
        </p:nvSpPr>
        <p:spPr>
          <a:xfrm>
            <a:off x="5050282" y="11883939"/>
            <a:ext cx="4567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Ti capita di sentirti a disagio quando affermi le tue idee e i tuoi vissuti? Apprendere modi di comunicare efficaci  potrà essere uno strumento per stabilire un profondo contatto con il tuo dialogo interiore.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8AEE3800-A38E-5778-518A-074B6CEBE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86983"/>
              </p:ext>
            </p:extLst>
          </p:nvPr>
        </p:nvGraphicFramePr>
        <p:xfrm>
          <a:off x="881062" y="4510440"/>
          <a:ext cx="8853772" cy="461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74">
                  <a:extLst>
                    <a:ext uri="{9D8B030D-6E8A-4147-A177-3AD203B41FA5}">
                      <a16:colId xmlns:a16="http://schemas.microsoft.com/office/drawing/2014/main" val="3164381261"/>
                    </a:ext>
                  </a:extLst>
                </a:gridCol>
                <a:gridCol w="638912">
                  <a:extLst>
                    <a:ext uri="{9D8B030D-6E8A-4147-A177-3AD203B41FA5}">
                      <a16:colId xmlns:a16="http://schemas.microsoft.com/office/drawing/2014/main" val="3008250076"/>
                    </a:ext>
                  </a:extLst>
                </a:gridCol>
                <a:gridCol w="614789">
                  <a:extLst>
                    <a:ext uri="{9D8B030D-6E8A-4147-A177-3AD203B41FA5}">
                      <a16:colId xmlns:a16="http://schemas.microsoft.com/office/drawing/2014/main" val="347696988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06822837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422605006"/>
                    </a:ext>
                  </a:extLst>
                </a:gridCol>
                <a:gridCol w="579582">
                  <a:extLst>
                    <a:ext uri="{9D8B030D-6E8A-4147-A177-3AD203B41FA5}">
                      <a16:colId xmlns:a16="http://schemas.microsoft.com/office/drawing/2014/main" val="478821517"/>
                    </a:ext>
                  </a:extLst>
                </a:gridCol>
                <a:gridCol w="571215">
                  <a:extLst>
                    <a:ext uri="{9D8B030D-6E8A-4147-A177-3AD203B41FA5}">
                      <a16:colId xmlns:a16="http://schemas.microsoft.com/office/drawing/2014/main" val="2021053675"/>
                    </a:ext>
                  </a:extLst>
                </a:gridCol>
                <a:gridCol w="634702">
                  <a:extLst>
                    <a:ext uri="{9D8B030D-6E8A-4147-A177-3AD203B41FA5}">
                      <a16:colId xmlns:a16="http://schemas.microsoft.com/office/drawing/2014/main" val="429621023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926632795"/>
                    </a:ext>
                  </a:extLst>
                </a:gridCol>
                <a:gridCol w="623943">
                  <a:extLst>
                    <a:ext uri="{9D8B030D-6E8A-4147-A177-3AD203B41FA5}">
                      <a16:colId xmlns:a16="http://schemas.microsoft.com/office/drawing/2014/main" val="1468412034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1538864219"/>
                    </a:ext>
                  </a:extLst>
                </a:gridCol>
                <a:gridCol w="623944">
                  <a:extLst>
                    <a:ext uri="{9D8B030D-6E8A-4147-A177-3AD203B41FA5}">
                      <a16:colId xmlns:a16="http://schemas.microsoft.com/office/drawing/2014/main" val="664684335"/>
                    </a:ext>
                  </a:extLst>
                </a:gridCol>
                <a:gridCol w="659887">
                  <a:extLst>
                    <a:ext uri="{9D8B030D-6E8A-4147-A177-3AD203B41FA5}">
                      <a16:colId xmlns:a16="http://schemas.microsoft.com/office/drawing/2014/main" val="4225537401"/>
                    </a:ext>
                  </a:extLst>
                </a:gridCol>
              </a:tblGrid>
              <a:tr h="338642">
                <a:tc>
                  <a:txBody>
                    <a:bodyPr/>
                    <a:lstStyle/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Anno accademico</a:t>
                      </a:r>
                    </a:p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2023-2024</a:t>
                      </a:r>
                      <a:endParaRPr lang="it-IT" sz="10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settembre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ottobre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novembre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dicembre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gennaio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febbraio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aprile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maggio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giugno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luglio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agosto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55532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seminari condotti dalla Dott.ssa </a:t>
                      </a:r>
                    </a:p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Elisa Malaguti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16.30 alle 18.30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online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dalle 16.30 alle 18.30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692954"/>
                  </a:ext>
                </a:extLst>
              </a:tr>
              <a:tr h="496345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Come uso la mia energia psicologica?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10 e 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 e 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 e 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35753"/>
                  </a:ext>
                </a:extLst>
              </a:tr>
              <a:tr h="381119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Io valgo e sono ok!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24 e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3 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34971"/>
                  </a:ext>
                </a:extLst>
              </a:tr>
              <a:tr h="370659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Al cuore si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comanda?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 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17 e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71406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latin typeface="Arial Narrow" panose="020B0606020202030204" pitchFamily="34" charset="0"/>
                        </a:rPr>
                        <a:t>Cambiamente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Io con me…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 più di ieri…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meno di domani…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25.01 e 1.02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17 e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25 e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350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seminari condotti dalla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Dott.ssa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Giulia </a:t>
                      </a:r>
                      <a:r>
                        <a:rPr lang="it-IT" sz="1000" b="0" dirty="0" err="1">
                          <a:latin typeface="Arial Narrow" panose="020B0606020202030204" pitchFamily="34" charset="0"/>
                        </a:rPr>
                        <a:t>Strizzolo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17.00 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  <a:p>
                      <a:endParaRPr lang="it-IT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online 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17.00 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  <a:p>
                      <a:endParaRPr lang="it-IT" sz="1000" dirty="0"/>
                    </a:p>
                    <a:p>
                      <a:endParaRPr lang="it-IT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online</a:t>
                      </a:r>
                      <a:r>
                        <a:rPr lang="it-IT" sz="2000" dirty="0"/>
                        <a:t> </a:t>
                      </a:r>
                    </a:p>
                    <a:p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63195"/>
                  </a:ext>
                </a:extLst>
              </a:tr>
              <a:tr h="521321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Ansia? Impariamo a gestirla!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84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Rabbia il carburante per il Cambiamento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0719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828349" y="14335827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ISCRIVERSI</a:t>
            </a:r>
            <a:endParaRPr lang="it-IT" sz="1600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89" y="14095295"/>
            <a:ext cx="780111" cy="7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656</Words>
  <Application>Microsoft Office PowerPoint</Application>
  <PresentationFormat>Personalizzato</PresentationFormat>
  <Paragraphs>141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Martino Bison</dc:creator>
  <cp:lastModifiedBy>Cecilia Marchi</cp:lastModifiedBy>
  <cp:revision>37</cp:revision>
  <dcterms:created xsi:type="dcterms:W3CDTF">2023-06-26T13:21:02Z</dcterms:created>
  <dcterms:modified xsi:type="dcterms:W3CDTF">2024-03-14T13:46:44Z</dcterms:modified>
</cp:coreProperties>
</file>