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555" userDrawn="1">
          <p15:clr>
            <a:srgbClr val="A4A3A4"/>
          </p15:clr>
        </p15:guide>
        <p15:guide id="3" pos="33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597D"/>
    <a:srgbClr val="F7E7F2"/>
    <a:srgbClr val="735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 showGuides="1">
      <p:cViewPr>
        <p:scale>
          <a:sx n="78" d="100"/>
          <a:sy n="78" d="100"/>
        </p:scale>
        <p:origin x="1950" y="-564"/>
      </p:cViewPr>
      <p:guideLst>
        <p:guide orient="horz" pos="4762"/>
        <p:guide pos="555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83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10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74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05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17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07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95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63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09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12E1-3B88-4123-9524-6C56227B8D7C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76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E12E1-3B88-4123-9524-6C56227B8D7C}" type="datetimeFigureOut">
              <a:rPr lang="it-IT" smtClean="0"/>
              <a:t>06/05/2024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1669-DA83-4A03-8F21-821D2A57E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87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tangolo 40"/>
          <p:cNvSpPr/>
          <p:nvPr/>
        </p:nvSpPr>
        <p:spPr>
          <a:xfrm>
            <a:off x="5099275" y="13158431"/>
            <a:ext cx="4635558" cy="7905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5106166" y="12388711"/>
            <a:ext cx="4628667" cy="748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5106609" y="11709313"/>
            <a:ext cx="4628225" cy="629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5086351" y="8821488"/>
            <a:ext cx="4648483" cy="639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901446" y="8824724"/>
            <a:ext cx="4112143" cy="639738"/>
          </a:xfrm>
          <a:prstGeom prst="rect">
            <a:avLst/>
          </a:prstGeom>
          <a:solidFill>
            <a:srgbClr val="F7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3" b="12811"/>
          <a:stretch/>
        </p:blipFill>
        <p:spPr>
          <a:xfrm>
            <a:off x="-1" y="-142852"/>
            <a:ext cx="10691813" cy="412667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01446" y="2716027"/>
            <a:ext cx="3916457" cy="369332"/>
          </a:xfrm>
          <a:prstGeom prst="rect">
            <a:avLst/>
          </a:prstGeom>
          <a:solidFill>
            <a:srgbClr val="87597D"/>
          </a:solidFill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 dalla Prof.ssa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Bastianoni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83594" y="3975217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Propone i seguenti seminari di gruppo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3319133"/>
            <a:ext cx="10692606" cy="691305"/>
          </a:xfrm>
          <a:prstGeom prst="rect">
            <a:avLst/>
          </a:prstGeom>
          <a:solidFill>
            <a:srgbClr val="875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790576" y="3390253"/>
            <a:ext cx="9417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Servizio di </a:t>
            </a:r>
            <a:r>
              <a:rPr lang="it-IT" sz="2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Counseling</a:t>
            </a:r>
            <a:r>
              <a:rPr lang="it-IT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Psicologico “Da Soli Mai”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44" y="14105891"/>
            <a:ext cx="2032537" cy="843477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800101" y="8474395"/>
            <a:ext cx="8869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dettaglio dei singoli seminari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84553" y="8831605"/>
            <a:ext cx="40642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b="1" dirty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uso la mia energia psicologica?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Condotto dalla Dott.ssa Elisa Malaguti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106609" y="8824916"/>
            <a:ext cx="4628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dirty="0"/>
              <a:t>Ti senti senza energia? Ti capita di non avere la giusta motivazione per affrontare la tua giornata? Focalizzare i modi e i luoghi in cui perdi la tua energia potrà essere una  “caccia al tesoro” per ricaricare le tue «batterie».</a:t>
            </a:r>
            <a:endParaRPr lang="it-IT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915550" y="11688463"/>
            <a:ext cx="4115056" cy="659643"/>
          </a:xfrm>
          <a:prstGeom prst="rect">
            <a:avLst/>
          </a:prstGeom>
          <a:solidFill>
            <a:srgbClr val="F7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876036" y="11796000"/>
            <a:ext cx="418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Ansia? Impariamo a gestirla!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Condotto dalla Dott.ssa Giulia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Strizzolo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98532" y="12415384"/>
            <a:ext cx="4115057" cy="696573"/>
          </a:xfrm>
          <a:prstGeom prst="rect">
            <a:avLst/>
          </a:prstGeom>
          <a:solidFill>
            <a:srgbClr val="F7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898532" y="12484410"/>
            <a:ext cx="4064254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Rabbia, il carburante per il cambiamento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Condotto dalla Dott.ssa Giulia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Strizzolo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106166" y="13164179"/>
            <a:ext cx="46286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Cosa sono e a cosa servono le emozioni? dove </a:t>
            </a:r>
            <a:r>
              <a:rPr lang="it-IT" sz="900" dirty="0" smtClean="0"/>
              <a:t>risiedono? Tutte </a:t>
            </a:r>
            <a:r>
              <a:rPr lang="it-IT" sz="900" dirty="0"/>
              <a:t>le emozioni sono la risposta adattiva a quel che accade nel nostro ambiente, frutto di una saggezza acquisita dalla vita nel corso dell' evoluzione. Il </a:t>
            </a:r>
            <a:r>
              <a:rPr lang="it-IT" sz="900" dirty="0" smtClean="0"/>
              <a:t>corpo è il </a:t>
            </a:r>
            <a:r>
              <a:rPr lang="it-IT" sz="900" dirty="0"/>
              <a:t>luogo in cui tutto accade e, proprio ascoltando il corpo, che </a:t>
            </a:r>
            <a:r>
              <a:rPr lang="it-IT" sz="900" dirty="0" smtClean="0"/>
              <a:t>è possibile </a:t>
            </a:r>
            <a:r>
              <a:rPr lang="it-IT" sz="900" dirty="0"/>
              <a:t>riconoscere le emozioni. Riconoscerle ci aiuta a dirigere le nostre intenzioni</a:t>
            </a:r>
            <a:r>
              <a:rPr lang="it-IT" sz="900" dirty="0" smtClean="0"/>
              <a:t>, i </a:t>
            </a:r>
            <a:r>
              <a:rPr lang="it-IT" sz="900" dirty="0"/>
              <a:t>nostri gesti nel mondo</a:t>
            </a:r>
            <a:r>
              <a:rPr lang="it-IT" sz="900" dirty="0" smtClean="0"/>
              <a:t>, come </a:t>
            </a:r>
            <a:r>
              <a:rPr lang="it-IT" sz="900" dirty="0"/>
              <a:t>una danza fra il "</a:t>
            </a:r>
            <a:r>
              <a:rPr lang="it-IT" sz="900" dirty="0" smtClean="0"/>
              <a:t>dentro" </a:t>
            </a:r>
            <a:r>
              <a:rPr lang="it-IT" sz="900" dirty="0"/>
              <a:t>e il "fuori".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4D9CEFD-46E2-CD25-A3EA-D26107F6184B}"/>
              </a:ext>
            </a:extLst>
          </p:cNvPr>
          <p:cNvSpPr/>
          <p:nvPr/>
        </p:nvSpPr>
        <p:spPr>
          <a:xfrm>
            <a:off x="915550" y="9536326"/>
            <a:ext cx="4098039" cy="553999"/>
          </a:xfrm>
          <a:prstGeom prst="rect">
            <a:avLst/>
          </a:prstGeom>
          <a:solidFill>
            <a:srgbClr val="F7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9B91802-237B-EA12-8008-405A471D1427}"/>
              </a:ext>
            </a:extLst>
          </p:cNvPr>
          <p:cNvSpPr/>
          <p:nvPr/>
        </p:nvSpPr>
        <p:spPr>
          <a:xfrm>
            <a:off x="911292" y="10166657"/>
            <a:ext cx="4115054" cy="725737"/>
          </a:xfrm>
          <a:prstGeom prst="rect">
            <a:avLst/>
          </a:prstGeom>
          <a:solidFill>
            <a:srgbClr val="F7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8B26EA9-824F-D9F5-1354-98A45F51A8F9}"/>
              </a:ext>
            </a:extLst>
          </p:cNvPr>
          <p:cNvSpPr txBox="1"/>
          <p:nvPr/>
        </p:nvSpPr>
        <p:spPr>
          <a:xfrm>
            <a:off x="867661" y="9562838"/>
            <a:ext cx="4098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b="1" dirty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 valgo e sono ok!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Condotto dalla Dott.ssa Elisa Malaguti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BC35D9E-F4EE-E91B-8426-A6F43334A08E}"/>
              </a:ext>
            </a:extLst>
          </p:cNvPr>
          <p:cNvSpPr txBox="1"/>
          <p:nvPr/>
        </p:nvSpPr>
        <p:spPr>
          <a:xfrm>
            <a:off x="867661" y="10239568"/>
            <a:ext cx="3950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b="1" dirty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cuore si comanda?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Condotto dalla Dott.ssa Elisa Malaguti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0B8FB2F1-AD9B-64A5-64F7-C84D6FCE792B}"/>
              </a:ext>
            </a:extLst>
          </p:cNvPr>
          <p:cNvSpPr/>
          <p:nvPr/>
        </p:nvSpPr>
        <p:spPr>
          <a:xfrm>
            <a:off x="919695" y="10964803"/>
            <a:ext cx="4117969" cy="648882"/>
          </a:xfrm>
          <a:prstGeom prst="rect">
            <a:avLst/>
          </a:prstGeom>
          <a:solidFill>
            <a:srgbClr val="F7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2D32894-59AF-4677-6553-9AA004DE6069}"/>
              </a:ext>
            </a:extLst>
          </p:cNvPr>
          <p:cNvSpPr txBox="1"/>
          <p:nvPr/>
        </p:nvSpPr>
        <p:spPr>
          <a:xfrm>
            <a:off x="876036" y="10979215"/>
            <a:ext cx="4205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b="1" dirty="0" err="1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Cambiamente</a:t>
            </a:r>
            <a:r>
              <a:rPr lang="it-IT" sz="1200" b="1" dirty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io con me…più di ieri meno di domani 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Condotto dalla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Dott.ssa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Elisa Malaguti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4E9386A-65BF-3CCC-61CD-A1A78D7958E4}"/>
              </a:ext>
            </a:extLst>
          </p:cNvPr>
          <p:cNvSpPr txBox="1"/>
          <p:nvPr/>
        </p:nvSpPr>
        <p:spPr>
          <a:xfrm>
            <a:off x="5081324" y="11709313"/>
            <a:ext cx="465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dirty="0"/>
              <a:t>Ansia, stress attacchi di panico. Come acquisire consapevolezza dei meccanismi e pensieri che li generano e li amplificano e ritornare padroni delle nostre menti?</a:t>
            </a:r>
            <a:endParaRPr lang="it-IT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66896387-FF50-8B1C-4DB3-4FB5E8D692EB}"/>
              </a:ext>
            </a:extLst>
          </p:cNvPr>
          <p:cNvSpPr/>
          <p:nvPr/>
        </p:nvSpPr>
        <p:spPr>
          <a:xfrm>
            <a:off x="5092879" y="9544632"/>
            <a:ext cx="4641955" cy="532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AAD03DC-32F1-53E8-542D-4E51D59C3A62}"/>
              </a:ext>
            </a:extLst>
          </p:cNvPr>
          <p:cNvSpPr txBox="1"/>
          <p:nvPr/>
        </p:nvSpPr>
        <p:spPr>
          <a:xfrm>
            <a:off x="5061472" y="9519149"/>
            <a:ext cx="4673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dirty="0"/>
              <a:t>Tendi a svalutarti o a far leva sulle tue risorse? Come definiresti la tua autostima? Essere consapevoli del proprio alfabeto del benessere potrà essere un modo per riprendere la «corona» del tuo valore. </a:t>
            </a:r>
            <a:endParaRPr lang="it-IT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494E85E7-F9F4-6DF3-DE99-DEB47E6BA2F9}"/>
              </a:ext>
            </a:extLst>
          </p:cNvPr>
          <p:cNvSpPr/>
          <p:nvPr/>
        </p:nvSpPr>
        <p:spPr>
          <a:xfrm>
            <a:off x="5106166" y="10177236"/>
            <a:ext cx="4628668" cy="702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481A7F4F-505E-98B9-FFB6-266D6513407A}"/>
              </a:ext>
            </a:extLst>
          </p:cNvPr>
          <p:cNvSpPr txBox="1"/>
          <p:nvPr/>
        </p:nvSpPr>
        <p:spPr>
          <a:xfrm>
            <a:off x="5061471" y="10166657"/>
            <a:ext cx="4673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dirty="0"/>
              <a:t>Come definiresti il tuo stare nella relazione sentimentale?  Che rapporto hai con </a:t>
            </a:r>
            <a:r>
              <a:rPr lang="it-IT" sz="1000" dirty="0" smtClean="0"/>
              <a:t>l’in-dipendenza </a:t>
            </a:r>
            <a:r>
              <a:rPr lang="it-IT" sz="1000" dirty="0"/>
              <a:t>affettiva? Conoscere le modalità di ingresso nella relazione di coppia potrà essere un alleato per promuovere il benessere personale nella relazione con l’altro/a.  </a:t>
            </a:r>
            <a:endParaRPr lang="it-IT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C0748ED0-EFE0-6977-C890-3E4EEC784B06}"/>
              </a:ext>
            </a:extLst>
          </p:cNvPr>
          <p:cNvSpPr/>
          <p:nvPr/>
        </p:nvSpPr>
        <p:spPr>
          <a:xfrm>
            <a:off x="5106166" y="10974625"/>
            <a:ext cx="4628668" cy="648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330AF18-BAF6-B113-51C6-7E16B3F79385}"/>
              </a:ext>
            </a:extLst>
          </p:cNvPr>
          <p:cNvSpPr txBox="1"/>
          <p:nvPr/>
        </p:nvSpPr>
        <p:spPr>
          <a:xfrm>
            <a:off x="5050282" y="10998909"/>
            <a:ext cx="4684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dirty="0"/>
              <a:t>Ti capita di sentirti a disagio quando affermi le tue idee e i tuoi vissuti? Apprendere modi di comunicare efficaci  potrà essere uno strumento per stabilire un profondo contatto con il tuo dialogo interiore. </a:t>
            </a:r>
            <a:endParaRPr lang="it-IT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8AEE3800-A38E-5778-518A-074B6CEBE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337325"/>
              </p:ext>
            </p:extLst>
          </p:nvPr>
        </p:nvGraphicFramePr>
        <p:xfrm>
          <a:off x="881062" y="4494839"/>
          <a:ext cx="8853772" cy="3936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974">
                  <a:extLst>
                    <a:ext uri="{9D8B030D-6E8A-4147-A177-3AD203B41FA5}">
                      <a16:colId xmlns:a16="http://schemas.microsoft.com/office/drawing/2014/main" val="3164381261"/>
                    </a:ext>
                  </a:extLst>
                </a:gridCol>
                <a:gridCol w="638912">
                  <a:extLst>
                    <a:ext uri="{9D8B030D-6E8A-4147-A177-3AD203B41FA5}">
                      <a16:colId xmlns:a16="http://schemas.microsoft.com/office/drawing/2014/main" val="3008250076"/>
                    </a:ext>
                  </a:extLst>
                </a:gridCol>
                <a:gridCol w="614789">
                  <a:extLst>
                    <a:ext uri="{9D8B030D-6E8A-4147-A177-3AD203B41FA5}">
                      <a16:colId xmlns:a16="http://schemas.microsoft.com/office/drawing/2014/main" val="347696988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2006822837"/>
                    </a:ext>
                  </a:extLst>
                </a:gridCol>
                <a:gridCol w="770467">
                  <a:extLst>
                    <a:ext uri="{9D8B030D-6E8A-4147-A177-3AD203B41FA5}">
                      <a16:colId xmlns:a16="http://schemas.microsoft.com/office/drawing/2014/main" val="422605006"/>
                    </a:ext>
                  </a:extLst>
                </a:gridCol>
                <a:gridCol w="579582">
                  <a:extLst>
                    <a:ext uri="{9D8B030D-6E8A-4147-A177-3AD203B41FA5}">
                      <a16:colId xmlns:a16="http://schemas.microsoft.com/office/drawing/2014/main" val="478821517"/>
                    </a:ext>
                  </a:extLst>
                </a:gridCol>
                <a:gridCol w="571215">
                  <a:extLst>
                    <a:ext uri="{9D8B030D-6E8A-4147-A177-3AD203B41FA5}">
                      <a16:colId xmlns:a16="http://schemas.microsoft.com/office/drawing/2014/main" val="2021053675"/>
                    </a:ext>
                  </a:extLst>
                </a:gridCol>
                <a:gridCol w="634702">
                  <a:extLst>
                    <a:ext uri="{9D8B030D-6E8A-4147-A177-3AD203B41FA5}">
                      <a16:colId xmlns:a16="http://schemas.microsoft.com/office/drawing/2014/main" val="429621023"/>
                    </a:ext>
                  </a:extLst>
                </a:gridCol>
                <a:gridCol w="634701">
                  <a:extLst>
                    <a:ext uri="{9D8B030D-6E8A-4147-A177-3AD203B41FA5}">
                      <a16:colId xmlns:a16="http://schemas.microsoft.com/office/drawing/2014/main" val="926632795"/>
                    </a:ext>
                  </a:extLst>
                </a:gridCol>
                <a:gridCol w="623943">
                  <a:extLst>
                    <a:ext uri="{9D8B030D-6E8A-4147-A177-3AD203B41FA5}">
                      <a16:colId xmlns:a16="http://schemas.microsoft.com/office/drawing/2014/main" val="1468412034"/>
                    </a:ext>
                  </a:extLst>
                </a:gridCol>
                <a:gridCol w="634701">
                  <a:extLst>
                    <a:ext uri="{9D8B030D-6E8A-4147-A177-3AD203B41FA5}">
                      <a16:colId xmlns:a16="http://schemas.microsoft.com/office/drawing/2014/main" val="1538864219"/>
                    </a:ext>
                  </a:extLst>
                </a:gridCol>
                <a:gridCol w="623944">
                  <a:extLst>
                    <a:ext uri="{9D8B030D-6E8A-4147-A177-3AD203B41FA5}">
                      <a16:colId xmlns:a16="http://schemas.microsoft.com/office/drawing/2014/main" val="664684335"/>
                    </a:ext>
                  </a:extLst>
                </a:gridCol>
                <a:gridCol w="659887">
                  <a:extLst>
                    <a:ext uri="{9D8B030D-6E8A-4147-A177-3AD203B41FA5}">
                      <a16:colId xmlns:a16="http://schemas.microsoft.com/office/drawing/2014/main" val="4225537401"/>
                    </a:ext>
                  </a:extLst>
                </a:gridCol>
              </a:tblGrid>
              <a:tr h="378637">
                <a:tc>
                  <a:txBody>
                    <a:bodyPr/>
                    <a:lstStyle/>
                    <a:p>
                      <a:r>
                        <a:rPr lang="it-IT" sz="10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Anno accademico</a:t>
                      </a:r>
                    </a:p>
                    <a:p>
                      <a:r>
                        <a:rPr lang="it-IT" sz="10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2023-2024</a:t>
                      </a:r>
                      <a:endParaRPr lang="it-IT" sz="10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settembre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ottobre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novembre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dicembre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gennaio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febbraio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marzo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aprile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maggio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giugno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luglio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agosto</a:t>
                      </a:r>
                    </a:p>
                    <a:p>
                      <a:pPr algn="ctr"/>
                      <a:r>
                        <a:rPr lang="it-IT" sz="900" b="1" i="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</a:t>
                      </a:r>
                      <a:endParaRPr lang="it-IT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75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355532"/>
                  </a:ext>
                </a:extLst>
              </a:tr>
              <a:tr h="524267">
                <a:tc>
                  <a:txBody>
                    <a:bodyPr/>
                    <a:lstStyle/>
                    <a:p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seminari condotti dalla Dott.ssa </a:t>
                      </a:r>
                    </a:p>
                    <a:p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Elisa Malaguti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 presenza in via Ariosto 35</a:t>
                      </a:r>
                    </a:p>
                    <a:p>
                      <a:pPr algn="ctr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dalle 16.30 alle 18.30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online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 Narrow" panose="020B0606020202030204" pitchFamily="34" charset="0"/>
                        </a:rPr>
                        <a:t>in presenza in via Ariosto 35</a:t>
                      </a:r>
                    </a:p>
                    <a:p>
                      <a:pPr algn="ctr"/>
                      <a:r>
                        <a:rPr lang="it-IT" sz="1000" dirty="0">
                          <a:latin typeface="Arial Narrow" panose="020B0606020202030204" pitchFamily="34" charset="0"/>
                        </a:rPr>
                        <a:t>dalle 16.30 alle 18.30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9692954"/>
                  </a:ext>
                </a:extLst>
              </a:tr>
              <a:tr h="378637">
                <a:tc>
                  <a:txBody>
                    <a:bodyPr/>
                    <a:lstStyle/>
                    <a:p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Come uso la mia energia psicologica?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7 e 14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4 e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9 e 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10 e 17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8 e 15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6 e 13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4 e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 e 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11 e 18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 e 8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6335753"/>
                  </a:ext>
                </a:extLst>
              </a:tr>
              <a:tr h="233007"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Io valgo e sono ok!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21 e 28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18 e 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23 e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7 e 14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24 e 31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22 e 29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20 e 27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18 e 29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16 e 23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3 e 10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3634971"/>
                  </a:ext>
                </a:extLst>
              </a:tr>
              <a:tr h="233007"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Al cuore si</a:t>
                      </a:r>
                      <a:r>
                        <a:rPr lang="it-IT" sz="1000" b="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comanda?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6 e 13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5 e 12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8 e 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11 e 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7 e 14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7 e 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5 e 10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5 e 12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17 e 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22 e 29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371406"/>
                  </a:ext>
                </a:extLst>
              </a:tr>
              <a:tr h="444630">
                <a:tc>
                  <a:txBody>
                    <a:bodyPr/>
                    <a:lstStyle/>
                    <a:p>
                      <a:r>
                        <a:rPr lang="it-IT" sz="900" b="0" dirty="0" err="1">
                          <a:latin typeface="Arial Narrow" panose="020B0606020202030204" pitchFamily="34" charset="0"/>
                        </a:rPr>
                        <a:t>Cambiamente</a:t>
                      </a:r>
                      <a:endParaRPr lang="it-IT" sz="900" b="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it-IT" sz="900" b="0" dirty="0">
                          <a:latin typeface="Arial Narrow" panose="020B0606020202030204" pitchFamily="34" charset="0"/>
                        </a:rPr>
                        <a:t>Io con </a:t>
                      </a:r>
                      <a:r>
                        <a:rPr lang="it-IT" sz="900" b="0" dirty="0" smtClean="0">
                          <a:latin typeface="Arial Narrow" panose="020B0606020202030204" pitchFamily="34" charset="0"/>
                        </a:rPr>
                        <a:t>me…</a:t>
                      </a:r>
                      <a:r>
                        <a:rPr lang="it-IT" sz="900" b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it-IT" sz="900" b="0" dirty="0" smtClean="0">
                          <a:latin typeface="Arial Narrow" panose="020B0606020202030204" pitchFamily="34" charset="0"/>
                        </a:rPr>
                        <a:t>più di</a:t>
                      </a:r>
                      <a:r>
                        <a:rPr lang="it-IT" sz="900" b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it-IT" sz="900" b="0" dirty="0" smtClean="0">
                          <a:latin typeface="Arial Narrow" panose="020B0606020202030204" pitchFamily="34" charset="0"/>
                        </a:rPr>
                        <a:t>ieri…</a:t>
                      </a:r>
                      <a:r>
                        <a:rPr lang="it-IT" sz="900" b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it-IT" sz="900" b="0" dirty="0" smtClean="0">
                          <a:latin typeface="Arial Narrow" panose="020B0606020202030204" pitchFamily="34" charset="0"/>
                        </a:rPr>
                        <a:t>meno </a:t>
                      </a:r>
                      <a:r>
                        <a:rPr lang="it-IT" sz="900" b="0" dirty="0">
                          <a:latin typeface="Arial Narrow" panose="020B0606020202030204" pitchFamily="34" charset="0"/>
                        </a:rPr>
                        <a:t>di domani…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20 e 27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19 e 24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22 e 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21 e 28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25.01 e 1.02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21 e 28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21 e 28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17 e 24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8 e 15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19 e 26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25 e 31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64350"/>
                  </a:ext>
                </a:extLst>
              </a:tr>
              <a:tr h="560670"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seminari condotti dalla</a:t>
                      </a:r>
                      <a:r>
                        <a:rPr lang="it-IT" sz="1000" b="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Dott.ssa</a:t>
                      </a:r>
                    </a:p>
                    <a:p>
                      <a:r>
                        <a:rPr lang="it-IT" sz="1000" b="0" dirty="0">
                          <a:latin typeface="Arial Narrow" panose="020B0606020202030204" pitchFamily="34" charset="0"/>
                        </a:rPr>
                        <a:t>Giulia </a:t>
                      </a:r>
                      <a:r>
                        <a:rPr lang="it-IT" sz="1000" b="0" dirty="0" err="1">
                          <a:latin typeface="Arial Narrow" panose="020B0606020202030204" pitchFamily="34" charset="0"/>
                        </a:rPr>
                        <a:t>Strizzolo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 presenza in via Ariosto 35</a:t>
                      </a:r>
                    </a:p>
                    <a:p>
                      <a:pPr algn="ctr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dalle 15.00 alle </a:t>
                      </a:r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17.00</a:t>
                      </a:r>
                      <a:endParaRPr lang="it-IT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online</a:t>
                      </a:r>
                      <a:endParaRPr lang="it-IT" sz="1000" dirty="0"/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 presenza in via Ariosto 35</a:t>
                      </a:r>
                    </a:p>
                    <a:p>
                      <a:pPr algn="ctr"/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dalle 15.00 alle </a:t>
                      </a:r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17.00</a:t>
                      </a:r>
                      <a:endParaRPr lang="it-IT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69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online</a:t>
                      </a:r>
                      <a:endParaRPr lang="it-IT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163195"/>
                  </a:ext>
                </a:extLst>
              </a:tr>
              <a:tr h="378637">
                <a:tc>
                  <a:txBody>
                    <a:bodyPr/>
                    <a:lstStyle/>
                    <a:p>
                      <a:r>
                        <a:rPr lang="it-IT" sz="1000" b="0" smtClean="0">
                          <a:latin typeface="Arial Narrow" panose="020B0606020202030204" pitchFamily="34" charset="0"/>
                        </a:rPr>
                        <a:t>Ansia? Impariamo a gestirla!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4 e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2 e 9 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6 e 13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4 e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9 e 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6 e 13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5 e 12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 e 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7 e 14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4 e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9 e 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6 e 13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884075"/>
                  </a:ext>
                </a:extLst>
              </a:tr>
              <a:tr h="404221">
                <a:tc>
                  <a:txBody>
                    <a:bodyPr/>
                    <a:lstStyle/>
                    <a:p>
                      <a:r>
                        <a:rPr lang="it-IT" sz="10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Rabbia il carburante per il Cambiamento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18 e 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16 e 23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20 e 27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18 e 21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23 e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20 e 27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19 e 26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16 e 30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21 e 28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18 e 25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23 e 30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20 e 27 </a:t>
                      </a:r>
                    </a:p>
                    <a:p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390719"/>
                  </a:ext>
                </a:extLst>
              </a:tr>
              <a:tr h="228239">
                <a:tc>
                  <a:txBody>
                    <a:bodyPr/>
                    <a:lstStyle/>
                    <a:p>
                      <a:r>
                        <a:rPr lang="it-IT" sz="1000" b="0" i="0" dirty="0" smtClean="0"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</a:rPr>
                        <a:t>Il ritmo delle emozioni</a:t>
                      </a:r>
                      <a:endParaRPr lang="it-IT" sz="10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17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21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2747568"/>
                  </a:ext>
                </a:extLst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828349" y="14361465"/>
            <a:ext cx="18229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 ISCRIVERSI</a:t>
            </a:r>
            <a:endParaRPr lang="it-IT" sz="1600" dirty="0"/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89" y="14120933"/>
            <a:ext cx="780111" cy="780111"/>
          </a:xfrm>
          <a:prstGeom prst="rect">
            <a:avLst/>
          </a:prstGeom>
        </p:spPr>
      </p:pic>
      <p:sp>
        <p:nvSpPr>
          <p:cNvPr id="38" name="Rettangolo 37"/>
          <p:cNvSpPr/>
          <p:nvPr/>
        </p:nvSpPr>
        <p:spPr>
          <a:xfrm>
            <a:off x="898532" y="13158431"/>
            <a:ext cx="4115057" cy="790578"/>
          </a:xfrm>
          <a:prstGeom prst="rect">
            <a:avLst/>
          </a:prstGeom>
          <a:solidFill>
            <a:srgbClr val="F7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898532" y="13227457"/>
            <a:ext cx="40642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875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ritmo delle emozioni</a:t>
            </a:r>
            <a:endParaRPr lang="it-IT" sz="1200" b="1" dirty="0">
              <a:solidFill>
                <a:srgbClr val="875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Condotto dalla Dott.ssa Luana Serafino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5106166" y="12398410"/>
            <a:ext cx="4628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dirty="0"/>
              <a:t>La rabbia, se saputa dominare, controllare e incanalare nella giusta direzione è un carburante fra i più potenti, in grado di sollecitare un cambiamento e tirare fuori la grinta per superare le difficoltà. Come trasformare la rabbia in «carburante psicologico»?</a:t>
            </a:r>
            <a:endParaRPr lang="it-IT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53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</TotalTime>
  <Words>763</Words>
  <Application>Microsoft Office PowerPoint</Application>
  <PresentationFormat>Personalizzato</PresentationFormat>
  <Paragraphs>145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Martino Bison</dc:creator>
  <cp:lastModifiedBy>Martino Bison</cp:lastModifiedBy>
  <cp:revision>40</cp:revision>
  <dcterms:created xsi:type="dcterms:W3CDTF">2023-06-26T13:21:02Z</dcterms:created>
  <dcterms:modified xsi:type="dcterms:W3CDTF">2024-05-06T07:04:57Z</dcterms:modified>
</cp:coreProperties>
</file>