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05" r:id="rId2"/>
    <p:sldId id="281" r:id="rId3"/>
    <p:sldId id="283" r:id="rId4"/>
    <p:sldId id="282" r:id="rId5"/>
    <p:sldId id="297" r:id="rId6"/>
    <p:sldId id="298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913A"/>
    <a:srgbClr val="E6A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930DC-660A-4F87-AE24-18BDE434A618}" type="datetimeFigureOut">
              <a:rPr lang="it-IT" smtClean="0"/>
              <a:t>14/03/2023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4C8F0-0040-4AB8-B902-73C7186170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7144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CAAB2E-0CF6-6527-AFEA-E5050E286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46FB2EE-C5A8-A4CE-F58C-4B93C7D8A4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91BEF3-C575-CDE6-2585-92A30C71F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9BE43F-876F-3021-898A-6A1432271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0EB2C7-8DCD-8659-FC98-6C4E5683D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4898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56E4AC-4345-7ECB-1E59-62466781B2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59E938D-68F4-885A-32C2-7ACD4B5C2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92CC9F-35EF-BBB0-BA56-045564F9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20AB56F-EAD0-5413-EB4E-E480FCA0F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DA6EB02-D6AC-D17D-CD0E-2B41E1817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790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4DF006A-9D97-EC3E-12EB-3A8E95A4B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AEF5F3D-124F-CEFB-FFD3-B01E03153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EAE124-BF3D-F15F-031C-6E62A2499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F049BA-B51C-2D11-8584-BA88A3EAC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959B44-DF30-77A6-2849-8C4888C61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445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F0BBA6-B95F-EA33-18C0-B843E25C4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1AB2E60-65EE-0DF2-1494-661E9F349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45E2CF4-C927-66D8-92D8-976AB6CBD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1B15F9-32DC-256D-13E3-D44E9F79F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FA75F1D-D0A6-6D71-2DEC-0CD2B2589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445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E0D0F0-9E8D-0DCB-C6D8-2D93DF163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F11CFF-33A2-A2B9-D808-4CF8E197C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3DCF8A-FACB-4729-0FF0-E9AF091C9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00BFA6-06C5-92E6-2CFF-4D0B955D2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4CF424E-4B47-D14D-64E2-9EB3C8F2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3048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B69110-C779-5D44-4B52-36E339179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B72F40-0429-3829-7F09-74B4CDC78F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89B6BD-4040-4CA7-36C2-1EED19292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04D1C88-3E65-4DEC-B047-BC5A17F49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2ADFF55-316B-6798-FCEE-4EAE33D64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93DB403-244D-A0BB-497F-D8C58FE8A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5835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E8B530-E6B7-AC66-7A12-9861CB7DA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C6A68B-DE7A-4A10-5AB8-2B65038F3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3ED75AC-271F-D737-726E-AA35E2F4D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00C2BE5-45B3-5F81-D404-14C9D4FCE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5EDC85B-501F-7DBB-2301-D1A24D8FF3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92BEAA0-0B68-146C-597C-418A7A61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8C0FEEE8-053D-2B73-DF9C-866FF50E4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C5577DC-4145-C8AD-E148-9680AAB5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27684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CF9649-9F1E-94C8-D24E-F439B5159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6D422E38-437E-F3CD-890A-00F2A2E4D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D9A3AD6-8C59-7864-EAEE-CA232607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CF4F9DE-8F0D-B32E-B66F-68DCA538E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79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5FABEF5-D96D-5CDD-79A4-B8ADC3771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523814E-3B3F-0746-A0FD-170A6288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C6280CD-D022-5147-6669-DBE7518BF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8874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57075D2-CA2A-964B-78EA-860365188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0BCB9E7-793D-BC39-9B05-C892D7C87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B66EE9-9BE0-325A-D3FC-4637C656F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0E5E33F-7C1E-4B81-4EBC-8B2CB46B6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93C374C-556D-ECDE-3A8A-05105E67C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67202F-0CC4-BCCE-1D81-8752D5E7C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084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FB2262-673D-7491-81CD-382FFD7F2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E86B8A9-98E9-6FA3-A99F-8195245BFB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0608FE3-8340-673C-28C9-3E0EF8787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BF2A6F-B2EC-14BD-7D0C-B78A784BF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EE4C16A-FD94-6925-EF8D-EB4A41F14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C6F0033-242D-3492-C005-6C3A6DF62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5689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  <a:alpha val="8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C5D1897-BB05-9CBA-2BE0-5CAD00C3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5BDBB3D-66B9-E6B3-027F-2FAC7EC05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7A3D3D-F46B-F312-FAEB-501BEFCAE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5D9CB-820E-416F-B409-5FC352686D49}" type="datetimeFigureOut">
              <a:rPr lang="it-IT" smtClean="0"/>
              <a:pPr/>
              <a:t>14/03/2023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EAEAD33-DCF0-E821-470F-7A4D0D79FB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707D2C6-7051-8500-B7C9-8338E5AA6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5FEAE-DB4B-4454-A334-9EFA6B53A6B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5262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nife.it/it/studiare/diritti/counseling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E179EF-FBA1-76D7-5CCC-5BA58D64E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Come contattarci?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2358BE-7131-C35E-99B6-F1F02B00A39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È possibile iscriversi compilando il </a:t>
            </a:r>
            <a:r>
              <a:rPr lang="it-IT" dirty="0" err="1"/>
              <a:t>form</a:t>
            </a:r>
            <a:r>
              <a:rPr lang="it-IT" dirty="0"/>
              <a:t> presente al link:</a:t>
            </a: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>
                <a:hlinkClick r:id="rId2"/>
              </a:rPr>
              <a:t>https://www.unife.it/it/studiare/diritti/counseling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3FFB54C-B6DB-1B71-77C4-45408861C5D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3600" b="1" dirty="0"/>
              <a:t>Le nostre sedi</a:t>
            </a:r>
          </a:p>
          <a:p>
            <a:pPr marL="0" indent="0">
              <a:buNone/>
            </a:pPr>
            <a:endParaRPr lang="it-IT" sz="3600" b="1" dirty="0"/>
          </a:p>
          <a:p>
            <a:pPr marL="0" indent="0">
              <a:buNone/>
            </a:pPr>
            <a:r>
              <a:rPr lang="it-IT" sz="3200" b="1" dirty="0"/>
              <a:t>Via Scienze 41 B</a:t>
            </a:r>
          </a:p>
          <a:p>
            <a:pPr marL="0" indent="0">
              <a:buNone/>
            </a:pPr>
            <a:r>
              <a:rPr lang="it-IT" sz="3200" b="1" dirty="0"/>
              <a:t>Via Saragat 1/c</a:t>
            </a:r>
          </a:p>
          <a:p>
            <a:pPr marL="0" indent="0">
              <a:buNone/>
            </a:pPr>
            <a:r>
              <a:rPr lang="it-IT" sz="3200" b="1" dirty="0"/>
              <a:t>Blocco A, Stanza 139, 1°piano (Sede Ingegneria)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888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107AF39-03AD-614D-DEE0-489F90F7F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Caratteristiche del servizio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Destinatari e personale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1618999-1CF6-2A26-36DE-4E0278AF8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DESTINATARI: studenti /studentesse</a:t>
            </a:r>
            <a:r>
              <a:rPr lang="it-IT" dirty="0"/>
              <a:t>, inclusi /e dottorandi e dottorande, specializzandi e specializzande dell’Ateneo  di Ferrara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CONSULENTI:</a:t>
            </a:r>
            <a:r>
              <a:rPr lang="it-IT" dirty="0"/>
              <a:t>   4 Psicologhe/psicoterapeute 1 medico/psicoterapeuta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REFERENTE: Psicologa universitaria, delegata alle attività inerenti alla consulenza psicologica e al counseling psicologico </a:t>
            </a:r>
            <a:r>
              <a:rPr lang="it-IT" dirty="0"/>
              <a:t>garante del funzionamento del servizio sia nei confronti degli studenti/      studentesse richiedenti la consultazione sia nei confronti dell’Ateneo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44611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493C55-DD76-F5D1-46C0-884C16ADD0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Caratteristiche del servizio:</a:t>
            </a:r>
            <a:br>
              <a:rPr lang="it-IT" b="1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</a:rPr>
              <a:t>Tipologia di interventi erogati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8E11CB-2520-B293-43E8-A99038220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547"/>
            <a:ext cx="10515600" cy="464932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it-IT" dirty="0"/>
          </a:p>
          <a:p>
            <a:pPr marL="342900" lvl="0" indent="-342900" algn="just">
              <a:buFont typeface="Symbol" panose="05050102010706020507" pitchFamily="18" charset="2"/>
              <a:buChar char=""/>
            </a:pPr>
            <a:r>
              <a:rPr lang="it-IT" b="1" dirty="0"/>
              <a:t>Consultazioni  psicologiche individuali:  </a:t>
            </a:r>
            <a:r>
              <a:rPr lang="it-IT" b="1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Modello di consultazione breve </a:t>
            </a:r>
            <a:r>
              <a:rPr lang="it-IT" dirty="0"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 privilegia obiettivi definiti, raggiungibili nei tempi previsti, da concordare con il richiedente.</a:t>
            </a:r>
            <a:endParaRPr lang="it-I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  <a:p>
            <a:r>
              <a:rPr lang="it-IT" b="1" dirty="0"/>
              <a:t>Consultazioni psicologiche</a:t>
            </a:r>
            <a:r>
              <a:rPr lang="it-IT" dirty="0"/>
              <a:t> </a:t>
            </a:r>
            <a:r>
              <a:rPr lang="it-IT" b="1" dirty="0"/>
              <a:t>medio brevi</a:t>
            </a:r>
            <a:r>
              <a:rPr lang="it-IT" dirty="0"/>
              <a:t> della durata di 10-12 incontri. </a:t>
            </a:r>
            <a:r>
              <a:rPr lang="it-IT" b="1" dirty="0"/>
              <a:t>Solo in casi specifici </a:t>
            </a:r>
          </a:p>
          <a:p>
            <a:endParaRPr lang="it-IT" b="1" dirty="0"/>
          </a:p>
          <a:p>
            <a:r>
              <a:rPr lang="it-IT" b="1" dirty="0"/>
              <a:t>Consulenza ai docenti</a:t>
            </a:r>
            <a:r>
              <a:rPr lang="it-IT" dirty="0"/>
              <a:t> su richiesta del docente in merito a dubbi su come relazionarsi a studenti percepiti in difficoltà</a:t>
            </a:r>
          </a:p>
          <a:p>
            <a:endParaRPr lang="it-IT" b="1" dirty="0"/>
          </a:p>
          <a:p>
            <a:r>
              <a:rPr lang="it-IT" b="1" dirty="0"/>
              <a:t>Attività in gruppo,</a:t>
            </a:r>
            <a:r>
              <a:rPr lang="it-IT" dirty="0"/>
              <a:t> erogate sia in modalità in presenza che online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75830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46562A-502F-8864-8CFA-9B7027633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FF0000"/>
                </a:solidFill>
              </a:rPr>
              <a:t>Punti di forza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7C571EC-489D-C7F4-6577-4AAAFC569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256" y="1175659"/>
            <a:ext cx="10330543" cy="5555928"/>
          </a:xfrm>
        </p:spPr>
        <p:txBody>
          <a:bodyPr>
            <a:normAutofit fontScale="25000" lnSpcReduction="20000"/>
          </a:bodyPr>
          <a:lstStyle/>
          <a:p>
            <a:endParaRPr lang="it-IT" sz="3000" b="1" dirty="0"/>
          </a:p>
          <a:p>
            <a:r>
              <a:rPr lang="it-IT" sz="8000" b="1" dirty="0"/>
              <a:t>APERTURA : CONTINUATIVA TUTTO L’ANNO SENZA INTERRUZIONI</a:t>
            </a:r>
          </a:p>
          <a:p>
            <a:endParaRPr lang="it-IT" sz="8000" b="1" dirty="0"/>
          </a:p>
          <a:p>
            <a:r>
              <a:rPr lang="it-IT" sz="8000" b="1" dirty="0"/>
              <a:t>MODALITA’ DI EROGAZIONE : in presenza o on line a scelta dello studente</a:t>
            </a:r>
          </a:p>
          <a:p>
            <a:pPr marL="0" indent="0">
              <a:buNone/>
            </a:pPr>
            <a:endParaRPr lang="it-IT" sz="8000" b="1" dirty="0"/>
          </a:p>
          <a:p>
            <a:r>
              <a:rPr lang="it-IT" sz="8000" b="1" dirty="0"/>
              <a:t>LINGUA DI EROGAZIONE</a:t>
            </a:r>
            <a:r>
              <a:rPr lang="it-IT" sz="8000" dirty="0"/>
              <a:t>: italiano e inglese a scelta dello studente</a:t>
            </a:r>
          </a:p>
          <a:p>
            <a:pPr marL="0" indent="0">
              <a:buNone/>
            </a:pPr>
            <a:endParaRPr lang="it-IT" sz="8000" dirty="0"/>
          </a:p>
          <a:p>
            <a:r>
              <a:rPr lang="it-IT" sz="8000" b="1" dirty="0"/>
              <a:t>SCELTA DEL CONSULENTE</a:t>
            </a:r>
            <a:r>
              <a:rPr lang="it-IT" sz="8000" dirty="0"/>
              <a:t> : lo studente può scegliere un consulente donna o uomo</a:t>
            </a:r>
          </a:p>
          <a:p>
            <a:pPr marL="0" indent="0">
              <a:buNone/>
            </a:pPr>
            <a:endParaRPr lang="it-IT" sz="8000" b="1" dirty="0"/>
          </a:p>
          <a:p>
            <a:r>
              <a:rPr lang="it-IT" sz="8000" b="1" dirty="0"/>
              <a:t>TEMPI DI PRESA IN CARICO</a:t>
            </a:r>
            <a:r>
              <a:rPr lang="it-IT" sz="8000" dirty="0"/>
              <a:t>:</a:t>
            </a:r>
            <a:r>
              <a:rPr lang="it-IT" sz="8000" b="1" dirty="0"/>
              <a:t> entro 48 or</a:t>
            </a:r>
            <a:r>
              <a:rPr lang="it-IT" sz="8000" dirty="0"/>
              <a:t>e dalla richiesta</a:t>
            </a:r>
          </a:p>
          <a:p>
            <a:pPr marL="0" indent="0">
              <a:buNone/>
            </a:pPr>
            <a:endParaRPr lang="it-IT" sz="8000" dirty="0"/>
          </a:p>
          <a:p>
            <a:r>
              <a:rPr lang="it-IT" sz="8000" b="1" dirty="0"/>
              <a:t>TEMPI DI ATTESA PER IL PRIMO COLLOQUIO</a:t>
            </a:r>
            <a:r>
              <a:rPr lang="it-IT" sz="8000" dirty="0"/>
              <a:t>: </a:t>
            </a:r>
            <a:r>
              <a:rPr lang="it-IT" sz="8000" b="1" dirty="0"/>
              <a:t>entro 2 settimane </a:t>
            </a:r>
            <a:endParaRPr lang="it-IT" sz="8000" dirty="0"/>
          </a:p>
          <a:p>
            <a:pPr marL="0" indent="0">
              <a:buNone/>
            </a:pPr>
            <a:endParaRPr lang="it-IT" sz="8000" dirty="0"/>
          </a:p>
          <a:p>
            <a:r>
              <a:rPr lang="it-IT" sz="8000" b="1" dirty="0"/>
              <a:t>SUPERVISIONE REGOLARE INDIVIDUALE E DI GRUPPO</a:t>
            </a:r>
            <a:r>
              <a:rPr lang="it-IT" sz="8000" dirty="0"/>
              <a:t>: </a:t>
            </a:r>
            <a:r>
              <a:rPr lang="it-IT" sz="8000" b="1" dirty="0"/>
              <a:t>supervisione individuale al consulente </a:t>
            </a:r>
            <a:r>
              <a:rPr lang="it-IT" sz="8000" dirty="0"/>
              <a:t>per ogni nuova presa in carico,  </a:t>
            </a:r>
            <a:r>
              <a:rPr lang="it-IT" sz="8000" b="1" dirty="0"/>
              <a:t>Supervisione di gruppo </a:t>
            </a:r>
            <a:r>
              <a:rPr lang="it-IT" sz="8000" dirty="0"/>
              <a:t> a cadenza bisettimanale o mensile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41548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B78A21-0712-5546-6E53-1FE676FAD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TIPOLOGIA DI DOMANDA ACCOLTA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ED3CC36-22C8-DA82-223E-8CB8F3436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sz="3200" b="1" dirty="0"/>
              <a:t>Viene accolta ogni tipo di domanda</a:t>
            </a:r>
          </a:p>
          <a:p>
            <a:pPr marL="0" indent="0">
              <a:buNone/>
            </a:pPr>
            <a:r>
              <a:rPr lang="it-IT" sz="3200" b="1" dirty="0"/>
              <a:t>prevalentemente</a:t>
            </a:r>
            <a:r>
              <a:rPr lang="it-IT" sz="3200" dirty="0"/>
              <a:t>: stati ansiosi ricorrenti, difficoltà nello studio, stati depressivi, difficoltà nel rapporto con il cibo, difficoltà relazionali, sentimenti di sfiducia in sé e nelle proprie capacità, eventi traumatici,  lutti e perdite, solitudine e problematiche connesse all'orientamento sessuale.</a:t>
            </a:r>
          </a:p>
          <a:p>
            <a:pPr marL="0" indent="0">
              <a:buNone/>
            </a:pPr>
            <a:r>
              <a:rPr lang="it-IT" sz="3200" dirty="0"/>
              <a:t>Non vengono prese in carico situazioni di disturbo psichiatrico non trattate da specialisti esterni</a:t>
            </a:r>
          </a:p>
          <a:p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29122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504455-9ACC-217E-B97C-74E3358B0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Affluenza: periodo 01/11/2021- 27/2/2023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9D15C3-2FFB-735A-A0A2-381019525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b="1" dirty="0"/>
              <a:t> </a:t>
            </a:r>
          </a:p>
          <a:p>
            <a:pPr marL="0" indent="0" algn="ctr">
              <a:buNone/>
            </a:pPr>
            <a:r>
              <a:rPr lang="it-IT" sz="5400" b="1" dirty="0"/>
              <a:t>1.497 </a:t>
            </a:r>
            <a:r>
              <a:rPr lang="it-IT" sz="4400" b="1" dirty="0"/>
              <a:t>prese in carico</a:t>
            </a:r>
            <a:endParaRPr lang="it-IT" sz="4400" dirty="0"/>
          </a:p>
          <a:p>
            <a:pPr marL="0" indent="0">
              <a:buNone/>
            </a:pPr>
            <a:endParaRPr lang="it-IT" sz="3200" dirty="0"/>
          </a:p>
          <a:p>
            <a:pPr marL="0" indent="0">
              <a:buNone/>
            </a:pPr>
            <a:r>
              <a:rPr lang="it-IT" sz="4800" b="1" dirty="0"/>
              <a:t>1.322</a:t>
            </a:r>
            <a:r>
              <a:rPr lang="it-IT" sz="4800" dirty="0"/>
              <a:t>  </a:t>
            </a:r>
            <a:r>
              <a:rPr lang="it-IT" sz="3200" b="1" dirty="0"/>
              <a:t>consultazioni individuali</a:t>
            </a:r>
          </a:p>
          <a:p>
            <a:pPr marL="0" indent="0">
              <a:buNone/>
            </a:pPr>
            <a:r>
              <a:rPr lang="it-IT" sz="4400" b="1" dirty="0"/>
              <a:t>175      </a:t>
            </a:r>
            <a:r>
              <a:rPr lang="it-IT" sz="3200" b="1" dirty="0"/>
              <a:t>partecipanti incontri  di gruppo</a:t>
            </a:r>
          </a:p>
        </p:txBody>
      </p:sp>
    </p:spTree>
    <p:extLst>
      <p:ext uri="{BB962C8B-B14F-4D97-AF65-F5344CB8AC3E}">
        <p14:creationId xmlns:p14="http://schemas.microsoft.com/office/powerpoint/2010/main" val="2453376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</TotalTime>
  <Words>373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Tema di Office</vt:lpstr>
      <vt:lpstr>Come contattarci?</vt:lpstr>
      <vt:lpstr>Caratteristiche del servizio Destinatari e personale</vt:lpstr>
      <vt:lpstr>Caratteristiche del servizio: Tipologia di interventi erogati</vt:lpstr>
      <vt:lpstr>Punti di forza</vt:lpstr>
      <vt:lpstr>TIPOLOGIA DI DOMANDA ACCOLTA</vt:lpstr>
      <vt:lpstr>Affluenza: periodo 01/11/2021- 27/2/2023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XXII Congresso nazionale SIO  20 e 21 Gennaio 2023 La Sapienza Università degli Studi di Roma  Orientamento 5.0: verso nuovi futuri</dc:title>
  <dc:creator>pino</dc:creator>
  <cp:lastModifiedBy>Daniela Elmi</cp:lastModifiedBy>
  <cp:revision>63</cp:revision>
  <dcterms:created xsi:type="dcterms:W3CDTF">2023-01-17T17:31:41Z</dcterms:created>
  <dcterms:modified xsi:type="dcterms:W3CDTF">2023-03-14T07:34:20Z</dcterms:modified>
</cp:coreProperties>
</file>