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56" r:id="rId4"/>
    <p:sldId id="257" r:id="rId5"/>
    <p:sldId id="258" r:id="rId6"/>
    <p:sldId id="261" r:id="rId7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42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8F21E-BA32-4065-8298-CC894C3B25D1}" type="datetimeFigureOut">
              <a:rPr lang="it-IT" smtClean="0"/>
              <a:t>28/05/2014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32875-D455-4722-AD90-BCFFBF0D48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92657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8F21E-BA32-4065-8298-CC894C3B25D1}" type="datetimeFigureOut">
              <a:rPr lang="it-IT" smtClean="0"/>
              <a:t>28/05/2014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32875-D455-4722-AD90-BCFFBF0D48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66946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8F21E-BA32-4065-8298-CC894C3B25D1}" type="datetimeFigureOut">
              <a:rPr lang="it-IT" smtClean="0"/>
              <a:t>28/05/2014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32875-D455-4722-AD90-BCFFBF0D48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99728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8F21E-BA32-4065-8298-CC894C3B25D1}" type="datetimeFigureOut">
              <a:rPr lang="it-IT" smtClean="0"/>
              <a:t>28/05/2014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32875-D455-4722-AD90-BCFFBF0D48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28460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8F21E-BA32-4065-8298-CC894C3B25D1}" type="datetimeFigureOut">
              <a:rPr lang="it-IT" smtClean="0"/>
              <a:t>28/05/2014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32875-D455-4722-AD90-BCFFBF0D48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7276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8F21E-BA32-4065-8298-CC894C3B25D1}" type="datetimeFigureOut">
              <a:rPr lang="it-IT" smtClean="0"/>
              <a:t>28/05/2014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32875-D455-4722-AD90-BCFFBF0D48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23054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8F21E-BA32-4065-8298-CC894C3B25D1}" type="datetimeFigureOut">
              <a:rPr lang="it-IT" smtClean="0"/>
              <a:t>28/05/2014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32875-D455-4722-AD90-BCFFBF0D48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754893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8F21E-BA32-4065-8298-CC894C3B25D1}" type="datetimeFigureOut">
              <a:rPr lang="it-IT" smtClean="0"/>
              <a:t>28/05/2014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32875-D455-4722-AD90-BCFFBF0D48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2950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8F21E-BA32-4065-8298-CC894C3B25D1}" type="datetimeFigureOut">
              <a:rPr lang="it-IT" smtClean="0"/>
              <a:t>28/05/2014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32875-D455-4722-AD90-BCFFBF0D48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09155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8F21E-BA32-4065-8298-CC894C3B25D1}" type="datetimeFigureOut">
              <a:rPr lang="it-IT" smtClean="0"/>
              <a:t>28/05/2014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32875-D455-4722-AD90-BCFFBF0D48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89164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8F21E-BA32-4065-8298-CC894C3B25D1}" type="datetimeFigureOut">
              <a:rPr lang="it-IT" smtClean="0"/>
              <a:t>28/05/2014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32875-D455-4722-AD90-BCFFBF0D48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50216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8F21E-BA32-4065-8298-CC894C3B25D1}" type="datetimeFigureOut">
              <a:rPr lang="it-IT" smtClean="0"/>
              <a:t>28/05/2014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632875-D455-4722-AD90-BCFFBF0D48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83782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053"/>
          <a:stretch/>
        </p:blipFill>
        <p:spPr bwMode="auto">
          <a:xfrm>
            <a:off x="1" y="476672"/>
            <a:ext cx="9144000" cy="52638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84316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916" y="332656"/>
            <a:ext cx="9266436" cy="6121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47593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3568" y="548680"/>
            <a:ext cx="7881260" cy="707886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txBody>
          <a:bodyPr wrap="none" rtlCol="0">
            <a:spAutoFit/>
          </a:bodyPr>
          <a:lstStyle/>
          <a:p>
            <a:r>
              <a:rPr lang="it-IT" sz="4000" b="1" dirty="0" smtClean="0">
                <a:solidFill>
                  <a:schemeClr val="bg1"/>
                </a:solidFill>
              </a:rPr>
              <a:t>Blood collection methods in rodents</a:t>
            </a:r>
            <a:endParaRPr lang="it-IT" sz="4000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59632" y="2204864"/>
            <a:ext cx="6035114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it-IT" sz="3600" dirty="0" smtClean="0"/>
              <a:t>Tail vain (bleeding or syringe)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it-IT" sz="3600" dirty="0" smtClean="0"/>
              <a:t>Submandibular puncture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it-IT" sz="3600" dirty="0" smtClean="0"/>
              <a:t>Saphenous veine puncture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it-IT" sz="3600" dirty="0" smtClean="0"/>
              <a:t>Retroorbital sampling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it-IT" sz="3600" dirty="0" smtClean="0"/>
              <a:t>Sublingual samplin (rat)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it-IT" sz="3600" dirty="0" smtClean="0"/>
              <a:t>Heart puncture</a:t>
            </a:r>
            <a:endParaRPr lang="it-IT" sz="3600" dirty="0"/>
          </a:p>
        </p:txBody>
      </p:sp>
    </p:spTree>
    <p:extLst>
      <p:ext uri="{BB962C8B-B14F-4D97-AF65-F5344CB8AC3E}">
        <p14:creationId xmlns:p14="http://schemas.microsoft.com/office/powerpoint/2010/main" val="3048203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116632"/>
            <a:ext cx="683866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200" b="1" i="1" dirty="0" smtClean="0">
                <a:solidFill>
                  <a:schemeClr val="tx2">
                    <a:lumMod val="50000"/>
                  </a:schemeClr>
                </a:solidFill>
              </a:rPr>
              <a:t>CHOISE OF METHODS ACCORDING TO…</a:t>
            </a:r>
            <a:endParaRPr lang="it-IT" sz="3200" b="1" i="1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179512" y="635496"/>
            <a:ext cx="8640960" cy="0"/>
          </a:xfrm>
          <a:prstGeom prst="line">
            <a:avLst/>
          </a:prstGeom>
          <a:ln w="254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043608" y="1251214"/>
            <a:ext cx="2148537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/>
              <a:t>Tail vein </a:t>
            </a:r>
          </a:p>
          <a:p>
            <a:r>
              <a:rPr lang="en-US" sz="2400" smtClean="0"/>
              <a:t>Saphenous vein</a:t>
            </a:r>
          </a:p>
          <a:p>
            <a:r>
              <a:rPr lang="en-US" sz="2400" smtClean="0"/>
              <a:t>Facialis vein</a:t>
            </a:r>
          </a:p>
          <a:p>
            <a:r>
              <a:rPr lang="en-US" sz="2400" smtClean="0"/>
              <a:t>Sublingual vein</a:t>
            </a:r>
          </a:p>
          <a:p>
            <a:r>
              <a:rPr lang="en-US" sz="2400" smtClean="0"/>
              <a:t>Heart puncture</a:t>
            </a:r>
            <a:endParaRPr lang="en-US" sz="2400"/>
          </a:p>
        </p:txBody>
      </p:sp>
      <p:sp>
        <p:nvSpPr>
          <p:cNvPr id="6" name="TextBox 5"/>
          <p:cNvSpPr txBox="1"/>
          <p:nvPr/>
        </p:nvSpPr>
        <p:spPr>
          <a:xfrm>
            <a:off x="1547664" y="836712"/>
            <a:ext cx="11993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AMOUNT</a:t>
            </a:r>
            <a:endParaRPr lang="it-IT" sz="20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683568" y="1402392"/>
            <a:ext cx="0" cy="1817746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820905" y="836712"/>
            <a:ext cx="11139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QUALITY</a:t>
            </a:r>
            <a:endParaRPr lang="it-IT" sz="20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499992" y="1340768"/>
            <a:ext cx="37444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Sterile only from heart puncture or tail vain (with syringe)</a:t>
            </a:r>
            <a:endParaRPr lang="it-IT" dirty="0"/>
          </a:p>
        </p:txBody>
      </p:sp>
      <p:sp>
        <p:nvSpPr>
          <p:cNvPr id="12" name="TextBox 11"/>
          <p:cNvSpPr txBox="1"/>
          <p:nvPr/>
        </p:nvSpPr>
        <p:spPr>
          <a:xfrm>
            <a:off x="1547664" y="3734578"/>
            <a:ext cx="14723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FREQUENCY</a:t>
            </a:r>
            <a:endParaRPr lang="it-IT" sz="20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501208" y="3118316"/>
            <a:ext cx="331236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 err="1" smtClean="0"/>
              <a:t>Tail</a:t>
            </a:r>
            <a:r>
              <a:rPr lang="it-IT" sz="2400" dirty="0" smtClean="0"/>
              <a:t> </a:t>
            </a:r>
            <a:r>
              <a:rPr lang="it-IT" sz="2400" dirty="0" err="1" smtClean="0"/>
              <a:t>vein</a:t>
            </a:r>
            <a:r>
              <a:rPr lang="it-IT" sz="2400" dirty="0" smtClean="0"/>
              <a:t> </a:t>
            </a:r>
            <a:r>
              <a:rPr lang="it-IT" sz="2400" dirty="0" smtClean="0">
                <a:solidFill>
                  <a:srgbClr val="00B050"/>
                </a:solidFill>
              </a:rPr>
              <a:t>NO</a:t>
            </a:r>
            <a:r>
              <a:rPr lang="it-IT" sz="2400" dirty="0" smtClean="0"/>
              <a:t> </a:t>
            </a:r>
          </a:p>
          <a:p>
            <a:r>
              <a:rPr lang="it-IT" sz="2400" dirty="0" err="1" smtClean="0"/>
              <a:t>Saphenous</a:t>
            </a:r>
            <a:r>
              <a:rPr lang="it-IT" sz="2400" dirty="0" smtClean="0"/>
              <a:t> </a:t>
            </a:r>
            <a:r>
              <a:rPr lang="it-IT" sz="2400" dirty="0" err="1" smtClean="0"/>
              <a:t>vein</a:t>
            </a:r>
            <a:r>
              <a:rPr lang="it-IT" sz="2400" dirty="0" smtClean="0"/>
              <a:t> </a:t>
            </a:r>
            <a:r>
              <a:rPr lang="it-IT" sz="2400" dirty="0" smtClean="0">
                <a:solidFill>
                  <a:srgbClr val="00B050"/>
                </a:solidFill>
              </a:rPr>
              <a:t>NO</a:t>
            </a:r>
          </a:p>
          <a:p>
            <a:r>
              <a:rPr lang="it-IT" sz="2400" dirty="0" smtClean="0"/>
              <a:t>Submandibular vein </a:t>
            </a:r>
            <a:r>
              <a:rPr lang="it-IT" sz="2400" dirty="0" smtClean="0">
                <a:solidFill>
                  <a:srgbClr val="00B050"/>
                </a:solidFill>
              </a:rPr>
              <a:t>NO</a:t>
            </a:r>
          </a:p>
          <a:p>
            <a:r>
              <a:rPr lang="it-IT" sz="2400" dirty="0" smtClean="0"/>
              <a:t>Retroorbital </a:t>
            </a:r>
            <a:r>
              <a:rPr lang="it-IT" sz="2400" dirty="0" smtClean="0">
                <a:solidFill>
                  <a:srgbClr val="C00000"/>
                </a:solidFill>
              </a:rPr>
              <a:t>YES</a:t>
            </a:r>
          </a:p>
          <a:p>
            <a:r>
              <a:rPr lang="it-IT" sz="2400" dirty="0" smtClean="0"/>
              <a:t>Sublingual vein </a:t>
            </a:r>
            <a:r>
              <a:rPr lang="it-IT" sz="2400" dirty="0" smtClean="0">
                <a:solidFill>
                  <a:srgbClr val="C00000"/>
                </a:solidFill>
              </a:rPr>
              <a:t>YES</a:t>
            </a:r>
          </a:p>
          <a:p>
            <a:r>
              <a:rPr lang="it-IT" sz="2400" dirty="0" smtClean="0"/>
              <a:t>Heart puncture </a:t>
            </a:r>
            <a:r>
              <a:rPr lang="it-IT" sz="2400" dirty="0" smtClean="0">
                <a:solidFill>
                  <a:srgbClr val="C00000"/>
                </a:solidFill>
              </a:rPr>
              <a:t>YES</a:t>
            </a:r>
            <a:r>
              <a:rPr lang="it-IT" sz="2400" dirty="0" smtClean="0"/>
              <a:t> (deep and followed by death)</a:t>
            </a:r>
            <a:endParaRPr lang="it-IT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6005264" y="2703814"/>
            <a:ext cx="16631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ANAESTHESIA</a:t>
            </a:r>
            <a:endParaRPr lang="it-IT" sz="20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077072"/>
            <a:ext cx="4487422" cy="26012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ttangolo 2"/>
          <p:cNvSpPr/>
          <p:nvPr/>
        </p:nvSpPr>
        <p:spPr>
          <a:xfrm>
            <a:off x="4572000" y="6574867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200" dirty="0">
                <a:solidFill>
                  <a:schemeClr val="accent1">
                    <a:lumMod val="75000"/>
                  </a:schemeClr>
                </a:solidFill>
              </a:rPr>
              <a:t>http://www.nc3rs.org.uk/bloodsamplingmicrosite/page.asp?id=313</a:t>
            </a:r>
          </a:p>
        </p:txBody>
      </p:sp>
    </p:spTree>
    <p:extLst>
      <p:ext uri="{BB962C8B-B14F-4D97-AF65-F5344CB8AC3E}">
        <p14:creationId xmlns:p14="http://schemas.microsoft.com/office/powerpoint/2010/main" val="4140794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116632"/>
            <a:ext cx="441749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200" b="1" i="1" dirty="0" smtClean="0">
                <a:solidFill>
                  <a:schemeClr val="tx2">
                    <a:lumMod val="50000"/>
                  </a:schemeClr>
                </a:solidFill>
              </a:rPr>
              <a:t>VOLUME AND RECOVERY</a:t>
            </a:r>
            <a:endParaRPr lang="it-IT" sz="3200" b="1" i="1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179512" y="635496"/>
            <a:ext cx="8640960" cy="0"/>
          </a:xfrm>
          <a:prstGeom prst="line">
            <a:avLst/>
          </a:prstGeom>
          <a:ln w="254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2051720" y="1124743"/>
            <a:ext cx="55995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 smtClean="0">
                <a:solidFill>
                  <a:srgbClr val="C00000"/>
                </a:solidFill>
              </a:rPr>
              <a:t>10 </a:t>
            </a:r>
            <a:r>
              <a:rPr lang="it-IT" sz="2400" b="1" dirty="0" smtClean="0">
                <a:solidFill>
                  <a:srgbClr val="C00000"/>
                </a:solidFill>
              </a:rPr>
              <a:t>% body weight and 2 weeks of recovery</a:t>
            </a:r>
            <a:endParaRPr lang="it-IT" sz="2400" b="1" dirty="0">
              <a:solidFill>
                <a:srgbClr val="C0000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2671" y="1988840"/>
            <a:ext cx="4227801" cy="34941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988840"/>
            <a:ext cx="4045247" cy="2662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928001" y="6488668"/>
            <a:ext cx="42525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Dihel et al. 2001, </a:t>
            </a:r>
            <a:r>
              <a:rPr lang="it-IT" i="1" dirty="0"/>
              <a:t>J. Appl. Toxicol. </a:t>
            </a:r>
            <a:r>
              <a:rPr lang="it-IT" b="1" dirty="0"/>
              <a:t>21</a:t>
            </a:r>
            <a:r>
              <a:rPr lang="it-IT" dirty="0"/>
              <a:t>, 15–23 </a:t>
            </a:r>
          </a:p>
        </p:txBody>
      </p:sp>
    </p:spTree>
    <p:extLst>
      <p:ext uri="{BB962C8B-B14F-4D97-AF65-F5344CB8AC3E}">
        <p14:creationId xmlns:p14="http://schemas.microsoft.com/office/powerpoint/2010/main" val="2754083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76672"/>
            <a:ext cx="6912768" cy="16360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2220710"/>
            <a:ext cx="3770339" cy="31683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283536"/>
            <a:ext cx="1767097" cy="574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78522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112</Words>
  <Application>Microsoft Office PowerPoint</Application>
  <PresentationFormat>Presentazione su schermo (4:3)</PresentationFormat>
  <Paragraphs>28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7" baseType="lpstr">
      <vt:lpstr>Office Theme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Univeristy of Miami - Miller School of Medicine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Chiara</dc:creator>
  <cp:lastModifiedBy>Malfacini</cp:lastModifiedBy>
  <cp:revision>11</cp:revision>
  <dcterms:created xsi:type="dcterms:W3CDTF">2014-05-18T14:10:11Z</dcterms:created>
  <dcterms:modified xsi:type="dcterms:W3CDTF">2014-05-28T09:29:08Z</dcterms:modified>
</cp:coreProperties>
</file>