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81" r:id="rId12"/>
    <p:sldId id="274" r:id="rId13"/>
    <p:sldId id="279" r:id="rId14"/>
    <p:sldId id="280" r:id="rId15"/>
    <p:sldId id="275" r:id="rId16"/>
    <p:sldId id="307" r:id="rId17"/>
    <p:sldId id="277" r:id="rId18"/>
    <p:sldId id="278" r:id="rId19"/>
    <p:sldId id="276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56" r:id="rId35"/>
    <p:sldId id="258" r:id="rId36"/>
    <p:sldId id="297" r:id="rId37"/>
    <p:sldId id="257" r:id="rId38"/>
    <p:sldId id="298" r:id="rId39"/>
    <p:sldId id="260" r:id="rId40"/>
    <p:sldId id="261" r:id="rId41"/>
    <p:sldId id="262" r:id="rId42"/>
    <p:sldId id="263" r:id="rId43"/>
    <p:sldId id="299" r:id="rId44"/>
    <p:sldId id="300" r:id="rId45"/>
    <p:sldId id="302" r:id="rId46"/>
    <p:sldId id="342" r:id="rId47"/>
    <p:sldId id="304" r:id="rId48"/>
    <p:sldId id="303" r:id="rId49"/>
    <p:sldId id="305" r:id="rId50"/>
    <p:sldId id="309" r:id="rId51"/>
    <p:sldId id="310" r:id="rId52"/>
    <p:sldId id="343" r:id="rId53"/>
    <p:sldId id="344" r:id="rId54"/>
    <p:sldId id="345" r:id="rId5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981FC-3F03-4E6C-8852-CB944D98F754}" type="doc">
      <dgm:prSet loTypeId="urn:microsoft.com/office/officeart/2005/8/layout/pyramid2" loCatId="list" qsTypeId="urn:microsoft.com/office/officeart/2005/8/quickstyle/simple4" qsCatId="simple" csTypeId="urn:microsoft.com/office/officeart/2005/8/colors/accent2_3" csCatId="accent2" phldr="1"/>
      <dgm:spPr/>
    </dgm:pt>
    <dgm:pt modelId="{DEC0702E-A25B-4CB1-B729-17D9A1C8FBEB}">
      <dgm:prSet phldrT="[Text]"/>
      <dgm:spPr/>
      <dgm:t>
        <a:bodyPr/>
        <a:lstStyle/>
        <a:p>
          <a:r>
            <a:rPr lang="it-IT" dirty="0" smtClean="0"/>
            <a:t>TEST</a:t>
          </a:r>
          <a:endParaRPr lang="it-IT" dirty="0"/>
        </a:p>
      </dgm:t>
    </dgm:pt>
    <dgm:pt modelId="{8E43823F-2756-41BF-84BB-6A865631ECAC}" type="parTrans" cxnId="{7B45A16A-96BA-4666-B81F-AC220242F1CC}">
      <dgm:prSet/>
      <dgm:spPr/>
      <dgm:t>
        <a:bodyPr/>
        <a:lstStyle/>
        <a:p>
          <a:endParaRPr lang="it-IT"/>
        </a:p>
      </dgm:t>
    </dgm:pt>
    <dgm:pt modelId="{D415FA72-8967-4287-92F1-969C7D7B3D23}" type="sibTrans" cxnId="{7B45A16A-96BA-4666-B81F-AC220242F1CC}">
      <dgm:prSet/>
      <dgm:spPr/>
      <dgm:t>
        <a:bodyPr/>
        <a:lstStyle/>
        <a:p>
          <a:endParaRPr lang="it-IT"/>
        </a:p>
      </dgm:t>
    </dgm:pt>
    <dgm:pt modelId="{C2BF90BD-12FF-40DE-BCEE-E485935BF4BF}">
      <dgm:prSet phldrT="[Text]"/>
      <dgm:spPr/>
      <dgm:t>
        <a:bodyPr/>
        <a:lstStyle/>
        <a:p>
          <a:r>
            <a:rPr lang="it-IT" dirty="0" smtClean="0"/>
            <a:t>RULES</a:t>
          </a:r>
          <a:endParaRPr lang="it-IT" dirty="0"/>
        </a:p>
      </dgm:t>
    </dgm:pt>
    <dgm:pt modelId="{6B008550-2F86-4F11-8AE6-3C65E0D9FDB8}" type="parTrans" cxnId="{6262631B-96CA-4E2B-92D6-4EEDF949B6B2}">
      <dgm:prSet/>
      <dgm:spPr/>
      <dgm:t>
        <a:bodyPr/>
        <a:lstStyle/>
        <a:p>
          <a:endParaRPr lang="it-IT"/>
        </a:p>
      </dgm:t>
    </dgm:pt>
    <dgm:pt modelId="{13551E50-A524-4E33-B6DE-D175C6567C87}" type="sibTrans" cxnId="{6262631B-96CA-4E2B-92D6-4EEDF949B6B2}">
      <dgm:prSet/>
      <dgm:spPr/>
      <dgm:t>
        <a:bodyPr/>
        <a:lstStyle/>
        <a:p>
          <a:endParaRPr lang="it-IT"/>
        </a:p>
      </dgm:t>
    </dgm:pt>
    <dgm:pt modelId="{B0A71518-4F7C-4D10-B52F-FF739C762618}">
      <dgm:prSet phldrT="[Text]"/>
      <dgm:spPr/>
      <dgm:t>
        <a:bodyPr/>
        <a:lstStyle/>
        <a:p>
          <a:r>
            <a:rPr lang="it-IT" dirty="0" smtClean="0"/>
            <a:t>FACILITY</a:t>
          </a:r>
          <a:endParaRPr lang="it-IT" dirty="0"/>
        </a:p>
      </dgm:t>
    </dgm:pt>
    <dgm:pt modelId="{FB6FDF94-54A7-42DB-99FD-2AA8ADED673D}" type="parTrans" cxnId="{952516F7-62E8-4764-9D77-A1181E63A1F1}">
      <dgm:prSet/>
      <dgm:spPr/>
      <dgm:t>
        <a:bodyPr/>
        <a:lstStyle/>
        <a:p>
          <a:endParaRPr lang="it-IT"/>
        </a:p>
      </dgm:t>
    </dgm:pt>
    <dgm:pt modelId="{4A3119F8-E080-4FB8-A4AB-8B823372202E}" type="sibTrans" cxnId="{952516F7-62E8-4764-9D77-A1181E63A1F1}">
      <dgm:prSet/>
      <dgm:spPr/>
      <dgm:t>
        <a:bodyPr/>
        <a:lstStyle/>
        <a:p>
          <a:endParaRPr lang="it-IT"/>
        </a:p>
      </dgm:t>
    </dgm:pt>
    <dgm:pt modelId="{BE2252E6-BC9B-4388-9DCA-0180FCEE9B59}" type="pres">
      <dgm:prSet presAssocID="{0A0981FC-3F03-4E6C-8852-CB944D98F754}" presName="compositeShape" presStyleCnt="0">
        <dgm:presLayoutVars>
          <dgm:dir/>
          <dgm:resizeHandles/>
        </dgm:presLayoutVars>
      </dgm:prSet>
      <dgm:spPr/>
    </dgm:pt>
    <dgm:pt modelId="{1534BDF1-625D-4868-9F93-F703ABC8627D}" type="pres">
      <dgm:prSet presAssocID="{0A0981FC-3F03-4E6C-8852-CB944D98F754}" presName="pyramid" presStyleLbl="node1" presStyleIdx="0" presStyleCnt="1" custLinFactNeighborX="-4137"/>
      <dgm:spPr/>
    </dgm:pt>
    <dgm:pt modelId="{C438ECC0-3A02-41CB-8A0C-904A22333337}" type="pres">
      <dgm:prSet presAssocID="{0A0981FC-3F03-4E6C-8852-CB944D98F754}" presName="theList" presStyleCnt="0"/>
      <dgm:spPr/>
    </dgm:pt>
    <dgm:pt modelId="{F39F7839-3176-404E-BEA6-37D566373672}" type="pres">
      <dgm:prSet presAssocID="{DEC0702E-A25B-4CB1-B729-17D9A1C8FBE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BEE9FDB-8A8F-446D-B42F-B0CD8292B550}" type="pres">
      <dgm:prSet presAssocID="{DEC0702E-A25B-4CB1-B729-17D9A1C8FBEB}" presName="aSpace" presStyleCnt="0"/>
      <dgm:spPr/>
    </dgm:pt>
    <dgm:pt modelId="{5F4B048E-515C-4780-91B6-0FD6F44C925D}" type="pres">
      <dgm:prSet presAssocID="{C2BF90BD-12FF-40DE-BCEE-E485935BF4B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F9A75F-8914-4689-982D-AB1B9868FAEE}" type="pres">
      <dgm:prSet presAssocID="{C2BF90BD-12FF-40DE-BCEE-E485935BF4BF}" presName="aSpace" presStyleCnt="0"/>
      <dgm:spPr/>
    </dgm:pt>
    <dgm:pt modelId="{A1EB68D0-D8AB-428D-A9AD-ACDA4F148D33}" type="pres">
      <dgm:prSet presAssocID="{B0A71518-4F7C-4D10-B52F-FF739C76261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A79086-9B41-4480-8B05-CD2B837EAD62}" type="pres">
      <dgm:prSet presAssocID="{B0A71518-4F7C-4D10-B52F-FF739C762618}" presName="aSpace" presStyleCnt="0"/>
      <dgm:spPr/>
    </dgm:pt>
  </dgm:ptLst>
  <dgm:cxnLst>
    <dgm:cxn modelId="{17312AF9-A6D9-4E2F-925C-70D98BC5DB08}" type="presOf" srcId="{B0A71518-4F7C-4D10-B52F-FF739C762618}" destId="{A1EB68D0-D8AB-428D-A9AD-ACDA4F148D33}" srcOrd="0" destOrd="0" presId="urn:microsoft.com/office/officeart/2005/8/layout/pyramid2"/>
    <dgm:cxn modelId="{2A3B9EAE-68F6-4614-BC61-22CCAF672872}" type="presOf" srcId="{DEC0702E-A25B-4CB1-B729-17D9A1C8FBEB}" destId="{F39F7839-3176-404E-BEA6-37D566373672}" srcOrd="0" destOrd="0" presId="urn:microsoft.com/office/officeart/2005/8/layout/pyramid2"/>
    <dgm:cxn modelId="{952516F7-62E8-4764-9D77-A1181E63A1F1}" srcId="{0A0981FC-3F03-4E6C-8852-CB944D98F754}" destId="{B0A71518-4F7C-4D10-B52F-FF739C762618}" srcOrd="2" destOrd="0" parTransId="{FB6FDF94-54A7-42DB-99FD-2AA8ADED673D}" sibTransId="{4A3119F8-E080-4FB8-A4AB-8B823372202E}"/>
    <dgm:cxn modelId="{7B45A16A-96BA-4666-B81F-AC220242F1CC}" srcId="{0A0981FC-3F03-4E6C-8852-CB944D98F754}" destId="{DEC0702E-A25B-4CB1-B729-17D9A1C8FBEB}" srcOrd="0" destOrd="0" parTransId="{8E43823F-2756-41BF-84BB-6A865631ECAC}" sibTransId="{D415FA72-8967-4287-92F1-969C7D7B3D23}"/>
    <dgm:cxn modelId="{CE89F6C9-A558-46F4-B97A-C766C2FC7820}" type="presOf" srcId="{0A0981FC-3F03-4E6C-8852-CB944D98F754}" destId="{BE2252E6-BC9B-4388-9DCA-0180FCEE9B59}" srcOrd="0" destOrd="0" presId="urn:microsoft.com/office/officeart/2005/8/layout/pyramid2"/>
    <dgm:cxn modelId="{F2E16A4E-44C0-4190-B1BC-285040754CA9}" type="presOf" srcId="{C2BF90BD-12FF-40DE-BCEE-E485935BF4BF}" destId="{5F4B048E-515C-4780-91B6-0FD6F44C925D}" srcOrd="0" destOrd="0" presId="urn:microsoft.com/office/officeart/2005/8/layout/pyramid2"/>
    <dgm:cxn modelId="{6262631B-96CA-4E2B-92D6-4EEDF949B6B2}" srcId="{0A0981FC-3F03-4E6C-8852-CB944D98F754}" destId="{C2BF90BD-12FF-40DE-BCEE-E485935BF4BF}" srcOrd="1" destOrd="0" parTransId="{6B008550-2F86-4F11-8AE6-3C65E0D9FDB8}" sibTransId="{13551E50-A524-4E33-B6DE-D175C6567C87}"/>
    <dgm:cxn modelId="{D03E9FB6-28E6-47CF-8AFB-A4C5D806C7C1}" type="presParOf" srcId="{BE2252E6-BC9B-4388-9DCA-0180FCEE9B59}" destId="{1534BDF1-625D-4868-9F93-F703ABC8627D}" srcOrd="0" destOrd="0" presId="urn:microsoft.com/office/officeart/2005/8/layout/pyramid2"/>
    <dgm:cxn modelId="{09745EF5-260E-4BA5-A8AA-75D2C8441A88}" type="presParOf" srcId="{BE2252E6-BC9B-4388-9DCA-0180FCEE9B59}" destId="{C438ECC0-3A02-41CB-8A0C-904A22333337}" srcOrd="1" destOrd="0" presId="urn:microsoft.com/office/officeart/2005/8/layout/pyramid2"/>
    <dgm:cxn modelId="{56656AFA-1C72-4577-9497-625F117FE903}" type="presParOf" srcId="{C438ECC0-3A02-41CB-8A0C-904A22333337}" destId="{F39F7839-3176-404E-BEA6-37D566373672}" srcOrd="0" destOrd="0" presId="urn:microsoft.com/office/officeart/2005/8/layout/pyramid2"/>
    <dgm:cxn modelId="{8BAD666E-ED0B-463A-AF68-6D1746A0BF79}" type="presParOf" srcId="{C438ECC0-3A02-41CB-8A0C-904A22333337}" destId="{5BEE9FDB-8A8F-446D-B42F-B0CD8292B550}" srcOrd="1" destOrd="0" presId="urn:microsoft.com/office/officeart/2005/8/layout/pyramid2"/>
    <dgm:cxn modelId="{009BA260-9D31-482D-88CB-FDB206DEFDF1}" type="presParOf" srcId="{C438ECC0-3A02-41CB-8A0C-904A22333337}" destId="{5F4B048E-515C-4780-91B6-0FD6F44C925D}" srcOrd="2" destOrd="0" presId="urn:microsoft.com/office/officeart/2005/8/layout/pyramid2"/>
    <dgm:cxn modelId="{723838BE-FC55-4321-84D4-6F5950BED0B7}" type="presParOf" srcId="{C438ECC0-3A02-41CB-8A0C-904A22333337}" destId="{CEF9A75F-8914-4689-982D-AB1B9868FAEE}" srcOrd="3" destOrd="0" presId="urn:microsoft.com/office/officeart/2005/8/layout/pyramid2"/>
    <dgm:cxn modelId="{933BCF40-B775-43EF-BEE8-971A88AAF9F1}" type="presParOf" srcId="{C438ECC0-3A02-41CB-8A0C-904A22333337}" destId="{A1EB68D0-D8AB-428D-A9AD-ACDA4F148D33}" srcOrd="4" destOrd="0" presId="urn:microsoft.com/office/officeart/2005/8/layout/pyramid2"/>
    <dgm:cxn modelId="{16CB0367-F38D-4574-BFCE-273F31A156A8}" type="presParOf" srcId="{C438ECC0-3A02-41CB-8A0C-904A22333337}" destId="{3BA79086-9B41-4480-8B05-CD2B837EAD6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0981FC-3F03-4E6C-8852-CB944D98F754}" type="doc">
      <dgm:prSet loTypeId="urn:microsoft.com/office/officeart/2005/8/layout/pyramid2" loCatId="list" qsTypeId="urn:microsoft.com/office/officeart/2005/8/quickstyle/simple4" qsCatId="simple" csTypeId="urn:microsoft.com/office/officeart/2005/8/colors/accent2_3" csCatId="accent2" phldr="1"/>
      <dgm:spPr/>
    </dgm:pt>
    <dgm:pt modelId="{DEC0702E-A25B-4CB1-B729-17D9A1C8FBEB}">
      <dgm:prSet phldrT="[Text]"/>
      <dgm:spPr/>
      <dgm:t>
        <a:bodyPr/>
        <a:lstStyle/>
        <a:p>
          <a:r>
            <a:rPr lang="it-IT" dirty="0" smtClean="0">
              <a:solidFill>
                <a:schemeClr val="bg2">
                  <a:lumMod val="75000"/>
                </a:schemeClr>
              </a:solidFill>
            </a:rPr>
            <a:t>TEST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8E43823F-2756-41BF-84BB-6A865631ECAC}" type="parTrans" cxnId="{7B45A16A-96BA-4666-B81F-AC220242F1CC}">
      <dgm:prSet/>
      <dgm:spPr/>
      <dgm:t>
        <a:bodyPr/>
        <a:lstStyle/>
        <a:p>
          <a:endParaRPr lang="it-IT"/>
        </a:p>
      </dgm:t>
    </dgm:pt>
    <dgm:pt modelId="{D415FA72-8967-4287-92F1-969C7D7B3D23}" type="sibTrans" cxnId="{7B45A16A-96BA-4666-B81F-AC220242F1CC}">
      <dgm:prSet/>
      <dgm:spPr/>
      <dgm:t>
        <a:bodyPr/>
        <a:lstStyle/>
        <a:p>
          <a:endParaRPr lang="it-IT"/>
        </a:p>
      </dgm:t>
    </dgm:pt>
    <dgm:pt modelId="{C2BF90BD-12FF-40DE-BCEE-E485935BF4BF}">
      <dgm:prSet phldrT="[Text]"/>
      <dgm:spPr/>
      <dgm:t>
        <a:bodyPr/>
        <a:lstStyle/>
        <a:p>
          <a:r>
            <a:rPr lang="it-IT" dirty="0" smtClean="0">
              <a:solidFill>
                <a:schemeClr val="bg2">
                  <a:lumMod val="75000"/>
                </a:schemeClr>
              </a:solidFill>
            </a:rPr>
            <a:t>RULES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6B008550-2F86-4F11-8AE6-3C65E0D9FDB8}" type="parTrans" cxnId="{6262631B-96CA-4E2B-92D6-4EEDF949B6B2}">
      <dgm:prSet/>
      <dgm:spPr/>
      <dgm:t>
        <a:bodyPr/>
        <a:lstStyle/>
        <a:p>
          <a:endParaRPr lang="it-IT"/>
        </a:p>
      </dgm:t>
    </dgm:pt>
    <dgm:pt modelId="{13551E50-A524-4E33-B6DE-D175C6567C87}" type="sibTrans" cxnId="{6262631B-96CA-4E2B-92D6-4EEDF949B6B2}">
      <dgm:prSet/>
      <dgm:spPr/>
      <dgm:t>
        <a:bodyPr/>
        <a:lstStyle/>
        <a:p>
          <a:endParaRPr lang="it-IT"/>
        </a:p>
      </dgm:t>
    </dgm:pt>
    <dgm:pt modelId="{B0A71518-4F7C-4D10-B52F-FF739C762618}">
      <dgm:prSet phldrT="[Text]"/>
      <dgm:spPr/>
      <dgm:t>
        <a:bodyPr/>
        <a:lstStyle/>
        <a:p>
          <a:r>
            <a:rPr lang="it-IT" dirty="0" smtClean="0"/>
            <a:t>FACILITY</a:t>
          </a:r>
          <a:endParaRPr lang="it-IT" dirty="0"/>
        </a:p>
      </dgm:t>
    </dgm:pt>
    <dgm:pt modelId="{FB6FDF94-54A7-42DB-99FD-2AA8ADED673D}" type="parTrans" cxnId="{952516F7-62E8-4764-9D77-A1181E63A1F1}">
      <dgm:prSet/>
      <dgm:spPr/>
      <dgm:t>
        <a:bodyPr/>
        <a:lstStyle/>
        <a:p>
          <a:endParaRPr lang="it-IT"/>
        </a:p>
      </dgm:t>
    </dgm:pt>
    <dgm:pt modelId="{4A3119F8-E080-4FB8-A4AB-8B823372202E}" type="sibTrans" cxnId="{952516F7-62E8-4764-9D77-A1181E63A1F1}">
      <dgm:prSet/>
      <dgm:spPr/>
      <dgm:t>
        <a:bodyPr/>
        <a:lstStyle/>
        <a:p>
          <a:endParaRPr lang="it-IT"/>
        </a:p>
      </dgm:t>
    </dgm:pt>
    <dgm:pt modelId="{BE2252E6-BC9B-4388-9DCA-0180FCEE9B59}" type="pres">
      <dgm:prSet presAssocID="{0A0981FC-3F03-4E6C-8852-CB944D98F754}" presName="compositeShape" presStyleCnt="0">
        <dgm:presLayoutVars>
          <dgm:dir/>
          <dgm:resizeHandles/>
        </dgm:presLayoutVars>
      </dgm:prSet>
      <dgm:spPr/>
    </dgm:pt>
    <dgm:pt modelId="{1534BDF1-625D-4868-9F93-F703ABC8627D}" type="pres">
      <dgm:prSet presAssocID="{0A0981FC-3F03-4E6C-8852-CB944D98F754}" presName="pyramid" presStyleLbl="node1" presStyleIdx="0" presStyleCnt="1" custLinFactNeighborX="-4137"/>
      <dgm:spPr/>
    </dgm:pt>
    <dgm:pt modelId="{C438ECC0-3A02-41CB-8A0C-904A22333337}" type="pres">
      <dgm:prSet presAssocID="{0A0981FC-3F03-4E6C-8852-CB944D98F754}" presName="theList" presStyleCnt="0"/>
      <dgm:spPr/>
    </dgm:pt>
    <dgm:pt modelId="{F39F7839-3176-404E-BEA6-37D566373672}" type="pres">
      <dgm:prSet presAssocID="{DEC0702E-A25B-4CB1-B729-17D9A1C8FBE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BEE9FDB-8A8F-446D-B42F-B0CD8292B550}" type="pres">
      <dgm:prSet presAssocID="{DEC0702E-A25B-4CB1-B729-17D9A1C8FBEB}" presName="aSpace" presStyleCnt="0"/>
      <dgm:spPr/>
    </dgm:pt>
    <dgm:pt modelId="{5F4B048E-515C-4780-91B6-0FD6F44C925D}" type="pres">
      <dgm:prSet presAssocID="{C2BF90BD-12FF-40DE-BCEE-E485935BF4B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F9A75F-8914-4689-982D-AB1B9868FAEE}" type="pres">
      <dgm:prSet presAssocID="{C2BF90BD-12FF-40DE-BCEE-E485935BF4BF}" presName="aSpace" presStyleCnt="0"/>
      <dgm:spPr/>
    </dgm:pt>
    <dgm:pt modelId="{A1EB68D0-D8AB-428D-A9AD-ACDA4F148D33}" type="pres">
      <dgm:prSet presAssocID="{B0A71518-4F7C-4D10-B52F-FF739C76261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A79086-9B41-4480-8B05-CD2B837EAD62}" type="pres">
      <dgm:prSet presAssocID="{B0A71518-4F7C-4D10-B52F-FF739C762618}" presName="aSpace" presStyleCnt="0"/>
      <dgm:spPr/>
    </dgm:pt>
  </dgm:ptLst>
  <dgm:cxnLst>
    <dgm:cxn modelId="{4B827610-981F-443B-91F4-26671D7F5EB9}" type="presOf" srcId="{C2BF90BD-12FF-40DE-BCEE-E485935BF4BF}" destId="{5F4B048E-515C-4780-91B6-0FD6F44C925D}" srcOrd="0" destOrd="0" presId="urn:microsoft.com/office/officeart/2005/8/layout/pyramid2"/>
    <dgm:cxn modelId="{7B45A16A-96BA-4666-B81F-AC220242F1CC}" srcId="{0A0981FC-3F03-4E6C-8852-CB944D98F754}" destId="{DEC0702E-A25B-4CB1-B729-17D9A1C8FBEB}" srcOrd="0" destOrd="0" parTransId="{8E43823F-2756-41BF-84BB-6A865631ECAC}" sibTransId="{D415FA72-8967-4287-92F1-969C7D7B3D23}"/>
    <dgm:cxn modelId="{9069CCA5-0F55-4C97-97A1-83EEDF6826F7}" type="presOf" srcId="{0A0981FC-3F03-4E6C-8852-CB944D98F754}" destId="{BE2252E6-BC9B-4388-9DCA-0180FCEE9B59}" srcOrd="0" destOrd="0" presId="urn:microsoft.com/office/officeart/2005/8/layout/pyramid2"/>
    <dgm:cxn modelId="{952516F7-62E8-4764-9D77-A1181E63A1F1}" srcId="{0A0981FC-3F03-4E6C-8852-CB944D98F754}" destId="{B0A71518-4F7C-4D10-B52F-FF739C762618}" srcOrd="2" destOrd="0" parTransId="{FB6FDF94-54A7-42DB-99FD-2AA8ADED673D}" sibTransId="{4A3119F8-E080-4FB8-A4AB-8B823372202E}"/>
    <dgm:cxn modelId="{EA0158FA-605D-4F0E-AB21-686FDB54A677}" type="presOf" srcId="{B0A71518-4F7C-4D10-B52F-FF739C762618}" destId="{A1EB68D0-D8AB-428D-A9AD-ACDA4F148D33}" srcOrd="0" destOrd="0" presId="urn:microsoft.com/office/officeart/2005/8/layout/pyramid2"/>
    <dgm:cxn modelId="{BE2AF61A-D2C7-4514-9076-636D0BC0A41C}" type="presOf" srcId="{DEC0702E-A25B-4CB1-B729-17D9A1C8FBEB}" destId="{F39F7839-3176-404E-BEA6-37D566373672}" srcOrd="0" destOrd="0" presId="urn:microsoft.com/office/officeart/2005/8/layout/pyramid2"/>
    <dgm:cxn modelId="{6262631B-96CA-4E2B-92D6-4EEDF949B6B2}" srcId="{0A0981FC-3F03-4E6C-8852-CB944D98F754}" destId="{C2BF90BD-12FF-40DE-BCEE-E485935BF4BF}" srcOrd="1" destOrd="0" parTransId="{6B008550-2F86-4F11-8AE6-3C65E0D9FDB8}" sibTransId="{13551E50-A524-4E33-B6DE-D175C6567C87}"/>
    <dgm:cxn modelId="{5AC811C7-FAB8-4F47-B961-24C11444F794}" type="presParOf" srcId="{BE2252E6-BC9B-4388-9DCA-0180FCEE9B59}" destId="{1534BDF1-625D-4868-9F93-F703ABC8627D}" srcOrd="0" destOrd="0" presId="urn:microsoft.com/office/officeart/2005/8/layout/pyramid2"/>
    <dgm:cxn modelId="{EC871143-56F3-4DA4-9481-64674010037D}" type="presParOf" srcId="{BE2252E6-BC9B-4388-9DCA-0180FCEE9B59}" destId="{C438ECC0-3A02-41CB-8A0C-904A22333337}" srcOrd="1" destOrd="0" presId="urn:microsoft.com/office/officeart/2005/8/layout/pyramid2"/>
    <dgm:cxn modelId="{6B167ECA-D4D4-495C-9A09-976AC0ED5DDD}" type="presParOf" srcId="{C438ECC0-3A02-41CB-8A0C-904A22333337}" destId="{F39F7839-3176-404E-BEA6-37D566373672}" srcOrd="0" destOrd="0" presId="urn:microsoft.com/office/officeart/2005/8/layout/pyramid2"/>
    <dgm:cxn modelId="{C1A4D66A-89C3-42AF-A81C-4B247D85E3B9}" type="presParOf" srcId="{C438ECC0-3A02-41CB-8A0C-904A22333337}" destId="{5BEE9FDB-8A8F-446D-B42F-B0CD8292B550}" srcOrd="1" destOrd="0" presId="urn:microsoft.com/office/officeart/2005/8/layout/pyramid2"/>
    <dgm:cxn modelId="{7D34ADDA-20DE-4852-B94E-B503E33E63CF}" type="presParOf" srcId="{C438ECC0-3A02-41CB-8A0C-904A22333337}" destId="{5F4B048E-515C-4780-91B6-0FD6F44C925D}" srcOrd="2" destOrd="0" presId="urn:microsoft.com/office/officeart/2005/8/layout/pyramid2"/>
    <dgm:cxn modelId="{3DF6FE77-A3A0-4EF3-B67F-932F396319A6}" type="presParOf" srcId="{C438ECC0-3A02-41CB-8A0C-904A22333337}" destId="{CEF9A75F-8914-4689-982D-AB1B9868FAEE}" srcOrd="3" destOrd="0" presId="urn:microsoft.com/office/officeart/2005/8/layout/pyramid2"/>
    <dgm:cxn modelId="{E4AC5F05-F7AA-44A3-A6F1-84687539A788}" type="presParOf" srcId="{C438ECC0-3A02-41CB-8A0C-904A22333337}" destId="{A1EB68D0-D8AB-428D-A9AD-ACDA4F148D33}" srcOrd="4" destOrd="0" presId="urn:microsoft.com/office/officeart/2005/8/layout/pyramid2"/>
    <dgm:cxn modelId="{953F10B0-E2B4-4079-8F47-2E2D417F3D2B}" type="presParOf" srcId="{C438ECC0-3A02-41CB-8A0C-904A22333337}" destId="{3BA79086-9B41-4480-8B05-CD2B837EAD6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0981FC-3F03-4E6C-8852-CB944D98F754}" type="doc">
      <dgm:prSet loTypeId="urn:microsoft.com/office/officeart/2005/8/layout/pyramid2" loCatId="list" qsTypeId="urn:microsoft.com/office/officeart/2005/8/quickstyle/simple4" qsCatId="simple" csTypeId="urn:microsoft.com/office/officeart/2005/8/colors/accent2_3" csCatId="accent2" phldr="1"/>
      <dgm:spPr/>
    </dgm:pt>
    <dgm:pt modelId="{DEC0702E-A25B-4CB1-B729-17D9A1C8FBEB}">
      <dgm:prSet phldrT="[Text]"/>
      <dgm:spPr/>
      <dgm:t>
        <a:bodyPr/>
        <a:lstStyle/>
        <a:p>
          <a:r>
            <a:rPr lang="it-IT" dirty="0" smtClean="0">
              <a:solidFill>
                <a:schemeClr val="bg2">
                  <a:lumMod val="75000"/>
                </a:schemeClr>
              </a:solidFill>
            </a:rPr>
            <a:t>TEST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8E43823F-2756-41BF-84BB-6A865631ECAC}" type="parTrans" cxnId="{7B45A16A-96BA-4666-B81F-AC220242F1CC}">
      <dgm:prSet/>
      <dgm:spPr/>
      <dgm:t>
        <a:bodyPr/>
        <a:lstStyle/>
        <a:p>
          <a:endParaRPr lang="it-IT"/>
        </a:p>
      </dgm:t>
    </dgm:pt>
    <dgm:pt modelId="{D415FA72-8967-4287-92F1-969C7D7B3D23}" type="sibTrans" cxnId="{7B45A16A-96BA-4666-B81F-AC220242F1CC}">
      <dgm:prSet/>
      <dgm:spPr/>
      <dgm:t>
        <a:bodyPr/>
        <a:lstStyle/>
        <a:p>
          <a:endParaRPr lang="it-IT"/>
        </a:p>
      </dgm:t>
    </dgm:pt>
    <dgm:pt modelId="{C2BF90BD-12FF-40DE-BCEE-E485935BF4BF}">
      <dgm:prSet phldrT="[Text]"/>
      <dgm:spPr/>
      <dgm:t>
        <a:bodyPr/>
        <a:lstStyle/>
        <a:p>
          <a:r>
            <a:rPr lang="it-IT" dirty="0" smtClean="0"/>
            <a:t>RULES</a:t>
          </a:r>
          <a:endParaRPr lang="it-IT" dirty="0"/>
        </a:p>
      </dgm:t>
    </dgm:pt>
    <dgm:pt modelId="{6B008550-2F86-4F11-8AE6-3C65E0D9FDB8}" type="parTrans" cxnId="{6262631B-96CA-4E2B-92D6-4EEDF949B6B2}">
      <dgm:prSet/>
      <dgm:spPr/>
      <dgm:t>
        <a:bodyPr/>
        <a:lstStyle/>
        <a:p>
          <a:endParaRPr lang="it-IT"/>
        </a:p>
      </dgm:t>
    </dgm:pt>
    <dgm:pt modelId="{13551E50-A524-4E33-B6DE-D175C6567C87}" type="sibTrans" cxnId="{6262631B-96CA-4E2B-92D6-4EEDF949B6B2}">
      <dgm:prSet/>
      <dgm:spPr/>
      <dgm:t>
        <a:bodyPr/>
        <a:lstStyle/>
        <a:p>
          <a:endParaRPr lang="it-IT"/>
        </a:p>
      </dgm:t>
    </dgm:pt>
    <dgm:pt modelId="{B0A71518-4F7C-4D10-B52F-FF739C762618}">
      <dgm:prSet phldrT="[Text]"/>
      <dgm:spPr/>
      <dgm:t>
        <a:bodyPr/>
        <a:lstStyle/>
        <a:p>
          <a:r>
            <a:rPr lang="it-IT" dirty="0" smtClean="0">
              <a:solidFill>
                <a:schemeClr val="bg2">
                  <a:lumMod val="75000"/>
                </a:schemeClr>
              </a:solidFill>
            </a:rPr>
            <a:t>FACILITY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FB6FDF94-54A7-42DB-99FD-2AA8ADED673D}" type="parTrans" cxnId="{952516F7-62E8-4764-9D77-A1181E63A1F1}">
      <dgm:prSet/>
      <dgm:spPr/>
      <dgm:t>
        <a:bodyPr/>
        <a:lstStyle/>
        <a:p>
          <a:endParaRPr lang="it-IT"/>
        </a:p>
      </dgm:t>
    </dgm:pt>
    <dgm:pt modelId="{4A3119F8-E080-4FB8-A4AB-8B823372202E}" type="sibTrans" cxnId="{952516F7-62E8-4764-9D77-A1181E63A1F1}">
      <dgm:prSet/>
      <dgm:spPr/>
      <dgm:t>
        <a:bodyPr/>
        <a:lstStyle/>
        <a:p>
          <a:endParaRPr lang="it-IT"/>
        </a:p>
      </dgm:t>
    </dgm:pt>
    <dgm:pt modelId="{BE2252E6-BC9B-4388-9DCA-0180FCEE9B59}" type="pres">
      <dgm:prSet presAssocID="{0A0981FC-3F03-4E6C-8852-CB944D98F754}" presName="compositeShape" presStyleCnt="0">
        <dgm:presLayoutVars>
          <dgm:dir/>
          <dgm:resizeHandles/>
        </dgm:presLayoutVars>
      </dgm:prSet>
      <dgm:spPr/>
    </dgm:pt>
    <dgm:pt modelId="{1534BDF1-625D-4868-9F93-F703ABC8627D}" type="pres">
      <dgm:prSet presAssocID="{0A0981FC-3F03-4E6C-8852-CB944D98F754}" presName="pyramid" presStyleLbl="node1" presStyleIdx="0" presStyleCnt="1" custLinFactNeighborX="-4137"/>
      <dgm:spPr/>
    </dgm:pt>
    <dgm:pt modelId="{C438ECC0-3A02-41CB-8A0C-904A22333337}" type="pres">
      <dgm:prSet presAssocID="{0A0981FC-3F03-4E6C-8852-CB944D98F754}" presName="theList" presStyleCnt="0"/>
      <dgm:spPr/>
    </dgm:pt>
    <dgm:pt modelId="{F39F7839-3176-404E-BEA6-37D566373672}" type="pres">
      <dgm:prSet presAssocID="{DEC0702E-A25B-4CB1-B729-17D9A1C8FBE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BEE9FDB-8A8F-446D-B42F-B0CD8292B550}" type="pres">
      <dgm:prSet presAssocID="{DEC0702E-A25B-4CB1-B729-17D9A1C8FBEB}" presName="aSpace" presStyleCnt="0"/>
      <dgm:spPr/>
    </dgm:pt>
    <dgm:pt modelId="{5F4B048E-515C-4780-91B6-0FD6F44C925D}" type="pres">
      <dgm:prSet presAssocID="{C2BF90BD-12FF-40DE-BCEE-E485935BF4B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F9A75F-8914-4689-982D-AB1B9868FAEE}" type="pres">
      <dgm:prSet presAssocID="{C2BF90BD-12FF-40DE-BCEE-E485935BF4BF}" presName="aSpace" presStyleCnt="0"/>
      <dgm:spPr/>
    </dgm:pt>
    <dgm:pt modelId="{A1EB68D0-D8AB-428D-A9AD-ACDA4F148D33}" type="pres">
      <dgm:prSet presAssocID="{B0A71518-4F7C-4D10-B52F-FF739C76261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A79086-9B41-4480-8B05-CD2B837EAD62}" type="pres">
      <dgm:prSet presAssocID="{B0A71518-4F7C-4D10-B52F-FF739C762618}" presName="aSpace" presStyleCnt="0"/>
      <dgm:spPr/>
    </dgm:pt>
  </dgm:ptLst>
  <dgm:cxnLst>
    <dgm:cxn modelId="{CAC5FDBF-59DF-4899-9CE1-1BBB761F0ADE}" type="presOf" srcId="{DEC0702E-A25B-4CB1-B729-17D9A1C8FBEB}" destId="{F39F7839-3176-404E-BEA6-37D566373672}" srcOrd="0" destOrd="0" presId="urn:microsoft.com/office/officeart/2005/8/layout/pyramid2"/>
    <dgm:cxn modelId="{7B45A16A-96BA-4666-B81F-AC220242F1CC}" srcId="{0A0981FC-3F03-4E6C-8852-CB944D98F754}" destId="{DEC0702E-A25B-4CB1-B729-17D9A1C8FBEB}" srcOrd="0" destOrd="0" parTransId="{8E43823F-2756-41BF-84BB-6A865631ECAC}" sibTransId="{D415FA72-8967-4287-92F1-969C7D7B3D23}"/>
    <dgm:cxn modelId="{952516F7-62E8-4764-9D77-A1181E63A1F1}" srcId="{0A0981FC-3F03-4E6C-8852-CB944D98F754}" destId="{B0A71518-4F7C-4D10-B52F-FF739C762618}" srcOrd="2" destOrd="0" parTransId="{FB6FDF94-54A7-42DB-99FD-2AA8ADED673D}" sibTransId="{4A3119F8-E080-4FB8-A4AB-8B823372202E}"/>
    <dgm:cxn modelId="{8177CCCF-920F-4077-9E33-49554FC907E4}" type="presOf" srcId="{C2BF90BD-12FF-40DE-BCEE-E485935BF4BF}" destId="{5F4B048E-515C-4780-91B6-0FD6F44C925D}" srcOrd="0" destOrd="0" presId="urn:microsoft.com/office/officeart/2005/8/layout/pyramid2"/>
    <dgm:cxn modelId="{FEC8F065-3CCB-4542-83C0-B2CA4414C572}" type="presOf" srcId="{B0A71518-4F7C-4D10-B52F-FF739C762618}" destId="{A1EB68D0-D8AB-428D-A9AD-ACDA4F148D33}" srcOrd="0" destOrd="0" presId="urn:microsoft.com/office/officeart/2005/8/layout/pyramid2"/>
    <dgm:cxn modelId="{DA7CF759-FF0C-41E6-BF7F-BF5ED0733093}" type="presOf" srcId="{0A0981FC-3F03-4E6C-8852-CB944D98F754}" destId="{BE2252E6-BC9B-4388-9DCA-0180FCEE9B59}" srcOrd="0" destOrd="0" presId="urn:microsoft.com/office/officeart/2005/8/layout/pyramid2"/>
    <dgm:cxn modelId="{6262631B-96CA-4E2B-92D6-4EEDF949B6B2}" srcId="{0A0981FC-3F03-4E6C-8852-CB944D98F754}" destId="{C2BF90BD-12FF-40DE-BCEE-E485935BF4BF}" srcOrd="1" destOrd="0" parTransId="{6B008550-2F86-4F11-8AE6-3C65E0D9FDB8}" sibTransId="{13551E50-A524-4E33-B6DE-D175C6567C87}"/>
    <dgm:cxn modelId="{1EFD609B-0817-42BC-B54E-330758C0C935}" type="presParOf" srcId="{BE2252E6-BC9B-4388-9DCA-0180FCEE9B59}" destId="{1534BDF1-625D-4868-9F93-F703ABC8627D}" srcOrd="0" destOrd="0" presId="urn:microsoft.com/office/officeart/2005/8/layout/pyramid2"/>
    <dgm:cxn modelId="{D19BEFFB-1A6F-48CA-BABB-1FEB9A2DBCCE}" type="presParOf" srcId="{BE2252E6-BC9B-4388-9DCA-0180FCEE9B59}" destId="{C438ECC0-3A02-41CB-8A0C-904A22333337}" srcOrd="1" destOrd="0" presId="urn:microsoft.com/office/officeart/2005/8/layout/pyramid2"/>
    <dgm:cxn modelId="{B1403C2A-23C5-4952-A980-EF734B3E3368}" type="presParOf" srcId="{C438ECC0-3A02-41CB-8A0C-904A22333337}" destId="{F39F7839-3176-404E-BEA6-37D566373672}" srcOrd="0" destOrd="0" presId="urn:microsoft.com/office/officeart/2005/8/layout/pyramid2"/>
    <dgm:cxn modelId="{4E2EB042-3E71-48D5-AC1E-EB22D47887B2}" type="presParOf" srcId="{C438ECC0-3A02-41CB-8A0C-904A22333337}" destId="{5BEE9FDB-8A8F-446D-B42F-B0CD8292B550}" srcOrd="1" destOrd="0" presId="urn:microsoft.com/office/officeart/2005/8/layout/pyramid2"/>
    <dgm:cxn modelId="{56B7C2CB-B27F-4EE3-89A7-8706D6D95E21}" type="presParOf" srcId="{C438ECC0-3A02-41CB-8A0C-904A22333337}" destId="{5F4B048E-515C-4780-91B6-0FD6F44C925D}" srcOrd="2" destOrd="0" presId="urn:microsoft.com/office/officeart/2005/8/layout/pyramid2"/>
    <dgm:cxn modelId="{1131ACE6-847E-48F0-8092-BCA69C90C3C9}" type="presParOf" srcId="{C438ECC0-3A02-41CB-8A0C-904A22333337}" destId="{CEF9A75F-8914-4689-982D-AB1B9868FAEE}" srcOrd="3" destOrd="0" presId="urn:microsoft.com/office/officeart/2005/8/layout/pyramid2"/>
    <dgm:cxn modelId="{4D925983-DBBC-46C2-AA0B-ADB1BA1B28EA}" type="presParOf" srcId="{C438ECC0-3A02-41CB-8A0C-904A22333337}" destId="{A1EB68D0-D8AB-428D-A9AD-ACDA4F148D33}" srcOrd="4" destOrd="0" presId="urn:microsoft.com/office/officeart/2005/8/layout/pyramid2"/>
    <dgm:cxn modelId="{7CE04EB2-B42C-483D-8989-8E94C28CE2A0}" type="presParOf" srcId="{C438ECC0-3A02-41CB-8A0C-904A22333337}" destId="{3BA79086-9B41-4480-8B05-CD2B837EAD6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0981FC-3F03-4E6C-8852-CB944D98F754}" type="doc">
      <dgm:prSet loTypeId="urn:microsoft.com/office/officeart/2005/8/layout/pyramid2" loCatId="list" qsTypeId="urn:microsoft.com/office/officeart/2005/8/quickstyle/simple4" qsCatId="simple" csTypeId="urn:microsoft.com/office/officeart/2005/8/colors/accent2_3" csCatId="accent2" phldr="1"/>
      <dgm:spPr/>
    </dgm:pt>
    <dgm:pt modelId="{DEC0702E-A25B-4CB1-B729-17D9A1C8FBEB}">
      <dgm:prSet phldrT="[Text]"/>
      <dgm:spPr/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TEST</a:t>
          </a:r>
          <a:endParaRPr lang="it-IT" dirty="0">
            <a:solidFill>
              <a:schemeClr val="tx1"/>
            </a:solidFill>
          </a:endParaRPr>
        </a:p>
      </dgm:t>
    </dgm:pt>
    <dgm:pt modelId="{8E43823F-2756-41BF-84BB-6A865631ECAC}" type="parTrans" cxnId="{7B45A16A-96BA-4666-B81F-AC220242F1CC}">
      <dgm:prSet/>
      <dgm:spPr/>
      <dgm:t>
        <a:bodyPr/>
        <a:lstStyle/>
        <a:p>
          <a:endParaRPr lang="it-IT"/>
        </a:p>
      </dgm:t>
    </dgm:pt>
    <dgm:pt modelId="{D415FA72-8967-4287-92F1-969C7D7B3D23}" type="sibTrans" cxnId="{7B45A16A-96BA-4666-B81F-AC220242F1CC}">
      <dgm:prSet/>
      <dgm:spPr/>
      <dgm:t>
        <a:bodyPr/>
        <a:lstStyle/>
        <a:p>
          <a:endParaRPr lang="it-IT"/>
        </a:p>
      </dgm:t>
    </dgm:pt>
    <dgm:pt modelId="{C2BF90BD-12FF-40DE-BCEE-E485935BF4BF}">
      <dgm:prSet phldrT="[Text]"/>
      <dgm:spPr/>
      <dgm:t>
        <a:bodyPr/>
        <a:lstStyle/>
        <a:p>
          <a:r>
            <a:rPr lang="it-IT" dirty="0" smtClean="0">
              <a:solidFill>
                <a:schemeClr val="bg2">
                  <a:lumMod val="75000"/>
                </a:schemeClr>
              </a:solidFill>
            </a:rPr>
            <a:t>RULES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6B008550-2F86-4F11-8AE6-3C65E0D9FDB8}" type="parTrans" cxnId="{6262631B-96CA-4E2B-92D6-4EEDF949B6B2}">
      <dgm:prSet/>
      <dgm:spPr/>
      <dgm:t>
        <a:bodyPr/>
        <a:lstStyle/>
        <a:p>
          <a:endParaRPr lang="it-IT"/>
        </a:p>
      </dgm:t>
    </dgm:pt>
    <dgm:pt modelId="{13551E50-A524-4E33-B6DE-D175C6567C87}" type="sibTrans" cxnId="{6262631B-96CA-4E2B-92D6-4EEDF949B6B2}">
      <dgm:prSet/>
      <dgm:spPr/>
      <dgm:t>
        <a:bodyPr/>
        <a:lstStyle/>
        <a:p>
          <a:endParaRPr lang="it-IT"/>
        </a:p>
      </dgm:t>
    </dgm:pt>
    <dgm:pt modelId="{B0A71518-4F7C-4D10-B52F-FF739C762618}">
      <dgm:prSet phldrT="[Text]"/>
      <dgm:spPr/>
      <dgm:t>
        <a:bodyPr/>
        <a:lstStyle/>
        <a:p>
          <a:r>
            <a:rPr lang="it-IT" dirty="0" smtClean="0">
              <a:solidFill>
                <a:schemeClr val="bg2">
                  <a:lumMod val="75000"/>
                </a:schemeClr>
              </a:solidFill>
            </a:rPr>
            <a:t>FACILITY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FB6FDF94-54A7-42DB-99FD-2AA8ADED673D}" type="parTrans" cxnId="{952516F7-62E8-4764-9D77-A1181E63A1F1}">
      <dgm:prSet/>
      <dgm:spPr/>
      <dgm:t>
        <a:bodyPr/>
        <a:lstStyle/>
        <a:p>
          <a:endParaRPr lang="it-IT"/>
        </a:p>
      </dgm:t>
    </dgm:pt>
    <dgm:pt modelId="{4A3119F8-E080-4FB8-A4AB-8B823372202E}" type="sibTrans" cxnId="{952516F7-62E8-4764-9D77-A1181E63A1F1}">
      <dgm:prSet/>
      <dgm:spPr/>
      <dgm:t>
        <a:bodyPr/>
        <a:lstStyle/>
        <a:p>
          <a:endParaRPr lang="it-IT"/>
        </a:p>
      </dgm:t>
    </dgm:pt>
    <dgm:pt modelId="{BE2252E6-BC9B-4388-9DCA-0180FCEE9B59}" type="pres">
      <dgm:prSet presAssocID="{0A0981FC-3F03-4E6C-8852-CB944D98F754}" presName="compositeShape" presStyleCnt="0">
        <dgm:presLayoutVars>
          <dgm:dir/>
          <dgm:resizeHandles/>
        </dgm:presLayoutVars>
      </dgm:prSet>
      <dgm:spPr/>
    </dgm:pt>
    <dgm:pt modelId="{1534BDF1-625D-4868-9F93-F703ABC8627D}" type="pres">
      <dgm:prSet presAssocID="{0A0981FC-3F03-4E6C-8852-CB944D98F754}" presName="pyramid" presStyleLbl="node1" presStyleIdx="0" presStyleCnt="1" custLinFactNeighborX="-4137"/>
      <dgm:spPr/>
    </dgm:pt>
    <dgm:pt modelId="{C438ECC0-3A02-41CB-8A0C-904A22333337}" type="pres">
      <dgm:prSet presAssocID="{0A0981FC-3F03-4E6C-8852-CB944D98F754}" presName="theList" presStyleCnt="0"/>
      <dgm:spPr/>
    </dgm:pt>
    <dgm:pt modelId="{F39F7839-3176-404E-BEA6-37D566373672}" type="pres">
      <dgm:prSet presAssocID="{DEC0702E-A25B-4CB1-B729-17D9A1C8FBE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BEE9FDB-8A8F-446D-B42F-B0CD8292B550}" type="pres">
      <dgm:prSet presAssocID="{DEC0702E-A25B-4CB1-B729-17D9A1C8FBEB}" presName="aSpace" presStyleCnt="0"/>
      <dgm:spPr/>
    </dgm:pt>
    <dgm:pt modelId="{5F4B048E-515C-4780-91B6-0FD6F44C925D}" type="pres">
      <dgm:prSet presAssocID="{C2BF90BD-12FF-40DE-BCEE-E485935BF4B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F9A75F-8914-4689-982D-AB1B9868FAEE}" type="pres">
      <dgm:prSet presAssocID="{C2BF90BD-12FF-40DE-BCEE-E485935BF4BF}" presName="aSpace" presStyleCnt="0"/>
      <dgm:spPr/>
    </dgm:pt>
    <dgm:pt modelId="{A1EB68D0-D8AB-428D-A9AD-ACDA4F148D33}" type="pres">
      <dgm:prSet presAssocID="{B0A71518-4F7C-4D10-B52F-FF739C76261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A79086-9B41-4480-8B05-CD2B837EAD62}" type="pres">
      <dgm:prSet presAssocID="{B0A71518-4F7C-4D10-B52F-FF739C762618}" presName="aSpace" presStyleCnt="0"/>
      <dgm:spPr/>
    </dgm:pt>
  </dgm:ptLst>
  <dgm:cxnLst>
    <dgm:cxn modelId="{ED7FDA19-4D9C-4C8B-8F68-255FEAAE6950}" type="presOf" srcId="{0A0981FC-3F03-4E6C-8852-CB944D98F754}" destId="{BE2252E6-BC9B-4388-9DCA-0180FCEE9B59}" srcOrd="0" destOrd="0" presId="urn:microsoft.com/office/officeart/2005/8/layout/pyramid2"/>
    <dgm:cxn modelId="{7B45A16A-96BA-4666-B81F-AC220242F1CC}" srcId="{0A0981FC-3F03-4E6C-8852-CB944D98F754}" destId="{DEC0702E-A25B-4CB1-B729-17D9A1C8FBEB}" srcOrd="0" destOrd="0" parTransId="{8E43823F-2756-41BF-84BB-6A865631ECAC}" sibTransId="{D415FA72-8967-4287-92F1-969C7D7B3D23}"/>
    <dgm:cxn modelId="{952516F7-62E8-4764-9D77-A1181E63A1F1}" srcId="{0A0981FC-3F03-4E6C-8852-CB944D98F754}" destId="{B0A71518-4F7C-4D10-B52F-FF739C762618}" srcOrd="2" destOrd="0" parTransId="{FB6FDF94-54A7-42DB-99FD-2AA8ADED673D}" sibTransId="{4A3119F8-E080-4FB8-A4AB-8B823372202E}"/>
    <dgm:cxn modelId="{86E3A4AC-7718-4BB1-8437-E2B69F148867}" type="presOf" srcId="{B0A71518-4F7C-4D10-B52F-FF739C762618}" destId="{A1EB68D0-D8AB-428D-A9AD-ACDA4F148D33}" srcOrd="0" destOrd="0" presId="urn:microsoft.com/office/officeart/2005/8/layout/pyramid2"/>
    <dgm:cxn modelId="{E0F0996E-C71F-461A-A9B1-4182FEB31C89}" type="presOf" srcId="{C2BF90BD-12FF-40DE-BCEE-E485935BF4BF}" destId="{5F4B048E-515C-4780-91B6-0FD6F44C925D}" srcOrd="0" destOrd="0" presId="urn:microsoft.com/office/officeart/2005/8/layout/pyramid2"/>
    <dgm:cxn modelId="{FF82DD1C-BB47-4F7B-951B-235D63CD9C58}" type="presOf" srcId="{DEC0702E-A25B-4CB1-B729-17D9A1C8FBEB}" destId="{F39F7839-3176-404E-BEA6-37D566373672}" srcOrd="0" destOrd="0" presId="urn:microsoft.com/office/officeart/2005/8/layout/pyramid2"/>
    <dgm:cxn modelId="{6262631B-96CA-4E2B-92D6-4EEDF949B6B2}" srcId="{0A0981FC-3F03-4E6C-8852-CB944D98F754}" destId="{C2BF90BD-12FF-40DE-BCEE-E485935BF4BF}" srcOrd="1" destOrd="0" parTransId="{6B008550-2F86-4F11-8AE6-3C65E0D9FDB8}" sibTransId="{13551E50-A524-4E33-B6DE-D175C6567C87}"/>
    <dgm:cxn modelId="{A28AC19E-0E79-454D-93A1-FD04E1B32150}" type="presParOf" srcId="{BE2252E6-BC9B-4388-9DCA-0180FCEE9B59}" destId="{1534BDF1-625D-4868-9F93-F703ABC8627D}" srcOrd="0" destOrd="0" presId="urn:microsoft.com/office/officeart/2005/8/layout/pyramid2"/>
    <dgm:cxn modelId="{0ACB0415-836A-4093-A4AA-122853411E65}" type="presParOf" srcId="{BE2252E6-BC9B-4388-9DCA-0180FCEE9B59}" destId="{C438ECC0-3A02-41CB-8A0C-904A22333337}" srcOrd="1" destOrd="0" presId="urn:microsoft.com/office/officeart/2005/8/layout/pyramid2"/>
    <dgm:cxn modelId="{9BFEDCDA-E195-44C2-99CE-6B81E07B7494}" type="presParOf" srcId="{C438ECC0-3A02-41CB-8A0C-904A22333337}" destId="{F39F7839-3176-404E-BEA6-37D566373672}" srcOrd="0" destOrd="0" presId="urn:microsoft.com/office/officeart/2005/8/layout/pyramid2"/>
    <dgm:cxn modelId="{13E8F05F-665E-4B90-BAC9-D56B1DFEA32F}" type="presParOf" srcId="{C438ECC0-3A02-41CB-8A0C-904A22333337}" destId="{5BEE9FDB-8A8F-446D-B42F-B0CD8292B550}" srcOrd="1" destOrd="0" presId="urn:microsoft.com/office/officeart/2005/8/layout/pyramid2"/>
    <dgm:cxn modelId="{8CE21B2A-607F-4F0D-838F-FB94E92764E7}" type="presParOf" srcId="{C438ECC0-3A02-41CB-8A0C-904A22333337}" destId="{5F4B048E-515C-4780-91B6-0FD6F44C925D}" srcOrd="2" destOrd="0" presId="urn:microsoft.com/office/officeart/2005/8/layout/pyramid2"/>
    <dgm:cxn modelId="{43BD0C5F-F9C9-47C6-B5E9-131F0E8FC4EB}" type="presParOf" srcId="{C438ECC0-3A02-41CB-8A0C-904A22333337}" destId="{CEF9A75F-8914-4689-982D-AB1B9868FAEE}" srcOrd="3" destOrd="0" presId="urn:microsoft.com/office/officeart/2005/8/layout/pyramid2"/>
    <dgm:cxn modelId="{5EA053D2-BC7A-484F-81E2-26A1151F98B0}" type="presParOf" srcId="{C438ECC0-3A02-41CB-8A0C-904A22333337}" destId="{A1EB68D0-D8AB-428D-A9AD-ACDA4F148D33}" srcOrd="4" destOrd="0" presId="urn:microsoft.com/office/officeart/2005/8/layout/pyramid2"/>
    <dgm:cxn modelId="{7495A1A0-81DD-48C2-9126-CBA6AAC1CEDD}" type="presParOf" srcId="{C438ECC0-3A02-41CB-8A0C-904A22333337}" destId="{3BA79086-9B41-4480-8B05-CD2B837EAD6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44616-2F7B-4266-8332-7A3BD813B91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86061-D42E-4675-82B4-7350C0C647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55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80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53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53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54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46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54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44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179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01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62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02026-2FD2-4D96-9072-351F448DCC09}" type="datetimeFigureOut">
              <a:rPr lang="it-IT" smtClean="0"/>
              <a:t>28/05/2014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F839-478E-41CC-8397-F6654A7F85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24"/>
            <a:ext cx="8715689" cy="19389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STANDARDIZATION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h</a:t>
            </a:r>
            <a:r>
              <a:rPr lang="it-IT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usbandry, environment, </a:t>
            </a:r>
            <a:r>
              <a:rPr lang="it-IT" sz="36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nutrition</a:t>
            </a:r>
            <a:r>
              <a:rPr lang="it-IT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transportation</a:t>
            </a:r>
            <a:r>
              <a:rPr lang="it-IT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it-IT" sz="36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health</a:t>
            </a:r>
            <a:r>
              <a:rPr lang="it-IT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status</a:t>
            </a:r>
            <a:endParaRPr lang="it-IT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7" y="5010150"/>
            <a:ext cx="24622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5780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8"/>
          <a:stretch/>
        </p:blipFill>
        <p:spPr bwMode="auto">
          <a:xfrm>
            <a:off x="0" y="4600575"/>
            <a:ext cx="17430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267692"/>
            <a:ext cx="2389807" cy="159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35147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0272" y="3798332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2010/63/UE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20" y="2718440"/>
            <a:ext cx="1469156" cy="107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0970"/>
            <a:ext cx="1296144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8846" y="959918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HUMIDITY</a:t>
            </a:r>
            <a:endParaRPr lang="it-IT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44624"/>
            <a:ext cx="512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air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50217" y="1772816"/>
            <a:ext cx="1515158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800" dirty="0" smtClean="0"/>
              <a:t>30 – 60%</a:t>
            </a:r>
            <a:endParaRPr lang="it-IT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937661"/>
              </p:ext>
            </p:extLst>
          </p:nvPr>
        </p:nvGraphicFramePr>
        <p:xfrm>
          <a:off x="1331640" y="2852936"/>
          <a:ext cx="6096000" cy="2763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High</a:t>
                      </a:r>
                      <a:r>
                        <a:rPr lang="it-IT" b="1" baseline="0" dirty="0" smtClean="0"/>
                        <a:t> humidity</a:t>
                      </a:r>
                      <a:endParaRPr lang="it-IT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Low humidity</a:t>
                      </a:r>
                      <a:endParaRPr lang="it-IT" b="1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Reduced food consumption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Ring tail</a:t>
                      </a:r>
                      <a:endParaRPr lang="it-IT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Impaired body temperature regulation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Decreased activity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Enanched desease transmission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Increased</a:t>
                      </a:r>
                      <a:r>
                        <a:rPr lang="it-IT" baseline="0" dirty="0" smtClean="0"/>
                        <a:t> NH</a:t>
                      </a:r>
                      <a:r>
                        <a:rPr lang="it-IT" baseline="-25000" dirty="0" smtClean="0"/>
                        <a:t>3 </a:t>
                      </a:r>
                      <a:r>
                        <a:rPr lang="it-IT" baseline="0" dirty="0" smtClean="0"/>
                        <a:t>production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82" y="4492811"/>
            <a:ext cx="321349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5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107504" y="44624"/>
            <a:ext cx="512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air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/>
          <p:cNvSpPr txBox="1"/>
          <p:nvPr/>
        </p:nvSpPr>
        <p:spPr>
          <a:xfrm>
            <a:off x="2788134" y="1124744"/>
            <a:ext cx="308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MAX-MIN THERMO HYGRO</a:t>
            </a:r>
            <a:endParaRPr lang="it-I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31640" y="4571672"/>
            <a:ext cx="64700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2010/63/UE</a:t>
            </a:r>
            <a:r>
              <a:rPr lang="en-US" dirty="0" smtClean="0"/>
              <a:t> - temperature must be checked and register </a:t>
            </a:r>
            <a:r>
              <a:rPr lang="en-US" b="1" u="sng" dirty="0" smtClean="0"/>
              <a:t>every day</a:t>
            </a:r>
            <a:endParaRPr lang="en-US" b="1" u="sng" dirty="0"/>
          </a:p>
        </p:txBody>
      </p:sp>
      <p:sp>
        <p:nvSpPr>
          <p:cNvPr id="9" name="Ovale 8"/>
          <p:cNvSpPr/>
          <p:nvPr/>
        </p:nvSpPr>
        <p:spPr>
          <a:xfrm>
            <a:off x="3779912" y="3212976"/>
            <a:ext cx="864096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512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air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58846" y="764704"/>
            <a:ext cx="2125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VENTILATION</a:t>
            </a:r>
            <a:endParaRPr lang="it-IT" sz="2800" u="sng" dirty="0"/>
          </a:p>
        </p:txBody>
      </p:sp>
      <p:sp>
        <p:nvSpPr>
          <p:cNvPr id="6" name="TextBox 4"/>
          <p:cNvSpPr txBox="1"/>
          <p:nvPr/>
        </p:nvSpPr>
        <p:spPr>
          <a:xfrm>
            <a:off x="176654" y="1556792"/>
            <a:ext cx="87158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smtClean="0"/>
              <a:t>Provide </a:t>
            </a:r>
            <a:r>
              <a:rPr lang="en-US" sz="2400" dirty="0"/>
              <a:t>appropriate air quality and a stable </a:t>
            </a:r>
            <a:r>
              <a:rPr lang="en-US" sz="2400" dirty="0" smtClean="0"/>
              <a:t>environment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smtClean="0"/>
              <a:t>Provides </a:t>
            </a:r>
            <a:r>
              <a:rPr lang="en-US" sz="2400" dirty="0"/>
              <a:t>an adequate oxygen supply</a:t>
            </a:r>
            <a:endParaRPr lang="it-IT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smtClean="0"/>
              <a:t>Removes </a:t>
            </a:r>
            <a:r>
              <a:rPr lang="en-US" sz="2400" dirty="0"/>
              <a:t>thermal loads caused by the animals, personnel, </a:t>
            </a:r>
            <a:r>
              <a:rPr lang="en-US" sz="2400" dirty="0" smtClean="0"/>
              <a:t>lights</a:t>
            </a:r>
            <a:r>
              <a:rPr lang="en-US" sz="2400" dirty="0"/>
              <a:t>, and equipment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err="1" smtClean="0"/>
              <a:t>Dilutes</a:t>
            </a:r>
            <a:r>
              <a:rPr lang="it-IT" sz="2400" dirty="0" smtClean="0"/>
              <a:t> </a:t>
            </a:r>
            <a:r>
              <a:rPr lang="it-IT" sz="2400" dirty="0" err="1"/>
              <a:t>gaseous</a:t>
            </a:r>
            <a:r>
              <a:rPr lang="it-IT" sz="2400" dirty="0"/>
              <a:t> and </a:t>
            </a:r>
            <a:r>
              <a:rPr lang="it-IT" sz="2400" dirty="0" err="1"/>
              <a:t>particulate</a:t>
            </a:r>
            <a:r>
              <a:rPr lang="it-IT" sz="2400" dirty="0"/>
              <a:t> </a:t>
            </a:r>
            <a:r>
              <a:rPr lang="it-IT" sz="2400" dirty="0" err="1" smtClean="0"/>
              <a:t>contaminants</a:t>
            </a:r>
            <a:r>
              <a:rPr lang="it-IT" sz="2400" dirty="0"/>
              <a:t> (</a:t>
            </a:r>
            <a:r>
              <a:rPr lang="it-IT" sz="2400" dirty="0" err="1" smtClean="0"/>
              <a:t>allergens</a:t>
            </a:r>
            <a:r>
              <a:rPr lang="it-IT" sz="2400" dirty="0" smtClean="0"/>
              <a:t> and </a:t>
            </a:r>
            <a:r>
              <a:rPr lang="it-IT" sz="2400" dirty="0" err="1" smtClean="0"/>
              <a:t>airborne</a:t>
            </a:r>
            <a:r>
              <a:rPr lang="it-IT" sz="2400" dirty="0" smtClean="0"/>
              <a:t> </a:t>
            </a:r>
            <a:r>
              <a:rPr lang="it-IT" sz="2400" dirty="0" err="1" smtClean="0"/>
              <a:t>pathogens</a:t>
            </a:r>
            <a:r>
              <a:rPr lang="it-IT" sz="2400" dirty="0" smtClean="0"/>
              <a:t>)</a:t>
            </a:r>
            <a:endParaRPr lang="it-IT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smtClean="0"/>
              <a:t>Adjusts </a:t>
            </a:r>
            <a:r>
              <a:rPr lang="en-US" sz="2400" dirty="0"/>
              <a:t>the moisture content and </a:t>
            </a:r>
            <a:r>
              <a:rPr lang="en-US" sz="2400" dirty="0" smtClean="0"/>
              <a:t>temperature </a:t>
            </a:r>
            <a:r>
              <a:rPr lang="en-US" sz="2400" dirty="0"/>
              <a:t>of room </a:t>
            </a:r>
            <a:r>
              <a:rPr lang="en-US" sz="2400" dirty="0" smtClean="0"/>
              <a:t>air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err="1" smtClean="0"/>
              <a:t>Creates</a:t>
            </a:r>
            <a:r>
              <a:rPr lang="it-IT" sz="2400" dirty="0" smtClean="0"/>
              <a:t> </a:t>
            </a:r>
            <a:r>
              <a:rPr lang="it-IT" sz="2400" dirty="0"/>
              <a:t>air pressure </a:t>
            </a:r>
            <a:r>
              <a:rPr lang="it-IT" sz="2400" dirty="0" err="1" smtClean="0"/>
              <a:t>differentials</a:t>
            </a:r>
            <a:r>
              <a:rPr lang="it-IT" sz="2400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V</a:t>
            </a:r>
            <a:r>
              <a:rPr lang="en-US" sz="2400" dirty="0" smtClean="0"/>
              <a:t>entilating </a:t>
            </a:r>
            <a:r>
              <a:rPr lang="en-US" sz="2400" dirty="0"/>
              <a:t>the room </a:t>
            </a:r>
            <a:r>
              <a:rPr lang="en-US" sz="2400" dirty="0" smtClean="0"/>
              <a:t>does </a:t>
            </a:r>
            <a:r>
              <a:rPr lang="en-US" sz="2400" dirty="0"/>
              <a:t>not necessarily ensure </a:t>
            </a:r>
            <a:r>
              <a:rPr lang="en-US" sz="2400" dirty="0" smtClean="0"/>
              <a:t>adequate </a:t>
            </a:r>
            <a:r>
              <a:rPr lang="en-US" sz="2400" dirty="0"/>
              <a:t>ventilation of an animal’s primary </a:t>
            </a:r>
            <a:r>
              <a:rPr lang="en-US" sz="2400" dirty="0" smtClean="0"/>
              <a:t>enclosure, that is </a:t>
            </a:r>
            <a:r>
              <a:rPr lang="en-US" sz="2400" dirty="0"/>
              <a:t>the air to which the animal is actually exposed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882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512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air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58846" y="764704"/>
            <a:ext cx="2125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VENTILATION</a:t>
            </a:r>
            <a:endParaRPr lang="it-IT" sz="2800" u="sng" dirty="0"/>
          </a:p>
        </p:txBody>
      </p:sp>
      <p:sp>
        <p:nvSpPr>
          <p:cNvPr id="8" name="TextBox 4"/>
          <p:cNvSpPr txBox="1"/>
          <p:nvPr/>
        </p:nvSpPr>
        <p:spPr>
          <a:xfrm>
            <a:off x="2392460" y="1523461"/>
            <a:ext cx="4287071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 – 15 fresh air changes/h</a:t>
            </a:r>
            <a:endParaRPr lang="en-US" sz="2800" dirty="0"/>
          </a:p>
        </p:txBody>
      </p:sp>
      <p:sp>
        <p:nvSpPr>
          <p:cNvPr id="9" name="TextBox 4"/>
          <p:cNvSpPr txBox="1"/>
          <p:nvPr/>
        </p:nvSpPr>
        <p:spPr>
          <a:xfrm>
            <a:off x="179512" y="2132856"/>
            <a:ext cx="8715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Avoid high moving air</a:t>
            </a:r>
          </a:p>
          <a:p>
            <a:endParaRPr lang="en-US" sz="2400" dirty="0" smtClean="0"/>
          </a:p>
          <a:p>
            <a:r>
              <a:rPr lang="en-US" sz="2400" dirty="0" smtClean="0"/>
              <a:t>Consider</a:t>
            </a:r>
            <a:r>
              <a:rPr lang="it-IT" sz="2400" dirty="0" smtClean="0"/>
              <a:t>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it-IT" sz="2400" dirty="0" smtClean="0"/>
              <a:t>room volume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it-IT" sz="2400" dirty="0" err="1" smtClean="0"/>
              <a:t>number</a:t>
            </a:r>
            <a:r>
              <a:rPr lang="it-IT" sz="2400" dirty="0" smtClean="0"/>
              <a:t> of mice/room and mice/</a:t>
            </a:r>
            <a:r>
              <a:rPr lang="it-IT" sz="2400" dirty="0" err="1" smtClean="0"/>
              <a:t>cage</a:t>
            </a:r>
            <a:r>
              <a:rPr lang="it-IT" sz="2400" dirty="0" smtClean="0"/>
              <a:t>,</a:t>
            </a:r>
            <a:endParaRPr lang="it-IT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frequency </a:t>
            </a:r>
            <a:r>
              <a:rPr lang="en-US" sz="2400" dirty="0"/>
              <a:t>of cage </a:t>
            </a:r>
            <a:r>
              <a:rPr lang="en-US" sz="2400" dirty="0" smtClean="0"/>
              <a:t>changing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efficiency </a:t>
            </a:r>
            <a:r>
              <a:rPr lang="en-US" sz="2400" dirty="0"/>
              <a:t>of air distribution both in the </a:t>
            </a:r>
            <a:r>
              <a:rPr lang="en-US" sz="2400" dirty="0" smtClean="0"/>
              <a:t>room and in the cage</a:t>
            </a:r>
          </a:p>
        </p:txBody>
      </p:sp>
      <p:sp>
        <p:nvSpPr>
          <p:cNvPr id="11" name="Ovale 10"/>
          <p:cNvSpPr/>
          <p:nvPr/>
        </p:nvSpPr>
        <p:spPr>
          <a:xfrm>
            <a:off x="7956376" y="4293096"/>
            <a:ext cx="792088" cy="517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6"/>
          <a:stretch/>
        </p:blipFill>
        <p:spPr bwMode="auto">
          <a:xfrm>
            <a:off x="971600" y="1844824"/>
            <a:ext cx="2616140" cy="18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4624"/>
            <a:ext cx="512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air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58846" y="692696"/>
            <a:ext cx="2125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VENTILATION</a:t>
            </a:r>
            <a:endParaRPr lang="it-IT" sz="2800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46" y="1847651"/>
            <a:ext cx="25908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t="6354" r="10511" b="6634"/>
          <a:stretch/>
        </p:blipFill>
        <p:spPr bwMode="auto">
          <a:xfrm>
            <a:off x="464023" y="3696488"/>
            <a:ext cx="3316407" cy="275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6339919" y="1196752"/>
            <a:ext cx="197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FILTER CAGE</a:t>
            </a:r>
            <a:endParaRPr lang="it-I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51520" y="1208497"/>
            <a:ext cx="367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INDIVIDUALLY VENTILATED CAGE</a:t>
            </a:r>
            <a:endParaRPr lang="it-I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5652120" y="4134541"/>
            <a:ext cx="3228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itchFamily="2" charset="2"/>
              <a:buChar char="Ø"/>
            </a:pPr>
            <a:r>
              <a:rPr lang="it-IT" sz="2000" dirty="0" smtClean="0"/>
              <a:t>↑ </a:t>
            </a:r>
            <a:r>
              <a:rPr lang="en-US" sz="2000" dirty="0" smtClean="0"/>
              <a:t>cage</a:t>
            </a:r>
            <a:r>
              <a:rPr lang="it-IT" sz="2000" dirty="0" smtClean="0"/>
              <a:t> </a:t>
            </a:r>
            <a:r>
              <a:rPr lang="en-US" sz="2000" dirty="0" smtClean="0"/>
              <a:t>change</a:t>
            </a:r>
            <a:r>
              <a:rPr lang="it-IT" sz="2000" dirty="0" smtClean="0"/>
              <a:t> </a:t>
            </a:r>
            <a:r>
              <a:rPr lang="it-IT" sz="2000" dirty="0" err="1" smtClean="0"/>
              <a:t>frequency</a:t>
            </a:r>
            <a:r>
              <a:rPr lang="it-IT" sz="2000" dirty="0" smtClean="0"/>
              <a:t> (2/week)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it-IT" sz="2000" dirty="0"/>
              <a:t>↓</a:t>
            </a:r>
            <a:r>
              <a:rPr lang="it-IT" sz="2000" dirty="0" err="1" smtClean="0"/>
              <a:t>number</a:t>
            </a:r>
            <a:r>
              <a:rPr lang="it-IT" sz="2000" dirty="0" smtClean="0"/>
              <a:t> of mice/</a:t>
            </a:r>
            <a:r>
              <a:rPr lang="it-IT" sz="2000" dirty="0" err="1" smtClean="0"/>
              <a:t>cage</a:t>
            </a:r>
            <a:endParaRPr lang="it-IT" sz="2000" dirty="0"/>
          </a:p>
          <a:p>
            <a:pPr marL="342900" lvl="1" indent="-342900">
              <a:buFont typeface="Wingdings" pitchFamily="2" charset="2"/>
              <a:buChar char="Ø"/>
            </a:pPr>
            <a:r>
              <a:rPr lang="it-IT" sz="2000" dirty="0"/>
              <a:t>↓ </a:t>
            </a:r>
            <a:r>
              <a:rPr lang="en-US" sz="2000" dirty="0" smtClean="0"/>
              <a:t>humidity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56347" y="6394172"/>
            <a:ext cx="436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itchFamily="2" charset="2"/>
              <a:buChar char="Ø"/>
            </a:pPr>
            <a:r>
              <a:rPr lang="it-IT" sz="2000" dirty="0"/>
              <a:t>↓ </a:t>
            </a:r>
            <a:r>
              <a:rPr lang="en-US" sz="2000" dirty="0" smtClean="0"/>
              <a:t>cage</a:t>
            </a:r>
            <a:r>
              <a:rPr lang="it-IT" sz="2000" dirty="0" smtClean="0"/>
              <a:t> </a:t>
            </a:r>
            <a:r>
              <a:rPr lang="en-US" sz="2000" dirty="0" smtClean="0"/>
              <a:t>change</a:t>
            </a:r>
            <a:r>
              <a:rPr lang="it-IT" sz="2000" dirty="0" smtClean="0"/>
              <a:t> </a:t>
            </a:r>
            <a:r>
              <a:rPr lang="en-US" sz="2000" dirty="0" smtClean="0"/>
              <a:t>frequency</a:t>
            </a:r>
            <a:r>
              <a:rPr lang="it-IT" sz="2000" dirty="0" smtClean="0"/>
              <a:t> (</a:t>
            </a:r>
            <a:r>
              <a:rPr lang="en-US" sz="2000" dirty="0" smtClean="0"/>
              <a:t>2/month</a:t>
            </a:r>
            <a:r>
              <a:rPr lang="it-IT" sz="2000" dirty="0" smtClean="0"/>
              <a:t>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1608696"/>
            <a:ext cx="6381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2"/>
          <a:stretch/>
        </p:blipFill>
        <p:spPr bwMode="auto">
          <a:xfrm>
            <a:off x="8334418" y="1524712"/>
            <a:ext cx="558062" cy="80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35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762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cage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21529" y="698308"/>
            <a:ext cx="108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SPACE</a:t>
            </a:r>
            <a:endParaRPr lang="it-IT" sz="2800" u="sng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9071"/>
              </p:ext>
            </p:extLst>
          </p:nvPr>
        </p:nvGraphicFramePr>
        <p:xfrm>
          <a:off x="179512" y="2466176"/>
          <a:ext cx="8712967" cy="3627120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692189"/>
                <a:gridCol w="2664296"/>
                <a:gridCol w="2178241"/>
                <a:gridCol w="21782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Peso corporeo</a:t>
                      </a:r>
                    </a:p>
                    <a:p>
                      <a:pPr algn="ctr"/>
                      <a:r>
                        <a:rPr lang="it-IT" sz="1600" dirty="0" smtClean="0"/>
                        <a:t>(g)</a:t>
                      </a:r>
                    </a:p>
                    <a:p>
                      <a:pPr algn="ctr"/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Dimensione</a:t>
                      </a:r>
                      <a:r>
                        <a:rPr lang="it-IT" sz="1600" baseline="0" dirty="0" smtClean="0"/>
                        <a:t> minima alloggiamento (cm</a:t>
                      </a:r>
                      <a:r>
                        <a:rPr lang="it-IT" sz="1600" baseline="30000" dirty="0" smtClean="0"/>
                        <a:t>2</a:t>
                      </a:r>
                      <a:r>
                        <a:rPr lang="it-IT" sz="1600" baseline="0" dirty="0" smtClean="0"/>
                        <a:t>)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Spazio al suolo per animale (cm</a:t>
                      </a:r>
                      <a:r>
                        <a:rPr lang="it-IT" sz="1600" baseline="30000" dirty="0" smtClean="0"/>
                        <a:t>2</a:t>
                      </a:r>
                      <a:r>
                        <a:rPr lang="it-IT" sz="1600" dirty="0" smtClean="0"/>
                        <a:t>)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Altezza minima alloggiamento</a:t>
                      </a:r>
                    </a:p>
                    <a:p>
                      <a:pPr algn="ctr"/>
                      <a:r>
                        <a:rPr lang="it-IT" sz="1600" dirty="0" smtClean="0"/>
                        <a:t>(cm</a:t>
                      </a:r>
                      <a:r>
                        <a:rPr lang="it-IT" sz="1600" baseline="30000" dirty="0" smtClean="0"/>
                        <a:t>2</a:t>
                      </a:r>
                      <a:r>
                        <a:rPr lang="it-IT" sz="1600" dirty="0" smtClean="0"/>
                        <a:t>)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Fino 20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330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12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20 - 25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330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12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25 - 30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330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12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˃ 30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330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12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Coppia monogama o trio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330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Aggiungere 180 per ogni femmina in piu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12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7570" y="1962120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Mouse</a:t>
            </a:r>
            <a:endParaRPr lang="it-IT" sz="2400" i="1" dirty="0"/>
          </a:p>
        </p:txBody>
      </p:sp>
      <p:sp>
        <p:nvSpPr>
          <p:cNvPr id="5" name="Rettangolo 4"/>
          <p:cNvSpPr/>
          <p:nvPr/>
        </p:nvSpPr>
        <p:spPr>
          <a:xfrm>
            <a:off x="7817996" y="648866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2010/63/UE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37738" y="1268760"/>
            <a:ext cx="750667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Rodents are social animals but they need adequate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n-US" sz="2400" dirty="0" smtClean="0"/>
              <a:t>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7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824038"/>
            <a:ext cx="67532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107504" y="44624"/>
            <a:ext cx="762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cage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"/>
          <p:cNvSpPr txBox="1"/>
          <p:nvPr/>
        </p:nvSpPr>
        <p:spPr>
          <a:xfrm>
            <a:off x="3921529" y="698308"/>
            <a:ext cx="108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SPACE</a:t>
            </a:r>
            <a:endParaRPr lang="it-IT" sz="2800" u="sng" dirty="0"/>
          </a:p>
        </p:txBody>
      </p:sp>
      <p:sp>
        <p:nvSpPr>
          <p:cNvPr id="6" name="TextBox 7"/>
          <p:cNvSpPr txBox="1"/>
          <p:nvPr/>
        </p:nvSpPr>
        <p:spPr>
          <a:xfrm>
            <a:off x="203325" y="1124744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Mouse</a:t>
            </a:r>
            <a:endParaRPr lang="it-IT" sz="24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051720" y="5160168"/>
            <a:ext cx="1311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13 ˂ 20 g</a:t>
            </a:r>
          </a:p>
          <a:p>
            <a:r>
              <a:rPr lang="it-IT" sz="2400" dirty="0" smtClean="0"/>
              <a:t>8 &gt; 20 g</a:t>
            </a:r>
            <a:endParaRPr lang="en-US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535996" y="5176836"/>
            <a:ext cx="1156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5 ˂ 20 g</a:t>
            </a:r>
          </a:p>
          <a:p>
            <a:r>
              <a:rPr lang="it-IT" sz="2400" dirty="0" smtClean="0"/>
              <a:t>3 &gt; 20 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959918"/>
            <a:ext cx="108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SPACE</a:t>
            </a:r>
            <a:endParaRPr lang="it-IT" sz="2800" u="sng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466909"/>
              </p:ext>
            </p:extLst>
          </p:nvPr>
        </p:nvGraphicFramePr>
        <p:xfrm>
          <a:off x="179512" y="2132856"/>
          <a:ext cx="8712967" cy="3997960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692189"/>
                <a:gridCol w="2664296"/>
                <a:gridCol w="2178241"/>
                <a:gridCol w="21782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Peso corporeo</a:t>
                      </a:r>
                    </a:p>
                    <a:p>
                      <a:pPr algn="ctr"/>
                      <a:r>
                        <a:rPr lang="it-IT" sz="1600" dirty="0" smtClean="0"/>
                        <a:t>(g)</a:t>
                      </a:r>
                    </a:p>
                    <a:p>
                      <a:pPr algn="ctr"/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Dimensione</a:t>
                      </a:r>
                      <a:r>
                        <a:rPr lang="it-IT" sz="1600" baseline="0" dirty="0" smtClean="0"/>
                        <a:t> minima alloggiamento (cm</a:t>
                      </a:r>
                      <a:r>
                        <a:rPr lang="it-IT" sz="1600" baseline="30000" dirty="0" smtClean="0"/>
                        <a:t>2</a:t>
                      </a:r>
                      <a:r>
                        <a:rPr lang="it-IT" sz="1600" baseline="0" dirty="0" smtClean="0"/>
                        <a:t>)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Spazio al suolo per animale (cm</a:t>
                      </a:r>
                      <a:r>
                        <a:rPr lang="it-IT" sz="1600" baseline="30000" dirty="0" smtClean="0"/>
                        <a:t>2</a:t>
                      </a:r>
                      <a:r>
                        <a:rPr lang="it-IT" sz="1600" dirty="0" smtClean="0"/>
                        <a:t>)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Altezza minima alloggiamento</a:t>
                      </a:r>
                    </a:p>
                    <a:p>
                      <a:pPr algn="ctr"/>
                      <a:r>
                        <a:rPr lang="it-IT" sz="1600" dirty="0" smtClean="0"/>
                        <a:t>(cm</a:t>
                      </a:r>
                      <a:r>
                        <a:rPr lang="it-IT" sz="1600" baseline="30000" dirty="0" smtClean="0"/>
                        <a:t>2</a:t>
                      </a:r>
                      <a:r>
                        <a:rPr lang="it-IT" sz="1600" dirty="0" smtClean="0"/>
                        <a:t>)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Fino 200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200 - 300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250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300 - 400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350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400 - 600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450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˃ 600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1500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Coppia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Aggiungere 400 per ogni femmina in piu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7570" y="162880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Rat</a:t>
            </a:r>
            <a:endParaRPr lang="it-IT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44624"/>
            <a:ext cx="762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cage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7817996" y="648866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2010/63/UE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836712"/>
            <a:ext cx="108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SPACE</a:t>
            </a:r>
            <a:endParaRPr lang="it-IT" sz="2800" u="sng" dirty="0"/>
          </a:p>
        </p:txBody>
      </p:sp>
      <p:sp>
        <p:nvSpPr>
          <p:cNvPr id="3" name="TextBox 4"/>
          <p:cNvSpPr txBox="1"/>
          <p:nvPr/>
        </p:nvSpPr>
        <p:spPr>
          <a:xfrm>
            <a:off x="107504" y="44624"/>
            <a:ext cx="762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cage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5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6654" y="1484784"/>
            <a:ext cx="8715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Not all members of a social species are necessarily socially </a:t>
            </a:r>
            <a:r>
              <a:rPr lang="en-US" sz="2000" dirty="0" smtClean="0"/>
              <a:t>compatible</a:t>
            </a:r>
            <a:endParaRPr lang="it-IT" sz="2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Social housing of incompatible animals can induce chronic </a:t>
            </a:r>
            <a:r>
              <a:rPr lang="en-US" sz="2000" dirty="0" smtClean="0"/>
              <a:t>stress and injury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 smtClean="0"/>
              <a:t>Subordinate male mice often present depressed phenotype </a:t>
            </a: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 smtClean="0"/>
              <a:t>Grouped mice </a:t>
            </a:r>
            <a:r>
              <a:rPr lang="en-US" sz="2000" dirty="0"/>
              <a:t>from a young </a:t>
            </a:r>
            <a:r>
              <a:rPr lang="en-US" sz="2000" dirty="0" smtClean="0"/>
              <a:t>age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 smtClean="0"/>
              <a:t>Enrichment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 smtClean="0"/>
              <a:t>Female increase male aggressiveness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 smtClean="0"/>
              <a:t>Incompatible </a:t>
            </a:r>
            <a:r>
              <a:rPr lang="en-US" sz="2000" dirty="0"/>
              <a:t>individuals need to be </a:t>
            </a:r>
            <a:r>
              <a:rPr lang="en-US" sz="2000" dirty="0" smtClean="0"/>
              <a:t>separated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Single housing of social species should be the exception and </a:t>
            </a:r>
            <a:r>
              <a:rPr lang="en-US" sz="2000" dirty="0" smtClean="0"/>
              <a:t>justified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4927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762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cage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672" y="764704"/>
            <a:ext cx="5024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ENVIRONMENTAL ENRICHEMENT</a:t>
            </a:r>
            <a:endParaRPr lang="it-IT" sz="2800" u="sng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041594" y="1628800"/>
            <a:ext cx="51667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2010/63/UE</a:t>
            </a:r>
            <a:r>
              <a:rPr lang="en-US" dirty="0" smtClean="0"/>
              <a:t> – the enrichment of the cage is essential</a:t>
            </a:r>
            <a:endParaRPr lang="en-US" b="1" u="sng" dirty="0"/>
          </a:p>
        </p:txBody>
      </p:sp>
      <p:sp>
        <p:nvSpPr>
          <p:cNvPr id="6" name="Rettangolo 5"/>
          <p:cNvSpPr/>
          <p:nvPr/>
        </p:nvSpPr>
        <p:spPr>
          <a:xfrm>
            <a:off x="323528" y="213285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“Environmental enrichment is any modification in the environment of the captive animals that </a:t>
            </a:r>
            <a:r>
              <a:rPr lang="en-US" dirty="0" smtClean="0"/>
              <a:t>seeks </a:t>
            </a:r>
            <a:r>
              <a:rPr lang="en-US" dirty="0"/>
              <a:t>to enhance its physical and psychological well-being by providing stimuli meeting the </a:t>
            </a:r>
            <a:r>
              <a:rPr lang="en-US" dirty="0" smtClean="0"/>
              <a:t>animals</a:t>
            </a:r>
            <a:r>
              <a:rPr lang="en-US" dirty="0"/>
              <a:t>’ species-specific needs”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6630" y="3952383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Cage with no enrichment lead to: </a:t>
            </a:r>
            <a:endParaRPr lang="en-US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/>
              <a:t>abnormal </a:t>
            </a:r>
            <a:r>
              <a:rPr lang="en-US" dirty="0"/>
              <a:t>brain </a:t>
            </a:r>
            <a:r>
              <a:rPr lang="en-US" dirty="0" smtClean="0"/>
              <a:t>development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/>
              <a:t>physiologic dysfunction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/>
              <a:t>behavioral disorders (mood, anxiety and cognition)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261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STANDARDIZATION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9552" y="882865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t</a:t>
            </a:r>
            <a:r>
              <a:rPr lang="it-IT" sz="2400" b="1" dirty="0" smtClean="0"/>
              <a:t>o reduce the variability of my research results (not only behaviour!) – reduce the number of animal used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95736" y="2715453"/>
            <a:ext cx="524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u="sng" dirty="0" err="1"/>
              <a:t>f</a:t>
            </a:r>
            <a:r>
              <a:rPr lang="it-IT" sz="2400" b="1" u="sng" dirty="0" err="1" smtClean="0"/>
              <a:t>actors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affecting</a:t>
            </a:r>
            <a:r>
              <a:rPr lang="it-IT" sz="2400" b="1" u="sng" dirty="0" smtClean="0"/>
              <a:t> the </a:t>
            </a:r>
            <a:r>
              <a:rPr lang="it-IT" sz="2400" b="1" u="sng" dirty="0" err="1" smtClean="0"/>
              <a:t>laboratoty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animals</a:t>
            </a:r>
            <a:endParaRPr lang="it-IT" sz="2400" b="1" u="sng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3419872" y="3341891"/>
            <a:ext cx="30187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ENVIRONMENTAL FACTORS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SOCIAL RELATIONS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NUTRITION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HEALTH STATUS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GENETIC FACTORS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MEN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762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cage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672" y="836712"/>
            <a:ext cx="5024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ENVIRONMENTAL ENRICHEMENT</a:t>
            </a:r>
            <a:endParaRPr lang="it-IT" sz="2800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4" y="2083668"/>
            <a:ext cx="2081808" cy="15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87" y="2599624"/>
            <a:ext cx="2134365" cy="142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1" b="21610"/>
          <a:stretch/>
        </p:blipFill>
        <p:spPr bwMode="auto">
          <a:xfrm>
            <a:off x="179512" y="4020110"/>
            <a:ext cx="2466975" cy="118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53" y="2179266"/>
            <a:ext cx="13906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26" y="3858454"/>
            <a:ext cx="1296144" cy="97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78932"/>
            <a:ext cx="1889509" cy="111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2"/>
          <p:cNvSpPr txBox="1"/>
          <p:nvPr/>
        </p:nvSpPr>
        <p:spPr>
          <a:xfrm>
            <a:off x="6339919" y="1484784"/>
            <a:ext cx="221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STANDARDIZATION</a:t>
            </a:r>
            <a:endParaRPr lang="it-I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375378" y="1516722"/>
            <a:ext cx="2612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STANDARDIZATION</a:t>
            </a:r>
            <a:endParaRPr lang="it-I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90530" y="5791210"/>
            <a:ext cx="6381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2"/>
          <a:stretch/>
        </p:blipFill>
        <p:spPr bwMode="auto">
          <a:xfrm>
            <a:off x="2646487" y="5791210"/>
            <a:ext cx="558062" cy="80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057214" y="2189519"/>
            <a:ext cx="10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SHELTERS</a:t>
            </a:r>
            <a:endParaRPr lang="en-US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500583" y="3275692"/>
            <a:ext cx="21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NESTING MATHERIAL</a:t>
            </a:r>
            <a:endParaRPr lang="en-US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210199" y="4834120"/>
            <a:ext cx="141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OCCUPATION</a:t>
            </a:r>
            <a:endParaRPr lang="en-US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870736" y="5421878"/>
            <a:ext cx="300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KLEENEX ON THE </a:t>
            </a:r>
            <a:r>
              <a:rPr lang="it-IT" b="1" u="sng" dirty="0" smtClean="0"/>
              <a:t>COVER GRID</a:t>
            </a:r>
            <a:endParaRPr lang="en-US" b="1" u="sng" dirty="0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32" y="3703611"/>
            <a:ext cx="1440160" cy="95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35" y="5791210"/>
            <a:ext cx="1384548" cy="92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7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762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cage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91880" y="836712"/>
            <a:ext cx="1686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CLEANING</a:t>
            </a:r>
            <a:endParaRPr lang="it-IT" sz="2800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92180"/>
            <a:ext cx="2088231" cy="125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924944"/>
            <a:ext cx="1728191" cy="12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851920" y="1392180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/>
              <a:t>2/week – </a:t>
            </a:r>
            <a:r>
              <a:rPr lang="en-US" b="1" dirty="0"/>
              <a:t>2/month </a:t>
            </a:r>
          </a:p>
          <a:p>
            <a:r>
              <a:rPr lang="en-US" sz="1400" dirty="0"/>
              <a:t>(number, and size; type and size of the enclosure; </a:t>
            </a:r>
            <a:r>
              <a:rPr lang="en-US" sz="1400" dirty="0" smtClean="0"/>
              <a:t>macro- </a:t>
            </a:r>
            <a:r>
              <a:rPr lang="en-US" sz="1400" dirty="0"/>
              <a:t>and micro-environmental temperature, humidity, ventilation; urinary and fecal output; appearance and wetness)</a:t>
            </a:r>
            <a:r>
              <a:rPr lang="en-US" sz="1600" dirty="0"/>
              <a:t> </a:t>
            </a:r>
          </a:p>
        </p:txBody>
      </p:sp>
      <p:sp>
        <p:nvSpPr>
          <p:cNvPr id="9" name="Rettangolo 8"/>
          <p:cNvSpPr/>
          <p:nvPr/>
        </p:nvSpPr>
        <p:spPr>
          <a:xfrm>
            <a:off x="3779912" y="29156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2/month</a:t>
            </a:r>
            <a:endParaRPr lang="en-US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1219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3817513" y="45811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1/week</a:t>
            </a:r>
            <a:endParaRPr lang="en-US" b="1" dirty="0"/>
          </a:p>
        </p:txBody>
      </p:sp>
      <p:sp>
        <p:nvSpPr>
          <p:cNvPr id="8" name="Rettangolo 7"/>
          <p:cNvSpPr/>
          <p:nvPr/>
        </p:nvSpPr>
        <p:spPr>
          <a:xfrm>
            <a:off x="4297952" y="5550678"/>
            <a:ext cx="4600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Hot</a:t>
            </a:r>
            <a:r>
              <a:rPr lang="en-US" dirty="0" smtClean="0">
                <a:solidFill>
                  <a:prstClr val="black"/>
                </a:solidFill>
              </a:rPr>
              <a:t> waters, chemicals, pay attention to details!</a:t>
            </a:r>
          </a:p>
          <a:p>
            <a:r>
              <a:rPr lang="en-US" dirty="0" smtClean="0"/>
              <a:t>Disinfection program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11278" r="15093" b="27413"/>
          <a:stretch/>
        </p:blipFill>
        <p:spPr bwMode="auto">
          <a:xfrm>
            <a:off x="6016724" y="4329061"/>
            <a:ext cx="2169368" cy="163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4624"/>
            <a:ext cx="448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82489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19672" y="1382489"/>
            <a:ext cx="18288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6074" r="7390" b="10674"/>
          <a:stretch/>
        </p:blipFill>
        <p:spPr bwMode="auto">
          <a:xfrm>
            <a:off x="859661" y="2924944"/>
            <a:ext cx="2985247" cy="174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64" y="5553197"/>
            <a:ext cx="1791072" cy="119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084168" y="3995772"/>
            <a:ext cx="197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porphyrine deposit</a:t>
            </a:r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2"/>
          <a:stretch/>
        </p:blipFill>
        <p:spPr bwMode="auto">
          <a:xfrm>
            <a:off x="7929500" y="2471262"/>
            <a:ext cx="558062" cy="80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2"/>
          <a:stretch/>
        </p:blipFill>
        <p:spPr bwMode="auto">
          <a:xfrm>
            <a:off x="6084168" y="5747150"/>
            <a:ext cx="558062" cy="80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668239"/>
            <a:ext cx="6381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335351" y="1022267"/>
            <a:ext cx="61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fight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59832" y="2348880"/>
            <a:ext cx="3096344" cy="432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7504" y="44624"/>
            <a:ext cx="448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8"/>
          <a:stretch/>
        </p:blipFill>
        <p:spPr bwMode="auto">
          <a:xfrm>
            <a:off x="169495" y="2293889"/>
            <a:ext cx="8939009" cy="135113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e 4"/>
          <p:cNvSpPr/>
          <p:nvPr/>
        </p:nvSpPr>
        <p:spPr>
          <a:xfrm>
            <a:off x="3491880" y="2348880"/>
            <a:ext cx="2232248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5225433" y="1987769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SURE???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9553" y="472514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condition during the breeding are often a higher charge for animal than the experimentation itself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" b="4851"/>
          <a:stretch/>
        </p:blipFill>
        <p:spPr bwMode="auto">
          <a:xfrm>
            <a:off x="4769321" y="5226913"/>
            <a:ext cx="2466975" cy="165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3"/>
          <a:stretch/>
        </p:blipFill>
        <p:spPr bwMode="auto">
          <a:xfrm>
            <a:off x="7419435" y="3429000"/>
            <a:ext cx="1743075" cy="165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4624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r="11766"/>
          <a:stretch/>
        </p:blipFill>
        <p:spPr bwMode="auto">
          <a:xfrm>
            <a:off x="7159642" y="5010150"/>
            <a:ext cx="19812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347864" y="1233427"/>
            <a:ext cx="2213298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STANDARDIZATION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45557" y="2020198"/>
            <a:ext cx="64179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Natural </a:t>
            </a:r>
            <a:r>
              <a:rPr lang="it-IT" dirty="0" err="1" smtClean="0"/>
              <a:t>ingredient</a:t>
            </a:r>
            <a:r>
              <a:rPr lang="it-IT" dirty="0" smtClean="0"/>
              <a:t> </a:t>
            </a:r>
            <a:r>
              <a:rPr lang="it-IT" dirty="0" err="1" smtClean="0"/>
              <a:t>diet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enough</a:t>
            </a:r>
            <a:r>
              <a:rPr lang="it-IT" dirty="0" smtClean="0"/>
              <a:t> </a:t>
            </a:r>
            <a:r>
              <a:rPr lang="it-IT" dirty="0" err="1" smtClean="0"/>
              <a:t>standardized</a:t>
            </a:r>
            <a:r>
              <a:rPr lang="it-IT" dirty="0" smtClean="0"/>
              <a:t> for </a:t>
            </a:r>
            <a:r>
              <a:rPr lang="it-IT" dirty="0" err="1" smtClean="0"/>
              <a:t>my</a:t>
            </a:r>
            <a:r>
              <a:rPr lang="it-IT" dirty="0" smtClean="0"/>
              <a:t> </a:t>
            </a:r>
            <a:r>
              <a:rPr lang="it-IT" dirty="0" err="1" smtClean="0"/>
              <a:t>research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Standardize</a:t>
            </a:r>
            <a:r>
              <a:rPr lang="it-IT" dirty="0" smtClean="0"/>
              <a:t> in </a:t>
            </a:r>
            <a:r>
              <a:rPr lang="it-IT" dirty="0" err="1" smtClean="0"/>
              <a:t>my</a:t>
            </a:r>
            <a:r>
              <a:rPr lang="it-IT" dirty="0" smtClean="0"/>
              <a:t> lab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across</a:t>
            </a:r>
            <a:r>
              <a:rPr lang="it-IT" dirty="0" smtClean="0"/>
              <a:t> </a:t>
            </a:r>
            <a:r>
              <a:rPr lang="it-IT" dirty="0" err="1" smtClean="0"/>
              <a:t>differnt</a:t>
            </a:r>
            <a:r>
              <a:rPr lang="it-IT" dirty="0" smtClean="0"/>
              <a:t> </a:t>
            </a:r>
            <a:r>
              <a:rPr lang="it-IT" dirty="0" err="1" smtClean="0"/>
              <a:t>labs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Diet</a:t>
            </a:r>
            <a:r>
              <a:rPr lang="it-IT" dirty="0" smtClean="0"/>
              <a:t> must be </a:t>
            </a:r>
            <a:r>
              <a:rPr lang="it-IT" dirty="0" err="1" smtClean="0"/>
              <a:t>adapted</a:t>
            </a:r>
            <a:r>
              <a:rPr lang="it-IT" dirty="0" smtClean="0"/>
              <a:t> to: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Species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Gender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Transgenic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Desease</a:t>
            </a:r>
            <a:r>
              <a:rPr lang="it-IT" dirty="0" smtClean="0"/>
              <a:t> and </a:t>
            </a:r>
            <a:r>
              <a:rPr lang="it-IT" dirty="0" err="1" smtClean="0"/>
              <a:t>organs</a:t>
            </a:r>
            <a:r>
              <a:rPr lang="it-IT" dirty="0" smtClean="0"/>
              <a:t> </a:t>
            </a:r>
            <a:r>
              <a:rPr lang="it-IT" dirty="0" err="1" smtClean="0"/>
              <a:t>failure</a:t>
            </a:r>
            <a:endParaRPr lang="it-I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5227"/>
          <a:stretch/>
        </p:blipFill>
        <p:spPr bwMode="auto">
          <a:xfrm>
            <a:off x="179512" y="3933056"/>
            <a:ext cx="4356483" cy="280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4211960" y="883985"/>
            <a:ext cx="4248472" cy="3167876"/>
            <a:chOff x="4427984" y="1124744"/>
            <a:chExt cx="3850382" cy="280179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81"/>
            <a:stretch/>
          </p:blipFill>
          <p:spPr bwMode="auto">
            <a:xfrm>
              <a:off x="4427984" y="1124744"/>
              <a:ext cx="3850382" cy="280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tangolo 3"/>
            <p:cNvSpPr/>
            <p:nvPr/>
          </p:nvSpPr>
          <p:spPr>
            <a:xfrm>
              <a:off x="6876256" y="3501008"/>
              <a:ext cx="432048" cy="425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4535996" y="4365104"/>
            <a:ext cx="4497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b="1" dirty="0" smtClean="0"/>
              <a:t>Breeding </a:t>
            </a:r>
            <a:r>
              <a:rPr lang="it-IT" b="1" dirty="0" err="1" smtClean="0"/>
              <a:t>feed</a:t>
            </a:r>
            <a:r>
              <a:rPr lang="it-IT" dirty="0" smtClean="0"/>
              <a:t> from </a:t>
            </a:r>
            <a:r>
              <a:rPr lang="it-IT" dirty="0" err="1" smtClean="0"/>
              <a:t>mating</a:t>
            </a:r>
            <a:r>
              <a:rPr lang="it-IT" dirty="0" smtClean="0"/>
              <a:t> to </a:t>
            </a:r>
            <a:r>
              <a:rPr lang="it-IT" dirty="0" err="1" smtClean="0"/>
              <a:t>weaning</a:t>
            </a:r>
            <a:r>
              <a:rPr lang="it-IT" dirty="0" smtClean="0"/>
              <a:t> </a:t>
            </a:r>
            <a:r>
              <a:rPr lang="it-IT" dirty="0" err="1" smtClean="0"/>
              <a:t>age</a:t>
            </a:r>
            <a:endParaRPr lang="it-IT" dirty="0" smtClean="0"/>
          </a:p>
          <a:p>
            <a:pPr marL="285750" indent="-285750">
              <a:buFont typeface="Wingdings" pitchFamily="2" charset="2"/>
              <a:buChar char="q"/>
            </a:pPr>
            <a:endParaRPr lang="it-IT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b="1" dirty="0" err="1" smtClean="0"/>
              <a:t>Maintenance</a:t>
            </a:r>
            <a:r>
              <a:rPr lang="it-IT" b="1" dirty="0" smtClean="0"/>
              <a:t> </a:t>
            </a:r>
            <a:r>
              <a:rPr lang="it-IT" b="1" dirty="0" err="1" smtClean="0"/>
              <a:t>feed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weaning</a:t>
            </a:r>
            <a:r>
              <a:rPr lang="it-IT" dirty="0" smtClean="0"/>
              <a:t> </a:t>
            </a:r>
            <a:r>
              <a:rPr lang="it-IT" dirty="0" err="1" smtClean="0"/>
              <a:t>age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9807"/>
            <a:ext cx="2212749" cy="179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5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2987824" y="1030832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smtClean="0"/>
              <a:t>GLOBAL STANDARDIZED DIET</a:t>
            </a:r>
            <a:endParaRPr lang="en-US" b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8"/>
          <a:stretch/>
        </p:blipFill>
        <p:spPr bwMode="auto">
          <a:xfrm>
            <a:off x="7308304" y="733663"/>
            <a:ext cx="1312540" cy="133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210036" y="1988840"/>
            <a:ext cx="10631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AIN-93G</a:t>
            </a:r>
            <a:endParaRPr lang="en-US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467404" y="1988840"/>
            <a:ext cx="112082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AIN-93M</a:t>
            </a:r>
            <a:endParaRPr lang="en-US" sz="2000" dirty="0"/>
          </a:p>
        </p:txBody>
      </p:sp>
      <p:sp>
        <p:nvSpPr>
          <p:cNvPr id="6" name="Rettangolo 5"/>
          <p:cNvSpPr/>
          <p:nvPr/>
        </p:nvSpPr>
        <p:spPr>
          <a:xfrm>
            <a:off x="3018646" y="1400163"/>
            <a:ext cx="2849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(American </a:t>
            </a:r>
            <a:r>
              <a:rPr lang="en-US" sz="1600" i="1" dirty="0"/>
              <a:t>Institute of </a:t>
            </a:r>
            <a:r>
              <a:rPr lang="en-US" sz="1600" i="1" dirty="0" smtClean="0"/>
              <a:t>Nutrition)</a:t>
            </a:r>
            <a:endParaRPr lang="en-US" sz="1600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469027" y="3068960"/>
            <a:ext cx="40018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have a standardize diet: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Store in appropriate conditions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Not use after the expiration date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Change food </a:t>
            </a:r>
            <a:r>
              <a:rPr lang="en-US" b="1" dirty="0" smtClean="0"/>
              <a:t>once a week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4298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 – hygiene treatment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1725373" y="1268760"/>
            <a:ext cx="74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626547" y="126876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92080" y="1916832"/>
            <a:ext cx="29810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UV light</a:t>
            </a:r>
          </a:p>
          <a:p>
            <a:pPr marL="285750" indent="-285750">
              <a:buFont typeface="Wingdings" pitchFamily="2" charset="2"/>
              <a:buChar char="q"/>
            </a:pPr>
            <a:endParaRPr lang="it-IT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r</a:t>
            </a:r>
            <a:r>
              <a:rPr lang="it-IT" dirty="0" smtClean="0"/>
              <a:t>everse </a:t>
            </a:r>
            <a:r>
              <a:rPr lang="it-IT" dirty="0" err="1" smtClean="0"/>
              <a:t>osmosis</a:t>
            </a:r>
            <a:endParaRPr lang="it-IT" dirty="0" smtClean="0"/>
          </a:p>
          <a:p>
            <a:pPr marL="285750" indent="-285750">
              <a:buFont typeface="Wingdings" pitchFamily="2" charset="2"/>
              <a:buChar char="q"/>
            </a:pPr>
            <a:endParaRPr lang="it-IT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 err="1"/>
              <a:t>a</a:t>
            </a:r>
            <a:r>
              <a:rPr lang="it-IT" dirty="0" err="1" smtClean="0"/>
              <a:t>utoclaving</a:t>
            </a:r>
            <a:endParaRPr lang="it-IT" dirty="0" smtClean="0"/>
          </a:p>
          <a:p>
            <a:pPr marL="285750" indent="-285750">
              <a:buFont typeface="Wingdings" pitchFamily="2" charset="2"/>
              <a:buChar char="q"/>
            </a:pPr>
            <a:endParaRPr lang="it-IT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 err="1"/>
              <a:t>a</a:t>
            </a:r>
            <a:r>
              <a:rPr lang="it-IT" dirty="0" err="1" smtClean="0"/>
              <a:t>cidification</a:t>
            </a:r>
            <a:r>
              <a:rPr lang="it-IT" dirty="0" smtClean="0"/>
              <a:t>  (</a:t>
            </a:r>
            <a:r>
              <a:rPr lang="it-IT" dirty="0" err="1" smtClean="0"/>
              <a:t>pH</a:t>
            </a:r>
            <a:r>
              <a:rPr lang="it-IT" dirty="0" smtClean="0"/>
              <a:t> 2.5 – 3.0)</a:t>
            </a:r>
          </a:p>
          <a:p>
            <a:pPr marL="285750" indent="-285750">
              <a:buFont typeface="Wingdings" pitchFamily="2" charset="2"/>
              <a:buChar char="q"/>
            </a:pPr>
            <a:endParaRPr lang="it-IT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 err="1" smtClean="0"/>
              <a:t>chlorinization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27584" y="1916832"/>
            <a:ext cx="2866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dirty="0" err="1" smtClean="0"/>
              <a:t>autoclaving</a:t>
            </a:r>
            <a:r>
              <a:rPr lang="it-IT" dirty="0" smtClean="0"/>
              <a:t> (special </a:t>
            </a:r>
            <a:r>
              <a:rPr lang="it-IT" dirty="0" err="1" smtClean="0"/>
              <a:t>food</a:t>
            </a:r>
            <a:r>
              <a:rPr lang="it-IT" dirty="0"/>
              <a:t>)</a:t>
            </a:r>
            <a:endParaRPr lang="it-IT" dirty="0" smtClean="0"/>
          </a:p>
          <a:p>
            <a:pPr marL="285750" indent="-285750">
              <a:buFont typeface="Wingdings" pitchFamily="2" charset="2"/>
              <a:buChar char="q"/>
            </a:pPr>
            <a:endParaRPr lang="it-IT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 err="1" smtClean="0"/>
              <a:t>irradiation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443483" cy="44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nettore 7"/>
          <p:cNvSpPr/>
          <p:nvPr/>
        </p:nvSpPr>
        <p:spPr>
          <a:xfrm>
            <a:off x="3275856" y="2492896"/>
            <a:ext cx="418475" cy="4079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1487370" y="1268760"/>
            <a:ext cx="583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Food</a:t>
            </a:r>
            <a:r>
              <a:rPr lang="it-IT" dirty="0" smtClean="0"/>
              <a:t> and water can be </a:t>
            </a:r>
            <a:r>
              <a:rPr lang="it-IT" dirty="0" err="1" smtClean="0"/>
              <a:t>used</a:t>
            </a:r>
            <a:r>
              <a:rPr lang="it-IT" dirty="0" smtClean="0"/>
              <a:t> to </a:t>
            </a:r>
            <a:r>
              <a:rPr lang="it-IT" dirty="0" err="1" smtClean="0"/>
              <a:t>provide</a:t>
            </a:r>
            <a:r>
              <a:rPr lang="it-IT" dirty="0" smtClean="0"/>
              <a:t> </a:t>
            </a:r>
            <a:r>
              <a:rPr lang="it-IT" dirty="0" err="1" smtClean="0"/>
              <a:t>animals</a:t>
            </a:r>
            <a:r>
              <a:rPr lang="it-IT" dirty="0" smtClean="0"/>
              <a:t> with </a:t>
            </a:r>
            <a:r>
              <a:rPr lang="it-IT" dirty="0" err="1" smtClean="0"/>
              <a:t>drugs</a:t>
            </a:r>
            <a:r>
              <a:rPr lang="it-IT" dirty="0" smtClean="0"/>
              <a:t>…</a:t>
            </a: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19672" y="2564904"/>
            <a:ext cx="6453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effect of the carrier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 err="1"/>
              <a:t>e</a:t>
            </a:r>
            <a:r>
              <a:rPr lang="it-IT" dirty="0" err="1" smtClean="0"/>
              <a:t>ffect</a:t>
            </a:r>
            <a:r>
              <a:rPr lang="it-IT" dirty="0" smtClean="0"/>
              <a:t> of the </a:t>
            </a:r>
            <a:r>
              <a:rPr lang="it-IT" dirty="0" err="1" smtClean="0"/>
              <a:t>drug</a:t>
            </a:r>
            <a:r>
              <a:rPr lang="it-IT" dirty="0" smtClean="0"/>
              <a:t> on the </a:t>
            </a:r>
            <a:r>
              <a:rPr lang="it-IT" dirty="0" err="1" smtClean="0"/>
              <a:t>carrier</a:t>
            </a:r>
            <a:r>
              <a:rPr lang="it-IT" dirty="0" smtClean="0"/>
              <a:t> (taste)</a:t>
            </a:r>
            <a:endParaRPr lang="en-US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substance sensitive to light or temperature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amount of substance </a:t>
            </a:r>
            <a:r>
              <a:rPr lang="en-US" dirty="0" err="1" smtClean="0"/>
              <a:t>injested</a:t>
            </a:r>
            <a:r>
              <a:rPr lang="en-US" dirty="0" smtClean="0"/>
              <a:t> by one animals (hierarchy effects)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250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05" y="1484784"/>
            <a:ext cx="562600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7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448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91995" y="1248882"/>
            <a:ext cx="331225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Lighting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Noise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Air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Cage - enrichment</a:t>
            </a:r>
            <a:endParaRPr lang="it-IT" sz="3600" dirty="0"/>
          </a:p>
        </p:txBody>
      </p:sp>
      <p:sp>
        <p:nvSpPr>
          <p:cNvPr id="5" name="Left Brace 4"/>
          <p:cNvSpPr/>
          <p:nvPr/>
        </p:nvSpPr>
        <p:spPr>
          <a:xfrm>
            <a:off x="3216496" y="1248882"/>
            <a:ext cx="131483" cy="225212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827699" y="2204864"/>
            <a:ext cx="235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MACROENVIRONMENT</a:t>
            </a:r>
            <a:endParaRPr lang="it-IT" dirty="0"/>
          </a:p>
        </p:txBody>
      </p:sp>
      <p:sp>
        <p:nvSpPr>
          <p:cNvPr id="7" name="Left Brace 6"/>
          <p:cNvSpPr/>
          <p:nvPr/>
        </p:nvSpPr>
        <p:spPr>
          <a:xfrm>
            <a:off x="3216381" y="3789040"/>
            <a:ext cx="131483" cy="72008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827584" y="3964414"/>
            <a:ext cx="228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MICROENVIRONMENT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93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249875" cy="396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107504" y="44624"/>
            <a:ext cx="250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1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120680" cy="455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107504" y="44624"/>
            <a:ext cx="250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49695" y="6190838"/>
            <a:ext cx="272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Check the documents!!!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7047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250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75856" y="995927"/>
            <a:ext cx="178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u="sng" dirty="0" smtClean="0"/>
              <a:t>STRESSOR: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033" y="2204864"/>
            <a:ext cx="33388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u="sng" dirty="0" smtClean="0"/>
              <a:t>Transportation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400" dirty="0" smtClean="0"/>
              <a:t>Temperature, humidity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400" dirty="0" smtClean="0"/>
              <a:t>Vibration, noise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400" dirty="0" smtClean="0"/>
              <a:t>Light cycle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319967" y="2204864"/>
            <a:ext cx="40779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u="sng" dirty="0" smtClean="0"/>
              <a:t>Change in the new facility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400" dirty="0" smtClean="0"/>
              <a:t>Cages, bedding, feed, people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400" dirty="0"/>
              <a:t>R</a:t>
            </a:r>
            <a:r>
              <a:rPr lang="it-IT" sz="2400" dirty="0" smtClean="0"/>
              <a:t>egrouping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400" dirty="0" smtClean="0"/>
              <a:t>Environmental conditions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400" dirty="0" smtClean="0"/>
              <a:t>Microbiological state</a:t>
            </a:r>
            <a:endParaRPr lang="it-IT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494116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Acclimatisation period is one of the most important component for the preparation of experiments with lab animals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870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250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00066"/>
              </p:ext>
            </p:extLst>
          </p:nvPr>
        </p:nvGraphicFramePr>
        <p:xfrm>
          <a:off x="1524000" y="1397000"/>
          <a:ext cx="6096000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SPECIES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ADAPTATION TIME (DAYS)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mouse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5 -15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rat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5 - 15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guinea pig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5 - 15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hamster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5 - 15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pig, sheep, chicken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rabbit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20 - 30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cat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20 - 30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dog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20 - 30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primate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40 . 60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4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-2738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STATUS/HYGEN LEVELS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673706"/>
              </p:ext>
            </p:extLst>
          </p:nvPr>
        </p:nvGraphicFramePr>
        <p:xfrm>
          <a:off x="1183675" y="1124744"/>
          <a:ext cx="6936432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216"/>
                <a:gridCol w="3468216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GERMFREE/AXENIC</a:t>
                      </a:r>
                      <a:endParaRPr lang="it-IT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0" dirty="0" smtClean="0">
                          <a:solidFill>
                            <a:schemeClr val="tx1"/>
                          </a:solidFill>
                        </a:rPr>
                        <a:t>Free of associated form of life</a:t>
                      </a:r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GNOTOBIOTIC</a:t>
                      </a:r>
                      <a:endParaRPr lang="it-IT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0" dirty="0" smtClean="0">
                          <a:solidFill>
                            <a:schemeClr val="tx1"/>
                          </a:solidFill>
                        </a:rPr>
                        <a:t>Axenic</a:t>
                      </a:r>
                      <a:r>
                        <a:rPr lang="it-IT" sz="2000" b="0" baseline="0" dirty="0" smtClean="0">
                          <a:solidFill>
                            <a:schemeClr val="tx1"/>
                          </a:solidFill>
                        </a:rPr>
                        <a:t> animals that have been intentional inoculated with a well-defined mixture of microorganisms</a:t>
                      </a:r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SPF</a:t>
                      </a:r>
                    </a:p>
                    <a:p>
                      <a:r>
                        <a:rPr lang="it-IT" sz="2000" b="0" dirty="0" smtClean="0">
                          <a:solidFill>
                            <a:schemeClr val="tx1"/>
                          </a:solidFill>
                        </a:rPr>
                        <a:t>(specific pathogen free)</a:t>
                      </a:r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0" dirty="0" smtClean="0">
                          <a:solidFill>
                            <a:schemeClr val="tx1"/>
                          </a:solidFill>
                        </a:rPr>
                        <a:t>All pathogens excluded</a:t>
                      </a:r>
                      <a:r>
                        <a:rPr lang="it-IT" sz="2000" b="0" baseline="0" dirty="0" smtClean="0">
                          <a:solidFill>
                            <a:schemeClr val="tx1"/>
                          </a:solidFill>
                        </a:rPr>
                        <a:t> (FELASA list)</a:t>
                      </a:r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OHC</a:t>
                      </a:r>
                    </a:p>
                    <a:p>
                      <a:r>
                        <a:rPr lang="it-IT" sz="2000" b="0" dirty="0" smtClean="0">
                          <a:solidFill>
                            <a:schemeClr val="tx1"/>
                          </a:solidFill>
                        </a:rPr>
                        <a:t>(optimal hygene conditions)</a:t>
                      </a:r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0" dirty="0" smtClean="0">
                          <a:solidFill>
                            <a:schemeClr val="tx1"/>
                          </a:solidFill>
                        </a:rPr>
                        <a:t>Almost all pathogens excluded</a:t>
                      </a:r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CONVENTIONAL</a:t>
                      </a:r>
                      <a:endParaRPr lang="it-IT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6993" r="9145" b="6609"/>
          <a:stretch/>
        </p:blipFill>
        <p:spPr bwMode="auto">
          <a:xfrm>
            <a:off x="7916240" y="5373216"/>
            <a:ext cx="126427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8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9561" y="1252238"/>
            <a:ext cx="8124660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Animal welfare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Occupational health and safety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Failure to experiments </a:t>
            </a:r>
          </a:p>
          <a:p>
            <a:r>
              <a:rPr lang="it-IT" sz="2800" dirty="0"/>
              <a:t> </a:t>
            </a:r>
            <a:r>
              <a:rPr lang="it-IT" sz="2800" dirty="0" smtClean="0"/>
              <a:t>     </a:t>
            </a:r>
            <a:r>
              <a:rPr lang="it-IT" sz="2000" dirty="0" smtClean="0"/>
              <a:t>(also </a:t>
            </a:r>
            <a:r>
              <a:rPr lang="it-IT" sz="2000" b="1" dirty="0" smtClean="0">
                <a:solidFill>
                  <a:srgbClr val="FF0000"/>
                </a:solidFill>
              </a:rPr>
              <a:t>cell culures</a:t>
            </a:r>
            <a:r>
              <a:rPr lang="it-IT" sz="2000" b="1" dirty="0" smtClean="0"/>
              <a:t> </a:t>
            </a:r>
            <a:r>
              <a:rPr lang="it-IT" sz="2000" dirty="0" smtClean="0"/>
              <a:t>and </a:t>
            </a:r>
            <a:r>
              <a:rPr lang="it-IT" sz="2000" b="1" dirty="0" smtClean="0">
                <a:solidFill>
                  <a:srgbClr val="FF0000"/>
                </a:solidFill>
              </a:rPr>
              <a:t>isolated organs</a:t>
            </a:r>
            <a:r>
              <a:rPr lang="it-IT" sz="2000" dirty="0" smtClean="0"/>
              <a:t>)</a:t>
            </a:r>
            <a:endParaRPr lang="it-IT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Alteration of experimental data </a:t>
            </a:r>
          </a:p>
          <a:p>
            <a:r>
              <a:rPr lang="it-IT" sz="2800" dirty="0"/>
              <a:t> </a:t>
            </a:r>
            <a:r>
              <a:rPr lang="it-IT" sz="2800" dirty="0" smtClean="0"/>
              <a:t>     </a:t>
            </a:r>
            <a:r>
              <a:rPr lang="it-IT" sz="2000" dirty="0" smtClean="0"/>
              <a:t>(both clinical and sublinical infections)</a:t>
            </a:r>
          </a:p>
          <a:p>
            <a:endParaRPr lang="it-IT" sz="2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smtClean="0"/>
              <a:t>A conventional animal will never enter</a:t>
            </a:r>
          </a:p>
          <a:p>
            <a:r>
              <a:rPr lang="it-IT" sz="2800" dirty="0" smtClean="0"/>
              <a:t>in a SPF animal facility – keep in mind for collaboration</a:t>
            </a:r>
            <a:endParaRPr lang="it-IT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-2738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STATUS/HYGEN LEVELS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1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55737"/>
            <a:ext cx="2359149" cy="437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1" y="620688"/>
            <a:ext cx="5967536" cy="272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-2738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STATUS/HYGEN LEVELS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7504" y="3933056"/>
            <a:ext cx="6718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smtClean="0"/>
              <a:t>Many agents don’t produce evident clinical signs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smtClean="0"/>
              <a:t>Anyway they alter the animal phisioloy and results of animal exp.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smtClean="0"/>
              <a:t>Infections increase </a:t>
            </a:r>
            <a:r>
              <a:rPr lang="it-IT" sz="1600" b="1" u="sng" dirty="0" smtClean="0"/>
              <a:t>inter-indvidual variability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smtClean="0"/>
              <a:t>Infections cal lead to false conclusions and misinterpretations of the results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smtClean="0"/>
              <a:t>Infections are responsable of lack of riproducibility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2731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60204508"/>
              </p:ext>
            </p:extLst>
          </p:nvPr>
        </p:nvGraphicFramePr>
        <p:xfrm>
          <a:off x="1547664" y="1124744"/>
          <a:ext cx="65763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-2738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STATUS/HYGEN LEVELS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02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64884505"/>
              </p:ext>
            </p:extLst>
          </p:nvPr>
        </p:nvGraphicFramePr>
        <p:xfrm>
          <a:off x="1547664" y="1124744"/>
          <a:ext cx="65763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-2738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STATUS/HYGEN LEVELS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8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vm.ncsu.edu/dphp/micro/images/gnotobio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4624"/>
            <a:ext cx="337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CAGE I – ISOLATOR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233723" cy="27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4598253"/>
            <a:ext cx="3622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GERMFREE, GNOTOBIOTIC,</a:t>
            </a:r>
          </a:p>
          <a:p>
            <a:pPr algn="ctr"/>
            <a:r>
              <a:rPr lang="it-IT" sz="2400" b="1" dirty="0" smtClean="0"/>
              <a:t>SPF ANIMALS</a:t>
            </a:r>
            <a:endParaRPr lang="it-IT" sz="24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072" y="764704"/>
            <a:ext cx="870215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Light at the cage levels shoul be between 130 and 325 Lux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325 Lux are sufficient for animal care</a:t>
            </a:r>
            <a:endParaRPr lang="it-IT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more than 400 Lux are phototoxic (retinal damage), expecially in </a:t>
            </a:r>
            <a:r>
              <a:rPr lang="it-IT" sz="2400" u="sng" dirty="0" smtClean="0"/>
              <a:t>albino animals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u="sng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/>
              <a:t>l</a:t>
            </a:r>
            <a:r>
              <a:rPr lang="it-IT" sz="2400" dirty="0" smtClean="0"/>
              <a:t>ight in the animal room must be uniform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/>
              <a:t>p</a:t>
            </a:r>
            <a:r>
              <a:rPr lang="it-IT" sz="2400" dirty="0" smtClean="0"/>
              <a:t>roblem for standardization:</a:t>
            </a:r>
            <a:r>
              <a:rPr lang="it-IT" sz="2400" dirty="0"/>
              <a:t> </a:t>
            </a:r>
            <a:r>
              <a:rPr lang="it-IT" sz="2400" dirty="0" smtClean="0"/>
              <a:t>different rack leavels – different illumination: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it-IT" sz="2400" dirty="0"/>
              <a:t>r</a:t>
            </a:r>
            <a:r>
              <a:rPr lang="it-IT" sz="2400" dirty="0" smtClean="0"/>
              <a:t>otate cages position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provide </a:t>
            </a:r>
            <a:r>
              <a:rPr lang="en-US" sz="2400" dirty="0"/>
              <a:t>animals with ways </a:t>
            </a:r>
            <a:r>
              <a:rPr lang="en-US" sz="2400" dirty="0" smtClean="0"/>
              <a:t>to </a:t>
            </a:r>
            <a:r>
              <a:rPr lang="en-US" sz="2400" dirty="0"/>
              <a:t>control their own </a:t>
            </a:r>
            <a:r>
              <a:rPr lang="en-US" sz="2400" dirty="0" smtClean="0"/>
              <a:t>light (i.e. tunneling material)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n</a:t>
            </a:r>
            <a:r>
              <a:rPr lang="en-US" sz="2400" dirty="0" smtClean="0"/>
              <a:t>ever put cages to close to the light source, never use the upper side of the rack</a:t>
            </a:r>
            <a:endParaRPr lang="it-IT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465" y="980728"/>
            <a:ext cx="1300535" cy="130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4624"/>
            <a:ext cx="5475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- LIGHT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8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7571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CAGE II – INDIVIDUALLY VENTILATED CAGES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9553"/>
            <a:ext cx="3312368" cy="264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42244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7287"/>
            <a:ext cx="2613521" cy="313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80408"/>
            <a:ext cx="27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Work under laminal flow system!</a:t>
            </a:r>
            <a:endParaRPr lang="it-IT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85189" y="4909900"/>
            <a:ext cx="1904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OHC,</a:t>
            </a:r>
          </a:p>
          <a:p>
            <a:pPr algn="ctr"/>
            <a:r>
              <a:rPr lang="it-IT" sz="2400" b="1" dirty="0" smtClean="0"/>
              <a:t>SPF ANIMALS</a:t>
            </a:r>
            <a:endParaRPr lang="it-IT" sz="2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4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44624"/>
            <a:ext cx="4973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CAGE III – TOP FILTER CAGES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s://encrypted-tbn1.gstatic.com/images?q=tbn:ANd9GcTI_p9y31Vs4xtdwx_s5ABFU_J3E5Ca_9oI0hMXm1bhB_SXoi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15598"/>
            <a:ext cx="259228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774"/>
            <a:ext cx="2613521" cy="313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821895"/>
            <a:ext cx="27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Work under laminal flow system!</a:t>
            </a:r>
            <a:endParaRPr lang="it-IT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55263" y="3529781"/>
            <a:ext cx="32447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OHC,</a:t>
            </a:r>
          </a:p>
          <a:p>
            <a:pPr algn="ctr"/>
            <a:r>
              <a:rPr lang="it-IT" sz="2400" b="1" dirty="0" smtClean="0"/>
              <a:t>SPF ANIMALS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400" b="1" dirty="0" smtClean="0"/>
              <a:t>NO GOOD VENTILATION</a:t>
            </a:r>
            <a:endParaRPr lang="it-IT" sz="2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6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4624"/>
            <a:ext cx="5907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CAGE IV – CONVENTIONAL CAGES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60"/>
            <a:ext cx="5473067" cy="184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5"/>
          <a:stretch/>
        </p:blipFill>
        <p:spPr bwMode="auto">
          <a:xfrm>
            <a:off x="827584" y="3573016"/>
            <a:ext cx="30576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6924" y="3980963"/>
            <a:ext cx="3521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CONVENTIONAL ANIMALS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400" b="1" dirty="0" smtClean="0"/>
              <a:t>CONTAMINATION!</a:t>
            </a:r>
            <a:endParaRPr lang="it-IT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33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49584389"/>
              </p:ext>
            </p:extLst>
          </p:nvPr>
        </p:nvGraphicFramePr>
        <p:xfrm>
          <a:off x="1547664" y="1124744"/>
          <a:ext cx="65763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-2738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STATUS/HYGEN LEVELS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7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01208"/>
            <a:ext cx="1656184" cy="129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2" y="1484784"/>
            <a:ext cx="270750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7" r="50000" b="34674"/>
          <a:stretch/>
        </p:blipFill>
        <p:spPr bwMode="auto">
          <a:xfrm>
            <a:off x="3779912" y="646981"/>
            <a:ext cx="9191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27384"/>
            <a:ext cx="1243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412776"/>
            <a:ext cx="265261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9" b="10366"/>
          <a:stretch/>
        </p:blipFill>
        <p:spPr bwMode="auto">
          <a:xfrm>
            <a:off x="4699074" y="1688629"/>
            <a:ext cx="1198635" cy="6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51" y="2324488"/>
            <a:ext cx="682666" cy="85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78715880"/>
              </p:ext>
            </p:extLst>
          </p:nvPr>
        </p:nvGraphicFramePr>
        <p:xfrm>
          <a:off x="1547664" y="1124744"/>
          <a:ext cx="65763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-2738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STATUS/HYGEN LEVELS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7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-2738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STATUS/HYGEN LEVELS</a:t>
            </a:r>
            <a:endParaRPr lang="it-IT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894809" cy="306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78" y="4005273"/>
            <a:ext cx="6037485" cy="284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7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79512" y="1988840"/>
            <a:ext cx="8784976" cy="719386"/>
            <a:chOff x="107504" y="1281361"/>
            <a:chExt cx="8784976" cy="71938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340768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338511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281361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1281361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298154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300411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026" y="1319461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1340768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930" y="1321718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054" y="1353047"/>
              <a:ext cx="9715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59" r="16276"/>
            <a:stretch/>
          </p:blipFill>
          <p:spPr bwMode="auto">
            <a:xfrm>
              <a:off x="2733674" y="1340768"/>
              <a:ext cx="6000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3727261" y="1025267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WHEN?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05719" y="2852936"/>
            <a:ext cx="0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38399" y="3429000"/>
            <a:ext cx="17819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Detection of </a:t>
            </a:r>
            <a:r>
              <a:rPr lang="it-IT" sz="1400" b="1" dirty="0" smtClean="0"/>
              <a:t>abnormal situation</a:t>
            </a:r>
            <a:r>
              <a:rPr lang="it-IT" sz="1400" dirty="0" smtClean="0"/>
              <a:t> by the stuff</a:t>
            </a:r>
            <a:endParaRPr lang="it-IT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588224" y="2819797"/>
            <a:ext cx="0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87566" y="3457575"/>
            <a:ext cx="1781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Routine</a:t>
            </a:r>
          </a:p>
          <a:p>
            <a:pPr algn="ctr"/>
            <a:r>
              <a:rPr lang="it-IT" sz="1400" dirty="0" smtClean="0"/>
              <a:t>Every </a:t>
            </a:r>
            <a:r>
              <a:rPr lang="it-IT" sz="1400" b="1" dirty="0" smtClean="0"/>
              <a:t>3 months</a:t>
            </a:r>
          </a:p>
          <a:p>
            <a:pPr algn="ctr"/>
            <a:r>
              <a:rPr lang="it-IT" sz="1400" dirty="0" smtClean="0"/>
              <a:t>(FELASA raccomandation)</a:t>
            </a:r>
            <a:endParaRPr lang="it-IT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74" y="4653136"/>
            <a:ext cx="1044513" cy="6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29970" y="5445224"/>
            <a:ext cx="1781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Import of animals</a:t>
            </a:r>
            <a:endParaRPr lang="it-IT" sz="1400" dirty="0"/>
          </a:p>
        </p:txBody>
      </p:sp>
      <p:sp>
        <p:nvSpPr>
          <p:cNvPr id="25" name="TextBox 1"/>
          <p:cNvSpPr txBox="1"/>
          <p:nvPr/>
        </p:nvSpPr>
        <p:spPr>
          <a:xfrm>
            <a:off x="107504" y="-27384"/>
            <a:ext cx="8709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CONTROL -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of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1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73044" y="843488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ANIMALS?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6" y="3212976"/>
            <a:ext cx="2122304" cy="319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15921" r="5390"/>
          <a:stretch/>
        </p:blipFill>
        <p:spPr bwMode="auto">
          <a:xfrm>
            <a:off x="819149" y="1835686"/>
            <a:ext cx="2024659" cy="12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6318" y="2776940"/>
            <a:ext cx="5716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</a:t>
            </a:r>
            <a:r>
              <a:rPr lang="it-IT" dirty="0" smtClean="0"/>
              <a:t>irty bedding, water bottle and food from all the cages of the same rack</a:t>
            </a:r>
          </a:p>
          <a:p>
            <a:endParaRPr lang="it-IT" dirty="0"/>
          </a:p>
          <a:p>
            <a:r>
              <a:rPr lang="it-IT" dirty="0" err="1"/>
              <a:t>a</a:t>
            </a:r>
            <a:r>
              <a:rPr lang="it-IT" dirty="0" err="1" smtClean="0"/>
              <a:t>t</a:t>
            </a:r>
            <a:r>
              <a:rPr lang="it-IT" dirty="0" smtClean="0"/>
              <a:t> least 8 weeks before testing</a:t>
            </a:r>
          </a:p>
          <a:p>
            <a:endParaRPr lang="it-IT" dirty="0"/>
          </a:p>
          <a:p>
            <a:r>
              <a:rPr lang="it-IT" dirty="0" smtClean="0"/>
              <a:t>Mouse: CD-1</a:t>
            </a:r>
          </a:p>
          <a:p>
            <a:r>
              <a:rPr lang="it-IT" dirty="0" smtClean="0"/>
              <a:t>Rat: </a:t>
            </a:r>
            <a:r>
              <a:rPr lang="it-IT" dirty="0"/>
              <a:t>Sprague Dawley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7034" y="1651020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 ANIMAL</a:t>
            </a:r>
            <a:endParaRPr 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07504" y="-27384"/>
            <a:ext cx="8709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CONTROL -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of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0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/>
          <p:cNvSpPr txBox="1"/>
          <p:nvPr/>
        </p:nvSpPr>
        <p:spPr>
          <a:xfrm>
            <a:off x="107504" y="-27384"/>
            <a:ext cx="8709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CONTROL -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of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3044" y="660775"/>
            <a:ext cx="1617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TEST?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972986"/>
            <a:ext cx="4752527" cy="580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2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693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circadian rhythm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10150"/>
            <a:ext cx="2286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187" y="1268760"/>
            <a:ext cx="2936638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Light – darkness cycle</a:t>
            </a:r>
          </a:p>
          <a:p>
            <a:pPr algn="ctr"/>
            <a:r>
              <a:rPr lang="it-IT" sz="2400" dirty="0" smtClean="0"/>
              <a:t>12 – 12 hours</a:t>
            </a:r>
          </a:p>
          <a:p>
            <a:pPr algn="ctr"/>
            <a:r>
              <a:rPr lang="it-IT" sz="2400" dirty="0" smtClean="0"/>
              <a:t>14 – 10 hours</a:t>
            </a:r>
            <a:endParaRPr lang="it-IT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0187" y="2852936"/>
            <a:ext cx="9780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Rodents active during the darkness</a:t>
            </a:r>
          </a:p>
          <a:p>
            <a:r>
              <a:rPr lang="en-US" sz="2400" dirty="0" smtClean="0"/>
              <a:t>Effects on physiological parameters</a:t>
            </a:r>
          </a:p>
          <a:p>
            <a:r>
              <a:rPr lang="en-US" sz="2400" dirty="0" smtClean="0"/>
              <a:t>Standardization: experiments at same time of the day</a:t>
            </a:r>
          </a:p>
          <a:p>
            <a:endParaRPr lang="en-US" sz="2400" dirty="0" smtClean="0"/>
          </a:p>
          <a:p>
            <a:r>
              <a:rPr lang="en-US" sz="2400" dirty="0" smtClean="0"/>
              <a:t>Eventually a room with reversed light/darkness cycle can be useful for behavior experiments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91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/>
          <p:cNvSpPr txBox="1"/>
          <p:nvPr/>
        </p:nvSpPr>
        <p:spPr>
          <a:xfrm>
            <a:off x="107504" y="-27384"/>
            <a:ext cx="8709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CONTROL -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of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843488"/>
            <a:ext cx="4067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A CONTAMINATION OCCURS?</a:t>
            </a:r>
            <a:endParaRPr lang="it-IT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1560" y="1412776"/>
            <a:ext cx="30045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VIRUS – no treatment</a:t>
            </a:r>
          </a:p>
          <a:p>
            <a:pPr marL="285750" indent="-285750">
              <a:buFont typeface="Wingdings" pitchFamily="2" charset="2"/>
              <a:buChar char="q"/>
            </a:pPr>
            <a:endParaRPr lang="it-IT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BACTERIA – </a:t>
            </a:r>
            <a:r>
              <a:rPr lang="it-IT" dirty="0" err="1" smtClean="0"/>
              <a:t>antibiotics</a:t>
            </a:r>
            <a:endParaRPr lang="it-IT" dirty="0" smtClean="0"/>
          </a:p>
          <a:p>
            <a:pPr marL="285750" indent="-285750">
              <a:buFont typeface="Wingdings" pitchFamily="2" charset="2"/>
              <a:buChar char="q"/>
            </a:pPr>
            <a:endParaRPr lang="it-IT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 smtClean="0"/>
              <a:t>PARASITES – </a:t>
            </a:r>
            <a:r>
              <a:rPr lang="it-IT" dirty="0" err="1" smtClean="0"/>
              <a:t>antiparasistics</a:t>
            </a:r>
            <a:endParaRPr lang="it-IT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64653"/>
            <a:ext cx="4857677" cy="429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5220072" y="2169280"/>
            <a:ext cx="2275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EMBRYO TRANSFER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9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8715689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HUMANE ENDPOINTS</a:t>
            </a:r>
            <a:endParaRPr lang="it-IT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9511" y="1052736"/>
            <a:ext cx="871568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Minimize pain and distress by choosing the earliest possible endpoint that is still predictive, practical and compatible with the scientific research in a </a:t>
            </a:r>
            <a:r>
              <a:rPr lang="en-US" sz="2000" b="1" u="sng" dirty="0" smtClean="0"/>
              <a:t>given project </a:t>
            </a:r>
            <a:r>
              <a:rPr lang="en-US" sz="2000" dirty="0" smtClean="0"/>
              <a:t>– death is not a good endpoint</a:t>
            </a:r>
          </a:p>
          <a:p>
            <a:endParaRPr lang="it-IT" sz="2000" b="1" u="sng" dirty="0"/>
          </a:p>
          <a:p>
            <a:r>
              <a:rPr lang="it-IT" sz="2000" dirty="0" smtClean="0"/>
              <a:t>No list with </a:t>
            </a:r>
            <a:r>
              <a:rPr lang="en-US" sz="2000" dirty="0" smtClean="0"/>
              <a:t>specific endpoint criteria – specific for each research</a:t>
            </a:r>
          </a:p>
          <a:p>
            <a:endParaRPr lang="it-IT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/>
              <a:t>When an animal is no longer going to provide scientifically useful information because it is physically or psychologically disturbed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/>
              <a:t>When the suffering caused to the animal id higher than predicted and there is no cost-benefit proportionality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/>
              <a:t>When the animal is experiencing «severe pain and distress»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/>
              <a:t>When an higher suffering is not necessary for the scientific outcome of the study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2000" dirty="0" smtClean="0"/>
          </a:p>
          <a:p>
            <a:r>
              <a:rPr lang="en-US" sz="2000" dirty="0" smtClean="0"/>
              <a:t>Establish a </a:t>
            </a:r>
            <a:r>
              <a:rPr lang="en-US" sz="2000" b="1" dirty="0" smtClean="0"/>
              <a:t>specific score sheet</a:t>
            </a:r>
            <a:r>
              <a:rPr lang="en-US" sz="2000" dirty="0" smtClean="0"/>
              <a:t> for each experiment/species/strain</a:t>
            </a:r>
          </a:p>
          <a:p>
            <a:r>
              <a:rPr lang="en-US" sz="2000" dirty="0" smtClean="0"/>
              <a:t>Perform a pilot study with few animals to determine it</a:t>
            </a:r>
          </a:p>
          <a:p>
            <a:r>
              <a:rPr lang="en-US" sz="2000" dirty="0" smtClean="0"/>
              <a:t>Share it and re-evaluate constantly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40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"/>
          <p:cNvCxnSpPr/>
          <p:nvPr/>
        </p:nvCxnSpPr>
        <p:spPr>
          <a:xfrm>
            <a:off x="179512" y="476672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/>
          <p:cNvSpPr txBox="1"/>
          <p:nvPr/>
        </p:nvSpPr>
        <p:spPr>
          <a:xfrm>
            <a:off x="107504" y="-27384"/>
            <a:ext cx="3855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SCORING SYSTEMS - example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3410"/>
            <a:ext cx="5892507" cy="619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1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29" y="690561"/>
            <a:ext cx="5548659" cy="621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79512" y="476672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/>
          <p:cNvSpPr txBox="1"/>
          <p:nvPr/>
        </p:nvSpPr>
        <p:spPr>
          <a:xfrm>
            <a:off x="107504" y="-27384"/>
            <a:ext cx="3855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SCORING SYSTEMS - example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71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05" y="548680"/>
            <a:ext cx="5144033" cy="626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79512" y="476672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/>
          <p:cNvSpPr txBox="1"/>
          <p:nvPr/>
        </p:nvSpPr>
        <p:spPr>
          <a:xfrm>
            <a:off x="107504" y="-27384"/>
            <a:ext cx="3855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SCORING SYSTEMS - example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9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735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noise and vibrations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331537" cy="535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786171" y="2276872"/>
            <a:ext cx="927261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588224" y="1052736"/>
            <a:ext cx="0" cy="482453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2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735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noise and vibrations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4536" y="1628800"/>
            <a:ext cx="830291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Separation of human and animal activity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Noisy animals (dogs, monkeys, birds) separated from quiet animals (rodents, rabbit)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Personnal should avoid the production od unnecesary noise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Training people to minimize noise, special equipment to avoid noise, adeguate maintenace of equipments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Avoide the use of sound generators (music, alarm, cell phone)</a:t>
            </a:r>
            <a:endParaRPr lang="it-I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908720"/>
            <a:ext cx="6671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NOISE PRODUCED BY HUMANS OR ANIMALS</a:t>
            </a:r>
            <a:endParaRPr lang="it-IT" sz="2800" u="sng" dirty="0"/>
          </a:p>
        </p:txBody>
      </p:sp>
    </p:spTree>
    <p:extLst>
      <p:ext uri="{BB962C8B-B14F-4D97-AF65-F5344CB8AC3E}">
        <p14:creationId xmlns:p14="http://schemas.microsoft.com/office/powerpoint/2010/main" val="56139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438" y="908720"/>
            <a:ext cx="5150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NOISE PRODUCED BY EQUIPMENT</a:t>
            </a:r>
            <a:endParaRPr lang="it-IT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44624"/>
            <a:ext cx="735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noise and vibrations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4536" y="1628800"/>
            <a:ext cx="83029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Cage washer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Video display terminals - computer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Running tap water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400" dirty="0" smtClean="0"/>
              <a:t>Heating, ventilating and air conditioning system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4077072"/>
            <a:ext cx="7848872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Becouse it is not possible to avoide noises, we can use a background noise 24h to decrease the </a:t>
            </a:r>
            <a:r>
              <a:rPr lang="it-IT" sz="2400" b="1" dirty="0" err="1" smtClean="0"/>
              <a:t>effects</a:t>
            </a:r>
            <a:r>
              <a:rPr lang="it-IT" sz="2400" b="1" dirty="0" smtClean="0"/>
              <a:t> of suden noise. For instance radio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9087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512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HUSBANDRY AND ENVIRONMENT – air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58846" y="959918"/>
            <a:ext cx="235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/>
              <a:t>TEMPERATURE</a:t>
            </a:r>
            <a:endParaRPr lang="it-IT" sz="2800" u="sng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490254"/>
              </p:ext>
            </p:extLst>
          </p:nvPr>
        </p:nvGraphicFramePr>
        <p:xfrm>
          <a:off x="1487996" y="1772816"/>
          <a:ext cx="6096000" cy="1483360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3804084"/>
                <a:gridCol w="2291916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Temperature</a:t>
                      </a:r>
                      <a:r>
                        <a:rPr lang="it-IT" baseline="0" dirty="0" smtClean="0"/>
                        <a:t> °C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Mouse, rat, hamster, gerbil, guinea pig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21 -</a:t>
                      </a:r>
                      <a:r>
                        <a:rPr lang="it-IT" baseline="0" dirty="0" smtClean="0"/>
                        <a:t> 24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Rabbit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15 - 21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Cat, dog, nonhuman primate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18 - 29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3460358"/>
            <a:ext cx="877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Animals should be provided with adequate resurces for thermoregulation (nesting material)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80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2863</TotalTime>
  <Words>1750</Words>
  <Application>Microsoft Office PowerPoint</Application>
  <PresentationFormat>On-screen Show (4:3)</PresentationFormat>
  <Paragraphs>415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Univeristy of Miami - Miller School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Chiara</dc:creator>
  <cp:lastModifiedBy>Chiara</cp:lastModifiedBy>
  <cp:revision>154</cp:revision>
  <dcterms:created xsi:type="dcterms:W3CDTF">2014-04-23T13:12:02Z</dcterms:created>
  <dcterms:modified xsi:type="dcterms:W3CDTF">2014-05-28T18:55:48Z</dcterms:modified>
</cp:coreProperties>
</file>