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1" r:id="rId2"/>
    <p:sldId id="312" r:id="rId3"/>
    <p:sldId id="313" r:id="rId4"/>
    <p:sldId id="316" r:id="rId5"/>
    <p:sldId id="315" r:id="rId6"/>
    <p:sldId id="318" r:id="rId7"/>
    <p:sldId id="321" r:id="rId8"/>
    <p:sldId id="317" r:id="rId9"/>
    <p:sldId id="322" r:id="rId10"/>
    <p:sldId id="319" r:id="rId11"/>
    <p:sldId id="320" r:id="rId12"/>
    <p:sldId id="346" r:id="rId13"/>
    <p:sldId id="323" r:id="rId14"/>
    <p:sldId id="329" r:id="rId15"/>
    <p:sldId id="324" r:id="rId16"/>
    <p:sldId id="325" r:id="rId17"/>
    <p:sldId id="337" r:id="rId18"/>
    <p:sldId id="330" r:id="rId19"/>
    <p:sldId id="331" r:id="rId20"/>
    <p:sldId id="332" r:id="rId21"/>
    <p:sldId id="340" r:id="rId22"/>
    <p:sldId id="341" r:id="rId23"/>
    <p:sldId id="342" r:id="rId24"/>
    <p:sldId id="343" r:id="rId25"/>
    <p:sldId id="344" r:id="rId26"/>
    <p:sldId id="345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>
      <p:cViewPr>
        <p:scale>
          <a:sx n="70" d="100"/>
          <a:sy n="70" d="100"/>
        </p:scale>
        <p:origin x="-1266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44616-2F7B-4266-8332-7A3BD813B91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86061-D42E-4675-82B4-7350C0C64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55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86061-D42E-4675-82B4-7350C0C6473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77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86061-D42E-4675-82B4-7350C0C6473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586061-D42E-4675-82B4-7350C0C64738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68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28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35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3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540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46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5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441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196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179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601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62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2026-2FD2-4D96-9072-351F448DCC09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F839-478E-41CC-8397-F6654A7F853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18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79512" y="44624"/>
            <a:ext cx="8715689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Genetic modified mice</a:t>
            </a:r>
            <a:endParaRPr lang="it-IT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733800"/>
            <a:ext cx="33337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1768459"/>
            <a:ext cx="696459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b="1" dirty="0" smtClean="0">
                <a:solidFill>
                  <a:srgbClr val="002060"/>
                </a:solidFill>
              </a:rPr>
              <a:t>Standardization of the genetic background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it-IT" sz="28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it-IT" sz="2800" b="1" dirty="0" smtClean="0">
                <a:solidFill>
                  <a:srgbClr val="002060"/>
                </a:solidFill>
              </a:rPr>
              <a:t>Identification and genotyping</a:t>
            </a:r>
            <a:endParaRPr lang="it-I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9872" y="692696"/>
            <a:ext cx="131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BACKCROSS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7037" y="1272277"/>
            <a:ext cx="45504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Transfer of a defined allele or mutation from a given genetic background (donor) into a different genetic background (recipient) by repeated crosses of mutation carriers with recipient type animals</a:t>
            </a:r>
          </a:p>
          <a:p>
            <a:endParaRPr lang="it-IT" dirty="0"/>
          </a:p>
          <a:p>
            <a:r>
              <a:rPr lang="it-IT" dirty="0" smtClean="0"/>
              <a:t>Result: congenic animals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969" y="1296357"/>
            <a:ext cx="4409425" cy="215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29029" y="3347700"/>
            <a:ext cx="1022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2.5 years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60" y="3762457"/>
            <a:ext cx="5200180" cy="2978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0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5517232" cy="413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3"/>
          <p:cNvSpPr txBox="1"/>
          <p:nvPr/>
        </p:nvSpPr>
        <p:spPr>
          <a:xfrm>
            <a:off x="3419872" y="692696"/>
            <a:ext cx="197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 CONGENICS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78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927100"/>
            <a:ext cx="6656387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4075853" y="692696"/>
            <a:ext cx="131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BACKCROSS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37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306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BREEDING STRATEGIES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209" y="6484694"/>
            <a:ext cx="19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2">
                    <a:lumMod val="50000"/>
                  </a:schemeClr>
                </a:solidFill>
              </a:rPr>
              <a:t>Jackson Laboratory</a:t>
            </a: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1303" y="692696"/>
            <a:ext cx="40143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Sexual maturity: 6-8 weeks</a:t>
            </a:r>
          </a:p>
          <a:p>
            <a:r>
              <a:rPr lang="en-US" dirty="0" smtClean="0"/>
              <a:t>Reproductive life span: 7-8 months</a:t>
            </a:r>
          </a:p>
          <a:p>
            <a:r>
              <a:rPr lang="en-US" dirty="0" smtClean="0"/>
              <a:t>Fertility strongly depends from the strain</a:t>
            </a:r>
          </a:p>
          <a:p>
            <a:r>
              <a:rPr lang="en-US" dirty="0" smtClean="0"/>
              <a:t>Gestation: 18 – 21 days</a:t>
            </a:r>
          </a:p>
          <a:p>
            <a:r>
              <a:rPr lang="en-US" dirty="0" smtClean="0"/>
              <a:t>Litter size: 3 -12</a:t>
            </a:r>
          </a:p>
          <a:p>
            <a:r>
              <a:rPr lang="en-US" dirty="0" smtClean="0"/>
              <a:t>Weaning age: 18 – 28 days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3474123"/>
            <a:ext cx="54550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 mice 8 weeks old</a:t>
            </a:r>
          </a:p>
          <a:p>
            <a:r>
              <a:rPr lang="en-US" dirty="0" smtClean="0"/>
              <a:t>Use experienced male</a:t>
            </a:r>
          </a:p>
          <a:p>
            <a:r>
              <a:rPr lang="en-US" dirty="0" smtClean="0"/>
              <a:t>Replace non productive breeders</a:t>
            </a:r>
          </a:p>
          <a:p>
            <a:r>
              <a:rPr lang="en-US" dirty="0" smtClean="0"/>
              <a:t>Mate numerous female simultaneously</a:t>
            </a:r>
          </a:p>
          <a:p>
            <a:endParaRPr lang="en-US" dirty="0"/>
          </a:p>
          <a:p>
            <a:r>
              <a:rPr lang="en-US" dirty="0" smtClean="0"/>
              <a:t>Remember that reproductive performance are strongly determined by </a:t>
            </a:r>
            <a:r>
              <a:rPr lang="en-US" b="1" dirty="0" smtClean="0"/>
              <a:t>temperature, humidity, noise, vibrations, odors, handling, nutrition and health</a:t>
            </a:r>
          </a:p>
          <a:p>
            <a:endParaRPr lang="en-US" b="1" dirty="0"/>
          </a:p>
          <a:p>
            <a:r>
              <a:rPr lang="en-US" dirty="0" smtClean="0"/>
              <a:t>If necessary litter fostering</a:t>
            </a:r>
          </a:p>
        </p:txBody>
      </p:sp>
      <p:sp>
        <p:nvSpPr>
          <p:cNvPr id="7" name="CasellaDiTesto 3"/>
          <p:cNvSpPr txBox="1"/>
          <p:nvPr/>
        </p:nvSpPr>
        <p:spPr>
          <a:xfrm>
            <a:off x="2573311" y="2986313"/>
            <a:ext cx="3950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OPTIMIZING BREEDING PERFORMANCE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421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3066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BREEDING STRATEGIES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209" y="6484694"/>
            <a:ext cx="1973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chemeClr val="tx2">
                    <a:lumMod val="50000"/>
                  </a:schemeClr>
                </a:solidFill>
              </a:rPr>
              <a:t>Jackson Laboratory</a:t>
            </a:r>
            <a:endParaRPr lang="it-IT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47893" y="131056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Verify breeding genotype at least every </a:t>
            </a:r>
            <a:r>
              <a:rPr lang="en-US" b="1" dirty="0" smtClean="0"/>
              <a:t>2 generations</a:t>
            </a:r>
          </a:p>
          <a:p>
            <a:r>
              <a:rPr lang="en-US" dirty="0" smtClean="0"/>
              <a:t>To maintain the inbred background backcross on the parental strain at least every </a:t>
            </a:r>
            <a:r>
              <a:rPr lang="en-US" b="1" dirty="0" smtClean="0"/>
              <a:t>10 generations</a:t>
            </a:r>
          </a:p>
        </p:txBody>
      </p:sp>
      <p:sp>
        <p:nvSpPr>
          <p:cNvPr id="9" name="CasellaDiTesto 3"/>
          <p:cNvSpPr txBox="1"/>
          <p:nvPr/>
        </p:nvSpPr>
        <p:spPr>
          <a:xfrm>
            <a:off x="1547664" y="803613"/>
            <a:ext cx="603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HOMOZYGOUS MUTANT (-/-) X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HOMOZYGOUS MUTANT 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(-/-) 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3331516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enotype every individual</a:t>
            </a:r>
            <a:endParaRPr lang="en-US" b="1" dirty="0" smtClean="0"/>
          </a:p>
          <a:p>
            <a:r>
              <a:rPr lang="en-US" dirty="0" smtClean="0"/>
              <a:t>To maintain the inbred background backcross on the parental strain at least every </a:t>
            </a:r>
            <a:r>
              <a:rPr lang="en-US" b="1" dirty="0" smtClean="0"/>
              <a:t>10 generations</a:t>
            </a:r>
          </a:p>
        </p:txBody>
      </p:sp>
      <p:sp>
        <p:nvSpPr>
          <p:cNvPr id="11" name="CasellaDiTesto 3"/>
          <p:cNvSpPr txBox="1"/>
          <p:nvPr/>
        </p:nvSpPr>
        <p:spPr>
          <a:xfrm>
            <a:off x="1187624" y="2824567"/>
            <a:ext cx="659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HETEROUZYGOUS MUTANT (-/+) X </a:t>
            </a:r>
            <a:r>
              <a:rPr lang="it-IT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HETEROUZYGOUS </a:t>
            </a:r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MUTANT (-/+)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530120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Mate unrelated mice randomly</a:t>
            </a:r>
            <a:endParaRPr lang="en-US" b="1" dirty="0" smtClean="0"/>
          </a:p>
          <a:p>
            <a:r>
              <a:rPr lang="en-US" dirty="0" smtClean="0"/>
              <a:t>At least </a:t>
            </a:r>
            <a:r>
              <a:rPr lang="en-US" b="1" dirty="0" smtClean="0"/>
              <a:t>25 breeding pairs</a:t>
            </a:r>
          </a:p>
          <a:p>
            <a:r>
              <a:rPr lang="en-US" dirty="0" smtClean="0"/>
              <a:t>Outcrossed every 5 years</a:t>
            </a:r>
          </a:p>
        </p:txBody>
      </p:sp>
      <p:sp>
        <p:nvSpPr>
          <p:cNvPr id="13" name="CasellaDiTesto 3"/>
          <p:cNvSpPr txBox="1"/>
          <p:nvPr/>
        </p:nvSpPr>
        <p:spPr>
          <a:xfrm>
            <a:off x="3329406" y="4796017"/>
            <a:ext cx="19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OUTBRED STOCKS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41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1526" y="2532957"/>
            <a:ext cx="55444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Permanent or temporari identification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Invasive or non-invasive methods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00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smtClean="0">
                <a:solidFill>
                  <a:schemeClr val="tx2">
                    <a:lumMod val="50000"/>
                  </a:schemeClr>
                </a:solidFill>
              </a:rPr>
              <a:t>Generating tissues sample for genotyping or not</a:t>
            </a:r>
            <a:endParaRPr lang="en-US" sz="20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597" y="4775086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u="sng" dirty="0" smtClean="0"/>
              <a:t>In breeding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Invasive methods accepted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The identification for genotyping must be combine with collection of sample</a:t>
            </a:r>
            <a:endParaRPr lang="it-IT" dirty="0"/>
          </a:p>
        </p:txBody>
      </p:sp>
      <p:sp>
        <p:nvSpPr>
          <p:cNvPr id="6" name="TextBox 5"/>
          <p:cNvSpPr txBox="1"/>
          <p:nvPr/>
        </p:nvSpPr>
        <p:spPr>
          <a:xfrm>
            <a:off x="4899125" y="4867418"/>
            <a:ext cx="3583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u="sng" dirty="0" smtClean="0"/>
              <a:t>In experimentation</a:t>
            </a:r>
          </a:p>
          <a:p>
            <a:pPr algn="ctr"/>
            <a:r>
              <a:rPr lang="it-IT" dirty="0" smtClean="0"/>
              <a:t>Invasive methods should be avoided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66"/>
          <a:stretch/>
        </p:blipFill>
        <p:spPr bwMode="auto">
          <a:xfrm>
            <a:off x="1840847" y="620688"/>
            <a:ext cx="5467350" cy="164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2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035493" y="803613"/>
            <a:ext cx="390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INVASIVE TEMPORARY METHODS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484784"/>
            <a:ext cx="2577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Skin or tail marking</a:t>
            </a:r>
            <a:endParaRPr lang="it-IT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172" y="2060848"/>
            <a:ext cx="2884165" cy="288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331640" y="2307457"/>
            <a:ext cx="2396865" cy="11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61"/>
          <a:stretch/>
        </p:blipFill>
        <p:spPr bwMode="auto">
          <a:xfrm>
            <a:off x="1331640" y="4347319"/>
            <a:ext cx="2400560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1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89165" y="823455"/>
            <a:ext cx="659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TEMPORARY METHODS NOT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9956" y="1401657"/>
            <a:ext cx="1044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Ear tag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54" y="1988840"/>
            <a:ext cx="2181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80" y="1988840"/>
            <a:ext cx="20478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387" y="1988840"/>
            <a:ext cx="17716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1988840"/>
            <a:ext cx="2232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 the weaning age or later</a:t>
            </a:r>
          </a:p>
          <a:p>
            <a:endParaRPr lang="it-IT" dirty="0"/>
          </a:p>
          <a:p>
            <a:r>
              <a:rPr lang="it-IT" dirty="0" smtClean="0"/>
              <a:t>0.18 g tag for a mouse = more than 500 g for a human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38"/>
          <a:stretch/>
        </p:blipFill>
        <p:spPr bwMode="auto">
          <a:xfrm>
            <a:off x="4422246" y="4308158"/>
            <a:ext cx="2733880" cy="184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99"/>
          <a:stretch/>
        </p:blipFill>
        <p:spPr bwMode="auto">
          <a:xfrm>
            <a:off x="619527" y="4308158"/>
            <a:ext cx="2848702" cy="2103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15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3"/>
          <p:cNvSpPr txBox="1"/>
          <p:nvPr/>
        </p:nvSpPr>
        <p:spPr>
          <a:xfrm>
            <a:off x="1289165" y="823455"/>
            <a:ext cx="659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TEMPORARY METHODS NOT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6159" y="1397595"/>
            <a:ext cx="2561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New plastic ear tag</a:t>
            </a:r>
            <a:endParaRPr lang="it-IT" sz="2400" dirty="0">
              <a:solidFill>
                <a:srgbClr val="C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669" y="4581128"/>
            <a:ext cx="5069771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46705" y="2523687"/>
            <a:ext cx="1129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rapID tags</a:t>
            </a:r>
            <a:endParaRPr lang="it-IT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73" y="3068960"/>
            <a:ext cx="109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289165" y="823455"/>
            <a:ext cx="661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PERMANENT METHODS NOT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356" y="1268760"/>
            <a:ext cx="94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tattoo</a:t>
            </a: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86" y="2564904"/>
            <a:ext cx="2620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7" y="4581128"/>
            <a:ext cx="21336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717" y="4511725"/>
            <a:ext cx="1672580" cy="194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62038" y="2006586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tail</a:t>
            </a:r>
            <a:endParaRPr lang="it-IT" dirty="0"/>
          </a:p>
        </p:txBody>
      </p:sp>
      <p:sp>
        <p:nvSpPr>
          <p:cNvPr id="10" name="TextBox 9"/>
          <p:cNvSpPr txBox="1"/>
          <p:nvPr/>
        </p:nvSpPr>
        <p:spPr>
          <a:xfrm>
            <a:off x="6401061" y="1988840"/>
            <a:ext cx="49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ear</a:t>
            </a:r>
            <a:endParaRPr lang="it-IT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343" y="2529713"/>
            <a:ext cx="2179116" cy="1611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827" y="6488668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At the weaning age or later</a:t>
            </a:r>
          </a:p>
        </p:txBody>
      </p:sp>
    </p:spTree>
    <p:extLst>
      <p:ext uri="{BB962C8B-B14F-4D97-AF65-F5344CB8AC3E}">
        <p14:creationId xmlns:p14="http://schemas.microsoft.com/office/powerpoint/2010/main" val="63349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488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232" y="1067816"/>
            <a:ext cx="2743200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555776" y="692696"/>
            <a:ext cx="4585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 BACKGROUND MAKES A DIFFERENCE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6" r="32564" b="26832"/>
          <a:stretch/>
        </p:blipFill>
        <p:spPr bwMode="auto">
          <a:xfrm>
            <a:off x="755576" y="4824536"/>
            <a:ext cx="4294236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1" y="1319386"/>
            <a:ext cx="4087255" cy="290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39552" y="3820541"/>
            <a:ext cx="504056" cy="400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289165" y="823455"/>
            <a:ext cx="661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PERMANENT METHODS NOT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356" y="1268760"/>
            <a:ext cx="1771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Micro-tattoo</a:t>
            </a: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40" y="1730425"/>
            <a:ext cx="18478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905" y="20447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12197"/>
            <a:ext cx="25050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566" y="5949280"/>
            <a:ext cx="3565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At the weaning age or later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98" y="4149005"/>
            <a:ext cx="2835781" cy="203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289165" y="823455"/>
            <a:ext cx="614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PERMANENT METHODS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82356" y="1268760"/>
            <a:ext cx="162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Ear clipping</a:t>
            </a: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707" y="1988840"/>
            <a:ext cx="7236296" cy="466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34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289165" y="823455"/>
            <a:ext cx="614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PERMANENT METHODS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600" y="1281926"/>
            <a:ext cx="286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Distal phalanx cutting</a:t>
            </a: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75" y="1743591"/>
            <a:ext cx="7812360" cy="4783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04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3"/>
          <p:cNvSpPr txBox="1"/>
          <p:nvPr/>
        </p:nvSpPr>
        <p:spPr>
          <a:xfrm>
            <a:off x="1289165" y="823455"/>
            <a:ext cx="614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INVASIVE PERMANENT METHODS GENERATING DNA SAMPLES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6600" y="1281926"/>
            <a:ext cx="286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rgbClr val="C00000"/>
                </a:solidFill>
              </a:rPr>
              <a:t>Distal phalanx cutting</a:t>
            </a:r>
            <a:endParaRPr lang="it-IT" sz="2400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"/>
          <p:cNvSpPr txBox="1"/>
          <p:nvPr/>
        </p:nvSpPr>
        <p:spPr>
          <a:xfrm>
            <a:off x="107504" y="-27384"/>
            <a:ext cx="4654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IDENTIFICATION AND GENOTYPING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83" y="1844824"/>
            <a:ext cx="7668344" cy="482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2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116632"/>
            <a:ext cx="8640960" cy="83099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The ARRIVE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guidelines: Animal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Research: Reporting of In Vivo 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Experiments</a:t>
            </a: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1525241" cy="3191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3"/>
            <a:ext cx="7545696" cy="4223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2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58520"/>
            <a:ext cx="3956782" cy="128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58520"/>
            <a:ext cx="17145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220072" y="2420888"/>
            <a:ext cx="3439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http://www.basel-declaration.org/</a:t>
            </a:r>
          </a:p>
        </p:txBody>
      </p:sp>
      <p:sp>
        <p:nvSpPr>
          <p:cNvPr id="3" name="Rettangolo 2"/>
          <p:cNvSpPr/>
          <p:nvPr/>
        </p:nvSpPr>
        <p:spPr>
          <a:xfrm>
            <a:off x="1073636" y="2051556"/>
            <a:ext cx="260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http://www.nc3rs.org.uk/</a:t>
            </a:r>
          </a:p>
        </p:txBody>
      </p:sp>
      <p:sp>
        <p:nvSpPr>
          <p:cNvPr id="4" name="Rettangolo 3"/>
          <p:cNvSpPr/>
          <p:nvPr/>
        </p:nvSpPr>
        <p:spPr>
          <a:xfrm>
            <a:off x="5238649" y="5661248"/>
            <a:ext cx="3655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http://www.humane-endpoints.info/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38720"/>
            <a:ext cx="35147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88711" y="3821655"/>
            <a:ext cx="2283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http://www.felasa.eu/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02" y="5236002"/>
            <a:ext cx="14287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5939988"/>
            <a:ext cx="319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http://www.informatics.jax.org/</a:t>
            </a:r>
          </a:p>
        </p:txBody>
      </p:sp>
      <p:sp>
        <p:nvSpPr>
          <p:cNvPr id="7" name="Rettangolo 6"/>
          <p:cNvSpPr/>
          <p:nvPr/>
        </p:nvSpPr>
        <p:spPr>
          <a:xfrm>
            <a:off x="5940978" y="4682004"/>
            <a:ext cx="1713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www.mmrrc.org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135" y="4173887"/>
            <a:ext cx="1646587" cy="4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1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4887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9872" y="548680"/>
            <a:ext cx="167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INBRED STRAIN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5497" y="1124744"/>
            <a:ext cx="71287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Is the result of at least </a:t>
            </a:r>
            <a:r>
              <a:rPr lang="en-US" b="1" u="sng" dirty="0" smtClean="0"/>
              <a:t>20 generation</a:t>
            </a:r>
            <a:r>
              <a:rPr lang="en-US" b="1" dirty="0" smtClean="0"/>
              <a:t> </a:t>
            </a:r>
            <a:r>
              <a:rPr lang="en-US" dirty="0" smtClean="0"/>
              <a:t>of </a:t>
            </a:r>
            <a:r>
              <a:rPr lang="en-US" b="1" u="sng" dirty="0" smtClean="0"/>
              <a:t>brother x sister</a:t>
            </a:r>
            <a:r>
              <a:rPr lang="en-US" dirty="0" smtClean="0"/>
              <a:t> mating</a:t>
            </a:r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All individuals are genetically identical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err="1" smtClean="0"/>
              <a:t>Homozygosity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Long-term stability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Is a </a:t>
            </a:r>
            <a:r>
              <a:rPr lang="en-US" b="1" dirty="0" smtClean="0"/>
              <a:t>unique</a:t>
            </a:r>
            <a:r>
              <a:rPr lang="en-US" dirty="0" smtClean="0"/>
              <a:t> and constant representation of the genotype of the parents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Must be maintained by continuous inbreeding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Huge strain specific characteristics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Phenotypic uniformity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Less intra-individual variability – </a:t>
            </a:r>
            <a:r>
              <a:rPr lang="en-US" b="1" u="sng" dirty="0" smtClean="0"/>
              <a:t>reduced number of animals required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Reduced vitality (less robust animals) and reduced reproductive performance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“Inbred </a:t>
            </a:r>
            <a:r>
              <a:rPr lang="en-US" dirty="0"/>
              <a:t>strains should be used in all experiments using mice or rats unless the use of an outbred stock is specifically justified for a particular </a:t>
            </a:r>
            <a:r>
              <a:rPr lang="en-US" dirty="0" smtClean="0"/>
              <a:t>project”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81"/>
          <a:stretch/>
        </p:blipFill>
        <p:spPr bwMode="auto">
          <a:xfrm>
            <a:off x="7277783" y="5779755"/>
            <a:ext cx="1809750" cy="106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277783" y="5471978"/>
            <a:ext cx="18662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/>
              </a:rPr>
              <a:t>C57BL/6 Inbred Mice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53" y="980728"/>
            <a:ext cx="20097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85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46" y="1772816"/>
            <a:ext cx="5676900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7584" y="782277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C00000"/>
                </a:solidFill>
              </a:rPr>
              <a:t>Twenty-four Nobel </a:t>
            </a:r>
            <a:r>
              <a:rPr lang="en-US" i="1" dirty="0" smtClean="0">
                <a:solidFill>
                  <a:srgbClr val="C00000"/>
                </a:solidFill>
              </a:rPr>
              <a:t>prizes </a:t>
            </a:r>
            <a:r>
              <a:rPr lang="en-US" i="1" dirty="0">
                <a:solidFill>
                  <a:srgbClr val="C00000"/>
                </a:solidFill>
              </a:rPr>
              <a:t>which depended on the use of inbred </a:t>
            </a:r>
            <a:r>
              <a:rPr lang="en-US" i="1" dirty="0" smtClean="0">
                <a:solidFill>
                  <a:srgbClr val="C00000"/>
                </a:solidFill>
              </a:rPr>
              <a:t>strains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19872" y="692696"/>
            <a:ext cx="19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OUTBRED STOCKS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79513" y="1124744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Random mating to minimized inbreeding and maintains genetic variability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Each animal is genetically different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Undefined genotype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High intra-individual variability – </a:t>
            </a:r>
            <a:r>
              <a:rPr lang="en-US" u="sng" dirty="0" smtClean="0"/>
              <a:t>higher number of animals required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u="sng" dirty="0" smtClean="0"/>
              <a:t>Not stable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Robust animals and high reproductive performance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Cheap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Used in toxicology but now this point is controversial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7" name="Rettangolo 6"/>
          <p:cNvSpPr/>
          <p:nvPr/>
        </p:nvSpPr>
        <p:spPr>
          <a:xfrm>
            <a:off x="3003313" y="4805896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/>
              </a:rPr>
              <a:t>ICR (CD-1®) Outbred Mice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67" t="23666" r="20333" b="30470"/>
          <a:stretch/>
        </p:blipFill>
        <p:spPr bwMode="auto">
          <a:xfrm>
            <a:off x="3646019" y="5048851"/>
            <a:ext cx="1224136" cy="905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/>
          <p:nvPr/>
        </p:nvSpPr>
        <p:spPr>
          <a:xfrm>
            <a:off x="323528" y="5243900"/>
            <a:ext cx="26564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latin typeface="Arial"/>
              </a:rPr>
              <a:t>Sprague </a:t>
            </a:r>
            <a:r>
              <a:rPr lang="en-US" sz="1400" dirty="0" err="1">
                <a:solidFill>
                  <a:srgbClr val="C00000"/>
                </a:solidFill>
                <a:latin typeface="Arial"/>
              </a:rPr>
              <a:t>Dawley</a:t>
            </a:r>
            <a:r>
              <a:rPr lang="en-US" sz="1400" dirty="0">
                <a:solidFill>
                  <a:srgbClr val="C00000"/>
                </a:solidFill>
                <a:latin typeface="Arial"/>
              </a:rPr>
              <a:t>® Outbred Rat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07980"/>
            <a:ext cx="18097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7" y="1484783"/>
            <a:ext cx="1527722" cy="1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72" y="4417031"/>
            <a:ext cx="3422140" cy="2438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521711" y="3789040"/>
            <a:ext cx="380281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sequential samples of Sprague-</a:t>
            </a:r>
            <a:r>
              <a:rPr lang="en-US" sz="1400" dirty="0" err="1" smtClean="0"/>
              <a:t>Dawley</a:t>
            </a:r>
            <a:r>
              <a:rPr lang="en-US" sz="1400" dirty="0" smtClean="0"/>
              <a:t> rats from the same breeder over a period of about 18 months (30 rat/group)</a:t>
            </a:r>
            <a:endParaRPr lang="it-IT" sz="1400" dirty="0"/>
          </a:p>
        </p:txBody>
      </p:sp>
      <p:sp>
        <p:nvSpPr>
          <p:cNvPr id="8" name="Rectangle 7"/>
          <p:cNvSpPr/>
          <p:nvPr/>
        </p:nvSpPr>
        <p:spPr>
          <a:xfrm>
            <a:off x="5555069" y="3556178"/>
            <a:ext cx="36483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>
                    <a:lumMod val="50000"/>
                  </a:schemeClr>
                </a:solidFill>
              </a:rPr>
              <a:t>percent responders to a synthetic polypeptide </a:t>
            </a:r>
            <a:endParaRPr lang="it-IT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162799" cy="394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17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3"/>
          <p:cNvSpPr txBox="1"/>
          <p:nvPr/>
        </p:nvSpPr>
        <p:spPr>
          <a:xfrm>
            <a:off x="3419872" y="692696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asellaDiTesto 4"/>
          <p:cNvSpPr txBox="1"/>
          <p:nvPr/>
        </p:nvSpPr>
        <p:spPr>
          <a:xfrm>
            <a:off x="179513" y="1124744"/>
            <a:ext cx="68407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/>
              <a:t>F1</a:t>
            </a:r>
            <a:r>
              <a:rPr lang="en-US" dirty="0"/>
              <a:t> hybrid mice are produced by crossing mice of two different inbred </a:t>
            </a:r>
            <a:r>
              <a:rPr lang="en-US" dirty="0" smtClean="0"/>
              <a:t>strains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Genetically defined</a:t>
            </a: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Phenotypically uniform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As long as the parental strains </a:t>
            </a:r>
            <a:r>
              <a:rPr lang="en-US" dirty="0" smtClean="0"/>
              <a:t>exist </a:t>
            </a:r>
            <a:r>
              <a:rPr lang="en-US" dirty="0"/>
              <a:t>F1 hybrids can be generated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Robust animals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pPr marL="285750" indent="-285750">
              <a:buFont typeface="Wingdings" pitchFamily="2" charset="2"/>
              <a:buChar char="q"/>
            </a:pP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/>
              <a:t>F2</a:t>
            </a:r>
            <a:r>
              <a:rPr lang="en-US" dirty="0" smtClean="0"/>
              <a:t> hybrid mice are the offspring of F1 hybrid parents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Genetically not defined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U</a:t>
            </a:r>
            <a:r>
              <a:rPr lang="en-US" dirty="0" smtClean="0"/>
              <a:t>nique </a:t>
            </a:r>
            <a:r>
              <a:rPr lang="en-US" dirty="0"/>
              <a:t>random mixture of alleles from both parental strains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803613"/>
            <a:ext cx="3758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Sleeping time under barbiturate anesthetic</a:t>
            </a:r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96" b="40310"/>
          <a:stretch/>
        </p:blipFill>
        <p:spPr bwMode="auto">
          <a:xfrm>
            <a:off x="539552" y="1206149"/>
            <a:ext cx="2609677" cy="158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68224"/>
            <a:ext cx="4031852" cy="2748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1148" y="83671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kidney weight in 58 groups of rats (N=</a:t>
            </a:r>
            <a:r>
              <a:rPr lang="en-US" sz="1400" dirty="0" err="1"/>
              <a:t>approx</a:t>
            </a:r>
            <a:r>
              <a:rPr lang="en-US" sz="1400" dirty="0"/>
              <a:t> 30 in each group)</a:t>
            </a:r>
            <a:endParaRPr lang="it-IT" sz="1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" y="4194176"/>
            <a:ext cx="5522995" cy="266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/>
          <p:nvPr/>
        </p:nvSpPr>
        <p:spPr>
          <a:xfrm>
            <a:off x="2148000" y="3645024"/>
            <a:ext cx="17903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Learning avoidance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86442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/>
        </p:nvCxnSpPr>
        <p:spPr>
          <a:xfrm>
            <a:off x="179512" y="404664"/>
            <a:ext cx="8712968" cy="0"/>
          </a:xfrm>
          <a:prstGeom prst="line">
            <a:avLst/>
          </a:prstGeom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"/>
          <p:cNvSpPr txBox="1"/>
          <p:nvPr/>
        </p:nvSpPr>
        <p:spPr>
          <a:xfrm>
            <a:off x="107504" y="-27384"/>
            <a:ext cx="6659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STANDARDIZATION OF THE GENETIC BACKGROUND</a:t>
            </a:r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24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3"/>
          <p:cNvSpPr txBox="1"/>
          <p:nvPr/>
        </p:nvSpPr>
        <p:spPr>
          <a:xfrm>
            <a:off x="2195736" y="811579"/>
            <a:ext cx="4854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/>
              <a:t>Problems with transgenic mice:</a:t>
            </a:r>
            <a:endParaRPr lang="en-US" sz="2800" b="1" u="sng" dirty="0"/>
          </a:p>
        </p:txBody>
      </p:sp>
      <p:sp>
        <p:nvSpPr>
          <p:cNvPr id="7" name="CasellaDiTesto 4"/>
          <p:cNvSpPr txBox="1"/>
          <p:nvPr/>
        </p:nvSpPr>
        <p:spPr>
          <a:xfrm>
            <a:off x="179512" y="1556792"/>
            <a:ext cx="83529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Undefined mixed genetic background due to: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g</a:t>
            </a:r>
            <a:r>
              <a:rPr lang="en-US" sz="2000" dirty="0" smtClean="0"/>
              <a:t>eneration of transgenic animals using ES cells from an hybrid 129-derived cells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</a:t>
            </a:r>
            <a:r>
              <a:rPr lang="en-US" sz="2000" dirty="0" smtClean="0"/>
              <a:t>ombination of different transgenic lines from different origin with different genetic background </a:t>
            </a:r>
          </a:p>
        </p:txBody>
      </p:sp>
      <p:sp>
        <p:nvSpPr>
          <p:cNvPr id="8" name="CasellaDiTesto 3"/>
          <p:cNvSpPr txBox="1"/>
          <p:nvPr/>
        </p:nvSpPr>
        <p:spPr>
          <a:xfrm>
            <a:off x="3789088" y="3583435"/>
            <a:ext cx="1667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u="sng" dirty="0" smtClean="0"/>
              <a:t>Solutions:</a:t>
            </a:r>
            <a:endParaRPr lang="en-US" sz="2800" b="1" u="sng" dirty="0"/>
          </a:p>
        </p:txBody>
      </p:sp>
      <p:sp>
        <p:nvSpPr>
          <p:cNvPr id="10" name="CasellaDiTesto 4"/>
          <p:cNvSpPr txBox="1"/>
          <p:nvPr/>
        </p:nvSpPr>
        <p:spPr>
          <a:xfrm>
            <a:off x="125115" y="4306710"/>
            <a:ext cx="83529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backcross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compare </a:t>
            </a:r>
            <a:r>
              <a:rPr lang="en-US" sz="2000" dirty="0" smtClean="0"/>
              <a:t>littermates born </a:t>
            </a:r>
            <a:r>
              <a:rPr lang="en-US" sz="2000" dirty="0"/>
              <a:t>from </a:t>
            </a:r>
            <a:r>
              <a:rPr lang="en-US" sz="2000" dirty="0" smtClean="0"/>
              <a:t>heterozygous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g</a:t>
            </a:r>
            <a:r>
              <a:rPr lang="en-US" sz="2000" dirty="0" smtClean="0"/>
              <a:t>eneration of transgenic animal using inbred strain derived ES – less efficient system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87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2736</TotalTime>
  <Words>804</Words>
  <Application>Microsoft Office PowerPoint</Application>
  <PresentationFormat>Presentazione su schermo (4:3)</PresentationFormat>
  <Paragraphs>164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Univeristy of Miami - Miller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</dc:creator>
  <cp:lastModifiedBy>Malfacini</cp:lastModifiedBy>
  <cp:revision>156</cp:revision>
  <dcterms:created xsi:type="dcterms:W3CDTF">2014-04-23T13:12:02Z</dcterms:created>
  <dcterms:modified xsi:type="dcterms:W3CDTF">2014-05-28T09:27:50Z</dcterms:modified>
</cp:coreProperties>
</file>