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555" userDrawn="1">
          <p15:clr>
            <a:srgbClr val="A4A3A4"/>
          </p15:clr>
        </p15:guide>
        <p15:guide id="3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97D"/>
    <a:srgbClr val="F7E7F2"/>
    <a:srgbClr val="735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270" y="-4170"/>
      </p:cViewPr>
      <p:guideLst>
        <p:guide orient="horz" pos="4762"/>
        <p:guide pos="55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1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7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12E1-3B88-4123-9524-6C56227B8D7C}" type="datetimeFigureOut">
              <a:rPr lang="it-IT" smtClean="0"/>
              <a:t>07/07/2023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5365496" y="12033373"/>
            <a:ext cx="4294760" cy="1513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358514" y="11020317"/>
            <a:ext cx="4294760" cy="926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358968" y="9812028"/>
            <a:ext cx="4294760" cy="1108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01446" y="9815263"/>
            <a:ext cx="4423283" cy="1108189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3" b="12811"/>
          <a:stretch/>
        </p:blipFill>
        <p:spPr>
          <a:xfrm>
            <a:off x="793" y="-214290"/>
            <a:ext cx="10691813" cy="41266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1446" y="2716027"/>
            <a:ext cx="3916457" cy="369332"/>
          </a:xfrm>
          <a:prstGeom prst="rect">
            <a:avLst/>
          </a:prstGeom>
          <a:solidFill>
            <a:srgbClr val="87597D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 dalla Prof.ssa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Bastianoni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3594" y="3992802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i seguenti seminari di gruppo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3248793"/>
            <a:ext cx="10692606" cy="691305"/>
          </a:xfrm>
          <a:prstGeom prst="rect">
            <a:avLst/>
          </a:prstGeom>
          <a:solidFill>
            <a:srgbClr val="87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90576" y="3319913"/>
            <a:ext cx="941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Servizio di </a:t>
            </a:r>
            <a:r>
              <a:rPr lang="it-IT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Psicologico “Da Soli Mai”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37" y="13829770"/>
            <a:ext cx="2228310" cy="924721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75896"/>
              </p:ext>
            </p:extLst>
          </p:nvPr>
        </p:nvGraphicFramePr>
        <p:xfrm>
          <a:off x="881062" y="4510440"/>
          <a:ext cx="8780613" cy="465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74">
                  <a:extLst>
                    <a:ext uri="{9D8B030D-6E8A-4147-A177-3AD203B41FA5}">
                      <a16:colId xmlns:a16="http://schemas.microsoft.com/office/drawing/2014/main" val="3164381261"/>
                    </a:ext>
                  </a:extLst>
                </a:gridCol>
                <a:gridCol w="638912">
                  <a:extLst>
                    <a:ext uri="{9D8B030D-6E8A-4147-A177-3AD203B41FA5}">
                      <a16:colId xmlns:a16="http://schemas.microsoft.com/office/drawing/2014/main" val="3008250076"/>
                    </a:ext>
                  </a:extLst>
                </a:gridCol>
                <a:gridCol w="614789">
                  <a:extLst>
                    <a:ext uri="{9D8B030D-6E8A-4147-A177-3AD203B41FA5}">
                      <a16:colId xmlns:a16="http://schemas.microsoft.com/office/drawing/2014/main" val="347696988"/>
                    </a:ext>
                  </a:extLst>
                </a:gridCol>
                <a:gridCol w="582796">
                  <a:extLst>
                    <a:ext uri="{9D8B030D-6E8A-4147-A177-3AD203B41FA5}">
                      <a16:colId xmlns:a16="http://schemas.microsoft.com/office/drawing/2014/main" val="200682283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422605006"/>
                    </a:ext>
                  </a:extLst>
                </a:gridCol>
                <a:gridCol w="579582">
                  <a:extLst>
                    <a:ext uri="{9D8B030D-6E8A-4147-A177-3AD203B41FA5}">
                      <a16:colId xmlns:a16="http://schemas.microsoft.com/office/drawing/2014/main" val="478821517"/>
                    </a:ext>
                  </a:extLst>
                </a:gridCol>
                <a:gridCol w="571215">
                  <a:extLst>
                    <a:ext uri="{9D8B030D-6E8A-4147-A177-3AD203B41FA5}">
                      <a16:colId xmlns:a16="http://schemas.microsoft.com/office/drawing/2014/main" val="2021053675"/>
                    </a:ext>
                  </a:extLst>
                </a:gridCol>
                <a:gridCol w="634702">
                  <a:extLst>
                    <a:ext uri="{9D8B030D-6E8A-4147-A177-3AD203B41FA5}">
                      <a16:colId xmlns:a16="http://schemas.microsoft.com/office/drawing/2014/main" val="429621023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926632795"/>
                    </a:ext>
                  </a:extLst>
                </a:gridCol>
                <a:gridCol w="623943">
                  <a:extLst>
                    <a:ext uri="{9D8B030D-6E8A-4147-A177-3AD203B41FA5}">
                      <a16:colId xmlns:a16="http://schemas.microsoft.com/office/drawing/2014/main" val="1468412034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1538864219"/>
                    </a:ext>
                  </a:extLst>
                </a:gridCol>
                <a:gridCol w="623944">
                  <a:extLst>
                    <a:ext uri="{9D8B030D-6E8A-4147-A177-3AD203B41FA5}">
                      <a16:colId xmlns:a16="http://schemas.microsoft.com/office/drawing/2014/main" val="664684335"/>
                    </a:ext>
                  </a:extLst>
                </a:gridCol>
                <a:gridCol w="659887">
                  <a:extLst>
                    <a:ext uri="{9D8B030D-6E8A-4147-A177-3AD203B41FA5}">
                      <a16:colId xmlns:a16="http://schemas.microsoft.com/office/drawing/2014/main" val="4225537401"/>
                    </a:ext>
                  </a:extLst>
                </a:gridCol>
              </a:tblGrid>
              <a:tr h="338642">
                <a:tc>
                  <a:txBody>
                    <a:bodyPr/>
                    <a:lstStyle/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Anno accademico</a:t>
                      </a:r>
                    </a:p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2023-2024</a:t>
                      </a:r>
                      <a:endParaRPr lang="it-IT" sz="10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settembre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ottobre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dicembre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gennaio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febbraio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aprile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maggio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giugno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luglio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agosto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55532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seminari condotti dalla Dott.ssa </a:t>
                      </a:r>
                    </a:p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Elisa Malaguti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16.30 alle 18.30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online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dalle 16.30 alle 18.30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692954"/>
                  </a:ext>
                </a:extLst>
              </a:tr>
              <a:tr h="496345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Come uso la mia energia psicologica?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9 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10 e 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8 e 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 e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13 e 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11 e 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 e 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335753"/>
                  </a:ext>
                </a:extLst>
              </a:tr>
              <a:tr h="381119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valgo e sono ok!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18 e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23 e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24 e 31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22 e 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18 e 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16 e 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27.06 e 4.07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3 e 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634971"/>
                  </a:ext>
                </a:extLst>
              </a:tr>
              <a:tr h="370659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Al cuore si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comanda?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5 e 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8 e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11 e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7 e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5 e 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30.05 e 6.06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5 e 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17 e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22 e 29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371406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Cambiamente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con me…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 più di ieri…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meno di domani…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19 e 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22 e 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25.01 e 1.02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17 e 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8 e 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19 e 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25 e 31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350"/>
                  </a:ext>
                </a:extLst>
              </a:tr>
              <a:tr h="593094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seminari condotti dalla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Dott.ssa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Giulia </a:t>
                      </a:r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Strizzolo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17.00 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u="sng" dirty="0" smtClean="0"/>
                        <a:t>online</a:t>
                      </a:r>
                      <a:endParaRPr lang="it-IT" sz="1000" u="sng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17.00 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online</a:t>
                      </a:r>
                      <a:r>
                        <a:rPr lang="it-IT" sz="20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63195"/>
                  </a:ext>
                </a:extLst>
              </a:tr>
              <a:tr h="521321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Ansia? Impariamo a gestirla!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 e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9 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5 e 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 e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9 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884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Rabbia il carburante per il Cambiamento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18 e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16 e 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18 e 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23 e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19 e 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16 e 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18 e 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23 e 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20 e 27 </a:t>
                      </a:r>
                    </a:p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90719"/>
                  </a:ext>
                </a:extLst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790576" y="9372615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dettaglio dei singoli seminari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01446" y="9820818"/>
            <a:ext cx="44436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uso la mia energia psicologica?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99545" y="9815456"/>
            <a:ext cx="4160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Ti senti senza energia? Ti capita di non avere la giusta motivazione per affrontare la tua giornata? Puoi partecipare a questi seminari, condotti da un professionista, che ti permetteranno di focalizzare i modi e i luoghi in cui perdi la tua energia e potrai confrontarti con altre persone che, come te, stanno facendo la “caccia al tesoro” per ritrovare l’energia del benessere.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81062" y="11007581"/>
            <a:ext cx="4443667" cy="939547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81062" y="11089000"/>
            <a:ext cx="444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Ansia? Impariamo a gestirla!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79161" y="11072166"/>
            <a:ext cx="4160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Ansia, stress attacchi di panico. Acquisire consapevolezza dei meccanismi e pensieri che li generano e li amplificano e ritornare padroni delle nostre menti. Imparare strumenti pratici e tecniche di rilassamento e respirazione per controllare ansia, stress e panico.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81062" y="12036210"/>
            <a:ext cx="4443667" cy="1511135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881061" y="12178455"/>
            <a:ext cx="46184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Rabbia, il carburante</a:t>
            </a:r>
          </a:p>
          <a:p>
            <a:r>
              <a:rPr lang="it-IT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il cambiamento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479161" y="12100795"/>
            <a:ext cx="4160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La rabbia è un’emozione universale, spesso spiacevole da provare, ritenuta scomoda e talvolta pericolosa. Quel che poco si sa della rabbia è che invece, saputa dominare, controllare e incanalare nella giusta direzione è un carburante fra i più potenti, in grado di</a:t>
            </a:r>
          </a:p>
          <a:p>
            <a:r>
              <a:rPr lang="it-IT" sz="1100" dirty="0"/>
              <a:t>sollecitare un cambiamento e tirare fuori la grinta per superare le difficoltà. L’obiettivo del seminario è quindi imparare a cosa serve, come funziona e come si può gestire la rabbia, trasformandola in benzina per il nostro benessere.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5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594</Words>
  <Application>Microsoft Office PowerPoint</Application>
  <PresentationFormat>Personalizzato</PresentationFormat>
  <Paragraphs>134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Bison</dc:creator>
  <cp:lastModifiedBy>Martino Bison</cp:lastModifiedBy>
  <cp:revision>33</cp:revision>
  <dcterms:created xsi:type="dcterms:W3CDTF">2023-06-26T13:21:02Z</dcterms:created>
  <dcterms:modified xsi:type="dcterms:W3CDTF">2023-07-07T07:22:45Z</dcterms:modified>
</cp:coreProperties>
</file>