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57" r:id="rId3"/>
    <p:sldId id="258" r:id="rId4"/>
    <p:sldId id="297" r:id="rId5"/>
    <p:sldId id="262" r:id="rId6"/>
    <p:sldId id="263" r:id="rId7"/>
    <p:sldId id="265" r:id="rId8"/>
    <p:sldId id="266" r:id="rId9"/>
    <p:sldId id="267" r:id="rId10"/>
    <p:sldId id="268" r:id="rId11"/>
    <p:sldId id="269" r:id="rId12"/>
    <p:sldId id="299" r:id="rId13"/>
    <p:sldId id="298" r:id="rId14"/>
    <p:sldId id="271" r:id="rId15"/>
    <p:sldId id="300" r:id="rId16"/>
    <p:sldId id="282" r:id="rId17"/>
    <p:sldId id="284" r:id="rId18"/>
    <p:sldId id="285" r:id="rId19"/>
    <p:sldId id="287" r:id="rId20"/>
    <p:sldId id="288" r:id="rId21"/>
    <p:sldId id="289" r:id="rId22"/>
    <p:sldId id="290" r:id="rId23"/>
    <p:sldId id="291" r:id="rId24"/>
    <p:sldId id="292" r:id="rId25"/>
    <p:sldId id="296"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6" y="5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feaddd0c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feaddd0c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c7ecb14c0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c7ecb14c0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51df53430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51df53430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51df53430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51df53430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1503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51df53430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51df53430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491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c7ecb14c0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c7ecb14c0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c7ecb14c0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c7ecb14c0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039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feaddd0c7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feaddd0c7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feaddd0c7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feaddd0c7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5c7ecb14c0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5c7ecb14c0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ff3483a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ff3483a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c7ecb14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c7ecb14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c7ecb14c0_0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c7ecb14c0_0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5c7ecb14c0_0_9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5c7ecb14c0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c7ecb14c0_0_1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5c7ecb14c0_0_1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5c7ecb14c0_0_1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5c7ecb14c0_0_1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5c7ecb14c0_0_10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5c7ecb14c0_0_10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ff3483a22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ff3483a22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c7ecb14c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c7ecb14c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c7ecb14c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c7ecb14c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514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feaddd0c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feaddd0c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feaddd0c7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feaddd0c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51df5343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51df5343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c7ecb14c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c7ecb14c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c7ecb14c0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c7ecb14c0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udiare.unife.i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os.unife.i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unife.it/it/x-te/supporto"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unife.it/it/x-te/supporto"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tudiare.unife.i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tudiare.unife.it"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os.unife.it"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2924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it" sz="2400" b="1" dirty="0" smtClean="0">
                <a:solidFill>
                  <a:srgbClr val="2885A1"/>
                </a:solidFill>
              </a:rPr>
              <a:t>ISCRIZIONE ALL’ESAME DI STATO</a:t>
            </a:r>
            <a:endParaRPr sz="2400" dirty="0"/>
          </a:p>
        </p:txBody>
      </p:sp>
      <p:sp>
        <p:nvSpPr>
          <p:cNvPr id="55" name="Google Shape;55;p13"/>
          <p:cNvSpPr txBox="1">
            <a:spLocks noGrp="1"/>
          </p:cNvSpPr>
          <p:nvPr>
            <p:ph type="body" idx="1"/>
          </p:nvPr>
        </p:nvSpPr>
        <p:spPr>
          <a:xfrm>
            <a:off x="311700" y="883350"/>
            <a:ext cx="8520600" cy="36093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it" sz="1300" dirty="0">
                <a:solidFill>
                  <a:srgbClr val="000000"/>
                </a:solidFill>
                <a:latin typeface="Verdana"/>
                <a:ea typeface="Verdana"/>
                <a:cs typeface="Verdana"/>
                <a:sym typeface="Verdana"/>
              </a:rPr>
              <a:t>Questa guida illustra la </a:t>
            </a:r>
            <a:r>
              <a:rPr lang="it" sz="1300" b="1" dirty="0">
                <a:solidFill>
                  <a:srgbClr val="000000"/>
                </a:solidFill>
                <a:latin typeface="Verdana"/>
                <a:ea typeface="Verdana"/>
                <a:cs typeface="Verdana"/>
                <a:sym typeface="Verdana"/>
              </a:rPr>
              <a:t>procedura</a:t>
            </a:r>
            <a:r>
              <a:rPr lang="it" sz="1300" dirty="0">
                <a:solidFill>
                  <a:srgbClr val="000000"/>
                </a:solidFill>
                <a:latin typeface="Verdana"/>
                <a:ea typeface="Verdana"/>
                <a:cs typeface="Verdana"/>
                <a:sym typeface="Verdana"/>
              </a:rPr>
              <a:t> da seguire per </a:t>
            </a:r>
            <a:r>
              <a:rPr lang="it-IT" sz="1300" b="1" dirty="0" smtClean="0">
                <a:solidFill>
                  <a:srgbClr val="000000"/>
                </a:solidFill>
                <a:latin typeface="Verdana"/>
                <a:ea typeface="Verdana"/>
                <a:cs typeface="Verdana"/>
                <a:sym typeface="Verdana"/>
              </a:rPr>
              <a:t>iscriversi</a:t>
            </a:r>
            <a:r>
              <a:rPr lang="it" sz="1300" b="1" dirty="0" smtClean="0">
                <a:solidFill>
                  <a:srgbClr val="000000"/>
                </a:solidFill>
                <a:latin typeface="Verdana"/>
                <a:ea typeface="Verdana"/>
                <a:cs typeface="Verdana"/>
                <a:sym typeface="Verdana"/>
              </a:rPr>
              <a:t> ad </a:t>
            </a:r>
            <a:r>
              <a:rPr lang="it" sz="1300" b="1" dirty="0">
                <a:solidFill>
                  <a:srgbClr val="000000"/>
                </a:solidFill>
                <a:latin typeface="Verdana"/>
                <a:ea typeface="Verdana"/>
                <a:cs typeface="Verdana"/>
                <a:sym typeface="Verdana"/>
              </a:rPr>
              <a:t>un </a:t>
            </a:r>
            <a:r>
              <a:rPr lang="it" sz="1300" b="1" dirty="0" smtClean="0">
                <a:solidFill>
                  <a:srgbClr val="000000"/>
                </a:solidFill>
                <a:latin typeface="Verdana"/>
                <a:ea typeface="Verdana"/>
                <a:cs typeface="Verdana"/>
                <a:sym typeface="Verdana"/>
              </a:rPr>
              <a:t>Esame di Stato di abilitazione all’esercizio di una professione</a:t>
            </a:r>
            <a:r>
              <a:rPr lang="it" sz="1300" dirty="0" smtClean="0">
                <a:solidFill>
                  <a:srgbClr val="000000"/>
                </a:solidFill>
                <a:latin typeface="Verdana"/>
                <a:ea typeface="Verdana"/>
                <a:cs typeface="Verdana"/>
                <a:sym typeface="Verdana"/>
              </a:rPr>
              <a:t>.</a:t>
            </a:r>
            <a:endParaRPr sz="1300"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endParaRPr sz="1300"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it" sz="1300" i="1" u="sng" dirty="0" smtClean="0">
                <a:solidFill>
                  <a:srgbClr val="000000"/>
                </a:solidFill>
                <a:latin typeface="Verdana"/>
                <a:ea typeface="Verdana"/>
                <a:cs typeface="Verdana"/>
                <a:sym typeface="Verdana"/>
              </a:rPr>
              <a:t>N.B</a:t>
            </a:r>
            <a:r>
              <a:rPr lang="it" sz="1300" i="1" u="sng" dirty="0">
                <a:solidFill>
                  <a:srgbClr val="000000"/>
                </a:solidFill>
                <a:latin typeface="Verdana"/>
                <a:ea typeface="Verdana"/>
                <a:cs typeface="Verdana"/>
                <a:sym typeface="Verdana"/>
              </a:rPr>
              <a:t>.</a:t>
            </a:r>
            <a:r>
              <a:rPr lang="it" sz="1300" i="1" dirty="0">
                <a:solidFill>
                  <a:srgbClr val="000000"/>
                </a:solidFill>
                <a:latin typeface="Verdana"/>
                <a:ea typeface="Verdana"/>
                <a:cs typeface="Verdana"/>
                <a:sym typeface="Verdana"/>
              </a:rPr>
              <a:t> </a:t>
            </a:r>
            <a:endParaRPr sz="1300" i="1"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it" sz="1300" i="1" dirty="0">
                <a:solidFill>
                  <a:srgbClr val="000000"/>
                </a:solidFill>
                <a:latin typeface="Verdana"/>
                <a:ea typeface="Verdana"/>
                <a:cs typeface="Verdana"/>
                <a:sym typeface="Verdana"/>
              </a:rPr>
              <a:t>Per effettuare le operazioni è indispensabile essere registrati al sistema Unife.</a:t>
            </a:r>
            <a:endParaRPr sz="1300" i="1"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1300" i="1"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r>
              <a:rPr lang="it" sz="1300" dirty="0" smtClean="0">
                <a:solidFill>
                  <a:srgbClr val="000000"/>
                </a:solidFill>
                <a:latin typeface="Verdana"/>
                <a:ea typeface="Verdana"/>
                <a:cs typeface="Verdana"/>
                <a:sym typeface="Verdana"/>
              </a:rPr>
              <a:t>Se </a:t>
            </a:r>
            <a:r>
              <a:rPr lang="it" sz="1300" b="1" dirty="0">
                <a:solidFill>
                  <a:srgbClr val="000000"/>
                </a:solidFill>
                <a:latin typeface="Verdana"/>
                <a:ea typeface="Verdana"/>
                <a:cs typeface="Verdana"/>
                <a:sym typeface="Verdana"/>
              </a:rPr>
              <a:t>ti sei già registrato ma non ricordi </a:t>
            </a:r>
            <a:r>
              <a:rPr lang="it" sz="1300" dirty="0">
                <a:solidFill>
                  <a:srgbClr val="000000"/>
                </a:solidFill>
                <a:latin typeface="Verdana"/>
                <a:ea typeface="Verdana"/>
                <a:cs typeface="Verdana"/>
                <a:sym typeface="Verdana"/>
              </a:rPr>
              <a:t>le credenziali collegati a </a:t>
            </a:r>
            <a:r>
              <a:rPr lang="it" sz="1300" b="1" u="sng" dirty="0">
                <a:solidFill>
                  <a:srgbClr val="2885A1"/>
                </a:solidFill>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http://studiare.unife.it</a:t>
            </a:r>
            <a:r>
              <a:rPr lang="it" sz="1300" dirty="0">
                <a:solidFill>
                  <a:srgbClr val="000000"/>
                </a:solidFill>
                <a:latin typeface="Verdana"/>
                <a:ea typeface="Verdana"/>
                <a:cs typeface="Verdana"/>
                <a:sym typeface="Verdana"/>
              </a:rPr>
              <a:t> e seleziona la voce </a:t>
            </a:r>
            <a:r>
              <a:rPr lang="it" sz="1300" i="1" dirty="0">
                <a:solidFill>
                  <a:srgbClr val="000000"/>
                </a:solidFill>
                <a:latin typeface="Verdana"/>
                <a:ea typeface="Verdana"/>
                <a:cs typeface="Verdana"/>
                <a:sym typeface="Verdana"/>
              </a:rPr>
              <a:t>Password dimenticata</a:t>
            </a:r>
            <a:r>
              <a:rPr lang="it" sz="1300" dirty="0">
                <a:solidFill>
                  <a:srgbClr val="000000"/>
                </a:solidFill>
                <a:latin typeface="Verdana"/>
                <a:ea typeface="Verdana"/>
                <a:cs typeface="Verdana"/>
                <a:sym typeface="Verdana"/>
              </a:rPr>
              <a:t> presente nel Menu oppure contatta il servizio </a:t>
            </a:r>
            <a:r>
              <a:rPr lang="it" sz="1300" b="1" u="sng" dirty="0">
                <a:solidFill>
                  <a:srgbClr val="2885A1"/>
                </a:solidFill>
                <a:latin typeface="Verdana"/>
                <a:ea typeface="Verdana"/>
                <a:cs typeface="Verdana"/>
                <a:sym typeface="Verdana"/>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SOS</a:t>
            </a:r>
            <a:r>
              <a:rPr lang="it" sz="1300" dirty="0">
                <a:solidFill>
                  <a:srgbClr val="000000"/>
                </a:solidFill>
                <a:latin typeface="Verdana"/>
                <a:ea typeface="Verdana"/>
                <a:cs typeface="Verdana"/>
                <a:sym typeface="Verdana"/>
              </a:rPr>
              <a:t>.</a:t>
            </a:r>
            <a:endParaRPr sz="1300" dirty="0">
              <a:solidFill>
                <a:srgbClr val="000000"/>
              </a:solidFill>
              <a:latin typeface="Verdana"/>
              <a:ea typeface="Verdana"/>
              <a:cs typeface="Verdana"/>
              <a:sym typeface="Verdana"/>
            </a:endParaRPr>
          </a:p>
          <a:p>
            <a:pPr marL="0" indent="0">
              <a:lnSpc>
                <a:spcPct val="100000"/>
              </a:lnSpc>
              <a:buClr>
                <a:schemeClr val="dk1"/>
              </a:buClr>
              <a:buSzPts val="1100"/>
              <a:buNone/>
            </a:pPr>
            <a:endParaRPr lang="it-IT" sz="1300" dirty="0" smtClean="0">
              <a:solidFill>
                <a:srgbClr val="000000"/>
              </a:solidFill>
              <a:latin typeface="Verdana"/>
              <a:ea typeface="Verdana"/>
              <a:cs typeface="Verdana"/>
              <a:sym typeface="Verdana"/>
            </a:endParaRPr>
          </a:p>
          <a:p>
            <a:pPr marL="0" indent="0">
              <a:lnSpc>
                <a:spcPct val="100000"/>
              </a:lnSpc>
              <a:buClr>
                <a:schemeClr val="dk1"/>
              </a:buClr>
              <a:buSzPts val="1100"/>
              <a:buNone/>
            </a:pPr>
            <a:r>
              <a:rPr lang="it-IT" sz="1300" dirty="0" smtClean="0">
                <a:solidFill>
                  <a:srgbClr val="000000"/>
                </a:solidFill>
                <a:latin typeface="Verdana"/>
                <a:ea typeface="Verdana"/>
                <a:cs typeface="Verdana"/>
                <a:sym typeface="Verdana"/>
              </a:rPr>
              <a:t>Se </a:t>
            </a:r>
            <a:r>
              <a:rPr lang="it-IT" sz="1300" b="1" dirty="0">
                <a:solidFill>
                  <a:srgbClr val="000000"/>
                </a:solidFill>
                <a:latin typeface="Verdana"/>
                <a:ea typeface="Verdana"/>
                <a:cs typeface="Verdana"/>
                <a:sym typeface="Verdana"/>
              </a:rPr>
              <a:t>non</a:t>
            </a:r>
            <a:r>
              <a:rPr lang="it-IT" sz="1300" dirty="0">
                <a:solidFill>
                  <a:srgbClr val="000000"/>
                </a:solidFill>
                <a:latin typeface="Verdana"/>
                <a:ea typeface="Verdana"/>
                <a:cs typeface="Verdana"/>
                <a:sym typeface="Verdana"/>
              </a:rPr>
              <a:t> ti sei mai registrato, collegati a </a:t>
            </a:r>
            <a:r>
              <a:rPr lang="it-IT" sz="1300" b="1" u="sng" dirty="0">
                <a:solidFill>
                  <a:srgbClr val="2885A1"/>
                </a:solidFill>
                <a:latin typeface="Verdana"/>
                <a:ea typeface="Verdana"/>
                <a:cs typeface="Verdana"/>
                <a:sym typeface="Verdan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http://studiare.unife.it</a:t>
            </a:r>
            <a:r>
              <a:rPr lang="it-IT" sz="1300" dirty="0">
                <a:solidFill>
                  <a:srgbClr val="000000"/>
                </a:solidFill>
                <a:latin typeface="Verdana"/>
                <a:ea typeface="Verdana"/>
                <a:cs typeface="Verdana"/>
                <a:sym typeface="Verdana"/>
              </a:rPr>
              <a:t> e clicca sulla voce </a:t>
            </a:r>
            <a:r>
              <a:rPr lang="it-IT" sz="1300" i="1" dirty="0">
                <a:solidFill>
                  <a:srgbClr val="000000"/>
                </a:solidFill>
                <a:latin typeface="Verdana"/>
                <a:ea typeface="Verdana"/>
                <a:cs typeface="Verdana"/>
                <a:sym typeface="Verdana"/>
              </a:rPr>
              <a:t>Registrazione</a:t>
            </a:r>
            <a:r>
              <a:rPr lang="it-IT" sz="1300" dirty="0">
                <a:solidFill>
                  <a:srgbClr val="000000"/>
                </a:solidFill>
                <a:latin typeface="Verdana"/>
                <a:ea typeface="Verdana"/>
                <a:cs typeface="Verdana"/>
                <a:sym typeface="Verdana"/>
              </a:rPr>
              <a:t> che trovi nel menu a tendina in alto a destra.</a:t>
            </a:r>
          </a:p>
          <a:p>
            <a:pPr marL="0" marR="0" lvl="0" indent="0" algn="l" rtl="0">
              <a:lnSpc>
                <a:spcPct val="100000"/>
              </a:lnSpc>
              <a:spcBef>
                <a:spcPts val="0"/>
              </a:spcBef>
              <a:spcAft>
                <a:spcPts val="0"/>
              </a:spcAft>
              <a:buClr>
                <a:schemeClr val="dk1"/>
              </a:buClr>
              <a:buSzPts val="1100"/>
              <a:buFont typeface="Arial"/>
              <a:buNone/>
            </a:pPr>
            <a:endParaRPr sz="1300" b="1"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r>
              <a:rPr lang="it" sz="1300" dirty="0">
                <a:solidFill>
                  <a:srgbClr val="000000"/>
                </a:solidFill>
                <a:latin typeface="Verdana"/>
                <a:ea typeface="Verdana"/>
                <a:cs typeface="Verdana"/>
                <a:sym typeface="Verdana"/>
              </a:rPr>
              <a:t>La procedura di immatricolazione si svolge in 3 fasi:</a:t>
            </a:r>
            <a:endParaRPr sz="1300"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100"/>
              <a:buFont typeface="Arial"/>
              <a:buNone/>
            </a:pPr>
            <a:endParaRPr sz="1300" dirty="0">
              <a:solidFill>
                <a:srgbClr val="000000"/>
              </a:solidFill>
              <a:latin typeface="Verdana"/>
              <a:ea typeface="Verdana"/>
              <a:cs typeface="Verdana"/>
              <a:sym typeface="Verdana"/>
            </a:endParaRPr>
          </a:p>
          <a:p>
            <a:pPr marL="457200" marR="0" lvl="0" indent="-228600" algn="just" rtl="0">
              <a:lnSpc>
                <a:spcPct val="100000"/>
              </a:lnSpc>
              <a:spcBef>
                <a:spcPts val="0"/>
              </a:spcBef>
              <a:spcAft>
                <a:spcPts val="0"/>
              </a:spcAft>
              <a:buClr>
                <a:schemeClr val="dk1"/>
              </a:buClr>
              <a:buSzPts val="1100"/>
              <a:buFont typeface="Arial"/>
              <a:buNone/>
            </a:pPr>
            <a:r>
              <a:rPr lang="it" sz="1300" dirty="0">
                <a:solidFill>
                  <a:srgbClr val="000000"/>
                </a:solidFill>
                <a:latin typeface="Verdana"/>
                <a:ea typeface="Verdana"/>
                <a:cs typeface="Verdana"/>
                <a:sym typeface="Verdana"/>
              </a:rPr>
              <a:t>Fase 1.</a:t>
            </a:r>
            <a:r>
              <a:rPr lang="it" sz="1300" dirty="0">
                <a:solidFill>
                  <a:srgbClr val="000000"/>
                </a:solidFill>
                <a:latin typeface="Times New Roman"/>
                <a:ea typeface="Times New Roman"/>
                <a:cs typeface="Times New Roman"/>
                <a:sym typeface="Times New Roman"/>
              </a:rPr>
              <a:t>      </a:t>
            </a:r>
            <a:r>
              <a:rPr lang="it" sz="1300" b="1" dirty="0" smtClean="0">
                <a:solidFill>
                  <a:srgbClr val="000000"/>
                </a:solidFill>
                <a:latin typeface="Verdana"/>
                <a:ea typeface="Verdana"/>
                <a:cs typeface="Verdana"/>
                <a:sym typeface="Verdana"/>
              </a:rPr>
              <a:t>ISCRIZIONE ONLINE</a:t>
            </a:r>
            <a:endParaRPr sz="1300" b="1" dirty="0">
              <a:solidFill>
                <a:srgbClr val="000000"/>
              </a:solidFill>
              <a:latin typeface="Verdana"/>
              <a:ea typeface="Verdana"/>
              <a:cs typeface="Verdana"/>
              <a:sym typeface="Verdana"/>
            </a:endParaRPr>
          </a:p>
          <a:p>
            <a:pPr marL="457200" marR="0" lvl="0" indent="-228600" algn="just" rtl="0">
              <a:lnSpc>
                <a:spcPct val="100000"/>
              </a:lnSpc>
              <a:spcBef>
                <a:spcPts val="0"/>
              </a:spcBef>
              <a:spcAft>
                <a:spcPts val="0"/>
              </a:spcAft>
              <a:buClr>
                <a:schemeClr val="dk1"/>
              </a:buClr>
              <a:buSzPts val="1100"/>
              <a:buFont typeface="Arial"/>
              <a:buNone/>
            </a:pPr>
            <a:r>
              <a:rPr lang="it" sz="1300" dirty="0">
                <a:solidFill>
                  <a:srgbClr val="000000"/>
                </a:solidFill>
                <a:latin typeface="Verdana"/>
                <a:ea typeface="Verdana"/>
                <a:cs typeface="Verdana"/>
                <a:sym typeface="Verdana"/>
              </a:rPr>
              <a:t>Fase 2.</a:t>
            </a:r>
            <a:r>
              <a:rPr lang="it" sz="1300" dirty="0">
                <a:solidFill>
                  <a:srgbClr val="000000"/>
                </a:solidFill>
                <a:latin typeface="Times New Roman"/>
                <a:ea typeface="Times New Roman"/>
                <a:cs typeface="Times New Roman"/>
                <a:sym typeface="Times New Roman"/>
              </a:rPr>
              <a:t>      </a:t>
            </a:r>
            <a:r>
              <a:rPr lang="it" sz="1300" b="1" dirty="0">
                <a:solidFill>
                  <a:srgbClr val="000000"/>
                </a:solidFill>
                <a:latin typeface="Verdana"/>
                <a:ea typeface="Verdana"/>
                <a:cs typeface="Verdana"/>
                <a:sym typeface="Verdana"/>
              </a:rPr>
              <a:t>PAGAMENTO TASSE</a:t>
            </a:r>
            <a:endParaRPr sz="1300" b="1" dirty="0">
              <a:solidFill>
                <a:srgbClr val="000000"/>
              </a:solidFill>
              <a:latin typeface="Verdana"/>
              <a:ea typeface="Verdana"/>
              <a:cs typeface="Verdana"/>
              <a:sym typeface="Verdana"/>
            </a:endParaRPr>
          </a:p>
          <a:p>
            <a:pPr marL="457200" marR="0" lvl="0" indent="-228600" algn="just" rtl="0">
              <a:lnSpc>
                <a:spcPct val="100000"/>
              </a:lnSpc>
              <a:spcBef>
                <a:spcPts val="0"/>
              </a:spcBef>
              <a:spcAft>
                <a:spcPts val="0"/>
              </a:spcAft>
              <a:buClr>
                <a:schemeClr val="dk1"/>
              </a:buClr>
              <a:buSzPts val="1100"/>
              <a:buFont typeface="Arial"/>
              <a:buNone/>
            </a:pPr>
            <a:r>
              <a:rPr lang="it" sz="1300" dirty="0">
                <a:solidFill>
                  <a:srgbClr val="000000"/>
                </a:solidFill>
                <a:latin typeface="Verdana"/>
                <a:ea typeface="Verdana"/>
                <a:cs typeface="Verdana"/>
                <a:sym typeface="Verdana"/>
              </a:rPr>
              <a:t>Fase 3.</a:t>
            </a:r>
            <a:r>
              <a:rPr lang="it" sz="1300" dirty="0">
                <a:solidFill>
                  <a:srgbClr val="000000"/>
                </a:solidFill>
                <a:latin typeface="Times New Roman"/>
                <a:ea typeface="Times New Roman"/>
                <a:cs typeface="Times New Roman"/>
                <a:sym typeface="Times New Roman"/>
              </a:rPr>
              <a:t>     </a:t>
            </a:r>
            <a:r>
              <a:rPr lang="it" sz="1300" b="1" dirty="0">
                <a:solidFill>
                  <a:srgbClr val="000000"/>
                </a:solidFill>
                <a:latin typeface="Times New Roman"/>
                <a:ea typeface="Times New Roman"/>
                <a:cs typeface="Times New Roman"/>
                <a:sym typeface="Times New Roman"/>
              </a:rPr>
              <a:t> </a:t>
            </a:r>
            <a:r>
              <a:rPr lang="it" sz="1300" b="1" dirty="0">
                <a:solidFill>
                  <a:srgbClr val="000000"/>
                </a:solidFill>
                <a:latin typeface="Verdana"/>
                <a:ea typeface="Verdana"/>
                <a:cs typeface="Verdana"/>
                <a:sym typeface="Verdana"/>
              </a:rPr>
              <a:t>CARICAMENTO DELLA DOCUMENTAZIONE</a:t>
            </a:r>
            <a:endParaRPr sz="1300" b="1" dirty="0">
              <a:solidFill>
                <a:srgbClr val="000000"/>
              </a:solidFill>
              <a:latin typeface="Verdana"/>
              <a:ea typeface="Verdana"/>
              <a:cs typeface="Verdana"/>
              <a:sym typeface="Verdana"/>
            </a:endParaRPr>
          </a:p>
          <a:p>
            <a:pPr marL="0" lvl="0" indent="0" algn="l" rtl="0">
              <a:spcBef>
                <a:spcPts val="0"/>
              </a:spcBef>
              <a:spcAft>
                <a:spcPts val="1600"/>
              </a:spcAft>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135375" y="830775"/>
            <a:ext cx="8697000" cy="6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400">
                <a:solidFill>
                  <a:srgbClr val="000000"/>
                </a:solidFill>
                <a:latin typeface="Verdana"/>
                <a:ea typeface="Verdana"/>
                <a:cs typeface="Verdana"/>
                <a:sym typeface="Verdana"/>
              </a:rPr>
              <a:t>Per confermare i dati del tuo documento di riconoscimento clicca su </a:t>
            </a:r>
            <a:r>
              <a:rPr lang="it" sz="1400" i="1">
                <a:solidFill>
                  <a:srgbClr val="000000"/>
                </a:solidFill>
                <a:latin typeface="Verdana"/>
                <a:ea typeface="Verdana"/>
                <a:cs typeface="Verdana"/>
                <a:sym typeface="Verdana"/>
              </a:rPr>
              <a:t>Prosegui</a:t>
            </a:r>
            <a:r>
              <a:rPr lang="it" sz="1400">
                <a:solidFill>
                  <a:srgbClr val="000000"/>
                </a:solidFill>
                <a:latin typeface="Verdana"/>
                <a:ea typeface="Verdana"/>
                <a:cs typeface="Verdana"/>
                <a:sym typeface="Verdana"/>
              </a:rPr>
              <a:t>.</a:t>
            </a:r>
            <a:endParaRPr sz="1400">
              <a:solidFill>
                <a:srgbClr val="000000"/>
              </a:solidFill>
              <a:latin typeface="Verdana"/>
              <a:ea typeface="Verdana"/>
              <a:cs typeface="Verdana"/>
              <a:sym typeface="Verdana"/>
            </a:endParaRPr>
          </a:p>
        </p:txBody>
      </p:sp>
      <p:sp>
        <p:nvSpPr>
          <p:cNvPr id="164" name="Google Shape;164;p25"/>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lvl="0" algn="ctr">
              <a:lnSpc>
                <a:spcPct val="115000"/>
              </a:lnSpc>
              <a:buSzPts val="1100"/>
            </a:pPr>
            <a:r>
              <a:rPr lang="it" sz="2400" b="1" dirty="0">
                <a:solidFill>
                  <a:srgbClr val="2885A1"/>
                </a:solidFill>
              </a:rPr>
              <a:t>FASE 1: ISCRIZIONE</a:t>
            </a:r>
            <a:endParaRPr sz="2400" dirty="0"/>
          </a:p>
        </p:txBody>
      </p:sp>
      <p:sp>
        <p:nvSpPr>
          <p:cNvPr id="165" name="Google Shape;165;p25"/>
          <p:cNvSpPr txBox="1"/>
          <p:nvPr/>
        </p:nvSpPr>
        <p:spPr>
          <a:xfrm>
            <a:off x="1488925" y="4342875"/>
            <a:ext cx="4730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66" name="Google Shape;166;p25"/>
          <p:cNvPicPr preferRelativeResize="0"/>
          <p:nvPr/>
        </p:nvPicPr>
        <p:blipFill>
          <a:blip r:embed="rId3">
            <a:alphaModFix/>
          </a:blip>
          <a:stretch>
            <a:fillRect/>
          </a:stretch>
        </p:blipFill>
        <p:spPr>
          <a:xfrm>
            <a:off x="1299525" y="1439175"/>
            <a:ext cx="5835650" cy="2598900"/>
          </a:xfrm>
          <a:prstGeom prst="rect">
            <a:avLst/>
          </a:prstGeom>
          <a:noFill/>
          <a:ln>
            <a:noFill/>
          </a:ln>
        </p:spPr>
      </p:pic>
      <p:sp>
        <p:nvSpPr>
          <p:cNvPr id="167" name="Google Shape;167;p25"/>
          <p:cNvSpPr/>
          <p:nvPr/>
        </p:nvSpPr>
        <p:spPr>
          <a:xfrm>
            <a:off x="2569450" y="3562125"/>
            <a:ext cx="783600" cy="2493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382925" y="887750"/>
            <a:ext cx="8520600" cy="159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400" dirty="0">
                <a:solidFill>
                  <a:srgbClr val="000000"/>
                </a:solidFill>
                <a:latin typeface="Verdana"/>
                <a:ea typeface="Verdana"/>
                <a:cs typeface="Verdana"/>
                <a:sym typeface="Verdana"/>
              </a:rPr>
              <a:t>In questa </a:t>
            </a:r>
            <a:r>
              <a:rPr lang="it" sz="1400" dirty="0" smtClean="0">
                <a:solidFill>
                  <a:srgbClr val="000000"/>
                </a:solidFill>
                <a:latin typeface="Verdana"/>
                <a:ea typeface="Verdana"/>
                <a:cs typeface="Verdana"/>
                <a:sym typeface="Verdana"/>
              </a:rPr>
              <a:t>schermata, riservata ai candiidati con disabilità e DSA, </a:t>
            </a:r>
            <a:r>
              <a:rPr lang="it" sz="1400" dirty="0">
                <a:solidFill>
                  <a:srgbClr val="000000"/>
                </a:solidFill>
                <a:latin typeface="Verdana"/>
                <a:ea typeface="Verdana"/>
                <a:cs typeface="Verdana"/>
                <a:sym typeface="Verdana"/>
              </a:rPr>
              <a:t>è </a:t>
            </a:r>
            <a:r>
              <a:rPr lang="it" sz="1400" dirty="0" smtClean="0">
                <a:solidFill>
                  <a:srgbClr val="000000"/>
                </a:solidFill>
                <a:latin typeface="Verdana"/>
                <a:ea typeface="Verdana"/>
                <a:cs typeface="Verdana"/>
                <a:sym typeface="Verdana"/>
              </a:rPr>
              <a:t>possibile in caso di necessità richiedere l’ausilio per lo svolgimento della prova. </a:t>
            </a:r>
            <a:r>
              <a:rPr lang="it" sz="1400" dirty="0">
                <a:solidFill>
                  <a:srgbClr val="000000"/>
                </a:solidFill>
                <a:latin typeface="Verdana"/>
                <a:ea typeface="Verdana"/>
                <a:cs typeface="Verdana"/>
                <a:sym typeface="Verdana"/>
              </a:rPr>
              <a:t>Ricordati anche di contattare </a:t>
            </a:r>
            <a:r>
              <a:rPr lang="it" sz="1400" dirty="0">
                <a:solidFill>
                  <a:srgbClr val="000000"/>
                </a:solidFill>
                <a:highlight>
                  <a:srgbClr val="FFFFFF"/>
                </a:highlight>
                <a:latin typeface="Verdana"/>
                <a:ea typeface="Verdana"/>
                <a:cs typeface="Verdana"/>
                <a:sym typeface="Verdana"/>
              </a:rPr>
              <a:t>Servizio Disabilità e DSA dell’Università degli Studi di Ferrara (trovi orari e recapiti al seguente link </a:t>
            </a:r>
            <a:r>
              <a:rPr lang="it" sz="1400" u="sng" dirty="0">
                <a:solidFill>
                  <a:schemeClr val="hlink"/>
                </a:solidFill>
                <a:latin typeface="Verdana"/>
                <a:ea typeface="Verdana"/>
                <a:cs typeface="Verdana"/>
                <a:sym typeface="Verdana"/>
                <a:hlinkClick r:id="rId3"/>
              </a:rPr>
              <a:t>http://www.unife.it/it/x-te/supporto</a:t>
            </a:r>
            <a:r>
              <a:rPr lang="it" sz="1400" dirty="0">
                <a:solidFill>
                  <a:srgbClr val="002060"/>
                </a:solidFill>
                <a:highlight>
                  <a:srgbClr val="FFFFFF"/>
                </a:highlight>
                <a:latin typeface="Verdana"/>
                <a:ea typeface="Verdana"/>
                <a:cs typeface="Verdana"/>
                <a:sym typeface="Verdana"/>
              </a:rPr>
              <a:t>).</a:t>
            </a:r>
            <a:endParaRPr sz="1400" dirty="0">
              <a:solidFill>
                <a:srgbClr val="00206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a:p>
            <a:pPr marL="0" lvl="0" indent="0" algn="l" rtl="0">
              <a:spcBef>
                <a:spcPts val="0"/>
              </a:spcBef>
              <a:spcAft>
                <a:spcPts val="0"/>
              </a:spcAft>
              <a:buNone/>
            </a:pPr>
            <a:r>
              <a:rPr lang="it" sz="1400" dirty="0">
                <a:solidFill>
                  <a:srgbClr val="000000"/>
                </a:solidFill>
                <a:latin typeface="Verdana"/>
                <a:ea typeface="Verdana"/>
                <a:cs typeface="Verdana"/>
                <a:sym typeface="Verdana"/>
              </a:rPr>
              <a:t>Se non hai questa necessità, clicca direttamente sul tasto </a:t>
            </a:r>
            <a:r>
              <a:rPr lang="it" sz="1400" i="1" dirty="0">
                <a:solidFill>
                  <a:srgbClr val="000000"/>
                </a:solidFill>
                <a:latin typeface="Verdana"/>
                <a:ea typeface="Verdana"/>
                <a:cs typeface="Verdana"/>
                <a:sym typeface="Verdana"/>
              </a:rPr>
              <a:t>Avanti</a:t>
            </a:r>
            <a:r>
              <a:rPr lang="it" sz="1400" dirty="0">
                <a:solidFill>
                  <a:srgbClr val="000000"/>
                </a:solidFill>
                <a:latin typeface="Verdana"/>
                <a:ea typeface="Verdana"/>
                <a:cs typeface="Verdana"/>
                <a:sym typeface="Verdana"/>
              </a:rPr>
              <a:t>.</a:t>
            </a:r>
            <a:endParaRPr sz="1400" dirty="0">
              <a:solidFill>
                <a:srgbClr val="00000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endParaRPr>
          </a:p>
        </p:txBody>
      </p:sp>
      <p:sp>
        <p:nvSpPr>
          <p:cNvPr id="173" name="Google Shape;173;p26"/>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lvl="0" algn="ctr">
              <a:lnSpc>
                <a:spcPct val="115000"/>
              </a:lnSpc>
              <a:buSzPts val="1100"/>
            </a:pPr>
            <a:r>
              <a:rPr lang="it" sz="2400" b="1" dirty="0">
                <a:solidFill>
                  <a:srgbClr val="2885A1"/>
                </a:solidFill>
              </a:rPr>
              <a:t>FASE 1: ISCRIZIONE</a:t>
            </a:r>
            <a:endParaRPr sz="2400" dirty="0"/>
          </a:p>
        </p:txBody>
      </p:sp>
      <p:pic>
        <p:nvPicPr>
          <p:cNvPr id="174" name="Google Shape;174;p26"/>
          <p:cNvPicPr preferRelativeResize="0"/>
          <p:nvPr/>
        </p:nvPicPr>
        <p:blipFill>
          <a:blip r:embed="rId4">
            <a:extLst>
              <a:ext uri="{28A0092B-C50C-407E-A947-70E740481C1C}">
                <a14:useLocalDpi xmlns:a14="http://schemas.microsoft.com/office/drawing/2010/main" val="0"/>
              </a:ext>
            </a:extLst>
          </a:blip>
          <a:stretch>
            <a:fillRect/>
          </a:stretch>
        </p:blipFill>
        <p:spPr>
          <a:xfrm>
            <a:off x="1254936" y="2520150"/>
            <a:ext cx="6542868" cy="235255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382925" y="887750"/>
            <a:ext cx="8520600" cy="159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400" dirty="0" smtClean="0">
                <a:solidFill>
                  <a:srgbClr val="000000"/>
                </a:solidFill>
                <a:latin typeface="Verdana"/>
                <a:ea typeface="Verdana"/>
                <a:cs typeface="Verdana"/>
                <a:sym typeface="Verdana"/>
              </a:rPr>
              <a:t>Se hai scelto di richiedere l’ausilio in questa schermata ti evrrà chiesto di specificare il tipo di ausilio richiesto</a:t>
            </a:r>
            <a:br>
              <a:rPr lang="it" sz="1400" dirty="0" smtClean="0">
                <a:solidFill>
                  <a:srgbClr val="000000"/>
                </a:solidFill>
                <a:latin typeface="Verdana"/>
                <a:ea typeface="Verdana"/>
                <a:cs typeface="Verdana"/>
                <a:sym typeface="Verdana"/>
              </a:rPr>
            </a:br>
            <a:r>
              <a:rPr lang="it" sz="1400" dirty="0" smtClean="0">
                <a:solidFill>
                  <a:srgbClr val="000000"/>
                </a:solidFill>
                <a:latin typeface="Verdana"/>
                <a:ea typeface="Verdana"/>
                <a:cs typeface="Verdana"/>
                <a:sym typeface="Verdana"/>
              </a:rPr>
              <a:t>Per proseguire, al termine clicca </a:t>
            </a:r>
            <a:r>
              <a:rPr lang="it" sz="1400" dirty="0">
                <a:solidFill>
                  <a:srgbClr val="000000"/>
                </a:solidFill>
                <a:latin typeface="Verdana"/>
                <a:ea typeface="Verdana"/>
                <a:cs typeface="Verdana"/>
                <a:sym typeface="Verdana"/>
              </a:rPr>
              <a:t>direttamente sul tasto </a:t>
            </a:r>
            <a:r>
              <a:rPr lang="it" sz="1400" i="1" dirty="0">
                <a:solidFill>
                  <a:srgbClr val="000000"/>
                </a:solidFill>
                <a:latin typeface="Verdana"/>
                <a:ea typeface="Verdana"/>
                <a:cs typeface="Verdana"/>
                <a:sym typeface="Verdana"/>
              </a:rPr>
              <a:t>Avanti</a:t>
            </a:r>
            <a:r>
              <a:rPr lang="it" sz="1400" dirty="0">
                <a:solidFill>
                  <a:srgbClr val="000000"/>
                </a:solidFill>
                <a:latin typeface="Verdana"/>
                <a:ea typeface="Verdana"/>
                <a:cs typeface="Verdana"/>
                <a:sym typeface="Verdana"/>
              </a:rPr>
              <a:t>.</a:t>
            </a:r>
            <a:endParaRPr sz="1400" dirty="0">
              <a:solidFill>
                <a:srgbClr val="00000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endParaRPr>
          </a:p>
        </p:txBody>
      </p:sp>
      <p:sp>
        <p:nvSpPr>
          <p:cNvPr id="173" name="Google Shape;173;p26"/>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lvl="0" algn="ctr">
              <a:lnSpc>
                <a:spcPct val="115000"/>
              </a:lnSpc>
              <a:buSzPts val="1100"/>
            </a:pPr>
            <a:r>
              <a:rPr lang="it" sz="2400" b="1" dirty="0">
                <a:solidFill>
                  <a:srgbClr val="2885A1"/>
                </a:solidFill>
              </a:rPr>
              <a:t>FASE 1: ISCRIZIONE</a:t>
            </a:r>
            <a:endParaRPr sz="2400" dirty="0"/>
          </a:p>
        </p:txBody>
      </p:sp>
      <p:pic>
        <p:nvPicPr>
          <p:cNvPr id="174" name="Google Shape;174;p26"/>
          <p:cNvPicPr preferRelativeResize="0"/>
          <p:nvPr/>
        </p:nvPicPr>
        <p:blipFill>
          <a:blip r:embed="rId3">
            <a:extLst>
              <a:ext uri="{28A0092B-C50C-407E-A947-70E740481C1C}">
                <a14:useLocalDpi xmlns:a14="http://schemas.microsoft.com/office/drawing/2010/main" val="0"/>
              </a:ext>
            </a:extLst>
          </a:blip>
          <a:stretch>
            <a:fillRect/>
          </a:stretch>
        </p:blipFill>
        <p:spPr>
          <a:xfrm>
            <a:off x="1992712" y="1847272"/>
            <a:ext cx="5301026" cy="2992581"/>
          </a:xfrm>
          <a:prstGeom prst="rect">
            <a:avLst/>
          </a:prstGeom>
          <a:noFill/>
          <a:ln>
            <a:noFill/>
          </a:ln>
        </p:spPr>
      </p:pic>
    </p:spTree>
    <p:extLst>
      <p:ext uri="{BB962C8B-B14F-4D97-AF65-F5344CB8AC3E}">
        <p14:creationId xmlns:p14="http://schemas.microsoft.com/office/powerpoint/2010/main" val="3450148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382925" y="887750"/>
            <a:ext cx="8520600" cy="159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400" dirty="0">
                <a:solidFill>
                  <a:srgbClr val="000000"/>
                </a:solidFill>
                <a:latin typeface="Verdana"/>
                <a:ea typeface="Verdana"/>
                <a:cs typeface="Verdana"/>
                <a:sym typeface="Verdana"/>
              </a:rPr>
              <a:t>In questa schermata è possibile, cliccando sul tasto </a:t>
            </a:r>
            <a:r>
              <a:rPr lang="it" sz="1400" i="1" dirty="0">
                <a:solidFill>
                  <a:srgbClr val="000000"/>
                </a:solidFill>
                <a:latin typeface="Verdana"/>
                <a:ea typeface="Verdana"/>
                <a:cs typeface="Verdana"/>
                <a:sym typeface="Verdana"/>
              </a:rPr>
              <a:t>Inserisci nuova dichiarazione</a:t>
            </a:r>
            <a:r>
              <a:rPr lang="it" sz="1400" dirty="0">
                <a:solidFill>
                  <a:srgbClr val="000000"/>
                </a:solidFill>
                <a:latin typeface="Verdana"/>
                <a:ea typeface="Verdana"/>
                <a:cs typeface="Verdana"/>
                <a:sym typeface="Verdana"/>
              </a:rPr>
              <a:t>, inviare la dichiarazione di invalidità/handicap/DSA in tuo possesso (funzione utilizzabile solo per i candidati che hanno necessità di ausilio). Ricordati anche di contattare </a:t>
            </a:r>
            <a:r>
              <a:rPr lang="it" sz="1400" dirty="0">
                <a:solidFill>
                  <a:srgbClr val="000000"/>
                </a:solidFill>
                <a:highlight>
                  <a:srgbClr val="FFFFFF"/>
                </a:highlight>
                <a:latin typeface="Verdana"/>
                <a:ea typeface="Verdana"/>
                <a:cs typeface="Verdana"/>
                <a:sym typeface="Verdana"/>
              </a:rPr>
              <a:t>Servizio Disabilità e DSA dell’Università degli Studi di Ferrara (trovi orari e recapiti al seguente link </a:t>
            </a:r>
            <a:r>
              <a:rPr lang="it" sz="1400" u="sng" dirty="0">
                <a:solidFill>
                  <a:schemeClr val="hlink"/>
                </a:solidFill>
                <a:latin typeface="Verdana"/>
                <a:ea typeface="Verdana"/>
                <a:cs typeface="Verdana"/>
                <a:sym typeface="Verdana"/>
                <a:hlinkClick r:id="rId3"/>
              </a:rPr>
              <a:t>http://www.unife.it/it/x-te/supporto</a:t>
            </a:r>
            <a:r>
              <a:rPr lang="it" sz="1400" dirty="0">
                <a:solidFill>
                  <a:srgbClr val="002060"/>
                </a:solidFill>
                <a:highlight>
                  <a:srgbClr val="FFFFFF"/>
                </a:highlight>
                <a:latin typeface="Verdana"/>
                <a:ea typeface="Verdana"/>
                <a:cs typeface="Verdana"/>
                <a:sym typeface="Verdana"/>
              </a:rPr>
              <a:t>).</a:t>
            </a:r>
            <a:endParaRPr sz="1400" dirty="0">
              <a:solidFill>
                <a:srgbClr val="00206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a:p>
            <a:pPr marL="0" lvl="0" indent="0" algn="l" rtl="0">
              <a:spcBef>
                <a:spcPts val="0"/>
              </a:spcBef>
              <a:spcAft>
                <a:spcPts val="0"/>
              </a:spcAft>
              <a:buNone/>
            </a:pPr>
            <a:r>
              <a:rPr lang="it" sz="1400" dirty="0">
                <a:solidFill>
                  <a:srgbClr val="000000"/>
                </a:solidFill>
                <a:latin typeface="Verdana"/>
                <a:ea typeface="Verdana"/>
                <a:cs typeface="Verdana"/>
                <a:sym typeface="Verdana"/>
              </a:rPr>
              <a:t>Se non hai questa necessità, clicca direttamente sul tasto </a:t>
            </a:r>
            <a:r>
              <a:rPr lang="it" sz="1400" i="1" dirty="0">
                <a:solidFill>
                  <a:srgbClr val="000000"/>
                </a:solidFill>
                <a:latin typeface="Verdana"/>
                <a:ea typeface="Verdana"/>
                <a:cs typeface="Verdana"/>
                <a:sym typeface="Verdana"/>
              </a:rPr>
              <a:t>Avanti</a:t>
            </a:r>
            <a:r>
              <a:rPr lang="it" sz="1400" dirty="0">
                <a:solidFill>
                  <a:srgbClr val="000000"/>
                </a:solidFill>
                <a:latin typeface="Verdana"/>
                <a:ea typeface="Verdana"/>
                <a:cs typeface="Verdana"/>
                <a:sym typeface="Verdana"/>
              </a:rPr>
              <a:t>.</a:t>
            </a:r>
            <a:endParaRPr sz="1400" dirty="0">
              <a:solidFill>
                <a:srgbClr val="00000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endParaRPr>
          </a:p>
        </p:txBody>
      </p:sp>
      <p:sp>
        <p:nvSpPr>
          <p:cNvPr id="173" name="Google Shape;173;p26"/>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lvl="0" algn="ctr">
              <a:lnSpc>
                <a:spcPct val="115000"/>
              </a:lnSpc>
              <a:buSzPts val="1100"/>
            </a:pPr>
            <a:r>
              <a:rPr lang="it" sz="2400" b="1" dirty="0">
                <a:solidFill>
                  <a:srgbClr val="2885A1"/>
                </a:solidFill>
              </a:rPr>
              <a:t>FASE 1: ISCRIZIONE</a:t>
            </a:r>
            <a:endParaRPr sz="2400" dirty="0"/>
          </a:p>
        </p:txBody>
      </p:sp>
      <p:pic>
        <p:nvPicPr>
          <p:cNvPr id="174" name="Google Shape;174;p26"/>
          <p:cNvPicPr preferRelativeResize="0"/>
          <p:nvPr/>
        </p:nvPicPr>
        <p:blipFill>
          <a:blip r:embed="rId4">
            <a:alphaModFix/>
          </a:blip>
          <a:stretch>
            <a:fillRect/>
          </a:stretch>
        </p:blipFill>
        <p:spPr>
          <a:xfrm>
            <a:off x="1123063" y="2520150"/>
            <a:ext cx="6806615" cy="2352550"/>
          </a:xfrm>
          <a:prstGeom prst="rect">
            <a:avLst/>
          </a:prstGeom>
          <a:noFill/>
          <a:ln>
            <a:noFill/>
          </a:ln>
        </p:spPr>
      </p:pic>
      <p:sp>
        <p:nvSpPr>
          <p:cNvPr id="175" name="Google Shape;175;p26"/>
          <p:cNvSpPr/>
          <p:nvPr/>
        </p:nvSpPr>
        <p:spPr>
          <a:xfrm>
            <a:off x="2901100" y="3759575"/>
            <a:ext cx="555000" cy="2295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p:nvPr/>
        </p:nvSpPr>
        <p:spPr>
          <a:xfrm>
            <a:off x="2394825" y="4222800"/>
            <a:ext cx="555000" cy="2295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78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311700" y="619142"/>
            <a:ext cx="8443800" cy="8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400" dirty="0">
                <a:solidFill>
                  <a:srgbClr val="000000"/>
                </a:solidFill>
                <a:latin typeface="Verdana"/>
                <a:ea typeface="Verdana"/>
                <a:cs typeface="Verdana"/>
                <a:sym typeface="Verdana"/>
              </a:rPr>
              <a:t>Verrà quindi richiesto l’</a:t>
            </a:r>
            <a:r>
              <a:rPr lang="it" sz="1400" b="1" dirty="0">
                <a:solidFill>
                  <a:srgbClr val="000000"/>
                </a:solidFill>
                <a:latin typeface="Verdana"/>
                <a:ea typeface="Verdana"/>
                <a:cs typeface="Verdana"/>
                <a:sym typeface="Verdana"/>
              </a:rPr>
              <a:t>inserimento del titolo di </a:t>
            </a:r>
            <a:r>
              <a:rPr lang="it" sz="1400" b="1" dirty="0" smtClean="0">
                <a:solidFill>
                  <a:srgbClr val="000000"/>
                </a:solidFill>
                <a:latin typeface="Verdana"/>
                <a:ea typeface="Verdana"/>
                <a:cs typeface="Verdana"/>
                <a:sym typeface="Verdana"/>
              </a:rPr>
              <a:t>ammissione</a:t>
            </a:r>
            <a:r>
              <a:rPr lang="it" sz="1400" dirty="0" smtClean="0">
                <a:solidFill>
                  <a:srgbClr val="000000"/>
                </a:solidFill>
                <a:latin typeface="Verdana"/>
                <a:ea typeface="Verdana"/>
                <a:cs typeface="Verdana"/>
                <a:sym typeface="Verdana"/>
              </a:rPr>
              <a:t> </a:t>
            </a:r>
            <a:r>
              <a:rPr lang="it" sz="1400" dirty="0">
                <a:solidFill>
                  <a:srgbClr val="000000"/>
                </a:solidFill>
                <a:latin typeface="Verdana"/>
                <a:ea typeface="Verdana"/>
                <a:cs typeface="Verdana"/>
                <a:sym typeface="Verdana"/>
              </a:rPr>
              <a:t>in tuo possesso. </a:t>
            </a:r>
            <a:endParaRPr sz="1400" dirty="0">
              <a:solidFill>
                <a:srgbClr val="000000"/>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it" sz="1400" dirty="0">
                <a:solidFill>
                  <a:srgbClr val="000000"/>
                </a:solidFill>
                <a:latin typeface="Verdana"/>
                <a:ea typeface="Verdana"/>
                <a:cs typeface="Verdana"/>
                <a:sym typeface="Verdana"/>
              </a:rPr>
              <a:t>Per farlo clicca su</a:t>
            </a:r>
            <a:r>
              <a:rPr lang="it" sz="1400" b="1" dirty="0">
                <a:solidFill>
                  <a:srgbClr val="000000"/>
                </a:solidFill>
                <a:latin typeface="Verdana"/>
                <a:ea typeface="Verdana"/>
                <a:cs typeface="Verdana"/>
                <a:sym typeface="Verdana"/>
              </a:rPr>
              <a:t> </a:t>
            </a:r>
            <a:r>
              <a:rPr lang="it" sz="1400" i="1" dirty="0">
                <a:solidFill>
                  <a:srgbClr val="000000"/>
                </a:solidFill>
                <a:latin typeface="Verdana"/>
                <a:ea typeface="Verdana"/>
                <a:cs typeface="Verdana"/>
                <a:sym typeface="Verdana"/>
              </a:rPr>
              <a:t>Inserisci.</a:t>
            </a:r>
            <a:endParaRPr sz="1400" i="1" dirty="0">
              <a:solidFill>
                <a:srgbClr val="000000"/>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it" sz="1400" dirty="0">
                <a:solidFill>
                  <a:srgbClr val="000000"/>
                </a:solidFill>
                <a:latin typeface="Verdana"/>
                <a:ea typeface="Verdana"/>
                <a:cs typeface="Verdana"/>
                <a:sym typeface="Verdana"/>
              </a:rPr>
              <a:t>Se il titolo di </a:t>
            </a:r>
            <a:r>
              <a:rPr lang="it" sz="1400" dirty="0" smtClean="0">
                <a:solidFill>
                  <a:srgbClr val="000000"/>
                </a:solidFill>
                <a:latin typeface="Verdana"/>
                <a:ea typeface="Verdana"/>
                <a:cs typeface="Verdana"/>
                <a:sym typeface="Verdana"/>
              </a:rPr>
              <a:t>accesso era </a:t>
            </a:r>
            <a:r>
              <a:rPr lang="it" sz="1400" dirty="0">
                <a:solidFill>
                  <a:srgbClr val="000000"/>
                </a:solidFill>
                <a:latin typeface="Verdana"/>
                <a:ea typeface="Verdana"/>
                <a:cs typeface="Verdana"/>
                <a:sym typeface="Verdana"/>
              </a:rPr>
              <a:t>già stato inserito in precedenza, clicca invece su </a:t>
            </a:r>
            <a:r>
              <a:rPr lang="it" sz="1400" i="1" dirty="0">
                <a:solidFill>
                  <a:srgbClr val="000000"/>
                </a:solidFill>
                <a:latin typeface="Verdana"/>
                <a:ea typeface="Verdana"/>
                <a:cs typeface="Verdana"/>
                <a:sym typeface="Verdana"/>
              </a:rPr>
              <a:t>Procedi</a:t>
            </a:r>
            <a:r>
              <a:rPr lang="it" sz="1400" dirty="0">
                <a:solidFill>
                  <a:srgbClr val="000000"/>
                </a:solidFill>
                <a:latin typeface="Verdana"/>
                <a:ea typeface="Verdana"/>
                <a:cs typeface="Verdana"/>
                <a:sym typeface="Verdana"/>
              </a:rPr>
              <a:t>.</a:t>
            </a:r>
            <a:endParaRPr dirty="0">
              <a:solidFill>
                <a:srgbClr val="000000"/>
              </a:solidFill>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p:txBody>
      </p:sp>
      <p:sp>
        <p:nvSpPr>
          <p:cNvPr id="192" name="Google Shape;192;p28"/>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lvl="0" algn="ctr">
              <a:lnSpc>
                <a:spcPct val="115000"/>
              </a:lnSpc>
              <a:buSzPts val="1100"/>
            </a:pPr>
            <a:r>
              <a:rPr lang="it" sz="2400" b="1" dirty="0">
                <a:solidFill>
                  <a:srgbClr val="2885A1"/>
                </a:solidFill>
              </a:rPr>
              <a:t>FASE 1: ISCRIZIONE</a:t>
            </a:r>
            <a:endParaRPr sz="2400" dirty="0"/>
          </a:p>
        </p:txBody>
      </p:sp>
      <p:pic>
        <p:nvPicPr>
          <p:cNvPr id="193" name="Google Shape;193;p28"/>
          <p:cNvPicPr preferRelativeResize="0"/>
          <p:nvPr/>
        </p:nvPicPr>
        <p:blipFill>
          <a:blip r:embed="rId3">
            <a:extLst>
              <a:ext uri="{28A0092B-C50C-407E-A947-70E740481C1C}">
                <a14:useLocalDpi xmlns:a14="http://schemas.microsoft.com/office/drawing/2010/main" val="0"/>
              </a:ext>
            </a:extLst>
          </a:blip>
          <a:stretch>
            <a:fillRect/>
          </a:stretch>
        </p:blipFill>
        <p:spPr>
          <a:xfrm>
            <a:off x="1810327" y="1448341"/>
            <a:ext cx="5560291" cy="3511585"/>
          </a:xfrm>
          <a:prstGeom prst="rect">
            <a:avLst/>
          </a:prstGeom>
          <a:noFill/>
          <a:ln>
            <a:noFill/>
          </a:ln>
        </p:spPr>
      </p:pic>
      <p:sp>
        <p:nvSpPr>
          <p:cNvPr id="194" name="Google Shape;194;p28"/>
          <p:cNvSpPr/>
          <p:nvPr/>
        </p:nvSpPr>
        <p:spPr>
          <a:xfrm>
            <a:off x="6086144" y="2772509"/>
            <a:ext cx="425492" cy="146182"/>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2400466" y="4654771"/>
            <a:ext cx="351971" cy="185083"/>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311700" y="619141"/>
            <a:ext cx="8443800" cy="18100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400" dirty="0">
                <a:solidFill>
                  <a:srgbClr val="000000"/>
                </a:solidFill>
                <a:latin typeface="Verdana"/>
                <a:ea typeface="Verdana"/>
                <a:cs typeface="Verdana"/>
                <a:sym typeface="Verdana"/>
              </a:rPr>
              <a:t>Verrà quindi richiesto </a:t>
            </a:r>
            <a:r>
              <a:rPr lang="it" sz="1400" dirty="0" smtClean="0">
                <a:solidFill>
                  <a:srgbClr val="000000"/>
                </a:solidFill>
                <a:latin typeface="Verdana"/>
                <a:ea typeface="Verdana"/>
                <a:cs typeface="Verdana"/>
                <a:sym typeface="Verdana"/>
              </a:rPr>
              <a:t>di caricare nel sistema la documentazione relativa alla domanda di iscrizione. L’elenco dei documenti richiesti è inidicato dettagliatamente nel </a:t>
            </a:r>
            <a:r>
              <a:rPr lang="it" sz="1400" b="1" dirty="0" smtClean="0">
                <a:solidFill>
                  <a:srgbClr val="000000"/>
                </a:solidFill>
                <a:latin typeface="Verdana"/>
                <a:ea typeface="Verdana"/>
                <a:cs typeface="Verdana"/>
                <a:sym typeface="Verdana"/>
              </a:rPr>
              <a:t>bando di ammissione.</a:t>
            </a:r>
            <a:r>
              <a:rPr lang="it" sz="1400" dirty="0" smtClean="0">
                <a:solidFill>
                  <a:srgbClr val="000000"/>
                </a:solidFill>
                <a:latin typeface="Verdana"/>
                <a:ea typeface="Verdana"/>
                <a:cs typeface="Verdana"/>
                <a:sym typeface="Verdana"/>
              </a:rPr>
              <a:t/>
            </a:r>
            <a:br>
              <a:rPr lang="it" sz="1400" dirty="0" smtClean="0">
                <a:solidFill>
                  <a:srgbClr val="000000"/>
                </a:solidFill>
                <a:latin typeface="Verdana"/>
                <a:ea typeface="Verdana"/>
                <a:cs typeface="Verdana"/>
                <a:sym typeface="Verdana"/>
              </a:rPr>
            </a:br>
            <a:r>
              <a:rPr lang="it" sz="1400" dirty="0" smtClean="0">
                <a:solidFill>
                  <a:srgbClr val="000000"/>
                </a:solidFill>
                <a:latin typeface="Verdana"/>
                <a:ea typeface="Verdana"/>
                <a:cs typeface="Verdana"/>
                <a:sym typeface="Verdana"/>
              </a:rPr>
              <a:t>Per farlo, selezione </a:t>
            </a:r>
            <a:r>
              <a:rPr lang="it" sz="1400" i="1" dirty="0" smtClean="0">
                <a:solidFill>
                  <a:srgbClr val="000000"/>
                </a:solidFill>
                <a:latin typeface="Verdana"/>
                <a:ea typeface="Verdana"/>
                <a:cs typeface="Verdana"/>
                <a:sym typeface="Verdana"/>
              </a:rPr>
              <a:t>sì</a:t>
            </a:r>
            <a:r>
              <a:rPr lang="it" sz="1400" dirty="0" smtClean="0">
                <a:solidFill>
                  <a:srgbClr val="000000"/>
                </a:solidFill>
                <a:latin typeface="Verdana"/>
                <a:ea typeface="Verdana"/>
                <a:cs typeface="Verdana"/>
                <a:sym typeface="Verdana"/>
              </a:rPr>
              <a:t> e quindi clicca </a:t>
            </a:r>
            <a:r>
              <a:rPr lang="it" sz="1400" dirty="0">
                <a:solidFill>
                  <a:srgbClr val="000000"/>
                </a:solidFill>
                <a:latin typeface="Verdana"/>
                <a:ea typeface="Verdana"/>
                <a:cs typeface="Verdana"/>
                <a:sym typeface="Verdana"/>
              </a:rPr>
              <a:t>su</a:t>
            </a:r>
            <a:r>
              <a:rPr lang="it" sz="1400" b="1" dirty="0">
                <a:solidFill>
                  <a:srgbClr val="000000"/>
                </a:solidFill>
                <a:latin typeface="Verdana"/>
                <a:ea typeface="Verdana"/>
                <a:cs typeface="Verdana"/>
                <a:sym typeface="Verdana"/>
              </a:rPr>
              <a:t> </a:t>
            </a:r>
            <a:r>
              <a:rPr lang="it" sz="1400" i="1" dirty="0" smtClean="0">
                <a:solidFill>
                  <a:srgbClr val="000000"/>
                </a:solidFill>
                <a:latin typeface="Verdana"/>
                <a:ea typeface="Verdana"/>
                <a:cs typeface="Verdana"/>
                <a:sym typeface="Verdana"/>
              </a:rPr>
              <a:t>Avanti.</a:t>
            </a:r>
            <a:br>
              <a:rPr lang="it" sz="1400" i="1" dirty="0" smtClean="0">
                <a:solidFill>
                  <a:srgbClr val="000000"/>
                </a:solidFill>
                <a:latin typeface="Verdana"/>
                <a:ea typeface="Verdana"/>
                <a:cs typeface="Verdana"/>
                <a:sym typeface="Verdana"/>
              </a:rPr>
            </a:br>
            <a:r>
              <a:rPr lang="it" sz="1400" dirty="0" smtClean="0">
                <a:solidFill>
                  <a:srgbClr val="000000"/>
                </a:solidFill>
                <a:latin typeface="Verdana"/>
                <a:ea typeface="Verdana"/>
                <a:cs typeface="Verdana"/>
                <a:sym typeface="Verdana"/>
              </a:rPr>
              <a:t>Puoi comunque selezionare </a:t>
            </a:r>
            <a:r>
              <a:rPr lang="it" sz="1400" i="1" dirty="0" smtClean="0">
                <a:solidFill>
                  <a:srgbClr val="000000"/>
                </a:solidFill>
                <a:latin typeface="Verdana"/>
                <a:ea typeface="Verdana"/>
                <a:cs typeface="Verdana"/>
                <a:sym typeface="Verdana"/>
              </a:rPr>
              <a:t>no</a:t>
            </a:r>
            <a:r>
              <a:rPr lang="it" sz="1400" dirty="0" smtClean="0">
                <a:solidFill>
                  <a:srgbClr val="000000"/>
                </a:solidFill>
                <a:latin typeface="Verdana"/>
                <a:ea typeface="Verdana"/>
                <a:cs typeface="Verdana"/>
                <a:sym typeface="Verdana"/>
              </a:rPr>
              <a:t> e procedere: sarà possibile inserire la documentazione anche successivamente.</a:t>
            </a:r>
            <a:br>
              <a:rPr lang="it" sz="1400" dirty="0" smtClean="0">
                <a:solidFill>
                  <a:srgbClr val="000000"/>
                </a:solidFill>
                <a:latin typeface="Verdana"/>
                <a:ea typeface="Verdana"/>
                <a:cs typeface="Verdana"/>
                <a:sym typeface="Verdana"/>
              </a:rPr>
            </a:br>
            <a:r>
              <a:rPr lang="it" sz="1400" dirty="0" smtClean="0">
                <a:solidFill>
                  <a:srgbClr val="000000"/>
                </a:solidFill>
                <a:latin typeface="Verdana"/>
                <a:ea typeface="Verdana"/>
                <a:cs typeface="Verdana"/>
                <a:sym typeface="Verdana"/>
              </a:rPr>
              <a:t>Nella pagina successiva ti verrà chiesto di confermare la tua scelta cliccando su </a:t>
            </a:r>
            <a:r>
              <a:rPr lang="it" sz="1400" i="1" dirty="0" smtClean="0">
                <a:solidFill>
                  <a:srgbClr val="000000"/>
                </a:solidFill>
                <a:latin typeface="Verdana"/>
                <a:ea typeface="Verdana"/>
                <a:cs typeface="Verdana"/>
                <a:sym typeface="Verdana"/>
              </a:rPr>
              <a:t>Avanti,</a:t>
            </a:r>
            <a:endParaRPr sz="1400" i="1" dirty="0">
              <a:solidFill>
                <a:srgbClr val="000000"/>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dirty="0">
              <a:solidFill>
                <a:srgbClr val="000000"/>
              </a:solidFill>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p:txBody>
      </p:sp>
      <p:sp>
        <p:nvSpPr>
          <p:cNvPr id="192" name="Google Shape;192;p28"/>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lvl="0" algn="ctr">
              <a:lnSpc>
                <a:spcPct val="115000"/>
              </a:lnSpc>
              <a:buSzPts val="1100"/>
            </a:pPr>
            <a:r>
              <a:rPr lang="it" sz="2400" b="1" dirty="0">
                <a:solidFill>
                  <a:srgbClr val="2885A1"/>
                </a:solidFill>
              </a:rPr>
              <a:t>FASE 1: ISCRIZIONE</a:t>
            </a:r>
            <a:endParaRPr sz="2400" dirty="0"/>
          </a:p>
        </p:txBody>
      </p:sp>
      <p:pic>
        <p:nvPicPr>
          <p:cNvPr id="193" name="Google Shape;193;p28"/>
          <p:cNvPicPr preferRelativeResize="0"/>
          <p:nvPr/>
        </p:nvPicPr>
        <p:blipFill>
          <a:blip r:embed="rId3">
            <a:extLst>
              <a:ext uri="{28A0092B-C50C-407E-A947-70E740481C1C}">
                <a14:useLocalDpi xmlns:a14="http://schemas.microsoft.com/office/drawing/2010/main" val="0"/>
              </a:ext>
            </a:extLst>
          </a:blip>
          <a:stretch>
            <a:fillRect/>
          </a:stretch>
        </p:blipFill>
        <p:spPr>
          <a:xfrm>
            <a:off x="1791854" y="2587549"/>
            <a:ext cx="5560291" cy="2143303"/>
          </a:xfrm>
          <a:prstGeom prst="rect">
            <a:avLst/>
          </a:prstGeom>
          <a:noFill/>
          <a:ln>
            <a:noFill/>
          </a:ln>
        </p:spPr>
      </p:pic>
      <p:sp>
        <p:nvSpPr>
          <p:cNvPr id="194" name="Google Shape;194;p28"/>
          <p:cNvSpPr/>
          <p:nvPr/>
        </p:nvSpPr>
        <p:spPr>
          <a:xfrm>
            <a:off x="2354286" y="3659201"/>
            <a:ext cx="425492" cy="146182"/>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2659087" y="4029369"/>
            <a:ext cx="351971" cy="185083"/>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1796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9"/>
          <p:cNvSpPr txBox="1">
            <a:spLocks noGrp="1"/>
          </p:cNvSpPr>
          <p:nvPr>
            <p:ph type="title"/>
          </p:nvPr>
        </p:nvSpPr>
        <p:spPr>
          <a:xfrm>
            <a:off x="311700" y="723900"/>
            <a:ext cx="2907600" cy="384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400" dirty="0">
                <a:latin typeface="Verdana"/>
                <a:ea typeface="Verdana"/>
                <a:cs typeface="Verdana"/>
                <a:sym typeface="Verdana"/>
              </a:rPr>
              <a:t>Ti verrà mostrata una pagina di riepilogo con i dati riguardanti la tua </a:t>
            </a:r>
            <a:r>
              <a:rPr lang="it" sz="1400" dirty="0" smtClean="0">
                <a:latin typeface="Verdana"/>
                <a:ea typeface="Verdana"/>
                <a:cs typeface="Verdana"/>
                <a:sym typeface="Verdana"/>
              </a:rPr>
              <a:t>iscrizione.</a:t>
            </a:r>
            <a:r>
              <a:rPr lang="it" sz="1400" b="1" dirty="0" smtClean="0">
                <a:latin typeface="Verdana"/>
                <a:ea typeface="Verdana"/>
                <a:cs typeface="Verdana"/>
                <a:sym typeface="Verdana"/>
              </a:rPr>
              <a:t> </a:t>
            </a:r>
            <a:endParaRPr sz="1400" b="1" dirty="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it" sz="1400" b="1" dirty="0">
                <a:latin typeface="Verdana"/>
                <a:ea typeface="Verdana"/>
                <a:cs typeface="Verdana"/>
                <a:sym typeface="Verdana"/>
              </a:rPr>
              <a:t>Verifica attentamente i dati</a:t>
            </a:r>
            <a:r>
              <a:rPr lang="it" sz="1400" dirty="0">
                <a:latin typeface="Verdana"/>
                <a:ea typeface="Verdana"/>
                <a:cs typeface="Verdana"/>
                <a:sym typeface="Verdana"/>
              </a:rPr>
              <a:t> </a:t>
            </a:r>
            <a:r>
              <a:rPr lang="it" sz="1400" b="1" dirty="0">
                <a:latin typeface="Verdana"/>
                <a:ea typeface="Verdana"/>
                <a:cs typeface="Verdana"/>
                <a:sym typeface="Verdana"/>
              </a:rPr>
              <a:t>che hai inserito.</a:t>
            </a:r>
            <a:endParaRPr sz="1400" b="1" dirty="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it" sz="1400" dirty="0">
                <a:latin typeface="Verdana"/>
                <a:ea typeface="Verdana"/>
                <a:cs typeface="Verdana"/>
                <a:sym typeface="Verdana"/>
              </a:rPr>
              <a:t>Se è tutto corretto clicca su </a:t>
            </a:r>
            <a:r>
              <a:rPr lang="it" sz="1400" i="1" dirty="0" smtClean="0">
                <a:latin typeface="Verdana"/>
                <a:ea typeface="Verdana"/>
                <a:cs typeface="Verdana"/>
                <a:sym typeface="Verdana"/>
              </a:rPr>
              <a:t>Completa ammissione al concorso</a:t>
            </a:r>
            <a:r>
              <a:rPr lang="it" sz="1400" dirty="0" smtClean="0">
                <a:latin typeface="Verdana"/>
                <a:ea typeface="Verdana"/>
                <a:cs typeface="Verdana"/>
                <a:sym typeface="Verdana"/>
              </a:rPr>
              <a:t>; </a:t>
            </a:r>
            <a:r>
              <a:rPr lang="it" sz="1400" dirty="0">
                <a:latin typeface="Verdana"/>
                <a:ea typeface="Verdana"/>
                <a:cs typeface="Verdana"/>
                <a:sym typeface="Verdana"/>
              </a:rPr>
              <a:t>in caso contrario clicca su </a:t>
            </a:r>
            <a:r>
              <a:rPr lang="it" sz="1400" i="1" dirty="0">
                <a:latin typeface="Verdana"/>
                <a:ea typeface="Verdana"/>
                <a:cs typeface="Verdana"/>
                <a:sym typeface="Verdana"/>
              </a:rPr>
              <a:t>Indietro</a:t>
            </a:r>
            <a:r>
              <a:rPr lang="it" sz="1400" dirty="0">
                <a:latin typeface="Verdana"/>
                <a:ea typeface="Verdana"/>
                <a:cs typeface="Verdana"/>
                <a:sym typeface="Verdana"/>
              </a:rPr>
              <a:t> per modificare i dati e le scelte effettuate.</a:t>
            </a:r>
            <a:endParaRPr sz="1400" dirty="0">
              <a:latin typeface="Verdana"/>
              <a:ea typeface="Verdana"/>
              <a:cs typeface="Verdana"/>
              <a:sym typeface="Verdana"/>
            </a:endParaRPr>
          </a:p>
          <a:p>
            <a:pPr marL="0" lvl="0" indent="0" algn="l" rtl="0">
              <a:spcBef>
                <a:spcPts val="0"/>
              </a:spcBef>
              <a:spcAft>
                <a:spcPts val="0"/>
              </a:spcAft>
              <a:buNone/>
            </a:pPr>
            <a:endParaRPr sz="1400" dirty="0">
              <a:solidFill>
                <a:srgbClr val="00000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p:txBody>
      </p:sp>
      <p:sp>
        <p:nvSpPr>
          <p:cNvPr id="286" name="Google Shape;286;p39"/>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lvl="0" algn="ctr">
              <a:lnSpc>
                <a:spcPct val="115000"/>
              </a:lnSpc>
            </a:pPr>
            <a:r>
              <a:rPr lang="it" sz="2400" b="1" dirty="0">
                <a:solidFill>
                  <a:srgbClr val="2885A1"/>
                </a:solidFill>
              </a:rPr>
              <a:t>FASE 1: ISCRIZIONE</a:t>
            </a:r>
            <a:endParaRPr sz="2400" dirty="0"/>
          </a:p>
        </p:txBody>
      </p:sp>
      <p:pic>
        <p:nvPicPr>
          <p:cNvPr id="287" name="Google Shape;287;p39"/>
          <p:cNvPicPr preferRelativeResize="0"/>
          <p:nvPr/>
        </p:nvPicPr>
        <p:blipFill>
          <a:blip r:embed="rId3">
            <a:extLst>
              <a:ext uri="{28A0092B-C50C-407E-A947-70E740481C1C}">
                <a14:useLocalDpi xmlns:a14="http://schemas.microsoft.com/office/drawing/2010/main" val="0"/>
              </a:ext>
            </a:extLst>
          </a:blip>
          <a:stretch>
            <a:fillRect/>
          </a:stretch>
        </p:blipFill>
        <p:spPr>
          <a:xfrm>
            <a:off x="3294850" y="1736561"/>
            <a:ext cx="5752776" cy="2314753"/>
          </a:xfrm>
          <a:prstGeom prst="rect">
            <a:avLst/>
          </a:prstGeom>
          <a:noFill/>
          <a:ln>
            <a:noFill/>
          </a:ln>
        </p:spPr>
      </p:pic>
      <p:sp>
        <p:nvSpPr>
          <p:cNvPr id="288" name="Google Shape;288;p39"/>
          <p:cNvSpPr/>
          <p:nvPr/>
        </p:nvSpPr>
        <p:spPr>
          <a:xfrm>
            <a:off x="4915547" y="3498841"/>
            <a:ext cx="687900" cy="2280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1"/>
          <p:cNvSpPr txBox="1">
            <a:spLocks noGrp="1"/>
          </p:cNvSpPr>
          <p:nvPr>
            <p:ph type="title"/>
          </p:nvPr>
        </p:nvSpPr>
        <p:spPr>
          <a:xfrm>
            <a:off x="311700" y="800100"/>
            <a:ext cx="2655900" cy="384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400" dirty="0">
                <a:solidFill>
                  <a:srgbClr val="000000"/>
                </a:solidFill>
                <a:latin typeface="Verdana"/>
                <a:ea typeface="Verdana"/>
                <a:cs typeface="Verdana"/>
                <a:sym typeface="Verdana"/>
              </a:rPr>
              <a:t>Al termine del processo troverai questa pagina riepilogativa. </a:t>
            </a:r>
            <a:r>
              <a:rPr lang="it" sz="1400" dirty="0" smtClean="0">
                <a:solidFill>
                  <a:srgbClr val="000000"/>
                </a:solidFill>
                <a:latin typeface="Verdana"/>
                <a:ea typeface="Verdana"/>
                <a:cs typeface="Verdana"/>
                <a:sym typeface="Verdana"/>
              </a:rPr>
              <a:t/>
            </a:r>
            <a:br>
              <a:rPr lang="it" sz="1400" dirty="0" smtClean="0">
                <a:solidFill>
                  <a:srgbClr val="000000"/>
                </a:solidFill>
                <a:latin typeface="Verdana"/>
                <a:ea typeface="Verdana"/>
                <a:cs typeface="Verdana"/>
                <a:sym typeface="Verdana"/>
              </a:rPr>
            </a:br>
            <a:r>
              <a:rPr lang="it" sz="1400" dirty="0" smtClean="0">
                <a:solidFill>
                  <a:srgbClr val="000000"/>
                </a:solidFill>
                <a:latin typeface="Verdana"/>
                <a:ea typeface="Verdana"/>
                <a:cs typeface="Verdana"/>
                <a:sym typeface="Verdana"/>
              </a:rPr>
              <a:t>Da qui devi:</a:t>
            </a:r>
            <a:br>
              <a:rPr lang="it" sz="1400" dirty="0" smtClean="0">
                <a:solidFill>
                  <a:srgbClr val="000000"/>
                </a:solidFill>
                <a:latin typeface="Verdana"/>
                <a:ea typeface="Verdana"/>
                <a:cs typeface="Verdana"/>
                <a:sym typeface="Verdana"/>
              </a:rPr>
            </a:br>
            <a:r>
              <a:rPr lang="it" sz="1400" dirty="0" smtClean="0">
                <a:solidFill>
                  <a:srgbClr val="000000"/>
                </a:solidFill>
                <a:latin typeface="Verdana"/>
                <a:ea typeface="Verdana"/>
                <a:cs typeface="Verdana"/>
                <a:sym typeface="Verdana"/>
              </a:rPr>
              <a:t>- </a:t>
            </a:r>
            <a:r>
              <a:rPr lang="it" sz="1400" dirty="0" smtClean="0">
                <a:solidFill>
                  <a:srgbClr val="000000"/>
                </a:solidFill>
                <a:latin typeface="Verdana"/>
                <a:ea typeface="Verdana"/>
                <a:cs typeface="Verdana"/>
                <a:sym typeface="Verdana"/>
              </a:rPr>
              <a:t>procedere </a:t>
            </a:r>
            <a:r>
              <a:rPr lang="it" sz="1400" dirty="0">
                <a:solidFill>
                  <a:srgbClr val="000000"/>
                </a:solidFill>
                <a:latin typeface="Verdana"/>
                <a:ea typeface="Verdana"/>
                <a:cs typeface="Verdana"/>
                <a:sym typeface="Verdana"/>
              </a:rPr>
              <a:t>cliccando su </a:t>
            </a:r>
            <a:r>
              <a:rPr lang="it" sz="1400" i="1" dirty="0">
                <a:solidFill>
                  <a:srgbClr val="000000"/>
                </a:solidFill>
                <a:latin typeface="Verdana"/>
                <a:ea typeface="Verdana"/>
                <a:cs typeface="Verdana"/>
                <a:sym typeface="Verdana"/>
              </a:rPr>
              <a:t>Stampa Domanda di </a:t>
            </a:r>
            <a:r>
              <a:rPr lang="it" sz="1400" i="1" dirty="0" smtClean="0">
                <a:solidFill>
                  <a:srgbClr val="000000"/>
                </a:solidFill>
                <a:latin typeface="Verdana"/>
                <a:ea typeface="Verdana"/>
                <a:cs typeface="Verdana"/>
                <a:sym typeface="Verdana"/>
              </a:rPr>
              <a:t>Immatricolazione</a:t>
            </a:r>
            <a:br>
              <a:rPr lang="it" sz="1400" i="1" dirty="0" smtClean="0">
                <a:solidFill>
                  <a:srgbClr val="000000"/>
                </a:solidFill>
                <a:latin typeface="Verdana"/>
                <a:ea typeface="Verdana"/>
                <a:cs typeface="Verdana"/>
                <a:sym typeface="Verdana"/>
              </a:rPr>
            </a:br>
            <a:r>
              <a:rPr lang="it" sz="1400" i="1" dirty="0" smtClean="0">
                <a:solidFill>
                  <a:srgbClr val="000000"/>
                </a:solidFill>
                <a:latin typeface="Verdana"/>
                <a:ea typeface="Verdana"/>
                <a:cs typeface="Verdana"/>
                <a:sym typeface="Verdana"/>
              </a:rPr>
              <a:t>- </a:t>
            </a:r>
            <a:r>
              <a:rPr lang="it" sz="1400" dirty="0" smtClean="0">
                <a:solidFill>
                  <a:srgbClr val="000000"/>
                </a:solidFill>
                <a:latin typeface="Verdana"/>
                <a:ea typeface="Verdana"/>
                <a:cs typeface="Verdana"/>
                <a:sym typeface="Verdana"/>
              </a:rPr>
              <a:t>procedere al versamento del contributo previsto cliccando su </a:t>
            </a:r>
            <a:r>
              <a:rPr lang="it" sz="1400" i="1" dirty="0" smtClean="0">
                <a:solidFill>
                  <a:srgbClr val="000000"/>
                </a:solidFill>
                <a:latin typeface="Verdana"/>
                <a:ea typeface="Verdana"/>
                <a:cs typeface="Verdana"/>
                <a:sym typeface="Verdana"/>
              </a:rPr>
              <a:t>Pagamenti</a:t>
            </a:r>
            <a:br>
              <a:rPr lang="it" sz="1400" i="1" dirty="0" smtClean="0">
                <a:solidFill>
                  <a:srgbClr val="000000"/>
                </a:solidFill>
                <a:latin typeface="Verdana"/>
                <a:ea typeface="Verdana"/>
                <a:cs typeface="Verdana"/>
                <a:sym typeface="Verdana"/>
              </a:rPr>
            </a:br>
            <a:r>
              <a:rPr lang="it" sz="1400" i="1" dirty="0" smtClean="0">
                <a:solidFill>
                  <a:srgbClr val="000000"/>
                </a:solidFill>
                <a:latin typeface="Verdana"/>
                <a:ea typeface="Verdana"/>
                <a:cs typeface="Verdana"/>
                <a:sym typeface="Verdana"/>
              </a:rPr>
              <a:t>- </a:t>
            </a:r>
            <a:r>
              <a:rPr lang="it" sz="1400" dirty="0" smtClean="0">
                <a:solidFill>
                  <a:srgbClr val="000000"/>
                </a:solidFill>
                <a:latin typeface="Verdana"/>
                <a:ea typeface="Verdana"/>
                <a:cs typeface="Verdana"/>
                <a:sym typeface="Verdana"/>
              </a:rPr>
              <a:t>procedere al caricamento della documentazione cliccando su </a:t>
            </a:r>
            <a:r>
              <a:rPr lang="it" sz="1400" i="1" dirty="0" smtClean="0">
                <a:solidFill>
                  <a:srgbClr val="000000"/>
                </a:solidFill>
                <a:latin typeface="Verdana"/>
                <a:ea typeface="Verdana"/>
                <a:cs typeface="Verdana"/>
                <a:sym typeface="Verdana"/>
              </a:rPr>
              <a:t>Modifica Titoli di Valutazione</a:t>
            </a:r>
            <a:endParaRPr sz="1400" dirty="0">
              <a:solidFill>
                <a:srgbClr val="00000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p:txBody>
      </p:sp>
      <p:sp>
        <p:nvSpPr>
          <p:cNvPr id="304" name="Google Shape;304;p41"/>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lvl="0" algn="ctr">
              <a:lnSpc>
                <a:spcPct val="115000"/>
              </a:lnSpc>
            </a:pPr>
            <a:r>
              <a:rPr lang="it" sz="2400" b="1" dirty="0">
                <a:solidFill>
                  <a:srgbClr val="2885A1"/>
                </a:solidFill>
              </a:rPr>
              <a:t>FASE 1: ISCRIZIONE</a:t>
            </a:r>
            <a:endParaRPr sz="2400" dirty="0"/>
          </a:p>
        </p:txBody>
      </p:sp>
      <p:pic>
        <p:nvPicPr>
          <p:cNvPr id="305" name="Google Shape;305;p41"/>
          <p:cNvPicPr preferRelativeResize="0"/>
          <p:nvPr/>
        </p:nvPicPr>
        <p:blipFill>
          <a:blip r:embed="rId3">
            <a:extLst>
              <a:ext uri="{28A0092B-C50C-407E-A947-70E740481C1C}">
                <a14:useLocalDpi xmlns:a14="http://schemas.microsoft.com/office/drawing/2010/main" val="0"/>
              </a:ext>
            </a:extLst>
          </a:blip>
          <a:stretch>
            <a:fillRect/>
          </a:stretch>
        </p:blipFill>
        <p:spPr>
          <a:xfrm>
            <a:off x="2932200" y="1438649"/>
            <a:ext cx="6059401" cy="2894255"/>
          </a:xfrm>
          <a:prstGeom prst="rect">
            <a:avLst/>
          </a:prstGeom>
          <a:noFill/>
          <a:ln>
            <a:noFill/>
          </a:ln>
        </p:spPr>
      </p:pic>
      <p:sp>
        <p:nvSpPr>
          <p:cNvPr id="306" name="Google Shape;306;p41"/>
          <p:cNvSpPr/>
          <p:nvPr/>
        </p:nvSpPr>
        <p:spPr>
          <a:xfrm rot="5400000">
            <a:off x="4538308" y="4458959"/>
            <a:ext cx="495425" cy="243315"/>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6;p41"/>
          <p:cNvSpPr/>
          <p:nvPr/>
        </p:nvSpPr>
        <p:spPr>
          <a:xfrm rot="2691583">
            <a:off x="5714186" y="4445704"/>
            <a:ext cx="495425" cy="243315"/>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6;p41"/>
          <p:cNvSpPr/>
          <p:nvPr/>
        </p:nvSpPr>
        <p:spPr>
          <a:xfrm rot="7601003">
            <a:off x="3378287" y="4458958"/>
            <a:ext cx="495425" cy="243315"/>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2"/>
          <p:cNvSpPr txBox="1">
            <a:spLocks noGrp="1"/>
          </p:cNvSpPr>
          <p:nvPr>
            <p:ph type="title"/>
          </p:nvPr>
        </p:nvSpPr>
        <p:spPr>
          <a:xfrm>
            <a:off x="311700" y="723900"/>
            <a:ext cx="4239600" cy="384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it" sz="1400">
                <a:solidFill>
                  <a:srgbClr val="000000"/>
                </a:solidFill>
                <a:latin typeface="Verdana"/>
                <a:ea typeface="Verdana"/>
                <a:cs typeface="Verdana"/>
                <a:sym typeface="Verdana"/>
              </a:rPr>
              <a:t>Viene generato un file PDF con la domanda di immatricolazione compilata con i dati che hai inserito.</a:t>
            </a:r>
            <a:endParaRPr sz="1400">
              <a:solidFill>
                <a:srgbClr val="000000"/>
              </a:solidFill>
              <a:latin typeface="Verdana"/>
              <a:ea typeface="Verdana"/>
              <a:cs typeface="Verdana"/>
              <a:sym typeface="Verdana"/>
            </a:endParaRPr>
          </a:p>
          <a:p>
            <a:pPr marL="0" lvl="0" indent="0" algn="l" rtl="0">
              <a:lnSpc>
                <a:spcPct val="100000"/>
              </a:lnSpc>
              <a:spcBef>
                <a:spcPts val="0"/>
              </a:spcBef>
              <a:spcAft>
                <a:spcPts val="0"/>
              </a:spcAft>
              <a:buNone/>
            </a:pPr>
            <a:endParaRPr sz="1400">
              <a:solidFill>
                <a:srgbClr val="000000"/>
              </a:solidFill>
              <a:latin typeface="Verdana"/>
              <a:ea typeface="Verdana"/>
              <a:cs typeface="Verdana"/>
              <a:sym typeface="Verdana"/>
            </a:endParaRPr>
          </a:p>
          <a:p>
            <a:pPr marL="0" lvl="0" indent="0" algn="l" rtl="0">
              <a:lnSpc>
                <a:spcPct val="100000"/>
              </a:lnSpc>
              <a:spcBef>
                <a:spcPts val="0"/>
              </a:spcBef>
              <a:spcAft>
                <a:spcPts val="0"/>
              </a:spcAft>
              <a:buNone/>
            </a:pPr>
            <a:r>
              <a:rPr lang="it" sz="1400">
                <a:solidFill>
                  <a:srgbClr val="000000"/>
                </a:solidFill>
                <a:latin typeface="Verdana"/>
                <a:ea typeface="Verdana"/>
                <a:cs typeface="Verdana"/>
                <a:sym typeface="Verdana"/>
              </a:rPr>
              <a:t>Questo documento deve essere:</a:t>
            </a:r>
            <a:endParaRPr sz="1400">
              <a:solidFill>
                <a:srgbClr val="000000"/>
              </a:solidFill>
              <a:latin typeface="Verdana"/>
              <a:ea typeface="Verdana"/>
              <a:cs typeface="Verdana"/>
              <a:sym typeface="Verdana"/>
            </a:endParaRPr>
          </a:p>
          <a:p>
            <a:pPr marL="0" lvl="0" indent="0" algn="l" rtl="0">
              <a:lnSpc>
                <a:spcPct val="100000"/>
              </a:lnSpc>
              <a:spcBef>
                <a:spcPts val="0"/>
              </a:spcBef>
              <a:spcAft>
                <a:spcPts val="0"/>
              </a:spcAft>
              <a:buNone/>
            </a:pPr>
            <a:endParaRPr sz="1400">
              <a:solidFill>
                <a:srgbClr val="000000"/>
              </a:solidFill>
              <a:latin typeface="Verdana"/>
              <a:ea typeface="Verdana"/>
              <a:cs typeface="Verdana"/>
              <a:sym typeface="Verdana"/>
            </a:endParaRPr>
          </a:p>
          <a:p>
            <a:pPr marL="457200" lvl="0" indent="-317500" algn="l" rtl="0">
              <a:lnSpc>
                <a:spcPct val="100000"/>
              </a:lnSpc>
              <a:spcBef>
                <a:spcPts val="0"/>
              </a:spcBef>
              <a:spcAft>
                <a:spcPts val="0"/>
              </a:spcAft>
              <a:buClr>
                <a:srgbClr val="000000"/>
              </a:buClr>
              <a:buSzPts val="1400"/>
              <a:buFont typeface="Verdana"/>
              <a:buAutoNum type="arabicPeriod"/>
            </a:pPr>
            <a:r>
              <a:rPr lang="it" sz="1400">
                <a:solidFill>
                  <a:srgbClr val="000000"/>
                </a:solidFill>
                <a:latin typeface="Verdana"/>
                <a:ea typeface="Verdana"/>
                <a:cs typeface="Verdana"/>
                <a:sym typeface="Verdana"/>
              </a:rPr>
              <a:t>controllato scrupolosamente;</a:t>
            </a:r>
            <a:endParaRPr sz="1400">
              <a:solidFill>
                <a:srgbClr val="000000"/>
              </a:solidFill>
              <a:latin typeface="Verdana"/>
              <a:ea typeface="Verdana"/>
              <a:cs typeface="Verdana"/>
              <a:sym typeface="Verdana"/>
            </a:endParaRPr>
          </a:p>
          <a:p>
            <a:pPr marL="457200" lvl="0" indent="-317500" algn="l" rtl="0">
              <a:lnSpc>
                <a:spcPct val="100000"/>
              </a:lnSpc>
              <a:spcBef>
                <a:spcPts val="0"/>
              </a:spcBef>
              <a:spcAft>
                <a:spcPts val="0"/>
              </a:spcAft>
              <a:buClr>
                <a:srgbClr val="000000"/>
              </a:buClr>
              <a:buSzPts val="1400"/>
              <a:buFont typeface="Verdana"/>
              <a:buAutoNum type="arabicPeriod"/>
            </a:pPr>
            <a:r>
              <a:rPr lang="it" sz="1400">
                <a:solidFill>
                  <a:srgbClr val="000000"/>
                </a:solidFill>
                <a:latin typeface="Verdana"/>
                <a:ea typeface="Verdana"/>
                <a:cs typeface="Verdana"/>
                <a:sym typeface="Verdana"/>
              </a:rPr>
              <a:t>completato con i dati mancanti, se necessario;</a:t>
            </a:r>
            <a:endParaRPr sz="1400">
              <a:solidFill>
                <a:srgbClr val="000000"/>
              </a:solidFill>
              <a:latin typeface="Verdana"/>
              <a:ea typeface="Verdana"/>
              <a:cs typeface="Verdana"/>
              <a:sym typeface="Verdana"/>
            </a:endParaRPr>
          </a:p>
          <a:p>
            <a:pPr marL="457200" lvl="0" indent="-317500" algn="l" rtl="0">
              <a:lnSpc>
                <a:spcPct val="100000"/>
              </a:lnSpc>
              <a:spcBef>
                <a:spcPts val="0"/>
              </a:spcBef>
              <a:spcAft>
                <a:spcPts val="0"/>
              </a:spcAft>
              <a:buClr>
                <a:srgbClr val="000000"/>
              </a:buClr>
              <a:buSzPts val="1400"/>
              <a:buFont typeface="Verdana"/>
              <a:buAutoNum type="arabicPeriod"/>
            </a:pPr>
            <a:r>
              <a:rPr lang="it" sz="1400">
                <a:solidFill>
                  <a:srgbClr val="000000"/>
                </a:solidFill>
                <a:latin typeface="Verdana"/>
                <a:ea typeface="Verdana"/>
                <a:cs typeface="Verdana"/>
                <a:sym typeface="Verdana"/>
              </a:rPr>
              <a:t>datato e </a:t>
            </a:r>
            <a:r>
              <a:rPr lang="it" sz="1400" b="1" u="sng">
                <a:solidFill>
                  <a:srgbClr val="000000"/>
                </a:solidFill>
                <a:latin typeface="Verdana"/>
                <a:ea typeface="Verdana"/>
                <a:cs typeface="Verdana"/>
                <a:sym typeface="Verdana"/>
              </a:rPr>
              <a:t>firmato</a:t>
            </a:r>
            <a:r>
              <a:rPr lang="it" sz="1400">
                <a:solidFill>
                  <a:srgbClr val="000000"/>
                </a:solidFill>
                <a:latin typeface="Verdana"/>
                <a:ea typeface="Verdana"/>
                <a:cs typeface="Verdana"/>
                <a:sym typeface="Verdana"/>
              </a:rPr>
              <a:t>;</a:t>
            </a:r>
            <a:endParaRPr sz="1400">
              <a:solidFill>
                <a:srgbClr val="000000"/>
              </a:solidFill>
              <a:latin typeface="Verdana"/>
              <a:ea typeface="Verdana"/>
              <a:cs typeface="Verdana"/>
              <a:sym typeface="Verdana"/>
            </a:endParaRPr>
          </a:p>
          <a:p>
            <a:pPr marL="457200" lvl="0" indent="-317500" algn="l" rtl="0">
              <a:lnSpc>
                <a:spcPct val="100000"/>
              </a:lnSpc>
              <a:spcBef>
                <a:spcPts val="0"/>
              </a:spcBef>
              <a:spcAft>
                <a:spcPts val="0"/>
              </a:spcAft>
              <a:buClr>
                <a:srgbClr val="000000"/>
              </a:buClr>
              <a:buSzPts val="1400"/>
              <a:buFont typeface="Verdana"/>
              <a:buAutoNum type="arabicPeriod"/>
            </a:pPr>
            <a:r>
              <a:rPr lang="it" sz="1400">
                <a:solidFill>
                  <a:srgbClr val="000000"/>
                </a:solidFill>
                <a:latin typeface="Verdana"/>
                <a:ea typeface="Verdana"/>
                <a:cs typeface="Verdana"/>
                <a:sym typeface="Verdana"/>
              </a:rPr>
              <a:t>scansionato, poichè dovrai caricarlo successivamente nella procedura.</a:t>
            </a:r>
            <a:endParaRPr sz="1400">
              <a:solidFill>
                <a:srgbClr val="000000"/>
              </a:solidFill>
              <a:latin typeface="Verdana"/>
              <a:ea typeface="Verdana"/>
              <a:cs typeface="Verdana"/>
              <a:sym typeface="Verdana"/>
            </a:endParaRPr>
          </a:p>
          <a:p>
            <a:pPr marL="0" lvl="0" indent="0" algn="l" rtl="0">
              <a:spcBef>
                <a:spcPts val="0"/>
              </a:spcBef>
              <a:spcAft>
                <a:spcPts val="0"/>
              </a:spcAft>
              <a:buNone/>
            </a:pPr>
            <a:endParaRPr sz="1400">
              <a:solidFill>
                <a:srgbClr val="002060"/>
              </a:solidFill>
              <a:latin typeface="Verdana"/>
              <a:ea typeface="Verdana"/>
              <a:cs typeface="Verdana"/>
              <a:sym typeface="Verdana"/>
            </a:endParaRPr>
          </a:p>
          <a:p>
            <a:pPr marL="0" lvl="0" indent="0" algn="l" rtl="0">
              <a:spcBef>
                <a:spcPts val="0"/>
              </a:spcBef>
              <a:spcAft>
                <a:spcPts val="0"/>
              </a:spcAft>
              <a:buNone/>
            </a:pPr>
            <a:endParaRPr sz="1400">
              <a:solidFill>
                <a:srgbClr val="002060"/>
              </a:solidFill>
              <a:latin typeface="Verdana"/>
              <a:ea typeface="Verdana"/>
              <a:cs typeface="Verdana"/>
              <a:sym typeface="Verdana"/>
            </a:endParaRPr>
          </a:p>
        </p:txBody>
      </p:sp>
      <p:sp>
        <p:nvSpPr>
          <p:cNvPr id="313" name="Google Shape;313;p42"/>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lvl="0" algn="ctr">
              <a:lnSpc>
                <a:spcPct val="115000"/>
              </a:lnSpc>
            </a:pPr>
            <a:r>
              <a:rPr lang="it" sz="2400" b="1" dirty="0">
                <a:solidFill>
                  <a:srgbClr val="2885A1"/>
                </a:solidFill>
              </a:rPr>
              <a:t>FASE 1: ISCRIZIONE</a:t>
            </a:r>
            <a:endParaRPr sz="2400" dirty="0"/>
          </a:p>
        </p:txBody>
      </p:sp>
      <p:pic>
        <p:nvPicPr>
          <p:cNvPr id="314" name="Google Shape;314;p42"/>
          <p:cNvPicPr preferRelativeResize="0"/>
          <p:nvPr/>
        </p:nvPicPr>
        <p:blipFill>
          <a:blip r:embed="rId3">
            <a:extLst>
              <a:ext uri="{28A0092B-C50C-407E-A947-70E740481C1C}">
                <a14:useLocalDpi xmlns:a14="http://schemas.microsoft.com/office/drawing/2010/main" val="0"/>
              </a:ext>
            </a:extLst>
          </a:blip>
          <a:stretch>
            <a:fillRect/>
          </a:stretch>
        </p:blipFill>
        <p:spPr>
          <a:xfrm>
            <a:off x="4764075" y="796733"/>
            <a:ext cx="3687775" cy="4051283"/>
          </a:xfrm>
          <a:prstGeom prst="rect">
            <a:avLst/>
          </a:prstGeom>
          <a:noFill/>
          <a:ln>
            <a:noFill/>
          </a:ln>
        </p:spPr>
      </p:pic>
      <p:sp>
        <p:nvSpPr>
          <p:cNvPr id="316" name="Google Shape;316;p42"/>
          <p:cNvSpPr/>
          <p:nvPr/>
        </p:nvSpPr>
        <p:spPr>
          <a:xfrm rot="18633782">
            <a:off x="7811930" y="4149667"/>
            <a:ext cx="480728" cy="177548"/>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txBox="1">
            <a:spLocks noGrp="1"/>
          </p:cNvSpPr>
          <p:nvPr>
            <p:ph type="title"/>
          </p:nvPr>
        </p:nvSpPr>
        <p:spPr>
          <a:xfrm>
            <a:off x="311700" y="723900"/>
            <a:ext cx="2468100" cy="384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it" sz="1400" dirty="0">
                <a:solidFill>
                  <a:srgbClr val="000000"/>
                </a:solidFill>
                <a:latin typeface="Verdana"/>
                <a:ea typeface="Verdana"/>
                <a:cs typeface="Verdana"/>
                <a:sym typeface="Verdana"/>
              </a:rPr>
              <a:t>La fase successiva prevede il pagamento dei contributi previsti.</a:t>
            </a:r>
            <a:endParaRPr sz="1400" dirty="0">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it" sz="1400" dirty="0">
                <a:solidFill>
                  <a:srgbClr val="000000"/>
                </a:solidFill>
                <a:latin typeface="Verdana"/>
                <a:ea typeface="Verdana"/>
                <a:cs typeface="Verdana"/>
                <a:sym typeface="Verdana"/>
              </a:rPr>
              <a:t>Per farlo accedi alla voce </a:t>
            </a:r>
            <a:r>
              <a:rPr lang="it" sz="1400" b="1" dirty="0">
                <a:solidFill>
                  <a:srgbClr val="000000"/>
                </a:solidFill>
                <a:latin typeface="Verdana"/>
                <a:ea typeface="Verdana"/>
                <a:cs typeface="Verdana"/>
                <a:sym typeface="Verdana"/>
              </a:rPr>
              <a:t>PAGAMENTI</a:t>
            </a:r>
            <a:r>
              <a:rPr lang="it" sz="1400" dirty="0">
                <a:solidFill>
                  <a:srgbClr val="000000"/>
                </a:solidFill>
                <a:latin typeface="Verdana"/>
                <a:ea typeface="Verdana"/>
                <a:cs typeface="Verdana"/>
                <a:sym typeface="Verdana"/>
              </a:rPr>
              <a:t> del menù di sinistra. Apparirà una lista dei bollettini addebitati. </a:t>
            </a:r>
            <a:endParaRPr sz="1400" dirty="0">
              <a:solidFill>
                <a:srgbClr val="000000"/>
              </a:solidFill>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it" sz="1400" b="1" dirty="0">
                <a:solidFill>
                  <a:srgbClr val="000000"/>
                </a:solidFill>
                <a:latin typeface="Verdana"/>
                <a:ea typeface="Verdana"/>
                <a:cs typeface="Verdana"/>
                <a:sym typeface="Verdana"/>
              </a:rPr>
              <a:t>Clicca sul numero della fattura</a:t>
            </a:r>
            <a:r>
              <a:rPr lang="it" sz="1400" dirty="0">
                <a:solidFill>
                  <a:srgbClr val="000000"/>
                </a:solidFill>
                <a:latin typeface="Verdana"/>
                <a:ea typeface="Verdana"/>
                <a:cs typeface="Verdana"/>
                <a:sym typeface="Verdana"/>
              </a:rPr>
              <a:t> per iniziare il processo di pagamento.</a:t>
            </a:r>
            <a:endParaRPr sz="1400" dirty="0">
              <a:solidFill>
                <a:srgbClr val="000000"/>
              </a:solidFill>
              <a:latin typeface="Verdana"/>
              <a:ea typeface="Verdana"/>
              <a:cs typeface="Verdana"/>
              <a:sym typeface="Verdana"/>
            </a:endParaRPr>
          </a:p>
          <a:p>
            <a:pPr marL="292100" lvl="0" indent="-177800" algn="l" rtl="0">
              <a:lnSpc>
                <a:spcPct val="115000"/>
              </a:lnSpc>
              <a:spcBef>
                <a:spcPts val="0"/>
              </a:spcBef>
              <a:spcAft>
                <a:spcPts val="0"/>
              </a:spcAft>
              <a:buNone/>
            </a:pPr>
            <a:endParaRPr sz="1400" dirty="0">
              <a:solidFill>
                <a:srgbClr val="00206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p:txBody>
      </p:sp>
      <p:sp>
        <p:nvSpPr>
          <p:cNvPr id="329" name="Google Shape;329;p44"/>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it" sz="2400" b="1" dirty="0">
                <a:solidFill>
                  <a:srgbClr val="2885A1"/>
                </a:solidFill>
              </a:rPr>
              <a:t>FASE 2: PAGAMENTO TASSE</a:t>
            </a:r>
            <a:endParaRPr sz="2400" dirty="0"/>
          </a:p>
        </p:txBody>
      </p:sp>
      <p:pic>
        <p:nvPicPr>
          <p:cNvPr id="330" name="Google Shape;330;p44"/>
          <p:cNvPicPr preferRelativeResize="0"/>
          <p:nvPr/>
        </p:nvPicPr>
        <p:blipFill>
          <a:blip r:embed="rId3">
            <a:extLst>
              <a:ext uri="{28A0092B-C50C-407E-A947-70E740481C1C}">
                <a14:useLocalDpi xmlns:a14="http://schemas.microsoft.com/office/drawing/2010/main" val="0"/>
              </a:ext>
            </a:extLst>
          </a:blip>
          <a:stretch>
            <a:fillRect/>
          </a:stretch>
        </p:blipFill>
        <p:spPr>
          <a:xfrm>
            <a:off x="2955636" y="841175"/>
            <a:ext cx="5686739" cy="3241298"/>
          </a:xfrm>
          <a:prstGeom prst="rect">
            <a:avLst/>
          </a:prstGeom>
          <a:noFill/>
          <a:ln>
            <a:noFill/>
          </a:ln>
        </p:spPr>
      </p:pic>
      <p:sp>
        <p:nvSpPr>
          <p:cNvPr id="331" name="Google Shape;331;p44"/>
          <p:cNvSpPr/>
          <p:nvPr/>
        </p:nvSpPr>
        <p:spPr>
          <a:xfrm rot="1931458">
            <a:off x="3345212" y="2888242"/>
            <a:ext cx="451625" cy="199927"/>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4"/>
          <p:cNvSpPr/>
          <p:nvPr/>
        </p:nvSpPr>
        <p:spPr>
          <a:xfrm>
            <a:off x="5276725" y="2471850"/>
            <a:ext cx="258900" cy="103500"/>
          </a:xfrm>
          <a:prstGeom prst="roundRect">
            <a:avLst>
              <a:gd name="adj" fmla="val 16667"/>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721475"/>
            <a:ext cx="2468100" cy="38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400" dirty="0">
                <a:solidFill>
                  <a:srgbClr val="000000"/>
                </a:solidFill>
                <a:latin typeface="Verdana"/>
                <a:ea typeface="Verdana"/>
                <a:cs typeface="Verdana"/>
                <a:sym typeface="Verdana"/>
              </a:rPr>
              <a:t>Collegati al sito </a:t>
            </a:r>
            <a:r>
              <a:rPr lang="it" sz="1400" u="sng" dirty="0">
                <a:solidFill>
                  <a:schemeClr val="accent5"/>
                </a:solidFill>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http://studiare.unife.it</a:t>
            </a:r>
            <a:r>
              <a:rPr lang="it" sz="1400" dirty="0">
                <a:solidFill>
                  <a:srgbClr val="000000"/>
                </a:solidFill>
                <a:latin typeface="Verdana"/>
                <a:ea typeface="Verdana"/>
                <a:cs typeface="Verdana"/>
                <a:sym typeface="Verdana"/>
              </a:rPr>
              <a:t> e clicca sull’icona </a:t>
            </a:r>
            <a:r>
              <a:rPr lang="it" sz="1400" b="1" dirty="0">
                <a:solidFill>
                  <a:srgbClr val="000000"/>
                </a:solidFill>
                <a:latin typeface="Verdana"/>
                <a:ea typeface="Verdana"/>
                <a:cs typeface="Verdana"/>
                <a:sym typeface="Verdana"/>
              </a:rPr>
              <a:t>MENU </a:t>
            </a:r>
            <a:r>
              <a:rPr lang="it" sz="1400" dirty="0">
                <a:solidFill>
                  <a:srgbClr val="000000"/>
                </a:solidFill>
                <a:latin typeface="Verdana"/>
                <a:ea typeface="Verdana"/>
                <a:cs typeface="Verdana"/>
                <a:sym typeface="Verdana"/>
              </a:rPr>
              <a:t>che trovi in alto a destra.</a:t>
            </a:r>
            <a:endParaRPr sz="1400" dirty="0">
              <a:solidFill>
                <a:srgbClr val="000000"/>
              </a:solidFill>
              <a:latin typeface="Verdana"/>
              <a:ea typeface="Verdana"/>
              <a:cs typeface="Verdana"/>
              <a:sym typeface="Verdana"/>
            </a:endParaRPr>
          </a:p>
          <a:p>
            <a:pPr marL="0" lvl="0" indent="0" algn="l" rtl="0">
              <a:spcBef>
                <a:spcPts val="0"/>
              </a:spcBef>
              <a:spcAft>
                <a:spcPts val="0"/>
              </a:spcAft>
              <a:buNone/>
            </a:pPr>
            <a:endParaRPr sz="1400" dirty="0">
              <a:solidFill>
                <a:srgbClr val="000000"/>
              </a:solidFill>
              <a:latin typeface="Verdana"/>
              <a:ea typeface="Verdana"/>
              <a:cs typeface="Verdana"/>
              <a:sym typeface="Verdana"/>
            </a:endParaRPr>
          </a:p>
          <a:p>
            <a:pPr marL="0" lvl="0" indent="0" algn="l" rtl="0">
              <a:spcBef>
                <a:spcPts val="0"/>
              </a:spcBef>
              <a:spcAft>
                <a:spcPts val="0"/>
              </a:spcAft>
              <a:buNone/>
            </a:pPr>
            <a:r>
              <a:rPr lang="it" sz="1400" dirty="0">
                <a:solidFill>
                  <a:srgbClr val="000000"/>
                </a:solidFill>
                <a:latin typeface="Verdana"/>
                <a:ea typeface="Verdana"/>
                <a:cs typeface="Verdana"/>
                <a:sym typeface="Verdana"/>
              </a:rPr>
              <a:t>Clicca sulla voce </a:t>
            </a:r>
            <a:r>
              <a:rPr lang="it" sz="1400" i="1" dirty="0">
                <a:solidFill>
                  <a:srgbClr val="000000"/>
                </a:solidFill>
                <a:latin typeface="Verdana"/>
                <a:ea typeface="Verdana"/>
                <a:cs typeface="Verdana"/>
                <a:sym typeface="Verdana"/>
              </a:rPr>
              <a:t>Login </a:t>
            </a:r>
            <a:r>
              <a:rPr lang="it" sz="1400" dirty="0">
                <a:solidFill>
                  <a:srgbClr val="000000"/>
                </a:solidFill>
                <a:latin typeface="Verdana"/>
                <a:ea typeface="Verdana"/>
                <a:cs typeface="Verdana"/>
                <a:sym typeface="Verdana"/>
              </a:rPr>
              <a:t>ed effettua l’accesso nella tua area riservata</a:t>
            </a:r>
            <a:endParaRPr sz="1400" dirty="0">
              <a:solidFill>
                <a:srgbClr val="000000"/>
              </a:solidFill>
              <a:latin typeface="Verdana"/>
              <a:ea typeface="Verdana"/>
              <a:cs typeface="Verdana"/>
              <a:sym typeface="Verdana"/>
            </a:endParaRPr>
          </a:p>
        </p:txBody>
      </p:sp>
      <p:sp>
        <p:nvSpPr>
          <p:cNvPr id="61" name="Google Shape;61;p14"/>
          <p:cNvSpPr txBox="1"/>
          <p:nvPr/>
        </p:nvSpPr>
        <p:spPr>
          <a:xfrm>
            <a:off x="311700" y="14877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it" sz="2400" b="1" dirty="0">
                <a:solidFill>
                  <a:srgbClr val="2885A1"/>
                </a:solidFill>
              </a:rPr>
              <a:t>FASE 1: </a:t>
            </a:r>
            <a:r>
              <a:rPr lang="it" sz="2400" b="1" dirty="0" smtClean="0">
                <a:solidFill>
                  <a:srgbClr val="2885A1"/>
                </a:solidFill>
              </a:rPr>
              <a:t>ISCRIZIONE</a:t>
            </a:r>
            <a:endParaRPr sz="2400" dirty="0">
              <a:solidFill>
                <a:schemeClr val="dk1"/>
              </a:solidFill>
            </a:endParaRPr>
          </a:p>
          <a:p>
            <a:pPr marL="0" lvl="0" indent="0" algn="ctr" rtl="0">
              <a:lnSpc>
                <a:spcPct val="115000"/>
              </a:lnSpc>
              <a:spcBef>
                <a:spcPts val="0"/>
              </a:spcBef>
              <a:spcAft>
                <a:spcPts val="0"/>
              </a:spcAft>
              <a:buClr>
                <a:schemeClr val="dk1"/>
              </a:buClr>
              <a:buSzPts val="1100"/>
              <a:buFont typeface="Arial"/>
              <a:buNone/>
            </a:pPr>
            <a:endParaRPr sz="2400" b="1" dirty="0">
              <a:solidFill>
                <a:srgbClr val="2885A1"/>
              </a:solidFill>
            </a:endParaRPr>
          </a:p>
          <a:p>
            <a:pPr marL="0" lvl="0" indent="0" algn="ctr" rtl="0">
              <a:lnSpc>
                <a:spcPct val="115000"/>
              </a:lnSpc>
              <a:spcBef>
                <a:spcPts val="0"/>
              </a:spcBef>
              <a:spcAft>
                <a:spcPts val="0"/>
              </a:spcAft>
              <a:buClr>
                <a:schemeClr val="dk1"/>
              </a:buClr>
              <a:buSzPts val="1100"/>
              <a:buFont typeface="Arial"/>
              <a:buNone/>
            </a:pPr>
            <a:endParaRPr sz="2400" b="1" dirty="0">
              <a:solidFill>
                <a:srgbClr val="2885A1"/>
              </a:solidFill>
            </a:endParaRPr>
          </a:p>
        </p:txBody>
      </p:sp>
      <p:pic>
        <p:nvPicPr>
          <p:cNvPr id="62" name="Google Shape;62;p14"/>
          <p:cNvPicPr preferRelativeResize="0"/>
          <p:nvPr/>
        </p:nvPicPr>
        <p:blipFill>
          <a:blip r:embed="rId4">
            <a:alphaModFix/>
          </a:blip>
          <a:stretch>
            <a:fillRect/>
          </a:stretch>
        </p:blipFill>
        <p:spPr>
          <a:xfrm>
            <a:off x="2813975" y="825550"/>
            <a:ext cx="6059400" cy="3639057"/>
          </a:xfrm>
          <a:prstGeom prst="rect">
            <a:avLst/>
          </a:prstGeom>
          <a:noFill/>
          <a:ln>
            <a:noFill/>
          </a:ln>
        </p:spPr>
      </p:pic>
      <p:sp>
        <p:nvSpPr>
          <p:cNvPr id="63" name="Google Shape;63;p14"/>
          <p:cNvSpPr/>
          <p:nvPr/>
        </p:nvSpPr>
        <p:spPr>
          <a:xfrm rot="-2049843">
            <a:off x="7989564" y="1125922"/>
            <a:ext cx="583370" cy="238641"/>
          </a:xfrm>
          <a:prstGeom prst="righ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5"/>
          <p:cNvSpPr txBox="1">
            <a:spLocks noGrp="1"/>
          </p:cNvSpPr>
          <p:nvPr>
            <p:ph type="title"/>
          </p:nvPr>
        </p:nvSpPr>
        <p:spPr>
          <a:xfrm>
            <a:off x="311700" y="770200"/>
            <a:ext cx="2659200" cy="392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it" sz="1400" dirty="0">
                <a:solidFill>
                  <a:srgbClr val="000000"/>
                </a:solidFill>
                <a:latin typeface="Verdana"/>
                <a:ea typeface="Verdana"/>
                <a:cs typeface="Verdana"/>
                <a:sym typeface="Verdana"/>
              </a:rPr>
              <a:t>Apparirà il dettaglio della tassa selezionata. </a:t>
            </a:r>
            <a:endParaRPr sz="1400" dirty="0">
              <a:solidFill>
                <a:srgbClr val="000000"/>
              </a:solidFill>
              <a:latin typeface="Verdana"/>
              <a:ea typeface="Verdana"/>
              <a:cs typeface="Verdana"/>
              <a:sym typeface="Verdana"/>
            </a:endParaRPr>
          </a:p>
          <a:p>
            <a:pPr marL="0" lvl="0" indent="0" algn="l" rtl="0">
              <a:lnSpc>
                <a:spcPct val="100000"/>
              </a:lnSpc>
              <a:spcBef>
                <a:spcPts val="0"/>
              </a:spcBef>
              <a:spcAft>
                <a:spcPts val="0"/>
              </a:spcAft>
              <a:buNone/>
            </a:pPr>
            <a:r>
              <a:rPr lang="it" sz="1400" dirty="0">
                <a:solidFill>
                  <a:srgbClr val="000000"/>
                </a:solidFill>
                <a:latin typeface="Verdana"/>
                <a:ea typeface="Verdana"/>
                <a:cs typeface="Verdana"/>
                <a:sym typeface="Verdana"/>
              </a:rPr>
              <a:t>Procedi al pagamento cliccando su </a:t>
            </a:r>
            <a:r>
              <a:rPr lang="it" sz="1400" i="1" dirty="0">
                <a:solidFill>
                  <a:srgbClr val="000000"/>
                </a:solidFill>
                <a:latin typeface="Verdana"/>
                <a:ea typeface="Verdana"/>
                <a:cs typeface="Verdana"/>
                <a:sym typeface="Verdana"/>
              </a:rPr>
              <a:t>pagoPA OnLine</a:t>
            </a:r>
            <a:r>
              <a:rPr lang="it" sz="1400" dirty="0">
                <a:solidFill>
                  <a:srgbClr val="000000"/>
                </a:solidFill>
                <a:latin typeface="Verdana"/>
                <a:ea typeface="Verdana"/>
                <a:cs typeface="Verdana"/>
                <a:sym typeface="Verdana"/>
              </a:rPr>
              <a:t> per pagare tramite i servizi di pagamento web di pagoPA. Se clicchi su </a:t>
            </a:r>
            <a:r>
              <a:rPr lang="it" sz="1400" i="1" dirty="0">
                <a:solidFill>
                  <a:srgbClr val="000000"/>
                </a:solidFill>
                <a:latin typeface="Verdana"/>
                <a:ea typeface="Verdana"/>
                <a:cs typeface="Verdana"/>
                <a:sym typeface="Verdana"/>
              </a:rPr>
              <a:t>pagoPA con PDF</a:t>
            </a:r>
            <a:r>
              <a:rPr lang="it" sz="1400" dirty="0">
                <a:solidFill>
                  <a:srgbClr val="000000"/>
                </a:solidFill>
                <a:latin typeface="Verdana"/>
                <a:ea typeface="Verdana"/>
                <a:cs typeface="Verdana"/>
                <a:sym typeface="Verdana"/>
              </a:rPr>
              <a:t> verrà generato un documento (AVVISO DI PAGAMENTO) che permette di procedere con il pagamento utilizzando lettori di BARCODE e QRCODE (APP su cellulare, ATM, tabaccherie)</a:t>
            </a:r>
            <a:endParaRPr sz="1400" dirty="0">
              <a:solidFill>
                <a:srgbClr val="000000"/>
              </a:solidFill>
              <a:latin typeface="Verdana"/>
              <a:ea typeface="Verdana"/>
              <a:cs typeface="Verdana"/>
              <a:sym typeface="Verdana"/>
            </a:endParaRPr>
          </a:p>
          <a:p>
            <a:pPr marL="292100" lvl="0" indent="-177800" algn="l" rtl="0">
              <a:lnSpc>
                <a:spcPct val="115000"/>
              </a:lnSpc>
              <a:spcBef>
                <a:spcPts val="0"/>
              </a:spcBef>
              <a:spcAft>
                <a:spcPts val="0"/>
              </a:spcAft>
              <a:buNone/>
            </a:pPr>
            <a:endParaRPr sz="1400" dirty="0">
              <a:solidFill>
                <a:srgbClr val="00206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p:txBody>
      </p:sp>
      <p:sp>
        <p:nvSpPr>
          <p:cNvPr id="338" name="Google Shape;338;p45"/>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it" sz="2400" b="1">
                <a:solidFill>
                  <a:srgbClr val="2885A1"/>
                </a:solidFill>
              </a:rPr>
              <a:t>FASE 2: PAGAMENTO TASSE</a:t>
            </a:r>
            <a:endParaRPr sz="2400"/>
          </a:p>
        </p:txBody>
      </p:sp>
      <p:pic>
        <p:nvPicPr>
          <p:cNvPr id="339" name="Google Shape;339;p45"/>
          <p:cNvPicPr preferRelativeResize="0"/>
          <p:nvPr/>
        </p:nvPicPr>
        <p:blipFill>
          <a:blip r:embed="rId3">
            <a:extLst>
              <a:ext uri="{28A0092B-C50C-407E-A947-70E740481C1C}">
                <a14:useLocalDpi xmlns:a14="http://schemas.microsoft.com/office/drawing/2010/main" val="0"/>
              </a:ext>
            </a:extLst>
          </a:blip>
          <a:stretch>
            <a:fillRect/>
          </a:stretch>
        </p:blipFill>
        <p:spPr>
          <a:xfrm>
            <a:off x="2932200" y="1287150"/>
            <a:ext cx="6059400" cy="3095089"/>
          </a:xfrm>
          <a:prstGeom prst="rect">
            <a:avLst/>
          </a:prstGeom>
          <a:noFill/>
          <a:ln>
            <a:noFill/>
          </a:ln>
        </p:spPr>
      </p:pic>
      <p:sp>
        <p:nvSpPr>
          <p:cNvPr id="340" name="Google Shape;340;p45"/>
          <p:cNvSpPr/>
          <p:nvPr/>
        </p:nvSpPr>
        <p:spPr>
          <a:xfrm>
            <a:off x="4544050" y="3795382"/>
            <a:ext cx="414300" cy="1851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5"/>
          <p:cNvSpPr/>
          <p:nvPr/>
        </p:nvSpPr>
        <p:spPr>
          <a:xfrm rot="10156552">
            <a:off x="2542964" y="3832317"/>
            <a:ext cx="414337" cy="185045"/>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5"/>
          <p:cNvSpPr/>
          <p:nvPr/>
        </p:nvSpPr>
        <p:spPr>
          <a:xfrm>
            <a:off x="5964975" y="1602825"/>
            <a:ext cx="325500" cy="1110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5"/>
          <p:cNvSpPr/>
          <p:nvPr/>
        </p:nvSpPr>
        <p:spPr>
          <a:xfrm>
            <a:off x="4544050" y="3475225"/>
            <a:ext cx="229500" cy="1035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5"/>
          <p:cNvSpPr/>
          <p:nvPr/>
        </p:nvSpPr>
        <p:spPr>
          <a:xfrm>
            <a:off x="8561775" y="3504000"/>
            <a:ext cx="325500" cy="258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6"/>
          <p:cNvSpPr txBox="1">
            <a:spLocks noGrp="1"/>
          </p:cNvSpPr>
          <p:nvPr>
            <p:ph type="title"/>
          </p:nvPr>
        </p:nvSpPr>
        <p:spPr>
          <a:xfrm>
            <a:off x="311700" y="809375"/>
            <a:ext cx="2115600" cy="3931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it" sz="1400">
                <a:solidFill>
                  <a:srgbClr val="000000"/>
                </a:solidFill>
                <a:latin typeface="Verdana"/>
                <a:ea typeface="Verdana"/>
                <a:cs typeface="Verdana"/>
                <a:sym typeface="Verdana"/>
              </a:rPr>
              <a:t>Una volta acquisito il pagamento, la tassa apparirà fra i pagamenti già effettuati nell’Elenco tasse (identificati dal bollino dello “stato” colorato di </a:t>
            </a:r>
            <a:r>
              <a:rPr lang="it" sz="1400" b="1">
                <a:solidFill>
                  <a:srgbClr val="000000"/>
                </a:solidFill>
                <a:latin typeface="Verdana"/>
                <a:ea typeface="Verdana"/>
                <a:cs typeface="Verdana"/>
                <a:sym typeface="Verdana"/>
              </a:rPr>
              <a:t>verde</a:t>
            </a:r>
            <a:r>
              <a:rPr lang="it" sz="1400">
                <a:solidFill>
                  <a:srgbClr val="000000"/>
                </a:solidFill>
                <a:latin typeface="Verdana"/>
                <a:ea typeface="Verdana"/>
                <a:cs typeface="Verdana"/>
                <a:sym typeface="Verdana"/>
              </a:rPr>
              <a:t>)</a:t>
            </a:r>
            <a:endParaRPr sz="1400">
              <a:solidFill>
                <a:srgbClr val="000000"/>
              </a:solidFill>
              <a:latin typeface="Verdana"/>
              <a:ea typeface="Verdana"/>
              <a:cs typeface="Verdana"/>
              <a:sym typeface="Verdana"/>
            </a:endParaRPr>
          </a:p>
          <a:p>
            <a:pPr marL="292100" lvl="0" indent="-177800" algn="l" rtl="0">
              <a:lnSpc>
                <a:spcPct val="115000"/>
              </a:lnSpc>
              <a:spcBef>
                <a:spcPts val="0"/>
              </a:spcBef>
              <a:spcAft>
                <a:spcPts val="0"/>
              </a:spcAft>
              <a:buNone/>
            </a:pPr>
            <a:endParaRPr sz="1400">
              <a:solidFill>
                <a:srgbClr val="002060"/>
              </a:solidFill>
              <a:latin typeface="Verdana"/>
              <a:ea typeface="Verdana"/>
              <a:cs typeface="Verdana"/>
              <a:sym typeface="Verdana"/>
            </a:endParaRPr>
          </a:p>
          <a:p>
            <a:pPr marL="0" lvl="0" indent="0" algn="l" rtl="0">
              <a:spcBef>
                <a:spcPts val="0"/>
              </a:spcBef>
              <a:spcAft>
                <a:spcPts val="0"/>
              </a:spcAft>
              <a:buNone/>
            </a:pPr>
            <a:endParaRPr sz="1400">
              <a:solidFill>
                <a:srgbClr val="002060"/>
              </a:solidFill>
              <a:latin typeface="Verdana"/>
              <a:ea typeface="Verdana"/>
              <a:cs typeface="Verdana"/>
              <a:sym typeface="Verdana"/>
            </a:endParaRPr>
          </a:p>
          <a:p>
            <a:pPr marL="0" lvl="0" indent="0" algn="l" rtl="0">
              <a:spcBef>
                <a:spcPts val="0"/>
              </a:spcBef>
              <a:spcAft>
                <a:spcPts val="0"/>
              </a:spcAft>
              <a:buNone/>
            </a:pPr>
            <a:endParaRPr sz="1400">
              <a:solidFill>
                <a:srgbClr val="002060"/>
              </a:solidFill>
              <a:latin typeface="Verdana"/>
              <a:ea typeface="Verdana"/>
              <a:cs typeface="Verdana"/>
              <a:sym typeface="Verdana"/>
            </a:endParaRPr>
          </a:p>
        </p:txBody>
      </p:sp>
      <p:sp>
        <p:nvSpPr>
          <p:cNvPr id="350" name="Google Shape;350;p46"/>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it" sz="2400" b="1">
                <a:solidFill>
                  <a:srgbClr val="2885A1"/>
                </a:solidFill>
              </a:rPr>
              <a:t>FASE 2: PAGAMENTO TASSE</a:t>
            </a:r>
            <a:endParaRPr sz="2400"/>
          </a:p>
        </p:txBody>
      </p:sp>
      <p:pic>
        <p:nvPicPr>
          <p:cNvPr id="351" name="Google Shape;351;p46"/>
          <p:cNvPicPr preferRelativeResize="0"/>
          <p:nvPr/>
        </p:nvPicPr>
        <p:blipFill>
          <a:blip r:embed="rId3">
            <a:alphaModFix/>
          </a:blip>
          <a:stretch>
            <a:fillRect/>
          </a:stretch>
        </p:blipFill>
        <p:spPr>
          <a:xfrm>
            <a:off x="2513225" y="989388"/>
            <a:ext cx="6477336" cy="3164726"/>
          </a:xfrm>
          <a:prstGeom prst="rect">
            <a:avLst/>
          </a:prstGeom>
          <a:noFill/>
          <a:ln>
            <a:noFill/>
          </a:ln>
        </p:spPr>
      </p:pic>
      <p:sp>
        <p:nvSpPr>
          <p:cNvPr id="352" name="Google Shape;352;p46"/>
          <p:cNvSpPr/>
          <p:nvPr/>
        </p:nvSpPr>
        <p:spPr>
          <a:xfrm>
            <a:off x="2597650" y="2683350"/>
            <a:ext cx="6305400" cy="1923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6"/>
          <p:cNvSpPr/>
          <p:nvPr/>
        </p:nvSpPr>
        <p:spPr>
          <a:xfrm>
            <a:off x="5039900" y="2708675"/>
            <a:ext cx="273900" cy="118500"/>
          </a:xfrm>
          <a:prstGeom prst="roundRect">
            <a:avLst>
              <a:gd name="adj" fmla="val 16667"/>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7"/>
          <p:cNvSpPr txBox="1">
            <a:spLocks noGrp="1"/>
          </p:cNvSpPr>
          <p:nvPr>
            <p:ph type="title"/>
          </p:nvPr>
        </p:nvSpPr>
        <p:spPr>
          <a:xfrm>
            <a:off x="141475" y="2021150"/>
            <a:ext cx="8922600" cy="29607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1"/>
              </a:buClr>
              <a:buSzPts val="1100"/>
              <a:buFont typeface="Arial"/>
              <a:buNone/>
            </a:pPr>
            <a:r>
              <a:rPr lang="it" sz="1400" dirty="0">
                <a:solidFill>
                  <a:srgbClr val="000000"/>
                </a:solidFill>
                <a:latin typeface="Verdana"/>
                <a:ea typeface="Verdana"/>
                <a:cs typeface="Verdana"/>
                <a:sym typeface="Verdana"/>
              </a:rPr>
              <a:t>L’ultima fase prevede il </a:t>
            </a:r>
            <a:r>
              <a:rPr lang="it" sz="1400" b="1" dirty="0">
                <a:solidFill>
                  <a:srgbClr val="000000"/>
                </a:solidFill>
                <a:latin typeface="Verdana"/>
                <a:ea typeface="Verdana"/>
                <a:cs typeface="Verdana"/>
                <a:sym typeface="Verdana"/>
              </a:rPr>
              <a:t>caricamento della scansione della DOMANDA DI IMMATRICOLAZIONE dopo che l’hai </a:t>
            </a:r>
            <a:r>
              <a:rPr lang="it" sz="1400" b="1" u="sng" dirty="0">
                <a:solidFill>
                  <a:srgbClr val="000000"/>
                </a:solidFill>
                <a:latin typeface="Verdana"/>
                <a:ea typeface="Verdana"/>
                <a:cs typeface="Verdana"/>
                <a:sym typeface="Verdana"/>
              </a:rPr>
              <a:t>FIRMATA</a:t>
            </a:r>
            <a:r>
              <a:rPr lang="it" sz="1400" dirty="0">
                <a:solidFill>
                  <a:srgbClr val="000000"/>
                </a:solidFill>
                <a:latin typeface="Verdana"/>
                <a:ea typeface="Verdana"/>
                <a:cs typeface="Verdana"/>
                <a:sym typeface="Verdana"/>
              </a:rPr>
              <a:t>, da effettuare </a:t>
            </a:r>
            <a:r>
              <a:rPr lang="it" sz="1400" b="1" dirty="0">
                <a:solidFill>
                  <a:srgbClr val="000000"/>
                </a:solidFill>
                <a:latin typeface="Verdana"/>
                <a:ea typeface="Verdana"/>
                <a:cs typeface="Verdana"/>
                <a:sym typeface="Verdana"/>
              </a:rPr>
              <a:t>ONLINE</a:t>
            </a:r>
            <a:r>
              <a:rPr lang="it" sz="1400" dirty="0">
                <a:solidFill>
                  <a:srgbClr val="000000"/>
                </a:solidFill>
                <a:latin typeface="Verdana"/>
                <a:ea typeface="Verdana"/>
                <a:cs typeface="Verdana"/>
                <a:sym typeface="Verdana"/>
              </a:rPr>
              <a:t> sempre dalla tua Area Riservata in </a:t>
            </a:r>
            <a:r>
              <a:rPr lang="it" sz="1400" i="1" u="sng" dirty="0">
                <a:solidFill>
                  <a:schemeClr val="hlink"/>
                </a:solidFill>
                <a:latin typeface="Verdana"/>
                <a:ea typeface="Verdana"/>
                <a:cs typeface="Verdana"/>
                <a:sym typeface="Verdana"/>
                <a:hlinkClick r:id="rId3"/>
              </a:rPr>
              <a:t>studiare.unife.it</a:t>
            </a:r>
            <a:r>
              <a:rPr lang="it" sz="1400" i="1" dirty="0">
                <a:solidFill>
                  <a:srgbClr val="000000"/>
                </a:solidFill>
                <a:latin typeface="Verdana"/>
                <a:ea typeface="Verdana"/>
                <a:cs typeface="Verdana"/>
                <a:sym typeface="Verdana"/>
              </a:rPr>
              <a:t>. </a:t>
            </a:r>
            <a:endParaRPr sz="1400" i="1" dirty="0">
              <a:solidFill>
                <a:srgbClr val="000000"/>
              </a:solidFill>
              <a:latin typeface="Verdana"/>
              <a:ea typeface="Verdana"/>
              <a:cs typeface="Verdana"/>
              <a:sym typeface="Verdana"/>
            </a:endParaRPr>
          </a:p>
          <a:p>
            <a:pPr marL="0" lvl="0" indent="0" algn="just" rtl="0">
              <a:lnSpc>
                <a:spcPct val="100000"/>
              </a:lnSpc>
              <a:spcBef>
                <a:spcPts val="0"/>
              </a:spcBef>
              <a:spcAft>
                <a:spcPts val="0"/>
              </a:spcAft>
              <a:buClr>
                <a:schemeClr val="dk1"/>
              </a:buClr>
              <a:buSzPts val="1100"/>
              <a:buFont typeface="Arial"/>
              <a:buNone/>
            </a:pPr>
            <a:endParaRPr sz="1400" u="sng" dirty="0">
              <a:solidFill>
                <a:srgbClr val="000000"/>
              </a:solidFill>
              <a:latin typeface="Verdana"/>
              <a:ea typeface="Verdana"/>
              <a:cs typeface="Verdana"/>
              <a:sym typeface="Verdana"/>
            </a:endParaRPr>
          </a:p>
          <a:p>
            <a:pPr marL="0" lvl="0" indent="0" algn="just" rtl="0">
              <a:lnSpc>
                <a:spcPct val="100000"/>
              </a:lnSpc>
              <a:spcBef>
                <a:spcPts val="0"/>
              </a:spcBef>
              <a:spcAft>
                <a:spcPts val="0"/>
              </a:spcAft>
              <a:buClr>
                <a:schemeClr val="dk1"/>
              </a:buClr>
              <a:buSzPts val="1100"/>
              <a:buFont typeface="Arial"/>
              <a:buNone/>
            </a:pPr>
            <a:r>
              <a:rPr lang="it" sz="1400" u="sng" dirty="0">
                <a:solidFill>
                  <a:srgbClr val="000000"/>
                </a:solidFill>
                <a:latin typeface="Verdana"/>
                <a:ea typeface="Verdana"/>
                <a:cs typeface="Verdana"/>
                <a:sym typeface="Verdana"/>
              </a:rPr>
              <a:t>Non dovrai quindi recarti negli uffici </a:t>
            </a:r>
            <a:r>
              <a:rPr lang="it" sz="1400" u="sng" dirty="0" smtClean="0">
                <a:solidFill>
                  <a:srgbClr val="000000"/>
                </a:solidFill>
                <a:latin typeface="Verdana"/>
                <a:ea typeface="Verdana"/>
                <a:cs typeface="Verdana"/>
                <a:sym typeface="Verdana"/>
              </a:rPr>
              <a:t>o in posta per consegnare o spedire </a:t>
            </a:r>
            <a:r>
              <a:rPr lang="it" sz="1400" u="sng" dirty="0">
                <a:solidFill>
                  <a:srgbClr val="000000"/>
                </a:solidFill>
                <a:latin typeface="Verdana"/>
                <a:ea typeface="Verdana"/>
                <a:cs typeface="Verdana"/>
                <a:sym typeface="Verdana"/>
              </a:rPr>
              <a:t>i documenti originali</a:t>
            </a:r>
            <a:r>
              <a:rPr lang="it" sz="1400" dirty="0">
                <a:solidFill>
                  <a:srgbClr val="000000"/>
                </a:solidFill>
                <a:latin typeface="Verdana"/>
                <a:ea typeface="Verdana"/>
                <a:cs typeface="Verdana"/>
                <a:sym typeface="Verdana"/>
              </a:rPr>
              <a:t>.</a:t>
            </a:r>
            <a:endParaRPr sz="1400" dirty="0">
              <a:solidFill>
                <a:srgbClr val="000000"/>
              </a:solidFill>
              <a:latin typeface="Verdana"/>
              <a:ea typeface="Verdana"/>
              <a:cs typeface="Verdana"/>
              <a:sym typeface="Verdana"/>
            </a:endParaRPr>
          </a:p>
          <a:p>
            <a:pPr marL="0" lvl="0" indent="444500" algn="ctr" rtl="0">
              <a:lnSpc>
                <a:spcPct val="100000"/>
              </a:lnSpc>
              <a:spcBef>
                <a:spcPts val="0"/>
              </a:spcBef>
              <a:spcAft>
                <a:spcPts val="0"/>
              </a:spcAft>
              <a:buClr>
                <a:schemeClr val="dk1"/>
              </a:buClr>
              <a:buSzPts val="1100"/>
              <a:buFont typeface="Arial"/>
              <a:buNone/>
            </a:pPr>
            <a:r>
              <a:rPr lang="it" sz="1400" b="1" dirty="0">
                <a:solidFill>
                  <a:srgbClr val="000000"/>
                </a:solidFill>
                <a:latin typeface="Verdana"/>
                <a:ea typeface="Verdana"/>
                <a:cs typeface="Verdana"/>
                <a:sym typeface="Verdana"/>
              </a:rPr>
              <a:t> </a:t>
            </a:r>
            <a:endParaRPr sz="1400" b="1" dirty="0">
              <a:solidFill>
                <a:srgbClr val="000000"/>
              </a:solidFill>
              <a:latin typeface="Verdana"/>
              <a:ea typeface="Verdana"/>
              <a:cs typeface="Verdana"/>
              <a:sym typeface="Verdana"/>
            </a:endParaRPr>
          </a:p>
          <a:p>
            <a:pPr marL="0" lvl="0" indent="0" algn="just" rtl="0">
              <a:lnSpc>
                <a:spcPct val="100000"/>
              </a:lnSpc>
              <a:spcBef>
                <a:spcPts val="0"/>
              </a:spcBef>
              <a:spcAft>
                <a:spcPts val="0"/>
              </a:spcAft>
              <a:buClr>
                <a:schemeClr val="dk1"/>
              </a:buClr>
              <a:buSzPts val="1100"/>
              <a:buFont typeface="Arial"/>
              <a:buNone/>
            </a:pPr>
            <a:r>
              <a:rPr lang="it" sz="1400" dirty="0">
                <a:solidFill>
                  <a:srgbClr val="000000"/>
                </a:solidFill>
                <a:latin typeface="Verdana"/>
                <a:ea typeface="Verdana"/>
                <a:cs typeface="Verdana"/>
                <a:sym typeface="Verdana"/>
              </a:rPr>
              <a:t>La scansione della DOMANDA DI IMMATRICOLAZIONE </a:t>
            </a:r>
            <a:r>
              <a:rPr lang="it" sz="1400" b="1" dirty="0">
                <a:solidFill>
                  <a:srgbClr val="000000"/>
                </a:solidFill>
                <a:latin typeface="Verdana"/>
                <a:ea typeface="Verdana"/>
                <a:cs typeface="Verdana"/>
                <a:sym typeface="Verdana"/>
              </a:rPr>
              <a:t>firmata</a:t>
            </a:r>
            <a:r>
              <a:rPr lang="it" sz="1400" dirty="0">
                <a:solidFill>
                  <a:srgbClr val="000000"/>
                </a:solidFill>
                <a:latin typeface="Verdana"/>
                <a:ea typeface="Verdana"/>
                <a:cs typeface="Verdana"/>
                <a:sym typeface="Verdana"/>
              </a:rPr>
              <a:t> può essere effettuata con uno scanner o anche utilizzando la fotocamera del tuo Smartphone oppure con un’app dedicata (es. Google Drive, CamScanner, ecc.)</a:t>
            </a:r>
            <a:endParaRPr sz="1400" dirty="0">
              <a:solidFill>
                <a:srgbClr val="000000"/>
              </a:solidFill>
              <a:latin typeface="Verdana"/>
              <a:ea typeface="Verdana"/>
              <a:cs typeface="Verdana"/>
              <a:sym typeface="Verdana"/>
            </a:endParaRPr>
          </a:p>
          <a:p>
            <a:pPr marL="0" lvl="0" indent="0" algn="just" rtl="0">
              <a:lnSpc>
                <a:spcPct val="100000"/>
              </a:lnSpc>
              <a:spcBef>
                <a:spcPts val="0"/>
              </a:spcBef>
              <a:spcAft>
                <a:spcPts val="0"/>
              </a:spcAft>
              <a:buClr>
                <a:schemeClr val="dk1"/>
              </a:buClr>
              <a:buSzPts val="1100"/>
              <a:buFont typeface="Arial"/>
              <a:buNone/>
            </a:pPr>
            <a:r>
              <a:rPr lang="it" sz="1400" dirty="0">
                <a:solidFill>
                  <a:srgbClr val="000000"/>
                </a:solidFill>
                <a:latin typeface="Verdana"/>
                <a:ea typeface="Verdana"/>
                <a:cs typeface="Verdana"/>
                <a:sym typeface="Verdana"/>
              </a:rPr>
              <a:t> </a:t>
            </a:r>
            <a:endParaRPr sz="1400" dirty="0">
              <a:solidFill>
                <a:srgbClr val="000000"/>
              </a:solidFill>
              <a:latin typeface="Verdana"/>
              <a:ea typeface="Verdana"/>
              <a:cs typeface="Verdana"/>
              <a:sym typeface="Verdana"/>
            </a:endParaRPr>
          </a:p>
          <a:p>
            <a:pPr marL="0" lvl="0" indent="0" algn="just" rtl="0">
              <a:lnSpc>
                <a:spcPct val="100000"/>
              </a:lnSpc>
              <a:spcBef>
                <a:spcPts val="0"/>
              </a:spcBef>
              <a:spcAft>
                <a:spcPts val="0"/>
              </a:spcAft>
              <a:buClr>
                <a:schemeClr val="dk1"/>
              </a:buClr>
              <a:buSzPts val="1100"/>
              <a:buFont typeface="Arial"/>
              <a:buNone/>
            </a:pPr>
            <a:r>
              <a:rPr lang="it" sz="1400" dirty="0">
                <a:solidFill>
                  <a:srgbClr val="000000"/>
                </a:solidFill>
                <a:latin typeface="Verdana"/>
                <a:ea typeface="Verdana"/>
                <a:cs typeface="Verdana"/>
                <a:sym typeface="Verdana"/>
              </a:rPr>
              <a:t>N.B. </a:t>
            </a:r>
            <a:r>
              <a:rPr lang="it" sz="1400" dirty="0" smtClean="0">
                <a:solidFill>
                  <a:srgbClr val="000000"/>
                </a:solidFill>
                <a:latin typeface="Verdana"/>
                <a:ea typeface="Verdana"/>
                <a:cs typeface="Verdana"/>
                <a:sym typeface="Verdana"/>
              </a:rPr>
              <a:t>Se il </a:t>
            </a:r>
            <a:r>
              <a:rPr lang="it" sz="1400" dirty="0">
                <a:solidFill>
                  <a:srgbClr val="000000"/>
                </a:solidFill>
                <a:latin typeface="Verdana"/>
                <a:ea typeface="Verdana"/>
                <a:cs typeface="Verdana"/>
                <a:sym typeface="Verdana"/>
              </a:rPr>
              <a:t>documento è composto da 2 pagine, ricordati di digitalizzarle entrambe.</a:t>
            </a:r>
            <a:endParaRPr sz="1400" dirty="0">
              <a:solidFill>
                <a:srgbClr val="000000"/>
              </a:solidFill>
              <a:latin typeface="Verdana"/>
              <a:ea typeface="Verdana"/>
              <a:cs typeface="Verdana"/>
              <a:sym typeface="Verdana"/>
            </a:endParaRPr>
          </a:p>
          <a:p>
            <a:pPr marL="0" lvl="0" indent="0" algn="l" rtl="0">
              <a:lnSpc>
                <a:spcPct val="100000"/>
              </a:lnSpc>
              <a:spcBef>
                <a:spcPts val="0"/>
              </a:spcBef>
              <a:spcAft>
                <a:spcPts val="0"/>
              </a:spcAft>
              <a:buNone/>
            </a:pPr>
            <a:endParaRPr sz="1400" dirty="0">
              <a:solidFill>
                <a:srgbClr val="000000"/>
              </a:solidFill>
              <a:latin typeface="Verdana"/>
              <a:ea typeface="Verdana"/>
              <a:cs typeface="Verdana"/>
              <a:sym typeface="Verdana"/>
            </a:endParaRPr>
          </a:p>
          <a:p>
            <a:pPr marL="292100" lvl="0" indent="-177800" algn="l" rtl="0">
              <a:lnSpc>
                <a:spcPct val="115000"/>
              </a:lnSpc>
              <a:spcBef>
                <a:spcPts val="0"/>
              </a:spcBef>
              <a:spcAft>
                <a:spcPts val="0"/>
              </a:spcAft>
              <a:buNone/>
            </a:pPr>
            <a:endParaRPr sz="1400" dirty="0">
              <a:solidFill>
                <a:srgbClr val="00206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p:txBody>
      </p:sp>
      <p:sp>
        <p:nvSpPr>
          <p:cNvPr id="359" name="Google Shape;359;p47"/>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it" sz="2400" b="1">
                <a:solidFill>
                  <a:srgbClr val="2885A1"/>
                </a:solidFill>
              </a:rPr>
              <a:t>FASE 3: CARICAMENTO DELLA DOCUMENTAZIONE</a:t>
            </a:r>
            <a:endParaRPr sz="2400"/>
          </a:p>
        </p:txBody>
      </p:sp>
      <p:pic>
        <p:nvPicPr>
          <p:cNvPr id="360" name="Google Shape;360;p47"/>
          <p:cNvPicPr preferRelativeResize="0"/>
          <p:nvPr/>
        </p:nvPicPr>
        <p:blipFill>
          <a:blip r:embed="rId4">
            <a:alphaModFix/>
          </a:blip>
          <a:stretch>
            <a:fillRect/>
          </a:stretch>
        </p:blipFill>
        <p:spPr>
          <a:xfrm>
            <a:off x="385365" y="1054925"/>
            <a:ext cx="860650" cy="412150"/>
          </a:xfrm>
          <a:prstGeom prst="rect">
            <a:avLst/>
          </a:prstGeom>
          <a:noFill/>
          <a:ln>
            <a:noFill/>
          </a:ln>
        </p:spPr>
      </p:pic>
      <p:sp>
        <p:nvSpPr>
          <p:cNvPr id="361" name="Google Shape;361;p47"/>
          <p:cNvSpPr txBox="1">
            <a:spLocks noGrp="1"/>
          </p:cNvSpPr>
          <p:nvPr>
            <p:ph type="title"/>
          </p:nvPr>
        </p:nvSpPr>
        <p:spPr>
          <a:xfrm>
            <a:off x="1702750" y="900750"/>
            <a:ext cx="6405900" cy="7782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it" sz="1400">
                <a:solidFill>
                  <a:srgbClr val="000000"/>
                </a:solidFill>
                <a:latin typeface="Verdana"/>
                <a:ea typeface="Verdana"/>
                <a:cs typeface="Verdana"/>
                <a:sym typeface="Verdana"/>
              </a:rPr>
              <a:t>Se hai effettuato l’accesso tramite SPID non sarà necessario allegare</a:t>
            </a:r>
            <a:endParaRPr sz="1400">
              <a:solidFill>
                <a:srgbClr val="000000"/>
              </a:solidFill>
              <a:latin typeface="Verdana"/>
              <a:ea typeface="Verdana"/>
              <a:cs typeface="Verdana"/>
              <a:sym typeface="Verdana"/>
            </a:endParaRPr>
          </a:p>
          <a:p>
            <a:pPr marL="0" lvl="0" indent="0" algn="just" rtl="0">
              <a:lnSpc>
                <a:spcPct val="115000"/>
              </a:lnSpc>
              <a:spcBef>
                <a:spcPts val="0"/>
              </a:spcBef>
              <a:spcAft>
                <a:spcPts val="0"/>
              </a:spcAft>
              <a:buClr>
                <a:schemeClr val="dk1"/>
              </a:buClr>
              <a:buSzPts val="1100"/>
              <a:buFont typeface="Arial"/>
              <a:buNone/>
            </a:pPr>
            <a:r>
              <a:rPr lang="it" sz="1400">
                <a:solidFill>
                  <a:srgbClr val="000000"/>
                </a:solidFill>
                <a:latin typeface="Verdana"/>
                <a:ea typeface="Verdana"/>
                <a:cs typeface="Verdana"/>
                <a:sym typeface="Verdana"/>
              </a:rPr>
              <a:t>la scansione della domanda di immatricolazione firmata </a:t>
            </a:r>
            <a:endParaRPr sz="1400">
              <a:solidFill>
                <a:srgbClr val="000000"/>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8"/>
          <p:cNvSpPr txBox="1">
            <a:spLocks noGrp="1"/>
          </p:cNvSpPr>
          <p:nvPr>
            <p:ph type="title"/>
          </p:nvPr>
        </p:nvSpPr>
        <p:spPr>
          <a:xfrm>
            <a:off x="311700" y="800100"/>
            <a:ext cx="2468100" cy="384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it" sz="1400" dirty="0">
                <a:latin typeface="Verdana"/>
                <a:ea typeface="Verdana"/>
                <a:cs typeface="Verdana"/>
                <a:sym typeface="Verdana"/>
              </a:rPr>
              <a:t>Puoi ora caricare </a:t>
            </a:r>
            <a:r>
              <a:rPr lang="it" sz="1400" dirty="0" smtClean="0">
                <a:latin typeface="Verdana"/>
                <a:ea typeface="Verdana"/>
                <a:cs typeface="Verdana"/>
                <a:sym typeface="Verdana"/>
              </a:rPr>
              <a:t>la domanda firmata e la restante documenntazione cliccando </a:t>
            </a:r>
            <a:r>
              <a:rPr lang="it" sz="1400" dirty="0">
                <a:latin typeface="Verdana"/>
                <a:ea typeface="Verdana"/>
                <a:cs typeface="Verdana"/>
                <a:sym typeface="Verdana"/>
              </a:rPr>
              <a:t>la voce </a:t>
            </a:r>
            <a:r>
              <a:rPr lang="it" sz="1400" i="1" dirty="0" smtClean="0">
                <a:latin typeface="Verdana"/>
                <a:ea typeface="Verdana"/>
                <a:cs typeface="Verdana"/>
                <a:sym typeface="Verdana"/>
              </a:rPr>
              <a:t>Modifica titoli di valutazione</a:t>
            </a:r>
            <a:r>
              <a:rPr lang="it" sz="1400" dirty="0" smtClean="0">
                <a:latin typeface="Verdana"/>
                <a:ea typeface="Verdana"/>
                <a:cs typeface="Verdana"/>
                <a:sym typeface="Verdana"/>
              </a:rPr>
              <a:t> dalla pagina di riepilogo.</a:t>
            </a:r>
            <a:endParaRPr sz="1400" dirty="0">
              <a:latin typeface="Verdana"/>
              <a:ea typeface="Verdana"/>
              <a:cs typeface="Verdana"/>
              <a:sym typeface="Verdana"/>
            </a:endParaRPr>
          </a:p>
          <a:p>
            <a:pPr lvl="0"/>
            <a:r>
              <a:rPr lang="it-IT" sz="1400" dirty="0" smtClean="0">
                <a:solidFill>
                  <a:srgbClr val="000000"/>
                </a:solidFill>
                <a:latin typeface="Verdana"/>
                <a:ea typeface="Verdana"/>
                <a:cs typeface="Verdana"/>
                <a:sym typeface="Verdana"/>
              </a:rPr>
              <a:t>Per procedere seleziona </a:t>
            </a:r>
            <a:r>
              <a:rPr lang="it-IT" sz="1400" i="1" dirty="0" smtClean="0">
                <a:solidFill>
                  <a:srgbClr val="000000"/>
                </a:solidFill>
                <a:latin typeface="Verdana"/>
                <a:ea typeface="Verdana"/>
                <a:cs typeface="Verdana"/>
                <a:sym typeface="Verdana"/>
              </a:rPr>
              <a:t>Sì</a:t>
            </a:r>
            <a:r>
              <a:rPr lang="it-IT" sz="1400" dirty="0" smtClean="0">
                <a:solidFill>
                  <a:srgbClr val="000000"/>
                </a:solidFill>
                <a:latin typeface="Verdana"/>
                <a:ea typeface="Verdana"/>
                <a:cs typeface="Verdana"/>
                <a:sym typeface="Verdana"/>
              </a:rPr>
              <a:t> e clicca su </a:t>
            </a:r>
            <a:r>
              <a:rPr lang="it-IT" sz="1400" i="1" dirty="0" smtClean="0">
                <a:solidFill>
                  <a:srgbClr val="000000"/>
                </a:solidFill>
                <a:latin typeface="Verdana"/>
                <a:ea typeface="Verdana"/>
                <a:cs typeface="Verdana"/>
                <a:sym typeface="Verdana"/>
              </a:rPr>
              <a:t>Avanti,</a:t>
            </a:r>
            <a:br>
              <a:rPr lang="it-IT" sz="1400" i="1" dirty="0" smtClean="0">
                <a:solidFill>
                  <a:srgbClr val="000000"/>
                </a:solidFill>
                <a:latin typeface="Verdana"/>
                <a:ea typeface="Verdana"/>
                <a:cs typeface="Verdana"/>
                <a:sym typeface="Verdana"/>
              </a:rPr>
            </a:br>
            <a:r>
              <a:rPr lang="it-IT" sz="1400" i="1" dirty="0">
                <a:solidFill>
                  <a:srgbClr val="000000"/>
                </a:solidFill>
                <a:latin typeface="Verdana"/>
                <a:ea typeface="Verdana"/>
                <a:cs typeface="Verdana"/>
                <a:sym typeface="Verdana"/>
              </a:rPr>
              <a:t/>
            </a:r>
            <a:br>
              <a:rPr lang="it-IT" sz="1400" i="1" dirty="0">
                <a:solidFill>
                  <a:srgbClr val="000000"/>
                </a:solidFill>
                <a:latin typeface="Verdana"/>
                <a:ea typeface="Verdana"/>
                <a:cs typeface="Verdana"/>
                <a:sym typeface="Verdana"/>
              </a:rPr>
            </a:br>
            <a:r>
              <a:rPr lang="it-IT" sz="1400" b="1" dirty="0" smtClean="0">
                <a:solidFill>
                  <a:srgbClr val="000000"/>
                </a:solidFill>
                <a:latin typeface="Verdana"/>
                <a:ea typeface="Verdana"/>
                <a:cs typeface="Verdana"/>
                <a:sym typeface="Verdana"/>
              </a:rPr>
              <a:t>Ricordati che l’elenco dei documenti da caricare è descritto dettagliatamente nel bando di ammissione</a:t>
            </a:r>
            <a:endParaRPr sz="1400" b="1" dirty="0">
              <a:solidFill>
                <a:srgbClr val="000000"/>
              </a:solidFill>
              <a:latin typeface="Verdana"/>
              <a:ea typeface="Verdana"/>
              <a:cs typeface="Verdana"/>
              <a:sym typeface="Verdana"/>
            </a:endParaRPr>
          </a:p>
          <a:p>
            <a:pPr marL="292100" lvl="0" indent="-177800" algn="l" rtl="0">
              <a:lnSpc>
                <a:spcPct val="115000"/>
              </a:lnSpc>
              <a:spcBef>
                <a:spcPts val="0"/>
              </a:spcBef>
              <a:spcAft>
                <a:spcPts val="0"/>
              </a:spcAft>
              <a:buNone/>
            </a:pPr>
            <a:endParaRPr sz="1400" dirty="0">
              <a:solidFill>
                <a:srgbClr val="00000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p:txBody>
      </p:sp>
      <p:sp>
        <p:nvSpPr>
          <p:cNvPr id="367" name="Google Shape;367;p48"/>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it" sz="2400" b="1">
                <a:solidFill>
                  <a:srgbClr val="2885A1"/>
                </a:solidFill>
              </a:rPr>
              <a:t>FASE 3: CARICAMENTO DELLA DOCUMENTAZIONE</a:t>
            </a:r>
            <a:endParaRPr sz="2400"/>
          </a:p>
        </p:txBody>
      </p:sp>
      <p:pic>
        <p:nvPicPr>
          <p:cNvPr id="368" name="Google Shape;368;p48"/>
          <p:cNvPicPr preferRelativeResize="0"/>
          <p:nvPr/>
        </p:nvPicPr>
        <p:blipFill>
          <a:blip r:embed="rId3">
            <a:extLst>
              <a:ext uri="{28A0092B-C50C-407E-A947-70E740481C1C}">
                <a14:useLocalDpi xmlns:a14="http://schemas.microsoft.com/office/drawing/2010/main" val="0"/>
              </a:ext>
            </a:extLst>
          </a:blip>
          <a:stretch>
            <a:fillRect/>
          </a:stretch>
        </p:blipFill>
        <p:spPr>
          <a:xfrm>
            <a:off x="2887800" y="1274676"/>
            <a:ext cx="6059401" cy="2594151"/>
          </a:xfrm>
          <a:prstGeom prst="rect">
            <a:avLst/>
          </a:prstGeom>
          <a:noFill/>
          <a:ln>
            <a:noFill/>
          </a:ln>
        </p:spPr>
      </p:pic>
      <p:sp>
        <p:nvSpPr>
          <p:cNvPr id="369" name="Google Shape;369;p48"/>
          <p:cNvSpPr/>
          <p:nvPr/>
        </p:nvSpPr>
        <p:spPr>
          <a:xfrm>
            <a:off x="3876254" y="3564593"/>
            <a:ext cx="474073" cy="139188"/>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69;p48"/>
          <p:cNvSpPr/>
          <p:nvPr/>
        </p:nvSpPr>
        <p:spPr>
          <a:xfrm>
            <a:off x="4231854" y="3104747"/>
            <a:ext cx="474073" cy="139188"/>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311700" y="870775"/>
            <a:ext cx="2468100" cy="3844800"/>
          </a:xfrm>
          <a:prstGeom prst="rect">
            <a:avLst/>
          </a:prstGeom>
        </p:spPr>
        <p:txBody>
          <a:bodyPr spcFirstLastPara="1" wrap="square" lIns="91425" tIns="91425" rIns="91425" bIns="91425" anchor="t" anchorCtr="0">
            <a:noAutofit/>
          </a:bodyPr>
          <a:lstStyle/>
          <a:p>
            <a:pPr lvl="0"/>
            <a:r>
              <a:rPr lang="it" sz="1400" dirty="0">
                <a:solidFill>
                  <a:srgbClr val="000000"/>
                </a:solidFill>
                <a:latin typeface="Verdana"/>
                <a:ea typeface="Verdana"/>
                <a:cs typeface="Verdana"/>
                <a:sym typeface="Verdana"/>
              </a:rPr>
              <a:t>Clicca su </a:t>
            </a:r>
            <a:r>
              <a:rPr lang="it" sz="1400" dirty="0" smtClean="0">
                <a:solidFill>
                  <a:srgbClr val="000000"/>
                </a:solidFill>
                <a:latin typeface="Verdana"/>
                <a:ea typeface="Verdana"/>
                <a:cs typeface="Verdana"/>
                <a:sym typeface="Verdana"/>
              </a:rPr>
              <a:t>+</a:t>
            </a:r>
            <a:r>
              <a:rPr lang="it" sz="1400" i="1" dirty="0" smtClean="0">
                <a:solidFill>
                  <a:srgbClr val="000000"/>
                </a:solidFill>
                <a:latin typeface="Verdana"/>
                <a:ea typeface="Verdana"/>
                <a:cs typeface="Verdana"/>
                <a:sym typeface="Verdana"/>
              </a:rPr>
              <a:t>Seleziona </a:t>
            </a:r>
            <a:r>
              <a:rPr lang="it" sz="1400" i="1" dirty="0">
                <a:solidFill>
                  <a:srgbClr val="000000"/>
                </a:solidFill>
                <a:latin typeface="Verdana"/>
                <a:ea typeface="Verdana"/>
                <a:cs typeface="Verdana"/>
                <a:sym typeface="Verdana"/>
              </a:rPr>
              <a:t>file</a:t>
            </a:r>
            <a:r>
              <a:rPr lang="it" sz="1400" b="1" dirty="0">
                <a:solidFill>
                  <a:srgbClr val="000000"/>
                </a:solidFill>
                <a:latin typeface="Verdana"/>
                <a:ea typeface="Verdana"/>
                <a:cs typeface="Verdana"/>
                <a:sym typeface="Verdana"/>
              </a:rPr>
              <a:t> </a:t>
            </a:r>
            <a:r>
              <a:rPr lang="it" sz="1400" dirty="0">
                <a:solidFill>
                  <a:srgbClr val="000000"/>
                </a:solidFill>
                <a:latin typeface="Verdana"/>
                <a:ea typeface="Verdana"/>
                <a:cs typeface="Verdana"/>
                <a:sym typeface="Verdana"/>
              </a:rPr>
              <a:t>e</a:t>
            </a:r>
            <a:r>
              <a:rPr lang="it" sz="1400" b="1" dirty="0">
                <a:solidFill>
                  <a:srgbClr val="000000"/>
                </a:solidFill>
                <a:latin typeface="Verdana"/>
                <a:ea typeface="Verdana"/>
                <a:cs typeface="Verdana"/>
                <a:sym typeface="Verdana"/>
              </a:rPr>
              <a:t> seleziona </a:t>
            </a:r>
            <a:r>
              <a:rPr lang="it" sz="1400" dirty="0">
                <a:solidFill>
                  <a:srgbClr val="000000"/>
                </a:solidFill>
                <a:latin typeface="Verdana"/>
                <a:ea typeface="Verdana"/>
                <a:cs typeface="Verdana"/>
                <a:sym typeface="Verdana"/>
              </a:rPr>
              <a:t>il primo file del documento, poi clicca su </a:t>
            </a:r>
            <a:r>
              <a:rPr lang="it" sz="1400" i="1" dirty="0">
                <a:solidFill>
                  <a:srgbClr val="000000"/>
                </a:solidFill>
                <a:latin typeface="Verdana"/>
                <a:ea typeface="Verdana"/>
                <a:cs typeface="Verdana"/>
                <a:sym typeface="Verdana"/>
              </a:rPr>
              <a:t>Avanti</a:t>
            </a:r>
            <a:r>
              <a:rPr lang="it" sz="1400" b="1" dirty="0">
                <a:solidFill>
                  <a:srgbClr val="000000"/>
                </a:solidFill>
                <a:latin typeface="Verdana"/>
                <a:ea typeface="Verdana"/>
                <a:cs typeface="Verdana"/>
                <a:sym typeface="Verdana"/>
              </a:rPr>
              <a:t> </a:t>
            </a:r>
            <a:r>
              <a:rPr lang="it" sz="1400" dirty="0">
                <a:solidFill>
                  <a:srgbClr val="000000"/>
                </a:solidFill>
                <a:latin typeface="Verdana"/>
                <a:ea typeface="Verdana"/>
                <a:cs typeface="Verdana"/>
                <a:sym typeface="Verdana"/>
              </a:rPr>
              <a:t>per </a:t>
            </a:r>
            <a:r>
              <a:rPr lang="it" sz="1400" dirty="0" smtClean="0">
                <a:solidFill>
                  <a:srgbClr val="000000"/>
                </a:solidFill>
                <a:latin typeface="Verdana"/>
                <a:ea typeface="Verdana"/>
                <a:cs typeface="Verdana"/>
                <a:sym typeface="Verdana"/>
              </a:rPr>
              <a:t>caricarlo.</a:t>
            </a:r>
            <a:br>
              <a:rPr lang="it" sz="1400" dirty="0" smtClean="0">
                <a:solidFill>
                  <a:srgbClr val="000000"/>
                </a:solidFill>
                <a:latin typeface="Verdana"/>
                <a:ea typeface="Verdana"/>
                <a:cs typeface="Verdana"/>
                <a:sym typeface="Verdana"/>
              </a:rPr>
            </a:br>
            <a:r>
              <a:rPr lang="it" sz="1400" dirty="0">
                <a:solidFill>
                  <a:srgbClr val="000000"/>
                </a:solidFill>
                <a:latin typeface="Verdana"/>
                <a:ea typeface="Verdana"/>
                <a:cs typeface="Verdana"/>
                <a:sym typeface="Verdana"/>
              </a:rPr>
              <a:t/>
            </a:r>
            <a:br>
              <a:rPr lang="it" sz="1400" dirty="0">
                <a:solidFill>
                  <a:srgbClr val="000000"/>
                </a:solidFill>
                <a:latin typeface="Verdana"/>
                <a:ea typeface="Verdana"/>
                <a:cs typeface="Verdana"/>
                <a:sym typeface="Verdana"/>
              </a:rPr>
            </a:br>
            <a:r>
              <a:rPr lang="it" sz="1400" dirty="0" smtClean="0">
                <a:solidFill>
                  <a:srgbClr val="000000"/>
                </a:solidFill>
                <a:latin typeface="Verdana"/>
                <a:ea typeface="Verdana"/>
                <a:cs typeface="Verdana"/>
                <a:sym typeface="Verdana"/>
              </a:rPr>
              <a:t>Quindi ripeti la stessa operazione per ogni documento che devi caricare.</a:t>
            </a:r>
            <a:br>
              <a:rPr lang="it" sz="1400" dirty="0" smtClean="0">
                <a:solidFill>
                  <a:srgbClr val="000000"/>
                </a:solidFill>
                <a:latin typeface="Verdana"/>
                <a:ea typeface="Verdana"/>
                <a:cs typeface="Verdana"/>
                <a:sym typeface="Verdana"/>
              </a:rPr>
            </a:br>
            <a:r>
              <a:rPr lang="it" sz="1400" dirty="0">
                <a:solidFill>
                  <a:srgbClr val="000000"/>
                </a:solidFill>
                <a:latin typeface="Verdana"/>
                <a:ea typeface="Verdana"/>
                <a:cs typeface="Verdana"/>
                <a:sym typeface="Verdana"/>
              </a:rPr>
              <a:t/>
            </a:r>
            <a:br>
              <a:rPr lang="it" sz="1400" dirty="0">
                <a:solidFill>
                  <a:srgbClr val="000000"/>
                </a:solidFill>
                <a:latin typeface="Verdana"/>
                <a:ea typeface="Verdana"/>
                <a:cs typeface="Verdana"/>
                <a:sym typeface="Verdana"/>
              </a:rPr>
            </a:br>
            <a:r>
              <a:rPr lang="it" sz="1400" dirty="0" smtClean="0">
                <a:solidFill>
                  <a:srgbClr val="000000"/>
                </a:solidFill>
                <a:latin typeface="Verdana"/>
                <a:ea typeface="Verdana"/>
                <a:cs typeface="Verdana"/>
                <a:sym typeface="Verdana"/>
              </a:rPr>
              <a:t>Terminate queste operazioni avrai concluso l’iscrizione all’Esame di Stato,</a:t>
            </a:r>
            <a:r>
              <a:rPr lang="it" sz="1400" dirty="0" smtClean="0">
                <a:solidFill>
                  <a:srgbClr val="000000"/>
                </a:solidFill>
                <a:latin typeface="Verdana"/>
                <a:ea typeface="Verdana"/>
                <a:cs typeface="Verdana"/>
                <a:sym typeface="Verdana"/>
              </a:rPr>
              <a:t/>
            </a:r>
            <a:br>
              <a:rPr lang="it" sz="1400" dirty="0" smtClean="0">
                <a:solidFill>
                  <a:srgbClr val="000000"/>
                </a:solidFill>
                <a:latin typeface="Verdana"/>
                <a:ea typeface="Verdana"/>
                <a:cs typeface="Verdana"/>
                <a:sym typeface="Verdana"/>
              </a:rPr>
            </a:br>
            <a:endParaRPr sz="1400" dirty="0">
              <a:solidFill>
                <a:srgbClr val="000000"/>
              </a:solidFill>
              <a:latin typeface="Verdana"/>
              <a:ea typeface="Verdana"/>
              <a:cs typeface="Verdana"/>
              <a:sym typeface="Verdana"/>
            </a:endParaRPr>
          </a:p>
          <a:p>
            <a:pPr marL="292100" lvl="0" indent="-177800" algn="l" rtl="0">
              <a:lnSpc>
                <a:spcPct val="115000"/>
              </a:lnSpc>
              <a:spcBef>
                <a:spcPts val="0"/>
              </a:spcBef>
              <a:spcAft>
                <a:spcPts val="0"/>
              </a:spcAft>
              <a:buNone/>
            </a:pPr>
            <a:endParaRPr sz="1400" dirty="0">
              <a:solidFill>
                <a:srgbClr val="00206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p:txBody>
      </p:sp>
      <p:sp>
        <p:nvSpPr>
          <p:cNvPr id="375" name="Google Shape;375;p49"/>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it" sz="2400" b="1">
                <a:solidFill>
                  <a:srgbClr val="2885A1"/>
                </a:solidFill>
              </a:rPr>
              <a:t>FASE 3: CARICAMENTO DELLA DOCUMENTAZIONE</a:t>
            </a:r>
            <a:endParaRPr sz="2400"/>
          </a:p>
        </p:txBody>
      </p:sp>
      <p:pic>
        <p:nvPicPr>
          <p:cNvPr id="376" name="Google Shape;376;p49"/>
          <p:cNvPicPr preferRelativeResize="0"/>
          <p:nvPr/>
        </p:nvPicPr>
        <p:blipFill>
          <a:blip r:embed="rId3">
            <a:extLst>
              <a:ext uri="{28A0092B-C50C-407E-A947-70E740481C1C}">
                <a14:useLocalDpi xmlns:a14="http://schemas.microsoft.com/office/drawing/2010/main" val="0"/>
              </a:ext>
            </a:extLst>
          </a:blip>
          <a:stretch>
            <a:fillRect/>
          </a:stretch>
        </p:blipFill>
        <p:spPr>
          <a:xfrm>
            <a:off x="2902600" y="1126904"/>
            <a:ext cx="6059401" cy="2341566"/>
          </a:xfrm>
          <a:prstGeom prst="rect">
            <a:avLst/>
          </a:prstGeom>
          <a:noFill/>
          <a:ln>
            <a:noFill/>
          </a:ln>
        </p:spPr>
      </p:pic>
      <p:sp>
        <p:nvSpPr>
          <p:cNvPr id="377" name="Google Shape;377;p49"/>
          <p:cNvSpPr/>
          <p:nvPr/>
        </p:nvSpPr>
        <p:spPr>
          <a:xfrm rot="-1956819">
            <a:off x="4485141" y="2468502"/>
            <a:ext cx="518209" cy="157198"/>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9"/>
          <p:cNvSpPr/>
          <p:nvPr/>
        </p:nvSpPr>
        <p:spPr>
          <a:xfrm>
            <a:off x="3963039" y="3364524"/>
            <a:ext cx="518100" cy="2145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3"/>
          <p:cNvSpPr/>
          <p:nvPr/>
        </p:nvSpPr>
        <p:spPr>
          <a:xfrm>
            <a:off x="847100" y="1693350"/>
            <a:ext cx="7146900" cy="17568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3"/>
          <p:cNvSpPr txBox="1">
            <a:spLocks noGrp="1"/>
          </p:cNvSpPr>
          <p:nvPr>
            <p:ph type="title"/>
          </p:nvPr>
        </p:nvSpPr>
        <p:spPr>
          <a:xfrm>
            <a:off x="3124300" y="2043450"/>
            <a:ext cx="5172600" cy="1032900"/>
          </a:xfrm>
          <a:prstGeom prst="rect">
            <a:avLst/>
          </a:prstGeom>
        </p:spPr>
        <p:txBody>
          <a:bodyPr spcFirstLastPara="1" wrap="square" lIns="91425" tIns="91425" rIns="91425" bIns="91425" anchor="t" anchorCtr="0">
            <a:noAutofit/>
          </a:bodyPr>
          <a:lstStyle/>
          <a:p>
            <a:pPr marL="0" marR="406400" lvl="0" indent="0" algn="l" rtl="0">
              <a:lnSpc>
                <a:spcPct val="115000"/>
              </a:lnSpc>
              <a:spcBef>
                <a:spcPts val="0"/>
              </a:spcBef>
              <a:spcAft>
                <a:spcPts val="0"/>
              </a:spcAft>
              <a:buNone/>
            </a:pPr>
            <a:r>
              <a:rPr lang="it" sz="1800">
                <a:solidFill>
                  <a:srgbClr val="000000"/>
                </a:solidFill>
                <a:latin typeface="Verdana"/>
                <a:ea typeface="Verdana"/>
                <a:cs typeface="Verdana"/>
                <a:sym typeface="Verdana"/>
              </a:rPr>
              <a:t>Per assistenza, è possibile collegarsi a:</a:t>
            </a:r>
            <a:endParaRPr sz="1800">
              <a:solidFill>
                <a:srgbClr val="000000"/>
              </a:solidFill>
              <a:latin typeface="Verdana"/>
              <a:ea typeface="Verdana"/>
              <a:cs typeface="Verdana"/>
              <a:sym typeface="Verdana"/>
            </a:endParaRPr>
          </a:p>
          <a:p>
            <a:pPr marL="0" lvl="0" indent="0" algn="l" rtl="0">
              <a:lnSpc>
                <a:spcPct val="115000"/>
              </a:lnSpc>
              <a:spcBef>
                <a:spcPts val="0"/>
              </a:spcBef>
              <a:spcAft>
                <a:spcPts val="0"/>
              </a:spcAft>
              <a:buNone/>
            </a:pPr>
            <a:r>
              <a:rPr lang="it" sz="2600" u="sng">
                <a:solidFill>
                  <a:schemeClr val="hlink"/>
                </a:solidFill>
                <a:latin typeface="Verdana"/>
                <a:ea typeface="Verdana"/>
                <a:cs typeface="Verdana"/>
                <a:sym typeface="Verdana"/>
                <a:hlinkClick r:id="rId3"/>
              </a:rPr>
              <a:t>sos.unife.it</a:t>
            </a:r>
            <a:endParaRPr sz="1200">
              <a:solidFill>
                <a:srgbClr val="002060"/>
              </a:solidFill>
              <a:latin typeface="Verdana"/>
              <a:ea typeface="Verdana"/>
              <a:cs typeface="Verdana"/>
              <a:sym typeface="Verdana"/>
            </a:endParaRPr>
          </a:p>
          <a:p>
            <a:pPr marL="0" lvl="0" indent="0" algn="just" rtl="0">
              <a:lnSpc>
                <a:spcPct val="115000"/>
              </a:lnSpc>
              <a:spcBef>
                <a:spcPts val="0"/>
              </a:spcBef>
              <a:spcAft>
                <a:spcPts val="0"/>
              </a:spcAft>
              <a:buNone/>
            </a:pPr>
            <a:endParaRPr sz="1400">
              <a:solidFill>
                <a:srgbClr val="002060"/>
              </a:solidFill>
              <a:latin typeface="Verdana"/>
              <a:ea typeface="Verdana"/>
              <a:cs typeface="Verdana"/>
              <a:sym typeface="Verdana"/>
            </a:endParaRPr>
          </a:p>
          <a:p>
            <a:pPr marL="0" lvl="0" indent="0" algn="l" rtl="0">
              <a:lnSpc>
                <a:spcPct val="115000"/>
              </a:lnSpc>
              <a:spcBef>
                <a:spcPts val="0"/>
              </a:spcBef>
              <a:spcAft>
                <a:spcPts val="0"/>
              </a:spcAft>
              <a:buNone/>
            </a:pPr>
            <a:endParaRPr sz="1400">
              <a:solidFill>
                <a:srgbClr val="002060"/>
              </a:solidFill>
              <a:latin typeface="Verdana"/>
              <a:ea typeface="Verdana"/>
              <a:cs typeface="Verdana"/>
              <a:sym typeface="Verdana"/>
            </a:endParaRPr>
          </a:p>
          <a:p>
            <a:pPr marL="292100" lvl="0" indent="-177800" algn="l" rtl="0">
              <a:lnSpc>
                <a:spcPct val="115000"/>
              </a:lnSpc>
              <a:spcBef>
                <a:spcPts val="0"/>
              </a:spcBef>
              <a:spcAft>
                <a:spcPts val="0"/>
              </a:spcAft>
              <a:buNone/>
            </a:pPr>
            <a:endParaRPr sz="1400">
              <a:solidFill>
                <a:srgbClr val="002060"/>
              </a:solidFill>
              <a:latin typeface="Verdana"/>
              <a:ea typeface="Verdana"/>
              <a:cs typeface="Verdana"/>
              <a:sym typeface="Verdana"/>
            </a:endParaRPr>
          </a:p>
          <a:p>
            <a:pPr marL="0" lvl="0" indent="0" algn="l" rtl="0">
              <a:spcBef>
                <a:spcPts val="0"/>
              </a:spcBef>
              <a:spcAft>
                <a:spcPts val="0"/>
              </a:spcAft>
              <a:buNone/>
            </a:pPr>
            <a:endParaRPr sz="1400">
              <a:solidFill>
                <a:srgbClr val="002060"/>
              </a:solidFill>
              <a:latin typeface="Verdana"/>
              <a:ea typeface="Verdana"/>
              <a:cs typeface="Verdana"/>
              <a:sym typeface="Verdana"/>
            </a:endParaRPr>
          </a:p>
          <a:p>
            <a:pPr marL="0" lvl="0" indent="0" algn="l" rtl="0">
              <a:spcBef>
                <a:spcPts val="0"/>
              </a:spcBef>
              <a:spcAft>
                <a:spcPts val="0"/>
              </a:spcAft>
              <a:buNone/>
            </a:pPr>
            <a:endParaRPr sz="1400">
              <a:solidFill>
                <a:srgbClr val="002060"/>
              </a:solidFill>
              <a:latin typeface="Verdana"/>
              <a:ea typeface="Verdana"/>
              <a:cs typeface="Verdana"/>
              <a:sym typeface="Verdana"/>
            </a:endParaRPr>
          </a:p>
        </p:txBody>
      </p:sp>
      <p:pic>
        <p:nvPicPr>
          <p:cNvPr id="411" name="Google Shape;411;p53"/>
          <p:cNvPicPr preferRelativeResize="0"/>
          <p:nvPr/>
        </p:nvPicPr>
        <p:blipFill>
          <a:blip r:embed="rId4">
            <a:alphaModFix/>
          </a:blip>
          <a:stretch>
            <a:fillRect/>
          </a:stretch>
        </p:blipFill>
        <p:spPr>
          <a:xfrm>
            <a:off x="1321663" y="1940538"/>
            <a:ext cx="1651625" cy="1238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721475"/>
            <a:ext cx="2468100" cy="38472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it" sz="1400" dirty="0">
                <a:solidFill>
                  <a:srgbClr val="000000"/>
                </a:solidFill>
                <a:latin typeface="Verdana"/>
                <a:ea typeface="Verdana"/>
                <a:cs typeface="Verdana"/>
                <a:sym typeface="Verdana"/>
              </a:rPr>
              <a:t>Ora seleziona il menu </a:t>
            </a:r>
            <a:r>
              <a:rPr lang="it" sz="1400" i="1" dirty="0">
                <a:solidFill>
                  <a:srgbClr val="000000"/>
                </a:solidFill>
                <a:latin typeface="Verdana"/>
                <a:ea typeface="Verdana"/>
                <a:cs typeface="Verdana"/>
                <a:sym typeface="Verdana"/>
              </a:rPr>
              <a:t>Area Registrato </a:t>
            </a:r>
            <a:r>
              <a:rPr lang="it" sz="1400" dirty="0">
                <a:solidFill>
                  <a:srgbClr val="000000"/>
                </a:solidFill>
                <a:latin typeface="Verdana"/>
                <a:ea typeface="Verdana"/>
                <a:cs typeface="Verdana"/>
                <a:sym typeface="Verdana"/>
              </a:rPr>
              <a:t>(in casi particolari potrebbe chiamarsi </a:t>
            </a:r>
            <a:r>
              <a:rPr lang="it" sz="1400" i="1" dirty="0">
                <a:solidFill>
                  <a:srgbClr val="000000"/>
                </a:solidFill>
                <a:latin typeface="Verdana"/>
                <a:ea typeface="Verdana"/>
                <a:cs typeface="Verdana"/>
                <a:sym typeface="Verdana"/>
              </a:rPr>
              <a:t>Area Studente</a:t>
            </a:r>
            <a:r>
              <a:rPr lang="it" sz="1400" dirty="0">
                <a:solidFill>
                  <a:srgbClr val="000000"/>
                </a:solidFill>
                <a:latin typeface="Verdana"/>
                <a:ea typeface="Verdana"/>
                <a:cs typeface="Verdana"/>
                <a:sym typeface="Verdana"/>
              </a:rPr>
              <a:t>) e clicca sulla voce </a:t>
            </a:r>
            <a:r>
              <a:rPr lang="it-IT" sz="1400" i="1" dirty="0" smtClean="0">
                <a:solidFill>
                  <a:srgbClr val="000000"/>
                </a:solidFill>
                <a:latin typeface="Verdana"/>
                <a:ea typeface="Verdana"/>
                <a:cs typeface="Verdana"/>
                <a:sym typeface="Verdana"/>
              </a:rPr>
              <a:t>Esami</a:t>
            </a:r>
            <a:r>
              <a:rPr lang="it" sz="1400" i="1" dirty="0" smtClean="0">
                <a:solidFill>
                  <a:srgbClr val="000000"/>
                </a:solidFill>
                <a:latin typeface="Verdana"/>
                <a:ea typeface="Verdana"/>
                <a:cs typeface="Verdana"/>
                <a:sym typeface="Verdana"/>
              </a:rPr>
              <a:t> di Stato</a:t>
            </a:r>
            <a:r>
              <a:rPr lang="it" sz="1400" dirty="0" smtClean="0">
                <a:solidFill>
                  <a:srgbClr val="000000"/>
                </a:solidFill>
                <a:latin typeface="Verdana"/>
                <a:ea typeface="Verdana"/>
                <a:cs typeface="Verdana"/>
                <a:sym typeface="Verdana"/>
              </a:rPr>
              <a:t>.</a:t>
            </a:r>
            <a:endParaRPr sz="1400" dirty="0">
              <a:solidFill>
                <a:srgbClr val="000000"/>
              </a:solidFill>
              <a:latin typeface="Verdana"/>
              <a:ea typeface="Verdana"/>
              <a:cs typeface="Verdana"/>
              <a:sym typeface="Verdana"/>
            </a:endParaRPr>
          </a:p>
          <a:p>
            <a:pPr marL="0" lvl="0" indent="0" algn="l" rtl="0">
              <a:spcBef>
                <a:spcPts val="0"/>
              </a:spcBef>
              <a:spcAft>
                <a:spcPts val="0"/>
              </a:spcAft>
              <a:buNone/>
            </a:pPr>
            <a:r>
              <a:rPr lang="it" sz="1400" dirty="0" smtClean="0">
                <a:solidFill>
                  <a:srgbClr val="FF0000"/>
                </a:solidFill>
                <a:latin typeface="Verdana"/>
                <a:ea typeface="Verdana"/>
                <a:cs typeface="Verdana"/>
                <a:sym typeface="Verdana"/>
              </a:rPr>
              <a:t/>
            </a:r>
            <a:br>
              <a:rPr lang="it" sz="1400" dirty="0" smtClean="0">
                <a:solidFill>
                  <a:srgbClr val="FF0000"/>
                </a:solidFill>
                <a:latin typeface="Verdana"/>
                <a:ea typeface="Verdana"/>
                <a:cs typeface="Verdana"/>
                <a:sym typeface="Verdana"/>
              </a:rPr>
            </a:br>
            <a:r>
              <a:rPr lang="it" sz="1400" dirty="0" smtClean="0">
                <a:solidFill>
                  <a:srgbClr val="FF0000"/>
                </a:solidFill>
                <a:latin typeface="Verdana"/>
                <a:ea typeface="Verdana"/>
                <a:cs typeface="Verdana"/>
                <a:sym typeface="Verdana"/>
              </a:rPr>
              <a:t>Nella </a:t>
            </a:r>
            <a:r>
              <a:rPr lang="it" sz="1400" dirty="0">
                <a:solidFill>
                  <a:srgbClr val="FF0000"/>
                </a:solidFill>
                <a:latin typeface="Verdana"/>
                <a:ea typeface="Verdana"/>
                <a:cs typeface="Verdana"/>
                <a:sym typeface="Verdana"/>
              </a:rPr>
              <a:t>pagina successiva, clicca sul tasto </a:t>
            </a:r>
            <a:r>
              <a:rPr lang="it" sz="1400" dirty="0" smtClean="0">
                <a:solidFill>
                  <a:srgbClr val="FF0000"/>
                </a:solidFill>
                <a:latin typeface="Verdana"/>
                <a:ea typeface="Verdana"/>
                <a:cs typeface="Verdana"/>
                <a:sym typeface="Verdana"/>
              </a:rPr>
              <a:t/>
            </a:r>
            <a:br>
              <a:rPr lang="it" sz="1400" dirty="0" smtClean="0">
                <a:solidFill>
                  <a:srgbClr val="FF0000"/>
                </a:solidFill>
                <a:latin typeface="Verdana"/>
                <a:ea typeface="Verdana"/>
                <a:cs typeface="Verdana"/>
                <a:sym typeface="Verdana"/>
              </a:rPr>
            </a:br>
            <a:r>
              <a:rPr lang="it" sz="1400" i="1" dirty="0" smtClean="0">
                <a:solidFill>
                  <a:srgbClr val="FF0000"/>
                </a:solidFill>
                <a:latin typeface="Verdana"/>
                <a:ea typeface="Verdana"/>
                <a:cs typeface="Verdana"/>
                <a:sym typeface="Verdana"/>
              </a:rPr>
              <a:t>Iscrizione Esami di Stato </a:t>
            </a:r>
            <a:r>
              <a:rPr lang="it" sz="1400" dirty="0" smtClean="0">
                <a:solidFill>
                  <a:srgbClr val="FF0000"/>
                </a:solidFill>
                <a:latin typeface="Verdana"/>
                <a:ea typeface="Verdana"/>
                <a:cs typeface="Verdana"/>
                <a:sym typeface="Verdana"/>
              </a:rPr>
              <a:t>che </a:t>
            </a:r>
            <a:r>
              <a:rPr lang="it" sz="1400" dirty="0">
                <a:solidFill>
                  <a:srgbClr val="FF0000"/>
                </a:solidFill>
                <a:latin typeface="Verdana"/>
                <a:ea typeface="Verdana"/>
                <a:cs typeface="Verdana"/>
                <a:sym typeface="Verdana"/>
              </a:rPr>
              <a:t>trovi in </a:t>
            </a:r>
            <a:r>
              <a:rPr lang="it" sz="1400" dirty="0" smtClean="0">
                <a:solidFill>
                  <a:srgbClr val="FF0000"/>
                </a:solidFill>
                <a:latin typeface="Verdana"/>
                <a:ea typeface="Verdana"/>
                <a:cs typeface="Verdana"/>
                <a:sym typeface="Verdana"/>
              </a:rPr>
              <a:t>fondo alla pagina.</a:t>
            </a:r>
            <a:br>
              <a:rPr lang="it" sz="1400" dirty="0" smtClean="0">
                <a:solidFill>
                  <a:srgbClr val="FF0000"/>
                </a:solidFill>
                <a:latin typeface="Verdana"/>
                <a:ea typeface="Verdana"/>
                <a:cs typeface="Verdana"/>
                <a:sym typeface="Verdana"/>
              </a:rPr>
            </a:br>
            <a:endParaRPr sz="1400" dirty="0">
              <a:solidFill>
                <a:srgbClr val="FF0000"/>
              </a:solidFill>
              <a:latin typeface="Verdana"/>
              <a:ea typeface="Verdana"/>
              <a:cs typeface="Verdana"/>
              <a:sym typeface="Verdana"/>
            </a:endParaRPr>
          </a:p>
        </p:txBody>
      </p:sp>
      <p:sp>
        <p:nvSpPr>
          <p:cNvPr id="69" name="Google Shape;69;p15"/>
          <p:cNvSpPr txBox="1"/>
          <p:nvPr/>
        </p:nvSpPr>
        <p:spPr>
          <a:xfrm>
            <a:off x="311700" y="14877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it" sz="2400" b="1" dirty="0">
                <a:solidFill>
                  <a:srgbClr val="2885A1"/>
                </a:solidFill>
              </a:rPr>
              <a:t>FASE 1: </a:t>
            </a:r>
            <a:r>
              <a:rPr lang="it" sz="2400" b="1" dirty="0" smtClean="0">
                <a:solidFill>
                  <a:srgbClr val="2885A1"/>
                </a:solidFill>
              </a:rPr>
              <a:t>ISCRIZIONE</a:t>
            </a:r>
            <a:endParaRPr sz="2400" dirty="0">
              <a:solidFill>
                <a:srgbClr val="000000"/>
              </a:solidFill>
            </a:endParaRPr>
          </a:p>
        </p:txBody>
      </p:sp>
      <p:pic>
        <p:nvPicPr>
          <p:cNvPr id="70" name="Google Shape;70;p15"/>
          <p:cNvPicPr preferRelativeResize="0"/>
          <p:nvPr/>
        </p:nvPicPr>
        <p:blipFill>
          <a:blip r:embed="rId3">
            <a:extLst>
              <a:ext uri="{28A0092B-C50C-407E-A947-70E740481C1C}">
                <a14:useLocalDpi xmlns:a14="http://schemas.microsoft.com/office/drawing/2010/main" val="0"/>
              </a:ext>
            </a:extLst>
          </a:blip>
          <a:stretch>
            <a:fillRect/>
          </a:stretch>
        </p:blipFill>
        <p:spPr>
          <a:xfrm>
            <a:off x="2779800" y="858982"/>
            <a:ext cx="6194500" cy="4037944"/>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721475"/>
            <a:ext cx="2468100" cy="38472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it" sz="1400" dirty="0">
                <a:solidFill>
                  <a:srgbClr val="000000"/>
                </a:solidFill>
                <a:latin typeface="Verdana"/>
                <a:ea typeface="Verdana"/>
                <a:cs typeface="Verdana"/>
                <a:sym typeface="Verdana"/>
              </a:rPr>
              <a:t>Ora </a:t>
            </a:r>
            <a:r>
              <a:rPr lang="it-IT" sz="1400" dirty="0" smtClean="0">
                <a:solidFill>
                  <a:srgbClr val="000000"/>
                </a:solidFill>
                <a:latin typeface="Verdana"/>
                <a:ea typeface="Verdana"/>
                <a:cs typeface="Verdana"/>
                <a:sym typeface="Verdana"/>
              </a:rPr>
              <a:t>viene proposto di prendere visione della </a:t>
            </a:r>
            <a:r>
              <a:rPr lang="it-IT" sz="1400" i="1" dirty="0" smtClean="0">
                <a:solidFill>
                  <a:srgbClr val="000000"/>
                </a:solidFill>
                <a:latin typeface="Verdana"/>
                <a:ea typeface="Verdana"/>
                <a:cs typeface="Verdana"/>
                <a:sym typeface="Verdana"/>
              </a:rPr>
              <a:t>Informativa in materia di trattamento dei dati personali</a:t>
            </a:r>
            <a:r>
              <a:rPr lang="it" sz="1400" dirty="0" smtClean="0">
                <a:solidFill>
                  <a:srgbClr val="000000"/>
                </a:solidFill>
                <a:latin typeface="Verdana"/>
                <a:ea typeface="Verdana"/>
                <a:cs typeface="Verdana"/>
                <a:sym typeface="Verdana"/>
              </a:rPr>
              <a:t>.</a:t>
            </a:r>
            <a:br>
              <a:rPr lang="it" sz="1400" dirty="0" smtClean="0">
                <a:solidFill>
                  <a:srgbClr val="000000"/>
                </a:solidFill>
                <a:latin typeface="Verdana"/>
                <a:ea typeface="Verdana"/>
                <a:cs typeface="Verdana"/>
                <a:sym typeface="Verdana"/>
              </a:rPr>
            </a:br>
            <a:r>
              <a:rPr lang="it" sz="1400" dirty="0" smtClean="0">
                <a:solidFill>
                  <a:srgbClr val="000000"/>
                </a:solidFill>
                <a:latin typeface="Verdana"/>
                <a:ea typeface="Verdana"/>
                <a:cs typeface="Verdana"/>
                <a:sym typeface="Verdana"/>
              </a:rPr>
              <a:t/>
            </a:r>
            <a:br>
              <a:rPr lang="it" sz="1400" dirty="0" smtClean="0">
                <a:solidFill>
                  <a:srgbClr val="000000"/>
                </a:solidFill>
                <a:latin typeface="Verdana"/>
                <a:ea typeface="Verdana"/>
                <a:cs typeface="Verdana"/>
                <a:sym typeface="Verdana"/>
              </a:rPr>
            </a:br>
            <a:r>
              <a:rPr lang="it" sz="1400" dirty="0" smtClean="0">
                <a:solidFill>
                  <a:srgbClr val="FF0000"/>
                </a:solidFill>
                <a:latin typeface="Verdana"/>
                <a:ea typeface="Verdana"/>
                <a:cs typeface="Verdana"/>
                <a:sym typeface="Verdana"/>
              </a:rPr>
              <a:t>Per proseguire, clicca sul tasto </a:t>
            </a:r>
            <a:r>
              <a:rPr lang="it" sz="1400" i="1" dirty="0" smtClean="0">
                <a:solidFill>
                  <a:srgbClr val="FF0000"/>
                </a:solidFill>
                <a:latin typeface="Verdana"/>
                <a:ea typeface="Verdana"/>
                <a:cs typeface="Verdana"/>
                <a:sym typeface="Verdana"/>
              </a:rPr>
              <a:t>Avanti</a:t>
            </a:r>
            <a:endParaRPr sz="1400" i="1" dirty="0">
              <a:solidFill>
                <a:srgbClr val="FF0000"/>
              </a:solidFill>
              <a:latin typeface="Verdana"/>
              <a:ea typeface="Verdana"/>
              <a:cs typeface="Verdana"/>
              <a:sym typeface="Verdana"/>
            </a:endParaRPr>
          </a:p>
          <a:p>
            <a:pPr marL="0" lvl="0" indent="0" algn="l" rtl="0">
              <a:spcBef>
                <a:spcPts val="0"/>
              </a:spcBef>
              <a:spcAft>
                <a:spcPts val="0"/>
              </a:spcAft>
              <a:buNone/>
            </a:pPr>
            <a:r>
              <a:rPr lang="it" sz="1400" dirty="0" smtClean="0">
                <a:solidFill>
                  <a:srgbClr val="FF0000"/>
                </a:solidFill>
                <a:latin typeface="Verdana"/>
                <a:ea typeface="Verdana"/>
                <a:cs typeface="Verdana"/>
                <a:sym typeface="Verdana"/>
              </a:rPr>
              <a:t/>
            </a:r>
            <a:br>
              <a:rPr lang="it" sz="1400" dirty="0" smtClean="0">
                <a:solidFill>
                  <a:srgbClr val="FF0000"/>
                </a:solidFill>
                <a:latin typeface="Verdana"/>
                <a:ea typeface="Verdana"/>
                <a:cs typeface="Verdana"/>
                <a:sym typeface="Verdana"/>
              </a:rPr>
            </a:br>
            <a:endParaRPr sz="1400" dirty="0">
              <a:solidFill>
                <a:srgbClr val="FF0000"/>
              </a:solidFill>
              <a:latin typeface="Verdana"/>
              <a:ea typeface="Verdana"/>
              <a:cs typeface="Verdana"/>
              <a:sym typeface="Verdana"/>
            </a:endParaRPr>
          </a:p>
        </p:txBody>
      </p:sp>
      <p:sp>
        <p:nvSpPr>
          <p:cNvPr id="69" name="Google Shape;69;p15"/>
          <p:cNvSpPr txBox="1"/>
          <p:nvPr/>
        </p:nvSpPr>
        <p:spPr>
          <a:xfrm>
            <a:off x="311700" y="14877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it" sz="2400" b="1" dirty="0">
                <a:solidFill>
                  <a:srgbClr val="2885A1"/>
                </a:solidFill>
              </a:rPr>
              <a:t>FASE 1: </a:t>
            </a:r>
            <a:r>
              <a:rPr lang="it" sz="2400" b="1" dirty="0" smtClean="0">
                <a:solidFill>
                  <a:srgbClr val="2885A1"/>
                </a:solidFill>
              </a:rPr>
              <a:t>ISCRIZIONE</a:t>
            </a:r>
            <a:endParaRPr sz="2400" dirty="0">
              <a:solidFill>
                <a:srgbClr val="000000"/>
              </a:solidFill>
            </a:endParaRPr>
          </a:p>
        </p:txBody>
      </p:sp>
      <p:pic>
        <p:nvPicPr>
          <p:cNvPr id="70" name="Google Shape;70;p15"/>
          <p:cNvPicPr preferRelativeResize="0"/>
          <p:nvPr/>
        </p:nvPicPr>
        <p:blipFill>
          <a:blip r:embed="rId3">
            <a:extLst>
              <a:ext uri="{28A0092B-C50C-407E-A947-70E740481C1C}">
                <a14:useLocalDpi xmlns:a14="http://schemas.microsoft.com/office/drawing/2010/main" val="0"/>
              </a:ext>
            </a:extLst>
          </a:blip>
          <a:stretch>
            <a:fillRect/>
          </a:stretch>
        </p:blipFill>
        <p:spPr>
          <a:xfrm>
            <a:off x="2779800" y="868218"/>
            <a:ext cx="6194500" cy="3979352"/>
          </a:xfrm>
          <a:prstGeom prst="rect">
            <a:avLst/>
          </a:prstGeom>
          <a:noFill/>
          <a:ln>
            <a:noFill/>
          </a:ln>
        </p:spPr>
      </p:pic>
      <p:sp>
        <p:nvSpPr>
          <p:cNvPr id="5" name="Google Shape;108;p19"/>
          <p:cNvSpPr/>
          <p:nvPr/>
        </p:nvSpPr>
        <p:spPr>
          <a:xfrm>
            <a:off x="3795642" y="2645075"/>
            <a:ext cx="451800" cy="1347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4433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699" y="723900"/>
            <a:ext cx="2468446" cy="384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400" dirty="0">
                <a:solidFill>
                  <a:srgbClr val="000000"/>
                </a:solidFill>
                <a:latin typeface="Verdana"/>
                <a:ea typeface="Verdana"/>
                <a:cs typeface="Verdana"/>
                <a:sym typeface="Verdana"/>
              </a:rPr>
              <a:t>Viene mostrato un </a:t>
            </a:r>
            <a:r>
              <a:rPr lang="it" sz="1400" b="1" dirty="0">
                <a:solidFill>
                  <a:srgbClr val="000000"/>
                </a:solidFill>
                <a:latin typeface="Verdana"/>
                <a:ea typeface="Verdana"/>
                <a:cs typeface="Verdana"/>
                <a:sym typeface="Verdana"/>
              </a:rPr>
              <a:t>elenco </a:t>
            </a:r>
            <a:r>
              <a:rPr lang="it" sz="1400" b="1" dirty="0" smtClean="0">
                <a:solidFill>
                  <a:srgbClr val="000000"/>
                </a:solidFill>
                <a:latin typeface="Verdana"/>
                <a:ea typeface="Verdana"/>
                <a:cs typeface="Verdana"/>
                <a:sym typeface="Verdana"/>
              </a:rPr>
              <a:t>degli Esami di Stato </a:t>
            </a:r>
            <a:r>
              <a:rPr lang="it" sz="1400" dirty="0" smtClean="0">
                <a:solidFill>
                  <a:srgbClr val="000000"/>
                </a:solidFill>
                <a:latin typeface="Verdana"/>
                <a:ea typeface="Verdana"/>
                <a:cs typeface="Verdana"/>
                <a:sym typeface="Verdana"/>
              </a:rPr>
              <a:t>a cui è possibile iscriversi: </a:t>
            </a:r>
            <a:br>
              <a:rPr lang="it" sz="1400" dirty="0" smtClean="0">
                <a:solidFill>
                  <a:srgbClr val="000000"/>
                </a:solidFill>
                <a:latin typeface="Verdana"/>
                <a:ea typeface="Verdana"/>
                <a:cs typeface="Verdana"/>
                <a:sym typeface="Verdana"/>
              </a:rPr>
            </a:br>
            <a:r>
              <a:rPr lang="it" sz="1400" dirty="0">
                <a:solidFill>
                  <a:srgbClr val="000000"/>
                </a:solidFill>
                <a:latin typeface="Verdana"/>
                <a:ea typeface="Verdana"/>
                <a:cs typeface="Verdana"/>
                <a:sym typeface="Verdana"/>
              </a:rPr>
              <a:t/>
            </a:r>
            <a:br>
              <a:rPr lang="it" sz="1400" dirty="0">
                <a:solidFill>
                  <a:srgbClr val="000000"/>
                </a:solidFill>
                <a:latin typeface="Verdana"/>
                <a:ea typeface="Verdana"/>
                <a:cs typeface="Verdana"/>
                <a:sym typeface="Verdana"/>
              </a:rPr>
            </a:br>
            <a:r>
              <a:rPr lang="it" sz="1400" b="1" dirty="0" smtClean="0">
                <a:solidFill>
                  <a:srgbClr val="FF0000"/>
                </a:solidFill>
                <a:latin typeface="Verdana"/>
                <a:ea typeface="Verdana"/>
                <a:cs typeface="Verdana"/>
                <a:sym typeface="Verdana"/>
              </a:rPr>
              <a:t>seleziona l’Esame di Stato</a:t>
            </a:r>
            <a:r>
              <a:rPr lang="it" sz="1400" dirty="0" smtClean="0">
                <a:solidFill>
                  <a:srgbClr val="FF0000"/>
                </a:solidFill>
                <a:latin typeface="Verdana"/>
                <a:ea typeface="Verdana"/>
                <a:cs typeface="Verdana"/>
                <a:sym typeface="Verdana"/>
              </a:rPr>
              <a:t> </a:t>
            </a:r>
            <a:r>
              <a:rPr lang="it" sz="1400" dirty="0">
                <a:solidFill>
                  <a:srgbClr val="FF0000"/>
                </a:solidFill>
                <a:latin typeface="Verdana"/>
                <a:ea typeface="Verdana"/>
                <a:cs typeface="Verdana"/>
                <a:sym typeface="Verdana"/>
              </a:rPr>
              <a:t>al quale vuoi </a:t>
            </a:r>
            <a:r>
              <a:rPr lang="it" sz="1400" dirty="0" smtClean="0">
                <a:solidFill>
                  <a:srgbClr val="FF0000"/>
                </a:solidFill>
                <a:latin typeface="Verdana"/>
                <a:ea typeface="Verdana"/>
                <a:cs typeface="Verdana"/>
                <a:sym typeface="Verdana"/>
              </a:rPr>
              <a:t>iscriverti e </a:t>
            </a:r>
            <a:r>
              <a:rPr lang="it" sz="1400" dirty="0">
                <a:solidFill>
                  <a:srgbClr val="FF0000"/>
                </a:solidFill>
                <a:latin typeface="Verdana"/>
                <a:ea typeface="Verdana"/>
                <a:cs typeface="Verdana"/>
                <a:sym typeface="Verdana"/>
              </a:rPr>
              <a:t>clicca su </a:t>
            </a:r>
            <a:r>
              <a:rPr lang="it" sz="1400" i="1" dirty="0">
                <a:solidFill>
                  <a:srgbClr val="FF0000"/>
                </a:solidFill>
                <a:latin typeface="Verdana"/>
                <a:ea typeface="Verdana"/>
                <a:cs typeface="Verdana"/>
                <a:sym typeface="Verdana"/>
              </a:rPr>
              <a:t>Avanti</a:t>
            </a:r>
            <a:r>
              <a:rPr lang="it" sz="1400" dirty="0">
                <a:solidFill>
                  <a:srgbClr val="FF0000"/>
                </a:solidFill>
                <a:latin typeface="Verdana"/>
                <a:ea typeface="Verdana"/>
                <a:cs typeface="Verdana"/>
                <a:sym typeface="Verdana"/>
              </a:rPr>
              <a:t>.</a:t>
            </a:r>
            <a:endParaRPr sz="1400" dirty="0">
              <a:solidFill>
                <a:srgbClr val="FF0000"/>
              </a:solidFill>
              <a:latin typeface="Verdana"/>
              <a:ea typeface="Verdana"/>
              <a:cs typeface="Verdana"/>
              <a:sym typeface="Verdana"/>
            </a:endParaRPr>
          </a:p>
        </p:txBody>
      </p:sp>
      <p:sp>
        <p:nvSpPr>
          <p:cNvPr id="106" name="Google Shape;106;p19"/>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lvl="0" algn="ctr">
              <a:lnSpc>
                <a:spcPct val="115000"/>
              </a:lnSpc>
            </a:pPr>
            <a:r>
              <a:rPr lang="it" sz="2400" b="1" dirty="0">
                <a:solidFill>
                  <a:srgbClr val="2885A1"/>
                </a:solidFill>
              </a:rPr>
              <a:t>FASE 1: ISCRIZIONE</a:t>
            </a:r>
            <a:endParaRPr sz="2400" dirty="0"/>
          </a:p>
        </p:txBody>
      </p:sp>
      <p:pic>
        <p:nvPicPr>
          <p:cNvPr id="107" name="Google Shape;107;p19"/>
          <p:cNvPicPr preferRelativeResize="0"/>
          <p:nvPr/>
        </p:nvPicPr>
        <p:blipFill>
          <a:blip r:embed="rId3">
            <a:extLst>
              <a:ext uri="{28A0092B-C50C-407E-A947-70E740481C1C}">
                <a14:useLocalDpi xmlns:a14="http://schemas.microsoft.com/office/drawing/2010/main" val="0"/>
              </a:ext>
            </a:extLst>
          </a:blip>
          <a:stretch>
            <a:fillRect/>
          </a:stretch>
        </p:blipFill>
        <p:spPr>
          <a:xfrm>
            <a:off x="2856374" y="817746"/>
            <a:ext cx="5975926" cy="4036291"/>
          </a:xfrm>
          <a:prstGeom prst="rect">
            <a:avLst/>
          </a:prstGeom>
          <a:noFill/>
          <a:ln>
            <a:noFill/>
          </a:ln>
        </p:spPr>
      </p:pic>
      <p:sp>
        <p:nvSpPr>
          <p:cNvPr id="108" name="Google Shape;108;p19"/>
          <p:cNvSpPr/>
          <p:nvPr/>
        </p:nvSpPr>
        <p:spPr>
          <a:xfrm>
            <a:off x="3804878" y="2904392"/>
            <a:ext cx="451800" cy="1347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00" y="723900"/>
            <a:ext cx="8016300" cy="11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400" dirty="0">
                <a:solidFill>
                  <a:srgbClr val="000000"/>
                </a:solidFill>
                <a:latin typeface="Verdana"/>
                <a:ea typeface="Verdana"/>
                <a:cs typeface="Verdana"/>
                <a:sym typeface="Verdana"/>
              </a:rPr>
              <a:t>Nella pagina di riepilogo </a:t>
            </a:r>
            <a:r>
              <a:rPr lang="it" sz="1400" b="1" dirty="0">
                <a:solidFill>
                  <a:srgbClr val="000000"/>
                </a:solidFill>
                <a:latin typeface="Verdana"/>
                <a:ea typeface="Verdana"/>
                <a:cs typeface="Verdana"/>
                <a:sym typeface="Verdana"/>
              </a:rPr>
              <a:t>controlla che </a:t>
            </a:r>
            <a:r>
              <a:rPr lang="it" sz="1400" b="1" dirty="0" smtClean="0">
                <a:solidFill>
                  <a:srgbClr val="000000"/>
                </a:solidFill>
                <a:latin typeface="Verdana"/>
                <a:ea typeface="Verdana"/>
                <a:cs typeface="Verdana"/>
                <a:sym typeface="Verdana"/>
              </a:rPr>
              <a:t>l’Esame di Stato scelto </a:t>
            </a:r>
            <a:r>
              <a:rPr lang="it" sz="1400" b="1" dirty="0">
                <a:solidFill>
                  <a:srgbClr val="000000"/>
                </a:solidFill>
                <a:latin typeface="Verdana"/>
                <a:ea typeface="Verdana"/>
                <a:cs typeface="Verdana"/>
                <a:sym typeface="Verdana"/>
              </a:rPr>
              <a:t>sia corretto</a:t>
            </a:r>
            <a:r>
              <a:rPr lang="it" sz="1400" dirty="0">
                <a:solidFill>
                  <a:srgbClr val="000000"/>
                </a:solidFill>
                <a:latin typeface="Verdana"/>
                <a:ea typeface="Verdana"/>
                <a:cs typeface="Verdana"/>
                <a:sym typeface="Verdana"/>
              </a:rPr>
              <a:t>; clicca su </a:t>
            </a:r>
            <a:r>
              <a:rPr lang="it" sz="1400" i="1" dirty="0" smtClean="0">
                <a:solidFill>
                  <a:srgbClr val="000000"/>
                </a:solidFill>
                <a:latin typeface="Verdana"/>
                <a:ea typeface="Verdana"/>
                <a:cs typeface="Verdana"/>
                <a:sym typeface="Verdana"/>
              </a:rPr>
              <a:t>Conferma e prosegui</a:t>
            </a:r>
            <a:r>
              <a:rPr lang="it" sz="1400" dirty="0" smtClean="0">
                <a:solidFill>
                  <a:srgbClr val="000000"/>
                </a:solidFill>
                <a:latin typeface="Verdana"/>
                <a:ea typeface="Verdana"/>
                <a:cs typeface="Verdana"/>
                <a:sym typeface="Verdana"/>
              </a:rPr>
              <a:t> </a:t>
            </a:r>
            <a:r>
              <a:rPr lang="it" sz="1400" dirty="0">
                <a:solidFill>
                  <a:srgbClr val="000000"/>
                </a:solidFill>
                <a:latin typeface="Verdana"/>
                <a:ea typeface="Verdana"/>
                <a:cs typeface="Verdana"/>
                <a:sym typeface="Verdana"/>
              </a:rPr>
              <a:t>se </a:t>
            </a:r>
            <a:r>
              <a:rPr lang="it" sz="1400" dirty="0" smtClean="0">
                <a:solidFill>
                  <a:srgbClr val="000000"/>
                </a:solidFill>
                <a:latin typeface="Verdana"/>
                <a:ea typeface="Verdana"/>
                <a:cs typeface="Verdana"/>
                <a:sym typeface="Verdana"/>
              </a:rPr>
              <a:t>è </a:t>
            </a:r>
            <a:r>
              <a:rPr lang="it" sz="1400" dirty="0">
                <a:solidFill>
                  <a:srgbClr val="000000"/>
                </a:solidFill>
                <a:latin typeface="Verdana"/>
                <a:ea typeface="Verdana"/>
                <a:cs typeface="Verdana"/>
                <a:sym typeface="Verdana"/>
              </a:rPr>
              <a:t>corretto oppure su </a:t>
            </a:r>
            <a:r>
              <a:rPr lang="it" sz="1400" i="1" dirty="0">
                <a:solidFill>
                  <a:srgbClr val="000000"/>
                </a:solidFill>
                <a:latin typeface="Verdana"/>
                <a:ea typeface="Verdana"/>
                <a:cs typeface="Verdana"/>
                <a:sym typeface="Verdana"/>
              </a:rPr>
              <a:t>Indietro</a:t>
            </a:r>
            <a:r>
              <a:rPr lang="it" sz="1400" dirty="0">
                <a:solidFill>
                  <a:srgbClr val="000000"/>
                </a:solidFill>
                <a:latin typeface="Verdana"/>
                <a:ea typeface="Verdana"/>
                <a:cs typeface="Verdana"/>
                <a:sym typeface="Verdana"/>
              </a:rPr>
              <a:t> se devi modificare la tua scelta.</a:t>
            </a:r>
            <a:endParaRPr sz="1400" dirty="0">
              <a:solidFill>
                <a:srgbClr val="000000"/>
              </a:solidFill>
              <a:latin typeface="Verdana"/>
              <a:ea typeface="Verdana"/>
              <a:cs typeface="Verdana"/>
              <a:sym typeface="Verdana"/>
            </a:endParaRPr>
          </a:p>
          <a:p>
            <a:pPr marL="0" lvl="0" indent="0" algn="l" rtl="0">
              <a:spcBef>
                <a:spcPts val="0"/>
              </a:spcBef>
              <a:spcAft>
                <a:spcPts val="0"/>
              </a:spcAft>
              <a:buNone/>
            </a:pPr>
            <a:endParaRPr sz="1400" dirty="0">
              <a:solidFill>
                <a:srgbClr val="002060"/>
              </a:solidFill>
              <a:latin typeface="Verdana"/>
              <a:ea typeface="Verdana"/>
              <a:cs typeface="Verdana"/>
              <a:sym typeface="Verdana"/>
            </a:endParaRPr>
          </a:p>
          <a:p>
            <a:pPr marL="0" lvl="0" indent="0" algn="l" rtl="0">
              <a:spcBef>
                <a:spcPts val="0"/>
              </a:spcBef>
              <a:spcAft>
                <a:spcPts val="0"/>
              </a:spcAft>
              <a:buNone/>
            </a:pPr>
            <a:endParaRPr sz="1400" i="1" dirty="0">
              <a:solidFill>
                <a:srgbClr val="002060"/>
              </a:solidFill>
              <a:latin typeface="Verdana"/>
              <a:ea typeface="Verdana"/>
              <a:cs typeface="Verdana"/>
              <a:sym typeface="Verdana"/>
            </a:endParaRPr>
          </a:p>
        </p:txBody>
      </p:sp>
      <p:sp>
        <p:nvSpPr>
          <p:cNvPr id="114" name="Google Shape;114;p20"/>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lvl="0" algn="ctr">
              <a:lnSpc>
                <a:spcPct val="115000"/>
              </a:lnSpc>
            </a:pPr>
            <a:r>
              <a:rPr lang="it" sz="2400" b="1" dirty="0">
                <a:solidFill>
                  <a:srgbClr val="2885A1"/>
                </a:solidFill>
              </a:rPr>
              <a:t>FASE 1: ISCRIZIONE</a:t>
            </a:r>
            <a:endParaRPr sz="2400" dirty="0"/>
          </a:p>
        </p:txBody>
      </p:sp>
      <p:pic>
        <p:nvPicPr>
          <p:cNvPr id="115" name="Google Shape;115;p20"/>
          <p:cNvPicPr preferRelativeResize="0"/>
          <p:nvPr/>
        </p:nvPicPr>
        <p:blipFill>
          <a:blip r:embed="rId3">
            <a:extLst>
              <a:ext uri="{28A0092B-C50C-407E-A947-70E740481C1C}">
                <a14:useLocalDpi xmlns:a14="http://schemas.microsoft.com/office/drawing/2010/main" val="0"/>
              </a:ext>
            </a:extLst>
          </a:blip>
          <a:stretch>
            <a:fillRect/>
          </a:stretch>
        </p:blipFill>
        <p:spPr>
          <a:xfrm>
            <a:off x="629625" y="1587450"/>
            <a:ext cx="7553522" cy="2922600"/>
          </a:xfrm>
          <a:prstGeom prst="rect">
            <a:avLst/>
          </a:prstGeom>
          <a:noFill/>
          <a:ln>
            <a:noFill/>
          </a:ln>
        </p:spPr>
      </p:pic>
      <p:sp>
        <p:nvSpPr>
          <p:cNvPr id="116" name="Google Shape;116;p20"/>
          <p:cNvSpPr/>
          <p:nvPr/>
        </p:nvSpPr>
        <p:spPr>
          <a:xfrm>
            <a:off x="2324593" y="3700162"/>
            <a:ext cx="591300" cy="2280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235100" y="638400"/>
            <a:ext cx="8733900" cy="122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sz="1400">
                <a:solidFill>
                  <a:srgbClr val="000000"/>
                </a:solidFill>
                <a:latin typeface="Verdana"/>
                <a:ea typeface="Verdana"/>
                <a:cs typeface="Verdana"/>
                <a:sym typeface="Verdana"/>
              </a:rPr>
              <a:t>La sezione successiva è quella dedicata al </a:t>
            </a:r>
            <a:r>
              <a:rPr lang="it" sz="1400" b="1">
                <a:solidFill>
                  <a:srgbClr val="000000"/>
                </a:solidFill>
                <a:latin typeface="Verdana"/>
                <a:ea typeface="Verdana"/>
                <a:cs typeface="Verdana"/>
                <a:sym typeface="Verdana"/>
              </a:rPr>
              <a:t>Documento di identità</a:t>
            </a:r>
            <a:r>
              <a:rPr lang="it" sz="1400">
                <a:solidFill>
                  <a:srgbClr val="000000"/>
                </a:solidFill>
                <a:latin typeface="Verdana"/>
                <a:ea typeface="Verdana"/>
                <a:cs typeface="Verdana"/>
                <a:sym typeface="Verdana"/>
              </a:rPr>
              <a:t>.</a:t>
            </a:r>
            <a:endParaRPr sz="1400">
              <a:solidFill>
                <a:srgbClr val="000000"/>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it" sz="1400" b="1">
                <a:solidFill>
                  <a:srgbClr val="000000"/>
                </a:solidFill>
                <a:latin typeface="Verdana"/>
                <a:ea typeface="Verdana"/>
                <a:cs typeface="Verdana"/>
                <a:sym typeface="Verdana"/>
              </a:rPr>
              <a:t>Se hai già effettuato questo caricamento</a:t>
            </a:r>
            <a:r>
              <a:rPr lang="it" sz="1400">
                <a:solidFill>
                  <a:srgbClr val="000000"/>
                </a:solidFill>
                <a:latin typeface="Verdana"/>
                <a:ea typeface="Verdana"/>
                <a:cs typeface="Verdana"/>
                <a:sym typeface="Verdana"/>
              </a:rPr>
              <a:t> e il documento è ancora valido clicca su  </a:t>
            </a:r>
            <a:r>
              <a:rPr lang="it" sz="1400" i="1">
                <a:solidFill>
                  <a:srgbClr val="000000"/>
                </a:solidFill>
                <a:latin typeface="Verdana"/>
                <a:ea typeface="Verdana"/>
                <a:cs typeface="Verdana"/>
                <a:sym typeface="Verdana"/>
              </a:rPr>
              <a:t>Prosegui</a:t>
            </a:r>
            <a:r>
              <a:rPr lang="it" sz="1400">
                <a:solidFill>
                  <a:srgbClr val="000000"/>
                </a:solidFill>
                <a:latin typeface="Verdana"/>
                <a:ea typeface="Verdana"/>
                <a:cs typeface="Verdana"/>
                <a:sym typeface="Verdana"/>
              </a:rPr>
              <a:t>. </a:t>
            </a:r>
            <a:endParaRPr sz="1400">
              <a:solidFill>
                <a:srgbClr val="000000"/>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it" sz="1400">
                <a:solidFill>
                  <a:srgbClr val="000000"/>
                </a:solidFill>
                <a:latin typeface="Verdana"/>
                <a:ea typeface="Verdana"/>
                <a:cs typeface="Verdana"/>
                <a:sym typeface="Verdana"/>
              </a:rPr>
              <a:t>In caso contrario devi inserire </a:t>
            </a:r>
            <a:r>
              <a:rPr lang="it" sz="1400" b="1">
                <a:solidFill>
                  <a:srgbClr val="000000"/>
                </a:solidFill>
                <a:latin typeface="Verdana"/>
                <a:ea typeface="Verdana"/>
                <a:cs typeface="Verdana"/>
                <a:sym typeface="Verdana"/>
              </a:rPr>
              <a:t>i dati e le scansioni fronte e retro</a:t>
            </a:r>
            <a:r>
              <a:rPr lang="it" sz="1400">
                <a:solidFill>
                  <a:srgbClr val="000000"/>
                </a:solidFill>
                <a:latin typeface="Verdana"/>
                <a:ea typeface="Verdana"/>
                <a:cs typeface="Verdana"/>
                <a:sym typeface="Verdana"/>
              </a:rPr>
              <a:t> di un tuo documento di riconoscimento valido, clicca quindi su </a:t>
            </a:r>
            <a:r>
              <a:rPr lang="it" sz="1400" i="1">
                <a:solidFill>
                  <a:srgbClr val="000000"/>
                </a:solidFill>
                <a:latin typeface="Verdana"/>
                <a:ea typeface="Verdana"/>
                <a:cs typeface="Verdana"/>
                <a:sym typeface="Verdana"/>
              </a:rPr>
              <a:t>Inserisci Nuovo Documento di Identità</a:t>
            </a:r>
            <a:r>
              <a:rPr lang="it" sz="1400">
                <a:solidFill>
                  <a:srgbClr val="000000"/>
                </a:solidFill>
                <a:latin typeface="Verdana"/>
                <a:ea typeface="Verdana"/>
                <a:cs typeface="Verdana"/>
                <a:sym typeface="Verdana"/>
              </a:rPr>
              <a:t>.</a:t>
            </a:r>
            <a:endParaRPr sz="1400">
              <a:solidFill>
                <a:srgbClr val="000000"/>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it" sz="1400" i="1">
                <a:solidFill>
                  <a:srgbClr val="000000"/>
                </a:solidFill>
                <a:latin typeface="Verdana"/>
                <a:ea typeface="Verdana"/>
                <a:cs typeface="Verdana"/>
                <a:sym typeface="Verdana"/>
              </a:rPr>
              <a:t>N.B. Nella pagina precedente compare la richiesta di inserimento del permesso di soggiorno solo se sei cittadino extracomunitario.</a:t>
            </a:r>
            <a:endParaRPr sz="1400" i="1">
              <a:solidFill>
                <a:srgbClr val="000000"/>
              </a:solidFill>
              <a:latin typeface="Verdana"/>
              <a:ea typeface="Verdana"/>
              <a:cs typeface="Verdana"/>
              <a:sym typeface="Verdana"/>
            </a:endParaRPr>
          </a:p>
          <a:p>
            <a:pPr marL="0" lvl="0" indent="0" algn="l" rtl="0">
              <a:spcBef>
                <a:spcPts val="0"/>
              </a:spcBef>
              <a:spcAft>
                <a:spcPts val="0"/>
              </a:spcAft>
              <a:buNone/>
            </a:pPr>
            <a:endParaRPr sz="1400">
              <a:solidFill>
                <a:srgbClr val="002060"/>
              </a:solidFill>
              <a:latin typeface="Verdana"/>
              <a:ea typeface="Verdana"/>
              <a:cs typeface="Verdana"/>
              <a:sym typeface="Verdana"/>
            </a:endParaRPr>
          </a:p>
        </p:txBody>
      </p:sp>
      <p:sp>
        <p:nvSpPr>
          <p:cNvPr id="132" name="Google Shape;132;p22"/>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lvl="0" algn="ctr">
              <a:lnSpc>
                <a:spcPct val="115000"/>
              </a:lnSpc>
              <a:buSzPts val="1100"/>
            </a:pPr>
            <a:r>
              <a:rPr lang="it" sz="2400" b="1" dirty="0">
                <a:solidFill>
                  <a:srgbClr val="2885A1"/>
                </a:solidFill>
              </a:rPr>
              <a:t>FASE 1: ISCRIZIONE</a:t>
            </a:r>
            <a:endParaRPr sz="2400" dirty="0"/>
          </a:p>
        </p:txBody>
      </p:sp>
      <p:sp>
        <p:nvSpPr>
          <p:cNvPr id="133" name="Google Shape;133;p22"/>
          <p:cNvSpPr txBox="1"/>
          <p:nvPr/>
        </p:nvSpPr>
        <p:spPr>
          <a:xfrm>
            <a:off x="2756975" y="4124775"/>
            <a:ext cx="5599500" cy="81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a:latin typeface="Verdana"/>
                <a:ea typeface="Verdana"/>
                <a:cs typeface="Verdana"/>
                <a:sym typeface="Verdana"/>
              </a:rPr>
              <a:t>N.B. </a:t>
            </a:r>
            <a:r>
              <a:rPr lang="it" u="sng">
                <a:latin typeface="Verdana"/>
                <a:ea typeface="Verdana"/>
                <a:cs typeface="Verdana"/>
                <a:sym typeface="Verdana"/>
              </a:rPr>
              <a:t>Se ti sei registrato con SPID</a:t>
            </a:r>
            <a:r>
              <a:rPr lang="it">
                <a:latin typeface="Verdana"/>
                <a:ea typeface="Verdana"/>
                <a:cs typeface="Verdana"/>
                <a:sym typeface="Verdana"/>
              </a:rPr>
              <a:t> i dati del documento saranno già presenti e dovrai caricare solo le scansioni.</a:t>
            </a:r>
            <a:endParaRPr/>
          </a:p>
        </p:txBody>
      </p:sp>
      <p:pic>
        <p:nvPicPr>
          <p:cNvPr id="134" name="Google Shape;134;p22"/>
          <p:cNvPicPr preferRelativeResize="0"/>
          <p:nvPr/>
        </p:nvPicPr>
        <p:blipFill>
          <a:blip r:embed="rId3">
            <a:alphaModFix/>
          </a:blip>
          <a:stretch>
            <a:fillRect/>
          </a:stretch>
        </p:blipFill>
        <p:spPr>
          <a:xfrm>
            <a:off x="1688290" y="4261450"/>
            <a:ext cx="860650" cy="412150"/>
          </a:xfrm>
          <a:prstGeom prst="rect">
            <a:avLst/>
          </a:prstGeom>
          <a:noFill/>
          <a:ln>
            <a:noFill/>
          </a:ln>
        </p:spPr>
      </p:pic>
      <p:pic>
        <p:nvPicPr>
          <p:cNvPr id="135" name="Google Shape;135;p22"/>
          <p:cNvPicPr preferRelativeResize="0"/>
          <p:nvPr/>
        </p:nvPicPr>
        <p:blipFill>
          <a:blip r:embed="rId4">
            <a:alphaModFix/>
          </a:blip>
          <a:stretch>
            <a:fillRect/>
          </a:stretch>
        </p:blipFill>
        <p:spPr>
          <a:xfrm>
            <a:off x="1092300" y="2246675"/>
            <a:ext cx="6434250" cy="1832225"/>
          </a:xfrm>
          <a:prstGeom prst="rect">
            <a:avLst/>
          </a:prstGeom>
          <a:noFill/>
          <a:ln>
            <a:noFill/>
          </a:ln>
        </p:spPr>
      </p:pic>
      <p:sp>
        <p:nvSpPr>
          <p:cNvPr id="136" name="Google Shape;136;p22"/>
          <p:cNvSpPr/>
          <p:nvPr/>
        </p:nvSpPr>
        <p:spPr>
          <a:xfrm>
            <a:off x="2871475" y="3285900"/>
            <a:ext cx="643800" cy="2367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2"/>
          <p:cNvSpPr/>
          <p:nvPr/>
        </p:nvSpPr>
        <p:spPr>
          <a:xfrm>
            <a:off x="2227675" y="3674300"/>
            <a:ext cx="643800" cy="2367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227975" y="754875"/>
            <a:ext cx="3028500" cy="400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400">
                <a:solidFill>
                  <a:srgbClr val="000000"/>
                </a:solidFill>
                <a:latin typeface="Verdana"/>
                <a:ea typeface="Verdana"/>
                <a:cs typeface="Verdana"/>
                <a:sym typeface="Verdana"/>
              </a:rPr>
              <a:t>Se devi inserire un nuovo documento e hai selezionato </a:t>
            </a:r>
            <a:r>
              <a:rPr lang="it" sz="1400" i="1">
                <a:solidFill>
                  <a:srgbClr val="000000"/>
                </a:solidFill>
                <a:latin typeface="Verdana"/>
                <a:ea typeface="Verdana"/>
                <a:cs typeface="Verdana"/>
                <a:sym typeface="Verdana"/>
              </a:rPr>
              <a:t>Inserisci Nuovo Documento di Identità</a:t>
            </a:r>
            <a:r>
              <a:rPr lang="it" sz="1400">
                <a:solidFill>
                  <a:srgbClr val="000000"/>
                </a:solidFill>
                <a:latin typeface="Verdana"/>
                <a:ea typeface="Verdana"/>
                <a:cs typeface="Verdana"/>
                <a:sym typeface="Verdana"/>
              </a:rPr>
              <a:t> ora dovrai inserire i dati del tuo documento. Quando hai inserito tutti i dati clicca sul tasto </a:t>
            </a:r>
            <a:r>
              <a:rPr lang="it" sz="1400" i="1">
                <a:solidFill>
                  <a:srgbClr val="000000"/>
                </a:solidFill>
                <a:latin typeface="Verdana"/>
                <a:ea typeface="Verdana"/>
                <a:cs typeface="Verdana"/>
                <a:sym typeface="Verdana"/>
              </a:rPr>
              <a:t>Avanti</a:t>
            </a:r>
            <a:r>
              <a:rPr lang="it" sz="1400">
                <a:solidFill>
                  <a:srgbClr val="000000"/>
                </a:solidFill>
                <a:latin typeface="Verdana"/>
                <a:ea typeface="Verdana"/>
                <a:cs typeface="Verdana"/>
                <a:sym typeface="Verdana"/>
              </a:rPr>
              <a:t>.</a:t>
            </a:r>
            <a:endParaRPr sz="1400">
              <a:solidFill>
                <a:srgbClr val="000000"/>
              </a:solidFill>
              <a:latin typeface="Verdana"/>
              <a:ea typeface="Verdana"/>
              <a:cs typeface="Verdana"/>
              <a:sym typeface="Verdana"/>
            </a:endParaRPr>
          </a:p>
          <a:p>
            <a:pPr marL="0" lvl="0" indent="0" algn="l" rtl="0">
              <a:spcBef>
                <a:spcPts val="0"/>
              </a:spcBef>
              <a:spcAft>
                <a:spcPts val="0"/>
              </a:spcAft>
              <a:buNone/>
            </a:pPr>
            <a:r>
              <a:rPr lang="it" sz="1400">
                <a:solidFill>
                  <a:srgbClr val="000000"/>
                </a:solidFill>
                <a:latin typeface="Verdana"/>
                <a:ea typeface="Verdana"/>
                <a:cs typeface="Verdana"/>
                <a:sym typeface="Verdana"/>
              </a:rPr>
              <a:t>Nella pagina successiva dovrai confermarli cliccando ancora su </a:t>
            </a:r>
            <a:r>
              <a:rPr lang="it" sz="1400" i="1">
                <a:solidFill>
                  <a:srgbClr val="000000"/>
                </a:solidFill>
                <a:latin typeface="Verdana"/>
                <a:ea typeface="Verdana"/>
                <a:cs typeface="Verdana"/>
                <a:sym typeface="Verdana"/>
              </a:rPr>
              <a:t>Avanti</a:t>
            </a:r>
            <a:r>
              <a:rPr lang="it" sz="1400">
                <a:solidFill>
                  <a:srgbClr val="000000"/>
                </a:solidFill>
                <a:latin typeface="Verdana"/>
                <a:ea typeface="Verdana"/>
                <a:cs typeface="Verdana"/>
                <a:sym typeface="Verdana"/>
              </a:rPr>
              <a:t>.</a:t>
            </a:r>
            <a:endParaRPr sz="1400">
              <a:solidFill>
                <a:srgbClr val="000000"/>
              </a:solidFill>
              <a:latin typeface="Verdana"/>
              <a:ea typeface="Verdana"/>
              <a:cs typeface="Verdana"/>
              <a:sym typeface="Verdana"/>
            </a:endParaRPr>
          </a:p>
          <a:p>
            <a:pPr marL="0" lvl="0" indent="0" algn="l" rtl="0">
              <a:spcBef>
                <a:spcPts val="0"/>
              </a:spcBef>
              <a:spcAft>
                <a:spcPts val="0"/>
              </a:spcAft>
              <a:buNone/>
            </a:pPr>
            <a:endParaRPr sz="1400">
              <a:solidFill>
                <a:srgbClr val="002060"/>
              </a:solidFill>
              <a:latin typeface="Verdana"/>
              <a:ea typeface="Verdana"/>
              <a:cs typeface="Verdana"/>
              <a:sym typeface="Verdana"/>
            </a:endParaRPr>
          </a:p>
        </p:txBody>
      </p:sp>
      <p:sp>
        <p:nvSpPr>
          <p:cNvPr id="143" name="Google Shape;143;p23"/>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lvl="0" algn="ctr">
              <a:lnSpc>
                <a:spcPct val="115000"/>
              </a:lnSpc>
              <a:buSzPts val="1100"/>
            </a:pPr>
            <a:r>
              <a:rPr lang="it" sz="2400" b="1" dirty="0">
                <a:solidFill>
                  <a:srgbClr val="2885A1"/>
                </a:solidFill>
              </a:rPr>
              <a:t>FASE 1: ISCRIZIONE</a:t>
            </a:r>
            <a:endParaRPr sz="2400" dirty="0"/>
          </a:p>
        </p:txBody>
      </p:sp>
      <p:sp>
        <p:nvSpPr>
          <p:cNvPr id="144" name="Google Shape;144;p23"/>
          <p:cNvSpPr txBox="1"/>
          <p:nvPr/>
        </p:nvSpPr>
        <p:spPr>
          <a:xfrm>
            <a:off x="1488925" y="4342875"/>
            <a:ext cx="4730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5" name="Google Shape;145;p23"/>
          <p:cNvPicPr preferRelativeResize="0"/>
          <p:nvPr/>
        </p:nvPicPr>
        <p:blipFill>
          <a:blip r:embed="rId3">
            <a:alphaModFix/>
          </a:blip>
          <a:stretch>
            <a:fillRect/>
          </a:stretch>
        </p:blipFill>
        <p:spPr>
          <a:xfrm>
            <a:off x="3379797" y="808725"/>
            <a:ext cx="5452502" cy="3331025"/>
          </a:xfrm>
          <a:prstGeom prst="rect">
            <a:avLst/>
          </a:prstGeom>
          <a:noFill/>
          <a:ln>
            <a:noFill/>
          </a:ln>
        </p:spPr>
      </p:pic>
      <p:sp>
        <p:nvSpPr>
          <p:cNvPr id="146" name="Google Shape;146;p23"/>
          <p:cNvSpPr/>
          <p:nvPr/>
        </p:nvSpPr>
        <p:spPr>
          <a:xfrm>
            <a:off x="4432350" y="3681200"/>
            <a:ext cx="584100" cy="2565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rot="-1120165">
            <a:off x="8551359" y="1494907"/>
            <a:ext cx="440477" cy="140785"/>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11700" y="116075"/>
            <a:ext cx="8520600" cy="572700"/>
          </a:xfrm>
          <a:prstGeom prst="rect">
            <a:avLst/>
          </a:prstGeom>
        </p:spPr>
        <p:txBody>
          <a:bodyPr spcFirstLastPara="1" wrap="square" lIns="91425" tIns="91425" rIns="91425" bIns="91425" anchor="t" anchorCtr="0">
            <a:noAutofit/>
          </a:bodyPr>
          <a:lstStyle/>
          <a:p>
            <a:pPr lvl="0" algn="ctr">
              <a:lnSpc>
                <a:spcPct val="115000"/>
              </a:lnSpc>
              <a:buSzPts val="1100"/>
            </a:pPr>
            <a:r>
              <a:rPr lang="it" sz="2400" b="1" dirty="0">
                <a:solidFill>
                  <a:srgbClr val="2885A1"/>
                </a:solidFill>
              </a:rPr>
              <a:t>FASE 1: ISCRIZIONE</a:t>
            </a:r>
            <a:endParaRPr sz="2400" dirty="0"/>
          </a:p>
        </p:txBody>
      </p:sp>
      <p:sp>
        <p:nvSpPr>
          <p:cNvPr id="153" name="Google Shape;153;p24"/>
          <p:cNvSpPr txBox="1"/>
          <p:nvPr/>
        </p:nvSpPr>
        <p:spPr>
          <a:xfrm>
            <a:off x="1488925" y="4342875"/>
            <a:ext cx="4730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4"/>
          <p:cNvSpPr txBox="1">
            <a:spLocks noGrp="1"/>
          </p:cNvSpPr>
          <p:nvPr>
            <p:ph type="title"/>
          </p:nvPr>
        </p:nvSpPr>
        <p:spPr>
          <a:xfrm>
            <a:off x="273400" y="724375"/>
            <a:ext cx="2736000" cy="280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sz="1400">
                <a:solidFill>
                  <a:srgbClr val="000000"/>
                </a:solidFill>
                <a:latin typeface="Verdana"/>
                <a:ea typeface="Verdana"/>
                <a:cs typeface="Verdana"/>
                <a:sym typeface="Verdana"/>
              </a:rPr>
              <a:t>A questo punto dovrai caricare i file immagine relativi al tuo documento di riconoscimento cliccando su </a:t>
            </a:r>
            <a:r>
              <a:rPr lang="it" sz="1400" i="1">
                <a:solidFill>
                  <a:srgbClr val="000000"/>
                </a:solidFill>
                <a:latin typeface="Verdana"/>
                <a:ea typeface="Verdana"/>
                <a:cs typeface="Verdana"/>
                <a:sym typeface="Verdana"/>
              </a:rPr>
              <a:t>Inserisci Allegato</a:t>
            </a:r>
            <a:r>
              <a:rPr lang="it" sz="1400">
                <a:solidFill>
                  <a:srgbClr val="000000"/>
                </a:solidFill>
                <a:latin typeface="Verdana"/>
                <a:ea typeface="Verdana"/>
                <a:cs typeface="Verdana"/>
                <a:sym typeface="Verdana"/>
              </a:rPr>
              <a:t>. Un file per il fronte del documento ed uno per il retro.</a:t>
            </a:r>
            <a:endParaRPr sz="1400">
              <a:solidFill>
                <a:srgbClr val="000000"/>
              </a:solidFill>
              <a:latin typeface="Verdana"/>
              <a:ea typeface="Verdana"/>
              <a:cs typeface="Verdana"/>
              <a:sym typeface="Verdana"/>
            </a:endParaRPr>
          </a:p>
          <a:p>
            <a:pPr marL="0" lvl="0" indent="0" algn="l" rtl="0">
              <a:spcBef>
                <a:spcPts val="0"/>
              </a:spcBef>
              <a:spcAft>
                <a:spcPts val="0"/>
              </a:spcAft>
              <a:buNone/>
            </a:pPr>
            <a:r>
              <a:rPr lang="it" sz="1400">
                <a:solidFill>
                  <a:srgbClr val="000000"/>
                </a:solidFill>
                <a:latin typeface="Verdana"/>
                <a:ea typeface="Verdana"/>
                <a:cs typeface="Verdana"/>
                <a:sym typeface="Verdana"/>
              </a:rPr>
              <a:t>Dopo aver caricato tutti i file richiesti clicca su </a:t>
            </a:r>
            <a:r>
              <a:rPr lang="it" sz="1400" i="1">
                <a:solidFill>
                  <a:srgbClr val="000000"/>
                </a:solidFill>
                <a:latin typeface="Verdana"/>
                <a:ea typeface="Verdana"/>
                <a:cs typeface="Verdana"/>
                <a:sym typeface="Verdana"/>
              </a:rPr>
              <a:t>Avanti</a:t>
            </a:r>
            <a:r>
              <a:rPr lang="it" sz="1400">
                <a:solidFill>
                  <a:srgbClr val="000000"/>
                </a:solidFill>
                <a:latin typeface="Verdana"/>
                <a:ea typeface="Verdana"/>
                <a:cs typeface="Verdana"/>
                <a:sym typeface="Verdana"/>
              </a:rPr>
              <a:t>.</a:t>
            </a:r>
            <a:endParaRPr sz="1400">
              <a:solidFill>
                <a:srgbClr val="000000"/>
              </a:solidFill>
              <a:latin typeface="Verdana"/>
              <a:ea typeface="Verdana"/>
              <a:cs typeface="Verdana"/>
              <a:sym typeface="Verdana"/>
            </a:endParaRPr>
          </a:p>
        </p:txBody>
      </p:sp>
      <p:pic>
        <p:nvPicPr>
          <p:cNvPr id="155" name="Google Shape;155;p24"/>
          <p:cNvPicPr preferRelativeResize="0"/>
          <p:nvPr/>
        </p:nvPicPr>
        <p:blipFill>
          <a:blip r:embed="rId3">
            <a:alphaModFix/>
          </a:blip>
          <a:stretch>
            <a:fillRect/>
          </a:stretch>
        </p:blipFill>
        <p:spPr>
          <a:xfrm>
            <a:off x="3093500" y="657400"/>
            <a:ext cx="5831775" cy="4387974"/>
          </a:xfrm>
          <a:prstGeom prst="rect">
            <a:avLst/>
          </a:prstGeom>
          <a:noFill/>
          <a:ln>
            <a:noFill/>
          </a:ln>
        </p:spPr>
      </p:pic>
      <p:sp>
        <p:nvSpPr>
          <p:cNvPr id="156" name="Google Shape;156;p24"/>
          <p:cNvSpPr/>
          <p:nvPr/>
        </p:nvSpPr>
        <p:spPr>
          <a:xfrm>
            <a:off x="7678300" y="3091025"/>
            <a:ext cx="525600" cy="2067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p:nvPr/>
        </p:nvSpPr>
        <p:spPr>
          <a:xfrm>
            <a:off x="4072450" y="4671650"/>
            <a:ext cx="525600" cy="2067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4"/>
          <p:cNvSpPr/>
          <p:nvPr/>
        </p:nvSpPr>
        <p:spPr>
          <a:xfrm>
            <a:off x="7678300" y="4073025"/>
            <a:ext cx="525600" cy="2067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1160</Words>
  <Application>Microsoft Office PowerPoint</Application>
  <PresentationFormat>Presentazione su schermo (16:9)</PresentationFormat>
  <Paragraphs>111</Paragraphs>
  <Slides>25</Slides>
  <Notes>25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Arial</vt:lpstr>
      <vt:lpstr>Times New Roman</vt:lpstr>
      <vt:lpstr>Verdana</vt:lpstr>
      <vt:lpstr>Simple Light</vt:lpstr>
      <vt:lpstr>ISCRIZIONE ALL’ESAME DI STATO</vt:lpstr>
      <vt:lpstr>Collegati al sito http://studiare.unife.it e clicca sull’icona MENU che trovi in alto a destra.  Clicca sulla voce Login ed effettua l’accesso nella tua area riservata</vt:lpstr>
      <vt:lpstr>Ora seleziona il menu Area Registrato (in casi particolari potrebbe chiamarsi Area Studente) e clicca sulla voce Esami di Stato.  Nella pagina successiva, clicca sul tasto  Iscrizione Esami di Stato che trovi in fondo alla pagina. </vt:lpstr>
      <vt:lpstr>Ora viene proposto di prendere visione della Informativa in materia di trattamento dei dati personali.  Per proseguire, clicca sul tasto Avanti  </vt:lpstr>
      <vt:lpstr>Viene mostrato un elenco degli Esami di Stato a cui è possibile iscriversi:   seleziona l’Esame di Stato al quale vuoi iscriverti e clicca su Avanti.</vt:lpstr>
      <vt:lpstr>Nella pagina di riepilogo controlla che l’Esame di Stato scelto sia corretto; clicca su Conferma e prosegui se è corretto oppure su Indietro se devi modificare la tua scelta.  </vt:lpstr>
      <vt:lpstr>La sezione successiva è quella dedicata al Documento di identità. Se hai già effettuato questo caricamento e il documento è ancora valido clicca su  Prosegui.  In caso contrario devi inserire i dati e le scansioni fronte e retro di un tuo documento di riconoscimento valido, clicca quindi su Inserisci Nuovo Documento di Identità. N.B. Nella pagina precedente compare la richiesta di inserimento del permesso di soggiorno solo se sei cittadino extracomunitario. </vt:lpstr>
      <vt:lpstr>Se devi inserire un nuovo documento e hai selezionato Inserisci Nuovo Documento di Identità ora dovrai inserire i dati del tuo documento. Quando hai inserito tutti i dati clicca sul tasto Avanti. Nella pagina successiva dovrai confermarli cliccando ancora su Avanti. </vt:lpstr>
      <vt:lpstr>FASE 1: ISCRIZIONE</vt:lpstr>
      <vt:lpstr>Per confermare i dati del tuo documento di riconoscimento clicca su Prosegui.</vt:lpstr>
      <vt:lpstr>In questa schermata, riservata ai candiidati con disabilità e DSA, è possibile in caso di necessità richiedere l’ausilio per lo svolgimento della prova. Ricordati anche di contattare Servizio Disabilità e DSA dell’Università degli Studi di Ferrara (trovi orari e recapiti al seguente link http://www.unife.it/it/x-te/supporto).  Se non hai questa necessità, clicca direttamente sul tasto Avanti. </vt:lpstr>
      <vt:lpstr>Se hai scelto di richiedere l’ausilio in questa schermata ti evrrà chiesto di specificare il tipo di ausilio richiesto Per proseguire, al termine clicca direttamente sul tasto Avanti. </vt:lpstr>
      <vt:lpstr>In questa schermata è possibile, cliccando sul tasto Inserisci nuova dichiarazione, inviare la dichiarazione di invalidità/handicap/DSA in tuo possesso (funzione utilizzabile solo per i candidati che hanno necessità di ausilio). Ricordati anche di contattare Servizio Disabilità e DSA dell’Università degli Studi di Ferrara (trovi orari e recapiti al seguente link http://www.unife.it/it/x-te/supporto).  Se non hai questa necessità, clicca direttamente sul tasto Avanti. </vt:lpstr>
      <vt:lpstr>Verrà quindi richiesto l’inserimento del titolo di ammissione in tuo possesso.  Per farlo clicca su Inserisci. Se il titolo di accesso era già stato inserito in precedenza, clicca invece su Procedi.  </vt:lpstr>
      <vt:lpstr>Verrà quindi richiesto di caricare nel sistema la documentazione relativa alla domanda di iscrizione. L’elenco dei documenti richiesti è inidicato dettagliatamente nel bando di ammissione. Per farlo, selezione sì e quindi clicca su Avanti. Puoi comunque selezionare no e procedere: sarà possibile inserire la documentazione anche successivamente. Nella pagina successiva ti verrà chiesto di confermare la tua scelta cliccando su Avanti,   </vt:lpstr>
      <vt:lpstr>Ti verrà mostrata una pagina di riepilogo con i dati riguardanti la tua iscrizione.  Verifica attentamente i dati che hai inserito. Se è tutto corretto clicca su Completa ammissione al concorso; in caso contrario clicca su Indietro per modificare i dati e le scelte effettuate.  </vt:lpstr>
      <vt:lpstr>Al termine del processo troverai questa pagina riepilogativa.  Da qui devi: - procedere cliccando su Stampa Domanda di Immatricolazione - procedere al versamento del contributo previsto cliccando su Pagamenti - procedere al caricamento della documentazione cliccando su Modifica Titoli di Valutazione </vt:lpstr>
      <vt:lpstr>Viene generato un file PDF con la domanda di immatricolazione compilata con i dati che hai inserito.  Questo documento deve essere:  controllato scrupolosamente; completato con i dati mancanti, se necessario; datato e firmato; scansionato, poichè dovrai caricarlo successivamente nella procedura.  </vt:lpstr>
      <vt:lpstr>La fase successiva prevede il pagamento dei contributi previsti. Per farlo accedi alla voce PAGAMENTI del menù di sinistra. Apparirà una lista dei bollettini addebitati.  Clicca sul numero della fattura per iniziare il processo di pagamento.   </vt:lpstr>
      <vt:lpstr>Apparirà il dettaglio della tassa selezionata.  Procedi al pagamento cliccando su pagoPA OnLine per pagare tramite i servizi di pagamento web di pagoPA. Se clicchi su pagoPA con PDF verrà generato un documento (AVVISO DI PAGAMENTO) che permette di procedere con il pagamento utilizzando lettori di BARCODE e QRCODE (APP su cellulare, ATM, tabaccherie)   </vt:lpstr>
      <vt:lpstr>Una volta acquisito il pagamento, la tassa apparirà fra i pagamenti già effettuati nell’Elenco tasse (identificati dal bollino dello “stato” colorato di verde)   </vt:lpstr>
      <vt:lpstr>L’ultima fase prevede il caricamento della scansione della DOMANDA DI IMMATRICOLAZIONE dopo che l’hai FIRMATA, da effettuare ONLINE sempre dalla tua Area Riservata in studiare.unife.it.   Non dovrai quindi recarti negli uffici o in posta per consegnare o spedire i documenti originali.   La scansione della DOMANDA DI IMMATRICOLAZIONE firmata può essere effettuata con uno scanner o anche utilizzando la fotocamera del tuo Smartphone oppure con un’app dedicata (es. Google Drive, CamScanner, ecc.)   N.B. Se il documento è composto da 2 pagine, ricordati di digitalizzarle entrambe.    </vt:lpstr>
      <vt:lpstr>Puoi ora caricare la domanda firmata e la restante documenntazione cliccando la voce Modifica titoli di valutazione dalla pagina di riepilogo. Per procedere seleziona Sì e clicca su Avanti,  Ricordati che l’elenco dei documenti da caricare è descritto dettagliatamente nel bando di ammissione   </vt:lpstr>
      <vt:lpstr>Clicca su +Seleziona file e seleziona il primo file del documento, poi clicca su Avanti per caricarlo.  Quindi ripeti la stessa operazione per ogni documento che devi caricare.  Terminate queste operazioni avrai concluso l’iscrizione all’Esame di Stato,    </vt:lpstr>
      <vt:lpstr>Per assistenza, è possibile collegarsi a: sos.unife.it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ISCRIZIONE ALL’ESAME DI STATO</dc:title>
  <dc:creator>Massimo Bonora</dc:creator>
  <cp:lastModifiedBy>Massimo Bonora</cp:lastModifiedBy>
  <cp:revision>14</cp:revision>
  <dcterms:modified xsi:type="dcterms:W3CDTF">2021-04-29T13:14:41Z</dcterms:modified>
</cp:coreProperties>
</file>