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orient="horz" pos="1028">
          <p15:clr>
            <a:srgbClr val="A4A3A4"/>
          </p15:clr>
        </p15:guide>
        <p15:guide id="3" orient="horz" pos="3296">
          <p15:clr>
            <a:srgbClr val="A4A3A4"/>
          </p15:clr>
        </p15:guide>
        <p15:guide id="4" orient="horz" pos="456">
          <p15:clr>
            <a:srgbClr val="A4A3A4"/>
          </p15:clr>
        </p15:guide>
        <p15:guide id="5" pos="436">
          <p15:clr>
            <a:srgbClr val="A4A3A4"/>
          </p15:clr>
        </p15:guide>
        <p15:guide id="6" pos="7236">
          <p15:clr>
            <a:srgbClr val="A4A3A4"/>
          </p15:clr>
        </p15:guide>
        <p15:guide id="7" pos="2692">
          <p15:clr>
            <a:srgbClr val="A4A3A4"/>
          </p15:clr>
        </p15:guide>
        <p15:guide id="8" pos="1572">
          <p15:clr>
            <a:srgbClr val="A4A3A4"/>
          </p15:clr>
        </p15:guide>
        <p15:guide id="9" pos="3816">
          <p15:clr>
            <a:srgbClr val="A4A3A4"/>
          </p15:clr>
        </p15:guide>
        <p15:guide id="10" pos="4976">
          <p15:clr>
            <a:srgbClr val="A4A3A4"/>
          </p15:clr>
        </p15:guide>
        <p15:guide id="11" pos="610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gru3WHTATRPHhOh6+3nRc6Ol4I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1028" orient="horz"/>
        <p:guide pos="3296" orient="horz"/>
        <p:guide pos="456" orient="horz"/>
        <p:guide pos="436"/>
        <p:guide pos="7236"/>
        <p:guide pos="2692"/>
        <p:guide pos="1572"/>
        <p:guide pos="3816"/>
        <p:guide pos="4976"/>
        <p:guide pos="61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1" name="Google Shape;151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1" name="Google Shape;9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i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unife.it/it/ateneo/strutture-uffici/uffici/pari-opportunita" TargetMode="External"/><Relationship Id="rId4" Type="http://schemas.openxmlformats.org/officeDocument/2006/relationships/hyperlink" Target="https://intra.unife.it/comunicazione/identita-visiva" TargetMode="External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4Ulp6aTYHydaZAU8EM6I3FBLmcSkHsqK/view?usp=sharing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rive.google.com/file/d/14Ulp6aTYHydaZAU8EM6I3FBLmcSkHsqK/view?usp=sharing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0CECE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rchio composto dal sigillo dell'Università, comprendente corona, foglie di ulivo e anno di fondazione: 1391 e la scritta &quot;Università degli studi di Ferrara&quot;" id="88" name="Google Shape;88;p1" title="Marchio dell'Università di Ferrara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45238" y="2146006"/>
            <a:ext cx="3660655" cy="15209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0CECE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"/>
          <p:cNvSpPr txBox="1"/>
          <p:nvPr/>
        </p:nvSpPr>
        <p:spPr>
          <a:xfrm>
            <a:off x="692150" y="386049"/>
            <a:ext cx="10801500" cy="54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1" lang="it-IT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ringrazia per l’attenzione.</a:t>
            </a:r>
            <a:endParaRPr b="0" i="1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1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1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1" lang="it-IT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qualsiasi info, rivolgersi al </a:t>
            </a:r>
            <a:r>
              <a:rPr b="0" i="1" lang="it-IT" sz="3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Coordinamento Politiche </a:t>
            </a:r>
            <a:r>
              <a:rPr i="1" lang="it-IT" sz="3600" u="sng">
                <a:solidFill>
                  <a:schemeClr val="dk1"/>
                </a:solidFill>
              </a:rPr>
              <a:t>di Inclusione</a:t>
            </a:r>
            <a:endParaRPr b="0" i="1" sz="3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1" sz="3600" u="sng" cap="none" strike="noStrik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1" lang="it-IT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Nell’</a:t>
            </a:r>
            <a:r>
              <a:rPr b="0" i="1" lang="it-IT" sz="3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Identità visiva di Ateneo</a:t>
            </a:r>
            <a:r>
              <a:rPr b="0" i="1" lang="it-IT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sono messi a disposizione i modelli di presentazione accessibile per ogni Dipartimento e per la sede centrale.</a:t>
            </a:r>
            <a:endParaRPr b="0" i="1" sz="3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rchio composto dal sigillo dell'Università, comprendente corona, foglie di ulivo e anno di fondazione: 1391 e la scritta &quot;Università degli studi di Ferrara&quot;" id="154" name="Google Shape;154;p11" title="Marchio dell'Università di Ferrara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61356" y="5606034"/>
            <a:ext cx="1694688" cy="837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0CECE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"/>
          <p:cNvSpPr txBox="1"/>
          <p:nvPr>
            <p:ph type="title"/>
          </p:nvPr>
        </p:nvSpPr>
        <p:spPr>
          <a:xfrm>
            <a:off x="835050" y="542754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it-IT">
                <a:latin typeface="Arial"/>
                <a:ea typeface="Arial"/>
                <a:cs typeface="Arial"/>
                <a:sym typeface="Arial"/>
              </a:rPr>
              <a:t>Introduzione</a:t>
            </a:r>
            <a:endParaRPr/>
          </a:p>
        </p:txBody>
      </p:sp>
      <p:sp>
        <p:nvSpPr>
          <p:cNvPr id="94" name="Google Shape;94;p3"/>
          <p:cNvSpPr txBox="1"/>
          <p:nvPr>
            <p:ph idx="1" type="body"/>
          </p:nvPr>
        </p:nvSpPr>
        <p:spPr>
          <a:xfrm>
            <a:off x="717452" y="1552405"/>
            <a:ext cx="10761786" cy="49178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405"/>
              <a:buNone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La presente guida fornisce sintetiche indicazioni al personale docente per realizzare presentazioni accessibili alla comunità studentesca con disabilità e DSA.</a:t>
            </a:r>
            <a:endParaRPr/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405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5"/>
              <a:buNone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Per le istruzioni tecniche complete si rinvia alla </a:t>
            </a:r>
            <a:r>
              <a:rPr lang="it-IT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Guida pratica per la creazione di documenti accessibili</a:t>
            </a:r>
            <a:r>
              <a:rPr lang="it-IT" sz="2400">
                <a:latin typeface="Arial"/>
                <a:ea typeface="Arial"/>
                <a:cs typeface="Arial"/>
                <a:sym typeface="Arial"/>
              </a:rPr>
              <a:t>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5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49885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None/>
            </a:pPr>
            <a:r>
              <a:t/>
            </a:r>
            <a:endParaRPr sz="2590">
              <a:latin typeface="Arial"/>
              <a:ea typeface="Arial"/>
              <a:cs typeface="Arial"/>
              <a:sym typeface="Arial"/>
            </a:endParaRPr>
          </a:p>
          <a:p>
            <a:pPr indent="-349885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None/>
            </a:pPr>
            <a:r>
              <a:t/>
            </a:r>
            <a:endParaRPr sz="259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>
              <a:latin typeface="Arial"/>
              <a:ea typeface="Arial"/>
              <a:cs typeface="Arial"/>
              <a:sym typeface="Arial"/>
            </a:endParaRPr>
          </a:p>
          <a:p>
            <a:pPr indent="-349885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None/>
            </a:pPr>
            <a:r>
              <a:t/>
            </a:r>
            <a:endParaRPr sz="2590">
              <a:latin typeface="Arial"/>
              <a:ea typeface="Arial"/>
              <a:cs typeface="Arial"/>
              <a:sym typeface="Arial"/>
            </a:endParaRPr>
          </a:p>
          <a:p>
            <a:pPr indent="-37338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alibri"/>
              <a:buNone/>
            </a:pPr>
            <a:r>
              <a:t/>
            </a:r>
            <a:endParaRPr sz="222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rchio composto dal sigillo dell'Università, comprendente corona, foglie di ulivo e anno di fondazione: 1391 e la scritta &quot;Università degli studi di Ferrara&quot;" id="95" name="Google Shape;95;p3" title="Marchio dell'Università di Ferrara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4254" y="114554"/>
            <a:ext cx="1694688" cy="837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0CECE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 txBox="1"/>
          <p:nvPr>
            <p:ph type="title"/>
          </p:nvPr>
        </p:nvSpPr>
        <p:spPr>
          <a:xfrm>
            <a:off x="838200" y="603596"/>
            <a:ext cx="10515600" cy="1184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it-IT" sz="3600">
                <a:latin typeface="Arial"/>
                <a:ea typeface="Arial"/>
                <a:cs typeface="Arial"/>
                <a:sym typeface="Arial"/>
              </a:rPr>
              <a:t>Il contenuto delle slide: cosa fare</a:t>
            </a:r>
            <a:endParaRPr sz="3600"/>
          </a:p>
        </p:txBody>
      </p:sp>
      <p:sp>
        <p:nvSpPr>
          <p:cNvPr id="101" name="Google Shape;101;p4"/>
          <p:cNvSpPr txBox="1"/>
          <p:nvPr>
            <p:ph idx="1" type="body"/>
          </p:nvPr>
        </p:nvSpPr>
        <p:spPr>
          <a:xfrm>
            <a:off x="683454" y="1561572"/>
            <a:ext cx="10515600" cy="2658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b="1" lang="it-IT" sz="1800">
                <a:latin typeface="Arial"/>
                <a:ea typeface="Arial"/>
                <a:cs typeface="Arial"/>
                <a:sym typeface="Arial"/>
              </a:rPr>
              <a:t>REDAZIONE</a:t>
            </a:r>
            <a:endParaRPr/>
          </a:p>
          <a:p>
            <a:pPr indent="-514350" lvl="0" marL="5143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AutoNum type="arabicPeriod"/>
            </a:pPr>
            <a:r>
              <a:rPr lang="it-IT" sz="1800">
                <a:latin typeface="Arial"/>
                <a:ea typeface="Arial"/>
                <a:cs typeface="Arial"/>
                <a:sym typeface="Arial"/>
              </a:rPr>
              <a:t>assegnare alle slides dei nomi esplicativi e univoci e curarsi di impostare l’ordine corretto di lettura;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AutoNum type="arabicPeriod"/>
            </a:pPr>
            <a:r>
              <a:rPr lang="it-IT" sz="1800">
                <a:latin typeface="Arial"/>
                <a:ea typeface="Arial"/>
                <a:cs typeface="Arial"/>
                <a:sym typeface="Arial"/>
              </a:rPr>
              <a:t>utilizzare un linguaggio semplice e frasi brevi, per agevolare la comprensibilità e la lettura;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AutoNum type="arabicPeriod"/>
            </a:pPr>
            <a:r>
              <a:rPr lang="it-IT" sz="1800">
                <a:latin typeface="Arial"/>
                <a:ea typeface="Arial"/>
                <a:cs typeface="Arial"/>
                <a:sym typeface="Arial"/>
              </a:rPr>
              <a:t>privilegiare l’uso di elenchi puntati e numerati;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AutoNum type="arabicPeriod"/>
            </a:pPr>
            <a:r>
              <a:rPr lang="it-IT" sz="1800">
                <a:latin typeface="Arial"/>
                <a:ea typeface="Arial"/>
                <a:cs typeface="Arial"/>
                <a:sym typeface="Arial"/>
              </a:rPr>
              <a:t>Utilizzare titoli e sottotitoli per sintetizzare efficacemente i contenuti.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AutoNum type="arabicPeriod"/>
            </a:pPr>
            <a:r>
              <a:rPr lang="it-IT" sz="1800">
                <a:latin typeface="Arial"/>
                <a:ea typeface="Arial"/>
                <a:cs typeface="Arial"/>
                <a:sym typeface="Arial"/>
              </a:rPr>
              <a:t>esprimere un unico concetto (o in ogni caso pochi) per ciascuna slide.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6322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None/>
            </a:pPr>
            <a:r>
              <a:t/>
            </a:r>
            <a:endParaRPr sz="2380">
              <a:latin typeface="Arial"/>
              <a:ea typeface="Arial"/>
              <a:cs typeface="Arial"/>
              <a:sym typeface="Arial"/>
            </a:endParaRPr>
          </a:p>
          <a:p>
            <a:pPr indent="-36322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Calibri"/>
              <a:buNone/>
            </a:pPr>
            <a:r>
              <a:t/>
            </a:r>
            <a:endParaRPr sz="2380">
              <a:latin typeface="Arial"/>
              <a:ea typeface="Arial"/>
              <a:cs typeface="Arial"/>
              <a:sym typeface="Arial"/>
            </a:endParaRPr>
          </a:p>
          <a:p>
            <a:pPr indent="-38481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Calibri"/>
              <a:buNone/>
            </a:pPr>
            <a:r>
              <a:t/>
            </a:r>
            <a:endParaRPr sz="204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4"/>
          <p:cNvSpPr txBox="1"/>
          <p:nvPr/>
        </p:nvSpPr>
        <p:spPr>
          <a:xfrm>
            <a:off x="606081" y="4549676"/>
            <a:ext cx="10670345" cy="2200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PRESENTAZIONE IN AULA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presentare oralmente </a:t>
            </a:r>
            <a:r>
              <a:rPr b="1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tutto il contenuto</a:t>
            </a: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delle slides, adeguando la velocità di proiezione alle effettive capacità di ricezione della platea;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interrompere la proiezione delle slides nei momenti in cui la lezione non tratta argomenti contenuti nelle stesse.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rchio composto dal sigillo dell'Università, comprendente corona, foglie di ulivo e anno di fondazione: 1391 e la scritta &quot;Università degli studi di Ferrara&quot;" id="103" name="Google Shape;103;p4" title="Marchio dell'Università di Ferrara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254" y="114554"/>
            <a:ext cx="1694688" cy="837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0CECE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95232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it-IT">
                <a:latin typeface="Arial"/>
                <a:ea typeface="Arial"/>
                <a:cs typeface="Arial"/>
                <a:sym typeface="Arial"/>
              </a:rPr>
              <a:t>Il contenuto delle slide: cosa NON fare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838200" y="2253249"/>
            <a:ext cx="10515600" cy="2586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it-IT" sz="2200">
                <a:latin typeface="Arial"/>
                <a:ea typeface="Arial"/>
                <a:cs typeface="Arial"/>
                <a:sym typeface="Arial"/>
              </a:rPr>
              <a:t>REDAZIONE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 sz="2200">
                <a:latin typeface="Arial"/>
                <a:ea typeface="Arial"/>
                <a:cs typeface="Arial"/>
                <a:sym typeface="Arial"/>
              </a:rPr>
              <a:t>non inserire testi lunghi;  </a:t>
            </a:r>
            <a:endParaRPr sz="2200"/>
          </a:p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 sz="2200">
                <a:latin typeface="Arial"/>
                <a:ea typeface="Arial"/>
                <a:cs typeface="Arial"/>
                <a:sym typeface="Arial"/>
              </a:rPr>
              <a:t>evitare l’uso di tabelle e grafici complessi; </a:t>
            </a:r>
            <a:endParaRPr sz="2200"/>
          </a:p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 sz="2200">
                <a:latin typeface="Arial"/>
                <a:ea typeface="Arial"/>
                <a:cs typeface="Arial"/>
                <a:sym typeface="Arial"/>
              </a:rPr>
              <a:t>non ripetere le stesse informazioni all’interno del documento, al fine di evitare a chi legge confronti finalizzati a cogliere eventuali differenze di contenuto.</a:t>
            </a:r>
            <a:endParaRPr sz="2200"/>
          </a:p>
          <a:p>
            <a:pPr indent="-3365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365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19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5"/>
          <p:cNvSpPr txBox="1"/>
          <p:nvPr/>
        </p:nvSpPr>
        <p:spPr>
          <a:xfrm>
            <a:off x="838200" y="4951827"/>
            <a:ext cx="9323386" cy="1459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it-IT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PRESENTAZIONE IN AULA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it-IT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 passare troppo velocemente da una slide all’altra;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it-IT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 proiettare slides il cui contenuto non viene poi esposto oralmente.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rchio composto dal sigillo dell'Università, comprendente corona, foglie di ulivo e anno di fondazione: 1391 e la scritta &quot;Università degli studi di Ferrara&quot;" id="111" name="Google Shape;111;p5" title="Marchio dell'Università di Ferrara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254" y="114554"/>
            <a:ext cx="1694688" cy="837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0CECE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it-IT">
                <a:latin typeface="Arial"/>
                <a:ea typeface="Arial"/>
                <a:cs typeface="Arial"/>
                <a:sym typeface="Arial"/>
              </a:rPr>
              <a:t>Carattere, sfondo e interlinea</a:t>
            </a:r>
            <a:endParaRPr/>
          </a:p>
        </p:txBody>
      </p:sp>
      <p:sp>
        <p:nvSpPr>
          <p:cNvPr id="117" name="Google Shape;117;p6"/>
          <p:cNvSpPr txBox="1"/>
          <p:nvPr>
            <p:ph idx="1" type="body"/>
          </p:nvPr>
        </p:nvSpPr>
        <p:spPr>
          <a:xfrm>
            <a:off x="838200" y="1395720"/>
            <a:ext cx="10515600" cy="3105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95"/>
              <a:buNone/>
            </a:pPr>
            <a:r>
              <a:rPr b="1" lang="it-IT" sz="1995">
                <a:latin typeface="Arial"/>
                <a:ea typeface="Arial"/>
                <a:cs typeface="Arial"/>
                <a:sym typeface="Arial"/>
              </a:rPr>
              <a:t>Cosa fare:</a:t>
            </a:r>
            <a:endParaRPr/>
          </a:p>
          <a:p>
            <a:pPr indent="-514350" lvl="0" marL="5143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95"/>
              <a:buFont typeface="Calibri"/>
              <a:buAutoNum type="arabicPeriod"/>
            </a:pPr>
            <a:r>
              <a:rPr lang="it-IT" sz="1995">
                <a:latin typeface="Arial"/>
                <a:ea typeface="Arial"/>
                <a:cs typeface="Arial"/>
                <a:sym typeface="Arial"/>
              </a:rPr>
              <a:t>utilizzare tipologie di carattere senza grazie (es. Arial, Comic Sans, Verdana);</a:t>
            </a:r>
            <a:endParaRPr/>
          </a:p>
          <a:p>
            <a:pPr indent="-514350" lvl="0" marL="5143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95"/>
              <a:buFont typeface="Calibri"/>
              <a:buAutoNum type="arabicPeriod"/>
            </a:pPr>
            <a:r>
              <a:rPr lang="it-IT" sz="1995">
                <a:latin typeface="Arial"/>
                <a:ea typeface="Arial"/>
                <a:cs typeface="Arial"/>
                <a:sym typeface="Arial"/>
              </a:rPr>
              <a:t>utilizzare caratteri grandi (almeno 18);</a:t>
            </a:r>
            <a:endParaRPr/>
          </a:p>
          <a:p>
            <a:pPr indent="-514350" lvl="0" marL="5143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95"/>
              <a:buFont typeface="Calibri"/>
              <a:buAutoNum type="arabicPeriod"/>
            </a:pPr>
            <a:r>
              <a:rPr lang="it-IT" sz="1995">
                <a:latin typeface="Arial"/>
                <a:ea typeface="Arial"/>
                <a:cs typeface="Arial"/>
                <a:sym typeface="Arial"/>
              </a:rPr>
              <a:t>utilizzare il </a:t>
            </a:r>
            <a:r>
              <a:rPr b="1" lang="it-IT" sz="1995">
                <a:latin typeface="Arial"/>
                <a:ea typeface="Arial"/>
                <a:cs typeface="Arial"/>
                <a:sym typeface="Arial"/>
              </a:rPr>
              <a:t>grassetto</a:t>
            </a:r>
            <a:r>
              <a:rPr lang="it-IT" sz="1995">
                <a:latin typeface="Arial"/>
                <a:ea typeface="Arial"/>
                <a:cs typeface="Arial"/>
                <a:sym typeface="Arial"/>
              </a:rPr>
              <a:t> e il MAIUSCOLO</a:t>
            </a:r>
            <a:r>
              <a:rPr b="1" lang="it-IT" sz="1995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1995">
                <a:latin typeface="Arial"/>
                <a:ea typeface="Arial"/>
                <a:cs typeface="Arial"/>
                <a:sym typeface="Arial"/>
              </a:rPr>
              <a:t>nei titoli e per sottolineare i concetti più interessanti, con l’avvertenza di non “affollare” troppo la pagina;</a:t>
            </a:r>
            <a:endParaRPr/>
          </a:p>
          <a:p>
            <a:pPr indent="-514350" lvl="0" marL="5143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95"/>
              <a:buFont typeface="Calibri"/>
              <a:buAutoNum type="arabicPeriod"/>
            </a:pPr>
            <a:r>
              <a:rPr lang="it-IT" sz="1995">
                <a:latin typeface="Arial"/>
                <a:ea typeface="Arial"/>
                <a:cs typeface="Arial"/>
                <a:sym typeface="Arial"/>
              </a:rPr>
              <a:t>usare il carattere nero (o comunque molto scuro) su sfondo molto chiaro (ad esempio grigio chiaro come in questo documento, crema o toni pastello).</a:t>
            </a:r>
            <a:endParaRPr/>
          </a:p>
          <a:p>
            <a:pPr indent="-514350" lvl="0" marL="5143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95"/>
              <a:buFont typeface="Calibri"/>
              <a:buAutoNum type="arabicPeriod"/>
            </a:pPr>
            <a:r>
              <a:rPr lang="it-IT" sz="1995">
                <a:latin typeface="Arial"/>
                <a:ea typeface="Arial"/>
                <a:cs typeface="Arial"/>
                <a:sym typeface="Arial"/>
              </a:rPr>
              <a:t>utilizzare un’interlinea compresa tra 1,2 e 1,5.</a:t>
            </a:r>
            <a:endParaRPr/>
          </a:p>
          <a:p>
            <a:pPr indent="-429894" lvl="0" marL="51435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None/>
            </a:pPr>
            <a:r>
              <a:t/>
            </a:r>
            <a:endParaRPr sz="1330"/>
          </a:p>
          <a:p>
            <a:pPr indent="-429894" lvl="0" marL="51435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None/>
            </a:pPr>
            <a:r>
              <a:t/>
            </a:r>
            <a:endParaRPr sz="1330">
              <a:latin typeface="Arial"/>
              <a:ea typeface="Arial"/>
              <a:cs typeface="Arial"/>
              <a:sym typeface="Arial"/>
            </a:endParaRPr>
          </a:p>
          <a:p>
            <a:pPr indent="-429894" lvl="0" marL="51435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Calibri"/>
              <a:buNone/>
            </a:pPr>
            <a:r>
              <a:t/>
            </a:r>
            <a:endParaRPr sz="1330">
              <a:latin typeface="Arial"/>
              <a:ea typeface="Arial"/>
              <a:cs typeface="Arial"/>
              <a:sym typeface="Arial"/>
            </a:endParaRPr>
          </a:p>
          <a:p>
            <a:pPr indent="-441960" lvl="0" marL="51435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40"/>
              <a:buFont typeface="Calibri"/>
              <a:buNone/>
            </a:pPr>
            <a:r>
              <a:t/>
            </a:r>
            <a:endParaRPr sz="114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6"/>
          <p:cNvSpPr txBox="1"/>
          <p:nvPr/>
        </p:nvSpPr>
        <p:spPr>
          <a:xfrm>
            <a:off x="838200" y="4554615"/>
            <a:ext cx="10515600" cy="2188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it-IT" sz="18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Cosa NON fare:</a:t>
            </a:r>
            <a:endParaRPr b="0" i="0" sz="1295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it-IT" sz="18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evitare il </a:t>
            </a:r>
            <a:r>
              <a:rPr b="0" i="1" lang="it-IT" sz="18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corsivo</a:t>
            </a:r>
            <a:r>
              <a:rPr b="0" i="0" lang="it-IT" sz="18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b="0" i="0" sz="1295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it-IT" sz="18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evitare il </a:t>
            </a:r>
            <a:r>
              <a:rPr b="0" i="0" lang="it-IT" sz="185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sottolineato</a:t>
            </a:r>
            <a:r>
              <a:rPr b="0" i="0" lang="it-IT" sz="18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perché rende difficile la lettura: usarlo solo per i collegamenti ipertestuali, in quanto tale uso corrisponde alle aspettative dell’utente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it-IT" sz="18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 usare lo sfondo bianco brillante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it-IT" sz="18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 usare testi con contrasto eccessivo o troppo ridotto</a:t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415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1" i="0" sz="647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647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69900" lvl="0" marL="51435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t/>
            </a:r>
            <a:endParaRPr b="0" i="0" sz="647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9900" lvl="0" marL="51435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t/>
            </a:r>
            <a:endParaRPr b="0" i="0" sz="647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76250" lvl="0" marL="51435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0" i="0" sz="555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rchio composto dal sigillo dell'Università, comprendente corona, foglie di ulivo e anno di fondazione: 1391 e la scritta &quot;Università degli studi di Ferrara&quot;" id="119" name="Google Shape;119;p6" title="Marchio dell'Università di Ferrara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254" y="114554"/>
            <a:ext cx="1694688" cy="837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0CECE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/>
          <p:nvPr>
            <p:ph type="title"/>
          </p:nvPr>
        </p:nvSpPr>
        <p:spPr>
          <a:xfrm>
            <a:off x="838200" y="53343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it-IT" sz="3600">
                <a:latin typeface="Arial"/>
                <a:ea typeface="Arial"/>
                <a:cs typeface="Arial"/>
                <a:sym typeface="Arial"/>
              </a:rPr>
              <a:t>Impaginazione e organizzazione: cosa fare</a:t>
            </a:r>
            <a:endParaRPr/>
          </a:p>
        </p:txBody>
      </p:sp>
      <p:sp>
        <p:nvSpPr>
          <p:cNvPr id="125" name="Google Shape;125;p7"/>
          <p:cNvSpPr txBox="1"/>
          <p:nvPr>
            <p:ph idx="1" type="body"/>
          </p:nvPr>
        </p:nvSpPr>
        <p:spPr>
          <a:xfrm>
            <a:off x="838200" y="1859002"/>
            <a:ext cx="10515600" cy="4884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allineare il testo a sinistra; </a:t>
            </a:r>
            <a:endParaRPr/>
          </a:p>
          <a:p>
            <a:pPr indent="-514350" lvl="0" marL="5143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ricorrere a riferimenti visivi, quali: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Salti di riga;	</a:t>
            </a:r>
            <a:endParaRPr/>
          </a:p>
          <a:p>
            <a:pPr indent="-266700" lvl="2" marL="11430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Rientro all’inizio dei paragrafi (capoverso);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Cornici o bordi per sottolineare sezioni particolari del testo;</a:t>
            </a:r>
            <a:endParaRPr/>
          </a:p>
          <a:p>
            <a:pPr indent="-228600" lvl="1" marL="685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Caratteri con stili, dimensioni o colori diversi per sottolineare sezioni particolari del testo.</a:t>
            </a:r>
            <a:endParaRPr/>
          </a:p>
          <a:p>
            <a:pPr indent="-514350" lvl="0" marL="5143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limitare la lunghezza delle righe a 60/70 caratteri; </a:t>
            </a:r>
            <a:endParaRPr/>
          </a:p>
          <a:p>
            <a:pPr indent="-514350" lvl="0" marL="5143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andare a capo dopo il punto di sospensione.</a:t>
            </a:r>
            <a:endParaRPr/>
          </a:p>
          <a:p>
            <a:pPr indent="-3365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365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365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19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imbolo cui Microsoft riconduce la funzione di allineamento a sinistra del testo" id="126" name="Google Shape;12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57745" y="1859002"/>
            <a:ext cx="557200" cy="4710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rchio composto dal sigillo dell'Università, comprendente corona, foglie di ulivo e anno di fondazione: 1391 e la scritta &quot;Università degli studi di Ferrara&quot;" id="127" name="Google Shape;127;p7" title="Marchio dell'Università di Ferrara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4254" y="114554"/>
            <a:ext cx="1694688" cy="837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0CECE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"/>
          <p:cNvSpPr txBox="1"/>
          <p:nvPr>
            <p:ph type="title"/>
          </p:nvPr>
        </p:nvSpPr>
        <p:spPr>
          <a:xfrm>
            <a:off x="838200" y="53343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it-IT" sz="3200">
                <a:latin typeface="Arial"/>
                <a:ea typeface="Arial"/>
                <a:cs typeface="Arial"/>
                <a:sym typeface="Arial"/>
              </a:rPr>
              <a:t>Impaginazione e organizzazione: cosa NON fare</a:t>
            </a:r>
            <a:endParaRPr/>
          </a:p>
        </p:txBody>
      </p:sp>
      <p:sp>
        <p:nvSpPr>
          <p:cNvPr id="133" name="Google Shape;133;p8"/>
          <p:cNvSpPr txBox="1"/>
          <p:nvPr>
            <p:ph idx="1" type="body"/>
          </p:nvPr>
        </p:nvSpPr>
        <p:spPr>
          <a:xfrm>
            <a:off x="838200" y="1859002"/>
            <a:ext cx="10515600" cy="3951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non giustificare il testo;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non impaginare il testo in colonne, salvo in caso in cui lo spazio tra le colonne sia sufficiente a renderle chiaramente identificabili;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non affollare eccessivamente il testo con i riferimenti visivi;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non iniziare una frase alla fine di una riga;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evitare la sillabazione;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it-IT">
                <a:latin typeface="Arial"/>
                <a:ea typeface="Arial"/>
                <a:cs typeface="Arial"/>
                <a:sym typeface="Arial"/>
              </a:rPr>
              <a:t>non utilizzare animazioni </a:t>
            </a:r>
            <a:r>
              <a:rPr lang="it-IT">
                <a:latin typeface="Arial"/>
                <a:ea typeface="Arial"/>
                <a:cs typeface="Arial"/>
                <a:sym typeface="Arial"/>
              </a:rPr>
              <a:t>per passare da una slide all’altra.</a:t>
            </a:r>
            <a:endParaRPr/>
          </a:p>
          <a:p>
            <a:pPr indent="0" lvl="1" marL="4572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365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365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619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rchio composto dal sigillo dell'Università, comprendente corona, foglie di ulivo e anno di fondazione: 1391 e la scritta &quot;Università degli studi di Ferrara&quot;" id="134" name="Google Shape;134;p8" title="Marchio dell'Università di Ferrara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254" y="114554"/>
            <a:ext cx="1694688" cy="837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0CECE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/>
          <p:nvPr>
            <p:ph type="title"/>
          </p:nvPr>
        </p:nvSpPr>
        <p:spPr>
          <a:xfrm>
            <a:off x="838200" y="53343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it-IT" sz="3200">
                <a:latin typeface="Arial"/>
                <a:ea typeface="Arial"/>
                <a:cs typeface="Arial"/>
                <a:sym typeface="Arial"/>
              </a:rPr>
              <a:t>Utilizzo dei testi alternativi</a:t>
            </a:r>
            <a:endParaRPr/>
          </a:p>
        </p:txBody>
      </p:sp>
      <p:sp>
        <p:nvSpPr>
          <p:cNvPr id="140" name="Google Shape;140;p9"/>
          <p:cNvSpPr txBox="1"/>
          <p:nvPr>
            <p:ph idx="1" type="body"/>
          </p:nvPr>
        </p:nvSpPr>
        <p:spPr>
          <a:xfrm>
            <a:off x="254254" y="1859002"/>
            <a:ext cx="11691940" cy="4998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rPr lang="it-IT" sz="2220">
                <a:latin typeface="Arial"/>
                <a:ea typeface="Arial"/>
                <a:cs typeface="Arial"/>
                <a:sym typeface="Arial"/>
              </a:rPr>
              <a:t>Studentesse e studenti potrebbero doversi avvalere di ausili digitali per la lettura del testo: è dunque importante corredare immagini, grafici, collegamenti ipertestuali (e qualsiasi altro elemento diverso dal testo) di un testo alternativo.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rPr lang="it-IT" sz="2220">
                <a:latin typeface="Arial"/>
                <a:ea typeface="Arial"/>
                <a:cs typeface="Arial"/>
                <a:sym typeface="Arial"/>
              </a:rPr>
              <a:t>Ad esempio, il logo dell’Ateneo (in alto a sinistra in questa pagina) andrebbe accompagnato da un testo alternativo di questo tipo: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it-IT" sz="2220" u="sng">
                <a:latin typeface="Arial"/>
                <a:ea typeface="Arial"/>
                <a:cs typeface="Arial"/>
                <a:sym typeface="Arial"/>
              </a:rPr>
              <a:t>Titolo:</a:t>
            </a:r>
            <a:r>
              <a:rPr lang="it-IT" sz="2220">
                <a:latin typeface="Arial"/>
                <a:ea typeface="Arial"/>
                <a:cs typeface="Arial"/>
                <a:sym typeface="Arial"/>
              </a:rPr>
              <a:t> Logo Unife</a:t>
            </a:r>
            <a:endParaRPr sz="222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it-IT" sz="2220" u="sng">
                <a:latin typeface="Arial"/>
                <a:ea typeface="Arial"/>
                <a:cs typeface="Arial"/>
                <a:sym typeface="Arial"/>
              </a:rPr>
              <a:t>Descrizione (Testo alternativo):</a:t>
            </a:r>
            <a:r>
              <a:rPr lang="it-IT" sz="2220">
                <a:latin typeface="Arial"/>
                <a:ea typeface="Arial"/>
                <a:cs typeface="Arial"/>
                <a:sym typeface="Arial"/>
              </a:rPr>
              <a:t> Logo istituzionale dell’Università degli Studi di Ferrara.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rPr lang="it-IT" sz="2220">
                <a:latin typeface="Arial"/>
                <a:ea typeface="Arial"/>
                <a:cs typeface="Arial"/>
                <a:sym typeface="Arial"/>
              </a:rPr>
              <a:t>Maggiori informazioni tecniche sono reperibili sulla </a:t>
            </a:r>
            <a:r>
              <a:rPr lang="it-IT" sz="222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Guida per la redazione dei documenti accessibili</a:t>
            </a:r>
            <a:r>
              <a:rPr lang="it-IT" sz="2220">
                <a:latin typeface="Arial"/>
                <a:ea typeface="Arial"/>
                <a:cs typeface="Arial"/>
                <a:sym typeface="Arial"/>
              </a:rPr>
              <a:t>, sezioni «</a:t>
            </a:r>
            <a:r>
              <a:rPr b="1" i="1" lang="it-IT" sz="2220">
                <a:latin typeface="Arial"/>
                <a:ea typeface="Arial"/>
                <a:cs typeface="Arial"/>
                <a:sym typeface="Arial"/>
              </a:rPr>
              <a:t>Testo descrittivo per immagini e grafici</a:t>
            </a:r>
            <a:r>
              <a:rPr lang="it-IT" sz="2220">
                <a:latin typeface="Arial"/>
                <a:ea typeface="Arial"/>
                <a:cs typeface="Arial"/>
                <a:sym typeface="Arial"/>
              </a:rPr>
              <a:t>» e «</a:t>
            </a:r>
            <a:r>
              <a:rPr b="1" lang="it-IT" sz="2220">
                <a:latin typeface="Arial"/>
                <a:ea typeface="Arial"/>
                <a:cs typeface="Arial"/>
                <a:sym typeface="Arial"/>
              </a:rPr>
              <a:t>Collegamenti-link</a:t>
            </a:r>
            <a:r>
              <a:rPr lang="it-IT" sz="2220">
                <a:latin typeface="Arial"/>
                <a:ea typeface="Arial"/>
                <a:cs typeface="Arial"/>
                <a:sym typeface="Arial"/>
              </a:rPr>
              <a:t>», «</a:t>
            </a:r>
            <a:r>
              <a:rPr b="1" lang="it-IT" sz="2220">
                <a:latin typeface="Arial"/>
                <a:ea typeface="Arial"/>
                <a:cs typeface="Arial"/>
                <a:sym typeface="Arial"/>
              </a:rPr>
              <a:t>Tabelle</a:t>
            </a:r>
            <a:r>
              <a:rPr lang="it-IT" sz="2220">
                <a:latin typeface="Arial"/>
                <a:ea typeface="Arial"/>
                <a:cs typeface="Arial"/>
                <a:sym typeface="Arial"/>
              </a:rPr>
              <a:t>» e «</a:t>
            </a:r>
            <a:r>
              <a:rPr b="1" lang="it-IT" sz="2220">
                <a:latin typeface="Arial"/>
                <a:ea typeface="Arial"/>
                <a:cs typeface="Arial"/>
                <a:sym typeface="Arial"/>
              </a:rPr>
              <a:t>Audio e video</a:t>
            </a:r>
            <a:r>
              <a:rPr lang="it-IT" sz="2220">
                <a:latin typeface="Arial"/>
                <a:ea typeface="Arial"/>
                <a:cs typeface="Arial"/>
                <a:sym typeface="Arial"/>
              </a:rPr>
              <a:t>».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rchio composto dal sigillo dell'Università, comprendente corona, foglie di ulivo e anno di fondazione: 1391 e la scritta &quot;Università degli studi di Ferrara&quot;" id="141" name="Google Shape;141;p9" title="Marchio dell'Università di Ferrara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4254" y="114554"/>
            <a:ext cx="1694688" cy="837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0CECE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"/>
          <p:cNvSpPr txBox="1"/>
          <p:nvPr>
            <p:ph type="title"/>
          </p:nvPr>
        </p:nvSpPr>
        <p:spPr>
          <a:xfrm>
            <a:off x="838200" y="53343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it-IT" sz="3200">
                <a:latin typeface="Arial"/>
                <a:ea typeface="Arial"/>
                <a:cs typeface="Arial"/>
                <a:sym typeface="Arial"/>
              </a:rPr>
              <a:t>Operazioni conclusive</a:t>
            </a:r>
            <a:endParaRPr/>
          </a:p>
        </p:txBody>
      </p:sp>
      <p:sp>
        <p:nvSpPr>
          <p:cNvPr id="147" name="Google Shape;147;p10"/>
          <p:cNvSpPr txBox="1"/>
          <p:nvPr>
            <p:ph idx="1" type="body"/>
          </p:nvPr>
        </p:nvSpPr>
        <p:spPr>
          <a:xfrm>
            <a:off x="254254" y="1859002"/>
            <a:ext cx="11691940" cy="4998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Una volta realizzato il documento secondo le indicazioni delle slides precedenti, occorre: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verificare l’accessibilità dello stesso, con l’apposita funzione in «File» - «Informazioni»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risolvere gli eventuali problemi di accessibilità segnalati, seguendo le indicazioni fornite dal programma;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salvare il programma in PDF, utilizzando la funzione «Salva con nome» e scegliendo il formato suddetto.</a:t>
            </a:r>
            <a:endParaRPr/>
          </a:p>
        </p:txBody>
      </p:sp>
      <p:pic>
        <p:nvPicPr>
          <p:cNvPr descr="Marchio composto dal sigillo dell'Università, comprendente corona, foglie di ulivo e anno di fondazione: 1391 e la scritta &quot;Università degli studi di Ferrara&quot;" id="148" name="Google Shape;148;p10" title="Marchio dell'Università di Ferrara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254" y="114554"/>
            <a:ext cx="1694688" cy="837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2018-04-09T14:38:21Z</dcterms:created>
  <dc:creator>Utente di Microsoft Office</dc:creator>
</cp:coreProperties>
</file>