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8" r:id="rId2"/>
    <p:sldId id="284" r:id="rId3"/>
    <p:sldId id="310" r:id="rId4"/>
    <p:sldId id="292" r:id="rId5"/>
    <p:sldId id="295" r:id="rId6"/>
    <p:sldId id="290" r:id="rId7"/>
    <p:sldId id="259" r:id="rId8"/>
    <p:sldId id="260" r:id="rId9"/>
    <p:sldId id="265" r:id="rId10"/>
    <p:sldId id="309" r:id="rId11"/>
    <p:sldId id="266" r:id="rId12"/>
    <p:sldId id="304" r:id="rId13"/>
    <p:sldId id="306" r:id="rId14"/>
    <p:sldId id="267" r:id="rId15"/>
    <p:sldId id="28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99CC"/>
    <a:srgbClr val="44B644"/>
    <a:srgbClr val="ED1318"/>
    <a:srgbClr val="000066"/>
    <a:srgbClr val="FFFF00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3298" autoAdjust="0"/>
  </p:normalViewPr>
  <p:slideViewPr>
    <p:cSldViewPr>
      <p:cViewPr varScale="1">
        <p:scale>
          <a:sx n="69" d="100"/>
          <a:sy n="69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4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972506-F377-49C8-ACB2-94E4A4C2A29C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71A272-3110-40BB-8938-97AD55538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417F46-02BB-4B85-974E-5E5E0BC08C1D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2DC8E3-D595-43BE-9E24-FF75361B0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C2F62F-8C0C-4086-8047-06EE60AD1CD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902982-94AB-4F51-B7BD-339A833DDD1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RICERCA, TESI, STUDI ACCADEMICI, AU PAIR</a:t>
            </a:r>
          </a:p>
          <a:p>
            <a:pPr eaLnBrk="1" hangingPunct="1"/>
            <a:r>
              <a:rPr lang="en-US" smtClean="0"/>
              <a:t>Puo’ essere utilizzato anche e certi tipi di internship NON RETRIBUITE (OPG)</a:t>
            </a:r>
          </a:p>
          <a:p>
            <a:pPr eaLnBrk="1" hangingPunct="1"/>
            <a:r>
              <a:rPr lang="en-US" smtClean="0"/>
              <a:t>Regola dei 2  ANNI</a:t>
            </a:r>
          </a:p>
          <a:p>
            <a:pPr eaLnBrk="1" hangingPunct="1"/>
            <a:r>
              <a:rPr lang="en-US" smtClean="0"/>
              <a:t>Anche questo modulo deve essere firmato</a:t>
            </a:r>
          </a:p>
          <a:p>
            <a:pPr eaLnBrk="1" hangingPunct="1"/>
            <a:r>
              <a:rPr lang="en-US" smtClean="0"/>
              <a:t>Fulbright scholarship (G program)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0DD06E-D5D1-47F1-9426-82820F3D55E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Oppure B1/B2 per un periodo di 6 mesi(in genere I genitori richiedono questo tipo di visto)</a:t>
            </a:r>
          </a:p>
          <a:p>
            <a:r>
              <a:rPr lang="en-US" smtClean="0"/>
              <a:t>Le persone fino ai 14 anni e  sopra I 75 sono esentati dalle impronte digitali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BDDFE9-8119-4DC4-8857-93F2844E46C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L’obiettivo e’ quello di operare un controllo incrociato tra il Dept. Homeland Security ed il Dept. of Education. </a:t>
            </a:r>
          </a:p>
          <a:p>
            <a:r>
              <a:rPr lang="en-US" smtClean="0"/>
              <a:t>Il sito web e’ indipendente da quello del Dipartimento di Stato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28F66-F4FB-46C4-86D6-4083F80D3EE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782420-2D23-40BD-9C0E-8BA60F9A959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3DA664-8BF8-427B-A0E3-A2C053F527D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4F40C-4180-444C-B954-37E3336B9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052C-8453-42CA-85C4-FC2992E80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1349-E636-41D0-801E-E83559BAD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1A25-F91E-4BE8-B242-C11487C89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665C0-CE53-49AE-8F70-7AAF1DDA6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50A2-39E9-4883-87BC-D0C9B0F3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8048-5FAD-4C65-8D9D-B91C1456A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B0F92-F008-45CC-9337-74ADF914A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3E456-C20E-4FE9-8D5A-7C4AEC67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2431-B9DD-4DAD-8ED4-EFFDDB531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B58E-4BC9-49A5-A568-C79F53EE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35167-1D9C-4F58-8DFF-C771B8CA7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4E25F-53B2-4889-B5E6-1C5072BBE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EF40E-38B8-42DB-83F9-1E0A01B77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FA0CA-69BE-4809-9585-035D142AB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6782-7637-49AD-ADD1-34DAAFF1C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8481EC-3D61-4EA8-BC48-400A8835C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225675"/>
            <a:ext cx="7772400" cy="1736725"/>
          </a:xfrm>
        </p:spPr>
        <p:txBody>
          <a:bodyPr/>
          <a:lstStyle/>
          <a:p>
            <a:pPr>
              <a:defRPr/>
            </a:pPr>
            <a:r>
              <a:rPr lang="en-US" sz="40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 </a:t>
            </a:r>
            <a:r>
              <a:rPr lang="en-US" sz="40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Consulate General Florence</a:t>
            </a:r>
            <a:br>
              <a:rPr lang="en-US" sz="40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endParaRPr lang="en-US" sz="4000" b="1" kern="12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505200"/>
            <a:ext cx="6400800" cy="2362200"/>
          </a:xfrm>
        </p:spPr>
        <p:txBody>
          <a:bodyPr anchor="ctr" anchorCtr="1"/>
          <a:lstStyle/>
          <a:p>
            <a:pPr>
              <a:spcBef>
                <a:spcPct val="0"/>
              </a:spcBef>
              <a:defRPr/>
            </a:pPr>
            <a:r>
              <a:rPr lang="en-US" sz="2800" b="1" kern="1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Presentazione</a:t>
            </a:r>
            <a:r>
              <a:rPr lang="en-US" sz="28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800" b="1" kern="1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materia</a:t>
            </a:r>
            <a:r>
              <a:rPr lang="en-US" sz="28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28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Visti</a:t>
            </a:r>
            <a:r>
              <a:rPr lang="en-US" sz="28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J1</a:t>
            </a:r>
          </a:p>
          <a:p>
            <a:pPr>
              <a:spcBef>
                <a:spcPct val="0"/>
              </a:spcBef>
              <a:defRPr/>
            </a:pPr>
            <a:endParaRPr lang="en-US" sz="2800" b="1" kern="1200" dirty="0" smtClean="0">
              <a:solidFill>
                <a:schemeClr val="bg1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b="1" kern="1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Università</a:t>
            </a:r>
            <a:r>
              <a:rPr lang="en-US" sz="28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28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Ferrara</a:t>
            </a:r>
          </a:p>
          <a:p>
            <a:pPr>
              <a:spcBef>
                <a:spcPct val="0"/>
              </a:spcBef>
              <a:defRPr/>
            </a:pPr>
            <a:r>
              <a:rPr lang="en-US" sz="28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30 </a:t>
            </a:r>
            <a:r>
              <a:rPr lang="en-US" sz="2800" b="1" kern="1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Ottobre</a:t>
            </a:r>
            <a:r>
              <a:rPr lang="en-US" sz="28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2013</a:t>
            </a:r>
            <a:endParaRPr lang="en-US" sz="2800" b="1" kern="1200" dirty="0" smtClean="0">
              <a:solidFill>
                <a:srgbClr val="D50528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b="1" kern="1200" dirty="0" smtClean="0">
              <a:solidFill>
                <a:srgbClr val="D5052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2" descr="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1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J1 Fulbright Student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vincitori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borsa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studio Fulbright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esentati</a:t>
            </a:r>
            <a:r>
              <a:rPr lang="en-US" dirty="0" smtClean="0"/>
              <a:t> </a:t>
            </a:r>
            <a:r>
              <a:rPr lang="en-US" dirty="0" err="1" smtClean="0"/>
              <a:t>dal</a:t>
            </a:r>
            <a:r>
              <a:rPr lang="en-US" dirty="0" smtClean="0"/>
              <a:t> </a:t>
            </a:r>
            <a:r>
              <a:rPr lang="en-US" dirty="0" err="1" smtClean="0"/>
              <a:t>pagamento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tassa</a:t>
            </a:r>
            <a:r>
              <a:rPr lang="en-US" dirty="0" smtClean="0"/>
              <a:t> SEVIS 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tassa</a:t>
            </a:r>
            <a:r>
              <a:rPr lang="en-US" dirty="0" smtClean="0"/>
              <a:t>  </a:t>
            </a:r>
            <a:r>
              <a:rPr lang="en-US" dirty="0" err="1" smtClean="0"/>
              <a:t>consolare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visto</a:t>
            </a:r>
            <a:r>
              <a:rPr lang="en-US" dirty="0" smtClean="0"/>
              <a:t> J1.</a:t>
            </a:r>
          </a:p>
          <a:p>
            <a:r>
              <a:rPr lang="en-US" dirty="0" smtClean="0"/>
              <a:t> È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per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stessi</a:t>
            </a:r>
            <a:r>
              <a:rPr lang="en-US" dirty="0" smtClean="0"/>
              <a:t> </a:t>
            </a:r>
            <a:r>
              <a:rPr lang="en-US" dirty="0" err="1" smtClean="0"/>
              <a:t>prenotare</a:t>
            </a:r>
            <a:r>
              <a:rPr lang="en-US" dirty="0" smtClean="0"/>
              <a:t> </a:t>
            </a:r>
            <a:r>
              <a:rPr lang="en-US" dirty="0" err="1" smtClean="0"/>
              <a:t>l’appuntamento</a:t>
            </a:r>
            <a:r>
              <a:rPr lang="en-US" dirty="0" smtClean="0"/>
              <a:t> </a:t>
            </a:r>
            <a:r>
              <a:rPr lang="en-US" dirty="0" err="1" smtClean="0"/>
              <a:t>direttamente</a:t>
            </a:r>
            <a:r>
              <a:rPr lang="en-US" dirty="0" smtClean="0"/>
              <a:t> 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l’ufficio</a:t>
            </a:r>
            <a:r>
              <a:rPr lang="en-US" dirty="0" smtClean="0"/>
              <a:t> </a:t>
            </a:r>
            <a:r>
              <a:rPr lang="en-US" dirty="0" err="1" smtClean="0"/>
              <a:t>Visti</a:t>
            </a:r>
            <a:r>
              <a:rPr lang="en-US" dirty="0" smtClean="0"/>
              <a:t> del </a:t>
            </a:r>
            <a:r>
              <a:rPr lang="en-US" dirty="0" err="1" smtClean="0"/>
              <a:t>Consolato</a:t>
            </a:r>
            <a:r>
              <a:rPr lang="en-US" dirty="0" smtClean="0"/>
              <a:t> </a:t>
            </a:r>
            <a:r>
              <a:rPr lang="en-US" dirty="0" err="1" smtClean="0"/>
              <a:t>scelto</a:t>
            </a:r>
            <a:r>
              <a:rPr lang="en-US" dirty="0" smtClean="0"/>
              <a:t>, </a:t>
            </a:r>
            <a:r>
              <a:rPr lang="en-US" dirty="0" err="1" smtClean="0"/>
              <a:t>previo</a:t>
            </a:r>
            <a:r>
              <a:rPr lang="en-US" dirty="0" smtClean="0"/>
              <a:t> </a:t>
            </a:r>
            <a:r>
              <a:rPr lang="en-US" dirty="0" err="1" smtClean="0"/>
              <a:t>invio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un </a:t>
            </a:r>
            <a:r>
              <a:rPr lang="en-US" dirty="0" err="1" smtClean="0"/>
              <a:t>messaggio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posta</a:t>
            </a:r>
            <a:r>
              <a:rPr lang="en-US" dirty="0" smtClean="0"/>
              <a:t> </a:t>
            </a:r>
            <a:r>
              <a:rPr lang="en-US" dirty="0" err="1" smtClean="0"/>
              <a:t>elettronica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Visti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scambio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Colloquio con il Console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8392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Documentazione da esibire al colloquio con il Console: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2514601"/>
            <a:ext cx="8686800" cy="3657600"/>
          </a:xfrm>
        </p:spPr>
        <p:txBody>
          <a:bodyPr numCol="2"/>
          <a:lstStyle/>
          <a:p>
            <a:pPr>
              <a:defRPr/>
            </a:pPr>
            <a:r>
              <a:rPr lang="en-US" sz="2800" dirty="0" smtClean="0"/>
              <a:t>Il </a:t>
            </a:r>
            <a:r>
              <a:rPr lang="en-US" sz="2800" dirty="0" err="1" smtClean="0"/>
              <a:t>passaporto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 La </a:t>
            </a:r>
            <a:r>
              <a:rPr lang="en-US" sz="2800" dirty="0" err="1" smtClean="0"/>
              <a:t>conferma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stampa</a:t>
            </a:r>
            <a:r>
              <a:rPr lang="en-US" sz="2800" dirty="0" smtClean="0"/>
              <a:t> del modulo DS 160</a:t>
            </a:r>
          </a:p>
          <a:p>
            <a:pPr>
              <a:defRPr/>
            </a:pPr>
            <a:r>
              <a:rPr lang="en-US" sz="2800" dirty="0" smtClean="0"/>
              <a:t> La </a:t>
            </a:r>
            <a:r>
              <a:rPr lang="en-US" sz="2800" dirty="0" err="1" smtClean="0"/>
              <a:t>ricevuta</a:t>
            </a:r>
            <a:r>
              <a:rPr lang="en-US" sz="2800" dirty="0" smtClean="0"/>
              <a:t> del </a:t>
            </a:r>
            <a:r>
              <a:rPr lang="en-US" sz="2800" dirty="0" err="1" smtClean="0"/>
              <a:t>pagamento</a:t>
            </a:r>
            <a:r>
              <a:rPr lang="en-US" sz="2800" dirty="0" smtClean="0"/>
              <a:t> SEVIS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4876800" y="2514601"/>
            <a:ext cx="838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err="1">
                <a:latin typeface="+mn-lt"/>
              </a:rPr>
              <a:t>Una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fototessera</a:t>
            </a: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Modulo </a:t>
            </a:r>
            <a:r>
              <a:rPr lang="en-US" sz="2800" kern="0" dirty="0" smtClean="0">
                <a:latin typeface="+mn-lt"/>
              </a:rPr>
              <a:t>DS 2019</a:t>
            </a: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La </a:t>
            </a:r>
            <a:r>
              <a:rPr lang="en-US" sz="2800" kern="0" dirty="0" err="1">
                <a:latin typeface="+mn-lt"/>
              </a:rPr>
              <a:t>documentazione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finanziaria</a:t>
            </a:r>
            <a:r>
              <a:rPr lang="en-US" sz="2800" kern="0" dirty="0">
                <a:latin typeface="+mn-lt"/>
              </a:rPr>
              <a:t> per </a:t>
            </a:r>
            <a:r>
              <a:rPr lang="en-US" sz="2800" kern="0" dirty="0" err="1">
                <a:latin typeface="+mn-lt"/>
              </a:rPr>
              <a:t>sostenere</a:t>
            </a:r>
            <a:r>
              <a:rPr lang="en-US" sz="2800" kern="0" dirty="0">
                <a:latin typeface="+mn-lt"/>
              </a:rPr>
              <a:t> le </a:t>
            </a:r>
            <a:r>
              <a:rPr lang="en-US" sz="2800" kern="0" dirty="0" err="1">
                <a:latin typeface="+mn-lt"/>
              </a:rPr>
              <a:t>spese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di</a:t>
            </a:r>
            <a:r>
              <a:rPr lang="en-US" sz="2800" kern="0" dirty="0">
                <a:latin typeface="+mn-lt"/>
              </a:rPr>
              <a:t> studio e </a:t>
            </a:r>
            <a:r>
              <a:rPr lang="en-US" sz="2800" kern="0" dirty="0" err="1">
                <a:latin typeface="+mn-lt"/>
              </a:rPr>
              <a:t>soggiorno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err="1">
                <a:latin typeface="+mn-lt"/>
              </a:rPr>
              <a:t>negli</a:t>
            </a:r>
            <a:r>
              <a:rPr lang="en-US" sz="2800" kern="0" dirty="0">
                <a:latin typeface="+mn-lt"/>
              </a:rPr>
              <a:t> USA.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0"/>
            <a:ext cx="1981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Visti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di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scambio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884238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 Restituzione del passaporto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800" dirty="0" smtClean="0"/>
              <a:t>Se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visto</a:t>
            </a:r>
            <a:r>
              <a:rPr lang="en-US" sz="2800" dirty="0" smtClean="0"/>
              <a:t> </a:t>
            </a:r>
            <a:r>
              <a:rPr lang="en-US" sz="2800" dirty="0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stato</a:t>
            </a:r>
            <a:r>
              <a:rPr lang="en-US" sz="2800" dirty="0" smtClean="0"/>
              <a:t> </a:t>
            </a:r>
            <a:r>
              <a:rPr lang="en-US" sz="2800" dirty="0" err="1" smtClean="0"/>
              <a:t>approvato</a:t>
            </a:r>
            <a:r>
              <a:rPr lang="en-US" sz="2800" dirty="0" smtClean="0"/>
              <a:t>,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funzionario</a:t>
            </a:r>
            <a:r>
              <a:rPr lang="en-US" sz="2800" dirty="0" smtClean="0"/>
              <a:t> </a:t>
            </a:r>
            <a:r>
              <a:rPr lang="en-US" sz="2800" dirty="0" err="1" smtClean="0"/>
              <a:t>informerà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richiedente</a:t>
            </a:r>
            <a:r>
              <a:rPr lang="en-US" sz="2800" dirty="0" smtClean="0"/>
              <a:t> </a:t>
            </a:r>
            <a:r>
              <a:rPr lang="en-US" sz="2800" dirty="0" err="1" smtClean="0"/>
              <a:t>immediatamente</a:t>
            </a:r>
            <a:r>
              <a:rPr lang="en-US" sz="2800" dirty="0" smtClean="0"/>
              <a:t> al </a:t>
            </a:r>
            <a:r>
              <a:rPr lang="en-US" sz="2800" dirty="0" err="1" smtClean="0"/>
              <a:t>termine</a:t>
            </a:r>
            <a:r>
              <a:rPr lang="en-US" sz="2800" dirty="0" smtClean="0"/>
              <a:t> del </a:t>
            </a:r>
            <a:r>
              <a:rPr lang="en-US" sz="2800" dirty="0" err="1" smtClean="0"/>
              <a:t>colloquio</a:t>
            </a:r>
            <a:r>
              <a:rPr lang="en-US" sz="2800" dirty="0" smtClean="0"/>
              <a:t>.</a:t>
            </a:r>
          </a:p>
          <a:p>
            <a:pPr>
              <a:buClr>
                <a:schemeClr val="tx1"/>
              </a:buClr>
            </a:pPr>
            <a:endParaRPr lang="en-US" sz="800" dirty="0" smtClean="0"/>
          </a:p>
          <a:p>
            <a:pPr>
              <a:buClr>
                <a:schemeClr val="tx1"/>
              </a:buClr>
            </a:pPr>
            <a:r>
              <a:rPr lang="en-US" sz="2800" dirty="0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necessario</a:t>
            </a:r>
            <a:r>
              <a:rPr lang="en-US" sz="2800" dirty="0" smtClean="0"/>
              <a:t>  </a:t>
            </a:r>
            <a:r>
              <a:rPr lang="en-US" sz="2800" dirty="0" err="1" smtClean="0"/>
              <a:t>ritirare</a:t>
            </a:r>
            <a:r>
              <a:rPr lang="en-US" sz="2800" dirty="0" smtClean="0"/>
              <a:t>, </a:t>
            </a:r>
            <a:r>
              <a:rPr lang="en-US" sz="2800" dirty="0" err="1" smtClean="0"/>
              <a:t>delegare</a:t>
            </a:r>
            <a:r>
              <a:rPr lang="en-US" sz="2800" dirty="0" smtClean="0"/>
              <a:t> al </a:t>
            </a:r>
            <a:r>
              <a:rPr lang="en-US" sz="2800" dirty="0" err="1" smtClean="0"/>
              <a:t>ritiro</a:t>
            </a:r>
            <a:r>
              <a:rPr lang="en-US" sz="2800" dirty="0" smtClean="0"/>
              <a:t> o </a:t>
            </a:r>
            <a:r>
              <a:rPr lang="en-US" sz="2800" dirty="0" err="1" smtClean="0"/>
              <a:t>farsi</a:t>
            </a:r>
            <a:r>
              <a:rPr lang="en-US" sz="2800" dirty="0" smtClean="0"/>
              <a:t> </a:t>
            </a:r>
            <a:r>
              <a:rPr lang="en-US" sz="2800" dirty="0" err="1" smtClean="0"/>
              <a:t>spedire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passaporto</a:t>
            </a:r>
            <a:r>
              <a:rPr lang="en-US" sz="2800" dirty="0" smtClean="0"/>
              <a:t> via </a:t>
            </a:r>
            <a:r>
              <a:rPr lang="en-US" sz="2800" dirty="0" err="1" smtClean="0"/>
              <a:t>corriere</a:t>
            </a:r>
            <a:r>
              <a:rPr lang="en-US" sz="2800" dirty="0" smtClean="0"/>
              <a:t> DHL </a:t>
            </a:r>
            <a:r>
              <a:rPr lang="en-US" sz="2800" dirty="0" err="1" smtClean="0"/>
              <a:t>tramite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integrato</a:t>
            </a:r>
            <a:r>
              <a:rPr lang="en-US" sz="2800" dirty="0" smtClean="0"/>
              <a:t> on </a:t>
            </a:r>
            <a:r>
              <a:rPr lang="en-US" sz="2800" dirty="0" smtClean="0"/>
              <a:t>line.</a:t>
            </a:r>
            <a:endParaRPr lang="en-US" sz="2800" dirty="0" smtClean="0"/>
          </a:p>
          <a:p>
            <a:endParaRPr lang="en-US" sz="2800" b="1" dirty="0" smtClean="0"/>
          </a:p>
          <a:p>
            <a:pPr lvl="2">
              <a:buFontTx/>
              <a:buNone/>
            </a:pPr>
            <a:endParaRPr lang="en-US" sz="20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7162800" y="0"/>
            <a:ext cx="1981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Visti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di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scambio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ricordare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352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Con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visto</a:t>
            </a:r>
            <a:r>
              <a:rPr lang="en-US" dirty="0" smtClean="0"/>
              <a:t> J1 è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l’ingresso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territorio</a:t>
            </a:r>
            <a:r>
              <a:rPr lang="en-US" dirty="0" smtClean="0"/>
              <a:t> USA 30 </a:t>
            </a:r>
            <a:r>
              <a:rPr lang="en-US" dirty="0" err="1" smtClean="0"/>
              <a:t>giorni</a:t>
            </a:r>
            <a:r>
              <a:rPr lang="en-US" dirty="0" smtClean="0"/>
              <a:t> prima </a:t>
            </a:r>
            <a:r>
              <a:rPr lang="en-US" dirty="0" err="1" smtClean="0"/>
              <a:t>dell’inizio</a:t>
            </a:r>
            <a:r>
              <a:rPr lang="en-US" dirty="0" smtClean="0"/>
              <a:t> del </a:t>
            </a:r>
            <a:r>
              <a:rPr lang="en-US" dirty="0" err="1" smtClean="0"/>
              <a:t>programma</a:t>
            </a:r>
            <a:r>
              <a:rPr lang="en-US" dirty="0" smtClean="0"/>
              <a:t> (</a:t>
            </a:r>
            <a:r>
              <a:rPr lang="en-US" dirty="0" err="1" smtClean="0"/>
              <a:t>indicato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modulo DS2019) e 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permanenza</a:t>
            </a:r>
            <a:r>
              <a:rPr lang="en-US" dirty="0" smtClean="0"/>
              <a:t> </a:t>
            </a:r>
            <a:r>
              <a:rPr lang="en-US" dirty="0" smtClean="0"/>
              <a:t>30 </a:t>
            </a:r>
            <a:r>
              <a:rPr lang="en-US" dirty="0" err="1" smtClean="0"/>
              <a:t>giorni</a:t>
            </a:r>
            <a:r>
              <a:rPr lang="en-US" dirty="0" smtClean="0"/>
              <a:t> </a:t>
            </a:r>
            <a:r>
              <a:rPr lang="en-US" dirty="0" err="1" smtClean="0"/>
              <a:t>oltre</a:t>
            </a:r>
            <a:r>
              <a:rPr lang="en-US" dirty="0" smtClean="0"/>
              <a:t> la data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scadenza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Visti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scambio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3360738"/>
            <a:ext cx="2133600" cy="152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Pronti</a:t>
            </a:r>
            <a:r>
              <a:rPr lang="en-US" sz="4000" dirty="0" smtClean="0">
                <a:solidFill>
                  <a:schemeClr val="tx1"/>
                </a:solidFill>
              </a:rPr>
              <a:t> per </a:t>
            </a:r>
            <a:r>
              <a:rPr lang="en-US" sz="4000" dirty="0" err="1" smtClean="0">
                <a:solidFill>
                  <a:schemeClr val="tx1"/>
                </a:solidFill>
              </a:rPr>
              <a:t>partire</a:t>
            </a:r>
            <a:r>
              <a:rPr lang="en-US" sz="4000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33600" y="4427538"/>
            <a:ext cx="487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6629" name="Picture 6" descr="pass-el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3436938"/>
            <a:ext cx="1928813" cy="1319212"/>
          </a:xfrm>
        </p:spPr>
      </p:pic>
      <p:sp>
        <p:nvSpPr>
          <p:cNvPr id="2663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Quando</a:t>
            </a:r>
            <a:r>
              <a:rPr lang="en-US" sz="2800" dirty="0" smtClean="0"/>
              <a:t> </a:t>
            </a:r>
            <a:r>
              <a:rPr lang="en-US" sz="2800" dirty="0" err="1" smtClean="0"/>
              <a:t>entrate</a:t>
            </a:r>
            <a:r>
              <a:rPr lang="en-US" sz="2800" dirty="0" smtClean="0"/>
              <a:t> </a:t>
            </a:r>
            <a:r>
              <a:rPr lang="en-US" sz="2800" dirty="0" err="1" smtClean="0"/>
              <a:t>negli</a:t>
            </a:r>
            <a:r>
              <a:rPr lang="en-US" sz="2800" dirty="0" smtClean="0"/>
              <a:t> USA, </a:t>
            </a:r>
            <a:r>
              <a:rPr lang="en-US" sz="2800" dirty="0" err="1" smtClean="0"/>
              <a:t>assicuratevi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avere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passaporto</a:t>
            </a:r>
            <a:r>
              <a:rPr lang="en-US" sz="2800" dirty="0" smtClean="0"/>
              <a:t>, </a:t>
            </a:r>
            <a:r>
              <a:rPr lang="en-US" sz="2800" dirty="0" err="1" smtClean="0"/>
              <a:t>il</a:t>
            </a:r>
            <a:r>
              <a:rPr lang="en-US" sz="2800" dirty="0" smtClean="0"/>
              <a:t> modulo DS-2019 e la </a:t>
            </a:r>
            <a:r>
              <a:rPr lang="en-US" sz="2800" dirty="0" err="1" smtClean="0"/>
              <a:t>ricevuta</a:t>
            </a:r>
            <a:r>
              <a:rPr lang="en-US" sz="2800" dirty="0" smtClean="0"/>
              <a:t> del </a:t>
            </a:r>
            <a:r>
              <a:rPr lang="en-US" sz="2800" dirty="0" err="1" smtClean="0"/>
              <a:t>pagamento</a:t>
            </a:r>
            <a:r>
              <a:rPr lang="en-US" sz="2800" dirty="0" smtClean="0"/>
              <a:t> SEVIS.</a:t>
            </a:r>
          </a:p>
        </p:txBody>
      </p:sp>
      <p:pic>
        <p:nvPicPr>
          <p:cNvPr id="26632" name="Picture 17" descr="SEVIS Pay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8338"/>
            <a:ext cx="1535113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W:\CVIS\Visa Outreach\Honorary Consuls in Bologna\Form DS 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895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</p:spPr>
        <p:txBody>
          <a:bodyPr/>
          <a:lstStyle/>
          <a:p>
            <a:r>
              <a:rPr lang="en-US" sz="4000" dirty="0" err="1" smtClean="0"/>
              <a:t>Contatti</a:t>
            </a:r>
            <a:r>
              <a:rPr lang="en-US" sz="4000" dirty="0" smtClean="0"/>
              <a:t> </a:t>
            </a:r>
            <a:r>
              <a:rPr lang="en-US" sz="4000" dirty="0" err="1" smtClean="0"/>
              <a:t>Consolato</a:t>
            </a:r>
            <a:r>
              <a:rPr lang="en-US" sz="4000" dirty="0" smtClean="0"/>
              <a:t> </a:t>
            </a:r>
            <a:r>
              <a:rPr lang="en-US" sz="4000" dirty="0" err="1" smtClean="0"/>
              <a:t>Generale</a:t>
            </a:r>
            <a:r>
              <a:rPr lang="en-US" sz="4000" dirty="0" smtClean="0"/>
              <a:t> </a:t>
            </a:r>
            <a:r>
              <a:rPr lang="en-US" sz="4000" dirty="0" smtClean="0"/>
              <a:t>USA </a:t>
            </a:r>
            <a:r>
              <a:rPr lang="en-US" sz="4000" dirty="0" err="1" smtClean="0"/>
              <a:t>di</a:t>
            </a:r>
            <a:r>
              <a:rPr lang="en-US" sz="4000" dirty="0" smtClean="0"/>
              <a:t> Firenze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5200"/>
            <a:ext cx="7848600" cy="2819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err="1" smtClean="0">
                <a:latin typeface="+mj-lt"/>
                <a:cs typeface="Arial" pitchFamily="34" charset="0"/>
              </a:rPr>
              <a:t>Ufficio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latin typeface="+mj-lt"/>
                <a:cs typeface="Arial" pitchFamily="34" charset="0"/>
              </a:rPr>
              <a:t>Visti</a:t>
            </a:r>
            <a:r>
              <a:rPr lang="en-US" sz="2800" dirty="0" smtClean="0">
                <a:latin typeface="+mj-lt"/>
                <a:cs typeface="Arial" pitchFamily="34" charset="0"/>
              </a:rPr>
              <a:t>:	055/266 95247</a:t>
            </a:r>
          </a:p>
          <a:p>
            <a:pPr algn="l" eaLnBrk="1" hangingPunct="1"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			(</a:t>
            </a:r>
            <a:r>
              <a:rPr lang="en-US" sz="2800" dirty="0" err="1" smtClean="0">
                <a:latin typeface="+mj-lt"/>
                <a:cs typeface="Arial" pitchFamily="34" charset="0"/>
              </a:rPr>
              <a:t>dalle</a:t>
            </a:r>
            <a:r>
              <a:rPr lang="en-US" sz="2800" dirty="0" smtClean="0">
                <a:latin typeface="+mj-lt"/>
                <a:cs typeface="Arial" pitchFamily="34" charset="0"/>
              </a:rPr>
              <a:t> ore 15 </a:t>
            </a:r>
            <a:r>
              <a:rPr lang="en-US" sz="2800" dirty="0" err="1" smtClean="0">
                <a:latin typeface="+mj-lt"/>
                <a:cs typeface="Arial" pitchFamily="34" charset="0"/>
              </a:rPr>
              <a:t>alle</a:t>
            </a:r>
            <a:r>
              <a:rPr lang="en-US" sz="2800" dirty="0" smtClean="0">
                <a:latin typeface="+mj-lt"/>
                <a:cs typeface="Arial" pitchFamily="34" charset="0"/>
              </a:rPr>
              <a:t> ore 17:30)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2800" dirty="0" smtClean="0">
              <a:latin typeface="+mj-lt"/>
              <a:cs typeface="Arial" pitchFamily="34" charset="0"/>
            </a:endParaRPr>
          </a:p>
          <a:p>
            <a:pPr algn="l" eaLnBrk="1" hangingPunct="1">
              <a:buClr>
                <a:schemeClr val="tx1"/>
              </a:buClr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E-mail:		VisaFlorence@state.gov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7652" name="Picture 2" descr="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15811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anchor="b" anchorCtr="1"/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Visti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Scambio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err="1" smtClean="0">
                <a:solidFill>
                  <a:schemeClr val="tx1"/>
                </a:solidFill>
              </a:rPr>
              <a:t>Accademico</a:t>
            </a:r>
            <a:r>
              <a:rPr lang="en-US" sz="4000" dirty="0" smtClean="0">
                <a:solidFill>
                  <a:schemeClr val="tx1"/>
                </a:solidFill>
              </a:rPr>
              <a:t> o </a:t>
            </a:r>
            <a:r>
              <a:rPr lang="en-US" sz="4000" dirty="0" err="1" smtClean="0">
                <a:solidFill>
                  <a:schemeClr val="tx1"/>
                </a:solidFill>
              </a:rPr>
              <a:t>Professionale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33" descr="Nwes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365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9" descr="usa - stud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814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0" descr="gtown - hea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6002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5257800"/>
            <a:ext cx="7696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   Per prima </a:t>
            </a: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cosa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 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è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necessario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individuare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un’istituzione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accreditata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, </a:t>
            </a: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contattarla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ed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iscriversi</a:t>
            </a: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err="1" smtClean="0"/>
              <a:t>Vari</a:t>
            </a:r>
            <a:r>
              <a:rPr lang="en-US" dirty="0" smtClean="0"/>
              <a:t> tipi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programmi</a:t>
            </a:r>
            <a:r>
              <a:rPr lang="en-US" dirty="0" smtClean="0"/>
              <a:t> J1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u="sng" dirty="0" smtClean="0"/>
              <a:t>http://j1visa.state.gov/programs</a:t>
            </a:r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Au Pair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Camp Counselor 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Studenti</a:t>
            </a:r>
            <a:r>
              <a:rPr lang="en-US" dirty="0" smtClean="0">
                <a:solidFill>
                  <a:schemeClr val="tx2"/>
                </a:solidFill>
              </a:rPr>
              <a:t> del College e </a:t>
            </a:r>
            <a:r>
              <a:rPr lang="en-US" dirty="0" err="1" smtClean="0">
                <a:solidFill>
                  <a:schemeClr val="tx2"/>
                </a:solidFill>
              </a:rPr>
              <a:t>universitari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Scambi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governativi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Intern/</a:t>
            </a:r>
            <a:r>
              <a:rPr lang="en-US" dirty="0" err="1" smtClean="0">
                <a:solidFill>
                  <a:schemeClr val="tx2"/>
                </a:solidFill>
              </a:rPr>
              <a:t>Stagiaire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Scambi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Internazionali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Professioni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mediche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6482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-  </a:t>
            </a:r>
            <a:r>
              <a:rPr lang="en-US" dirty="0" err="1" smtClean="0"/>
              <a:t>Professori</a:t>
            </a:r>
            <a:r>
              <a:rPr lang="en-US" dirty="0" smtClean="0"/>
              <a:t> e </a:t>
            </a:r>
            <a:r>
              <a:rPr lang="en-US" dirty="0" err="1" smtClean="0"/>
              <a:t>Ricercatori</a:t>
            </a:r>
            <a:endParaRPr lang="en-US" dirty="0" smtClean="0"/>
          </a:p>
          <a:p>
            <a:pPr lvl="1"/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scuole</a:t>
            </a:r>
            <a:r>
              <a:rPr lang="en-US" dirty="0" smtClean="0"/>
              <a:t> </a:t>
            </a:r>
            <a:r>
              <a:rPr lang="en-US" dirty="0" err="1" smtClean="0"/>
              <a:t>medie</a:t>
            </a:r>
            <a:r>
              <a:rPr lang="en-US" dirty="0" smtClean="0"/>
              <a:t> </a:t>
            </a:r>
            <a:r>
              <a:rPr lang="en-US" dirty="0" err="1" smtClean="0"/>
              <a:t>superiori</a:t>
            </a:r>
            <a:endParaRPr lang="en-US" dirty="0" smtClean="0"/>
          </a:p>
          <a:p>
            <a:pPr lvl="1"/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Lingua</a:t>
            </a:r>
          </a:p>
          <a:p>
            <a:pPr lvl="1"/>
            <a:r>
              <a:rPr lang="en-US" dirty="0" err="1" smtClean="0"/>
              <a:t>Specialisti</a:t>
            </a:r>
            <a:endParaRPr lang="en-US" dirty="0" smtClean="0"/>
          </a:p>
          <a:p>
            <a:pPr lvl="1"/>
            <a:r>
              <a:rPr lang="en-US" dirty="0" err="1" smtClean="0"/>
              <a:t>Lavori</a:t>
            </a:r>
            <a:r>
              <a:rPr lang="en-US" dirty="0" smtClean="0"/>
              <a:t> </a:t>
            </a:r>
            <a:r>
              <a:rPr lang="en-US" dirty="0" err="1" smtClean="0"/>
              <a:t>Estivi</a:t>
            </a:r>
            <a:endParaRPr lang="en-US" dirty="0" smtClean="0"/>
          </a:p>
          <a:p>
            <a:pPr lvl="1"/>
            <a:r>
              <a:rPr lang="en-US" dirty="0" err="1" smtClean="0"/>
              <a:t>Insegnanti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Tirocinanti</a:t>
            </a:r>
            <a:r>
              <a:rPr lang="en-US" dirty="0" smtClean="0"/>
              <a:t>/ </a:t>
            </a:r>
            <a:r>
              <a:rPr lang="en-US" dirty="0" err="1" smtClean="0"/>
              <a:t>corsi</a:t>
            </a:r>
            <a:r>
              <a:rPr lang="en-US" dirty="0" smtClean="0"/>
              <a:t> </a:t>
            </a:r>
            <a:r>
              <a:rPr lang="en-US" dirty="0" err="1" smtClean="0"/>
              <a:t>professionali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9000" y="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Visti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scambio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Una sintesi della procedura</a:t>
            </a:r>
            <a:endParaRPr lang="en-US" sz="4000" smtClean="0"/>
          </a:p>
        </p:txBody>
      </p:sp>
      <p:sp>
        <p:nvSpPr>
          <p:cNvPr id="5123" name="TextBox 14"/>
          <p:cNvSpPr txBox="1">
            <a:spLocks noChangeArrowheads="1"/>
          </p:cNvSpPr>
          <p:nvPr/>
        </p:nvSpPr>
        <p:spPr bwMode="auto">
          <a:xfrm>
            <a:off x="457200" y="3121025"/>
            <a:ext cx="28194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/>
              <a:t> </a:t>
            </a:r>
            <a:r>
              <a:rPr lang="it-IT" dirty="0"/>
              <a:t>Raccogliere la  documentazione rilevante per </a:t>
            </a:r>
            <a:r>
              <a:rPr lang="it-IT" dirty="0" smtClean="0"/>
              <a:t>visto</a:t>
            </a:r>
            <a:endParaRPr lang="it-IT" dirty="0"/>
          </a:p>
          <a:p>
            <a:endParaRPr lang="it-IT" sz="1200" i="1" dirty="0"/>
          </a:p>
          <a:p>
            <a:r>
              <a:rPr lang="it-IT" sz="1200" i="1" dirty="0"/>
              <a:t>Poi, preparare la richiesta....</a:t>
            </a:r>
            <a:endParaRPr lang="en-US" sz="1200" i="1" dirty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Compilare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modulo     </a:t>
            </a:r>
          </a:p>
          <a:p>
            <a:r>
              <a:rPr lang="en-US" dirty="0"/>
              <a:t>DS160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Prenotare</a:t>
            </a:r>
            <a:r>
              <a:rPr lang="en-US" dirty="0"/>
              <a:t> un </a:t>
            </a:r>
            <a:r>
              <a:rPr lang="en-US" dirty="0" err="1" smtClean="0"/>
              <a:t>appuntamento</a:t>
            </a:r>
            <a:r>
              <a:rPr lang="en-US" dirty="0" smtClean="0"/>
              <a:t> e </a:t>
            </a:r>
            <a:r>
              <a:rPr lang="en-US" dirty="0" err="1" smtClean="0"/>
              <a:t>pagare</a:t>
            </a:r>
            <a:r>
              <a:rPr lang="en-US" dirty="0" smtClean="0"/>
              <a:t> la </a:t>
            </a:r>
            <a:r>
              <a:rPr lang="en-US" dirty="0" err="1" smtClean="0"/>
              <a:t>tassa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sito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https://usvisa-info.com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5124" name="TextBox 15"/>
          <p:cNvSpPr txBox="1">
            <a:spLocks noChangeArrowheads="1"/>
          </p:cNvSpPr>
          <p:nvPr/>
        </p:nvSpPr>
        <p:spPr bwMode="auto">
          <a:xfrm>
            <a:off x="3276600" y="3121025"/>
            <a:ext cx="2819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 smtClean="0"/>
              <a:t>Arrivare</a:t>
            </a:r>
            <a:r>
              <a:rPr lang="en-US" dirty="0" smtClean="0"/>
              <a:t> con </a:t>
            </a:r>
            <a:r>
              <a:rPr lang="en-US" dirty="0" err="1" smtClean="0"/>
              <a:t>qualche</a:t>
            </a:r>
            <a:r>
              <a:rPr lang="en-US" dirty="0" smtClean="0"/>
              <a:t> </a:t>
            </a:r>
            <a:r>
              <a:rPr lang="en-US" dirty="0" err="1" smtClean="0"/>
              <a:t>minuto</a:t>
            </a:r>
            <a:r>
              <a:rPr lang="en-US" dirty="0" smtClean="0"/>
              <a:t> </a:t>
            </a:r>
            <a:r>
              <a:rPr lang="en-US" dirty="0" err="1" smtClean="0"/>
              <a:t>d’anticipo</a:t>
            </a:r>
            <a:r>
              <a:rPr lang="en-US" dirty="0" smtClean="0"/>
              <a:t> </a:t>
            </a:r>
            <a:r>
              <a:rPr lang="en-US" dirty="0" err="1" smtClean="0"/>
              <a:t>all’appuntamento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controllo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sicurezza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Presentare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documenti</a:t>
            </a:r>
            <a:endParaRPr lang="en-US" dirty="0"/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Colloquio</a:t>
            </a:r>
            <a:r>
              <a:rPr lang="en-US" dirty="0"/>
              <a:t> con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smtClean="0"/>
              <a:t>Console</a:t>
            </a:r>
            <a:endParaRPr lang="en-US" dirty="0"/>
          </a:p>
          <a:p>
            <a:endParaRPr lang="en-US" b="1" dirty="0"/>
          </a:p>
        </p:txBody>
      </p:sp>
      <p:sp>
        <p:nvSpPr>
          <p:cNvPr id="5125" name="TextBox 18"/>
          <p:cNvSpPr txBox="1">
            <a:spLocks noChangeArrowheads="1"/>
          </p:cNvSpPr>
          <p:nvPr/>
        </p:nvSpPr>
        <p:spPr bwMode="auto">
          <a:xfrm>
            <a:off x="6172200" y="2968625"/>
            <a:ext cx="2667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/>
              <a:t> </a:t>
            </a:r>
            <a:r>
              <a:rPr lang="en-US" dirty="0" err="1"/>
              <a:t>Inoltro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eventuale</a:t>
            </a:r>
            <a:r>
              <a:rPr lang="en-US" dirty="0"/>
              <a:t> </a:t>
            </a:r>
            <a:r>
              <a:rPr lang="en-US" dirty="0" err="1" smtClean="0"/>
              <a:t>documentazione</a:t>
            </a:r>
            <a:r>
              <a:rPr lang="en-US" dirty="0" smtClean="0"/>
              <a:t> </a:t>
            </a:r>
            <a:r>
              <a:rPr lang="en-US" dirty="0" err="1" smtClean="0"/>
              <a:t>mancante</a:t>
            </a:r>
            <a:endParaRPr lang="en-US" dirty="0"/>
          </a:p>
          <a:p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r>
              <a:rPr lang="en-US" dirty="0" err="1" smtClean="0"/>
              <a:t>Ritiro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spedizione</a:t>
            </a:r>
            <a:r>
              <a:rPr lang="en-US" dirty="0"/>
              <a:t>  del </a:t>
            </a:r>
            <a:r>
              <a:rPr lang="en-US" dirty="0" err="1" smtClean="0"/>
              <a:t>passaporto</a:t>
            </a:r>
            <a:r>
              <a:rPr lang="en-US" dirty="0" smtClean="0"/>
              <a:t>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corriere</a:t>
            </a:r>
            <a:r>
              <a:rPr lang="en-US" dirty="0" smtClean="0"/>
              <a:t>  DHL</a:t>
            </a:r>
            <a:endParaRPr lang="en-US" dirty="0"/>
          </a:p>
          <a:p>
            <a:endParaRPr lang="en-US" dirty="0"/>
          </a:p>
          <a:p>
            <a:pPr>
              <a:buFont typeface="Arial" charset="0"/>
              <a:buChar char="•"/>
            </a:pPr>
            <a:endParaRPr lang="en-US" b="1" dirty="0"/>
          </a:p>
        </p:txBody>
      </p:sp>
      <p:sp>
        <p:nvSpPr>
          <p:cNvPr id="12" name="Pentagon 11"/>
          <p:cNvSpPr/>
          <p:nvPr/>
        </p:nvSpPr>
        <p:spPr bwMode="auto">
          <a:xfrm>
            <a:off x="609600" y="1752600"/>
            <a:ext cx="2362200" cy="1066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Fase</a:t>
            </a:r>
            <a:r>
              <a:rPr lang="en-US" b="1" dirty="0"/>
              <a:t> </a:t>
            </a:r>
            <a:r>
              <a:rPr lang="en-US" b="1" dirty="0" err="1"/>
              <a:t>iniziale</a:t>
            </a:r>
            <a:endParaRPr lang="en-US" b="1" dirty="0"/>
          </a:p>
        </p:txBody>
      </p:sp>
      <p:sp>
        <p:nvSpPr>
          <p:cNvPr id="13" name="Pentagon 12"/>
          <p:cNvSpPr/>
          <p:nvPr/>
        </p:nvSpPr>
        <p:spPr bwMode="auto">
          <a:xfrm>
            <a:off x="3276600" y="1752600"/>
            <a:ext cx="2438400" cy="1066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Appuntamento</a:t>
            </a:r>
            <a:r>
              <a:rPr lang="en-US" b="1" dirty="0"/>
              <a:t> al </a:t>
            </a:r>
            <a:r>
              <a:rPr lang="en-US" b="1" dirty="0" err="1"/>
              <a:t>Consolato</a:t>
            </a:r>
            <a:endParaRPr lang="en-US" b="1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62600" y="1752600"/>
            <a:ext cx="2743200" cy="1143000"/>
            <a:chOff x="5638800" y="2209800"/>
            <a:chExt cx="2743200" cy="609600"/>
          </a:xfrm>
        </p:grpSpPr>
        <p:sp>
          <p:nvSpPr>
            <p:cNvPr id="14" name="Pentagon 13"/>
            <p:cNvSpPr/>
            <p:nvPr/>
          </p:nvSpPr>
          <p:spPr bwMode="auto">
            <a:xfrm>
              <a:off x="6019800" y="2209800"/>
              <a:ext cx="2362200" cy="6096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err="1"/>
                <a:t>Passi</a:t>
              </a:r>
              <a:r>
                <a:rPr lang="en-US" b="1" dirty="0"/>
                <a:t> </a:t>
              </a:r>
              <a:r>
                <a:rPr lang="en-US" b="1" dirty="0" err="1" smtClean="0"/>
                <a:t>Successivi</a:t>
              </a:r>
              <a:endParaRPr lang="en-US" b="1" dirty="0"/>
            </a:p>
          </p:txBody>
        </p:sp>
        <p:cxnSp>
          <p:nvCxnSpPr>
            <p:cNvPr id="24" name="Straight Connector 23"/>
            <p:cNvCxnSpPr>
              <a:stCxn id="13" idx="3"/>
            </p:cNvCxnSpPr>
            <p:nvPr/>
          </p:nvCxnSpPr>
          <p:spPr bwMode="auto">
            <a:xfrm flipH="1">
              <a:off x="5638800" y="2514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6096000" y="2514600"/>
              <a:ext cx="4572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Down Arrow 31"/>
          <p:cNvSpPr/>
          <p:nvPr/>
        </p:nvSpPr>
        <p:spPr>
          <a:xfrm>
            <a:off x="7239000" y="4114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2" name="TextBox 14"/>
          <p:cNvSpPr txBox="1">
            <a:spLocks noChangeArrowheads="1"/>
          </p:cNvSpPr>
          <p:nvPr/>
        </p:nvSpPr>
        <p:spPr bwMode="auto">
          <a:xfrm>
            <a:off x="457200" y="3108325"/>
            <a:ext cx="2819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200" i="1"/>
          </a:p>
          <a:p>
            <a:pPr>
              <a:buFont typeface="Arial" charset="0"/>
              <a:buChar char="•"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86600" y="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Visti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scambio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12" grpId="0" animBg="1"/>
      <p:bldP spid="13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Visti</a:t>
            </a:r>
            <a:r>
              <a:rPr lang="en-US" sz="4000" dirty="0" smtClean="0"/>
              <a:t> </a:t>
            </a:r>
            <a:r>
              <a:rPr lang="en-US" sz="4000" dirty="0" err="1" smtClean="0"/>
              <a:t>di</a:t>
            </a:r>
            <a:r>
              <a:rPr lang="en-US" sz="4000" dirty="0" smtClean="0"/>
              <a:t> </a:t>
            </a:r>
            <a:r>
              <a:rPr lang="en-US" sz="4000" dirty="0" err="1" smtClean="0"/>
              <a:t>scambio</a:t>
            </a:r>
            <a:r>
              <a:rPr lang="en-US" sz="4000" dirty="0" smtClean="0"/>
              <a:t> J-1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5029200" cy="51816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Ammissione</a:t>
            </a:r>
            <a:r>
              <a:rPr lang="en-US" sz="2400" dirty="0" smtClean="0"/>
              <a:t> al </a:t>
            </a:r>
            <a:r>
              <a:rPr lang="en-US" sz="2400" dirty="0" err="1" smtClean="0"/>
              <a:t>programma</a:t>
            </a:r>
            <a:r>
              <a:rPr lang="en-US" sz="2400" dirty="0" smtClean="0"/>
              <a:t> di </a:t>
            </a:r>
            <a:r>
              <a:rPr lang="en-US" sz="2400" dirty="0" err="1" smtClean="0"/>
              <a:t>scambio</a:t>
            </a:r>
            <a:r>
              <a:rPr lang="en-US" sz="2400" dirty="0" smtClean="0"/>
              <a:t> </a:t>
            </a:r>
            <a:r>
              <a:rPr lang="en-US" sz="2400" dirty="0" err="1" smtClean="0"/>
              <a:t>certificata</a:t>
            </a:r>
            <a:r>
              <a:rPr lang="en-US" sz="2400" dirty="0" smtClean="0"/>
              <a:t> </a:t>
            </a:r>
            <a:r>
              <a:rPr lang="en-US" sz="2400" dirty="0" err="1" smtClean="0"/>
              <a:t>dal</a:t>
            </a:r>
            <a:r>
              <a:rPr lang="en-US" sz="2400" dirty="0" smtClean="0"/>
              <a:t> modulo 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DS-2019,</a:t>
            </a:r>
            <a:r>
              <a:rPr lang="en-US" sz="2400" dirty="0" smtClean="0"/>
              <a:t> Certificate of Eligibility, for Exchange Visitor (J-1);</a:t>
            </a:r>
          </a:p>
          <a:p>
            <a:pPr>
              <a:defRPr/>
            </a:pPr>
            <a:r>
              <a:rPr lang="en-US" sz="2400" dirty="0" err="1" smtClean="0"/>
              <a:t>Fondi</a:t>
            </a:r>
            <a:r>
              <a:rPr lang="en-US" sz="2400" dirty="0" smtClean="0"/>
              <a:t> </a:t>
            </a:r>
            <a:r>
              <a:rPr lang="en-US" sz="2400" dirty="0" err="1" smtClean="0"/>
              <a:t>sufficienti</a:t>
            </a:r>
            <a:r>
              <a:rPr lang="en-US" sz="2400" dirty="0" smtClean="0"/>
              <a:t> </a:t>
            </a:r>
            <a:r>
              <a:rPr lang="en-US" sz="2400" dirty="0" err="1" smtClean="0"/>
              <a:t>oppure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sistemazione</a:t>
            </a:r>
            <a:r>
              <a:rPr lang="en-US" sz="2400" dirty="0" smtClean="0"/>
              <a:t> </a:t>
            </a:r>
            <a:r>
              <a:rPr lang="en-US" sz="2400" dirty="0" err="1" smtClean="0"/>
              <a:t>adeguata</a:t>
            </a:r>
            <a:r>
              <a:rPr lang="en-US" sz="2400" dirty="0" smtClean="0"/>
              <a:t> a </a:t>
            </a:r>
            <a:r>
              <a:rPr lang="en-US" sz="2400" dirty="0" err="1" smtClean="0"/>
              <a:t>coprire</a:t>
            </a:r>
            <a:r>
              <a:rPr lang="en-US" sz="2400" dirty="0" smtClean="0"/>
              <a:t> le </a:t>
            </a:r>
            <a:r>
              <a:rPr lang="en-US" sz="2400" dirty="0" err="1" smtClean="0"/>
              <a:t>spese</a:t>
            </a:r>
            <a:r>
              <a:rPr lang="en-US" sz="2400" dirty="0" smtClean="0"/>
              <a:t> </a:t>
            </a:r>
            <a:r>
              <a:rPr lang="en-US" sz="2400" dirty="0" err="1" smtClean="0"/>
              <a:t>nell’arco</a:t>
            </a:r>
            <a:r>
              <a:rPr lang="en-US" sz="2400" dirty="0" smtClean="0"/>
              <a:t> del </a:t>
            </a:r>
            <a:r>
              <a:rPr lang="en-US" sz="2400" dirty="0" err="1" smtClean="0"/>
              <a:t>perido</a:t>
            </a:r>
            <a:r>
              <a:rPr lang="en-US" sz="2400" dirty="0" smtClean="0"/>
              <a:t>;</a:t>
            </a:r>
          </a:p>
          <a:p>
            <a:pPr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Padronanza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lingua </a:t>
            </a:r>
            <a:r>
              <a:rPr lang="en-US" sz="2400" dirty="0" err="1" smtClean="0"/>
              <a:t>inglese</a:t>
            </a:r>
            <a:r>
              <a:rPr lang="en-US" sz="2400" dirty="0" smtClean="0"/>
              <a:t>;</a:t>
            </a:r>
            <a:endParaRPr lang="en-US" sz="2400" dirty="0" smtClean="0"/>
          </a:p>
          <a:p>
            <a:pPr>
              <a:defRPr/>
            </a:pPr>
            <a:r>
              <a:rPr lang="en-US" sz="2400" dirty="0" err="1" smtClean="0"/>
              <a:t>Manifesta</a:t>
            </a:r>
            <a:r>
              <a:rPr lang="en-US" sz="2400" dirty="0" smtClean="0"/>
              <a:t> </a:t>
            </a:r>
            <a:r>
              <a:rPr lang="en-US" sz="2400" dirty="0" err="1" smtClean="0"/>
              <a:t>volontà</a:t>
            </a:r>
            <a:r>
              <a:rPr lang="en-US" sz="2400" dirty="0" smtClean="0"/>
              <a:t> </a:t>
            </a:r>
            <a:r>
              <a:rPr lang="en-US" sz="2400" dirty="0" smtClean="0"/>
              <a:t>di </a:t>
            </a:r>
            <a:r>
              <a:rPr lang="en-US" sz="2400" dirty="0" err="1" smtClean="0"/>
              <a:t>lasciare</a:t>
            </a:r>
            <a:r>
              <a:rPr lang="en-US" sz="2400" dirty="0" smtClean="0"/>
              <a:t>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Stati</a:t>
            </a:r>
            <a:r>
              <a:rPr lang="en-US" sz="2400" dirty="0" smtClean="0"/>
              <a:t> </a:t>
            </a:r>
            <a:r>
              <a:rPr lang="en-US" sz="2400" dirty="0" err="1" smtClean="0"/>
              <a:t>Uniti</a:t>
            </a:r>
            <a:r>
              <a:rPr lang="en-US" sz="2400" dirty="0" smtClean="0"/>
              <a:t> al </a:t>
            </a:r>
            <a:r>
              <a:rPr lang="en-US" sz="2400" dirty="0" err="1" smtClean="0"/>
              <a:t>termine</a:t>
            </a:r>
            <a:r>
              <a:rPr lang="en-US" sz="2400" dirty="0" smtClean="0"/>
              <a:t> del </a:t>
            </a:r>
            <a:r>
              <a:rPr lang="en-US" sz="2400" dirty="0" err="1" smtClean="0"/>
              <a:t>programma</a:t>
            </a:r>
            <a:r>
              <a:rPr lang="en-US" sz="2400" dirty="0" smtClean="0"/>
              <a:t>.</a:t>
            </a:r>
          </a:p>
          <a:p>
            <a:pPr>
              <a:buFontTx/>
              <a:buNone/>
              <a:defRPr/>
            </a:pPr>
            <a:r>
              <a:rPr lang="en-US" sz="2400" dirty="0" smtClean="0"/>
              <a:t>	</a:t>
            </a:r>
          </a:p>
        </p:txBody>
      </p:sp>
      <p:pic>
        <p:nvPicPr>
          <p:cNvPr id="9220" name="Picture 3" descr="W:\CVIS\Visa Outreach\Honorary Consuls in Bologna\Form DS 2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0838" y="1371600"/>
            <a:ext cx="3560762" cy="4945063"/>
          </a:xfrm>
        </p:spPr>
      </p:pic>
      <p:sp>
        <p:nvSpPr>
          <p:cNvPr id="7" name="Rectangle 6"/>
          <p:cNvSpPr/>
          <p:nvPr/>
        </p:nvSpPr>
        <p:spPr>
          <a:xfrm>
            <a:off x="7162800" y="0"/>
            <a:ext cx="1981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Visti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di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scambio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Familiari al seguito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53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    In </a:t>
            </a:r>
            <a:r>
              <a:rPr lang="en-US" sz="2800" dirty="0" err="1" smtClean="0">
                <a:latin typeface="+mj-lt"/>
                <a:cs typeface="Arial" pitchFamily="34" charset="0"/>
              </a:rPr>
              <a:t>aggiunta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latin typeface="+mj-lt"/>
                <a:cs typeface="Arial" pitchFamily="34" charset="0"/>
              </a:rPr>
              <a:t>alla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latin typeface="+mj-lt"/>
                <a:cs typeface="Arial" pitchFamily="34" charset="0"/>
              </a:rPr>
              <a:t>documentazione</a:t>
            </a:r>
            <a:r>
              <a:rPr lang="en-US" sz="2800" dirty="0" smtClean="0">
                <a:latin typeface="+mj-lt"/>
                <a:cs typeface="Arial" pitchFamily="34" charset="0"/>
              </a:rPr>
              <a:t> standard,  </a:t>
            </a:r>
            <a:r>
              <a:rPr lang="en-US" sz="2800" dirty="0" err="1" smtClean="0">
                <a:latin typeface="+mj-lt"/>
                <a:cs typeface="Arial" pitchFamily="34" charset="0"/>
              </a:rPr>
              <a:t>i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latin typeface="+mj-lt"/>
                <a:cs typeface="Arial" pitchFamily="34" charset="0"/>
              </a:rPr>
              <a:t>familiari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latin typeface="+mj-lt"/>
                <a:cs typeface="Arial" pitchFamily="34" charset="0"/>
              </a:rPr>
              <a:t>che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latin typeface="+mj-lt"/>
                <a:cs typeface="Arial" pitchFamily="34" charset="0"/>
              </a:rPr>
              <a:t>vogliano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latin typeface="+mj-lt"/>
                <a:cs typeface="Arial" pitchFamily="34" charset="0"/>
              </a:rPr>
              <a:t>richiedere</a:t>
            </a:r>
            <a:r>
              <a:rPr lang="en-US" sz="2800" dirty="0" smtClean="0">
                <a:latin typeface="+mj-lt"/>
                <a:cs typeface="Arial" pitchFamily="34" charset="0"/>
              </a:rPr>
              <a:t> un </a:t>
            </a:r>
            <a:r>
              <a:rPr lang="en-US" sz="2800" dirty="0" err="1" smtClean="0">
                <a:latin typeface="+mj-lt"/>
                <a:cs typeface="Arial" pitchFamily="34" charset="0"/>
              </a:rPr>
              <a:t>visto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latin typeface="+mj-lt"/>
                <a:cs typeface="Arial" pitchFamily="34" charset="0"/>
              </a:rPr>
              <a:t>derivativo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(J2), </a:t>
            </a:r>
            <a:r>
              <a:rPr lang="en-US" sz="2800" dirty="0" err="1" smtClean="0">
                <a:latin typeface="+mj-lt"/>
                <a:cs typeface="Arial" pitchFamily="34" charset="0"/>
              </a:rPr>
              <a:t>devono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latin typeface="+mj-lt"/>
                <a:cs typeface="Arial" pitchFamily="34" charset="0"/>
              </a:rPr>
              <a:t>essere</a:t>
            </a:r>
            <a:r>
              <a:rPr lang="en-US" sz="2800" dirty="0" smtClean="0">
                <a:latin typeface="+mj-lt"/>
                <a:cs typeface="Arial" pitchFamily="34" charset="0"/>
              </a:rPr>
              <a:t> in </a:t>
            </a:r>
            <a:r>
              <a:rPr lang="en-US" sz="2800" dirty="0" err="1" smtClean="0">
                <a:latin typeface="+mj-lt"/>
                <a:cs typeface="Arial" pitchFamily="34" charset="0"/>
              </a:rPr>
              <a:t>possesso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u="sng" dirty="0" smtClean="0">
                <a:latin typeface="+mj-lt"/>
                <a:cs typeface="Arial" pitchFamily="34" charset="0"/>
              </a:rPr>
              <a:t>del </a:t>
            </a:r>
            <a:r>
              <a:rPr lang="en-US" sz="2800" u="sng" dirty="0" err="1" smtClean="0">
                <a:latin typeface="+mj-lt"/>
                <a:cs typeface="Arial" pitchFamily="34" charset="0"/>
              </a:rPr>
              <a:t>proprio</a:t>
            </a:r>
            <a:r>
              <a:rPr lang="en-US" sz="2800" u="sng" dirty="0" smtClean="0">
                <a:latin typeface="+mj-lt"/>
                <a:cs typeface="Arial" pitchFamily="34" charset="0"/>
              </a:rPr>
              <a:t> modulo  DS-2019 </a:t>
            </a:r>
            <a:r>
              <a:rPr lang="en-US" sz="2800" dirty="0" err="1" smtClean="0">
                <a:latin typeface="+mj-lt"/>
                <a:cs typeface="Arial" pitchFamily="34" charset="0"/>
              </a:rPr>
              <a:t>debitamente</a:t>
            </a:r>
            <a:r>
              <a:rPr lang="en-US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dirty="0" err="1" smtClean="0">
                <a:latin typeface="+mj-lt"/>
                <a:cs typeface="Arial" pitchFamily="34" charset="0"/>
              </a:rPr>
              <a:t>firmato</a:t>
            </a:r>
            <a:r>
              <a:rPr lang="en-US" sz="2800" dirty="0" smtClean="0">
                <a:latin typeface="+mj-lt"/>
                <a:cs typeface="Arial" pitchFamily="34" charset="0"/>
              </a:rPr>
              <a:t>, </a:t>
            </a:r>
            <a:r>
              <a:rPr lang="en-US" sz="2800" dirty="0" err="1" smtClean="0">
                <a:latin typeface="+mj-lt"/>
                <a:cs typeface="Arial" pitchFamily="34" charset="0"/>
              </a:rPr>
              <a:t>oltre</a:t>
            </a:r>
            <a:r>
              <a:rPr lang="en-US" sz="2800" dirty="0" smtClean="0">
                <a:latin typeface="+mj-lt"/>
                <a:cs typeface="Arial" pitchFamily="34" charset="0"/>
              </a:rPr>
              <a:t> a : </a:t>
            </a:r>
          </a:p>
          <a:p>
            <a:pPr eaLnBrk="1" hangingPunct="1">
              <a:buFontTx/>
              <a:buNone/>
              <a:defRPr/>
            </a:pPr>
            <a:endParaRPr lang="en-US" sz="800" dirty="0" smtClean="0">
              <a:latin typeface="+mj-lt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latin typeface="+mj-lt"/>
                <a:cs typeface="Arial" pitchFamily="34" charset="0"/>
              </a:rPr>
              <a:t>Coniuge</a:t>
            </a:r>
            <a:r>
              <a:rPr lang="en-US" dirty="0" smtClean="0">
                <a:latin typeface="+mj-lt"/>
                <a:cs typeface="Arial" pitchFamily="34" charset="0"/>
              </a:rPr>
              <a:t>: </a:t>
            </a:r>
            <a:r>
              <a:rPr lang="en-US" dirty="0" err="1" smtClean="0">
                <a:latin typeface="+mj-lt"/>
                <a:cs typeface="Arial" pitchFamily="34" charset="0"/>
              </a:rPr>
              <a:t>e</a:t>
            </a:r>
            <a:r>
              <a:rPr lang="en-US" dirty="0" err="1" smtClean="0">
                <a:latin typeface="+mj-lt"/>
                <a:cs typeface="Arial" pitchFamily="34" charset="0"/>
              </a:rPr>
              <a:t>stratto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dell’atto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di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matrimonio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latin typeface="+mj-lt"/>
                <a:cs typeface="Arial" pitchFamily="34" charset="0"/>
              </a:rPr>
              <a:t>Figli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minori</a:t>
            </a:r>
            <a:r>
              <a:rPr lang="en-US" dirty="0" smtClean="0">
                <a:latin typeface="+mj-lt"/>
                <a:cs typeface="Arial" pitchFamily="34" charset="0"/>
              </a:rPr>
              <a:t> (</a:t>
            </a:r>
            <a:r>
              <a:rPr lang="en-US" dirty="0" err="1" smtClean="0">
                <a:latin typeface="+mj-lt"/>
                <a:cs typeface="Arial" pitchFamily="34" charset="0"/>
              </a:rPr>
              <a:t>di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anni</a:t>
            </a:r>
            <a:r>
              <a:rPr lang="en-US" dirty="0" smtClean="0">
                <a:latin typeface="+mj-lt"/>
                <a:cs typeface="Arial" pitchFamily="34" charset="0"/>
              </a:rPr>
              <a:t> 18): </a:t>
            </a:r>
            <a:r>
              <a:rPr lang="en-US" dirty="0" err="1" smtClean="0">
                <a:latin typeface="+mj-lt"/>
                <a:cs typeface="Arial" pitchFamily="34" charset="0"/>
              </a:rPr>
              <a:t>estratto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dell’atto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di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nascita</a:t>
            </a:r>
            <a:r>
              <a:rPr lang="en-US" dirty="0" smtClean="0">
                <a:latin typeface="+mj-lt"/>
                <a:cs typeface="Arial" pitchFamily="34" charset="0"/>
              </a:rPr>
              <a:t> o </a:t>
            </a:r>
            <a:r>
              <a:rPr lang="en-US" dirty="0" err="1" smtClean="0">
                <a:latin typeface="+mj-lt"/>
                <a:cs typeface="Arial" pitchFamily="34" charset="0"/>
              </a:rPr>
              <a:t>s</a:t>
            </a:r>
            <a:r>
              <a:rPr lang="en-US" dirty="0" err="1" smtClean="0">
                <a:latin typeface="+mj-lt"/>
                <a:cs typeface="Arial" pitchFamily="34" charset="0"/>
              </a:rPr>
              <a:t>tato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di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f</a:t>
            </a:r>
            <a:r>
              <a:rPr lang="en-US" dirty="0" err="1" smtClean="0">
                <a:latin typeface="+mj-lt"/>
                <a:cs typeface="Arial" pitchFamily="34" charset="0"/>
              </a:rPr>
              <a:t>amiglia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800" u="sng" dirty="0" smtClean="0">
              <a:latin typeface="+mj-lt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u="sng" dirty="0" smtClean="0">
                <a:latin typeface="+mj-lt"/>
                <a:cs typeface="Arial" pitchFamily="34" charset="0"/>
              </a:rPr>
              <a:t>Nota </a:t>
            </a:r>
            <a:r>
              <a:rPr lang="en-US" sz="2800" u="sng" dirty="0" err="1" smtClean="0">
                <a:latin typeface="+mj-lt"/>
                <a:cs typeface="Arial" pitchFamily="34" charset="0"/>
              </a:rPr>
              <a:t>bene</a:t>
            </a:r>
            <a:r>
              <a:rPr lang="en-US" sz="2800" dirty="0" smtClean="0">
                <a:latin typeface="+mj-lt"/>
                <a:cs typeface="Arial" pitchFamily="34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+mj-lt"/>
              </a:rPr>
              <a:t>    I </a:t>
            </a:r>
            <a:r>
              <a:rPr lang="en-US" sz="2800" dirty="0" err="1" smtClean="0">
                <a:latin typeface="+mj-lt"/>
              </a:rPr>
              <a:t>familiari</a:t>
            </a:r>
            <a:r>
              <a:rPr lang="en-US" sz="2800" dirty="0" smtClean="0">
                <a:latin typeface="+mj-lt"/>
              </a:rPr>
              <a:t> al </a:t>
            </a:r>
            <a:r>
              <a:rPr lang="en-US" sz="2800" dirty="0" err="1" smtClean="0">
                <a:latin typeface="+mj-lt"/>
              </a:rPr>
              <a:t>seguito</a:t>
            </a:r>
            <a:r>
              <a:rPr lang="en-US" sz="2800" dirty="0" smtClean="0">
                <a:latin typeface="+mj-lt"/>
              </a:rPr>
              <a:t> non </a:t>
            </a:r>
            <a:r>
              <a:rPr lang="en-US" sz="2800" dirty="0" err="1" smtClean="0">
                <a:latin typeface="+mj-lt"/>
              </a:rPr>
              <a:t>sono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autorizzati</a:t>
            </a:r>
            <a:r>
              <a:rPr lang="en-US" sz="2800" dirty="0" smtClean="0">
                <a:latin typeface="+mj-lt"/>
              </a:rPr>
              <a:t> ad </a:t>
            </a:r>
            <a:r>
              <a:rPr lang="en-US" sz="2800" dirty="0" err="1" smtClean="0">
                <a:latin typeface="+mj-lt"/>
              </a:rPr>
              <a:t>accettare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alcun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lavoro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negli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Stati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Uniti</a:t>
            </a:r>
            <a:r>
              <a:rPr lang="en-US" sz="2800" dirty="0" smtClean="0">
                <a:latin typeface="+mj-lt"/>
              </a:rPr>
              <a:t>. </a:t>
            </a:r>
          </a:p>
          <a:p>
            <a:pPr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0"/>
            <a:ext cx="1981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Visti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di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scambio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smtClean="0"/>
              <a:t>Pagamento SEVIS</a:t>
            </a:r>
            <a:endParaRPr lang="en-US" smtClean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0"/>
            <a:ext cx="3733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 </a:t>
            </a:r>
            <a:r>
              <a:rPr lang="en-US" dirty="0" err="1" smtClean="0"/>
              <a:t>ricevuto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modulo DS 2019 è </a:t>
            </a:r>
            <a:r>
              <a:rPr lang="en-US" dirty="0" err="1" smtClean="0"/>
              <a:t>necessario</a:t>
            </a:r>
            <a:r>
              <a:rPr lang="en-US" dirty="0" smtClean="0"/>
              <a:t> </a:t>
            </a:r>
            <a:r>
              <a:rPr lang="en-US" dirty="0" err="1" smtClean="0"/>
              <a:t>effettuare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pagamento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tassa</a:t>
            </a:r>
            <a:r>
              <a:rPr lang="en-US" dirty="0" smtClean="0"/>
              <a:t> SEVIS on line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sito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www.fmjfee.com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1268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76400"/>
            <a:ext cx="4267200" cy="4114800"/>
          </a:xfrm>
        </p:spPr>
      </p:pic>
      <p:sp>
        <p:nvSpPr>
          <p:cNvPr id="11269" name="AutoShape 9"/>
          <p:cNvSpPr>
            <a:spLocks noChangeAspect="1" noChangeArrowheads="1"/>
          </p:cNvSpPr>
          <p:nvPr/>
        </p:nvSpPr>
        <p:spPr bwMode="auto">
          <a:xfrm>
            <a:off x="2971800" y="4343400"/>
            <a:ext cx="511175" cy="339725"/>
          </a:xfrm>
          <a:prstGeom prst="leftArrow">
            <a:avLst>
              <a:gd name="adj1" fmla="val 50000"/>
              <a:gd name="adj2" fmla="val 37617"/>
            </a:avLst>
          </a:prstGeom>
          <a:solidFill>
            <a:srgbClr val="ED13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0"/>
            <a:ext cx="1981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Visti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di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scambio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pPr eaLnBrk="1" hangingPunct="1"/>
            <a:r>
              <a:rPr lang="en-US" sz="4000" smtClean="0"/>
              <a:t>Modulo di richiesta del visto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Compilare</a:t>
            </a:r>
            <a:r>
              <a:rPr lang="en-US" sz="2800" dirty="0" smtClean="0"/>
              <a:t> in </a:t>
            </a:r>
            <a:r>
              <a:rPr lang="en-US" sz="2800" dirty="0" err="1" smtClean="0"/>
              <a:t>inglese</a:t>
            </a:r>
            <a:r>
              <a:rPr lang="en-US" sz="2800" dirty="0" smtClean="0"/>
              <a:t> </a:t>
            </a:r>
            <a:r>
              <a:rPr lang="en-US" sz="2800" dirty="0" err="1" smtClean="0"/>
              <a:t>ed</a:t>
            </a:r>
            <a:r>
              <a:rPr lang="en-US" sz="2800" dirty="0" smtClean="0"/>
              <a:t> in </a:t>
            </a:r>
            <a:r>
              <a:rPr lang="en-US" sz="2800" dirty="0" err="1" smtClean="0"/>
              <a:t>tutte</a:t>
            </a:r>
            <a:r>
              <a:rPr lang="en-US" sz="2800" dirty="0" smtClean="0"/>
              <a:t> le sue </a:t>
            </a:r>
            <a:r>
              <a:rPr lang="en-US" sz="2800" dirty="0" err="1" smtClean="0"/>
              <a:t>parti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Modulo DS 160 </a:t>
            </a:r>
            <a:r>
              <a:rPr lang="en-US" sz="2800" dirty="0" err="1" smtClean="0"/>
              <a:t>dal</a:t>
            </a:r>
            <a:r>
              <a:rPr lang="en-US" sz="2800" dirty="0" smtClean="0"/>
              <a:t> link</a:t>
            </a:r>
            <a:r>
              <a:rPr lang="en-US" sz="2800" dirty="0" smtClean="0"/>
              <a:t>: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https://ceac.state.gov/genniv/</a:t>
            </a:r>
          </a:p>
          <a:p>
            <a:pPr eaLnBrk="1" hangingPunct="1">
              <a:buFontTx/>
              <a:buNone/>
              <a:defRPr/>
            </a:pPr>
            <a:endParaRPr lang="en-US" sz="36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defRPr/>
            </a:pPr>
            <a:endParaRPr 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2800" y="0"/>
            <a:ext cx="1981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Visti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di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scambio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L’appuntamento</a:t>
            </a:r>
            <a:endParaRPr lang="en-US" smtClean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Per </a:t>
            </a:r>
            <a:r>
              <a:rPr lang="en-US" sz="2800" dirty="0" err="1" smtClean="0"/>
              <a:t>fissare</a:t>
            </a:r>
            <a:r>
              <a:rPr lang="en-US" sz="2800" dirty="0" smtClean="0"/>
              <a:t> </a:t>
            </a:r>
            <a:r>
              <a:rPr lang="en-US" sz="2800" dirty="0" err="1" smtClean="0"/>
              <a:t>l’appuntamento</a:t>
            </a:r>
            <a:r>
              <a:rPr lang="en-US" sz="2800" dirty="0" smtClean="0"/>
              <a:t> </a:t>
            </a:r>
            <a:r>
              <a:rPr lang="en-US" sz="2800" dirty="0" err="1" smtClean="0"/>
              <a:t>chiamate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numeri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06 94 80 3777dall’Italia  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001 703 439 2365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da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fuori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Italia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self-service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sul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link : http://usvisa-info.com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800" dirty="0" smtClean="0"/>
              <a:t>In </a:t>
            </a:r>
            <a:r>
              <a:rPr lang="en-US" sz="2800" dirty="0" err="1" smtClean="0"/>
              <a:t>ogni</a:t>
            </a:r>
            <a:r>
              <a:rPr lang="en-US" sz="2800" dirty="0" smtClean="0"/>
              <a:t> </a:t>
            </a:r>
            <a:r>
              <a:rPr lang="en-US" sz="2800" dirty="0" err="1" smtClean="0"/>
              <a:t>caso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pagamento</a:t>
            </a:r>
            <a:r>
              <a:rPr lang="en-US" sz="2800" dirty="0" smtClean="0"/>
              <a:t> </a:t>
            </a:r>
            <a:r>
              <a:rPr lang="en-US" sz="2800" dirty="0" err="1" smtClean="0"/>
              <a:t>deve</a:t>
            </a:r>
            <a:r>
              <a:rPr lang="en-US" sz="2800" dirty="0" smtClean="0"/>
              <a:t> </a:t>
            </a:r>
            <a:r>
              <a:rPr lang="en-US" sz="2800" dirty="0" err="1" smtClean="0"/>
              <a:t>essere</a:t>
            </a:r>
            <a:r>
              <a:rPr lang="en-US" sz="2800" dirty="0" smtClean="0"/>
              <a:t> </a:t>
            </a:r>
            <a:r>
              <a:rPr lang="en-US" sz="2800" dirty="0" err="1" smtClean="0"/>
              <a:t>effettuato</a:t>
            </a:r>
            <a:r>
              <a:rPr lang="en-US" sz="2800" dirty="0" smtClean="0"/>
              <a:t> con </a:t>
            </a:r>
            <a:r>
              <a:rPr lang="en-US" sz="2800" dirty="0" err="1" smtClean="0"/>
              <a:t>carta</a:t>
            </a:r>
            <a:r>
              <a:rPr lang="en-US" sz="2800" dirty="0" smtClean="0"/>
              <a:t> </a:t>
            </a:r>
            <a:r>
              <a:rPr lang="en-US" sz="2800" dirty="0" err="1" smtClean="0"/>
              <a:t>prepagata</a:t>
            </a:r>
            <a:r>
              <a:rPr lang="en-US" sz="2800" dirty="0" smtClean="0"/>
              <a:t> Visa o Master Card o </a:t>
            </a:r>
            <a:r>
              <a:rPr lang="en-US" sz="2800" dirty="0" err="1" smtClean="0"/>
              <a:t>tramite</a:t>
            </a:r>
            <a:r>
              <a:rPr lang="en-US" sz="2800" dirty="0" smtClean="0"/>
              <a:t> </a:t>
            </a:r>
            <a:r>
              <a:rPr lang="en-US" sz="2800" dirty="0" err="1" smtClean="0"/>
              <a:t>bonifico</a:t>
            </a:r>
            <a:r>
              <a:rPr lang="en-US" sz="2800" dirty="0" smtClean="0"/>
              <a:t> </a:t>
            </a:r>
            <a:r>
              <a:rPr lang="en-US" sz="2800" dirty="0" err="1" smtClean="0"/>
              <a:t>bancario</a:t>
            </a:r>
            <a:r>
              <a:rPr lang="en-US" sz="28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2800" y="0"/>
            <a:ext cx="1981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Visti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di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scambio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3366"/>
      </a:dk1>
      <a:lt1>
        <a:srgbClr val="FFFFFF"/>
      </a:lt1>
      <a:dk2>
        <a:srgbClr val="000099"/>
      </a:dk2>
      <a:lt2>
        <a:srgbClr val="FF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0000"/>
      </a:hlink>
      <a:folHlink>
        <a:srgbClr val="FFE701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FFFF00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66"/>
        </a:dk1>
        <a:lt1>
          <a:srgbClr val="FFFFFF"/>
        </a:lt1>
        <a:dk2>
          <a:srgbClr val="000099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00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4356</TotalTime>
  <Words>740</Words>
  <Application>Microsoft Office PowerPoint</Application>
  <PresentationFormat>On-screen Show (4:3)</PresentationFormat>
  <Paragraphs>123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US Consulate General Florence </vt:lpstr>
      <vt:lpstr>Visti di Scambio Accademico o Professionale</vt:lpstr>
      <vt:lpstr>Vari tipi di programmi J1  http://j1visa.state.gov/programs</vt:lpstr>
      <vt:lpstr>Una sintesi della procedura</vt:lpstr>
      <vt:lpstr>Visti di scambio J-1</vt:lpstr>
      <vt:lpstr>Familiari al seguito</vt:lpstr>
      <vt:lpstr>Pagamento SEVIS</vt:lpstr>
      <vt:lpstr>Modulo di richiesta del visto</vt:lpstr>
      <vt:lpstr>L’appuntamento</vt:lpstr>
      <vt:lpstr>J1 Fulbright Student Program</vt:lpstr>
      <vt:lpstr>Colloquio con il Console</vt:lpstr>
      <vt:lpstr> Restituzione del passaporto</vt:lpstr>
      <vt:lpstr>Da ricordare</vt:lpstr>
      <vt:lpstr>Pronti per partire!</vt:lpstr>
      <vt:lpstr>Contatti Consolato Generale USA di Firenze</vt:lpstr>
    </vt:vector>
  </TitlesOfParts>
  <Company>Department of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Studiare negli Stati Uniti</dc:title>
  <dc:creator>cardonee</dc:creator>
  <cp:lastModifiedBy>ieroc</cp:lastModifiedBy>
  <cp:revision>484</cp:revision>
  <dcterms:created xsi:type="dcterms:W3CDTF">2007-04-11T08:34:31Z</dcterms:created>
  <dcterms:modified xsi:type="dcterms:W3CDTF">2013-10-29T15:11:29Z</dcterms:modified>
</cp:coreProperties>
</file>