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4" r:id="rId2"/>
    <p:sldId id="285" r:id="rId3"/>
    <p:sldId id="293" r:id="rId4"/>
    <p:sldId id="294" r:id="rId5"/>
    <p:sldId id="295" r:id="rId6"/>
    <p:sldId id="296" r:id="rId7"/>
    <p:sldId id="297" r:id="rId8"/>
    <p:sldId id="299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4">
          <p15:clr>
            <a:srgbClr val="A4A3A4"/>
          </p15:clr>
        </p15:guide>
        <p15:guide id="2" orient="horz" pos="187">
          <p15:clr>
            <a:srgbClr val="A4A3A4"/>
          </p15:clr>
        </p15:guide>
        <p15:guide id="3" orient="horz" pos="2879">
          <p15:clr>
            <a:srgbClr val="A4A3A4"/>
          </p15:clr>
        </p15:guide>
        <p15:guide id="4" orient="horz" pos="4271">
          <p15:clr>
            <a:srgbClr val="A4A3A4"/>
          </p15:clr>
        </p15:guide>
        <p15:guide id="5" orient="horz" pos="262">
          <p15:clr>
            <a:srgbClr val="A4A3A4"/>
          </p15:clr>
        </p15:guide>
        <p15:guide id="6" pos="55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164" y="72"/>
      </p:cViewPr>
      <p:guideLst>
        <p:guide orient="horz" pos="4314"/>
        <p:guide orient="horz" pos="187"/>
        <p:guide orient="horz" pos="2879"/>
        <p:guide orient="horz" pos="4271"/>
        <p:guide orient="horz" pos="262"/>
        <p:guide pos="556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481DB-C454-F848-85FD-7531C4681FA8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6CA0A-0570-CA48-872A-06252E209C6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43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5021A-BD82-6549-B6F0-C141B99A7573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F8F32-8FB8-B84B-82B3-E896E2106CA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26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2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2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41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3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3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80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4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4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86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5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5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08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6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6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19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7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7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519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8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8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528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14423" eaLnBrk="0" fontAlgn="base" hangingPunct="0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F60F5D8-9EDD-FC43-850A-F11818F1D49F}" type="slidenum">
              <a:rPr lang="it-IT" sz="1200" b="0">
                <a:solidFill>
                  <a:schemeClr val="tx1"/>
                </a:solidFill>
                <a:latin typeface="Palatino Linotype" charset="0"/>
              </a:rPr>
              <a:pPr eaLnBrk="1" hangingPunct="1"/>
              <a:t>9</a:t>
            </a:fld>
            <a:endParaRPr lang="it-IT" sz="1200" b="0">
              <a:solidFill>
                <a:schemeClr val="tx1"/>
              </a:solidFill>
              <a:latin typeface="Palatino Linotype" charset="0"/>
            </a:endParaRP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5996" y="8687297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1pPr>
            <a:lvl2pPr marL="742950" indent="-28575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2pPr>
            <a:lvl3pPr marL="11430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3pPr>
            <a:lvl4pPr marL="16002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4pPr>
            <a:lvl5pPr marL="2057400" indent="-228600" defTabSz="990600" eaLnBrk="0" hangingPunct="0"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CC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BCF4295-F58F-4947-9DAD-992CC1B6636E}" type="slidenum">
              <a:rPr lang="it-IT" sz="1200" b="0">
                <a:solidFill>
                  <a:schemeClr val="tx1"/>
                </a:solidFill>
                <a:latin typeface="Times" charset="0"/>
                <a:cs typeface="ＭＳ Ｐゴシック" charset="0"/>
              </a:rPr>
              <a:pPr algn="r"/>
              <a:t>9</a:t>
            </a:fld>
            <a:endParaRPr lang="it-IT" sz="1200" b="0">
              <a:solidFill>
                <a:schemeClr val="tx1"/>
              </a:solidFill>
              <a:latin typeface="Times" charset="0"/>
              <a:cs typeface="ＭＳ Ｐゴシック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28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723900"/>
            <a:ext cx="7772400" cy="1470025"/>
          </a:xfr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ＭＳ Ｐゴシック" pitchFamily="-112" charset="-128"/>
                <a:cs typeface="ＭＳ Ｐゴシック" pitchFamily="-112" charset="-128"/>
              </a:rPr>
              <a:t>Click to add title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19005"/>
            <a:ext cx="6400800" cy="653663"/>
          </a:xfrm>
        </p:spPr>
        <p:txBody>
          <a:bodyPr>
            <a:normAutofit/>
          </a:bodyPr>
          <a:lstStyle>
            <a:lvl1pPr marL="0" indent="0" algn="ctr">
              <a:buNone/>
              <a:defRPr kumimoji="0" lang="en-US" sz="22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Calibri"/>
                <a:ea typeface="ＭＳ Ｐゴシック" pitchFamily="-112" charset="-128"/>
                <a:cs typeface="ＭＳ Ｐゴシック" pitchFamily="-112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/>
              <a:t>Click to add name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  <p:pic>
        <p:nvPicPr>
          <p:cNvPr id="5" name="Picture 4" descr="scale_dal_basso_largo web.JPG"/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218" y="4434420"/>
            <a:ext cx="3331520" cy="2215461"/>
          </a:xfrm>
          <a:prstGeom prst="rect">
            <a:avLst/>
          </a:prstGeom>
          <a:effectLst>
            <a:softEdge rad="254000"/>
          </a:effectLst>
        </p:spPr>
      </p:pic>
      <p:pic>
        <p:nvPicPr>
          <p:cNvPr id="11" name="Picture 12" descr="LOGO_INGLESE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68" y="3611971"/>
            <a:ext cx="2254152" cy="74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65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24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07754" y="6582707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5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line 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163"/>
            <a:ext cx="8229600" cy="542852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,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052163"/>
            <a:ext cx="8229600" cy="542852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39725" indent="-227013">
              <a:spcBef>
                <a:spcPts val="800"/>
              </a:spcBef>
              <a:buFont typeface="Arial"/>
              <a:buChar char="•"/>
              <a:defRPr>
                <a:solidFill>
                  <a:srgbClr val="404040"/>
                </a:solidFill>
              </a:defRPr>
            </a:lvl2pPr>
            <a:lvl3pPr marL="687388" indent="-227013">
              <a:buFont typeface="Lucida Grande"/>
              <a:buChar char="−"/>
              <a:defRPr>
                <a:solidFill>
                  <a:srgbClr val="404040"/>
                </a:solidFill>
              </a:defRPr>
            </a:lvl3pPr>
            <a:lvl4pPr marL="974725" indent="-174625">
              <a:buFont typeface="Arial"/>
              <a:buChar char="•"/>
              <a:defRPr>
                <a:solidFill>
                  <a:srgbClr val="404040"/>
                </a:solidFill>
              </a:defRPr>
            </a:lvl4pPr>
            <a:lvl5pPr marL="1539875" indent="-165100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52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 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15888" y="-5291"/>
            <a:ext cx="8910637" cy="1601072"/>
          </a:xfrm>
        </p:spPr>
        <p:txBody>
          <a:bodyPr/>
          <a:lstStyle>
            <a:lvl1pPr>
              <a:lnSpc>
                <a:spcPts val="4400"/>
              </a:lnSpc>
              <a:defRPr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7151"/>
            <a:ext cx="8229600" cy="481380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0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,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8189"/>
            <a:ext cx="8229600" cy="481381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39725" indent="-227013">
              <a:spcBef>
                <a:spcPts val="800"/>
              </a:spcBef>
              <a:buFont typeface="Arial"/>
              <a:buChar char="•"/>
              <a:defRPr>
                <a:solidFill>
                  <a:srgbClr val="404040"/>
                </a:solidFill>
              </a:defRPr>
            </a:lvl2pPr>
            <a:lvl3pPr marL="687388" indent="-227013">
              <a:buFont typeface="Lucida Grande"/>
              <a:buChar char="−"/>
              <a:defRPr>
                <a:solidFill>
                  <a:srgbClr val="404040"/>
                </a:solidFill>
              </a:defRPr>
            </a:lvl3pPr>
            <a:lvl4pPr marL="974725" indent="-174625">
              <a:buFont typeface="Arial"/>
              <a:buChar char="•"/>
              <a:defRPr>
                <a:solidFill>
                  <a:srgbClr val="404040"/>
                </a:solidFill>
              </a:defRPr>
            </a:lvl4pPr>
            <a:lvl5pPr marL="1539875" indent="-165100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15888" y="-5291"/>
            <a:ext cx="8910637" cy="1601072"/>
          </a:xfrm>
        </p:spPr>
        <p:txBody>
          <a:bodyPr/>
          <a:lstStyle>
            <a:lvl1pPr>
              <a:lnSpc>
                <a:spcPts val="4400"/>
              </a:lnSpc>
              <a:defRPr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7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2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0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2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0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14300" y="76200"/>
            <a:ext cx="8915400" cy="6494463"/>
          </a:xfrm>
          <a:prstGeom prst="roundRect">
            <a:avLst>
              <a:gd name="adj" fmla="val 4054"/>
            </a:avLst>
          </a:prstGeom>
          <a:solidFill>
            <a:schemeClr val="bg1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888" y="0"/>
            <a:ext cx="8910637" cy="987425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16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754" y="6582707"/>
            <a:ext cx="2325284" cy="275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srgbClr val="898989"/>
                </a:solidFill>
                <a:latin typeface="Calibri" charset="0"/>
              </a:rPr>
              <a:t>Andrea Conti – a.conti@ieee.org</a:t>
            </a:r>
            <a:endParaRPr lang="en-US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2707"/>
            <a:ext cx="2895600" cy="2670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Presentazione CdR - 02.02.2016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97884" y="6582706"/>
            <a:ext cx="2133600" cy="266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D679-57E1-CE45-BC1C-B0838CBB0D0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89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7" r:id="rId4"/>
    <p:sldLayoutId id="2147483659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230188" algn="just" defTabSz="457200" rtl="0" eaLnBrk="1" latinLnBrk="0" hangingPunct="1">
        <a:spcBef>
          <a:spcPts val="6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just" defTabSz="457200" rtl="0" eaLnBrk="1" latinLnBrk="0" hangingPunct="1">
        <a:spcBef>
          <a:spcPts val="600"/>
        </a:spcBef>
        <a:buFont typeface="Arial"/>
        <a:buChar char="–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974725" indent="-174625" algn="just" defTabSz="457200" rtl="0" eaLnBrk="1" latinLnBrk="0" hangingPunct="1">
        <a:spcBef>
          <a:spcPts val="600"/>
        </a:spcBef>
        <a:buFont typeface="Arial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374775" indent="-174625" algn="just" defTabSz="457200" rtl="0" eaLnBrk="1" latinLnBrk="0" hangingPunct="1">
        <a:spcBef>
          <a:spcPts val="600"/>
        </a:spcBef>
        <a:buFont typeface="Arial"/>
        <a:buChar char="–"/>
        <a:defRPr sz="1800" kern="1200">
          <a:solidFill>
            <a:srgbClr val="404040"/>
          </a:solidFill>
          <a:latin typeface="+mn-lt"/>
          <a:ea typeface="+mn-ea"/>
          <a:cs typeface="+mn-cs"/>
        </a:defRPr>
      </a:lvl4pPr>
      <a:lvl5pPr marL="1774825" indent="-174625" algn="just" defTabSz="457200" rtl="0" eaLnBrk="1" latinLnBrk="0" hangingPunct="1">
        <a:spcBef>
          <a:spcPts val="600"/>
        </a:spcBef>
        <a:buFont typeface="Arial"/>
        <a:buChar char="»"/>
        <a:defRPr sz="16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aire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nodo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OPEN ACCES IN HORIZON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672" y="2419005"/>
            <a:ext cx="8106770" cy="135289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Tutti i progetti che ricevono il finanziamento di </a:t>
            </a:r>
            <a:r>
              <a:rPr lang="it-IT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 avranno l'obbligo di assicurarsi che qualsiasi articolo </a:t>
            </a:r>
            <a:r>
              <a:rPr lang="it-IT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referato</a:t>
            </a:r>
            <a:r>
              <a:rPr lang="it-I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pubblicato da riviste sia accessibile gratuitamente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814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8365" y="759058"/>
            <a:ext cx="8611736" cy="5437030"/>
          </a:xfrm>
          <a:noFill/>
        </p:spPr>
        <p:txBody>
          <a:bodyPr>
            <a:normAutofit/>
          </a:bodyPr>
          <a:lstStyle/>
          <a:p>
            <a:pPr marL="112712" indent="0">
              <a:buNone/>
            </a:pPr>
            <a:r>
              <a:rPr lang="it-IT" dirty="0" smtClean="0"/>
              <a:t>Tutti </a:t>
            </a:r>
            <a:r>
              <a:rPr lang="it-IT" dirty="0"/>
              <a:t>i progetti che ricevono il finanziamento di </a:t>
            </a:r>
            <a:r>
              <a:rPr lang="it-IT" dirty="0" err="1"/>
              <a:t>Horizon</a:t>
            </a:r>
            <a:r>
              <a:rPr lang="it-IT" dirty="0"/>
              <a:t> 2020 avranno l'obbligo di assicurarsi che qualsiasi </a:t>
            </a:r>
            <a:r>
              <a:rPr lang="it-IT" dirty="0" smtClean="0"/>
              <a:t>articolo </a:t>
            </a:r>
            <a:r>
              <a:rPr lang="it-IT" dirty="0" err="1" smtClean="0"/>
              <a:t>referato</a:t>
            </a:r>
            <a:r>
              <a:rPr lang="it-IT" dirty="0" smtClean="0"/>
              <a:t> e pubblicato </a:t>
            </a:r>
            <a:r>
              <a:rPr lang="it-IT" dirty="0"/>
              <a:t>da riviste </a:t>
            </a:r>
            <a:r>
              <a:rPr lang="it-IT" dirty="0" smtClean="0"/>
              <a:t>sia </a:t>
            </a:r>
            <a:r>
              <a:rPr lang="it-IT" dirty="0"/>
              <a:t>accessibile </a:t>
            </a:r>
            <a:r>
              <a:rPr lang="it-IT" dirty="0" smtClean="0"/>
              <a:t>gratuitamente.</a:t>
            </a:r>
          </a:p>
          <a:p>
            <a:pPr marL="112712" indent="0">
              <a:buNone/>
            </a:pPr>
            <a:endParaRPr lang="it-IT" sz="800" dirty="0" smtClean="0"/>
          </a:p>
          <a:p>
            <a:pPr marL="112712" indent="0">
              <a:buNone/>
            </a:pPr>
            <a:r>
              <a:rPr lang="it-IT" dirty="0" smtClean="0"/>
              <a:t>Questa condizione pone molte </a:t>
            </a:r>
            <a:r>
              <a:rPr lang="it-IT" dirty="0"/>
              <a:t>domande: cosa depositare e dove, come garantire l'accesso, quali sono le implicazioni di Open Access e come può aiutare la mia ricerca? </a:t>
            </a:r>
            <a:endParaRPr lang="it-IT" dirty="0" smtClean="0"/>
          </a:p>
          <a:p>
            <a:pPr marL="112712" indent="0">
              <a:buNone/>
            </a:pPr>
            <a:endParaRPr lang="it-IT" sz="800" dirty="0"/>
          </a:p>
          <a:p>
            <a:pPr marL="112712" indent="0">
              <a:buNone/>
            </a:pPr>
            <a:r>
              <a:rPr lang="it-IT" dirty="0" err="1"/>
              <a:t>OpenAIRE</a:t>
            </a:r>
            <a:r>
              <a:rPr lang="it-IT" dirty="0"/>
              <a:t> mira a facilitare la strada verso Open Access e fornisce informazioni e strumenti. </a:t>
            </a:r>
            <a:endParaRPr lang="it-IT" dirty="0" smtClean="0"/>
          </a:p>
          <a:p>
            <a:pPr marL="112712" indent="0">
              <a:buNone/>
            </a:pPr>
            <a:endParaRPr lang="it-IT" sz="800" dirty="0" smtClean="0"/>
          </a:p>
          <a:p>
            <a:pPr marL="112712" indent="0">
              <a:buNone/>
            </a:pPr>
            <a:r>
              <a:rPr lang="it-IT" dirty="0" smtClean="0"/>
              <a:t>Per </a:t>
            </a:r>
            <a:r>
              <a:rPr lang="it-IT" dirty="0"/>
              <a:t>informarti sulle novità di </a:t>
            </a:r>
            <a:r>
              <a:rPr lang="it-IT" dirty="0" err="1"/>
              <a:t>Horizon</a:t>
            </a:r>
            <a:r>
              <a:rPr lang="it-IT" dirty="0"/>
              <a:t> 2020 riguardanti Open Access e come </a:t>
            </a:r>
            <a:r>
              <a:rPr lang="it-IT" dirty="0"/>
              <a:t>poterlo attuare visita il sito: </a:t>
            </a:r>
            <a:r>
              <a:rPr lang="it-IT" dirty="0">
                <a:hlinkClick r:id="rId3"/>
              </a:rPr>
              <a:t>https://www.openaire.eu</a:t>
            </a:r>
            <a:r>
              <a:rPr lang="it-IT" dirty="0" smtClean="0">
                <a:hlinkClick r:id="rId3"/>
              </a:rPr>
              <a:t>/</a:t>
            </a:r>
            <a:endParaRPr lang="it-IT" dirty="0" smtClean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9" b="19515"/>
          <a:stretch/>
        </p:blipFill>
        <p:spPr>
          <a:xfrm>
            <a:off x="1932540" y="5663826"/>
            <a:ext cx="4705714" cy="81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4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376925"/>
            <a:ext cx="7772400" cy="3810000"/>
          </a:xfrm>
          <a:noFill/>
        </p:spPr>
        <p:txBody>
          <a:bodyPr>
            <a:normAutofit/>
          </a:bodyPr>
          <a:lstStyle/>
          <a:p>
            <a:pPr marL="112712" indent="0" eaLnBrk="1" hangingPunct="1">
              <a:buClr>
                <a:srgbClr val="FF0000"/>
              </a:buClr>
              <a:buNone/>
            </a:pPr>
            <a:endParaRPr lang="en-US" dirty="0"/>
          </a:p>
          <a:p>
            <a:pPr eaLnBrk="1" hangingPunct="1">
              <a:buClr>
                <a:srgbClr val="FF0000"/>
              </a:buClr>
              <a:buFontTx/>
              <a:buNone/>
            </a:pPr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26" b="21270"/>
          <a:stretch/>
        </p:blipFill>
        <p:spPr>
          <a:xfrm>
            <a:off x="1932540" y="5732067"/>
            <a:ext cx="4705714" cy="777922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41194" y="1414777"/>
            <a:ext cx="8475260" cy="4446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Tutti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beneficiari sono tenuti a depositare e garantire l'accesso 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aperto di una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copia elettronica 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versione 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pubblicata.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versione finale 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pubblicata dall’editore,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incluse tutte le modifiche apportate dal processo di revisione, la copia e la modifica stilistica e la modifica delle modifiche (di solito un documento PDF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O un </a:t>
            </a:r>
            <a:r>
              <a:rPr lang="it-IT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finale modificato dal processo di revisione dall’editore,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comprese tutte le modifiche apportate dal processo di revisione, ma non ancora formattate dall'editore 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(versione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</a:t>
            </a:r>
            <a:r>
              <a:rPr lang="it-IT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it-IT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").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3850" y="264210"/>
            <a:ext cx="8496300" cy="100043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COSA DEPOSITARE</a:t>
            </a:r>
            <a:br>
              <a:rPr lang="it-IT" sz="3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3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805209"/>
            <a:ext cx="8496300" cy="5308987"/>
          </a:xfrm>
          <a:noFill/>
        </p:spPr>
        <p:txBody>
          <a:bodyPr>
            <a:normAutofit fontScale="85000" lnSpcReduction="10000"/>
          </a:bodyPr>
          <a:lstStyle/>
          <a:p>
            <a:pPr marL="112712" indent="0" eaLnBrk="1" hangingPunct="1">
              <a:buClr>
                <a:srgbClr val="FF0000"/>
              </a:buClr>
              <a:buNone/>
            </a:pPr>
            <a:endParaRPr lang="en-US" dirty="0"/>
          </a:p>
          <a:p>
            <a:pPr marL="11271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beneficiari dei finanziamenti devono inoltre garantire l'accesso aperto ai metadati bibliografici che identificano la pubblicazione depositata. I metadati bibliografici devono essere in formato standard e devono includere tutti i seguenti elementi: </a:t>
            </a:r>
            <a:endParaRPr lang="it-IT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termini ["Unione europea (UE)" e </a:t>
            </a:r>
            <a:r>
              <a:rPr lang="it-IT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«HORIZON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2020"] ["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Euratom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e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Euratom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programma di ricerca e formazione 2014-2018]]; </a:t>
            </a:r>
            <a:endParaRPr lang="it-IT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 dell'azione, l'acronimo e il numero di concessione; </a:t>
            </a:r>
            <a:endParaRPr lang="it-IT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di pubblicazione e la durata del periodo di embargo, se applicabile, e Un identificatore </a:t>
            </a:r>
            <a:r>
              <a:rPr lang="it-IT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persistente (DOI). </a:t>
            </a:r>
            <a:endParaRPr lang="it-IT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271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un beneficiario è in violazione di uno dei suoi obblighi, la sovvenzione può essere ridotta (cfr. Articolo 43). Tale violazione può anche portare ad una qualsiasi delle altre misure descritte nel capitolo 6 dell'accordo di sovvenzione del modello generale multi-beneficiario, versione 4.0, 27 febbraio 2017). 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91506"/>
            <a:ext cx="8496300" cy="827608"/>
          </a:xfrm>
        </p:spPr>
        <p:txBody>
          <a:bodyPr/>
          <a:lstStyle/>
          <a:p>
            <a:r>
              <a:rPr lang="it-IT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COSA DEPOSITARE</a:t>
            </a:r>
            <a:br>
              <a:rPr lang="it-IT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6" t="28726" b="21270"/>
          <a:stretch/>
        </p:blipFill>
        <p:spPr>
          <a:xfrm>
            <a:off x="2333767" y="5732067"/>
            <a:ext cx="4304486" cy="7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8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078173"/>
            <a:ext cx="8134350" cy="4653894"/>
          </a:xfrm>
          <a:noFill/>
        </p:spPr>
        <p:txBody>
          <a:bodyPr>
            <a:normAutofit lnSpcReduction="10000"/>
          </a:bodyPr>
          <a:lstStyle/>
          <a:p>
            <a:pPr marL="112712" indent="0" eaLnBrk="1" hangingPunct="1">
              <a:buClr>
                <a:srgbClr val="FF0000"/>
              </a:buClr>
              <a:buNone/>
            </a:pPr>
            <a:endParaRPr lang="en-US" dirty="0"/>
          </a:p>
          <a:p>
            <a:pPr>
              <a:buClr>
                <a:srgbClr val="FF0000"/>
              </a:buClr>
              <a:buNone/>
            </a:pPr>
            <a:r>
              <a:rPr lang="it-IT" dirty="0" smtClean="0"/>
              <a:t>I </a:t>
            </a:r>
            <a:r>
              <a:rPr lang="it-IT" dirty="0"/>
              <a:t>ricercatori dovranno depositare </a:t>
            </a:r>
            <a:r>
              <a:rPr lang="it-IT" dirty="0" smtClean="0"/>
              <a:t>le loro pubblicazioni in </a:t>
            </a:r>
            <a:r>
              <a:rPr lang="it-IT" dirty="0"/>
              <a:t>un </a:t>
            </a:r>
            <a:r>
              <a:rPr lang="it-IT" dirty="0" err="1"/>
              <a:t>R</a:t>
            </a:r>
            <a:r>
              <a:rPr lang="it-IT" dirty="0" err="1" smtClean="0"/>
              <a:t>epository</a:t>
            </a:r>
            <a:r>
              <a:rPr lang="it-IT" dirty="0" smtClean="0"/>
              <a:t> </a:t>
            </a:r>
            <a:r>
              <a:rPr lang="it-IT" dirty="0"/>
              <a:t>per pubblicazioni scientifiche (archivi online) di loro scelta</a:t>
            </a:r>
            <a:r>
              <a:rPr lang="it-IT" dirty="0" smtClean="0"/>
              <a:t>.</a:t>
            </a:r>
          </a:p>
          <a:p>
            <a:pPr>
              <a:buClr>
                <a:srgbClr val="FF0000"/>
              </a:buClr>
              <a:buNone/>
            </a:pPr>
            <a:endParaRPr lang="it-IT" sz="900" dirty="0"/>
          </a:p>
          <a:p>
            <a:pPr>
              <a:buClr>
                <a:srgbClr val="FF0000"/>
              </a:buClr>
              <a:buNone/>
            </a:pPr>
            <a:r>
              <a:rPr lang="it-IT" dirty="0" smtClean="0"/>
              <a:t> Possono effettuare il deposito delle pubblicazioni presso il </a:t>
            </a:r>
            <a:r>
              <a:rPr lang="it-IT" dirty="0" err="1" smtClean="0"/>
              <a:t>Repository</a:t>
            </a:r>
            <a:r>
              <a:rPr lang="it-IT" dirty="0" smtClean="0"/>
              <a:t> </a:t>
            </a:r>
            <a:r>
              <a:rPr lang="it-IT" dirty="0"/>
              <a:t>I</a:t>
            </a:r>
            <a:r>
              <a:rPr lang="it-IT" dirty="0" smtClean="0"/>
              <a:t>stituzionale di UNIFE (ovvero IRIS) </a:t>
            </a:r>
          </a:p>
          <a:p>
            <a:pPr>
              <a:buClr>
                <a:srgbClr val="FF0000"/>
              </a:buClr>
              <a:buNone/>
            </a:pPr>
            <a:endParaRPr lang="it-IT" sz="800" dirty="0" smtClean="0"/>
          </a:p>
          <a:p>
            <a:pPr>
              <a:buClr>
                <a:srgbClr val="FF0000"/>
              </a:buClr>
              <a:buNone/>
            </a:pPr>
            <a:r>
              <a:rPr lang="it-IT" dirty="0" smtClean="0"/>
              <a:t>Oppure possono utilizzare </a:t>
            </a:r>
            <a:r>
              <a:rPr lang="it-IT" dirty="0" err="1" smtClean="0"/>
              <a:t>Repository</a:t>
            </a:r>
            <a:r>
              <a:rPr lang="it-IT" dirty="0" smtClean="0"/>
              <a:t> specializzati/tematici </a:t>
            </a:r>
            <a:r>
              <a:rPr lang="it-IT" dirty="0"/>
              <a:t>o</a:t>
            </a:r>
            <a:r>
              <a:rPr lang="it-IT" dirty="0" smtClean="0"/>
              <a:t> </a:t>
            </a:r>
            <a:r>
              <a:rPr lang="it-IT" dirty="0" err="1"/>
              <a:t>Repository</a:t>
            </a:r>
            <a:r>
              <a:rPr lang="it-IT" dirty="0"/>
              <a:t> </a:t>
            </a:r>
            <a:r>
              <a:rPr lang="it-IT" dirty="0" smtClean="0"/>
              <a:t>centralizzati, </a:t>
            </a:r>
            <a:r>
              <a:rPr lang="it-IT" dirty="0"/>
              <a:t>ad es</a:t>
            </a:r>
            <a:r>
              <a:rPr lang="it-IT" dirty="0" smtClean="0"/>
              <a:t>. </a:t>
            </a:r>
            <a:r>
              <a:rPr lang="it-IT" dirty="0" err="1">
                <a:hlinkClick r:id="rId3"/>
              </a:rPr>
              <a:t>Zenodo</a:t>
            </a:r>
            <a:r>
              <a:rPr lang="it-IT" dirty="0">
                <a:hlinkClick r:id="rId3"/>
              </a:rPr>
              <a:t> </a:t>
            </a:r>
            <a:r>
              <a:rPr lang="it-IT" dirty="0" err="1">
                <a:hlinkClick r:id="rId3"/>
              </a:rPr>
              <a:t>repository</a:t>
            </a:r>
            <a:r>
              <a:rPr lang="it-IT" dirty="0"/>
              <a:t> </a:t>
            </a:r>
            <a:r>
              <a:rPr lang="it-IT" dirty="0" smtClean="0"/>
              <a:t>(nell’ambito del progetto </a:t>
            </a:r>
            <a:r>
              <a:rPr lang="it-IT" dirty="0" err="1" smtClean="0"/>
              <a:t>OpenAire</a:t>
            </a:r>
            <a:r>
              <a:rPr lang="it-IT" dirty="0" smtClean="0"/>
              <a:t> </a:t>
            </a:r>
            <a:r>
              <a:rPr lang="it-IT" dirty="0"/>
              <a:t>è stato commissionato dalla CE per sostenere la sua nascente politica dei dati aperti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55031"/>
            <a:ext cx="8496300" cy="923142"/>
          </a:xfrm>
        </p:spPr>
        <p:txBody>
          <a:bodyPr/>
          <a:lstStyle/>
          <a:p>
            <a:r>
              <a:rPr lang="it-IT" sz="3600" dirty="0"/>
              <a:t>DOVE DEPOSITARE:</a:t>
            </a:r>
            <a:endParaRPr lang="en-US" sz="36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26" b="21270"/>
          <a:stretch/>
        </p:blipFill>
        <p:spPr>
          <a:xfrm>
            <a:off x="1932540" y="5732067"/>
            <a:ext cx="4705714" cy="7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673463"/>
            <a:ext cx="8496300" cy="3810000"/>
          </a:xfrm>
          <a:noFill/>
        </p:spPr>
        <p:txBody>
          <a:bodyPr>
            <a:normAutofit/>
          </a:bodyPr>
          <a:lstStyle/>
          <a:p>
            <a:pPr marL="112712" indent="0">
              <a:buClr>
                <a:srgbClr val="FF0000"/>
              </a:buClr>
              <a:buNone/>
            </a:pPr>
            <a:r>
              <a:rPr lang="it-IT" dirty="0" smtClean="0"/>
              <a:t>Ogni </a:t>
            </a:r>
            <a:r>
              <a:rPr lang="it-IT" dirty="0"/>
              <a:t>beneficiario </a:t>
            </a:r>
            <a:r>
              <a:rPr lang="it-IT" dirty="0" smtClean="0"/>
              <a:t>del finanziamento deve </a:t>
            </a:r>
            <a:r>
              <a:rPr lang="it-IT" dirty="0"/>
              <a:t>depositare </a:t>
            </a:r>
            <a:r>
              <a:rPr lang="it-IT" dirty="0" smtClean="0"/>
              <a:t>il suo lavoro quanto </a:t>
            </a:r>
            <a:r>
              <a:rPr lang="it-IT" dirty="0"/>
              <a:t>prima e al più tardi alla </a:t>
            </a:r>
            <a:r>
              <a:rPr lang="it-IT" dirty="0" smtClean="0"/>
              <a:t>data di pubblicazione.</a:t>
            </a:r>
          </a:p>
          <a:p>
            <a:pPr marL="112712" indent="0">
              <a:buClr>
                <a:srgbClr val="FF0000"/>
              </a:buClr>
              <a:buNone/>
            </a:pPr>
            <a:endParaRPr lang="it-IT" dirty="0"/>
          </a:p>
          <a:p>
            <a:pPr marL="112712" indent="0">
              <a:buClr>
                <a:srgbClr val="FF0000"/>
              </a:buClr>
              <a:buNone/>
            </a:pPr>
            <a:r>
              <a:rPr lang="it-IT" dirty="0"/>
              <a:t>Ogni beneficiario deve garantire il libero accesso alla pubblicazione depositata - tramite il </a:t>
            </a:r>
            <a:r>
              <a:rPr lang="it-IT" dirty="0" err="1"/>
              <a:t>Repository</a:t>
            </a:r>
            <a:r>
              <a:rPr lang="it-IT" dirty="0"/>
              <a:t> - al più tardi al momento della </a:t>
            </a:r>
            <a:r>
              <a:rPr lang="it-IT" dirty="0" smtClean="0"/>
              <a:t>pubblicazione</a:t>
            </a:r>
            <a:r>
              <a:rPr lang="it-IT" dirty="0"/>
              <a:t> se una versione elettronica è disponibile gratuitamente tramite l'editore 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-103903"/>
            <a:ext cx="8496300" cy="1528762"/>
          </a:xfrm>
        </p:spPr>
        <p:txBody>
          <a:bodyPr/>
          <a:lstStyle/>
          <a:p>
            <a:r>
              <a:rPr lang="it-IT" sz="3600" dirty="0"/>
              <a:t>QUANDO </a:t>
            </a:r>
            <a:r>
              <a:rPr lang="it-IT" sz="3600" dirty="0" smtClean="0"/>
              <a:t>DEPOSITARE</a:t>
            </a:r>
            <a:endParaRPr lang="en-US" sz="36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26" b="21270"/>
          <a:stretch/>
        </p:blipFill>
        <p:spPr>
          <a:xfrm>
            <a:off x="1932540" y="5732067"/>
            <a:ext cx="4705714" cy="7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19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37481"/>
            <a:ext cx="8496300" cy="4787426"/>
          </a:xfrm>
          <a:noFill/>
        </p:spPr>
        <p:txBody>
          <a:bodyPr>
            <a:normAutofit/>
          </a:bodyPr>
          <a:lstStyle/>
          <a:p>
            <a:pPr marL="112712" indent="0">
              <a:buNone/>
            </a:pPr>
            <a:r>
              <a:rPr lang="it-IT" dirty="0" smtClean="0"/>
              <a:t>Negli altri casi deve essere garantito </a:t>
            </a:r>
            <a:r>
              <a:rPr lang="it-IT" dirty="0"/>
              <a:t>il libero accesso alla pubblicazione depositata - tramite il </a:t>
            </a:r>
            <a:r>
              <a:rPr lang="it-IT" dirty="0" err="1"/>
              <a:t>R</a:t>
            </a:r>
            <a:r>
              <a:rPr lang="it-IT" dirty="0" err="1" smtClean="0"/>
              <a:t>epository</a:t>
            </a:r>
            <a:r>
              <a:rPr lang="it-IT" dirty="0" smtClean="0"/>
              <a:t> </a:t>
            </a:r>
            <a:r>
              <a:rPr lang="it-IT" dirty="0"/>
              <a:t>- al più </a:t>
            </a:r>
            <a:r>
              <a:rPr lang="it-IT" dirty="0" smtClean="0"/>
              <a:t>tardi entro </a:t>
            </a:r>
            <a:r>
              <a:rPr lang="it-IT" dirty="0"/>
              <a:t>sei mesi dalla pubblicazione (dodici mesi per Pubblicazioni </a:t>
            </a:r>
            <a:r>
              <a:rPr lang="it-IT" dirty="0" smtClean="0"/>
              <a:t>in Scienze </a:t>
            </a:r>
            <a:r>
              <a:rPr lang="it-IT" dirty="0" err="1" smtClean="0"/>
              <a:t>Ssociali</a:t>
            </a:r>
            <a:r>
              <a:rPr lang="it-IT" dirty="0" smtClean="0"/>
              <a:t> </a:t>
            </a:r>
            <a:r>
              <a:rPr lang="it-IT" dirty="0"/>
              <a:t>e </a:t>
            </a:r>
            <a:r>
              <a:rPr lang="it-IT" dirty="0" smtClean="0"/>
              <a:t>Umanistiche). </a:t>
            </a:r>
          </a:p>
          <a:p>
            <a:pPr marL="112712" indent="0">
              <a:buNone/>
            </a:pPr>
            <a:endParaRPr lang="it-IT" dirty="0" smtClean="0"/>
          </a:p>
          <a:p>
            <a:pPr marL="112712" indent="0">
              <a:buNone/>
            </a:pPr>
            <a:r>
              <a:rPr lang="it-IT" dirty="0" smtClean="0"/>
              <a:t>Per </a:t>
            </a:r>
            <a:r>
              <a:rPr lang="it-IT" dirty="0"/>
              <a:t>la pubblicazione </a:t>
            </a:r>
            <a:r>
              <a:rPr lang="it-IT" dirty="0" smtClean="0"/>
              <a:t>ad </a:t>
            </a:r>
            <a:r>
              <a:rPr lang="it-IT" dirty="0"/>
              <a:t>A</a:t>
            </a:r>
            <a:r>
              <a:rPr lang="it-IT" dirty="0" smtClean="0"/>
              <a:t>ccesso Aperto, </a:t>
            </a:r>
            <a:r>
              <a:rPr lang="it-IT" dirty="0"/>
              <a:t>i ricercatori possono pubblicare in riviste di </a:t>
            </a:r>
            <a:r>
              <a:rPr lang="it-IT" dirty="0" smtClean="0"/>
              <a:t>Accesso Aperto </a:t>
            </a:r>
            <a:r>
              <a:rPr lang="it-IT" dirty="0"/>
              <a:t>o in riviste che </a:t>
            </a:r>
            <a:r>
              <a:rPr lang="it-IT" dirty="0" smtClean="0"/>
              <a:t>offrono </a:t>
            </a:r>
            <a:r>
              <a:rPr lang="it-IT" dirty="0"/>
              <a:t>anche la possibilità di rendere apertamente accessibili singoli articoli (riviste ibride). </a:t>
            </a:r>
            <a:endParaRPr lang="it-IT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548"/>
            <a:ext cx="8496300" cy="1318933"/>
          </a:xfrm>
        </p:spPr>
        <p:txBody>
          <a:bodyPr/>
          <a:lstStyle/>
          <a:p>
            <a:r>
              <a:rPr lang="it-IT" sz="3600" dirty="0" smtClean="0"/>
              <a:t>QUANDO LA PUBBLICAZIONE DOVREBBE ESSERE DISPONIBILE IN ACCESSO APERTO:</a:t>
            </a:r>
            <a:endParaRPr lang="en-US" sz="36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26" b="21270"/>
          <a:stretch/>
        </p:blipFill>
        <p:spPr>
          <a:xfrm>
            <a:off x="1932540" y="5732067"/>
            <a:ext cx="4705714" cy="7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2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555845"/>
            <a:ext cx="8496300" cy="4610005"/>
          </a:xfrm>
          <a:noFill/>
        </p:spPr>
        <p:txBody>
          <a:bodyPr>
            <a:normAutofit/>
          </a:bodyPr>
          <a:lstStyle/>
          <a:p>
            <a:pPr marL="112712" indent="0">
              <a:buNone/>
            </a:pPr>
            <a:r>
              <a:rPr lang="it-IT" dirty="0"/>
              <a:t>Laddove il caso, i costi (APC) sostenuti dai beneficiari </a:t>
            </a:r>
            <a:r>
              <a:rPr lang="it-IT" dirty="0" smtClean="0"/>
              <a:t>dei finanziamenti sono </a:t>
            </a:r>
            <a:r>
              <a:rPr lang="it-IT" dirty="0"/>
              <a:t>ammissibili al rimborso durante la durata </a:t>
            </a:r>
            <a:r>
              <a:rPr lang="it-IT" dirty="0" smtClean="0"/>
              <a:t>del progetto. </a:t>
            </a:r>
            <a:r>
              <a:rPr lang="it-IT" dirty="0"/>
              <a:t>Per gli APC sostenuti dopo la fine della loro convenzione di sovvenzione, sarà </a:t>
            </a:r>
            <a:r>
              <a:rPr lang="it-IT" dirty="0" smtClean="0"/>
              <a:t>creato un </a:t>
            </a:r>
            <a:r>
              <a:rPr lang="it-IT" dirty="0"/>
              <a:t>meccanismo per pagare alcuni di questi costi. </a:t>
            </a:r>
            <a:endParaRPr lang="it-IT" dirty="0" smtClean="0"/>
          </a:p>
          <a:p>
            <a:pPr marL="112712" indent="0">
              <a:buNone/>
            </a:pPr>
            <a:endParaRPr lang="it-IT" dirty="0" smtClean="0"/>
          </a:p>
          <a:p>
            <a:pPr marL="112712" indent="0">
              <a:buNone/>
            </a:pPr>
            <a:r>
              <a:rPr lang="it-IT" dirty="0"/>
              <a:t>In ogni caso, la Commissione incoraggia gli autori a conservare il loro diritto d'autore e concedere licenze adeguate agli editori. Le Creative </a:t>
            </a:r>
            <a:r>
              <a:rPr lang="it-IT" dirty="0" err="1"/>
              <a:t>Commons</a:t>
            </a:r>
            <a:r>
              <a:rPr lang="it-IT" dirty="0"/>
              <a:t> offrono soluzioni di licenze utili a questo riguardo (ad esempio, CC-BY). </a:t>
            </a:r>
          </a:p>
          <a:p>
            <a:pPr marL="112712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41378"/>
            <a:ext cx="8496300" cy="1277989"/>
          </a:xfrm>
        </p:spPr>
        <p:txBody>
          <a:bodyPr/>
          <a:lstStyle/>
          <a:p>
            <a:r>
              <a:rPr lang="it-IT" sz="3600" dirty="0"/>
              <a:t>QUANDO LA PUBBLICAZIONE DOVREBBE ESSERE DISPONIBILE IN ACCESSO APERTO:</a:t>
            </a:r>
            <a:endParaRPr lang="en-US" sz="36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26" b="21270"/>
          <a:stretch/>
        </p:blipFill>
        <p:spPr>
          <a:xfrm>
            <a:off x="1932540" y="5732067"/>
            <a:ext cx="4705714" cy="7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9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5535" y="1678675"/>
            <a:ext cx="8857396" cy="4487175"/>
          </a:xfrm>
          <a:noFill/>
        </p:spPr>
        <p:txBody>
          <a:bodyPr>
            <a:normAutofit/>
          </a:bodyPr>
          <a:lstStyle/>
          <a:p>
            <a:pPr marL="112712" indent="0">
              <a:buNone/>
            </a:pPr>
            <a:r>
              <a:rPr lang="it-IT" dirty="0" smtClean="0"/>
              <a:t>Nel </a:t>
            </a:r>
            <a:r>
              <a:rPr lang="it-IT" dirty="0"/>
              <a:t>contesto dell'era digitale, la nozione di "pubblicazione" include sempre più i dati che sostengono la pubblicazione e i risultati presentati, noti anche come dati "sottostanti". </a:t>
            </a:r>
            <a:endParaRPr lang="it-IT" dirty="0" smtClean="0"/>
          </a:p>
          <a:p>
            <a:pPr marL="112712" indent="0">
              <a:buNone/>
            </a:pPr>
            <a:endParaRPr lang="it-IT" dirty="0"/>
          </a:p>
          <a:p>
            <a:pPr marL="112712" indent="0">
              <a:buNone/>
            </a:pPr>
            <a:r>
              <a:rPr lang="it-IT" dirty="0" smtClean="0"/>
              <a:t>I </a:t>
            </a:r>
            <a:r>
              <a:rPr lang="it-IT" dirty="0"/>
              <a:t>beneficiari devono mirare a depositare contemporaneamente i dati di ricerca necessari per convalidare i risultati presentati nelle pubblicazioni scientifiche depositate, idealmente in un </a:t>
            </a:r>
            <a:r>
              <a:rPr lang="it-IT" dirty="0" err="1" smtClean="0"/>
              <a:t>Repository</a:t>
            </a:r>
            <a:r>
              <a:rPr lang="it-IT" dirty="0" smtClean="0"/>
              <a:t> </a:t>
            </a:r>
            <a:r>
              <a:rPr lang="it-IT" dirty="0"/>
              <a:t>di dati, </a:t>
            </a:r>
            <a:r>
              <a:rPr lang="it-IT" dirty="0" smtClean="0"/>
              <a:t>mirando a </a:t>
            </a:r>
            <a:r>
              <a:rPr lang="it-IT" dirty="0"/>
              <a:t>rendere accessibili tali dati. Ma </a:t>
            </a:r>
            <a:r>
              <a:rPr lang="it-IT" dirty="0" smtClean="0"/>
              <a:t>il deposito dei dati «sottostanti» non è obbligatorio. </a:t>
            </a:r>
            <a:endParaRPr lang="it-IT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41378"/>
            <a:ext cx="8496300" cy="1114216"/>
          </a:xfrm>
        </p:spPr>
        <p:txBody>
          <a:bodyPr/>
          <a:lstStyle/>
          <a:p>
            <a:r>
              <a:rPr lang="it-IT" sz="3600" dirty="0"/>
              <a:t>QUANDO LA PUBBLICAZIONE DOVREBBE ESSERE DISPONIBILE IN ACCESSO APERTO:</a:t>
            </a:r>
            <a:endParaRPr lang="en-US" sz="36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26" b="21270"/>
          <a:stretch/>
        </p:blipFill>
        <p:spPr>
          <a:xfrm>
            <a:off x="1932540" y="5732067"/>
            <a:ext cx="4705714" cy="7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1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-release-01-2011-11-3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AC-release-01-2011-11-30.potx</Template>
  <TotalTime>4346</TotalTime>
  <Words>748</Words>
  <Application>Microsoft Office PowerPoint</Application>
  <PresentationFormat>Presentazione su schermo (4:3)</PresentationFormat>
  <Paragraphs>60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Lucida Grande</vt:lpstr>
      <vt:lpstr>Palatino Linotype</vt:lpstr>
      <vt:lpstr>Times</vt:lpstr>
      <vt:lpstr>Times New Roman</vt:lpstr>
      <vt:lpstr>AC-release-01-2011-11-30</vt:lpstr>
      <vt:lpstr>OPEN ACCES IN HORIZON 2020</vt:lpstr>
      <vt:lpstr>Presentazione standard di PowerPoint</vt:lpstr>
      <vt:lpstr>Presentazione standard di PowerPoint</vt:lpstr>
      <vt:lpstr>COSA DEPOSITARE </vt:lpstr>
      <vt:lpstr>DOVE DEPOSITARE:</vt:lpstr>
      <vt:lpstr>QUANDO DEPOSITARE</vt:lpstr>
      <vt:lpstr>QUANDO LA PUBBLICAZIONE DOVREBBE ESSERE DISPONIBILE IN ACCESSO APERTO:</vt:lpstr>
      <vt:lpstr>QUANDO LA PUBBLICAZIONE DOVREBBE ESSERE DISPONIBILE IN ACCESSO APERTO:</vt:lpstr>
      <vt:lpstr>QUANDO LA PUBBLICAZIONE DOVREBBE ESSERE DISPONIBILE IN ACCESSO APERTO:</vt:lpstr>
    </vt:vector>
  </TitlesOfParts>
  <Company>Massachusetts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Watcharapan Suwansantisuk</dc:creator>
  <cp:lastModifiedBy>RicNaz</cp:lastModifiedBy>
  <cp:revision>175</cp:revision>
  <cp:lastPrinted>2011-06-23T22:18:18Z</cp:lastPrinted>
  <dcterms:created xsi:type="dcterms:W3CDTF">2011-06-22T20:54:45Z</dcterms:created>
  <dcterms:modified xsi:type="dcterms:W3CDTF">2017-06-05T11:04:15Z</dcterms:modified>
</cp:coreProperties>
</file>