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26" r:id="rId3"/>
    <p:sldId id="332" r:id="rId4"/>
    <p:sldId id="334" r:id="rId5"/>
    <p:sldId id="325" r:id="rId6"/>
    <p:sldId id="323" r:id="rId7"/>
    <p:sldId id="327" r:id="rId8"/>
    <p:sldId id="263" r:id="rId9"/>
    <p:sldId id="264" r:id="rId10"/>
    <p:sldId id="335" r:id="rId11"/>
    <p:sldId id="337" r:id="rId12"/>
    <p:sldId id="349" r:id="rId13"/>
    <p:sldId id="351" r:id="rId14"/>
    <p:sldId id="350" r:id="rId15"/>
    <p:sldId id="265" r:id="rId16"/>
    <p:sldId id="339" r:id="rId17"/>
    <p:sldId id="340" r:id="rId18"/>
    <p:sldId id="341" r:id="rId19"/>
    <p:sldId id="352" r:id="rId20"/>
    <p:sldId id="353" r:id="rId21"/>
    <p:sldId id="342" r:id="rId22"/>
    <p:sldId id="354" r:id="rId23"/>
    <p:sldId id="343" r:id="rId24"/>
    <p:sldId id="344" r:id="rId25"/>
    <p:sldId id="328" r:id="rId26"/>
    <p:sldId id="345" r:id="rId27"/>
    <p:sldId id="355" r:id="rId28"/>
    <p:sldId id="356" r:id="rId29"/>
    <p:sldId id="357" r:id="rId30"/>
    <p:sldId id="358" r:id="rId31"/>
    <p:sldId id="359" r:id="rId32"/>
    <p:sldId id="298" r:id="rId33"/>
    <p:sldId id="338" r:id="rId34"/>
    <p:sldId id="360" r:id="rId35"/>
    <p:sldId id="266" r:id="rId36"/>
    <p:sldId id="304" r:id="rId37"/>
    <p:sldId id="306" r:id="rId38"/>
    <p:sldId id="346" r:id="rId39"/>
    <p:sldId id="347" r:id="rId40"/>
    <p:sldId id="348" r:id="rId41"/>
    <p:sldId id="329" r:id="rId42"/>
    <p:sldId id="330" r:id="rId4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AqKzCEjSUlPjIIBpkfECA==" hashData="otpJX9UAoK3UZ9MSRbPwiS4/9QEXv83QQFiElbLG36XgvtHzOuK8UrW1JWnFcNwoYltV1RlmdZws5gINagZiS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17D06-360C-414E-AC4D-8B0D7BABF37A}" type="datetimeFigureOut">
              <a:rPr lang="it-IT" smtClean="0"/>
              <a:t>13/04/18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3317D-F0E8-6549-BB39-F2E139586608}" type="slidenum">
              <a:rPr lang="it-IT" smtClean="0"/>
              <a:t>‹N›</a:t>
            </a:fld>
            <a:endParaRPr lang="it-IT"/>
          </a:p>
        </p:txBody>
      </p:sp>
    </p:spTree>
    <p:extLst>
      <p:ext uri="{BB962C8B-B14F-4D97-AF65-F5344CB8AC3E}">
        <p14:creationId xmlns:p14="http://schemas.microsoft.com/office/powerpoint/2010/main" val="1444422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50180"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02DB7F-9C06-6A43-9F70-1C328D7AB863}" type="slidenum">
              <a:rPr lang="it-IT" sz="1200"/>
              <a:pPr eaLnBrk="1" hangingPunct="1"/>
              <a:t>8</a:t>
            </a:fld>
            <a:endParaRPr lang="it-IT"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29699"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9452AE2-0DE5-8347-8FDD-35D6653D50A5}" type="slidenum">
              <a:rPr lang="it-IT" sz="1200"/>
              <a:pPr eaLnBrk="1" hangingPunct="1"/>
              <a:t>33</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53252"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E4D7E36-EFBD-6347-B26A-0CBDA53910AA}" type="slidenum">
              <a:rPr lang="it-IT" sz="1200"/>
              <a:pPr eaLnBrk="1" hangingPunct="1"/>
              <a:t>35</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92164"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93BB2C-C278-F84D-81E1-3E1A54C3AE50}" type="slidenum">
              <a:rPr lang="it-IT" sz="1200"/>
              <a:pPr eaLnBrk="1" hangingPunct="1"/>
              <a:t>36</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94212"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85E87F-5BCB-844C-8393-CD7DB8B4DE08}" type="slidenum">
              <a:rPr lang="it-IT" sz="1200"/>
              <a:pPr eaLnBrk="1" hangingPunct="1"/>
              <a:t>37</a:t>
            </a:fld>
            <a:endParaRPr 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51204"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D426B6-6DD4-4848-B7C1-29D8E06C58B5}" type="slidenum">
              <a:rPr lang="it-IT" sz="1200"/>
              <a:pPr eaLnBrk="1" hangingPunct="1"/>
              <a:t>9</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it-IT">
              <a:latin typeface="Calibri" charset="0"/>
            </a:endParaRPr>
          </a:p>
        </p:txBody>
      </p:sp>
      <p:sp>
        <p:nvSpPr>
          <p:cNvPr id="23555"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6DE7ABD-F915-8145-BE08-5390BAC66CBA}" type="slidenum">
              <a:rPr lang="it-IT" sz="1200"/>
              <a:pPr eaLnBrk="1" hangingPunct="1"/>
              <a:t>13</a:t>
            </a:fld>
            <a:endParaRPr 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25603"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890A3-18CA-BD4C-AF1A-CFBDCE948D0E}" type="slidenum">
              <a:rPr lang="it-IT" sz="1200"/>
              <a:pPr eaLnBrk="1" hangingPunct="1"/>
              <a:t>14</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52228"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D8E379-6D07-4546-A643-4E31F358D21E}" type="slidenum">
              <a:rPr lang="it-IT" sz="1200"/>
              <a:pPr eaLnBrk="1" hangingPunct="1"/>
              <a:t>15</a:t>
            </a:fld>
            <a:endParaRPr 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79876"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5D8663-029C-7D40-9AE5-0A505B9E5FDB}" type="slidenum">
              <a:rPr lang="it-IT" sz="1200"/>
              <a:pPr eaLnBrk="1" hangingPunct="1"/>
              <a:t>29</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80900"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D4D9FB4-50B5-364C-81AD-6C3CEF5C7287}" type="slidenum">
              <a:rPr lang="it-IT" sz="1200"/>
              <a:pPr eaLnBrk="1" hangingPunct="1"/>
              <a:t>30</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81924"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AAD638-4D6F-D044-93BD-B0D169797F07}" type="slidenum">
              <a:rPr lang="it-IT" sz="1200"/>
              <a:pPr eaLnBrk="1" hangingPunct="1"/>
              <a:t>31</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it-IT">
              <a:latin typeface="Calibri" charset="0"/>
            </a:endParaRPr>
          </a:p>
        </p:txBody>
      </p:sp>
      <p:sp>
        <p:nvSpPr>
          <p:cNvPr id="86020"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2871F-48BC-A74C-8697-BD7BB341C8FF}" type="slidenum">
              <a:rPr lang="it-IT" sz="1200"/>
              <a:pPr eaLnBrk="1" hangingPunct="1"/>
              <a:t>32</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01EBA60-8BC4-834D-AF20-1D15D145120D}" type="datetimeFigureOut">
              <a:rPr lang="it-IT" smtClean="0"/>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72197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01EBA60-8BC4-834D-AF20-1D15D145120D}" type="datetimeFigureOut">
              <a:rPr lang="it-IT" smtClean="0"/>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170309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01EBA60-8BC4-834D-AF20-1D15D145120D}" type="datetimeFigureOut">
              <a:rPr lang="it-IT" smtClean="0"/>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359523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01EBA60-8BC4-834D-AF20-1D15D145120D}" type="datetimeFigureOut">
              <a:rPr lang="it-IT" smtClean="0"/>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44828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01EBA60-8BC4-834D-AF20-1D15D145120D}" type="datetimeFigureOut">
              <a:rPr lang="it-IT" smtClean="0"/>
              <a:t>13/04/18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122746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01EBA60-8BC4-834D-AF20-1D15D145120D}" type="datetimeFigureOut">
              <a:rPr lang="it-IT" smtClean="0"/>
              <a:t>13/04/18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75816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01EBA60-8BC4-834D-AF20-1D15D145120D}" type="datetimeFigureOut">
              <a:rPr lang="it-IT" smtClean="0"/>
              <a:t>13/04/18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3429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901EBA60-8BC4-834D-AF20-1D15D145120D}" type="datetimeFigureOut">
              <a:rPr lang="it-IT" smtClean="0"/>
              <a:t>13/04/18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19879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01EBA60-8BC4-834D-AF20-1D15D145120D}" type="datetimeFigureOut">
              <a:rPr lang="it-IT" smtClean="0"/>
              <a:t>13/04/18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161988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01EBA60-8BC4-834D-AF20-1D15D145120D}" type="datetimeFigureOut">
              <a:rPr lang="it-IT" smtClean="0"/>
              <a:t>13/04/18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389822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01EBA60-8BC4-834D-AF20-1D15D145120D}" type="datetimeFigureOut">
              <a:rPr lang="it-IT" smtClean="0"/>
              <a:t>13/04/18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A3F8C8-FCB8-E748-B421-7E390FFD89EF}" type="slidenum">
              <a:rPr lang="it-IT" smtClean="0"/>
              <a:t>‹N›</a:t>
            </a:fld>
            <a:endParaRPr lang="it-IT"/>
          </a:p>
        </p:txBody>
      </p:sp>
    </p:spTree>
    <p:extLst>
      <p:ext uri="{BB962C8B-B14F-4D97-AF65-F5344CB8AC3E}">
        <p14:creationId xmlns:p14="http://schemas.microsoft.com/office/powerpoint/2010/main" val="431205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EBA60-8BC4-834D-AF20-1D15D145120D}" type="datetimeFigureOut">
              <a:rPr lang="it-IT" smtClean="0"/>
              <a:t>13/04/18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3F8C8-FCB8-E748-B421-7E390FFD89EF}" type="slidenum">
              <a:rPr lang="it-IT" smtClean="0"/>
              <a:t>‹N›</a:t>
            </a:fld>
            <a:endParaRPr lang="it-IT"/>
          </a:p>
        </p:txBody>
      </p:sp>
    </p:spTree>
    <p:extLst>
      <p:ext uri="{BB962C8B-B14F-4D97-AF65-F5344CB8AC3E}">
        <p14:creationId xmlns:p14="http://schemas.microsoft.com/office/powerpoint/2010/main" val="303000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6401" y="2494180"/>
            <a:ext cx="8917760" cy="523220"/>
          </a:xfrm>
          <a:prstGeom prst="rect">
            <a:avLst/>
          </a:prstGeom>
          <a:noFill/>
        </p:spPr>
        <p:txBody>
          <a:bodyPr wrap="square" rtlCol="0">
            <a:spAutoFit/>
          </a:bodyPr>
          <a:lstStyle/>
          <a:p>
            <a:r>
              <a:rPr lang="it-IT" sz="2800" b="1" dirty="0">
                <a:solidFill>
                  <a:srgbClr val="FF0000"/>
                </a:solidFill>
              </a:rPr>
              <a:t>Riusi e trasformazioni degli edifici per spettacoli antichi</a:t>
            </a: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779" y="127000"/>
            <a:ext cx="2989222" cy="2241917"/>
          </a:xfrm>
          <a:prstGeom prst="rect">
            <a:avLst/>
          </a:prstGeom>
        </p:spPr>
      </p:pic>
      <p:pic>
        <p:nvPicPr>
          <p:cNvPr id="5" name="Immagine 4"/>
          <p:cNvPicPr>
            <a:picLocks noChangeAspect="1"/>
          </p:cNvPicPr>
          <p:nvPr/>
        </p:nvPicPr>
        <p:blipFill>
          <a:blip r:embed="rId3"/>
          <a:stretch>
            <a:fillRect/>
          </a:stretch>
        </p:blipFill>
        <p:spPr>
          <a:xfrm>
            <a:off x="1409700" y="3057416"/>
            <a:ext cx="6591300" cy="3701269"/>
          </a:xfrm>
          <a:prstGeom prst="rect">
            <a:avLst/>
          </a:prstGeom>
        </p:spPr>
      </p:pic>
      <p:pic>
        <p:nvPicPr>
          <p:cNvPr id="6" name="Immagine 4" descr="Vdante 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5100" y="200463"/>
            <a:ext cx="3225800" cy="2168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0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ttangolo 1"/>
          <p:cNvSpPr>
            <a:spLocks noChangeArrowheads="1"/>
          </p:cNvSpPr>
          <p:nvPr/>
        </p:nvSpPr>
        <p:spPr bwMode="auto">
          <a:xfrm>
            <a:off x="323850" y="188913"/>
            <a:ext cx="8712200" cy="286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hangingPunct="0"/>
            <a:r>
              <a:rPr lang="it-IT" sz="2000" b="1">
                <a:solidFill>
                  <a:srgbClr val="FF0000"/>
                </a:solidFill>
                <a:latin typeface="Calibri" charset="0"/>
                <a:cs typeface="Calibri" charset="0"/>
              </a:rPr>
              <a:t>Abbandono/degrado</a:t>
            </a:r>
          </a:p>
          <a:p>
            <a:pPr algn="just" hangingPunct="0"/>
            <a:endParaRPr lang="it-IT" sz="2000" b="1">
              <a:solidFill>
                <a:srgbClr val="FF0000"/>
              </a:solidFill>
              <a:latin typeface="Calibri" charset="0"/>
              <a:cs typeface="Calibri" charset="0"/>
            </a:endParaRPr>
          </a:p>
          <a:p>
            <a:pPr algn="just"/>
            <a:r>
              <a:rPr lang="it-IT" sz="2000"/>
              <a:t>Una precisa volontà di “smontare” i monumenti antichi per recuperare la maggior quantità possibile del materiale costruttivo si riscontra nei casi di </a:t>
            </a:r>
            <a:r>
              <a:rPr lang="it-IT" sz="2000" b="1"/>
              <a:t>abbandono dell'intera città</a:t>
            </a:r>
            <a:r>
              <a:rPr lang="it-IT" sz="2000"/>
              <a:t> in cui essi erano compresi: es. il </a:t>
            </a:r>
            <a:r>
              <a:rPr lang="it-IT" sz="2000">
                <a:solidFill>
                  <a:srgbClr val="FF0000"/>
                </a:solidFill>
              </a:rPr>
              <a:t>teatro di </a:t>
            </a:r>
            <a:r>
              <a:rPr lang="it-IT" sz="2000" i="1">
                <a:solidFill>
                  <a:srgbClr val="FF0000"/>
                </a:solidFill>
              </a:rPr>
              <a:t>Alba Fucens</a:t>
            </a:r>
            <a:r>
              <a:rPr lang="it-IT" sz="2000"/>
              <a:t>, che subì attorno al V - VI sec. un radicale saccheggio al fine di recuperare gli elementi lapidei utili per edificare sulla sommità della collina il borgo di Albe, nuovo insediamento fortificato, sorto in sostituzione dell'abitato romano meno protetto e difendibile.</a:t>
            </a:r>
          </a:p>
        </p:txBody>
      </p:sp>
      <p:pic>
        <p:nvPicPr>
          <p:cNvPr id="58370" name="Immagin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913" y="3068638"/>
            <a:ext cx="6408737" cy="364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04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Documenti\Immagini\Topografia\venetia padova teatro che eme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2745" y="3033713"/>
            <a:ext cx="5478193" cy="380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2" name="Rettangolo 2"/>
          <p:cNvSpPr>
            <a:spLocks noChangeArrowheads="1"/>
          </p:cNvSpPr>
          <p:nvPr/>
        </p:nvSpPr>
        <p:spPr bwMode="auto">
          <a:xfrm>
            <a:off x="179388" y="448390"/>
            <a:ext cx="8591550"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it-IT" dirty="0">
                <a:latin typeface="Calibri" charset="0"/>
                <a:cs typeface="Calibri" charset="0"/>
              </a:rPr>
              <a:t>Ma anche nei </a:t>
            </a:r>
            <a:r>
              <a:rPr lang="it-IT" b="1" dirty="0">
                <a:latin typeface="Calibri" charset="0"/>
                <a:cs typeface="Calibri" charset="0"/>
              </a:rPr>
              <a:t>centri a continuità di vita</a:t>
            </a:r>
            <a:r>
              <a:rPr lang="it-IT" dirty="0">
                <a:latin typeface="Calibri" charset="0"/>
                <a:cs typeface="Calibri" charset="0"/>
              </a:rPr>
              <a:t>, lo sfruttamento degli edifici di spettacolo quali cave di pietre fu un fenomeno ampiamente praticato, come attestano </a:t>
            </a:r>
            <a:r>
              <a:rPr lang="it-IT" u="sng" dirty="0">
                <a:latin typeface="Calibri" charset="0"/>
                <a:cs typeface="Calibri" charset="0"/>
              </a:rPr>
              <a:t>le fonti letterarie,</a:t>
            </a:r>
            <a:r>
              <a:rPr lang="it-IT" dirty="0">
                <a:latin typeface="Calibri" charset="0"/>
                <a:cs typeface="Calibri" charset="0"/>
              </a:rPr>
              <a:t> i </a:t>
            </a:r>
            <a:r>
              <a:rPr lang="it-IT" u="sng" dirty="0">
                <a:latin typeface="Calibri" charset="0"/>
                <a:cs typeface="Calibri" charset="0"/>
              </a:rPr>
              <a:t>dati di scavo </a:t>
            </a:r>
            <a:r>
              <a:rPr lang="it-IT" dirty="0">
                <a:latin typeface="Calibri" charset="0"/>
                <a:cs typeface="Calibri" charset="0"/>
              </a:rPr>
              <a:t>e la stessa </a:t>
            </a:r>
            <a:r>
              <a:rPr lang="it-IT" u="sng" dirty="0">
                <a:latin typeface="Calibri" charset="0"/>
                <a:cs typeface="Calibri" charset="0"/>
              </a:rPr>
              <a:t>rovina</a:t>
            </a:r>
            <a:r>
              <a:rPr lang="it-IT" dirty="0">
                <a:latin typeface="Calibri" charset="0"/>
                <a:cs typeface="Calibri" charset="0"/>
              </a:rPr>
              <a:t> della maggior parte degli edifici noti.</a:t>
            </a:r>
          </a:p>
          <a:p>
            <a:pPr algn="just"/>
            <a:r>
              <a:rPr lang="it-IT" dirty="0">
                <a:latin typeface="Calibri" charset="0"/>
                <a:cs typeface="Calibri" charset="0"/>
              </a:rPr>
              <a:t>In particolare le spogliazioni furono massicce nel caso di spopolamento e abbandono insediativo del settore urbano in cui gli edifici erano localizzati (specie se esso fu relegato all’esterno delle mura urbane), come mostra il </a:t>
            </a:r>
            <a:r>
              <a:rPr lang="it-IT" dirty="0">
                <a:solidFill>
                  <a:srgbClr val="FF0000"/>
                </a:solidFill>
                <a:latin typeface="Calibri" charset="0"/>
                <a:cs typeface="Calibri" charset="0"/>
              </a:rPr>
              <a:t>teatro Padova</a:t>
            </a:r>
            <a:r>
              <a:rPr lang="it-IT" dirty="0">
                <a:latin typeface="Calibri" charset="0"/>
                <a:cs typeface="Calibri" charset="0"/>
              </a:rPr>
              <a:t>, ove due documenti del 1077 e 1079 attestano che l’area ove era ubicato lo “</a:t>
            </a:r>
            <a:r>
              <a:rPr lang="it-IT" altLang="ja-JP" i="1" dirty="0">
                <a:latin typeface="Calibri" charset="0"/>
                <a:cs typeface="Calibri" charset="0"/>
              </a:rPr>
              <a:t>Zairo </a:t>
            </a:r>
            <a:r>
              <a:rPr lang="it-IT" altLang="ja-JP" i="1" dirty="0" err="1">
                <a:latin typeface="Calibri" charset="0"/>
                <a:cs typeface="Calibri" charset="0"/>
              </a:rPr>
              <a:t>quod</a:t>
            </a:r>
            <a:r>
              <a:rPr lang="it-IT" altLang="ja-JP" i="1" dirty="0">
                <a:latin typeface="Calibri" charset="0"/>
                <a:cs typeface="Calibri" charset="0"/>
              </a:rPr>
              <a:t> </a:t>
            </a:r>
            <a:r>
              <a:rPr lang="it-IT" altLang="ja-JP" i="1" dirty="0" err="1">
                <a:latin typeface="Calibri" charset="0"/>
                <a:cs typeface="Calibri" charset="0"/>
              </a:rPr>
              <a:t>fuit</a:t>
            </a:r>
            <a:r>
              <a:rPr lang="it-IT" altLang="ja-JP" i="1" dirty="0">
                <a:latin typeface="Calibri" charset="0"/>
                <a:cs typeface="Calibri" charset="0"/>
              </a:rPr>
              <a:t> </a:t>
            </a:r>
            <a:r>
              <a:rPr lang="it-IT" altLang="ja-JP" i="1" dirty="0" err="1">
                <a:latin typeface="Calibri" charset="0"/>
                <a:cs typeface="Calibri" charset="0"/>
              </a:rPr>
              <a:t>antiquitus</a:t>
            </a:r>
            <a:r>
              <a:rPr lang="it-IT" altLang="ja-JP" i="1" dirty="0">
                <a:latin typeface="Calibri" charset="0"/>
                <a:cs typeface="Calibri" charset="0"/>
              </a:rPr>
              <a:t> </a:t>
            </a:r>
            <a:r>
              <a:rPr lang="it-IT" altLang="ja-JP" i="1" dirty="0" err="1">
                <a:latin typeface="Calibri" charset="0"/>
                <a:cs typeface="Calibri" charset="0"/>
              </a:rPr>
              <a:t>hedificium</a:t>
            </a:r>
            <a:r>
              <a:rPr lang="it-IT" altLang="ja-JP" i="1" dirty="0">
                <a:latin typeface="Calibri" charset="0"/>
                <a:cs typeface="Calibri" charset="0"/>
              </a:rPr>
              <a:t> magnum</a:t>
            </a:r>
            <a:r>
              <a:rPr lang="it-IT" dirty="0">
                <a:latin typeface="Calibri" charset="0"/>
                <a:cs typeface="Calibri" charset="0"/>
              </a:rPr>
              <a:t>”</a:t>
            </a:r>
            <a:r>
              <a:rPr lang="it-IT" altLang="ja-JP" dirty="0">
                <a:latin typeface="Calibri" charset="0"/>
                <a:cs typeface="Calibri" charset="0"/>
              </a:rPr>
              <a:t> apparteneva al monastero di S. Giustina, ma il vescovo Ulderico si riservò di trarne materiale costruttivo per poter </a:t>
            </a:r>
            <a:r>
              <a:rPr lang="it-IT" dirty="0">
                <a:latin typeface="Calibri" charset="0"/>
                <a:cs typeface="Calibri" charset="0"/>
              </a:rPr>
              <a:t>“</a:t>
            </a:r>
            <a:r>
              <a:rPr lang="it-IT" altLang="ja-JP" i="1" dirty="0" err="1">
                <a:latin typeface="Calibri" charset="0"/>
                <a:cs typeface="Calibri" charset="0"/>
              </a:rPr>
              <a:t>persolvere</a:t>
            </a:r>
            <a:r>
              <a:rPr lang="it-IT" altLang="ja-JP" i="1" dirty="0">
                <a:latin typeface="Calibri" charset="0"/>
                <a:cs typeface="Calibri" charset="0"/>
              </a:rPr>
              <a:t> </a:t>
            </a:r>
            <a:r>
              <a:rPr lang="it-IT" altLang="ja-JP" i="1" dirty="0" err="1">
                <a:latin typeface="Calibri" charset="0"/>
                <a:cs typeface="Calibri" charset="0"/>
              </a:rPr>
              <a:t>debitum</a:t>
            </a:r>
            <a:r>
              <a:rPr lang="it-IT" altLang="ja-JP" i="1" dirty="0">
                <a:latin typeface="Calibri" charset="0"/>
                <a:cs typeface="Calibri" charset="0"/>
              </a:rPr>
              <a:t> </a:t>
            </a:r>
            <a:r>
              <a:rPr lang="it-IT" altLang="ja-JP" i="1" dirty="0" err="1">
                <a:latin typeface="Calibri" charset="0"/>
                <a:cs typeface="Calibri" charset="0"/>
              </a:rPr>
              <a:t>quod</a:t>
            </a:r>
            <a:r>
              <a:rPr lang="it-IT" altLang="ja-JP" i="1" dirty="0">
                <a:latin typeface="Calibri" charset="0"/>
                <a:cs typeface="Calibri" charset="0"/>
              </a:rPr>
              <a:t> </a:t>
            </a:r>
            <a:r>
              <a:rPr lang="it-IT" altLang="ja-JP" i="1" dirty="0" err="1">
                <a:latin typeface="Calibri" charset="0"/>
                <a:cs typeface="Calibri" charset="0"/>
              </a:rPr>
              <a:t>habeo</a:t>
            </a:r>
            <a:r>
              <a:rPr lang="it-IT" altLang="ja-JP" i="1" dirty="0">
                <a:latin typeface="Calibri" charset="0"/>
                <a:cs typeface="Calibri" charset="0"/>
              </a:rPr>
              <a:t> in </a:t>
            </a:r>
            <a:r>
              <a:rPr lang="it-IT" altLang="ja-JP" i="1" dirty="0" err="1">
                <a:latin typeface="Calibri" charset="0"/>
                <a:cs typeface="Calibri" charset="0"/>
              </a:rPr>
              <a:t>Venecia</a:t>
            </a:r>
            <a:r>
              <a:rPr lang="it-IT" dirty="0">
                <a:latin typeface="Calibri" charset="0"/>
                <a:cs typeface="Calibri" charset="0"/>
              </a:rPr>
              <a:t>”</a:t>
            </a:r>
            <a:r>
              <a:rPr lang="it-IT" altLang="ja-JP" dirty="0">
                <a:latin typeface="Calibri" charset="0"/>
                <a:cs typeface="Calibri" charset="0"/>
              </a:rPr>
              <a:t>.  </a:t>
            </a:r>
            <a:endParaRPr lang="it-IT" dirty="0">
              <a:latin typeface="Calibri" charset="0"/>
              <a:cs typeface="Calibri" charset="0"/>
            </a:endParaRPr>
          </a:p>
        </p:txBody>
      </p:sp>
      <p:sp>
        <p:nvSpPr>
          <p:cNvPr id="20483" name="Rettangolo 4"/>
          <p:cNvSpPr>
            <a:spLocks noChangeArrowheads="1"/>
          </p:cNvSpPr>
          <p:nvPr/>
        </p:nvSpPr>
        <p:spPr bwMode="auto">
          <a:xfrm>
            <a:off x="179388" y="46753"/>
            <a:ext cx="24352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hangingPunct="0"/>
            <a:r>
              <a:rPr lang="it-IT" sz="2000" b="1" dirty="0">
                <a:solidFill>
                  <a:srgbClr val="FF0000"/>
                </a:solidFill>
                <a:latin typeface="Calibri" charset="0"/>
                <a:cs typeface="Calibri" charset="0"/>
              </a:rPr>
              <a:t>Abbandono/degrado</a:t>
            </a:r>
          </a:p>
        </p:txBody>
      </p:sp>
      <p:pic>
        <p:nvPicPr>
          <p:cNvPr id="20484" name="Immagin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3850" y="2997200"/>
            <a:ext cx="2617788" cy="374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e 6"/>
          <p:cNvSpPr/>
          <p:nvPr/>
        </p:nvSpPr>
        <p:spPr>
          <a:xfrm>
            <a:off x="1692275" y="5876925"/>
            <a:ext cx="338138" cy="360363"/>
          </a:xfrm>
          <a:prstGeom prst="ellipse">
            <a:avLst/>
          </a:prstGeom>
          <a:noFill/>
          <a:ln w="28575" cmpd="sng">
            <a:solidFill>
              <a:srgbClr val="FF33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927510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ttangolo 1"/>
          <p:cNvSpPr>
            <a:spLocks noChangeArrowheads="1"/>
          </p:cNvSpPr>
          <p:nvPr/>
        </p:nvSpPr>
        <p:spPr bwMode="auto">
          <a:xfrm>
            <a:off x="250825" y="692150"/>
            <a:ext cx="875188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hangingPunct="0"/>
            <a:r>
              <a:rPr lang="it-IT" sz="2000">
                <a:latin typeface="Calibri" charset="0"/>
                <a:cs typeface="Calibri" charset="0"/>
              </a:rPr>
              <a:t>Un elemento fondamentale di conservazione strutturale furono apposite</a:t>
            </a:r>
            <a:r>
              <a:rPr lang="it-IT" sz="2000" u="sng">
                <a:latin typeface="Calibri" charset="0"/>
                <a:cs typeface="Calibri" charset="0"/>
              </a:rPr>
              <a:t> </a:t>
            </a:r>
            <a:r>
              <a:rPr lang="it-IT" sz="2000">
                <a:latin typeface="Calibri" charset="0"/>
                <a:cs typeface="Calibri" charset="0"/>
              </a:rPr>
              <a:t>disposizioni legislative emanate a partire dall’età comunale: emblematico il caso dell’</a:t>
            </a:r>
            <a:r>
              <a:rPr lang="it-IT" altLang="ja-JP" sz="2000">
                <a:solidFill>
                  <a:srgbClr val="FF0000"/>
                </a:solidFill>
                <a:latin typeface="Calibri" charset="0"/>
                <a:cs typeface="Calibri" charset="0"/>
              </a:rPr>
              <a:t>anfiteatro di Verona.</a:t>
            </a:r>
            <a:endParaRPr lang="it-IT" sz="2000">
              <a:latin typeface="Calibri" charset="0"/>
              <a:cs typeface="Calibri" charset="0"/>
            </a:endParaRPr>
          </a:p>
        </p:txBody>
      </p:sp>
      <p:sp>
        <p:nvSpPr>
          <p:cNvPr id="21506" name="Rettangolo 2"/>
          <p:cNvSpPr>
            <a:spLocks noChangeArrowheads="1"/>
          </p:cNvSpPr>
          <p:nvPr/>
        </p:nvSpPr>
        <p:spPr bwMode="auto">
          <a:xfrm>
            <a:off x="179388" y="115888"/>
            <a:ext cx="2820987"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hangingPunct="0"/>
            <a:r>
              <a:rPr lang="it-IT" sz="2000" b="1">
                <a:solidFill>
                  <a:srgbClr val="FF0000"/>
                </a:solidFill>
                <a:latin typeface="Calibri" charset="0"/>
                <a:cs typeface="Calibri" charset="0"/>
              </a:rPr>
              <a:t>Conservazione materiale</a:t>
            </a:r>
          </a:p>
        </p:txBody>
      </p:sp>
      <p:pic>
        <p:nvPicPr>
          <p:cNvPr id="21507" name="Immagine 5" descr="Verona piant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613" y="1844675"/>
            <a:ext cx="5122862" cy="479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Oval 3"/>
          <p:cNvSpPr>
            <a:spLocks noChangeArrowheads="1"/>
          </p:cNvSpPr>
          <p:nvPr/>
        </p:nvSpPr>
        <p:spPr bwMode="auto">
          <a:xfrm>
            <a:off x="3563938" y="4660900"/>
            <a:ext cx="790575" cy="784225"/>
          </a:xfrm>
          <a:prstGeom prst="ellipse">
            <a:avLst/>
          </a:prstGeom>
          <a:noFill/>
          <a:ln w="38100">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it-IT"/>
          </a:p>
        </p:txBody>
      </p:sp>
      <p:pic>
        <p:nvPicPr>
          <p:cNvPr id="9" name="Immagin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5288" y="1989138"/>
            <a:ext cx="4427537"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Immagin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1476375"/>
            <a:ext cx="2392363" cy="538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750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2"/>
          <p:cNvSpPr txBox="1">
            <a:spLocks noChangeArrowheads="1"/>
          </p:cNvSpPr>
          <p:nvPr/>
        </p:nvSpPr>
        <p:spPr bwMode="auto">
          <a:xfrm>
            <a:off x="177801" y="5105262"/>
            <a:ext cx="8966200"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800" b="1" dirty="0">
                <a:solidFill>
                  <a:srgbClr val="FF0000"/>
                </a:solidFill>
                <a:latin typeface="+mj-lt"/>
              </a:rPr>
              <a:t>L’Iconografia </a:t>
            </a:r>
            <a:r>
              <a:rPr lang="it-IT" sz="1800" b="1" dirty="0" err="1">
                <a:solidFill>
                  <a:srgbClr val="FF0000"/>
                </a:solidFill>
                <a:latin typeface="+mj-lt"/>
              </a:rPr>
              <a:t>Rateriana</a:t>
            </a:r>
            <a:r>
              <a:rPr lang="it-IT" sz="1800" b="1" dirty="0">
                <a:solidFill>
                  <a:srgbClr val="FF0000"/>
                </a:solidFill>
                <a:latin typeface="+mj-lt"/>
              </a:rPr>
              <a:t> </a:t>
            </a:r>
            <a:r>
              <a:rPr lang="it-IT" sz="1800" dirty="0">
                <a:latin typeface="+mj-lt"/>
              </a:rPr>
              <a:t>è la copia di un’immagine di Verona contenuta in un codice medievale del monastero di </a:t>
            </a:r>
            <a:r>
              <a:rPr lang="it-IT" sz="1800" dirty="0" err="1">
                <a:latin typeface="+mj-lt"/>
              </a:rPr>
              <a:t>Lobbes</a:t>
            </a:r>
            <a:r>
              <a:rPr lang="it-IT" sz="1800" dirty="0">
                <a:latin typeface="+mj-lt"/>
              </a:rPr>
              <a:t>, poi andato perduto. L’attributo “</a:t>
            </a:r>
            <a:r>
              <a:rPr lang="it-IT" sz="1800" dirty="0" err="1">
                <a:latin typeface="+mj-lt"/>
              </a:rPr>
              <a:t>rateriana</a:t>
            </a:r>
            <a:r>
              <a:rPr lang="it-IT" sz="1800" dirty="0">
                <a:latin typeface="+mj-lt"/>
              </a:rPr>
              <a:t>” associato all’iconografia deriva dal fatto che comunemente si ritiene che tale codice sia stato compilato per iniziativa del vescovo di Verona </a:t>
            </a:r>
            <a:r>
              <a:rPr lang="it-IT" sz="1800" dirty="0" err="1">
                <a:latin typeface="+mj-lt"/>
              </a:rPr>
              <a:t>Raterio</a:t>
            </a:r>
            <a:r>
              <a:rPr lang="it-IT" sz="1800" dirty="0">
                <a:latin typeface="+mj-lt"/>
              </a:rPr>
              <a:t>, attorno alla metà del X secolo. Si è ormai persa la </a:t>
            </a:r>
            <a:r>
              <a:rPr lang="it-IT" sz="1800" dirty="0" err="1">
                <a:latin typeface="+mj-lt"/>
              </a:rPr>
              <a:t>consapevoleza</a:t>
            </a:r>
            <a:r>
              <a:rPr lang="it-IT" sz="1800" dirty="0">
                <a:latin typeface="+mj-lt"/>
              </a:rPr>
              <a:t> del nome e uso dei monumenti antichi: </a:t>
            </a:r>
            <a:r>
              <a:rPr lang="it-IT" altLang="ja-JP" sz="1800" dirty="0">
                <a:latin typeface="+mj-lt"/>
                <a:cs typeface="Calibri" charset="0"/>
              </a:rPr>
              <a:t>l</a:t>
            </a:r>
            <a:r>
              <a:rPr lang="it-IT" sz="1800" dirty="0">
                <a:latin typeface="+mj-lt"/>
                <a:cs typeface="Calibri" charset="0"/>
              </a:rPr>
              <a:t>’anfiteatro è definito</a:t>
            </a:r>
            <a:r>
              <a:rPr lang="it-IT" altLang="ja-JP" sz="1800" dirty="0">
                <a:latin typeface="+mj-lt"/>
                <a:cs typeface="Calibri" charset="0"/>
              </a:rPr>
              <a:t> come </a:t>
            </a:r>
            <a:r>
              <a:rPr lang="it-IT" altLang="ja-JP" sz="1800" i="1" dirty="0" err="1">
                <a:latin typeface="+mj-lt"/>
                <a:cs typeface="Calibri" charset="0"/>
              </a:rPr>
              <a:t>theatrum</a:t>
            </a:r>
            <a:r>
              <a:rPr lang="it-IT" altLang="ja-JP" sz="1800" dirty="0">
                <a:latin typeface="+mj-lt"/>
                <a:cs typeface="Calibri" charset="0"/>
              </a:rPr>
              <a:t> o dedaleo labirinto, mentre i</a:t>
            </a:r>
            <a:r>
              <a:rPr lang="it-IT" sz="1800" dirty="0">
                <a:latin typeface="+mj-lt"/>
              </a:rPr>
              <a:t>l teatro è detto </a:t>
            </a:r>
            <a:r>
              <a:rPr lang="it-IT" sz="1800" i="1" dirty="0">
                <a:latin typeface="+mj-lt"/>
              </a:rPr>
              <a:t>Arena</a:t>
            </a:r>
            <a:r>
              <a:rPr lang="it-IT" sz="1800" dirty="0">
                <a:latin typeface="+mj-lt"/>
              </a:rPr>
              <a:t>. </a:t>
            </a:r>
            <a:endParaRPr lang="it-IT" sz="1800" dirty="0">
              <a:latin typeface="+mj-lt"/>
              <a:cs typeface="Calibri" charset="0"/>
            </a:endParaRPr>
          </a:p>
        </p:txBody>
      </p:sp>
      <p:pic>
        <p:nvPicPr>
          <p:cNvPr id="4" name="Picture 3" descr="http://www.allarena.it/images/verona/rateri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3281" y="210079"/>
            <a:ext cx="7415858" cy="4882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tangolo 4"/>
          <p:cNvSpPr/>
          <p:nvPr/>
        </p:nvSpPr>
        <p:spPr>
          <a:xfrm>
            <a:off x="5130800" y="952500"/>
            <a:ext cx="711200" cy="3175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1828800" y="3708400"/>
            <a:ext cx="1231900" cy="3175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150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323850" y="549275"/>
            <a:ext cx="8534400" cy="590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800" b="1" dirty="0">
                <a:solidFill>
                  <a:srgbClr val="FF3300"/>
                </a:solidFill>
                <a:latin typeface="Calibri" charset="0"/>
                <a:cs typeface="Calibri" charset="0"/>
              </a:rPr>
              <a:t>Statuti Comunali del 1228, detti del Calvo, nr. CLXII: </a:t>
            </a:r>
            <a:r>
              <a:rPr lang="it-IT" sz="1800" b="1" i="1" dirty="0">
                <a:latin typeface="Calibri" charset="0"/>
                <a:cs typeface="Calibri" charset="0"/>
              </a:rPr>
              <a:t>In </a:t>
            </a:r>
            <a:r>
              <a:rPr lang="it-IT" sz="1800" b="1" i="1" dirty="0" err="1">
                <a:latin typeface="Calibri" charset="0"/>
                <a:cs typeface="Calibri" charset="0"/>
              </a:rPr>
              <a:t>reparatione</a:t>
            </a:r>
            <a:r>
              <a:rPr lang="it-IT" sz="1800" b="1" i="1" dirty="0">
                <a:latin typeface="Calibri" charset="0"/>
                <a:cs typeface="Calibri" charset="0"/>
              </a:rPr>
              <a:t> et </a:t>
            </a:r>
            <a:r>
              <a:rPr lang="it-IT" sz="1800" b="1" i="1" dirty="0" err="1">
                <a:latin typeface="Calibri" charset="0"/>
                <a:cs typeface="Calibri" charset="0"/>
              </a:rPr>
              <a:t>refectione</a:t>
            </a:r>
            <a:r>
              <a:rPr lang="it-IT" sz="1800" b="1" i="1" dirty="0">
                <a:latin typeface="Calibri" charset="0"/>
                <a:cs typeface="Calibri" charset="0"/>
              </a:rPr>
              <a:t> </a:t>
            </a:r>
            <a:r>
              <a:rPr lang="it-IT" sz="1800" b="1" i="1" dirty="0" err="1">
                <a:latin typeface="Calibri" charset="0"/>
                <a:cs typeface="Calibri" charset="0"/>
              </a:rPr>
              <a:t>Arenae</a:t>
            </a:r>
            <a:r>
              <a:rPr lang="it-IT" sz="1800" b="1" i="1" dirty="0">
                <a:latin typeface="Calibri" charset="0"/>
                <a:cs typeface="Calibri" charset="0"/>
              </a:rPr>
              <a:t> </a:t>
            </a:r>
            <a:r>
              <a:rPr lang="it-IT" sz="1800" i="1" dirty="0">
                <a:latin typeface="Calibri" charset="0"/>
                <a:cs typeface="Calibri" charset="0"/>
              </a:rPr>
              <a:t>de Communi </a:t>
            </a:r>
            <a:r>
              <a:rPr lang="it-IT" sz="1800" i="1" dirty="0" err="1">
                <a:latin typeface="Calibri" charset="0"/>
                <a:cs typeface="Calibri" charset="0"/>
              </a:rPr>
              <a:t>expendam</a:t>
            </a:r>
            <a:r>
              <a:rPr lang="it-IT" sz="1800" i="1" dirty="0">
                <a:latin typeface="Calibri" charset="0"/>
                <a:cs typeface="Calibri" charset="0"/>
              </a:rPr>
              <a:t> in meo </a:t>
            </a:r>
            <a:r>
              <a:rPr lang="it-IT" sz="1800" i="1" dirty="0" err="1">
                <a:latin typeface="Calibri" charset="0"/>
                <a:cs typeface="Calibri" charset="0"/>
              </a:rPr>
              <a:t>regimine</a:t>
            </a:r>
            <a:r>
              <a:rPr lang="it-IT" sz="1800" i="1" dirty="0">
                <a:latin typeface="Calibri" charset="0"/>
                <a:cs typeface="Calibri" charset="0"/>
              </a:rPr>
              <a:t> infra sex </a:t>
            </a:r>
            <a:r>
              <a:rPr lang="it-IT" sz="1800" i="1" dirty="0" err="1">
                <a:latin typeface="Calibri" charset="0"/>
                <a:cs typeface="Calibri" charset="0"/>
              </a:rPr>
              <a:t>menses</a:t>
            </a:r>
            <a:r>
              <a:rPr lang="it-IT" sz="1800" i="1" dirty="0">
                <a:latin typeface="Calibri" charset="0"/>
                <a:cs typeface="Calibri" charset="0"/>
              </a:rPr>
              <a:t> ab </a:t>
            </a:r>
            <a:r>
              <a:rPr lang="it-IT" sz="1800" i="1" dirty="0" err="1">
                <a:latin typeface="Calibri" charset="0"/>
                <a:cs typeface="Calibri" charset="0"/>
              </a:rPr>
              <a:t>initio</a:t>
            </a:r>
            <a:r>
              <a:rPr lang="it-IT" sz="1800" i="1" dirty="0">
                <a:latin typeface="Calibri" charset="0"/>
                <a:cs typeface="Calibri" charset="0"/>
              </a:rPr>
              <a:t> mei </a:t>
            </a:r>
            <a:r>
              <a:rPr lang="it-IT" sz="1800" i="1" dirty="0" err="1">
                <a:latin typeface="Calibri" charset="0"/>
                <a:cs typeface="Calibri" charset="0"/>
              </a:rPr>
              <a:t>regiminis</a:t>
            </a:r>
            <a:r>
              <a:rPr lang="it-IT" sz="1800" i="1" dirty="0">
                <a:latin typeface="Calibri" charset="0"/>
                <a:cs typeface="Calibri" charset="0"/>
              </a:rPr>
              <a:t> </a:t>
            </a:r>
            <a:r>
              <a:rPr lang="it-IT" sz="1800" i="1" dirty="0" err="1">
                <a:latin typeface="Calibri" charset="0"/>
                <a:cs typeface="Calibri" charset="0"/>
              </a:rPr>
              <a:t>quingentas</a:t>
            </a:r>
            <a:r>
              <a:rPr lang="it-IT" sz="1800" i="1" dirty="0">
                <a:latin typeface="Calibri" charset="0"/>
                <a:cs typeface="Calibri" charset="0"/>
              </a:rPr>
              <a:t> </a:t>
            </a:r>
            <a:r>
              <a:rPr lang="it-IT" sz="1800" i="1" dirty="0" err="1">
                <a:latin typeface="Calibri" charset="0"/>
                <a:cs typeface="Calibri" charset="0"/>
              </a:rPr>
              <a:t>libras</a:t>
            </a:r>
            <a:r>
              <a:rPr lang="it-IT" sz="1800" i="1" dirty="0">
                <a:latin typeface="Calibri" charset="0"/>
                <a:cs typeface="Calibri" charset="0"/>
              </a:rPr>
              <a:t>, ita </a:t>
            </a:r>
            <a:r>
              <a:rPr lang="it-IT" sz="1800" i="1" dirty="0" err="1">
                <a:latin typeface="Calibri" charset="0"/>
                <a:cs typeface="Calibri" charset="0"/>
              </a:rPr>
              <a:t>tamen</a:t>
            </a:r>
            <a:r>
              <a:rPr lang="it-IT" sz="1800" i="1" dirty="0">
                <a:latin typeface="Calibri" charset="0"/>
                <a:cs typeface="Calibri" charset="0"/>
              </a:rPr>
              <a:t> </a:t>
            </a:r>
            <a:r>
              <a:rPr lang="it-IT" sz="1800" i="1" dirty="0" err="1">
                <a:latin typeface="Calibri" charset="0"/>
                <a:cs typeface="Calibri" charset="0"/>
              </a:rPr>
              <a:t>quod</a:t>
            </a:r>
            <a:r>
              <a:rPr lang="it-IT" sz="1800" i="1" dirty="0">
                <a:latin typeface="Calibri" charset="0"/>
                <a:cs typeface="Calibri" charset="0"/>
              </a:rPr>
              <a:t> hoc non </a:t>
            </a:r>
            <a:r>
              <a:rPr lang="it-IT" sz="1800" i="1" dirty="0" err="1">
                <a:latin typeface="Calibri" charset="0"/>
                <a:cs typeface="Calibri" charset="0"/>
              </a:rPr>
              <a:t>possit</a:t>
            </a:r>
            <a:r>
              <a:rPr lang="it-IT" sz="1800" i="1" dirty="0">
                <a:latin typeface="Calibri" charset="0"/>
                <a:cs typeface="Calibri" charset="0"/>
              </a:rPr>
              <a:t> </a:t>
            </a:r>
            <a:r>
              <a:rPr lang="it-IT" sz="1800" i="1" dirty="0" err="1">
                <a:latin typeface="Calibri" charset="0"/>
                <a:cs typeface="Calibri" charset="0"/>
              </a:rPr>
              <a:t>immutari</a:t>
            </a:r>
            <a:r>
              <a:rPr lang="it-IT" sz="1800" i="1" dirty="0">
                <a:latin typeface="Calibri" charset="0"/>
                <a:cs typeface="Calibri" charset="0"/>
              </a:rPr>
              <a:t> </a:t>
            </a:r>
            <a:r>
              <a:rPr lang="it-IT" sz="1800" i="1" dirty="0" err="1">
                <a:latin typeface="Calibri" charset="0"/>
                <a:cs typeface="Calibri" charset="0"/>
              </a:rPr>
              <a:t>voluntate</a:t>
            </a:r>
            <a:r>
              <a:rPr lang="it-IT" sz="1800" i="1" dirty="0">
                <a:latin typeface="Calibri" charset="0"/>
                <a:cs typeface="Calibri" charset="0"/>
              </a:rPr>
              <a:t> </a:t>
            </a:r>
            <a:r>
              <a:rPr lang="it-IT" sz="1800" i="1" dirty="0" err="1">
                <a:latin typeface="Calibri" charset="0"/>
                <a:cs typeface="Calibri" charset="0"/>
              </a:rPr>
              <a:t>Consilii</a:t>
            </a:r>
            <a:r>
              <a:rPr lang="it-IT" sz="1800" i="1" dirty="0">
                <a:latin typeface="Calibri" charset="0"/>
                <a:cs typeface="Calibri" charset="0"/>
              </a:rPr>
              <a:t> </a:t>
            </a:r>
            <a:r>
              <a:rPr lang="it-IT" sz="1800" i="1" dirty="0" err="1">
                <a:latin typeface="Calibri" charset="0"/>
                <a:cs typeface="Calibri" charset="0"/>
              </a:rPr>
              <a:t>vel</a:t>
            </a:r>
            <a:r>
              <a:rPr lang="it-IT" sz="1800" i="1" dirty="0">
                <a:latin typeface="Calibri" charset="0"/>
                <a:cs typeface="Calibri" charset="0"/>
              </a:rPr>
              <a:t> </a:t>
            </a:r>
            <a:r>
              <a:rPr lang="it-IT" sz="1800" i="1" dirty="0" err="1">
                <a:latin typeface="Calibri" charset="0"/>
                <a:cs typeface="Calibri" charset="0"/>
              </a:rPr>
              <a:t>Arengi</a:t>
            </a:r>
            <a:r>
              <a:rPr lang="it-IT" sz="1800" dirty="0">
                <a:latin typeface="Calibri" charset="0"/>
                <a:cs typeface="Calibri" charset="0"/>
              </a:rPr>
              <a:t> (CAMPAGNOLA, </a:t>
            </a:r>
            <a:r>
              <a:rPr lang="it-IT" sz="1800" i="1" dirty="0">
                <a:latin typeface="Calibri" charset="0"/>
                <a:cs typeface="Calibri" charset="0"/>
              </a:rPr>
              <a:t>Liber </a:t>
            </a:r>
            <a:r>
              <a:rPr lang="it-IT" sz="1800" i="1" dirty="0" err="1">
                <a:latin typeface="Calibri" charset="0"/>
                <a:cs typeface="Calibri" charset="0"/>
              </a:rPr>
              <a:t>juris</a:t>
            </a:r>
            <a:r>
              <a:rPr lang="it-IT" sz="1800" dirty="0">
                <a:latin typeface="Calibri" charset="0"/>
                <a:cs typeface="Calibri" charset="0"/>
              </a:rPr>
              <a:t>, 1728, p. 122).</a:t>
            </a:r>
          </a:p>
          <a:p>
            <a:pPr algn="just" eaLnBrk="1" hangingPunct="1"/>
            <a:endParaRPr lang="it-IT" sz="1800" b="1" dirty="0">
              <a:solidFill>
                <a:srgbClr val="FF3300"/>
              </a:solidFill>
              <a:latin typeface="Calibri" charset="0"/>
              <a:cs typeface="Calibri" charset="0"/>
            </a:endParaRPr>
          </a:p>
          <a:p>
            <a:pPr algn="just" eaLnBrk="1" hangingPunct="1"/>
            <a:r>
              <a:rPr lang="it-IT" sz="1800" b="1" dirty="0">
                <a:solidFill>
                  <a:srgbClr val="FF3300"/>
                </a:solidFill>
                <a:latin typeface="Calibri" charset="0"/>
                <a:cs typeface="Calibri" charset="0"/>
              </a:rPr>
              <a:t>Statuti Comunali (detti Albertini) del 1276, libro IV, CCXVII: </a:t>
            </a:r>
            <a:r>
              <a:rPr lang="it-IT" sz="1800" i="1" dirty="0">
                <a:latin typeface="Calibri" charset="0"/>
                <a:cs typeface="Calibri" charset="0"/>
              </a:rPr>
              <a:t>Item </a:t>
            </a:r>
            <a:r>
              <a:rPr lang="it-IT" sz="1800" b="1" i="1" dirty="0" err="1">
                <a:latin typeface="Calibri" charset="0"/>
                <a:cs typeface="Calibri" charset="0"/>
              </a:rPr>
              <a:t>teatrum</a:t>
            </a:r>
            <a:r>
              <a:rPr lang="it-IT" sz="1800" b="1" i="1" dirty="0">
                <a:latin typeface="Calibri" charset="0"/>
                <a:cs typeface="Calibri" charset="0"/>
              </a:rPr>
              <a:t> </a:t>
            </a:r>
            <a:r>
              <a:rPr lang="it-IT" sz="1800" b="1" i="1" dirty="0" err="1">
                <a:latin typeface="Calibri" charset="0"/>
                <a:cs typeface="Calibri" charset="0"/>
              </a:rPr>
              <a:t>sive</a:t>
            </a:r>
            <a:r>
              <a:rPr lang="it-IT" sz="1800" b="1" i="1" dirty="0">
                <a:latin typeface="Calibri" charset="0"/>
                <a:cs typeface="Calibri" charset="0"/>
              </a:rPr>
              <a:t> Arena </a:t>
            </a:r>
            <a:r>
              <a:rPr lang="it-IT" sz="1800" i="1" dirty="0" err="1">
                <a:latin typeface="Calibri" charset="0"/>
                <a:cs typeface="Calibri" charset="0"/>
              </a:rPr>
              <a:t>clausum</a:t>
            </a:r>
            <a:r>
              <a:rPr lang="it-IT" sz="1800" i="1" dirty="0">
                <a:latin typeface="Calibri" charset="0"/>
                <a:cs typeface="Calibri" charset="0"/>
              </a:rPr>
              <a:t> </a:t>
            </a:r>
            <a:r>
              <a:rPr lang="it-IT" sz="1800" i="1" dirty="0" err="1">
                <a:latin typeface="Calibri" charset="0"/>
                <a:cs typeface="Calibri" charset="0"/>
              </a:rPr>
              <a:t>permaneat</a:t>
            </a:r>
            <a:r>
              <a:rPr lang="it-IT" sz="1800" i="1" dirty="0">
                <a:latin typeface="Calibri" charset="0"/>
                <a:cs typeface="Calibri" charset="0"/>
              </a:rPr>
              <a:t> et </a:t>
            </a:r>
            <a:r>
              <a:rPr lang="it-IT" sz="1800" b="1" i="1" dirty="0">
                <a:latin typeface="Calibri" charset="0"/>
                <a:cs typeface="Calibri" charset="0"/>
              </a:rPr>
              <a:t>si </a:t>
            </a:r>
            <a:r>
              <a:rPr lang="it-IT" sz="1800" b="1" i="1" dirty="0" err="1">
                <a:latin typeface="Calibri" charset="0"/>
                <a:cs typeface="Calibri" charset="0"/>
              </a:rPr>
              <a:t>quis</a:t>
            </a:r>
            <a:r>
              <a:rPr lang="it-IT" sz="1800" b="1" i="1" dirty="0">
                <a:latin typeface="Calibri" charset="0"/>
                <a:cs typeface="Calibri" charset="0"/>
              </a:rPr>
              <a:t> </a:t>
            </a:r>
            <a:r>
              <a:rPr lang="it-IT" sz="1800" b="1" i="1" dirty="0" err="1">
                <a:latin typeface="Calibri" charset="0"/>
                <a:cs typeface="Calibri" charset="0"/>
              </a:rPr>
              <a:t>fregerit</a:t>
            </a:r>
            <a:r>
              <a:rPr lang="it-IT" sz="1800" b="1" i="1" dirty="0">
                <a:latin typeface="Calibri" charset="0"/>
                <a:cs typeface="Calibri" charset="0"/>
              </a:rPr>
              <a:t> </a:t>
            </a:r>
            <a:r>
              <a:rPr lang="it-IT" sz="1800" b="1" i="1" dirty="0" err="1">
                <a:latin typeface="Calibri" charset="0"/>
                <a:cs typeface="Calibri" charset="0"/>
              </a:rPr>
              <a:t>portas</a:t>
            </a:r>
            <a:r>
              <a:rPr lang="it-IT" sz="1800" b="1" i="1" dirty="0">
                <a:latin typeface="Calibri" charset="0"/>
                <a:cs typeface="Calibri" charset="0"/>
              </a:rPr>
              <a:t> </a:t>
            </a:r>
            <a:r>
              <a:rPr lang="it-IT" sz="1800" b="1" i="1" dirty="0" err="1">
                <a:latin typeface="Calibri" charset="0"/>
                <a:cs typeface="Calibri" charset="0"/>
              </a:rPr>
              <a:t>vel</a:t>
            </a:r>
            <a:r>
              <a:rPr lang="it-IT" sz="1800" b="1" i="1" dirty="0">
                <a:latin typeface="Calibri" charset="0"/>
                <a:cs typeface="Calibri" charset="0"/>
              </a:rPr>
              <a:t> </a:t>
            </a:r>
            <a:r>
              <a:rPr lang="it-IT" sz="1800" b="1" i="1" dirty="0" err="1">
                <a:latin typeface="Calibri" charset="0"/>
                <a:cs typeface="Calibri" charset="0"/>
              </a:rPr>
              <a:t>murum</a:t>
            </a:r>
            <a:r>
              <a:rPr lang="it-IT" sz="1800" b="1" i="1" dirty="0">
                <a:latin typeface="Calibri" charset="0"/>
                <a:cs typeface="Calibri" charset="0"/>
              </a:rPr>
              <a:t> </a:t>
            </a:r>
            <a:r>
              <a:rPr lang="it-IT" sz="1800" b="1" i="1" dirty="0" err="1">
                <a:latin typeface="Calibri" charset="0"/>
                <a:cs typeface="Calibri" charset="0"/>
              </a:rPr>
              <a:t>illius</a:t>
            </a:r>
            <a:r>
              <a:rPr lang="it-IT" sz="1800" b="1" i="1" dirty="0">
                <a:latin typeface="Calibri" charset="0"/>
                <a:cs typeface="Calibri" charset="0"/>
              </a:rPr>
              <a:t> teatri per </a:t>
            </a:r>
            <a:r>
              <a:rPr lang="it-IT" sz="1800" b="1" i="1" dirty="0" err="1">
                <a:latin typeface="Calibri" charset="0"/>
                <a:cs typeface="Calibri" charset="0"/>
              </a:rPr>
              <a:t>vim</a:t>
            </a:r>
            <a:r>
              <a:rPr lang="it-IT" sz="1800" b="1" i="1" dirty="0">
                <a:latin typeface="Calibri" charset="0"/>
                <a:cs typeface="Calibri" charset="0"/>
              </a:rPr>
              <a:t>, </a:t>
            </a:r>
            <a:r>
              <a:rPr lang="it-IT" sz="1800" b="1" i="1" dirty="0" err="1">
                <a:latin typeface="Calibri" charset="0"/>
                <a:cs typeface="Calibri" charset="0"/>
              </a:rPr>
              <a:t>puniatur</a:t>
            </a:r>
            <a:r>
              <a:rPr lang="it-IT" sz="1800" b="1" i="1" dirty="0">
                <a:latin typeface="Calibri" charset="0"/>
                <a:cs typeface="Calibri" charset="0"/>
              </a:rPr>
              <a:t> </a:t>
            </a:r>
            <a:r>
              <a:rPr lang="it-IT" sz="1800" i="1" dirty="0">
                <a:latin typeface="Calibri" charset="0"/>
                <a:cs typeface="Calibri" charset="0"/>
              </a:rPr>
              <a:t>in XXV </a:t>
            </a:r>
            <a:r>
              <a:rPr lang="it-IT" sz="1800" i="1" dirty="0" err="1">
                <a:latin typeface="Calibri" charset="0"/>
                <a:cs typeface="Calibri" charset="0"/>
              </a:rPr>
              <a:t>libras</a:t>
            </a:r>
            <a:r>
              <a:rPr lang="it-IT" sz="1800" i="1" dirty="0">
                <a:latin typeface="Calibri" charset="0"/>
                <a:cs typeface="Calibri" charset="0"/>
              </a:rPr>
              <a:t> pro </a:t>
            </a:r>
            <a:r>
              <a:rPr lang="it-IT" sz="1800" i="1" dirty="0" err="1">
                <a:latin typeface="Calibri" charset="0"/>
                <a:cs typeface="Calibri" charset="0"/>
              </a:rPr>
              <a:t>unoquoque</a:t>
            </a:r>
            <a:r>
              <a:rPr lang="it-IT" sz="1800" i="1" dirty="0">
                <a:latin typeface="Calibri" charset="0"/>
                <a:cs typeface="Calibri" charset="0"/>
              </a:rPr>
              <a:t>. Et </a:t>
            </a:r>
            <a:r>
              <a:rPr lang="it-IT" sz="1800" b="1" i="1" dirty="0">
                <a:latin typeface="Calibri" charset="0"/>
                <a:cs typeface="Calibri" charset="0"/>
              </a:rPr>
              <a:t>si </a:t>
            </a:r>
            <a:r>
              <a:rPr lang="it-IT" sz="1800" b="1" i="1" dirty="0" err="1">
                <a:latin typeface="Calibri" charset="0"/>
                <a:cs typeface="Calibri" charset="0"/>
              </a:rPr>
              <a:t>quis</a:t>
            </a:r>
            <a:r>
              <a:rPr lang="it-IT" sz="1800" b="1" i="1" dirty="0">
                <a:latin typeface="Calibri" charset="0"/>
                <a:cs typeface="Calibri" charset="0"/>
              </a:rPr>
              <a:t> in </a:t>
            </a:r>
            <a:r>
              <a:rPr lang="it-IT" sz="1800" b="1" i="1" dirty="0" err="1">
                <a:latin typeface="Calibri" charset="0"/>
                <a:cs typeface="Calibri" charset="0"/>
              </a:rPr>
              <a:t>eo</a:t>
            </a:r>
            <a:r>
              <a:rPr lang="it-IT" sz="1800" b="1" i="1" dirty="0">
                <a:latin typeface="Calibri" charset="0"/>
                <a:cs typeface="Calibri" charset="0"/>
              </a:rPr>
              <a:t> teatro </a:t>
            </a:r>
            <a:r>
              <a:rPr lang="it-IT" sz="1800" b="1" i="1" dirty="0" err="1">
                <a:latin typeface="Calibri" charset="0"/>
                <a:cs typeface="Calibri" charset="0"/>
              </a:rPr>
              <a:t>fecerit</a:t>
            </a:r>
            <a:r>
              <a:rPr lang="it-IT" sz="1800" b="1" i="1" dirty="0">
                <a:latin typeface="Calibri" charset="0"/>
                <a:cs typeface="Calibri" charset="0"/>
              </a:rPr>
              <a:t> </a:t>
            </a:r>
            <a:r>
              <a:rPr lang="it-IT" sz="1800" b="1" i="1" dirty="0" err="1">
                <a:latin typeface="Calibri" charset="0"/>
                <a:cs typeface="Calibri" charset="0"/>
              </a:rPr>
              <a:t>aliquam</a:t>
            </a:r>
            <a:r>
              <a:rPr lang="it-IT" sz="1800" b="1" i="1" dirty="0">
                <a:latin typeface="Calibri" charset="0"/>
                <a:cs typeface="Calibri" charset="0"/>
              </a:rPr>
              <a:t> </a:t>
            </a:r>
            <a:r>
              <a:rPr lang="it-IT" sz="1800" b="1" i="1" dirty="0" err="1">
                <a:latin typeface="Calibri" charset="0"/>
                <a:cs typeface="Calibri" charset="0"/>
              </a:rPr>
              <a:t>turpitudinem</a:t>
            </a:r>
            <a:r>
              <a:rPr lang="it-IT" sz="1800" b="1" i="1" dirty="0">
                <a:latin typeface="Calibri" charset="0"/>
                <a:cs typeface="Calibri" charset="0"/>
              </a:rPr>
              <a:t>, </a:t>
            </a:r>
            <a:r>
              <a:rPr lang="it-IT" sz="1800" b="1" i="1" dirty="0" err="1">
                <a:latin typeface="Calibri" charset="0"/>
                <a:cs typeface="Calibri" charset="0"/>
              </a:rPr>
              <a:t>puniatur</a:t>
            </a:r>
            <a:r>
              <a:rPr lang="it-IT" sz="1800" b="1" i="1" dirty="0">
                <a:latin typeface="Calibri" charset="0"/>
                <a:cs typeface="Calibri" charset="0"/>
              </a:rPr>
              <a:t> </a:t>
            </a:r>
            <a:r>
              <a:rPr lang="it-IT" sz="1800" i="1" dirty="0">
                <a:latin typeface="Calibri" charset="0"/>
                <a:cs typeface="Calibri" charset="0"/>
              </a:rPr>
              <a:t>in V </a:t>
            </a:r>
            <a:r>
              <a:rPr lang="it-IT" sz="1800" i="1" dirty="0" err="1">
                <a:latin typeface="Calibri" charset="0"/>
                <a:cs typeface="Calibri" charset="0"/>
              </a:rPr>
              <a:t>solidos</a:t>
            </a:r>
            <a:r>
              <a:rPr lang="it-IT" sz="1800" i="1" dirty="0">
                <a:latin typeface="Calibri" charset="0"/>
                <a:cs typeface="Calibri" charset="0"/>
              </a:rPr>
              <a:t> pro </a:t>
            </a:r>
            <a:r>
              <a:rPr lang="it-IT" sz="1800" i="1" dirty="0" err="1">
                <a:latin typeface="Calibri" charset="0"/>
                <a:cs typeface="Calibri" charset="0"/>
              </a:rPr>
              <a:t>unoquoque</a:t>
            </a:r>
            <a:r>
              <a:rPr lang="it-IT" sz="1800" i="1" dirty="0">
                <a:latin typeface="Calibri" charset="0"/>
                <a:cs typeface="Calibri" charset="0"/>
              </a:rPr>
              <a:t>... Et </a:t>
            </a:r>
            <a:r>
              <a:rPr lang="it-IT" sz="1800" i="1" dirty="0" err="1">
                <a:latin typeface="Calibri" charset="0"/>
                <a:cs typeface="Calibri" charset="0"/>
              </a:rPr>
              <a:t>procuratores</a:t>
            </a:r>
            <a:r>
              <a:rPr lang="it-IT" sz="1800" i="1" dirty="0">
                <a:latin typeface="Calibri" charset="0"/>
                <a:cs typeface="Calibri" charset="0"/>
              </a:rPr>
              <a:t> </a:t>
            </a:r>
            <a:r>
              <a:rPr lang="it-IT" sz="1800" i="1" dirty="0" err="1">
                <a:latin typeface="Calibri" charset="0"/>
                <a:cs typeface="Calibri" charset="0"/>
              </a:rPr>
              <a:t>communis</a:t>
            </a:r>
            <a:r>
              <a:rPr lang="it-IT" sz="1800" i="1" dirty="0">
                <a:latin typeface="Calibri" charset="0"/>
                <a:cs typeface="Calibri" charset="0"/>
              </a:rPr>
              <a:t> Verone, infra XV </a:t>
            </a:r>
            <a:r>
              <a:rPr lang="it-IT" sz="1800" i="1" dirty="0" err="1">
                <a:latin typeface="Calibri" charset="0"/>
                <a:cs typeface="Calibri" charset="0"/>
              </a:rPr>
              <a:t>dies</a:t>
            </a:r>
            <a:r>
              <a:rPr lang="it-IT" sz="1800" i="1" dirty="0">
                <a:latin typeface="Calibri" charset="0"/>
                <a:cs typeface="Calibri" charset="0"/>
              </a:rPr>
              <a:t> sui </a:t>
            </a:r>
            <a:r>
              <a:rPr lang="it-IT" sz="1800" i="1" dirty="0" err="1">
                <a:latin typeface="Calibri" charset="0"/>
                <a:cs typeface="Calibri" charset="0"/>
              </a:rPr>
              <a:t>officii</a:t>
            </a:r>
            <a:r>
              <a:rPr lang="it-IT" sz="1800" i="1" dirty="0">
                <a:latin typeface="Calibri" charset="0"/>
                <a:cs typeface="Calibri" charset="0"/>
              </a:rPr>
              <a:t>, </a:t>
            </a:r>
            <a:r>
              <a:rPr lang="it-IT" sz="1800" i="1" dirty="0" err="1">
                <a:latin typeface="Calibri" charset="0"/>
                <a:cs typeface="Calibri" charset="0"/>
              </a:rPr>
              <a:t>teneantur</a:t>
            </a:r>
            <a:r>
              <a:rPr lang="it-IT" sz="1800" i="1" dirty="0">
                <a:latin typeface="Calibri" charset="0"/>
                <a:cs typeface="Calibri" charset="0"/>
              </a:rPr>
              <a:t> </a:t>
            </a:r>
            <a:r>
              <a:rPr lang="it-IT" sz="1800" i="1" dirty="0" err="1">
                <a:latin typeface="Calibri" charset="0"/>
                <a:cs typeface="Calibri" charset="0"/>
              </a:rPr>
              <a:t>inquirere</a:t>
            </a:r>
            <a:r>
              <a:rPr lang="it-IT" sz="1800" i="1" dirty="0">
                <a:latin typeface="Calibri" charset="0"/>
                <a:cs typeface="Calibri" charset="0"/>
              </a:rPr>
              <a:t> per </a:t>
            </a:r>
            <a:r>
              <a:rPr lang="it-IT" sz="1800" i="1" dirty="0" err="1">
                <a:latin typeface="Calibri" charset="0"/>
                <a:cs typeface="Calibri" charset="0"/>
              </a:rPr>
              <a:t>covalos</a:t>
            </a:r>
            <a:r>
              <a:rPr lang="it-IT" sz="1800" i="1" dirty="0">
                <a:latin typeface="Calibri" charset="0"/>
                <a:cs typeface="Calibri" charset="0"/>
              </a:rPr>
              <a:t> </a:t>
            </a:r>
            <a:r>
              <a:rPr lang="it-IT" sz="1800" i="1" dirty="0" err="1">
                <a:latin typeface="Calibri" charset="0"/>
                <a:cs typeface="Calibri" charset="0"/>
              </a:rPr>
              <a:t>habitatos</a:t>
            </a:r>
            <a:r>
              <a:rPr lang="it-IT" sz="1800" i="1" dirty="0">
                <a:latin typeface="Calibri" charset="0"/>
                <a:cs typeface="Calibri" charset="0"/>
              </a:rPr>
              <a:t> et </a:t>
            </a:r>
            <a:r>
              <a:rPr lang="it-IT" sz="1800" b="1" i="1" dirty="0">
                <a:latin typeface="Calibri" charset="0"/>
                <a:cs typeface="Calibri" charset="0"/>
              </a:rPr>
              <a:t>si </a:t>
            </a:r>
            <a:r>
              <a:rPr lang="it-IT" sz="1800" b="1" i="1" dirty="0" err="1">
                <a:latin typeface="Calibri" charset="0"/>
                <a:cs typeface="Calibri" charset="0"/>
              </a:rPr>
              <a:t>invenerint</a:t>
            </a:r>
            <a:r>
              <a:rPr lang="it-IT" sz="1800" b="1" i="1" dirty="0">
                <a:latin typeface="Calibri" charset="0"/>
                <a:cs typeface="Calibri" charset="0"/>
              </a:rPr>
              <a:t> </a:t>
            </a:r>
            <a:r>
              <a:rPr lang="it-IT" sz="1800" b="1" i="1" dirty="0" err="1">
                <a:latin typeface="Calibri" charset="0"/>
                <a:cs typeface="Calibri" charset="0"/>
              </a:rPr>
              <a:t>aliquem</a:t>
            </a:r>
            <a:r>
              <a:rPr lang="it-IT" sz="1800" b="1" i="1" dirty="0">
                <a:latin typeface="Calibri" charset="0"/>
                <a:cs typeface="Calibri" charset="0"/>
              </a:rPr>
              <a:t> </a:t>
            </a:r>
            <a:r>
              <a:rPr lang="it-IT" sz="1800" b="1" i="1" dirty="0" err="1">
                <a:latin typeface="Calibri" charset="0"/>
                <a:cs typeface="Calibri" charset="0"/>
              </a:rPr>
              <a:t>habentem</a:t>
            </a:r>
            <a:r>
              <a:rPr lang="it-IT" sz="1800" b="1" i="1" dirty="0">
                <a:latin typeface="Calibri" charset="0"/>
                <a:cs typeface="Calibri" charset="0"/>
              </a:rPr>
              <a:t> </a:t>
            </a:r>
            <a:r>
              <a:rPr lang="it-IT" sz="1800" b="1" i="1" dirty="0" err="1">
                <a:latin typeface="Calibri" charset="0"/>
                <a:cs typeface="Calibri" charset="0"/>
              </a:rPr>
              <a:t>cloacam</a:t>
            </a:r>
            <a:r>
              <a:rPr lang="it-IT" sz="1800" b="1" i="1" dirty="0">
                <a:latin typeface="Calibri" charset="0"/>
                <a:cs typeface="Calibri" charset="0"/>
              </a:rPr>
              <a:t> </a:t>
            </a:r>
            <a:r>
              <a:rPr lang="it-IT" sz="1800" b="1" i="1" dirty="0" err="1">
                <a:latin typeface="Calibri" charset="0"/>
                <a:cs typeface="Calibri" charset="0"/>
              </a:rPr>
              <a:t>vel</a:t>
            </a:r>
            <a:r>
              <a:rPr lang="it-IT" sz="1800" b="1" i="1" dirty="0">
                <a:latin typeface="Calibri" charset="0"/>
                <a:cs typeface="Calibri" charset="0"/>
              </a:rPr>
              <a:t> </a:t>
            </a:r>
            <a:r>
              <a:rPr lang="it-IT" sz="1800" b="1" i="1" dirty="0" err="1">
                <a:latin typeface="Calibri" charset="0"/>
                <a:cs typeface="Calibri" charset="0"/>
              </a:rPr>
              <a:t>fossam</a:t>
            </a:r>
            <a:r>
              <a:rPr lang="it-IT" sz="1800" b="1" i="1" dirty="0">
                <a:latin typeface="Calibri" charset="0"/>
                <a:cs typeface="Calibri" charset="0"/>
              </a:rPr>
              <a:t> </a:t>
            </a:r>
            <a:r>
              <a:rPr lang="it-IT" sz="1800" b="1" i="1" dirty="0" err="1">
                <a:latin typeface="Calibri" charset="0"/>
                <a:cs typeface="Calibri" charset="0"/>
              </a:rPr>
              <a:t>vel</a:t>
            </a:r>
            <a:r>
              <a:rPr lang="it-IT" sz="1800" b="1" i="1" dirty="0">
                <a:latin typeface="Calibri" charset="0"/>
                <a:cs typeface="Calibri" charset="0"/>
              </a:rPr>
              <a:t> </a:t>
            </a:r>
            <a:r>
              <a:rPr lang="it-IT" sz="1800" b="1" i="1" dirty="0" err="1">
                <a:latin typeface="Calibri" charset="0"/>
                <a:cs typeface="Calibri" charset="0"/>
              </a:rPr>
              <a:t>scaffam</a:t>
            </a:r>
            <a:r>
              <a:rPr lang="it-IT" sz="1800" b="1" i="1" dirty="0">
                <a:latin typeface="Calibri" charset="0"/>
                <a:cs typeface="Calibri" charset="0"/>
              </a:rPr>
              <a:t> </a:t>
            </a:r>
            <a:r>
              <a:rPr lang="it-IT" sz="1800" b="1" i="1" dirty="0" err="1">
                <a:latin typeface="Calibri" charset="0"/>
                <a:cs typeface="Calibri" charset="0"/>
              </a:rPr>
              <a:t>discurrentes</a:t>
            </a:r>
            <a:r>
              <a:rPr lang="it-IT" sz="1800" b="1" i="1" dirty="0">
                <a:latin typeface="Calibri" charset="0"/>
                <a:cs typeface="Calibri" charset="0"/>
              </a:rPr>
              <a:t> in </a:t>
            </a:r>
            <a:r>
              <a:rPr lang="it-IT" sz="1800" b="1" i="1" dirty="0" err="1">
                <a:latin typeface="Calibri" charset="0"/>
                <a:cs typeface="Calibri" charset="0"/>
              </a:rPr>
              <a:t>dicto</a:t>
            </a:r>
            <a:r>
              <a:rPr lang="it-IT" sz="1800" b="1" i="1" dirty="0">
                <a:latin typeface="Calibri" charset="0"/>
                <a:cs typeface="Calibri" charset="0"/>
              </a:rPr>
              <a:t> teatro </a:t>
            </a:r>
            <a:r>
              <a:rPr lang="it-IT" sz="1800" b="1" i="1" dirty="0" err="1">
                <a:latin typeface="Calibri" charset="0"/>
                <a:cs typeface="Calibri" charset="0"/>
              </a:rPr>
              <a:t>vel</a:t>
            </a:r>
            <a:r>
              <a:rPr lang="it-IT" sz="1800" b="1" i="1" dirty="0">
                <a:latin typeface="Calibri" charset="0"/>
                <a:cs typeface="Calibri" charset="0"/>
              </a:rPr>
              <a:t> Arena, </a:t>
            </a:r>
            <a:r>
              <a:rPr lang="it-IT" sz="1800" b="1" i="1" dirty="0" err="1">
                <a:latin typeface="Calibri" charset="0"/>
                <a:cs typeface="Calibri" charset="0"/>
              </a:rPr>
              <a:t>quod</a:t>
            </a:r>
            <a:r>
              <a:rPr lang="it-IT" sz="1800" b="1" i="1" dirty="0">
                <a:latin typeface="Calibri" charset="0"/>
                <a:cs typeface="Calibri" charset="0"/>
              </a:rPr>
              <a:t> </a:t>
            </a:r>
            <a:r>
              <a:rPr lang="it-IT" sz="1800" b="1" i="1" dirty="0" err="1">
                <a:latin typeface="Calibri" charset="0"/>
                <a:cs typeface="Calibri" charset="0"/>
              </a:rPr>
              <a:t>faciant</a:t>
            </a:r>
            <a:r>
              <a:rPr lang="it-IT" sz="1800" b="1" i="1" dirty="0">
                <a:latin typeface="Calibri" charset="0"/>
                <a:cs typeface="Calibri" charset="0"/>
              </a:rPr>
              <a:t> ea </a:t>
            </a:r>
            <a:r>
              <a:rPr lang="it-IT" sz="1800" b="1" i="1" dirty="0" err="1">
                <a:latin typeface="Calibri" charset="0"/>
                <a:cs typeface="Calibri" charset="0"/>
              </a:rPr>
              <a:t>claudere</a:t>
            </a:r>
            <a:r>
              <a:rPr lang="it-IT" sz="1800" i="1" dirty="0">
                <a:latin typeface="Calibri" charset="0"/>
                <a:cs typeface="Calibri" charset="0"/>
              </a:rPr>
              <a:t>; et qui non </a:t>
            </a:r>
            <a:r>
              <a:rPr lang="it-IT" sz="1800" i="1" dirty="0" err="1">
                <a:latin typeface="Calibri" charset="0"/>
                <a:cs typeface="Calibri" charset="0"/>
              </a:rPr>
              <a:t>claudent</a:t>
            </a:r>
            <a:r>
              <a:rPr lang="it-IT" sz="1800" i="1" dirty="0">
                <a:latin typeface="Calibri" charset="0"/>
                <a:cs typeface="Calibri" charset="0"/>
              </a:rPr>
              <a:t> in </a:t>
            </a:r>
            <a:r>
              <a:rPr lang="it-IT" sz="1800" i="1" dirty="0" err="1">
                <a:latin typeface="Calibri" charset="0"/>
                <a:cs typeface="Calibri" charset="0"/>
              </a:rPr>
              <a:t>terminos</a:t>
            </a:r>
            <a:r>
              <a:rPr lang="it-IT" sz="1800" i="1" dirty="0">
                <a:latin typeface="Calibri" charset="0"/>
                <a:cs typeface="Calibri" charset="0"/>
              </a:rPr>
              <a:t> </a:t>
            </a:r>
            <a:r>
              <a:rPr lang="it-IT" sz="1800" i="1" dirty="0" err="1">
                <a:latin typeface="Calibri" charset="0"/>
                <a:cs typeface="Calibri" charset="0"/>
              </a:rPr>
              <a:t>sibi</a:t>
            </a:r>
            <a:r>
              <a:rPr lang="it-IT" sz="1800" i="1" dirty="0">
                <a:latin typeface="Calibri" charset="0"/>
                <a:cs typeface="Calibri" charset="0"/>
              </a:rPr>
              <a:t> </a:t>
            </a:r>
            <a:r>
              <a:rPr lang="it-IT" sz="1800" i="1" dirty="0" err="1">
                <a:latin typeface="Calibri" charset="0"/>
                <a:cs typeface="Calibri" charset="0"/>
              </a:rPr>
              <a:t>datos</a:t>
            </a:r>
            <a:r>
              <a:rPr lang="it-IT" sz="1800" i="1" dirty="0">
                <a:latin typeface="Calibri" charset="0"/>
                <a:cs typeface="Calibri" charset="0"/>
              </a:rPr>
              <a:t>, </a:t>
            </a:r>
            <a:r>
              <a:rPr lang="it-IT" sz="1800" i="1" dirty="0" err="1">
                <a:latin typeface="Calibri" charset="0"/>
                <a:cs typeface="Calibri" charset="0"/>
              </a:rPr>
              <a:t>emendent</a:t>
            </a:r>
            <a:r>
              <a:rPr lang="it-IT" sz="1800" i="1" dirty="0">
                <a:latin typeface="Calibri" charset="0"/>
                <a:cs typeface="Calibri" charset="0"/>
              </a:rPr>
              <a:t> C </a:t>
            </a:r>
            <a:r>
              <a:rPr lang="it-IT" sz="1800" i="1" dirty="0" err="1">
                <a:latin typeface="Calibri" charset="0"/>
                <a:cs typeface="Calibri" charset="0"/>
              </a:rPr>
              <a:t>solidos</a:t>
            </a:r>
            <a:r>
              <a:rPr lang="it-IT" sz="1800" i="1" dirty="0">
                <a:latin typeface="Calibri" charset="0"/>
                <a:cs typeface="Calibri" charset="0"/>
              </a:rPr>
              <a:t> communi Verone et </a:t>
            </a:r>
            <a:r>
              <a:rPr lang="it-IT" sz="1800" i="1" dirty="0" err="1">
                <a:latin typeface="Calibri" charset="0"/>
                <a:cs typeface="Calibri" charset="0"/>
              </a:rPr>
              <a:t>claudant</a:t>
            </a:r>
            <a:r>
              <a:rPr lang="it-IT" sz="1800" i="1" dirty="0">
                <a:latin typeface="Calibri" charset="0"/>
                <a:cs typeface="Calibri" charset="0"/>
              </a:rPr>
              <a:t> et </a:t>
            </a:r>
            <a:r>
              <a:rPr lang="it-IT" sz="1800" i="1" dirty="0" err="1">
                <a:latin typeface="Calibri" charset="0"/>
                <a:cs typeface="Calibri" charset="0"/>
              </a:rPr>
              <a:t>ipsos</a:t>
            </a:r>
            <a:r>
              <a:rPr lang="it-IT" sz="1800" i="1" dirty="0">
                <a:latin typeface="Calibri" charset="0"/>
                <a:cs typeface="Calibri" charset="0"/>
              </a:rPr>
              <a:t> </a:t>
            </a:r>
            <a:r>
              <a:rPr lang="it-IT" sz="1800" i="1" dirty="0" err="1">
                <a:latin typeface="Calibri" charset="0"/>
                <a:cs typeface="Calibri" charset="0"/>
              </a:rPr>
              <a:t>clausos</a:t>
            </a:r>
            <a:r>
              <a:rPr lang="it-IT" sz="1800" i="1" dirty="0">
                <a:latin typeface="Calibri" charset="0"/>
                <a:cs typeface="Calibri" charset="0"/>
              </a:rPr>
              <a:t> </a:t>
            </a:r>
            <a:r>
              <a:rPr lang="it-IT" sz="1800" i="1" dirty="0" err="1">
                <a:latin typeface="Calibri" charset="0"/>
                <a:cs typeface="Calibri" charset="0"/>
              </a:rPr>
              <a:t>teneant</a:t>
            </a:r>
            <a:r>
              <a:rPr lang="it-IT" sz="1800" dirty="0">
                <a:latin typeface="Calibri" charset="0"/>
                <a:cs typeface="Calibri" charset="0"/>
              </a:rPr>
              <a:t> (</a:t>
            </a:r>
            <a:r>
              <a:rPr lang="it-IT" sz="1800" i="1" dirty="0">
                <a:latin typeface="Calibri" charset="0"/>
                <a:cs typeface="Calibri" charset="0"/>
              </a:rPr>
              <a:t>Statuti Veronesi</a:t>
            </a:r>
            <a:r>
              <a:rPr lang="it-IT" sz="1800" dirty="0">
                <a:latin typeface="Calibri" charset="0"/>
                <a:cs typeface="Calibri" charset="0"/>
              </a:rPr>
              <a:t>, II, pp. 655-656).</a:t>
            </a:r>
          </a:p>
          <a:p>
            <a:pPr algn="just" eaLnBrk="1" hangingPunct="1"/>
            <a:endParaRPr lang="it-IT" sz="1800" b="1" dirty="0">
              <a:latin typeface="Calibri" charset="0"/>
              <a:cs typeface="Calibri" charset="0"/>
            </a:endParaRPr>
          </a:p>
          <a:p>
            <a:pPr algn="just" eaLnBrk="1" hangingPunct="1"/>
            <a:r>
              <a:rPr lang="it-IT" sz="1800" b="1" dirty="0">
                <a:solidFill>
                  <a:srgbClr val="FF0000"/>
                </a:solidFill>
                <a:latin typeface="Calibri" charset="0"/>
                <a:cs typeface="Calibri" charset="0"/>
              </a:rPr>
              <a:t>Statuti del 1540: </a:t>
            </a:r>
            <a:r>
              <a:rPr lang="it-IT" sz="1800" dirty="0">
                <a:latin typeface="Calibri" charset="0"/>
                <a:cs typeface="Calibri" charset="0"/>
              </a:rPr>
              <a:t>...</a:t>
            </a:r>
            <a:r>
              <a:rPr lang="it-IT" sz="1800" i="1" dirty="0" err="1">
                <a:latin typeface="Calibri" charset="0"/>
                <a:cs typeface="Calibri" charset="0"/>
              </a:rPr>
              <a:t>ipsa</a:t>
            </a:r>
            <a:r>
              <a:rPr lang="it-IT" sz="1800" i="1" dirty="0">
                <a:latin typeface="Calibri" charset="0"/>
                <a:cs typeface="Calibri" charset="0"/>
              </a:rPr>
              <a:t> arena </a:t>
            </a:r>
            <a:r>
              <a:rPr lang="it-IT" sz="1800" i="1" dirty="0" err="1">
                <a:latin typeface="Calibri" charset="0"/>
                <a:cs typeface="Calibri" charset="0"/>
              </a:rPr>
              <a:t>fit</a:t>
            </a:r>
            <a:r>
              <a:rPr lang="it-IT" sz="1800" i="1" dirty="0">
                <a:latin typeface="Calibri" charset="0"/>
                <a:cs typeface="Calibri" charset="0"/>
              </a:rPr>
              <a:t> </a:t>
            </a:r>
            <a:r>
              <a:rPr lang="it-IT" sz="1800" b="1" i="1" dirty="0" err="1">
                <a:latin typeface="Calibri" charset="0"/>
                <a:cs typeface="Calibri" charset="0"/>
              </a:rPr>
              <a:t>edifitium</a:t>
            </a:r>
            <a:r>
              <a:rPr lang="it-IT" sz="1800" b="1" i="1" dirty="0">
                <a:latin typeface="Calibri" charset="0"/>
                <a:cs typeface="Calibri" charset="0"/>
              </a:rPr>
              <a:t> memorabile et </a:t>
            </a:r>
            <a:r>
              <a:rPr lang="it-IT" sz="1800" b="1" i="1" dirty="0" err="1">
                <a:latin typeface="Calibri" charset="0"/>
                <a:cs typeface="Calibri" charset="0"/>
              </a:rPr>
              <a:t>honorificum</a:t>
            </a:r>
            <a:r>
              <a:rPr lang="it-IT" sz="1800" b="1" i="1" dirty="0">
                <a:latin typeface="Calibri" charset="0"/>
                <a:cs typeface="Calibri" charset="0"/>
              </a:rPr>
              <a:t> </a:t>
            </a:r>
            <a:r>
              <a:rPr lang="it-IT" sz="1800" b="1" i="1" dirty="0" err="1">
                <a:latin typeface="Calibri" charset="0"/>
                <a:cs typeface="Calibri" charset="0"/>
              </a:rPr>
              <a:t>civitati</a:t>
            </a:r>
            <a:r>
              <a:rPr lang="it-IT" sz="1800" b="1" i="1" dirty="0">
                <a:latin typeface="Calibri" charset="0"/>
                <a:cs typeface="Calibri" charset="0"/>
              </a:rPr>
              <a:t> </a:t>
            </a:r>
            <a:r>
              <a:rPr lang="it-IT" sz="1800" i="1" dirty="0">
                <a:latin typeface="Calibri" charset="0"/>
                <a:cs typeface="Calibri" charset="0"/>
              </a:rPr>
              <a:t>... </a:t>
            </a:r>
            <a:r>
              <a:rPr lang="it-IT" sz="1800" i="1" dirty="0" err="1">
                <a:latin typeface="Calibri" charset="0"/>
                <a:cs typeface="Calibri" charset="0"/>
              </a:rPr>
              <a:t>dictum</a:t>
            </a:r>
            <a:r>
              <a:rPr lang="it-IT" sz="1800" i="1" dirty="0">
                <a:latin typeface="Calibri" charset="0"/>
                <a:cs typeface="Calibri" charset="0"/>
              </a:rPr>
              <a:t> </a:t>
            </a:r>
            <a:r>
              <a:rPr lang="it-IT" sz="1800" b="1" i="1" dirty="0" err="1">
                <a:latin typeface="Calibri" charset="0"/>
                <a:cs typeface="Calibri" charset="0"/>
              </a:rPr>
              <a:t>theatrum</a:t>
            </a:r>
            <a:r>
              <a:rPr lang="it-IT" sz="1800" b="1" i="1" dirty="0">
                <a:latin typeface="Calibri" charset="0"/>
                <a:cs typeface="Calibri" charset="0"/>
              </a:rPr>
              <a:t> </a:t>
            </a:r>
            <a:r>
              <a:rPr lang="it-IT" sz="1800" b="1" i="1" dirty="0" err="1">
                <a:latin typeface="Calibri" charset="0"/>
                <a:cs typeface="Calibri" charset="0"/>
              </a:rPr>
              <a:t>sive</a:t>
            </a:r>
            <a:r>
              <a:rPr lang="it-IT" sz="1800" b="1" i="1" dirty="0">
                <a:latin typeface="Calibri" charset="0"/>
                <a:cs typeface="Calibri" charset="0"/>
              </a:rPr>
              <a:t> arena</a:t>
            </a:r>
            <a:r>
              <a:rPr lang="it-IT" sz="1800" i="1" dirty="0">
                <a:latin typeface="Calibri" charset="0"/>
                <a:cs typeface="Calibri" charset="0"/>
              </a:rPr>
              <a:t> </a:t>
            </a:r>
            <a:r>
              <a:rPr lang="it-IT" sz="1800" i="1" dirty="0" err="1">
                <a:latin typeface="Calibri" charset="0"/>
                <a:cs typeface="Calibri" charset="0"/>
              </a:rPr>
              <a:t>claudi</a:t>
            </a:r>
            <a:r>
              <a:rPr lang="it-IT" sz="1800" i="1" dirty="0">
                <a:latin typeface="Calibri" charset="0"/>
                <a:cs typeface="Calibri" charset="0"/>
              </a:rPr>
              <a:t> </a:t>
            </a:r>
            <a:r>
              <a:rPr lang="it-IT" sz="1800" i="1" dirty="0" err="1">
                <a:latin typeface="Calibri" charset="0"/>
                <a:cs typeface="Calibri" charset="0"/>
              </a:rPr>
              <a:t>debeat</a:t>
            </a:r>
            <a:r>
              <a:rPr lang="it-IT" sz="1800" i="1" dirty="0">
                <a:latin typeface="Calibri" charset="0"/>
                <a:cs typeface="Calibri" charset="0"/>
              </a:rPr>
              <a:t> et </a:t>
            </a:r>
            <a:r>
              <a:rPr lang="it-IT" sz="1800" i="1" dirty="0" err="1">
                <a:latin typeface="Calibri" charset="0"/>
                <a:cs typeface="Calibri" charset="0"/>
              </a:rPr>
              <a:t>clausum</a:t>
            </a:r>
            <a:r>
              <a:rPr lang="it-IT" sz="1800" i="1" dirty="0">
                <a:latin typeface="Calibri" charset="0"/>
                <a:cs typeface="Calibri" charset="0"/>
              </a:rPr>
              <a:t> teneri et </a:t>
            </a:r>
            <a:r>
              <a:rPr lang="it-IT" sz="1800" i="1" dirty="0" err="1">
                <a:latin typeface="Calibri" charset="0"/>
                <a:cs typeface="Calibri" charset="0"/>
              </a:rPr>
              <a:t>claves</a:t>
            </a:r>
            <a:r>
              <a:rPr lang="it-IT" sz="1800" i="1" dirty="0">
                <a:latin typeface="Calibri" charset="0"/>
                <a:cs typeface="Calibri" charset="0"/>
              </a:rPr>
              <a:t> </a:t>
            </a:r>
            <a:r>
              <a:rPr lang="it-IT" sz="1800" i="1" dirty="0" err="1">
                <a:latin typeface="Calibri" charset="0"/>
                <a:cs typeface="Calibri" charset="0"/>
              </a:rPr>
              <a:t>portas</a:t>
            </a:r>
            <a:r>
              <a:rPr lang="it-IT" sz="1800" i="1" dirty="0">
                <a:latin typeface="Calibri" charset="0"/>
                <a:cs typeface="Calibri" charset="0"/>
              </a:rPr>
              <a:t>... </a:t>
            </a:r>
            <a:r>
              <a:rPr lang="it-IT" sz="1800" b="1" i="1" dirty="0">
                <a:latin typeface="Calibri" charset="0"/>
                <a:cs typeface="Calibri" charset="0"/>
              </a:rPr>
              <a:t>si </a:t>
            </a:r>
            <a:r>
              <a:rPr lang="it-IT" sz="1800" b="1" i="1" dirty="0" err="1">
                <a:latin typeface="Calibri" charset="0"/>
                <a:cs typeface="Calibri" charset="0"/>
              </a:rPr>
              <a:t>quis</a:t>
            </a:r>
            <a:r>
              <a:rPr lang="it-IT" sz="1800" b="1" i="1" dirty="0">
                <a:latin typeface="Calibri" charset="0"/>
                <a:cs typeface="Calibri" charset="0"/>
              </a:rPr>
              <a:t> </a:t>
            </a:r>
            <a:r>
              <a:rPr lang="it-IT" sz="1800" b="1" i="1" dirty="0" err="1">
                <a:latin typeface="Calibri" charset="0"/>
                <a:cs typeface="Calibri" charset="0"/>
              </a:rPr>
              <a:t>fregerit</a:t>
            </a:r>
            <a:r>
              <a:rPr lang="it-IT" sz="1800" b="1" i="1" dirty="0">
                <a:latin typeface="Calibri" charset="0"/>
                <a:cs typeface="Calibri" charset="0"/>
              </a:rPr>
              <a:t> </a:t>
            </a:r>
            <a:r>
              <a:rPr lang="it-IT" sz="1800" b="1" i="1" dirty="0" err="1">
                <a:latin typeface="Calibri" charset="0"/>
                <a:cs typeface="Calibri" charset="0"/>
              </a:rPr>
              <a:t>portas</a:t>
            </a:r>
            <a:r>
              <a:rPr lang="it-IT" sz="1800" b="1" i="1" dirty="0">
                <a:latin typeface="Calibri" charset="0"/>
                <a:cs typeface="Calibri" charset="0"/>
              </a:rPr>
              <a:t> </a:t>
            </a:r>
            <a:r>
              <a:rPr lang="it-IT" sz="1800" b="1" i="1" dirty="0" err="1">
                <a:latin typeface="Calibri" charset="0"/>
                <a:cs typeface="Calibri" charset="0"/>
              </a:rPr>
              <a:t>vel</a:t>
            </a:r>
            <a:r>
              <a:rPr lang="it-IT" sz="1800" b="1" i="1" dirty="0">
                <a:latin typeface="Calibri" charset="0"/>
                <a:cs typeface="Calibri" charset="0"/>
              </a:rPr>
              <a:t> </a:t>
            </a:r>
            <a:r>
              <a:rPr lang="it-IT" sz="1800" b="1" i="1" dirty="0" err="1">
                <a:latin typeface="Calibri" charset="0"/>
                <a:cs typeface="Calibri" charset="0"/>
              </a:rPr>
              <a:t>murus</a:t>
            </a:r>
            <a:r>
              <a:rPr lang="it-IT" sz="1800" b="1" i="1" dirty="0">
                <a:latin typeface="Calibri" charset="0"/>
                <a:cs typeface="Calibri" charset="0"/>
              </a:rPr>
              <a:t> </a:t>
            </a:r>
            <a:r>
              <a:rPr lang="it-IT" sz="1800" b="1" i="1" dirty="0" err="1">
                <a:latin typeface="Calibri" charset="0"/>
                <a:cs typeface="Calibri" charset="0"/>
              </a:rPr>
              <a:t>ipsi</a:t>
            </a:r>
            <a:r>
              <a:rPr lang="it-IT" sz="1800" b="1" i="1" dirty="0">
                <a:latin typeface="Calibri" charset="0"/>
                <a:cs typeface="Calibri" charset="0"/>
              </a:rPr>
              <a:t> </a:t>
            </a:r>
            <a:r>
              <a:rPr lang="it-IT" sz="1800" b="1" i="1" dirty="0" err="1">
                <a:latin typeface="Calibri" charset="0"/>
                <a:cs typeface="Calibri" charset="0"/>
              </a:rPr>
              <a:t>theatri</a:t>
            </a:r>
            <a:r>
              <a:rPr lang="it-IT" sz="1800" b="1" i="1" dirty="0">
                <a:latin typeface="Calibri" charset="0"/>
                <a:cs typeface="Calibri" charset="0"/>
              </a:rPr>
              <a:t> </a:t>
            </a:r>
            <a:r>
              <a:rPr lang="it-IT" sz="1800" b="1" i="1" dirty="0" err="1">
                <a:latin typeface="Calibri" charset="0"/>
                <a:cs typeface="Calibri" charset="0"/>
              </a:rPr>
              <a:t>ipsum</a:t>
            </a:r>
            <a:r>
              <a:rPr lang="it-IT" sz="1800" b="1" i="1" dirty="0">
                <a:latin typeface="Calibri" charset="0"/>
                <a:cs typeface="Calibri" charset="0"/>
              </a:rPr>
              <a:t> </a:t>
            </a:r>
            <a:r>
              <a:rPr lang="it-IT" sz="1800" b="1" i="1" dirty="0" err="1">
                <a:latin typeface="Calibri" charset="0"/>
                <a:cs typeface="Calibri" charset="0"/>
              </a:rPr>
              <a:t>puniatur</a:t>
            </a:r>
            <a:r>
              <a:rPr lang="it-IT" sz="1800" i="1" dirty="0">
                <a:latin typeface="Calibri" charset="0"/>
                <a:cs typeface="Calibri" charset="0"/>
              </a:rPr>
              <a:t> in XXV libris… </a:t>
            </a:r>
            <a:r>
              <a:rPr lang="it-IT" sz="1800" b="1" i="1" dirty="0" err="1">
                <a:latin typeface="Calibri" charset="0"/>
                <a:cs typeface="Calibri" charset="0"/>
              </a:rPr>
              <a:t>eade</a:t>
            </a:r>
            <a:r>
              <a:rPr lang="it-IT" sz="1800" b="1" i="1" dirty="0">
                <a:latin typeface="Calibri" charset="0"/>
                <a:cs typeface="Calibri" charset="0"/>
              </a:rPr>
              <a:t> pena </a:t>
            </a:r>
            <a:r>
              <a:rPr lang="it-IT" sz="1800" b="1" i="1" dirty="0" err="1">
                <a:latin typeface="Calibri" charset="0"/>
                <a:cs typeface="Calibri" charset="0"/>
              </a:rPr>
              <a:t>puniatur</a:t>
            </a:r>
            <a:r>
              <a:rPr lang="it-IT" sz="1800" b="1" i="1" dirty="0">
                <a:latin typeface="Calibri" charset="0"/>
                <a:cs typeface="Calibri" charset="0"/>
              </a:rPr>
              <a:t> </a:t>
            </a:r>
            <a:r>
              <a:rPr lang="it-IT" sz="1800" b="1" i="1" dirty="0" err="1">
                <a:latin typeface="Calibri" charset="0"/>
                <a:cs typeface="Calibri" charset="0"/>
              </a:rPr>
              <a:t>quis</a:t>
            </a:r>
            <a:r>
              <a:rPr lang="it-IT" sz="1800" b="1" i="1" dirty="0">
                <a:latin typeface="Calibri" charset="0"/>
                <a:cs typeface="Calibri" charset="0"/>
              </a:rPr>
              <a:t> </a:t>
            </a:r>
            <a:r>
              <a:rPr lang="it-IT" sz="1800" b="1" i="1" dirty="0" err="1">
                <a:latin typeface="Calibri" charset="0"/>
                <a:cs typeface="Calibri" charset="0"/>
              </a:rPr>
              <a:t>destrueret</a:t>
            </a:r>
            <a:r>
              <a:rPr lang="it-IT" sz="1800" b="1" i="1" dirty="0">
                <a:latin typeface="Calibri" charset="0"/>
                <a:cs typeface="Calibri" charset="0"/>
              </a:rPr>
              <a:t> </a:t>
            </a:r>
            <a:r>
              <a:rPr lang="it-IT" sz="1800" b="1" i="1" dirty="0" err="1">
                <a:latin typeface="Calibri" charset="0"/>
                <a:cs typeface="Calibri" charset="0"/>
              </a:rPr>
              <a:t>gradibus</a:t>
            </a:r>
            <a:r>
              <a:rPr lang="it-IT" sz="1800" b="1" i="1" dirty="0">
                <a:latin typeface="Calibri" charset="0"/>
                <a:cs typeface="Calibri" charset="0"/>
              </a:rPr>
              <a:t> </a:t>
            </a:r>
            <a:r>
              <a:rPr lang="it-IT" sz="1800" b="1" i="1" dirty="0" err="1">
                <a:latin typeface="Calibri" charset="0"/>
                <a:cs typeface="Calibri" charset="0"/>
              </a:rPr>
              <a:t>sive</a:t>
            </a:r>
            <a:r>
              <a:rPr lang="it-IT" sz="1800" b="1" i="1" dirty="0">
                <a:latin typeface="Calibri" charset="0"/>
                <a:cs typeface="Calibri" charset="0"/>
              </a:rPr>
              <a:t> </a:t>
            </a:r>
            <a:r>
              <a:rPr lang="it-IT" sz="1800" b="1" i="1" dirty="0" err="1">
                <a:latin typeface="Calibri" charset="0"/>
                <a:cs typeface="Calibri" charset="0"/>
              </a:rPr>
              <a:t>scalinis</a:t>
            </a:r>
            <a:r>
              <a:rPr lang="it-IT" sz="1800" b="1" i="1" dirty="0">
                <a:latin typeface="Calibri" charset="0"/>
                <a:cs typeface="Calibri" charset="0"/>
              </a:rPr>
              <a:t> </a:t>
            </a:r>
            <a:r>
              <a:rPr lang="it-IT" sz="1800" b="1" i="1" dirty="0" err="1">
                <a:latin typeface="Calibri" charset="0"/>
                <a:cs typeface="Calibri" charset="0"/>
              </a:rPr>
              <a:t>vel</a:t>
            </a:r>
            <a:r>
              <a:rPr lang="it-IT" sz="1800" b="1" i="1" dirty="0">
                <a:latin typeface="Calibri" charset="0"/>
                <a:cs typeface="Calibri" charset="0"/>
              </a:rPr>
              <a:t> </a:t>
            </a:r>
            <a:r>
              <a:rPr lang="it-IT" sz="1800" b="1" i="1" dirty="0" err="1">
                <a:latin typeface="Calibri" charset="0"/>
                <a:cs typeface="Calibri" charset="0"/>
              </a:rPr>
              <a:t>moveret</a:t>
            </a:r>
            <a:r>
              <a:rPr lang="it-IT" sz="1800" b="1" i="1" dirty="0">
                <a:latin typeface="Calibri" charset="0"/>
                <a:cs typeface="Calibri" charset="0"/>
              </a:rPr>
              <a:t> aut </a:t>
            </a:r>
            <a:r>
              <a:rPr lang="it-IT" sz="1800" b="1" i="1" dirty="0" err="1">
                <a:latin typeface="Calibri" charset="0"/>
                <a:cs typeface="Calibri" charset="0"/>
              </a:rPr>
              <a:t>faceret</a:t>
            </a:r>
            <a:r>
              <a:rPr lang="it-IT" sz="1800" b="1" i="1" dirty="0">
                <a:latin typeface="Calibri" charset="0"/>
                <a:cs typeface="Calibri" charset="0"/>
              </a:rPr>
              <a:t> cadere </a:t>
            </a:r>
            <a:r>
              <a:rPr lang="it-IT" sz="1800" b="1" i="1" dirty="0" err="1">
                <a:latin typeface="Calibri" charset="0"/>
                <a:cs typeface="Calibri" charset="0"/>
              </a:rPr>
              <a:t>quarum</a:t>
            </a:r>
            <a:r>
              <a:rPr lang="it-IT" sz="1800" b="1" i="1" dirty="0">
                <a:latin typeface="Calibri" charset="0"/>
                <a:cs typeface="Calibri" charset="0"/>
              </a:rPr>
              <a:t> </a:t>
            </a:r>
            <a:r>
              <a:rPr lang="it-IT" sz="1800" b="1" i="1" dirty="0" err="1">
                <a:latin typeface="Calibri" charset="0"/>
                <a:cs typeface="Calibri" charset="0"/>
              </a:rPr>
              <a:t>vel</a:t>
            </a:r>
            <a:r>
              <a:rPr lang="it-IT" sz="1800" b="1" i="1" dirty="0">
                <a:latin typeface="Calibri" charset="0"/>
                <a:cs typeface="Calibri" charset="0"/>
              </a:rPr>
              <a:t> alias </a:t>
            </a:r>
            <a:r>
              <a:rPr lang="it-IT" sz="1800" b="1" i="1" dirty="0" err="1">
                <a:latin typeface="Calibri" charset="0"/>
                <a:cs typeface="Calibri" charset="0"/>
              </a:rPr>
              <a:t>petras</a:t>
            </a:r>
            <a:r>
              <a:rPr lang="it-IT" sz="1800" b="1" i="1" dirty="0">
                <a:latin typeface="Calibri" charset="0"/>
                <a:cs typeface="Calibri" charset="0"/>
              </a:rPr>
              <a:t> asportando ex </a:t>
            </a:r>
            <a:r>
              <a:rPr lang="it-IT" sz="1800" b="1" i="1" dirty="0" err="1">
                <a:latin typeface="Calibri" charset="0"/>
                <a:cs typeface="Calibri" charset="0"/>
              </a:rPr>
              <a:t>ipsa</a:t>
            </a:r>
            <a:r>
              <a:rPr lang="it-IT" sz="1800" b="1" i="1" dirty="0">
                <a:latin typeface="Calibri" charset="0"/>
                <a:cs typeface="Calibri" charset="0"/>
              </a:rPr>
              <a:t> arena </a:t>
            </a:r>
            <a:r>
              <a:rPr lang="it-IT" sz="1800" i="1" dirty="0">
                <a:latin typeface="Calibri" charset="0"/>
                <a:cs typeface="Calibri" charset="0"/>
              </a:rPr>
              <a:t>... </a:t>
            </a:r>
            <a:r>
              <a:rPr lang="it-IT" sz="1800" i="1" dirty="0" err="1">
                <a:latin typeface="Calibri" charset="0"/>
                <a:cs typeface="Calibri" charset="0"/>
              </a:rPr>
              <a:t>inquerere</a:t>
            </a:r>
            <a:r>
              <a:rPr lang="it-IT" sz="1800" i="1" dirty="0">
                <a:latin typeface="Calibri" charset="0"/>
                <a:cs typeface="Calibri" charset="0"/>
              </a:rPr>
              <a:t> per </a:t>
            </a:r>
            <a:r>
              <a:rPr lang="it-IT" sz="1800" i="1" dirty="0" err="1">
                <a:latin typeface="Calibri" charset="0"/>
                <a:cs typeface="Calibri" charset="0"/>
              </a:rPr>
              <a:t>covalos</a:t>
            </a:r>
            <a:r>
              <a:rPr lang="it-IT" sz="1800" i="1" dirty="0">
                <a:latin typeface="Calibri" charset="0"/>
                <a:cs typeface="Calibri" charset="0"/>
              </a:rPr>
              <a:t> </a:t>
            </a:r>
            <a:r>
              <a:rPr lang="it-IT" sz="1800" i="1" dirty="0" err="1">
                <a:latin typeface="Calibri" charset="0"/>
                <a:cs typeface="Calibri" charset="0"/>
              </a:rPr>
              <a:t>habitantes</a:t>
            </a:r>
            <a:r>
              <a:rPr lang="it-IT" sz="1800" i="1" dirty="0">
                <a:latin typeface="Calibri" charset="0"/>
                <a:cs typeface="Calibri" charset="0"/>
              </a:rPr>
              <a:t> si </a:t>
            </a:r>
            <a:r>
              <a:rPr lang="it-IT" sz="1800" i="1" dirty="0" err="1">
                <a:latin typeface="Calibri" charset="0"/>
                <a:cs typeface="Calibri" charset="0"/>
              </a:rPr>
              <a:t>fossas</a:t>
            </a:r>
            <a:r>
              <a:rPr lang="it-IT" sz="1800" i="1" dirty="0">
                <a:latin typeface="Calibri" charset="0"/>
                <a:cs typeface="Calibri" charset="0"/>
              </a:rPr>
              <a:t> </a:t>
            </a:r>
            <a:r>
              <a:rPr lang="it-IT" sz="1800" i="1" dirty="0" err="1">
                <a:latin typeface="Calibri" charset="0"/>
                <a:cs typeface="Calibri" charset="0"/>
              </a:rPr>
              <a:t>vel</a:t>
            </a:r>
            <a:r>
              <a:rPr lang="it-IT" sz="1800" i="1" dirty="0">
                <a:latin typeface="Calibri" charset="0"/>
                <a:cs typeface="Calibri" charset="0"/>
              </a:rPr>
              <a:t> </a:t>
            </a:r>
            <a:r>
              <a:rPr lang="it-IT" sz="1800" i="1" dirty="0" err="1">
                <a:latin typeface="Calibri" charset="0"/>
                <a:cs typeface="Calibri" charset="0"/>
              </a:rPr>
              <a:t>scaffas</a:t>
            </a:r>
            <a:r>
              <a:rPr lang="it-IT" sz="1800" i="1" dirty="0">
                <a:latin typeface="Calibri" charset="0"/>
                <a:cs typeface="Calibri" charset="0"/>
              </a:rPr>
              <a:t> </a:t>
            </a:r>
            <a:r>
              <a:rPr lang="it-IT" sz="1800" i="1" dirty="0" err="1">
                <a:latin typeface="Calibri" charset="0"/>
                <a:cs typeface="Calibri" charset="0"/>
              </a:rPr>
              <a:t>discurrentes</a:t>
            </a:r>
            <a:r>
              <a:rPr lang="it-IT" sz="1800" i="1" dirty="0">
                <a:latin typeface="Calibri" charset="0"/>
                <a:cs typeface="Calibri" charset="0"/>
              </a:rPr>
              <a:t> in </a:t>
            </a:r>
            <a:r>
              <a:rPr lang="it-IT" sz="1800" i="1" dirty="0" err="1">
                <a:latin typeface="Calibri" charset="0"/>
                <a:cs typeface="Calibri" charset="0"/>
              </a:rPr>
              <a:t>dicto</a:t>
            </a:r>
            <a:r>
              <a:rPr lang="it-IT" sz="1800" i="1" dirty="0">
                <a:latin typeface="Calibri" charset="0"/>
                <a:cs typeface="Calibri" charset="0"/>
              </a:rPr>
              <a:t> </a:t>
            </a:r>
            <a:r>
              <a:rPr lang="it-IT" sz="1800" i="1" dirty="0" err="1">
                <a:latin typeface="Calibri" charset="0"/>
                <a:cs typeface="Calibri" charset="0"/>
              </a:rPr>
              <a:t>theatro</a:t>
            </a:r>
            <a:r>
              <a:rPr lang="it-IT" sz="1800" i="1" dirty="0">
                <a:latin typeface="Calibri" charset="0"/>
                <a:cs typeface="Calibri" charset="0"/>
              </a:rPr>
              <a:t> </a:t>
            </a:r>
            <a:r>
              <a:rPr lang="it-IT" sz="1800" i="1" dirty="0" err="1">
                <a:latin typeface="Calibri" charset="0"/>
                <a:cs typeface="Calibri" charset="0"/>
              </a:rPr>
              <a:t>vel</a:t>
            </a:r>
            <a:r>
              <a:rPr lang="it-IT" sz="1800" i="1" dirty="0">
                <a:latin typeface="Calibri" charset="0"/>
                <a:cs typeface="Calibri" charset="0"/>
              </a:rPr>
              <a:t> arena </a:t>
            </a:r>
            <a:r>
              <a:rPr lang="it-IT" sz="1800" i="1" dirty="0" err="1">
                <a:latin typeface="Calibri" charset="0"/>
                <a:cs typeface="Calibri" charset="0"/>
              </a:rPr>
              <a:t>faciant</a:t>
            </a:r>
            <a:r>
              <a:rPr lang="it-IT" sz="1800" i="1" dirty="0">
                <a:latin typeface="Calibri" charset="0"/>
                <a:cs typeface="Calibri" charset="0"/>
              </a:rPr>
              <a:t> </a:t>
            </a:r>
            <a:r>
              <a:rPr lang="it-IT" sz="1800" i="1" dirty="0" err="1">
                <a:latin typeface="Calibri" charset="0"/>
                <a:cs typeface="Calibri" charset="0"/>
              </a:rPr>
              <a:t>eas</a:t>
            </a:r>
            <a:r>
              <a:rPr lang="it-IT" sz="1800" i="1" dirty="0">
                <a:latin typeface="Calibri" charset="0"/>
                <a:cs typeface="Calibri" charset="0"/>
              </a:rPr>
              <a:t> </a:t>
            </a:r>
            <a:r>
              <a:rPr lang="it-IT" sz="1800" i="1" dirty="0" err="1">
                <a:latin typeface="Calibri" charset="0"/>
                <a:cs typeface="Calibri" charset="0"/>
              </a:rPr>
              <a:t>claudere</a:t>
            </a:r>
            <a:r>
              <a:rPr lang="it-IT" sz="1800" dirty="0">
                <a:latin typeface="Calibri" charset="0"/>
                <a:cs typeface="Calibri" charset="0"/>
              </a:rPr>
              <a:t>... (</a:t>
            </a:r>
            <a:r>
              <a:rPr lang="it-IT" sz="1800" i="1" dirty="0">
                <a:latin typeface="Calibri" charset="0"/>
                <a:cs typeface="Calibri" charset="0"/>
              </a:rPr>
              <a:t>Liber </a:t>
            </a:r>
            <a:r>
              <a:rPr lang="it-IT" sz="1800" i="1" dirty="0" err="1">
                <a:latin typeface="Calibri" charset="0"/>
                <a:cs typeface="Calibri" charset="0"/>
              </a:rPr>
              <a:t>Statutorum</a:t>
            </a:r>
            <a:r>
              <a:rPr lang="it-IT" sz="1800" dirty="0">
                <a:latin typeface="Calibri" charset="0"/>
                <a:cs typeface="Calibri" charset="0"/>
              </a:rPr>
              <a:t>, ms. sec. XV, IV, LVI).</a:t>
            </a:r>
          </a:p>
        </p:txBody>
      </p:sp>
    </p:spTree>
    <p:extLst>
      <p:ext uri="{BB962C8B-B14F-4D97-AF65-F5344CB8AC3E}">
        <p14:creationId xmlns:p14="http://schemas.microsoft.com/office/powerpoint/2010/main" val="240752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6"/>
          <p:cNvSpPr txBox="1">
            <a:spLocks noChangeArrowheads="1"/>
          </p:cNvSpPr>
          <p:nvPr/>
        </p:nvSpPr>
        <p:spPr bwMode="auto">
          <a:xfrm>
            <a:off x="228600" y="213459"/>
            <a:ext cx="8686800"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2000" dirty="0">
                <a:latin typeface="+mn-lt"/>
                <a:cs typeface="Arial" charset="0"/>
              </a:rPr>
              <a:t>La</a:t>
            </a:r>
            <a:r>
              <a:rPr lang="it-IT" sz="2000" b="1" dirty="0">
                <a:solidFill>
                  <a:srgbClr val="FF3300"/>
                </a:solidFill>
                <a:latin typeface="+mn-lt"/>
                <a:cs typeface="Arial" charset="0"/>
              </a:rPr>
              <a:t> conservazione strutturale</a:t>
            </a:r>
            <a:r>
              <a:rPr lang="it-IT" sz="2000" dirty="0">
                <a:latin typeface="+mn-lt"/>
                <a:cs typeface="Arial" charset="0"/>
              </a:rPr>
              <a:t> </a:t>
            </a:r>
            <a:r>
              <a:rPr lang="it-IT" sz="2000" dirty="0">
                <a:latin typeface="+mn-lt"/>
              </a:rPr>
              <a:t>più spesso va correlata al </a:t>
            </a:r>
            <a:r>
              <a:rPr lang="it-IT" sz="2000" b="1" dirty="0">
                <a:latin typeface="+mn-lt"/>
                <a:cs typeface="Arial" charset="0"/>
              </a:rPr>
              <a:t>riutilizzo</a:t>
            </a:r>
            <a:r>
              <a:rPr lang="it-IT" sz="2000" dirty="0">
                <a:latin typeface="+mn-lt"/>
                <a:cs typeface="Arial" charset="0"/>
              </a:rPr>
              <a:t> degli edifici stessi. In effetti il riuso, per quanto possa aver stravolto il significato originario dei monumenti del passato e averne rielaborato anche in modo radicale le murature per riadattarle a nuove funzioni, comportò necessariamente il loro mantenimento in vita e quindi fu un fondamentale fattore di conservazione dell'antico.</a:t>
            </a:r>
          </a:p>
          <a:p>
            <a:pPr algn="just" eaLnBrk="1" hangingPunct="1"/>
            <a:endParaRPr lang="it-IT" sz="2000" dirty="0">
              <a:latin typeface="+mn-lt"/>
              <a:cs typeface="Arial" charset="0"/>
            </a:endParaRPr>
          </a:p>
          <a:p>
            <a:pPr algn="just" eaLnBrk="1" hangingPunct="1"/>
            <a:r>
              <a:rPr lang="it-IT" sz="2000" dirty="0">
                <a:latin typeface="+mn-lt"/>
                <a:cs typeface="Arial" charset="0"/>
              </a:rPr>
              <a:t>Si possono individuare diversi tipi di reimpiego cui andarono incontro gli edifici per spettacolo antichi, talora anche </a:t>
            </a:r>
            <a:r>
              <a:rPr lang="ja-JP" altLang="it-IT" sz="2000" dirty="0">
                <a:latin typeface="+mn-lt"/>
                <a:cs typeface="Arial" charset="0"/>
              </a:rPr>
              <a:t>“</a:t>
            </a:r>
            <a:r>
              <a:rPr lang="it-IT" sz="2000" dirty="0">
                <a:latin typeface="+mn-lt"/>
                <a:cs typeface="Arial" charset="0"/>
              </a:rPr>
              <a:t>combinati</a:t>
            </a:r>
            <a:r>
              <a:rPr lang="ja-JP" altLang="it-IT" sz="2000" dirty="0">
                <a:latin typeface="+mn-lt"/>
                <a:cs typeface="Arial" charset="0"/>
              </a:rPr>
              <a:t>”</a:t>
            </a:r>
            <a:r>
              <a:rPr lang="it-IT" sz="2000" dirty="0">
                <a:latin typeface="+mn-lt"/>
                <a:cs typeface="Arial" charset="0"/>
              </a:rPr>
              <a:t> insieme o susseguitisi nel corso del tempo (ad es. il riuso </a:t>
            </a:r>
            <a:r>
              <a:rPr lang="it-IT" sz="2000" b="1" dirty="0">
                <a:latin typeface="+mn-lt"/>
                <a:cs typeface="Arial" charset="0"/>
              </a:rPr>
              <a:t>militare-difensivo</a:t>
            </a:r>
            <a:r>
              <a:rPr lang="it-IT" sz="2000" dirty="0">
                <a:latin typeface="+mn-lt"/>
                <a:cs typeface="Arial" charset="0"/>
              </a:rPr>
              <a:t>, l'</a:t>
            </a:r>
            <a:r>
              <a:rPr lang="it-IT" sz="2000" b="1" dirty="0">
                <a:latin typeface="+mn-lt"/>
                <a:cs typeface="Arial" charset="0"/>
              </a:rPr>
              <a:t>abitativo</a:t>
            </a:r>
            <a:r>
              <a:rPr lang="it-IT" sz="2000" dirty="0">
                <a:latin typeface="+mn-lt"/>
                <a:cs typeface="Arial" charset="0"/>
              </a:rPr>
              <a:t>, il </a:t>
            </a:r>
            <a:r>
              <a:rPr lang="it-IT" sz="2000" b="1" dirty="0">
                <a:latin typeface="+mn-lt"/>
                <a:cs typeface="Arial" charset="0"/>
              </a:rPr>
              <a:t>produttivo</a:t>
            </a:r>
            <a:r>
              <a:rPr lang="it-IT" sz="2000" dirty="0">
                <a:latin typeface="+mn-lt"/>
                <a:cs typeface="Arial" charset="0"/>
              </a:rPr>
              <a:t>, il </a:t>
            </a:r>
            <a:r>
              <a:rPr lang="it-IT" sz="2000" b="1" dirty="0">
                <a:latin typeface="+mn-lt"/>
                <a:cs typeface="Arial" charset="0"/>
              </a:rPr>
              <a:t>funerario)</a:t>
            </a:r>
            <a:r>
              <a:rPr lang="it-IT" sz="2000" dirty="0">
                <a:latin typeface="+mn-lt"/>
                <a:cs typeface="Arial" charset="0"/>
              </a:rPr>
              <a:t>.</a:t>
            </a:r>
            <a:r>
              <a:rPr lang="it-IT" sz="2000" dirty="0">
                <a:latin typeface="+mn-lt"/>
              </a:rPr>
              <a:t> </a:t>
            </a:r>
            <a:r>
              <a:rPr lang="it-IT" sz="2000" dirty="0">
                <a:latin typeface="+mn-lt"/>
                <a:cs typeface="Arial" charset="0"/>
              </a:rPr>
              <a:t>Essi sono direttamente influenzati da una varia combinazione di elementi quali le </a:t>
            </a:r>
            <a:r>
              <a:rPr lang="it-IT" sz="2000" b="1" dirty="0">
                <a:latin typeface="+mn-lt"/>
                <a:cs typeface="Arial" charset="0"/>
              </a:rPr>
              <a:t>caratteristiche architettonico-costruttive dei monumenti</a:t>
            </a:r>
            <a:r>
              <a:rPr lang="it-IT" sz="2000" dirty="0">
                <a:latin typeface="+mn-lt"/>
                <a:cs typeface="Arial" charset="0"/>
              </a:rPr>
              <a:t>, la loro </a:t>
            </a:r>
            <a:r>
              <a:rPr lang="it-IT" sz="2000" b="1" dirty="0">
                <a:latin typeface="+mn-lt"/>
                <a:cs typeface="Arial" charset="0"/>
              </a:rPr>
              <a:t>ubicazione nell'ambito della città</a:t>
            </a:r>
            <a:r>
              <a:rPr lang="it-IT" sz="2000" dirty="0">
                <a:latin typeface="+mn-lt"/>
                <a:cs typeface="Arial" charset="0"/>
              </a:rPr>
              <a:t>, la loro </a:t>
            </a:r>
            <a:r>
              <a:rPr lang="it-IT" sz="2000" b="1" dirty="0">
                <a:latin typeface="+mn-lt"/>
                <a:cs typeface="Arial" charset="0"/>
              </a:rPr>
              <a:t>proprietà </a:t>
            </a:r>
            <a:r>
              <a:rPr lang="it-IT" sz="2000" dirty="0">
                <a:latin typeface="+mn-lt"/>
                <a:cs typeface="Arial" charset="0"/>
              </a:rPr>
              <a:t>pubblica, privata o ecclesiastica, assieme naturalmente alle </a:t>
            </a:r>
            <a:r>
              <a:rPr lang="it-IT" sz="2000" b="1" dirty="0">
                <a:latin typeface="+mn-lt"/>
                <a:cs typeface="Arial" charset="0"/>
              </a:rPr>
              <a:t>vicende storiche</a:t>
            </a:r>
            <a:r>
              <a:rPr lang="it-IT" sz="2000" dirty="0">
                <a:latin typeface="+mn-lt"/>
                <a:cs typeface="Arial" charset="0"/>
              </a:rPr>
              <a:t> vissute dal centro urbano in cui essi erano compresi.</a:t>
            </a:r>
          </a:p>
          <a:p>
            <a:pPr algn="just" eaLnBrk="1" hangingPunct="1"/>
            <a:endParaRPr lang="it-IT" sz="2000" dirty="0">
              <a:latin typeface="+mn-lt"/>
              <a:cs typeface="Arial" charset="0"/>
            </a:endParaRPr>
          </a:p>
          <a:p>
            <a:pPr algn="just" eaLnBrk="1" hangingPunct="1"/>
            <a:r>
              <a:rPr lang="it-IT" sz="2000" dirty="0">
                <a:latin typeface="+mn-lt"/>
                <a:cs typeface="Arial" charset="0"/>
              </a:rPr>
              <a:t>Alcuni di questi riusi sembrano </a:t>
            </a:r>
            <a:r>
              <a:rPr lang="ja-JP" altLang="it-IT" sz="2000" b="1" dirty="0">
                <a:latin typeface="+mn-lt"/>
                <a:cs typeface="Arial" charset="0"/>
              </a:rPr>
              <a:t>“</a:t>
            </a:r>
            <a:r>
              <a:rPr lang="it-IT" sz="2000" b="1" dirty="0">
                <a:latin typeface="+mn-lt"/>
                <a:cs typeface="Arial" charset="0"/>
              </a:rPr>
              <a:t>passivi</a:t>
            </a:r>
            <a:r>
              <a:rPr lang="ja-JP" altLang="it-IT" sz="2000" b="1" dirty="0">
                <a:latin typeface="+mn-lt"/>
                <a:cs typeface="Arial" charset="0"/>
              </a:rPr>
              <a:t>”</a:t>
            </a:r>
            <a:r>
              <a:rPr lang="it-IT" sz="2000" b="1" dirty="0">
                <a:latin typeface="+mn-lt"/>
                <a:cs typeface="Arial" charset="0"/>
              </a:rPr>
              <a:t>, inerziali e non selettivi, </a:t>
            </a:r>
            <a:r>
              <a:rPr lang="it-IT" sz="2000" dirty="0">
                <a:latin typeface="+mn-lt"/>
                <a:cs typeface="Arial" charset="0"/>
              </a:rPr>
              <a:t>per lo più motivati dall’esigenza economico-pratica di utilizzare per nuove costruzioni solide strutture già esistenti</a:t>
            </a:r>
            <a:r>
              <a:rPr lang="it-IT" sz="2000" b="1" dirty="0">
                <a:latin typeface="+mn-lt"/>
                <a:cs typeface="Arial" charset="0"/>
              </a:rPr>
              <a:t> </a:t>
            </a:r>
            <a:r>
              <a:rPr lang="it-IT" sz="2000" dirty="0">
                <a:latin typeface="+mn-lt"/>
                <a:cs typeface="Arial" charset="0"/>
              </a:rPr>
              <a:t>, altri invece </a:t>
            </a:r>
            <a:r>
              <a:rPr lang="ja-JP" altLang="it-IT" sz="2000" b="1" dirty="0">
                <a:latin typeface="+mn-lt"/>
                <a:cs typeface="Arial" charset="0"/>
              </a:rPr>
              <a:t>“</a:t>
            </a:r>
            <a:r>
              <a:rPr lang="it-IT" sz="2000" b="1" dirty="0">
                <a:latin typeface="+mn-lt"/>
                <a:cs typeface="Arial" charset="0"/>
              </a:rPr>
              <a:t>attivi</a:t>
            </a:r>
            <a:r>
              <a:rPr lang="ja-JP" altLang="it-IT" sz="2000" b="1" dirty="0">
                <a:latin typeface="+mn-lt"/>
                <a:cs typeface="Arial" charset="0"/>
              </a:rPr>
              <a:t>”</a:t>
            </a:r>
            <a:r>
              <a:rPr lang="it-IT" sz="2000" b="1" dirty="0">
                <a:latin typeface="+mn-lt"/>
                <a:cs typeface="Arial" charset="0"/>
              </a:rPr>
              <a:t>, consapevoli e finalizzati</a:t>
            </a:r>
            <a:r>
              <a:rPr lang="it-IT" sz="2000" dirty="0">
                <a:latin typeface="+mn-lt"/>
                <a:cs typeface="Arial" charset="0"/>
              </a:rPr>
              <a:t> a sfruttare le caratteristiche architettoniche e talora anche funzionali delle antiche murature. </a:t>
            </a:r>
          </a:p>
        </p:txBody>
      </p:sp>
    </p:spTree>
    <p:extLst>
      <p:ext uri="{BB962C8B-B14F-4D97-AF65-F5344CB8AC3E}">
        <p14:creationId xmlns:p14="http://schemas.microsoft.com/office/powerpoint/2010/main" val="129478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ttangolo 1"/>
          <p:cNvSpPr>
            <a:spLocks noChangeArrowheads="1"/>
          </p:cNvSpPr>
          <p:nvPr/>
        </p:nvSpPr>
        <p:spPr bwMode="auto">
          <a:xfrm>
            <a:off x="395288" y="17463"/>
            <a:ext cx="8497887" cy="3694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hangingPunct="0"/>
            <a:r>
              <a:rPr lang="it-IT" sz="2000" b="1">
                <a:solidFill>
                  <a:srgbClr val="FF0000"/>
                </a:solidFill>
                <a:latin typeface="Calibri" charset="0"/>
                <a:cs typeface="Calibri" charset="0"/>
              </a:rPr>
              <a:t>Reimpiego strutturale (“passivo”/non specifico): edifici abitati</a:t>
            </a:r>
            <a:r>
              <a:rPr lang="it-IT" sz="1800" b="1">
                <a:solidFill>
                  <a:srgbClr val="FF0000"/>
                </a:solidFill>
                <a:latin typeface="Calibri" charset="0"/>
                <a:cs typeface="Calibri" charset="0"/>
              </a:rPr>
              <a:t>vi</a:t>
            </a:r>
          </a:p>
          <a:p>
            <a:pPr algn="just" hangingPunct="0"/>
            <a:endParaRPr lang="it-IT" sz="1800" b="1">
              <a:solidFill>
                <a:srgbClr val="FF0000"/>
              </a:solidFill>
              <a:latin typeface="Calibri" charset="0"/>
              <a:cs typeface="Calibri" charset="0"/>
            </a:endParaRPr>
          </a:p>
          <a:p>
            <a:pPr algn="just"/>
            <a:r>
              <a:rPr lang="en-US" sz="1800">
                <a:latin typeface="Calibri" charset="0"/>
                <a:cs typeface="Calibri" charset="0"/>
              </a:rPr>
              <a:t>Su taluni edifici di spettacolo romani si impostarono in modo casuale (e senza alcuna relazione con l'andamento complessivo delle murature antiche) casupole caratterizzate da un'estrema povertà di materiali e di tecniche edilizie. Alcune di queste strutture sono state portate alla luce ad es. in appoggio ai muri degli </a:t>
            </a:r>
            <a:r>
              <a:rPr lang="en-US" sz="1800" i="1">
                <a:latin typeface="Calibri" charset="0"/>
                <a:cs typeface="Calibri" charset="0"/>
              </a:rPr>
              <a:t>aditus</a:t>
            </a:r>
            <a:r>
              <a:rPr lang="en-US" sz="1800">
                <a:latin typeface="Calibri" charset="0"/>
                <a:cs typeface="Calibri" charset="0"/>
              </a:rPr>
              <a:t> del </a:t>
            </a:r>
            <a:r>
              <a:rPr lang="en-US" sz="1800">
                <a:solidFill>
                  <a:srgbClr val="FF0000"/>
                </a:solidFill>
                <a:latin typeface="Calibri" charset="0"/>
                <a:cs typeface="Calibri" charset="0"/>
              </a:rPr>
              <a:t>teatro di Ventimiglia</a:t>
            </a:r>
            <a:r>
              <a:rPr lang="en-US" sz="1800">
                <a:latin typeface="Calibri" charset="0"/>
                <a:cs typeface="Calibri" charset="0"/>
              </a:rPr>
              <a:t>. Con ogni probabilità, in momenti di particolare crisi economica quali dovettero essere i secoli immediatamente seguenti alla fine dell'Impero, i resti murari di teatri e anfiteatri, come anche di altri monumenti antichi ormai in disuso, poterono costituire comode “</a:t>
            </a:r>
            <a:r>
              <a:rPr lang="en-US" altLang="ja-JP" sz="1800">
                <a:latin typeface="Calibri" charset="0"/>
                <a:cs typeface="Calibri" charset="0"/>
              </a:rPr>
              <a:t>basi edilizie</a:t>
            </a:r>
            <a:r>
              <a:rPr lang="en-US" sz="1800">
                <a:latin typeface="Calibri" charset="0"/>
                <a:cs typeface="Calibri" charset="0"/>
              </a:rPr>
              <a:t>”</a:t>
            </a:r>
            <a:r>
              <a:rPr lang="en-US" altLang="ja-JP" sz="1800">
                <a:latin typeface="Calibri" charset="0"/>
                <a:cs typeface="Calibri" charset="0"/>
              </a:rPr>
              <a:t> già pronte all'uso per i nuovi abitanti delle città, che vi si insediarono senza tener conto della loro tipologia e funzione originaria.</a:t>
            </a:r>
            <a:endParaRPr lang="it-IT" altLang="ja-JP" sz="1800" b="1">
              <a:solidFill>
                <a:srgbClr val="FF0000"/>
              </a:solidFill>
              <a:latin typeface="Calibri" charset="0"/>
              <a:cs typeface="Calibri" charset="0"/>
            </a:endParaRPr>
          </a:p>
          <a:p>
            <a:pPr algn="just" hangingPunct="0"/>
            <a:endParaRPr lang="it-IT" sz="1800" b="1">
              <a:solidFill>
                <a:srgbClr val="FF0000"/>
              </a:solidFill>
              <a:latin typeface="Calibri" charset="0"/>
              <a:cs typeface="Calibri" charset="0"/>
            </a:endParaRPr>
          </a:p>
          <a:p>
            <a:pPr algn="just" hangingPunct="0"/>
            <a:endParaRPr lang="it-IT" sz="1800">
              <a:latin typeface="Calibri" charset="0"/>
              <a:cs typeface="Calibri" charset="0"/>
            </a:endParaRPr>
          </a:p>
        </p:txBody>
      </p:sp>
      <p:pic>
        <p:nvPicPr>
          <p:cNvPr id="30722" name="Immagin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5600" y="3860800"/>
            <a:ext cx="3587750" cy="26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3" name="Immagin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3190875"/>
            <a:ext cx="4897437" cy="340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65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ttangolo 2"/>
          <p:cNvSpPr>
            <a:spLocks noChangeArrowheads="1"/>
          </p:cNvSpPr>
          <p:nvPr/>
        </p:nvSpPr>
        <p:spPr bwMode="auto">
          <a:xfrm>
            <a:off x="179388" y="484188"/>
            <a:ext cx="8713787"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1800">
                <a:latin typeface="Calibri" charset="0"/>
                <a:cs typeface="Calibri" charset="0"/>
              </a:rPr>
              <a:t>Del tutto occasionale sembra anche il reimpiego a fini produttivi: a Rimini, ad esempio, il rinvenimento nei vani sostruttivi dell'anfiteatro di piccoli tripodi funzionali all'appoggio della ceramica in fase di cottura, nonché il toponimo “</a:t>
            </a:r>
            <a:r>
              <a:rPr lang="it-IT" altLang="ja-JP" sz="1800">
                <a:latin typeface="Calibri" charset="0"/>
                <a:cs typeface="Calibri" charset="0"/>
              </a:rPr>
              <a:t>Figlinas</a:t>
            </a:r>
            <a:r>
              <a:rPr lang="it-IT" sz="1800">
                <a:latin typeface="Calibri" charset="0"/>
                <a:cs typeface="Calibri" charset="0"/>
              </a:rPr>
              <a:t>”</a:t>
            </a:r>
            <a:r>
              <a:rPr lang="it-IT" altLang="ja-JP" sz="1800">
                <a:latin typeface="Calibri" charset="0"/>
                <a:cs typeface="Calibri" charset="0"/>
              </a:rPr>
              <a:t> usato in riferimento alla zona, ha fatto pensare che nell'edificio in età tardoantica si fossero installate alcune fornaci di vasellame domestico.</a:t>
            </a:r>
          </a:p>
          <a:p>
            <a:pPr algn="just"/>
            <a:r>
              <a:rPr lang="it-IT" sz="1800">
                <a:latin typeface="Calibri" charset="0"/>
                <a:cs typeface="Calibri" charset="0"/>
              </a:rPr>
              <a:t>Oltre alle fornaci, su taluni edifici per gli spettacoli si sono riconosciute altre installazioni a carattere “industriale”, quali i mulini ad acqua sorti in età tardoantica (forse bizantina) sull'edificio scenico del </a:t>
            </a:r>
            <a:r>
              <a:rPr lang="it-IT" sz="1800">
                <a:solidFill>
                  <a:srgbClr val="FF0000"/>
                </a:solidFill>
                <a:latin typeface="Calibri" charset="0"/>
                <a:cs typeface="Calibri" charset="0"/>
              </a:rPr>
              <a:t>teatro di Palazzolo Acreide </a:t>
            </a:r>
            <a:r>
              <a:rPr lang="it-IT" sz="1800">
                <a:latin typeface="Calibri" charset="0"/>
                <a:cs typeface="Calibri" charset="0"/>
              </a:rPr>
              <a:t>e nella seconda metà del Cinquecento sulla cavea del teatro di Siracusa. </a:t>
            </a:r>
          </a:p>
        </p:txBody>
      </p:sp>
      <p:pic>
        <p:nvPicPr>
          <p:cNvPr id="59394" name="Immagin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4075" y="3213100"/>
            <a:ext cx="4667250" cy="35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Rettangolo 4"/>
          <p:cNvSpPr>
            <a:spLocks noChangeArrowheads="1"/>
          </p:cNvSpPr>
          <p:nvPr/>
        </p:nvSpPr>
        <p:spPr bwMode="auto">
          <a:xfrm>
            <a:off x="179388" y="0"/>
            <a:ext cx="756126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alibri" charset="0"/>
                <a:cs typeface="Calibri" charset="0"/>
              </a:rPr>
              <a:t>Reimpiego strutturale (“passivo”/non specifico): strutture produttive</a:t>
            </a:r>
          </a:p>
          <a:p>
            <a:endParaRPr lang="it-IT" sz="2000" b="1">
              <a:solidFill>
                <a:srgbClr val="FF0000"/>
              </a:solidFill>
              <a:latin typeface="Calibri" charset="0"/>
              <a:cs typeface="Calibri" charset="0"/>
            </a:endParaRPr>
          </a:p>
          <a:p>
            <a:endParaRPr lang="it-IT" sz="2000"/>
          </a:p>
        </p:txBody>
      </p:sp>
    </p:spTree>
    <p:extLst>
      <p:ext uri="{BB962C8B-B14F-4D97-AF65-F5344CB8AC3E}">
        <p14:creationId xmlns:p14="http://schemas.microsoft.com/office/powerpoint/2010/main" val="339600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79388" y="549275"/>
            <a:ext cx="8713787"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1800">
                <a:latin typeface="Calibri" charset="0"/>
                <a:cs typeface="Calibri" charset="0"/>
              </a:rPr>
              <a:t>Anche il reimpiego funerario riconosciuto per alcuni edifici di spettacolo non risulta specifico di tale categoria di monumenti, ma anzi generalizzato a molte altre tipologie architettoniche. Nei numerosi esempi sia di teatri che di anfiteatri che ospitarono in età postromana tombe isolate o vere e proprie aree funerarie, le murature antiche poterono fungere da appoggio o delimitazione per le tombe stesse oppure, una volta “smontate”, poterono fornire utili elementi lapidei, quali in particolare i rivestimenti interni delle deposizioni (come avvenne a Ferento con i mattoni del frontescena) o le lastre per la loro copertura (come avvenne a Sepino).</a:t>
            </a:r>
          </a:p>
          <a:p>
            <a:pPr algn="just"/>
            <a:r>
              <a:rPr lang="en-US" sz="1800">
                <a:latin typeface="Calibri" charset="0"/>
                <a:cs typeface="Calibri" charset="0"/>
              </a:rPr>
              <a:t>Fra il tardoantico e l’alto Medioevo sono state datate ad es. le deposizioni rinvenute durante gli scavi nel </a:t>
            </a:r>
            <a:r>
              <a:rPr lang="en-US" sz="1800">
                <a:solidFill>
                  <a:srgbClr val="FF0000"/>
                </a:solidFill>
                <a:latin typeface="Calibri" charset="0"/>
                <a:cs typeface="Calibri" charset="0"/>
              </a:rPr>
              <a:t>teatro di Asolo</a:t>
            </a:r>
            <a:r>
              <a:rPr lang="en-US" sz="1800">
                <a:latin typeface="Calibri" charset="0"/>
                <a:cs typeface="Calibri" charset="0"/>
              </a:rPr>
              <a:t>.</a:t>
            </a:r>
            <a:endParaRPr lang="it-IT" sz="1800">
              <a:latin typeface="Calibri" charset="0"/>
              <a:cs typeface="Calibri" charset="0"/>
            </a:endParaRPr>
          </a:p>
        </p:txBody>
      </p:sp>
      <p:sp>
        <p:nvSpPr>
          <p:cNvPr id="60418" name="Rettangolo 3"/>
          <p:cNvSpPr>
            <a:spLocks noChangeArrowheads="1"/>
          </p:cNvSpPr>
          <p:nvPr/>
        </p:nvSpPr>
        <p:spPr bwMode="auto">
          <a:xfrm>
            <a:off x="179388" y="0"/>
            <a:ext cx="756126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alibri" charset="0"/>
                <a:cs typeface="Calibri" charset="0"/>
              </a:rPr>
              <a:t>Reimpiego strutturale (“passivo”/non specifico): aree funerarie</a:t>
            </a:r>
          </a:p>
          <a:p>
            <a:endParaRPr lang="it-IT" sz="2000" b="1">
              <a:solidFill>
                <a:srgbClr val="FF0000"/>
              </a:solidFill>
              <a:latin typeface="Calibri" charset="0"/>
              <a:cs typeface="Calibri" charset="0"/>
            </a:endParaRPr>
          </a:p>
          <a:p>
            <a:endParaRPr lang="it-IT" sz="2000"/>
          </a:p>
        </p:txBody>
      </p:sp>
      <p:pic>
        <p:nvPicPr>
          <p:cNvPr id="60419" name="Immagine 7" descr="Scansion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644900"/>
            <a:ext cx="3165475" cy="271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ttangolo 9"/>
          <p:cNvSpPr/>
          <p:nvPr/>
        </p:nvSpPr>
        <p:spPr>
          <a:xfrm>
            <a:off x="1619250" y="5445125"/>
            <a:ext cx="1873250" cy="9366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pic>
        <p:nvPicPr>
          <p:cNvPr id="11" name="Immagine 10" descr="Scansiona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570538" y="3149600"/>
            <a:ext cx="1866900" cy="458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reccia destra 11"/>
          <p:cNvSpPr/>
          <p:nvPr/>
        </p:nvSpPr>
        <p:spPr>
          <a:xfrm>
            <a:off x="2916238" y="5732463"/>
            <a:ext cx="1584325" cy="7302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2750180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asellaDiTesto 1"/>
          <p:cNvSpPr txBox="1">
            <a:spLocks noChangeArrowheads="1"/>
          </p:cNvSpPr>
          <p:nvPr/>
        </p:nvSpPr>
        <p:spPr bwMode="auto">
          <a:xfrm>
            <a:off x="323850" y="115888"/>
            <a:ext cx="8569325"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2000" b="1">
                <a:solidFill>
                  <a:srgbClr val="FF0000"/>
                </a:solidFill>
                <a:latin typeface="Calibri" charset="0"/>
                <a:cs typeface="Calibri" charset="0"/>
              </a:rPr>
              <a:t>Reimpiego strutturale: edifici di culto</a:t>
            </a:r>
          </a:p>
        </p:txBody>
      </p:sp>
      <p:sp>
        <p:nvSpPr>
          <p:cNvPr id="61442" name="Rettangolo 2"/>
          <p:cNvSpPr>
            <a:spLocks noChangeArrowheads="1"/>
          </p:cNvSpPr>
          <p:nvPr/>
        </p:nvSpPr>
        <p:spPr bwMode="auto">
          <a:xfrm>
            <a:off x="179388" y="549275"/>
            <a:ext cx="8856662" cy="313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1800">
                <a:latin typeface="Calibri" charset="0"/>
                <a:cs typeface="Calibri" charset="0"/>
              </a:rPr>
              <a:t>Più complesso il caso di riutilizzo come luogo di culto: nella maggior parte dei casi anche tale reimpiego sembra casuale, motivato dall'esigenza pratica di sfruttare strutture già esistenti, economizzando cosi sui materiali costruttivi (in effetti numerose chiese cristiane sorsero sulle murature di altre classi architettoniche romane, quali templi, abitazioni private, basiliche civili, edifici termali, cisterne, magazzini, indipendentemente dal loro significato originario). </a:t>
            </a:r>
            <a:r>
              <a:rPr lang="en-US" sz="1800">
                <a:latin typeface="Calibri" charset="0"/>
                <a:cs typeface="Calibri" charset="0"/>
              </a:rPr>
              <a:t>In altri esempi, però, in particolare di anfiteatri, si può forse ipotizzare che il riuso cultuale sia stato dettato da una precisa volontà di recuperare a fini religiosi queste costruzioni che la letteratura cristiana ricorda come sedi di condanne </a:t>
            </a:r>
            <a:r>
              <a:rPr lang="en-US" sz="1800" i="1">
                <a:latin typeface="Calibri" charset="0"/>
                <a:cs typeface="Calibri" charset="0"/>
              </a:rPr>
              <a:t>ad feras</a:t>
            </a:r>
            <a:r>
              <a:rPr lang="en-US" sz="1800">
                <a:latin typeface="Calibri" charset="0"/>
                <a:cs typeface="Calibri" charset="0"/>
              </a:rPr>
              <a:t> e di martiri in genere nell'età delle persecuzioni. E' il caso </a:t>
            </a:r>
            <a:r>
              <a:rPr lang="en-US" sz="1800">
                <a:solidFill>
                  <a:srgbClr val="FF0000"/>
                </a:solidFill>
                <a:latin typeface="Calibri" charset="0"/>
                <a:cs typeface="Calibri" charset="0"/>
              </a:rPr>
              <a:t>dell'anfiteatro di Tarragona</a:t>
            </a:r>
            <a:r>
              <a:rPr lang="en-US" sz="1800">
                <a:latin typeface="Calibri" charset="0"/>
                <a:cs typeface="Calibri" charset="0"/>
              </a:rPr>
              <a:t>, nella cui arena alla fine del VI sec. fu edificata una basilica in memoria del vescovo Fruttuoso ucciso nell'edificio nel 259 d.C.,</a:t>
            </a:r>
            <a:r>
              <a:rPr lang="it-IT" sz="1800">
                <a:latin typeface="Calibri" charset="0"/>
                <a:cs typeface="Calibri" charset="0"/>
              </a:rPr>
              <a:t> inglobata nel sec. XII in un'altra più grande dedicata alla Mare de Dieu de Miracle.</a:t>
            </a:r>
          </a:p>
        </p:txBody>
      </p:sp>
      <p:pic>
        <p:nvPicPr>
          <p:cNvPr id="61443" name="Immagin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0" y="4005263"/>
            <a:ext cx="4103688" cy="2728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4" name="Immagin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16463" y="4797425"/>
            <a:ext cx="4305300" cy="187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39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9401" y="184834"/>
            <a:ext cx="8610599" cy="5940088"/>
          </a:xfrm>
          <a:prstGeom prst="rect">
            <a:avLst/>
          </a:prstGeom>
          <a:noFill/>
        </p:spPr>
        <p:txBody>
          <a:bodyPr wrap="square" rtlCol="0">
            <a:spAutoFit/>
          </a:bodyPr>
          <a:lstStyle/>
          <a:p>
            <a:pPr algn="ctr"/>
            <a:r>
              <a:rPr lang="it-IT" sz="2000" b="1" dirty="0">
                <a:solidFill>
                  <a:srgbClr val="FF0000"/>
                </a:solidFill>
              </a:rPr>
              <a:t>Qualche lavoro sul tema</a:t>
            </a:r>
          </a:p>
          <a:p>
            <a:pPr algn="ctr"/>
            <a:endParaRPr lang="it-IT" sz="2000" b="1" dirty="0">
              <a:solidFill>
                <a:srgbClr val="FF0000"/>
              </a:solidFill>
            </a:endParaRPr>
          </a:p>
          <a:p>
            <a:pPr algn="ctr"/>
            <a:endParaRPr lang="it-IT" sz="2000" b="1" dirty="0">
              <a:solidFill>
                <a:srgbClr val="FF0000"/>
              </a:solidFill>
            </a:endParaRPr>
          </a:p>
          <a:p>
            <a:pPr algn="just"/>
            <a:r>
              <a:rPr lang="fr-FR" sz="2000" dirty="0"/>
              <a:t>G. Ville, </a:t>
            </a:r>
            <a:r>
              <a:rPr lang="fr-FR" sz="2000" i="1" dirty="0"/>
              <a:t>Les jeux de gladiateurs dans l'Empire chrétien</a:t>
            </a:r>
            <a:r>
              <a:rPr lang="fr-FR" sz="2000" dirty="0"/>
              <a:t>, in MEFRA, LXXII, 1960, pp. 273-335.</a:t>
            </a:r>
            <a:endParaRPr lang="it-IT" sz="2000" dirty="0"/>
          </a:p>
          <a:p>
            <a:pPr algn="just"/>
            <a:r>
              <a:rPr lang="it-IT" sz="2000" dirty="0"/>
              <a:t>A.M. </a:t>
            </a:r>
            <a:r>
              <a:rPr lang="it-IT" sz="2000" dirty="0" err="1"/>
              <a:t>Capoferro</a:t>
            </a:r>
            <a:r>
              <a:rPr lang="it-IT" sz="2000" dirty="0"/>
              <a:t> Cencetti, </a:t>
            </a:r>
            <a:r>
              <a:rPr lang="it-IT" sz="2000" i="1" dirty="0"/>
              <a:t>Gli organismi </a:t>
            </a:r>
            <a:r>
              <a:rPr lang="it-IT" sz="2000" i="1" dirty="0" err="1"/>
              <a:t>anfiteatrali</a:t>
            </a:r>
            <a:r>
              <a:rPr lang="it-IT" sz="2000" i="1" dirty="0"/>
              <a:t> in Italia nella loro variabile funzionale</a:t>
            </a:r>
            <a:r>
              <a:rPr lang="it-IT" sz="2000" dirty="0"/>
              <a:t>, in "Ingegneri architetti costruttori", 395, 1978,  pp. 328-335.</a:t>
            </a:r>
          </a:p>
          <a:p>
            <a:pPr algn="just"/>
            <a:r>
              <a:rPr lang="it-IT" sz="2000" cap="small" dirty="0"/>
              <a:t>P. </a:t>
            </a:r>
            <a:r>
              <a:rPr lang="it-IT" sz="2000" dirty="0" err="1"/>
              <a:t>Giusberti</a:t>
            </a:r>
            <a:r>
              <a:rPr lang="it-IT" sz="2000" dirty="0"/>
              <a:t>, </a:t>
            </a:r>
            <a:r>
              <a:rPr lang="it-IT" sz="2000" i="1" dirty="0"/>
              <a:t>Teatri e anfiteatri romani nelle città italiane</a:t>
            </a:r>
            <a:r>
              <a:rPr lang="it-IT" sz="2000" dirty="0"/>
              <a:t>, in "Storia della città", 38-39, 1986, pp. 5-38.</a:t>
            </a:r>
          </a:p>
          <a:p>
            <a:pPr algn="just"/>
            <a:r>
              <a:rPr lang="it-IT" sz="2000" cap="small" dirty="0" err="1"/>
              <a:t>J</a:t>
            </a:r>
            <a:r>
              <a:rPr lang="it-IT" sz="2000" cap="small" dirty="0"/>
              <a:t>.</a:t>
            </a:r>
            <a:r>
              <a:rPr lang="it-IT" sz="2000" dirty="0"/>
              <a:t> </a:t>
            </a:r>
            <a:r>
              <a:rPr lang="it-IT" sz="2000" dirty="0" err="1"/>
              <a:t>Vaes</a:t>
            </a:r>
            <a:r>
              <a:rPr lang="it-IT" sz="2000" dirty="0"/>
              <a:t>, </a:t>
            </a:r>
            <a:r>
              <a:rPr lang="it-IT" sz="2000" i="1" dirty="0"/>
              <a:t>“Nova </a:t>
            </a:r>
            <a:r>
              <a:rPr lang="it-IT" sz="2000" i="1" dirty="0" err="1"/>
              <a:t>construere</a:t>
            </a:r>
            <a:r>
              <a:rPr lang="it-IT" sz="2000" i="1" dirty="0"/>
              <a:t> </a:t>
            </a:r>
            <a:r>
              <a:rPr lang="it-IT" sz="2000" i="1" dirty="0" err="1"/>
              <a:t>sed</a:t>
            </a:r>
            <a:r>
              <a:rPr lang="it-IT" sz="2000" i="1" dirty="0"/>
              <a:t> </a:t>
            </a:r>
            <a:r>
              <a:rPr lang="it-IT" sz="2000" i="1" dirty="0" err="1"/>
              <a:t>amplius</a:t>
            </a:r>
            <a:r>
              <a:rPr lang="it-IT" sz="2000" i="1" dirty="0"/>
              <a:t> vetusta servare”. </a:t>
            </a:r>
            <a:r>
              <a:rPr lang="fr-FR" sz="2000" i="1" dirty="0"/>
              <a:t>La réutilisation chrétienne d'édifices antiques (en Italie)</a:t>
            </a:r>
            <a:r>
              <a:rPr lang="fr-FR" sz="2000" dirty="0"/>
              <a:t>, in </a:t>
            </a:r>
            <a:r>
              <a:rPr lang="fr-FR" sz="2000" i="1" dirty="0"/>
              <a:t>Actes </a:t>
            </a:r>
            <a:r>
              <a:rPr lang="fr-FR" sz="2000" dirty="0"/>
              <a:t>du </a:t>
            </a:r>
            <a:r>
              <a:rPr lang="fr-FR" sz="2000" dirty="0" err="1"/>
              <a:t>Xl</a:t>
            </a:r>
            <a:r>
              <a:rPr lang="fr-FR" sz="2000" baseline="30000" dirty="0" err="1"/>
              <a:t>e</a:t>
            </a:r>
            <a:r>
              <a:rPr lang="fr-FR" sz="2000" dirty="0"/>
              <a:t> Congrès International d'Archéologie Chrétienne, Lyon, Vienne, Grenoble, </a:t>
            </a:r>
            <a:r>
              <a:rPr lang="fr-FR" sz="2000" dirty="0" err="1"/>
              <a:t>Génève</a:t>
            </a:r>
            <a:r>
              <a:rPr lang="fr-FR" sz="2000" dirty="0"/>
              <a:t>, Aoste 21-28.9.1986, Roma </a:t>
            </a:r>
            <a:r>
              <a:rPr lang="it-IT" sz="2000" dirty="0"/>
              <a:t>1989, </a:t>
            </a:r>
            <a:r>
              <a:rPr lang="fr-FR" sz="2000" dirty="0"/>
              <a:t>pp. 299-321.</a:t>
            </a:r>
            <a:endParaRPr lang="it-IT" sz="2000" dirty="0"/>
          </a:p>
          <a:p>
            <a:pPr algn="just"/>
            <a:r>
              <a:rPr lang="it-IT" sz="2000" cap="small" dirty="0"/>
              <a:t>G.</a:t>
            </a:r>
            <a:r>
              <a:rPr lang="it-IT" sz="2000" dirty="0"/>
              <a:t> </a:t>
            </a:r>
            <a:r>
              <a:rPr lang="it-IT" sz="2000" dirty="0" err="1"/>
              <a:t>Cuscito</a:t>
            </a:r>
            <a:r>
              <a:rPr lang="it-IT" sz="2000" dirty="0"/>
              <a:t>, </a:t>
            </a:r>
            <a:r>
              <a:rPr lang="it-IT" sz="2000" i="1" dirty="0"/>
              <a:t>Giochi e spettacoli nel pensiero dei padri della Chiesa</a:t>
            </a:r>
            <a:r>
              <a:rPr lang="it-IT" sz="2000" dirty="0"/>
              <a:t>, in </a:t>
            </a:r>
            <a:r>
              <a:rPr lang="it-IT" sz="2000" i="1" dirty="0"/>
              <a:t>Spettacolo in Aquileia e nella Cisalpina romana</a:t>
            </a:r>
            <a:r>
              <a:rPr lang="it-IT" sz="2000" dirty="0"/>
              <a:t>, Antichità Altoadriatiche, XII, 1994 pp. 107-128.</a:t>
            </a:r>
          </a:p>
          <a:p>
            <a:pPr algn="just"/>
            <a:r>
              <a:rPr lang="it-IT" sz="2000" dirty="0"/>
              <a:t>P. Basso, </a:t>
            </a:r>
            <a:r>
              <a:rPr lang="it-IT" sz="2000" i="1" dirty="0"/>
              <a:t>Architettura e memoria dell’antico. Teatri, anfiteatri e circhi della </a:t>
            </a:r>
            <a:r>
              <a:rPr lang="it-IT" sz="2000" i="1" dirty="0" err="1"/>
              <a:t>Venetia</a:t>
            </a:r>
            <a:r>
              <a:rPr lang="it-IT" sz="2000" i="1" dirty="0"/>
              <a:t> romana</a:t>
            </a:r>
            <a:r>
              <a:rPr lang="it-IT" sz="2000" dirty="0"/>
              <a:t>, Roma 1999.</a:t>
            </a:r>
          </a:p>
          <a:p>
            <a:pPr algn="just"/>
            <a:r>
              <a:rPr lang="it-IT" sz="2000" dirty="0"/>
              <a:t>P. Basso, </a:t>
            </a:r>
            <a:r>
              <a:rPr lang="it-IT" sz="2000" i="1" dirty="0"/>
              <a:t>Gli edifici di spettacolo nella città medievale</a:t>
            </a:r>
            <a:r>
              <a:rPr lang="it-IT" sz="2000" dirty="0"/>
              <a:t>, in G. Tosi, </a:t>
            </a:r>
            <a:r>
              <a:rPr lang="it-IT" sz="2000" i="1" dirty="0"/>
              <a:t>Gli edifici di spettacolo nell’Italia romana</a:t>
            </a:r>
            <a:r>
              <a:rPr lang="it-IT" sz="2000" dirty="0"/>
              <a:t>, Roma 2003, pp. 901-921.</a:t>
            </a:r>
            <a:r>
              <a:rPr lang="fr-FR" sz="2000" cap="small" dirty="0"/>
              <a:t> </a:t>
            </a:r>
            <a:endParaRPr lang="it-IT" sz="2000" dirty="0"/>
          </a:p>
        </p:txBody>
      </p:sp>
    </p:spTree>
    <p:extLst>
      <p:ext uri="{BB962C8B-B14F-4D97-AF65-F5344CB8AC3E}">
        <p14:creationId xmlns:p14="http://schemas.microsoft.com/office/powerpoint/2010/main" val="314536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ttangolo 1"/>
          <p:cNvSpPr>
            <a:spLocks noChangeArrowheads="1"/>
          </p:cNvSpPr>
          <p:nvPr/>
        </p:nvSpPr>
        <p:spPr bwMode="auto">
          <a:xfrm>
            <a:off x="107950" y="765175"/>
            <a:ext cx="8785225"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1800">
                <a:latin typeface="Calibri" charset="0"/>
                <a:cs typeface="Calibri" charset="0"/>
              </a:rPr>
              <a:t>Particolarmente interessante, al riguardo, è il caso dell’</a:t>
            </a:r>
            <a:r>
              <a:rPr lang="it-IT" altLang="ja-JP" sz="1800">
                <a:solidFill>
                  <a:srgbClr val="FF0000"/>
                </a:solidFill>
                <a:latin typeface="Calibri" charset="0"/>
                <a:cs typeface="Calibri" charset="0"/>
              </a:rPr>
              <a:t>anfiteatro flavio</a:t>
            </a:r>
            <a:r>
              <a:rPr lang="it-IT" altLang="ja-JP" sz="1800">
                <a:latin typeface="Calibri" charset="0"/>
                <a:cs typeface="Calibri" charset="0"/>
              </a:rPr>
              <a:t>, consacrato ai cristiani perseguitati già nel 1675 per volontà di Clemente X, che al fine di conferire alle murature antiche un importante significato devozionale, purificandole dalla forte connotazione pagana, progettò anche la costruzione di un tempio al suo interno in memoria dei cristiani perseguitati, mai realizzato per la morte del pontefice. Nel 1749 l</a:t>
            </a:r>
            <a:r>
              <a:rPr lang="it-IT" sz="1800">
                <a:latin typeface="Calibri" charset="0"/>
                <a:cs typeface="Calibri" charset="0"/>
              </a:rPr>
              <a:t>’</a:t>
            </a:r>
            <a:r>
              <a:rPr lang="it-IT" altLang="ja-JP" sz="1800">
                <a:latin typeface="Calibri" charset="0"/>
                <a:cs typeface="Calibri" charset="0"/>
              </a:rPr>
              <a:t>anfiteatro venne  dichiarato da Benedetto XIV chiesa pubblica, dedicata a Cristo e ai suoi martiri.</a:t>
            </a:r>
            <a:endParaRPr lang="it-IT" sz="1800">
              <a:latin typeface="Calibri" charset="0"/>
              <a:cs typeface="Calibri" charset="0"/>
            </a:endParaRPr>
          </a:p>
        </p:txBody>
      </p:sp>
      <p:pic>
        <p:nvPicPr>
          <p:cNvPr id="62466" name="Immagine 2" descr="Scansiona 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7175" y="2781300"/>
            <a:ext cx="4760913" cy="322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7" name="Immagin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9750" y="3500438"/>
            <a:ext cx="3276600" cy="247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8" name="CasellaDiTesto 4"/>
          <p:cNvSpPr txBox="1">
            <a:spLocks noChangeArrowheads="1"/>
          </p:cNvSpPr>
          <p:nvPr/>
        </p:nvSpPr>
        <p:spPr bwMode="auto">
          <a:xfrm>
            <a:off x="323850" y="115888"/>
            <a:ext cx="8569325"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2000" b="1">
                <a:solidFill>
                  <a:srgbClr val="FF0000"/>
                </a:solidFill>
                <a:latin typeface="Calibri" charset="0"/>
                <a:cs typeface="Calibri" charset="0"/>
              </a:rPr>
              <a:t>Reimpiego strutturale: edifici di culto</a:t>
            </a:r>
          </a:p>
        </p:txBody>
      </p:sp>
    </p:spTree>
    <p:extLst>
      <p:ext uri="{BB962C8B-B14F-4D97-AF65-F5344CB8AC3E}">
        <p14:creationId xmlns:p14="http://schemas.microsoft.com/office/powerpoint/2010/main" val="238408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ttangolo 1"/>
          <p:cNvSpPr>
            <a:spLocks noChangeArrowheads="1"/>
          </p:cNvSpPr>
          <p:nvPr/>
        </p:nvSpPr>
        <p:spPr bwMode="auto">
          <a:xfrm>
            <a:off x="179388" y="0"/>
            <a:ext cx="8785225" cy="430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000" b="1">
                <a:solidFill>
                  <a:srgbClr val="FF0000"/>
                </a:solidFill>
                <a:latin typeface="Calibri" charset="0"/>
                <a:cs typeface="Calibri" charset="0"/>
              </a:rPr>
              <a:t>Reimpiego strutturale (“attivo”/specifico) a fini difensivi-militari</a:t>
            </a:r>
          </a:p>
          <a:p>
            <a:pPr algn="just"/>
            <a:endParaRPr lang="it-IT" sz="2000" b="1">
              <a:solidFill>
                <a:srgbClr val="FF0000"/>
              </a:solidFill>
              <a:latin typeface="Calibri" charset="0"/>
              <a:cs typeface="Calibri" charset="0"/>
            </a:endParaRPr>
          </a:p>
          <a:p>
            <a:pPr algn="just"/>
            <a:r>
              <a:rPr lang="it-IT" sz="1800">
                <a:latin typeface="Calibri" charset="0"/>
                <a:cs typeface="Calibri" charset="0"/>
              </a:rPr>
              <a:t>Alcuni edifici di spettacolo vennero inglobati nelle cinte murarie urbane o trasformati in vere e proprie fortezze in considerazione della loro planimetria curva e chiusa e della loro solidità strutturale.</a:t>
            </a:r>
          </a:p>
          <a:p>
            <a:pPr algn="just"/>
            <a:r>
              <a:rPr lang="it-IT" sz="1800">
                <a:latin typeface="Calibri" charset="0"/>
                <a:cs typeface="Calibri" charset="0"/>
              </a:rPr>
              <a:t>I primi esempi di questo riutilizzo si datano già a partire dal sec. III d.C., quando alcuni edifici di spettacolo furono sfruttati come tratti delle nuove fortificazioni costruite a difesa dei centri cittadini dalle minacce barbariche. A Rimini, ad esempio, le arcate verso il mare dell'arena vennero tamponate con laterizi per una sessantina di metri di lunghezza e comprese nelle mura costruite nella seconda metà del sec. </a:t>
            </a:r>
            <a:r>
              <a:rPr lang="fr-FR" sz="1800">
                <a:latin typeface="Calibri" charset="0"/>
                <a:cs typeface="Calibri" charset="0"/>
              </a:rPr>
              <a:t>III d.C. </a:t>
            </a:r>
            <a:r>
              <a:rPr lang="it-IT" sz="1800">
                <a:latin typeface="Calibri" charset="0"/>
                <a:cs typeface="Calibri" charset="0"/>
              </a:rPr>
              <a:t>Allo stesso modo a Roma </a:t>
            </a:r>
            <a:r>
              <a:rPr lang="it-IT" sz="1800">
                <a:solidFill>
                  <a:srgbClr val="FF0000"/>
                </a:solidFill>
                <a:latin typeface="Calibri" charset="0"/>
                <a:cs typeface="Calibri" charset="0"/>
              </a:rPr>
              <a:t>l'anfiteatro Castrense </a:t>
            </a:r>
            <a:r>
              <a:rPr lang="it-IT" sz="1800">
                <a:latin typeface="Calibri" charset="0"/>
                <a:cs typeface="Calibri" charset="0"/>
              </a:rPr>
              <a:t>fu reimpiegato come bastione della cinta aureliana, con l'occlusione dei fornici e la costruzione di merli alla sommità.</a:t>
            </a:r>
          </a:p>
          <a:p>
            <a:pPr algn="just"/>
            <a:endParaRPr lang="it-IT" sz="1800" b="1">
              <a:solidFill>
                <a:srgbClr val="FF0000"/>
              </a:solidFill>
              <a:latin typeface="Calibri" charset="0"/>
              <a:cs typeface="Calibri" charset="0"/>
            </a:endParaRPr>
          </a:p>
          <a:p>
            <a:pPr algn="just"/>
            <a:endParaRPr lang="it-IT" sz="1800" b="1">
              <a:solidFill>
                <a:srgbClr val="FF0000"/>
              </a:solidFill>
              <a:latin typeface="Calibri" charset="0"/>
              <a:cs typeface="Calibri" charset="0"/>
            </a:endParaRPr>
          </a:p>
          <a:p>
            <a:pPr algn="just"/>
            <a:endParaRPr lang="it-IT" sz="1800">
              <a:latin typeface="Calibri" charset="0"/>
              <a:cs typeface="Calibri" charset="0"/>
            </a:endParaRPr>
          </a:p>
        </p:txBody>
      </p:sp>
      <p:pic>
        <p:nvPicPr>
          <p:cNvPr id="64514" name="Immagin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3573463"/>
            <a:ext cx="493553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5" name="Immagin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43500" y="3716338"/>
            <a:ext cx="4000500" cy="270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82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ttangolo 1"/>
          <p:cNvSpPr>
            <a:spLocks noChangeArrowheads="1"/>
          </p:cNvSpPr>
          <p:nvPr/>
        </p:nvSpPr>
        <p:spPr bwMode="auto">
          <a:xfrm>
            <a:off x="323850" y="404813"/>
            <a:ext cx="8496300"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000" b="1">
                <a:solidFill>
                  <a:srgbClr val="FF0000"/>
                </a:solidFill>
                <a:latin typeface="Calibri" charset="0"/>
                <a:cs typeface="Calibri" charset="0"/>
              </a:rPr>
              <a:t>Reimpiego strutturale (“attivo”/specifico) a fini difensivi-militari</a:t>
            </a:r>
          </a:p>
          <a:p>
            <a:pPr algn="just"/>
            <a:endParaRPr lang="it-IT" sz="1800" b="1">
              <a:solidFill>
                <a:srgbClr val="FF0000"/>
              </a:solidFill>
              <a:latin typeface="Calibri" charset="0"/>
              <a:cs typeface="Calibri" charset="0"/>
            </a:endParaRPr>
          </a:p>
          <a:p>
            <a:pPr algn="just"/>
            <a:r>
              <a:rPr lang="it-IT" sz="1800">
                <a:latin typeface="Calibri" charset="0"/>
                <a:cs typeface="Calibri" charset="0"/>
              </a:rPr>
              <a:t>Da Agazia (</a:t>
            </a:r>
            <a:r>
              <a:rPr lang="it-IT" sz="1800" i="1">
                <a:latin typeface="Calibri" charset="0"/>
                <a:cs typeface="Calibri" charset="0"/>
              </a:rPr>
              <a:t>De bello got</a:t>
            </a:r>
            <a:r>
              <a:rPr lang="it-IT" sz="1800">
                <a:latin typeface="Calibri" charset="0"/>
                <a:cs typeface="Calibri" charset="0"/>
              </a:rPr>
              <a:t>., I, 15) veniamo a sapere che durante la guerra greco-gotica Butilino, condottiero dei Franchi, nascose nell'anfiteatro di Parma i suoi soldati, per tendere un agguato agli Eruli, mentre Procopio (</a:t>
            </a:r>
            <a:r>
              <a:rPr lang="it-IT" sz="1800" i="1">
                <a:latin typeface="Calibri" charset="0"/>
                <a:cs typeface="Calibri" charset="0"/>
              </a:rPr>
              <a:t>Bell. Goth</a:t>
            </a:r>
            <a:r>
              <a:rPr lang="it-IT" sz="1800">
                <a:latin typeface="Calibri" charset="0"/>
                <a:cs typeface="Calibri" charset="0"/>
              </a:rPr>
              <a:t>., III, 23) narra che nel 545 d.C. il re goto Totila trasformò </a:t>
            </a:r>
            <a:r>
              <a:rPr lang="it-IT" sz="1800">
                <a:solidFill>
                  <a:srgbClr val="FF0000"/>
                </a:solidFill>
                <a:latin typeface="Calibri" charset="0"/>
                <a:cs typeface="Calibri" charset="0"/>
              </a:rPr>
              <a:t>l’anfiteatro di Spoleto </a:t>
            </a:r>
            <a:r>
              <a:rPr lang="it-IT" sz="1800">
                <a:latin typeface="Calibri" charset="0"/>
                <a:cs typeface="Calibri" charset="0"/>
              </a:rPr>
              <a:t>in presidio fortificato del suo esercito.</a:t>
            </a:r>
          </a:p>
        </p:txBody>
      </p:sp>
      <p:pic>
        <p:nvPicPr>
          <p:cNvPr id="65538" name="Immagin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213" y="2492375"/>
            <a:ext cx="3797300" cy="340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39" name="Immagin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64163" y="2492375"/>
            <a:ext cx="3157537" cy="347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32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ttangolo 1"/>
          <p:cNvSpPr>
            <a:spLocks noChangeArrowheads="1"/>
          </p:cNvSpPr>
          <p:nvPr/>
        </p:nvSpPr>
        <p:spPr bwMode="auto">
          <a:xfrm>
            <a:off x="179388" y="188913"/>
            <a:ext cx="8713787" cy="2646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000" b="1" dirty="0">
                <a:solidFill>
                  <a:srgbClr val="FF0000"/>
                </a:solidFill>
                <a:latin typeface="Calibri" charset="0"/>
                <a:cs typeface="Calibri" charset="0"/>
              </a:rPr>
              <a:t>Reimpiego strutturale (attivo/specifico): palazzi familiari fortificati</a:t>
            </a:r>
          </a:p>
          <a:p>
            <a:pPr algn="just"/>
            <a:endParaRPr lang="it-IT" sz="2000" b="1" dirty="0">
              <a:solidFill>
                <a:srgbClr val="FF0000"/>
              </a:solidFill>
              <a:latin typeface="Calibri" charset="0"/>
              <a:cs typeface="Calibri" charset="0"/>
            </a:endParaRPr>
          </a:p>
          <a:p>
            <a:pPr algn="just"/>
            <a:r>
              <a:rPr lang="it-IT" sz="1800" dirty="0"/>
              <a:t>Il muro curvo perimetrale degli edifici di spettacolo antichi fu talora sfruttato per ricavarvi palazzi familiari privati. </a:t>
            </a:r>
            <a:r>
              <a:rPr lang="en-US" sz="1800" dirty="0"/>
              <a:t>Un </a:t>
            </a:r>
            <a:r>
              <a:rPr lang="en-US" sz="1800" dirty="0" err="1"/>
              <a:t>esempio</a:t>
            </a:r>
            <a:r>
              <a:rPr lang="en-US" sz="1800" dirty="0"/>
              <a:t> </a:t>
            </a:r>
            <a:r>
              <a:rPr lang="en-US" sz="1800" dirty="0" err="1"/>
              <a:t>è</a:t>
            </a:r>
            <a:r>
              <a:rPr lang="en-US" sz="1800" dirty="0"/>
              <a:t> </a:t>
            </a:r>
            <a:r>
              <a:rPr lang="en-US" sz="1800" dirty="0" err="1"/>
              <a:t>il</a:t>
            </a:r>
            <a:r>
              <a:rPr lang="en-US" sz="1800" dirty="0"/>
              <a:t> </a:t>
            </a:r>
            <a:r>
              <a:rPr lang="en-US" sz="1800" dirty="0" err="1">
                <a:solidFill>
                  <a:srgbClr val="FF0000"/>
                </a:solidFill>
              </a:rPr>
              <a:t>teatro</a:t>
            </a:r>
            <a:r>
              <a:rPr lang="en-US" sz="1800" dirty="0">
                <a:solidFill>
                  <a:srgbClr val="FF0000"/>
                </a:solidFill>
              </a:rPr>
              <a:t> di Marcello</a:t>
            </a:r>
            <a:r>
              <a:rPr lang="en-US" sz="1800" dirty="0"/>
              <a:t>, </a:t>
            </a:r>
            <a:r>
              <a:rPr lang="it-IT" dirty="0"/>
              <a:t>dalla seconda metà del XIV secolo </a:t>
            </a:r>
            <a:r>
              <a:rPr lang="it-IT" sz="1800" dirty="0"/>
              <a:t>proprietà dei </a:t>
            </a:r>
            <a:r>
              <a:rPr lang="it-IT" sz="1800" dirty="0" err="1"/>
              <a:t>Pierleoni</a:t>
            </a:r>
            <a:r>
              <a:rPr lang="it-IT" sz="1800" dirty="0"/>
              <a:t> (sec. XIV) e quindi </a:t>
            </a:r>
            <a:r>
              <a:rPr lang="it-IT" dirty="0"/>
              <a:t>de</a:t>
            </a:r>
            <a:r>
              <a:rPr lang="it-IT" sz="1800" dirty="0"/>
              <a:t>i Savelli, che fecero ristrutturare da Baldassarre Peruzzi il palazzo tuttora esistente sopra le arcate della facciata. Nel XVIII secolo ne divennero proprietari gli Orsini, fino agli espropri degli anni trenta e ai successivi lavori di liberazione, con i quali furono eliminate le numerose botteghe e abitazioni che occupavano le arcate e lo spazio circostante</a:t>
            </a:r>
            <a:r>
              <a:rPr lang="en-US" sz="1800" dirty="0"/>
              <a:t>.</a:t>
            </a:r>
            <a:endParaRPr lang="it-IT" sz="1800" b="1" dirty="0">
              <a:latin typeface="Calibri" charset="0"/>
              <a:cs typeface="Calibri" charset="0"/>
            </a:endParaRPr>
          </a:p>
        </p:txBody>
      </p:sp>
      <p:pic>
        <p:nvPicPr>
          <p:cNvPr id="66562" name="Immagin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284538"/>
            <a:ext cx="3152775" cy="280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3" name="Immagin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75" y="3284538"/>
            <a:ext cx="5314950"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58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i\Immagini\Topografia\foto aerea anfiteatro P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1763"/>
            <a:ext cx="9144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2051050" y="1557338"/>
            <a:ext cx="2286000" cy="2895600"/>
          </a:xfrm>
          <a:prstGeom prst="rect">
            <a:avLst/>
          </a:prstGeom>
          <a:noFill/>
          <a:ln w="381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4580" name="Text Box 4"/>
          <p:cNvSpPr txBox="1">
            <a:spLocks noChangeArrowheads="1"/>
          </p:cNvSpPr>
          <p:nvPr/>
        </p:nvSpPr>
        <p:spPr bwMode="auto">
          <a:xfrm>
            <a:off x="165100" y="6400800"/>
            <a:ext cx="874800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a:solidFill>
                  <a:srgbClr val="FF0000"/>
                </a:solidFill>
                <a:latin typeface="Calibri"/>
                <a:cs typeface="Calibri"/>
              </a:rPr>
              <a:t>Un altro esempio: Padova</a:t>
            </a:r>
            <a:r>
              <a:rPr lang="it-IT" dirty="0">
                <a:latin typeface="Calibri"/>
                <a:cs typeface="Calibri"/>
              </a:rPr>
              <a:t>, ove persiste la forma” dell’anfiteatro presso i Giardini dell’Arena</a:t>
            </a:r>
          </a:p>
        </p:txBody>
      </p:sp>
    </p:spTree>
    <p:extLst>
      <p:ext uri="{BB962C8B-B14F-4D97-AF65-F5344CB8AC3E}">
        <p14:creationId xmlns:p14="http://schemas.microsoft.com/office/powerpoint/2010/main" val="2685551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i\Immagini\Topografia\venetia padova arena palazz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1000" y="1238452"/>
            <a:ext cx="6743700" cy="4797223"/>
          </a:xfrm>
          <a:prstGeom prst="rect">
            <a:avLst/>
          </a:prstGeom>
          <a:noFill/>
          <a:extLst>
            <a:ext uri="{909E8E84-426E-40dd-AFC4-6F175D3DCCD1}">
              <a14:hiddenFill xmlns="" xmlns:a14="http://schemas.microsoft.com/office/drawing/2010/main">
                <a:solidFill>
                  <a:srgbClr val="FFFFFF"/>
                </a:solidFill>
              </a14:hiddenFill>
            </a:ext>
          </a:extLst>
        </p:spPr>
      </p:pic>
      <p:sp>
        <p:nvSpPr>
          <p:cNvPr id="18435" name="Text Box 3"/>
          <p:cNvSpPr txBox="1">
            <a:spLocks noChangeArrowheads="1"/>
          </p:cNvSpPr>
          <p:nvPr/>
        </p:nvSpPr>
        <p:spPr bwMode="auto">
          <a:xfrm>
            <a:off x="249238" y="6035675"/>
            <a:ext cx="8894762"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dirty="0"/>
              <a:t>Disegno di inizi Ottocento del palazzo familiare con caratteristica facciata concava sorto sui muri dell’anfiteatro patavino e abbattuto a inizi Ottocento.</a:t>
            </a:r>
          </a:p>
        </p:txBody>
      </p:sp>
      <p:sp>
        <p:nvSpPr>
          <p:cNvPr id="2" name="CasellaDiTesto 1"/>
          <p:cNvSpPr txBox="1"/>
          <p:nvPr/>
        </p:nvSpPr>
        <p:spPr>
          <a:xfrm>
            <a:off x="355600" y="215900"/>
            <a:ext cx="8699500" cy="923330"/>
          </a:xfrm>
          <a:prstGeom prst="rect">
            <a:avLst/>
          </a:prstGeom>
          <a:noFill/>
        </p:spPr>
        <p:txBody>
          <a:bodyPr wrap="square" rtlCol="0">
            <a:spAutoFit/>
          </a:bodyPr>
          <a:lstStyle/>
          <a:p>
            <a:pPr algn="just"/>
            <a:r>
              <a:rPr lang="it-IT" dirty="0"/>
              <a:t>Le murature dell’antico edificio vennero utilizzate dal 1100 come palazzo fortificato famigliare (prima della famiglia </a:t>
            </a:r>
            <a:r>
              <a:rPr lang="it-IT" dirty="0" err="1"/>
              <a:t>Dalesmanini</a:t>
            </a:r>
            <a:r>
              <a:rPr lang="it-IT" dirty="0"/>
              <a:t>, poi dal 1300 degli Scrovegni, che vi fecero costruire la cappella affrescata da Giotto).</a:t>
            </a:r>
          </a:p>
        </p:txBody>
      </p:sp>
      <p:cxnSp>
        <p:nvCxnSpPr>
          <p:cNvPr id="4" name="Connettore 1 3"/>
          <p:cNvCxnSpPr/>
          <p:nvPr/>
        </p:nvCxnSpPr>
        <p:spPr>
          <a:xfrm>
            <a:off x="3937000" y="1107682"/>
            <a:ext cx="1460500" cy="24167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31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Documenti\Immagini\Venetia padova anfiteatro.medieva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6788" y="-100013"/>
            <a:ext cx="7637462" cy="583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Text Box 3"/>
          <p:cNvSpPr txBox="1">
            <a:spLocks noChangeArrowheads="1"/>
          </p:cNvSpPr>
          <p:nvPr/>
        </p:nvSpPr>
        <p:spPr bwMode="auto">
          <a:xfrm>
            <a:off x="250825" y="5732463"/>
            <a:ext cx="878522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it-IT" sz="2000" dirty="0">
                <a:solidFill>
                  <a:srgbClr val="000000"/>
                </a:solidFill>
                <a:cs typeface="Calibri"/>
              </a:rPr>
              <a:t>L’anello murario era usato come muro di cinta del palazzo: i fornici erano stati murati e le murature coronate di merli, come si osserva in questo disegno seicentesco.</a:t>
            </a:r>
          </a:p>
          <a:p>
            <a:pPr algn="ctr">
              <a:defRPr/>
            </a:pPr>
            <a:endParaRPr lang="it-IT" sz="2000" dirty="0">
              <a:solidFill>
                <a:srgbClr val="000000"/>
              </a:solidFill>
              <a:cs typeface="Calibri"/>
            </a:endParaRPr>
          </a:p>
        </p:txBody>
      </p:sp>
    </p:spTree>
    <p:extLst>
      <p:ext uri="{BB962C8B-B14F-4D97-AF65-F5344CB8AC3E}">
        <p14:creationId xmlns:p14="http://schemas.microsoft.com/office/powerpoint/2010/main" val="996656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ttangolo 1"/>
          <p:cNvSpPr>
            <a:spLocks noChangeArrowheads="1"/>
          </p:cNvSpPr>
          <p:nvPr/>
        </p:nvSpPr>
        <p:spPr bwMode="auto">
          <a:xfrm>
            <a:off x="161925" y="280988"/>
            <a:ext cx="87122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hangingPunct="0"/>
            <a:r>
              <a:rPr lang="en-US" sz="1800" dirty="0">
                <a:latin typeface="Calibri" charset="0"/>
                <a:cs typeface="Calibri" charset="0"/>
              </a:rPr>
              <a:t>Un </a:t>
            </a:r>
            <a:r>
              <a:rPr lang="en-US" sz="1800" dirty="0" err="1">
                <a:latin typeface="Calibri" charset="0"/>
                <a:cs typeface="Calibri" charset="0"/>
              </a:rPr>
              <a:t>altro</a:t>
            </a:r>
            <a:r>
              <a:rPr lang="en-US" sz="1800" dirty="0">
                <a:latin typeface="Calibri" charset="0"/>
                <a:cs typeface="Calibri" charset="0"/>
              </a:rPr>
              <a:t> </a:t>
            </a:r>
            <a:r>
              <a:rPr lang="en-US" sz="1800" dirty="0" err="1">
                <a:latin typeface="Calibri" charset="0"/>
                <a:cs typeface="Calibri" charset="0"/>
              </a:rPr>
              <a:t>esempio</a:t>
            </a:r>
            <a:r>
              <a:rPr lang="en-US" sz="1800" dirty="0">
                <a:latin typeface="Calibri" charset="0"/>
                <a:cs typeface="Calibri" charset="0"/>
              </a:rPr>
              <a:t> </a:t>
            </a:r>
            <a:r>
              <a:rPr lang="en-US" sz="1800" dirty="0" err="1">
                <a:latin typeface="Calibri" charset="0"/>
                <a:cs typeface="Calibri" charset="0"/>
              </a:rPr>
              <a:t>fuori</a:t>
            </a:r>
            <a:r>
              <a:rPr lang="en-US" sz="1800" dirty="0">
                <a:latin typeface="Calibri" charset="0"/>
                <a:cs typeface="Calibri" charset="0"/>
              </a:rPr>
              <a:t> </a:t>
            </a:r>
            <a:r>
              <a:rPr lang="en-US" sz="1800" dirty="0" err="1">
                <a:latin typeface="Calibri" charset="0"/>
                <a:cs typeface="Calibri" charset="0"/>
              </a:rPr>
              <a:t>d’Italia</a:t>
            </a:r>
            <a:r>
              <a:rPr lang="en-US" sz="1800" dirty="0">
                <a:latin typeface="Calibri" charset="0"/>
                <a:cs typeface="Calibri" charset="0"/>
              </a:rPr>
              <a:t> </a:t>
            </a:r>
            <a:r>
              <a:rPr lang="en-US" sz="1800" dirty="0" err="1">
                <a:latin typeface="Calibri" charset="0"/>
                <a:cs typeface="Calibri" charset="0"/>
              </a:rPr>
              <a:t>è</a:t>
            </a:r>
            <a:r>
              <a:rPr lang="it-IT" sz="1800" dirty="0">
                <a:latin typeface="Calibri" charset="0"/>
                <a:cs typeface="Calibri" charset="0"/>
              </a:rPr>
              <a:t> il </a:t>
            </a:r>
            <a:r>
              <a:rPr lang="it-IT" sz="1800" dirty="0">
                <a:solidFill>
                  <a:srgbClr val="FF0000"/>
                </a:solidFill>
                <a:latin typeface="Calibri" charset="0"/>
                <a:cs typeface="Calibri" charset="0"/>
              </a:rPr>
              <a:t>teatro di </a:t>
            </a:r>
            <a:r>
              <a:rPr lang="it-IT" sz="1800" dirty="0" err="1">
                <a:solidFill>
                  <a:srgbClr val="FF0000"/>
                </a:solidFill>
                <a:latin typeface="Calibri" charset="0"/>
                <a:cs typeface="Calibri" charset="0"/>
              </a:rPr>
              <a:t>Aspendos</a:t>
            </a:r>
            <a:r>
              <a:rPr lang="it-IT" sz="1800" dirty="0">
                <a:latin typeface="Calibri" charset="0"/>
                <a:cs typeface="Calibri" charset="0"/>
              </a:rPr>
              <a:t>, trasformato nel sec. XIII in palazzo dei Turchi Selgiuchidi.</a:t>
            </a:r>
          </a:p>
        </p:txBody>
      </p:sp>
      <p:pic>
        <p:nvPicPr>
          <p:cNvPr id="67586" name="Immagin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59338" y="1196975"/>
            <a:ext cx="4167187" cy="273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87" name="Immagin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413" y="3913188"/>
            <a:ext cx="3889375" cy="291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88" name="Immagin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1125538"/>
            <a:ext cx="4267200" cy="283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43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101600" y="573088"/>
            <a:ext cx="4394200" cy="6186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it-IT" sz="1800" dirty="0">
                <a:latin typeface="Calibri" charset="0"/>
                <a:cs typeface="Calibri" charset="0"/>
              </a:rPr>
              <a:t>Intenzionale e in stretta relazione con le precipue caratteristiche architettoniche di teatri, anfiteatri e circhi è il riuso abitativo volto a sfruttare le murature di sostegno delle gradinate, dando vita a unità edilizie organizzate in serie. E' possibile che tale reimpiego programmatico e “razionale”, databile a quanto sembra a partire dal basso Medioevo, sia stato promosso dalle amministrazioni cittadine, al fine di ricavare nelle concamerazioni radiali di supporto della cavea il maggior numero possibile di immobili da concedere in locazione, con considerevoli entrate per le casse comunali.</a:t>
            </a:r>
          </a:p>
          <a:p>
            <a:pPr algn="just"/>
            <a:r>
              <a:rPr lang="en-US" sz="1800" dirty="0">
                <a:latin typeface="Calibri" charset="0"/>
                <a:cs typeface="Calibri" charset="0"/>
              </a:rPr>
              <a:t>Fra </a:t>
            </a:r>
            <a:r>
              <a:rPr lang="en-US" sz="1800" dirty="0" err="1">
                <a:latin typeface="Calibri" charset="0"/>
                <a:cs typeface="Calibri" charset="0"/>
              </a:rPr>
              <a:t>gli</a:t>
            </a:r>
            <a:r>
              <a:rPr lang="en-US" sz="1800" dirty="0">
                <a:latin typeface="Calibri" charset="0"/>
                <a:cs typeface="Calibri" charset="0"/>
              </a:rPr>
              <a:t> </a:t>
            </a:r>
            <a:r>
              <a:rPr lang="en-US" sz="1800" dirty="0" err="1">
                <a:latin typeface="Calibri" charset="0"/>
                <a:cs typeface="Calibri" charset="0"/>
              </a:rPr>
              <a:t>esempi</a:t>
            </a:r>
            <a:r>
              <a:rPr lang="en-US" sz="1800" dirty="0">
                <a:latin typeface="Calibri" charset="0"/>
                <a:cs typeface="Calibri" charset="0"/>
              </a:rPr>
              <a:t> </a:t>
            </a:r>
            <a:r>
              <a:rPr lang="en-US" sz="1800" dirty="0" err="1">
                <a:latin typeface="Calibri" charset="0"/>
                <a:cs typeface="Calibri" charset="0"/>
              </a:rPr>
              <a:t>più</a:t>
            </a:r>
            <a:r>
              <a:rPr lang="en-US" sz="1800" dirty="0">
                <a:latin typeface="Calibri" charset="0"/>
                <a:cs typeface="Calibri" charset="0"/>
              </a:rPr>
              <a:t> </a:t>
            </a:r>
            <a:r>
              <a:rPr lang="en-US" sz="1800" dirty="0" err="1">
                <a:latin typeface="Calibri" charset="0"/>
                <a:cs typeface="Calibri" charset="0"/>
              </a:rPr>
              <a:t>significativi</a:t>
            </a:r>
            <a:r>
              <a:rPr lang="en-US" sz="1800" dirty="0">
                <a:latin typeface="Calibri" charset="0"/>
                <a:cs typeface="Calibri" charset="0"/>
              </a:rPr>
              <a:t>, </a:t>
            </a:r>
            <a:r>
              <a:rPr lang="en-US" sz="1800" dirty="0" err="1">
                <a:latin typeface="Calibri" charset="0"/>
                <a:cs typeface="Calibri" charset="0"/>
              </a:rPr>
              <a:t>va</a:t>
            </a:r>
            <a:r>
              <a:rPr lang="en-US" sz="1800" dirty="0">
                <a:latin typeface="Calibri" charset="0"/>
                <a:cs typeface="Calibri" charset="0"/>
              </a:rPr>
              <a:t> citato </a:t>
            </a:r>
            <a:r>
              <a:rPr lang="en-US" sz="1800" dirty="0" err="1">
                <a:latin typeface="Calibri" charset="0"/>
                <a:cs typeface="Calibri" charset="0"/>
              </a:rPr>
              <a:t>il</a:t>
            </a:r>
            <a:r>
              <a:rPr lang="en-US" sz="1800" dirty="0">
                <a:latin typeface="Calibri" charset="0"/>
                <a:cs typeface="Calibri" charset="0"/>
              </a:rPr>
              <a:t> </a:t>
            </a:r>
            <a:r>
              <a:rPr lang="en-US" sz="1800" b="1" dirty="0" err="1">
                <a:latin typeface="Calibri" charset="0"/>
                <a:cs typeface="Calibri" charset="0"/>
              </a:rPr>
              <a:t>teatro</a:t>
            </a:r>
            <a:r>
              <a:rPr lang="en-US" sz="1800" b="1" dirty="0">
                <a:latin typeface="Calibri" charset="0"/>
                <a:cs typeface="Calibri" charset="0"/>
              </a:rPr>
              <a:t> di Vicenza</a:t>
            </a:r>
            <a:r>
              <a:rPr lang="en-US" sz="1800" dirty="0">
                <a:latin typeface="Calibri" charset="0"/>
                <a:cs typeface="Calibri" charset="0"/>
              </a:rPr>
              <a:t>, </a:t>
            </a:r>
            <a:r>
              <a:rPr lang="en-US" sz="1800" dirty="0" err="1">
                <a:latin typeface="Calibri" charset="0"/>
                <a:cs typeface="Calibri" charset="0"/>
              </a:rPr>
              <a:t>ove</a:t>
            </a:r>
            <a:r>
              <a:rPr lang="en-US" sz="1800" dirty="0">
                <a:latin typeface="Calibri" charset="0"/>
                <a:cs typeface="Calibri" charset="0"/>
              </a:rPr>
              <a:t> </a:t>
            </a:r>
            <a:r>
              <a:rPr lang="en-US" sz="1800" dirty="0" err="1">
                <a:latin typeface="Calibri" charset="0"/>
                <a:cs typeface="Calibri" charset="0"/>
              </a:rPr>
              <a:t>i</a:t>
            </a:r>
            <a:r>
              <a:rPr lang="en-US" sz="1800" dirty="0">
                <a:latin typeface="Calibri" charset="0"/>
                <a:cs typeface="Calibri" charset="0"/>
              </a:rPr>
              <a:t> </a:t>
            </a:r>
            <a:r>
              <a:rPr lang="en-US" sz="1800" dirty="0" err="1">
                <a:latin typeface="Calibri" charset="0"/>
                <a:cs typeface="Calibri" charset="0"/>
              </a:rPr>
              <a:t>singoli</a:t>
            </a:r>
            <a:r>
              <a:rPr lang="en-US" sz="1800" dirty="0">
                <a:latin typeface="Calibri" charset="0"/>
                <a:cs typeface="Calibri" charset="0"/>
              </a:rPr>
              <a:t> </a:t>
            </a:r>
            <a:r>
              <a:rPr lang="en-US" sz="1800" dirty="0" err="1">
                <a:latin typeface="Calibri" charset="0"/>
                <a:cs typeface="Calibri" charset="0"/>
              </a:rPr>
              <a:t>fornici</a:t>
            </a:r>
            <a:r>
              <a:rPr lang="en-US" sz="1800" dirty="0">
                <a:latin typeface="Calibri" charset="0"/>
                <a:cs typeface="Calibri" charset="0"/>
              </a:rPr>
              <a:t> di </a:t>
            </a:r>
            <a:r>
              <a:rPr lang="en-US" sz="1800" dirty="0" err="1">
                <a:latin typeface="Calibri" charset="0"/>
                <a:cs typeface="Calibri" charset="0"/>
              </a:rPr>
              <a:t>sostruzione</a:t>
            </a:r>
            <a:r>
              <a:rPr lang="en-US" sz="1800" dirty="0">
                <a:latin typeface="Calibri" charset="0"/>
                <a:cs typeface="Calibri" charset="0"/>
              </a:rPr>
              <a:t> </a:t>
            </a:r>
            <a:r>
              <a:rPr lang="en-US" sz="1800" dirty="0" err="1">
                <a:latin typeface="Calibri" charset="0"/>
                <a:cs typeface="Calibri" charset="0"/>
              </a:rPr>
              <a:t>della</a:t>
            </a:r>
            <a:r>
              <a:rPr lang="en-US" sz="1800" dirty="0">
                <a:latin typeface="Calibri" charset="0"/>
                <a:cs typeface="Calibri" charset="0"/>
              </a:rPr>
              <a:t> </a:t>
            </a:r>
            <a:r>
              <a:rPr lang="en-US" sz="1800" dirty="0" err="1">
                <a:latin typeface="Calibri" charset="0"/>
                <a:cs typeface="Calibri" charset="0"/>
              </a:rPr>
              <a:t>cavea</a:t>
            </a:r>
            <a:r>
              <a:rPr lang="en-US" sz="1800" dirty="0">
                <a:latin typeface="Calibri" charset="0"/>
                <a:cs typeface="Calibri" charset="0"/>
              </a:rPr>
              <a:t> </a:t>
            </a:r>
            <a:r>
              <a:rPr lang="en-US" sz="1800" dirty="0" err="1">
                <a:latin typeface="Calibri" charset="0"/>
                <a:cs typeface="Calibri" charset="0"/>
              </a:rPr>
              <a:t>diedero</a:t>
            </a:r>
            <a:r>
              <a:rPr lang="en-US" sz="1800" dirty="0">
                <a:latin typeface="Calibri" charset="0"/>
                <a:cs typeface="Calibri" charset="0"/>
              </a:rPr>
              <a:t> </a:t>
            </a:r>
            <a:r>
              <a:rPr lang="en-US" sz="1800" dirty="0" err="1">
                <a:latin typeface="Calibri" charset="0"/>
                <a:cs typeface="Calibri" charset="0"/>
              </a:rPr>
              <a:t>sistematicamente</a:t>
            </a:r>
            <a:r>
              <a:rPr lang="en-US" sz="1800" dirty="0">
                <a:latin typeface="Calibri" charset="0"/>
                <a:cs typeface="Calibri" charset="0"/>
              </a:rPr>
              <a:t> </a:t>
            </a:r>
            <a:r>
              <a:rPr lang="en-US" sz="1800" dirty="0" err="1">
                <a:latin typeface="Calibri" charset="0"/>
                <a:cs typeface="Calibri" charset="0"/>
              </a:rPr>
              <a:t>origine</a:t>
            </a:r>
            <a:r>
              <a:rPr lang="en-US" sz="1800" dirty="0">
                <a:latin typeface="Calibri" charset="0"/>
                <a:cs typeface="Calibri" charset="0"/>
              </a:rPr>
              <a:t> a </a:t>
            </a:r>
            <a:r>
              <a:rPr lang="en-US" sz="1800" dirty="0" err="1">
                <a:latin typeface="Calibri" charset="0"/>
                <a:cs typeface="Calibri" charset="0"/>
              </a:rPr>
              <a:t>unità</a:t>
            </a:r>
            <a:r>
              <a:rPr lang="en-US" sz="1800" dirty="0">
                <a:latin typeface="Calibri" charset="0"/>
                <a:cs typeface="Calibri" charset="0"/>
              </a:rPr>
              <a:t> </a:t>
            </a:r>
            <a:r>
              <a:rPr lang="en-US" sz="1800" dirty="0" err="1">
                <a:latin typeface="Calibri" charset="0"/>
                <a:cs typeface="Calibri" charset="0"/>
              </a:rPr>
              <a:t>abitative</a:t>
            </a:r>
            <a:r>
              <a:rPr lang="en-US" sz="1800" dirty="0">
                <a:latin typeface="Calibri" charset="0"/>
                <a:cs typeface="Calibri" charset="0"/>
              </a:rPr>
              <a:t> </a:t>
            </a:r>
            <a:r>
              <a:rPr lang="en-US" sz="1800" dirty="0" err="1">
                <a:latin typeface="Calibri" charset="0"/>
                <a:cs typeface="Calibri" charset="0"/>
              </a:rPr>
              <a:t>modulari</a:t>
            </a:r>
            <a:r>
              <a:rPr lang="en-US" sz="1800" dirty="0">
                <a:latin typeface="Calibri" charset="0"/>
                <a:cs typeface="Calibri" charset="0"/>
              </a:rPr>
              <a:t> e </a:t>
            </a:r>
            <a:r>
              <a:rPr lang="en-US" sz="1800" dirty="0" err="1">
                <a:latin typeface="Calibri" charset="0"/>
                <a:cs typeface="Calibri" charset="0"/>
              </a:rPr>
              <a:t>ove</a:t>
            </a:r>
            <a:r>
              <a:rPr lang="en-US" sz="1800" dirty="0">
                <a:latin typeface="Calibri" charset="0"/>
                <a:cs typeface="Calibri" charset="0"/>
              </a:rPr>
              <a:t> </a:t>
            </a:r>
            <a:r>
              <a:rPr lang="en-US" sz="1800" dirty="0" err="1">
                <a:latin typeface="Calibri" charset="0"/>
                <a:cs typeface="Calibri" charset="0"/>
              </a:rPr>
              <a:t>anche</a:t>
            </a:r>
            <a:r>
              <a:rPr lang="en-US" sz="1800" dirty="0">
                <a:latin typeface="Calibri" charset="0"/>
                <a:cs typeface="Calibri" charset="0"/>
              </a:rPr>
              <a:t> </a:t>
            </a:r>
            <a:r>
              <a:rPr lang="en-US" sz="1800" dirty="0" err="1">
                <a:latin typeface="Calibri" charset="0"/>
                <a:cs typeface="Calibri" charset="0"/>
              </a:rPr>
              <a:t>sull'edificio</a:t>
            </a:r>
            <a:r>
              <a:rPr lang="en-US" sz="1800" dirty="0">
                <a:latin typeface="Calibri" charset="0"/>
                <a:cs typeface="Calibri" charset="0"/>
              </a:rPr>
              <a:t> </a:t>
            </a:r>
            <a:r>
              <a:rPr lang="en-US" sz="1800" dirty="0" err="1">
                <a:latin typeface="Calibri" charset="0"/>
                <a:cs typeface="Calibri" charset="0"/>
              </a:rPr>
              <a:t>scenico</a:t>
            </a:r>
            <a:r>
              <a:rPr lang="en-US" sz="1800" dirty="0">
                <a:latin typeface="Calibri" charset="0"/>
                <a:cs typeface="Calibri" charset="0"/>
              </a:rPr>
              <a:t> e </a:t>
            </a:r>
            <a:r>
              <a:rPr lang="en-US" sz="1800" dirty="0" err="1">
                <a:latin typeface="Calibri" charset="0"/>
                <a:cs typeface="Calibri" charset="0"/>
              </a:rPr>
              <a:t>sulla</a:t>
            </a:r>
            <a:r>
              <a:rPr lang="en-US" sz="1800" dirty="0">
                <a:latin typeface="Calibri" charset="0"/>
                <a:cs typeface="Calibri" charset="0"/>
              </a:rPr>
              <a:t> </a:t>
            </a:r>
            <a:r>
              <a:rPr lang="en-US" sz="1800" i="1" dirty="0" err="1">
                <a:latin typeface="Calibri" charset="0"/>
                <a:cs typeface="Calibri" charset="0"/>
              </a:rPr>
              <a:t>porticus</a:t>
            </a:r>
            <a:r>
              <a:rPr lang="en-US" sz="1800" i="1" dirty="0">
                <a:latin typeface="Calibri" charset="0"/>
                <a:cs typeface="Calibri" charset="0"/>
              </a:rPr>
              <a:t> post </a:t>
            </a:r>
            <a:r>
              <a:rPr lang="en-US" sz="1800" i="1" dirty="0" err="1">
                <a:latin typeface="Calibri" charset="0"/>
                <a:cs typeface="Calibri" charset="0"/>
              </a:rPr>
              <a:t>scaenam</a:t>
            </a:r>
            <a:r>
              <a:rPr lang="en-US" sz="1800" dirty="0">
                <a:latin typeface="Calibri" charset="0"/>
                <a:cs typeface="Calibri" charset="0"/>
              </a:rPr>
              <a:t> </a:t>
            </a:r>
            <a:r>
              <a:rPr lang="en-US" sz="1800" dirty="0" err="1">
                <a:latin typeface="Calibri" charset="0"/>
                <a:cs typeface="Calibri" charset="0"/>
              </a:rPr>
              <a:t>si</a:t>
            </a:r>
            <a:r>
              <a:rPr lang="en-US" sz="1800" dirty="0">
                <a:latin typeface="Calibri" charset="0"/>
                <a:cs typeface="Calibri" charset="0"/>
              </a:rPr>
              <a:t> </a:t>
            </a:r>
            <a:r>
              <a:rPr lang="en-US" sz="1800" dirty="0" err="1">
                <a:latin typeface="Calibri" charset="0"/>
                <a:cs typeface="Calibri" charset="0"/>
              </a:rPr>
              <a:t>impostarono</a:t>
            </a:r>
            <a:r>
              <a:rPr lang="en-US" sz="1800" dirty="0">
                <a:latin typeface="Calibri" charset="0"/>
                <a:cs typeface="Calibri" charset="0"/>
              </a:rPr>
              <a:t> </a:t>
            </a:r>
            <a:r>
              <a:rPr lang="en-US" sz="1800" dirty="0" err="1">
                <a:latin typeface="Calibri" charset="0"/>
                <a:cs typeface="Calibri" charset="0"/>
              </a:rPr>
              <a:t>degli</a:t>
            </a:r>
            <a:r>
              <a:rPr lang="en-US" sz="1800" dirty="0">
                <a:latin typeface="Calibri" charset="0"/>
                <a:cs typeface="Calibri" charset="0"/>
              </a:rPr>
              <a:t> </a:t>
            </a:r>
            <a:r>
              <a:rPr lang="en-US" sz="1800" dirty="0" err="1">
                <a:latin typeface="Calibri" charset="0"/>
                <a:cs typeface="Calibri" charset="0"/>
              </a:rPr>
              <a:t>immobili</a:t>
            </a:r>
            <a:r>
              <a:rPr lang="en-US" sz="1800" dirty="0">
                <a:latin typeface="Calibri" charset="0"/>
                <a:cs typeface="Calibri" charset="0"/>
              </a:rPr>
              <a:t> (</a:t>
            </a:r>
            <a:r>
              <a:rPr lang="en-US" sz="1800" dirty="0" err="1">
                <a:latin typeface="Calibri" charset="0"/>
                <a:cs typeface="Calibri" charset="0"/>
              </a:rPr>
              <a:t>rispettivamente</a:t>
            </a:r>
            <a:r>
              <a:rPr lang="en-US" sz="1800" dirty="0">
                <a:latin typeface="Calibri" charset="0"/>
                <a:cs typeface="Calibri" charset="0"/>
              </a:rPr>
              <a:t> </a:t>
            </a:r>
            <a:r>
              <a:rPr lang="en-US" sz="1800" dirty="0" err="1">
                <a:latin typeface="Calibri" charset="0"/>
                <a:cs typeface="Calibri" charset="0"/>
              </a:rPr>
              <a:t>una</a:t>
            </a:r>
            <a:r>
              <a:rPr lang="en-US" sz="1800" dirty="0">
                <a:latin typeface="Calibri" charset="0"/>
                <a:cs typeface="Calibri" charset="0"/>
              </a:rPr>
              <a:t> </a:t>
            </a:r>
            <a:r>
              <a:rPr lang="en-US" sz="1800" dirty="0" err="1">
                <a:latin typeface="Calibri" charset="0"/>
                <a:cs typeface="Calibri" charset="0"/>
              </a:rPr>
              <a:t>filanda</a:t>
            </a:r>
            <a:r>
              <a:rPr lang="en-US" sz="1800" dirty="0">
                <a:latin typeface="Calibri" charset="0"/>
                <a:cs typeface="Calibri" charset="0"/>
              </a:rPr>
              <a:t> e </a:t>
            </a:r>
            <a:r>
              <a:rPr lang="en-US" sz="1800" dirty="0" err="1">
                <a:latin typeface="Calibri" charset="0"/>
                <a:cs typeface="Calibri" charset="0"/>
              </a:rPr>
              <a:t>altre</a:t>
            </a:r>
            <a:r>
              <a:rPr lang="en-US" sz="1800" dirty="0">
                <a:latin typeface="Calibri" charset="0"/>
                <a:cs typeface="Calibri" charset="0"/>
              </a:rPr>
              <a:t> case). </a:t>
            </a:r>
            <a:endParaRPr lang="it-IT" sz="1800" b="1" dirty="0">
              <a:solidFill>
                <a:srgbClr val="FF0000"/>
              </a:solidFill>
              <a:latin typeface="Calibri" charset="0"/>
              <a:cs typeface="Calibri" charset="0"/>
            </a:endParaRPr>
          </a:p>
        </p:txBody>
      </p:sp>
      <p:pic>
        <p:nvPicPr>
          <p:cNvPr id="3" name="Picture 3" descr="C:\Documenti\Immagini\Nuova cartella\vicenz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09174" y="850900"/>
            <a:ext cx="4534826" cy="561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5727700" y="3136900"/>
            <a:ext cx="2501900" cy="3067050"/>
          </a:xfrm>
          <a:prstGeom prst="rect">
            <a:avLst/>
          </a:prstGeom>
          <a:noFill/>
          <a:ln w="381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 name="CasellaDiTesto 4"/>
          <p:cNvSpPr txBox="1"/>
          <p:nvPr/>
        </p:nvSpPr>
        <p:spPr>
          <a:xfrm>
            <a:off x="260350" y="191056"/>
            <a:ext cx="8470900" cy="369332"/>
          </a:xfrm>
          <a:prstGeom prst="rect">
            <a:avLst/>
          </a:prstGeom>
          <a:noFill/>
        </p:spPr>
        <p:txBody>
          <a:bodyPr wrap="square" rtlCol="0">
            <a:spAutoFit/>
          </a:bodyPr>
          <a:lstStyle/>
          <a:p>
            <a:pPr algn="just"/>
            <a:r>
              <a:rPr lang="it-IT" b="1" dirty="0">
                <a:solidFill>
                  <a:srgbClr val="FF0000"/>
                </a:solidFill>
                <a:latin typeface="Calibri" charset="0"/>
                <a:cs typeface="Calibri" charset="0"/>
              </a:rPr>
              <a:t>Reimpiego strutturale (“attivo”/specifico): unità abitative modulari e seriali</a:t>
            </a:r>
          </a:p>
        </p:txBody>
      </p:sp>
    </p:spTree>
    <p:extLst>
      <p:ext uri="{BB962C8B-B14F-4D97-AF65-F5344CB8AC3E}">
        <p14:creationId xmlns:p14="http://schemas.microsoft.com/office/powerpoint/2010/main" val="38583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355600" y="340255"/>
            <a:ext cx="8636000" cy="606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2000" dirty="0">
                <a:latin typeface="Calibri"/>
                <a:cs typeface="Calibri"/>
              </a:rPr>
              <a:t>Nella </a:t>
            </a:r>
            <a:r>
              <a:rPr lang="it-IT" sz="2000" i="1" dirty="0" err="1">
                <a:latin typeface="Calibri"/>
                <a:cs typeface="Calibri"/>
              </a:rPr>
              <a:t>Venetia</a:t>
            </a:r>
            <a:r>
              <a:rPr lang="it-IT" sz="2000" dirty="0">
                <a:latin typeface="Calibri"/>
                <a:cs typeface="Calibri"/>
              </a:rPr>
              <a:t> interessante il caso del teatro di </a:t>
            </a:r>
            <a:r>
              <a:rPr lang="it-IT" sz="2000" b="1" dirty="0">
                <a:solidFill>
                  <a:srgbClr val="FF0000"/>
                </a:solidFill>
                <a:latin typeface="Calibri"/>
                <a:cs typeface="Calibri"/>
              </a:rPr>
              <a:t>Verona</a:t>
            </a:r>
            <a:r>
              <a:rPr lang="it-IT" sz="2000" dirty="0">
                <a:latin typeface="Calibri"/>
                <a:cs typeface="Calibri"/>
              </a:rPr>
              <a:t>, dove da documenti del X secolo sappiamo che entro i vani </a:t>
            </a:r>
            <a:r>
              <a:rPr lang="it-IT" sz="2000" dirty="0" err="1">
                <a:latin typeface="Calibri"/>
                <a:cs typeface="Calibri"/>
              </a:rPr>
              <a:t>sostruttivi</a:t>
            </a:r>
            <a:r>
              <a:rPr lang="it-IT" sz="2000" dirty="0">
                <a:latin typeface="Calibri"/>
                <a:cs typeface="Calibri"/>
              </a:rPr>
              <a:t> (</a:t>
            </a:r>
            <a:r>
              <a:rPr lang="it-IT" sz="2000" dirty="0" err="1">
                <a:latin typeface="Calibri"/>
                <a:cs typeface="Calibri"/>
              </a:rPr>
              <a:t>arcovoli</a:t>
            </a:r>
            <a:r>
              <a:rPr lang="it-IT" sz="2000" dirty="0">
                <a:latin typeface="Calibri"/>
                <a:cs typeface="Calibri"/>
              </a:rPr>
              <a:t>/</a:t>
            </a:r>
            <a:r>
              <a:rPr lang="it-IT" sz="2000" dirty="0" err="1">
                <a:latin typeface="Calibri"/>
                <a:cs typeface="Calibri"/>
              </a:rPr>
              <a:t>artovoli</a:t>
            </a:r>
            <a:r>
              <a:rPr lang="it-IT" sz="2000" dirty="0">
                <a:latin typeface="Calibri"/>
                <a:cs typeface="Calibri"/>
              </a:rPr>
              <a:t>/covali) sorsero abitazioni private e anche un oratorio.</a:t>
            </a:r>
          </a:p>
          <a:p>
            <a:pPr algn="just" eaLnBrk="1" hangingPunct="1"/>
            <a:endParaRPr lang="it-IT" sz="1800" dirty="0">
              <a:latin typeface="Calibri"/>
              <a:cs typeface="Calibri"/>
            </a:endParaRPr>
          </a:p>
          <a:p>
            <a:pPr algn="just" eaLnBrk="1" hangingPunct="1"/>
            <a:r>
              <a:rPr lang="it-IT" sz="1800" dirty="0">
                <a:solidFill>
                  <a:srgbClr val="FF3300"/>
                </a:solidFill>
                <a:latin typeface="Calibri"/>
                <a:cs typeface="Calibri"/>
              </a:rPr>
              <a:t>Donazione di Berengario I del 905 ad </a:t>
            </a:r>
            <a:r>
              <a:rPr lang="it-IT" sz="1800" dirty="0" err="1">
                <a:solidFill>
                  <a:srgbClr val="FF3300"/>
                </a:solidFill>
                <a:latin typeface="Calibri"/>
                <a:cs typeface="Calibri"/>
              </a:rPr>
              <a:t>Audone</a:t>
            </a:r>
            <a:r>
              <a:rPr lang="it-IT" sz="1800" dirty="0">
                <a:solidFill>
                  <a:srgbClr val="FF3300"/>
                </a:solidFill>
                <a:latin typeface="Calibri"/>
                <a:cs typeface="Calibri"/>
              </a:rPr>
              <a:t>, diacono della chiesa di Verona e suo cancelliere: </a:t>
            </a:r>
            <a:r>
              <a:rPr lang="it-IT" sz="1800" i="1" dirty="0">
                <a:latin typeface="Calibri"/>
                <a:cs typeface="Calibri"/>
              </a:rPr>
              <a:t>...</a:t>
            </a:r>
            <a:r>
              <a:rPr lang="it-IT" sz="1800" i="1" u="sng" dirty="0">
                <a:latin typeface="Calibri"/>
                <a:cs typeface="Calibri"/>
              </a:rPr>
              <a:t>in castro </a:t>
            </a:r>
            <a:r>
              <a:rPr lang="it-IT" sz="1800" i="1" u="sng" dirty="0" err="1">
                <a:latin typeface="Calibri"/>
                <a:cs typeface="Calibri"/>
              </a:rPr>
              <a:t>subtus</a:t>
            </a:r>
            <a:r>
              <a:rPr lang="it-IT" sz="1800" i="1" u="sng" dirty="0">
                <a:latin typeface="Calibri"/>
                <a:cs typeface="Calibri"/>
              </a:rPr>
              <a:t> Arena</a:t>
            </a:r>
            <a:r>
              <a:rPr lang="it-IT" sz="1800" i="1" dirty="0">
                <a:latin typeface="Calibri"/>
                <a:cs typeface="Calibri"/>
              </a:rPr>
              <a:t> duo evoluta </a:t>
            </a:r>
            <a:r>
              <a:rPr lang="it-IT" sz="1800" i="1" dirty="0" err="1">
                <a:latin typeface="Calibri"/>
                <a:cs typeface="Calibri"/>
              </a:rPr>
              <a:t>aedificia</a:t>
            </a:r>
            <a:r>
              <a:rPr lang="it-IT" sz="1800" i="1" dirty="0">
                <a:latin typeface="Calibri"/>
                <a:cs typeface="Calibri"/>
              </a:rPr>
              <a:t>, </a:t>
            </a:r>
            <a:r>
              <a:rPr lang="it-IT" sz="1800" i="1" dirty="0" err="1">
                <a:latin typeface="Calibri"/>
                <a:cs typeface="Calibri"/>
              </a:rPr>
              <a:t>quae</a:t>
            </a:r>
            <a:r>
              <a:rPr lang="it-IT" sz="1800" i="1" dirty="0">
                <a:latin typeface="Calibri"/>
                <a:cs typeface="Calibri"/>
              </a:rPr>
              <a:t> vulgo </a:t>
            </a:r>
            <a:r>
              <a:rPr lang="it-IT" sz="1800" i="1" u="sng" dirty="0" err="1">
                <a:latin typeface="Calibri"/>
                <a:cs typeface="Calibri"/>
              </a:rPr>
              <a:t>artovala</a:t>
            </a:r>
            <a:r>
              <a:rPr lang="it-IT" sz="1800" i="1" u="sng" dirty="0">
                <a:latin typeface="Calibri"/>
                <a:cs typeface="Calibri"/>
              </a:rPr>
              <a:t> </a:t>
            </a:r>
            <a:r>
              <a:rPr lang="it-IT" sz="1800" i="1" dirty="0" err="1">
                <a:latin typeface="Calibri"/>
                <a:cs typeface="Calibri"/>
              </a:rPr>
              <a:t>dicuntur</a:t>
            </a:r>
            <a:r>
              <a:rPr lang="it-IT" sz="1800" i="1" dirty="0">
                <a:latin typeface="Calibri"/>
                <a:cs typeface="Calibri"/>
              </a:rPr>
              <a:t>..</a:t>
            </a:r>
            <a:r>
              <a:rPr lang="it-IT" sz="1800" dirty="0">
                <a:latin typeface="Calibri"/>
                <a:cs typeface="Calibri"/>
              </a:rPr>
              <a:t>.</a:t>
            </a:r>
          </a:p>
          <a:p>
            <a:pPr algn="just" eaLnBrk="1" hangingPunct="1"/>
            <a:endParaRPr lang="it-IT" sz="1800" dirty="0">
              <a:solidFill>
                <a:srgbClr val="FF3300"/>
              </a:solidFill>
              <a:latin typeface="Calibri"/>
              <a:cs typeface="Calibri"/>
            </a:endParaRPr>
          </a:p>
          <a:p>
            <a:pPr algn="just" eaLnBrk="1" hangingPunct="1"/>
            <a:r>
              <a:rPr lang="it-IT" sz="1800" dirty="0">
                <a:solidFill>
                  <a:srgbClr val="FF3300"/>
                </a:solidFill>
                <a:latin typeface="Calibri"/>
                <a:cs typeface="Calibri"/>
              </a:rPr>
              <a:t>Donazione di Berengario I del 913 al chierico Giovanni di una piccola terra sita dentro l'Arena del Castello veronese (</a:t>
            </a:r>
            <a:r>
              <a:rPr lang="it-IT" sz="1800" i="1" u="sng" dirty="0">
                <a:solidFill>
                  <a:srgbClr val="FF3300"/>
                </a:solidFill>
                <a:latin typeface="Calibri"/>
                <a:cs typeface="Calibri"/>
              </a:rPr>
              <a:t>infra </a:t>
            </a:r>
            <a:r>
              <a:rPr lang="it-IT" sz="1800" i="1" u="sng" dirty="0" err="1">
                <a:solidFill>
                  <a:srgbClr val="FF3300"/>
                </a:solidFill>
                <a:latin typeface="Calibri"/>
                <a:cs typeface="Calibri"/>
              </a:rPr>
              <a:t>arenam</a:t>
            </a:r>
            <a:r>
              <a:rPr lang="it-IT" sz="1800" i="1" u="sng" dirty="0">
                <a:solidFill>
                  <a:srgbClr val="FF3300"/>
                </a:solidFill>
                <a:latin typeface="Calibri"/>
                <a:cs typeface="Calibri"/>
              </a:rPr>
              <a:t> castri </a:t>
            </a:r>
            <a:r>
              <a:rPr lang="it-IT" sz="1800" i="1" u="sng" dirty="0" err="1">
                <a:solidFill>
                  <a:srgbClr val="FF3300"/>
                </a:solidFill>
                <a:latin typeface="Calibri"/>
                <a:cs typeface="Calibri"/>
              </a:rPr>
              <a:t>veronensis</a:t>
            </a:r>
            <a:r>
              <a:rPr lang="it-IT" sz="1800" dirty="0">
                <a:solidFill>
                  <a:srgbClr val="FF3300"/>
                </a:solidFill>
                <a:latin typeface="Calibri"/>
                <a:cs typeface="Calibri"/>
              </a:rPr>
              <a:t>), assieme ad alcuni "covali": </a:t>
            </a:r>
            <a:r>
              <a:rPr lang="it-IT" sz="1800" dirty="0">
                <a:latin typeface="Calibri"/>
                <a:cs typeface="Calibri"/>
              </a:rPr>
              <a:t>... </a:t>
            </a:r>
            <a:r>
              <a:rPr lang="it-IT" sz="1800" i="1" u="sng" dirty="0" err="1">
                <a:latin typeface="Calibri"/>
                <a:cs typeface="Calibri"/>
              </a:rPr>
              <a:t>cum</a:t>
            </a:r>
            <a:r>
              <a:rPr lang="it-IT" sz="1800" i="1" u="sng" dirty="0">
                <a:latin typeface="Calibri"/>
                <a:cs typeface="Calibri"/>
              </a:rPr>
              <a:t> </a:t>
            </a:r>
            <a:r>
              <a:rPr lang="it-IT" sz="1800" i="1" u="sng" dirty="0" err="1">
                <a:latin typeface="Calibri"/>
                <a:cs typeface="Calibri"/>
              </a:rPr>
              <a:t>arcubus</a:t>
            </a:r>
            <a:r>
              <a:rPr lang="it-IT" sz="1800" i="1" u="sng" dirty="0">
                <a:latin typeface="Calibri"/>
                <a:cs typeface="Calibri"/>
              </a:rPr>
              <a:t> </a:t>
            </a:r>
            <a:r>
              <a:rPr lang="it-IT" sz="1800" i="1" u="sng" dirty="0" err="1">
                <a:latin typeface="Calibri"/>
                <a:cs typeface="Calibri"/>
              </a:rPr>
              <a:t>volutis</a:t>
            </a:r>
            <a:r>
              <a:rPr lang="it-IT" sz="1800" i="1" dirty="0">
                <a:latin typeface="Calibri"/>
                <a:cs typeface="Calibri"/>
              </a:rPr>
              <a:t> ibidem </a:t>
            </a:r>
            <a:r>
              <a:rPr lang="it-IT" sz="1800" i="1" dirty="0" err="1">
                <a:latin typeface="Calibri"/>
                <a:cs typeface="Calibri"/>
              </a:rPr>
              <a:t>existentibus</a:t>
            </a:r>
            <a:r>
              <a:rPr lang="it-IT" sz="1800" i="1" dirty="0">
                <a:latin typeface="Calibri"/>
                <a:cs typeface="Calibri"/>
              </a:rPr>
              <a:t> </a:t>
            </a:r>
            <a:r>
              <a:rPr lang="it-IT" sz="1800" i="1" dirty="0" err="1">
                <a:latin typeface="Calibri"/>
                <a:cs typeface="Calibri"/>
              </a:rPr>
              <a:t>nec</a:t>
            </a:r>
            <a:r>
              <a:rPr lang="it-IT" sz="1800" i="1" dirty="0">
                <a:latin typeface="Calibri"/>
                <a:cs typeface="Calibri"/>
              </a:rPr>
              <a:t> non et </a:t>
            </a:r>
            <a:r>
              <a:rPr lang="it-IT" sz="1800" i="1" dirty="0" err="1">
                <a:latin typeface="Calibri"/>
                <a:cs typeface="Calibri"/>
              </a:rPr>
              <a:t>alios</a:t>
            </a:r>
            <a:r>
              <a:rPr lang="it-IT" sz="1800" i="1" dirty="0">
                <a:latin typeface="Calibri"/>
                <a:cs typeface="Calibri"/>
              </a:rPr>
              <a:t> </a:t>
            </a:r>
            <a:r>
              <a:rPr lang="it-IT" sz="1800" i="1" u="sng" dirty="0" err="1">
                <a:latin typeface="Calibri"/>
                <a:cs typeface="Calibri"/>
              </a:rPr>
              <a:t>arcus</a:t>
            </a:r>
            <a:r>
              <a:rPr lang="it-IT" sz="1800" i="1" u="sng" dirty="0">
                <a:latin typeface="Calibri"/>
                <a:cs typeface="Calibri"/>
              </a:rPr>
              <a:t> </a:t>
            </a:r>
            <a:r>
              <a:rPr lang="it-IT" sz="1800" i="1" u="sng" dirty="0" err="1">
                <a:latin typeface="Calibri"/>
                <a:cs typeface="Calibri"/>
              </a:rPr>
              <a:t>volutos</a:t>
            </a:r>
            <a:r>
              <a:rPr lang="it-IT" sz="1800" i="1" u="sng" dirty="0">
                <a:latin typeface="Calibri"/>
                <a:cs typeface="Calibri"/>
              </a:rPr>
              <a:t> et </a:t>
            </a:r>
            <a:r>
              <a:rPr lang="it-IT" sz="1800" i="1" u="sng" dirty="0" err="1">
                <a:latin typeface="Calibri"/>
                <a:cs typeface="Calibri"/>
              </a:rPr>
              <a:t>covalos</a:t>
            </a:r>
            <a:r>
              <a:rPr lang="it-IT" sz="1800" i="1" u="sng" dirty="0">
                <a:latin typeface="Calibri"/>
                <a:cs typeface="Calibri"/>
              </a:rPr>
              <a:t> </a:t>
            </a:r>
            <a:r>
              <a:rPr lang="it-IT" sz="1800" i="1" u="sng" dirty="0" err="1">
                <a:latin typeface="Calibri"/>
                <a:cs typeface="Calibri"/>
              </a:rPr>
              <a:t>cum</a:t>
            </a:r>
            <a:r>
              <a:rPr lang="it-IT" sz="1800" i="1" u="sng" dirty="0">
                <a:latin typeface="Calibri"/>
                <a:cs typeface="Calibri"/>
              </a:rPr>
              <a:t> </a:t>
            </a:r>
            <a:r>
              <a:rPr lang="it-IT" sz="1800" i="1" u="sng" dirty="0" err="1">
                <a:latin typeface="Calibri"/>
                <a:cs typeface="Calibri"/>
              </a:rPr>
              <a:t>terrula</a:t>
            </a:r>
            <a:r>
              <a:rPr lang="it-IT" sz="1800" i="1" u="sng" dirty="0">
                <a:latin typeface="Calibri"/>
                <a:cs typeface="Calibri"/>
              </a:rPr>
              <a:t> ante </a:t>
            </a:r>
            <a:r>
              <a:rPr lang="it-IT" sz="1800" i="1" u="sng" dirty="0" err="1">
                <a:latin typeface="Calibri"/>
                <a:cs typeface="Calibri"/>
              </a:rPr>
              <a:t>ipsos</a:t>
            </a:r>
            <a:r>
              <a:rPr lang="it-IT" sz="1800" i="1" u="sng" dirty="0">
                <a:latin typeface="Calibri"/>
                <a:cs typeface="Calibri"/>
              </a:rPr>
              <a:t> </a:t>
            </a:r>
            <a:r>
              <a:rPr lang="it-IT" sz="1800" i="1" u="sng" dirty="0" err="1">
                <a:latin typeface="Calibri"/>
                <a:cs typeface="Calibri"/>
              </a:rPr>
              <a:t>covalos</a:t>
            </a:r>
            <a:r>
              <a:rPr lang="it-IT" sz="1800" i="1" u="sng" dirty="0">
                <a:latin typeface="Calibri"/>
                <a:cs typeface="Calibri"/>
              </a:rPr>
              <a:t> et </a:t>
            </a:r>
            <a:r>
              <a:rPr lang="it-IT" sz="1800" i="1" u="sng" dirty="0" err="1">
                <a:latin typeface="Calibri"/>
                <a:cs typeface="Calibri"/>
              </a:rPr>
              <a:t>arcovalos</a:t>
            </a:r>
            <a:r>
              <a:rPr lang="it-IT" sz="1800" i="1" u="sng" dirty="0">
                <a:latin typeface="Calibri"/>
                <a:cs typeface="Calibri"/>
              </a:rPr>
              <a:t> </a:t>
            </a:r>
            <a:r>
              <a:rPr lang="it-IT" sz="1800" i="1" u="sng" dirty="0" err="1">
                <a:latin typeface="Calibri"/>
                <a:cs typeface="Calibri"/>
              </a:rPr>
              <a:t>posita</a:t>
            </a:r>
            <a:r>
              <a:rPr lang="it-IT" sz="1800" i="1" dirty="0">
                <a:latin typeface="Calibri"/>
                <a:cs typeface="Calibri"/>
              </a:rPr>
              <a:t>..</a:t>
            </a:r>
            <a:r>
              <a:rPr lang="it-IT" sz="1800" dirty="0">
                <a:latin typeface="Calibri"/>
                <a:cs typeface="Calibri"/>
              </a:rPr>
              <a:t>.</a:t>
            </a:r>
          </a:p>
          <a:p>
            <a:pPr algn="just" eaLnBrk="1" hangingPunct="1"/>
            <a:endParaRPr lang="it-IT" sz="1800" dirty="0">
              <a:solidFill>
                <a:srgbClr val="FF3300"/>
              </a:solidFill>
              <a:latin typeface="Calibri"/>
              <a:cs typeface="Calibri"/>
            </a:endParaRPr>
          </a:p>
          <a:p>
            <a:pPr algn="just" eaLnBrk="1" hangingPunct="1"/>
            <a:r>
              <a:rPr lang="it-IT" sz="1800" dirty="0">
                <a:solidFill>
                  <a:srgbClr val="FF3300"/>
                </a:solidFill>
                <a:latin typeface="Calibri"/>
                <a:cs typeface="Calibri"/>
              </a:rPr>
              <a:t>Testamento di Giovanni vescovo di Pavia del 922, nel quale egli dispone che la sua casa insieme con l'oratorio di S. Siro da lui fondato vengano trasformati in uno xenodochio: </a:t>
            </a:r>
            <a:r>
              <a:rPr lang="it-IT" sz="1800" i="1" dirty="0">
                <a:latin typeface="Calibri"/>
                <a:cs typeface="Calibri"/>
              </a:rPr>
              <a:t>...ut casa </a:t>
            </a:r>
            <a:r>
              <a:rPr lang="it-IT" sz="1800" i="1" dirty="0" err="1">
                <a:latin typeface="Calibri"/>
                <a:cs typeface="Calibri"/>
              </a:rPr>
              <a:t>habitationis</a:t>
            </a:r>
            <a:r>
              <a:rPr lang="it-IT" sz="1800" i="1" dirty="0">
                <a:latin typeface="Calibri"/>
                <a:cs typeface="Calibri"/>
              </a:rPr>
              <a:t> mea </a:t>
            </a:r>
            <a:r>
              <a:rPr lang="it-IT" sz="1800" i="1" dirty="0" err="1">
                <a:latin typeface="Calibri"/>
                <a:cs typeface="Calibri"/>
              </a:rPr>
              <a:t>solariata</a:t>
            </a:r>
            <a:r>
              <a:rPr lang="it-IT" sz="1800" i="1" dirty="0">
                <a:latin typeface="Calibri"/>
                <a:cs typeface="Calibri"/>
              </a:rPr>
              <a:t>, </a:t>
            </a:r>
            <a:r>
              <a:rPr lang="it-IT" sz="1800" i="1" u="sng" dirty="0">
                <a:latin typeface="Calibri"/>
                <a:cs typeface="Calibri"/>
              </a:rPr>
              <a:t>infra </a:t>
            </a:r>
            <a:r>
              <a:rPr lang="it-IT" sz="1800" i="1" u="sng" dirty="0" err="1">
                <a:latin typeface="Calibri"/>
                <a:cs typeface="Calibri"/>
              </a:rPr>
              <a:t>castrum</a:t>
            </a:r>
            <a:r>
              <a:rPr lang="it-IT" sz="1800" i="1" u="sng" dirty="0">
                <a:latin typeface="Calibri"/>
                <a:cs typeface="Calibri"/>
              </a:rPr>
              <a:t> </a:t>
            </a:r>
            <a:r>
              <a:rPr lang="it-IT" sz="1800" i="1" u="sng" dirty="0" err="1">
                <a:latin typeface="Calibri"/>
                <a:cs typeface="Calibri"/>
              </a:rPr>
              <a:t>veronense</a:t>
            </a:r>
            <a:r>
              <a:rPr lang="it-IT" sz="1800" i="1" dirty="0">
                <a:latin typeface="Calibri"/>
                <a:cs typeface="Calibri"/>
              </a:rPr>
              <a:t> in loco a fontana </a:t>
            </a:r>
            <a:r>
              <a:rPr lang="it-IT" sz="1800" i="1" dirty="0" err="1">
                <a:latin typeface="Calibri"/>
                <a:cs typeface="Calibri"/>
              </a:rPr>
              <a:t>posita</a:t>
            </a:r>
            <a:r>
              <a:rPr lang="it-IT" sz="1800" i="1" dirty="0">
                <a:latin typeface="Calibri"/>
                <a:cs typeface="Calibri"/>
              </a:rPr>
              <a:t>, </a:t>
            </a:r>
            <a:r>
              <a:rPr lang="it-IT" sz="1800" i="1" dirty="0" err="1">
                <a:latin typeface="Calibri"/>
                <a:cs typeface="Calibri"/>
              </a:rPr>
              <a:t>simul</a:t>
            </a:r>
            <a:r>
              <a:rPr lang="it-IT" sz="1800" i="1" dirty="0">
                <a:latin typeface="Calibri"/>
                <a:cs typeface="Calibri"/>
              </a:rPr>
              <a:t> </a:t>
            </a:r>
            <a:r>
              <a:rPr lang="it-IT" sz="1800" i="1" dirty="0" err="1">
                <a:latin typeface="Calibri"/>
                <a:cs typeface="Calibri"/>
              </a:rPr>
              <a:t>cum</a:t>
            </a:r>
            <a:r>
              <a:rPr lang="it-IT" sz="1800" i="1" dirty="0">
                <a:latin typeface="Calibri"/>
                <a:cs typeface="Calibri"/>
              </a:rPr>
              <a:t> </a:t>
            </a:r>
            <a:r>
              <a:rPr lang="it-IT" sz="1800" i="1" u="sng" dirty="0">
                <a:latin typeface="Calibri"/>
                <a:cs typeface="Calibri"/>
              </a:rPr>
              <a:t>oratorio beati </a:t>
            </a:r>
            <a:r>
              <a:rPr lang="it-IT" sz="1800" i="1" u="sng" dirty="0" err="1">
                <a:latin typeface="Calibri"/>
                <a:cs typeface="Calibri"/>
              </a:rPr>
              <a:t>Syri</a:t>
            </a:r>
            <a:r>
              <a:rPr lang="it-IT" sz="1800" i="1" dirty="0">
                <a:latin typeface="Calibri"/>
                <a:cs typeface="Calibri"/>
              </a:rPr>
              <a:t>... </a:t>
            </a:r>
            <a:r>
              <a:rPr lang="it-IT" sz="1800" i="1" dirty="0" err="1">
                <a:latin typeface="Calibri"/>
                <a:cs typeface="Calibri"/>
              </a:rPr>
              <a:t>sit</a:t>
            </a:r>
            <a:r>
              <a:rPr lang="it-IT" sz="1800" i="1" dirty="0">
                <a:latin typeface="Calibri"/>
                <a:cs typeface="Calibri"/>
              </a:rPr>
              <a:t> </a:t>
            </a:r>
            <a:r>
              <a:rPr lang="it-IT" sz="1800" i="1" dirty="0" err="1">
                <a:latin typeface="Calibri"/>
                <a:cs typeface="Calibri"/>
              </a:rPr>
              <a:t>presentialiter</a:t>
            </a:r>
            <a:r>
              <a:rPr lang="it-IT" sz="1800" i="1" dirty="0">
                <a:latin typeface="Calibri"/>
                <a:cs typeface="Calibri"/>
              </a:rPr>
              <a:t> </a:t>
            </a:r>
            <a:r>
              <a:rPr lang="it-IT" sz="1800" i="1" dirty="0" err="1">
                <a:latin typeface="Calibri"/>
                <a:cs typeface="Calibri"/>
              </a:rPr>
              <a:t>sanctum</a:t>
            </a:r>
            <a:r>
              <a:rPr lang="it-IT" sz="1800" i="1" dirty="0">
                <a:latin typeface="Calibri"/>
                <a:cs typeface="Calibri"/>
              </a:rPr>
              <a:t> et venerabile </a:t>
            </a:r>
            <a:r>
              <a:rPr lang="it-IT" sz="1800" i="1" dirty="0" err="1">
                <a:latin typeface="Calibri"/>
                <a:cs typeface="Calibri"/>
              </a:rPr>
              <a:t>exenodochium</a:t>
            </a:r>
            <a:r>
              <a:rPr lang="it-IT" sz="1800" i="1" dirty="0">
                <a:latin typeface="Calibri"/>
                <a:cs typeface="Calibri"/>
              </a:rPr>
              <a:t>...Loco </a:t>
            </a:r>
            <a:r>
              <a:rPr lang="it-IT" sz="1800" i="1" dirty="0" err="1">
                <a:latin typeface="Calibri"/>
                <a:cs typeface="Calibri"/>
              </a:rPr>
              <a:t>igitur</a:t>
            </a:r>
            <a:r>
              <a:rPr lang="it-IT" sz="1800" i="1" dirty="0">
                <a:latin typeface="Calibri"/>
                <a:cs typeface="Calibri"/>
              </a:rPr>
              <a:t> </a:t>
            </a:r>
            <a:r>
              <a:rPr lang="it-IT" sz="1800" i="1" dirty="0" err="1">
                <a:latin typeface="Calibri"/>
                <a:cs typeface="Calibri"/>
              </a:rPr>
              <a:t>dotis</a:t>
            </a:r>
            <a:r>
              <a:rPr lang="it-IT" sz="1800" i="1" dirty="0">
                <a:latin typeface="Calibri"/>
                <a:cs typeface="Calibri"/>
              </a:rPr>
              <a:t> </a:t>
            </a:r>
            <a:r>
              <a:rPr lang="it-IT" sz="1800" i="1" dirty="0" err="1">
                <a:latin typeface="Calibri"/>
                <a:cs typeface="Calibri"/>
              </a:rPr>
              <a:t>offero</a:t>
            </a:r>
            <a:r>
              <a:rPr lang="it-IT" sz="1800" i="1" dirty="0">
                <a:latin typeface="Calibri"/>
                <a:cs typeface="Calibri"/>
              </a:rPr>
              <a:t> </a:t>
            </a:r>
            <a:r>
              <a:rPr lang="it-IT" sz="1800" i="1" dirty="0" err="1">
                <a:latin typeface="Calibri"/>
                <a:cs typeface="Calibri"/>
              </a:rPr>
              <a:t>eidem</a:t>
            </a:r>
            <a:r>
              <a:rPr lang="it-IT" sz="1800" i="1" dirty="0">
                <a:latin typeface="Calibri"/>
                <a:cs typeface="Calibri"/>
              </a:rPr>
              <a:t> oratorio </a:t>
            </a:r>
            <a:r>
              <a:rPr lang="it-IT" sz="1800" i="1" u="sng" dirty="0">
                <a:latin typeface="Calibri"/>
                <a:cs typeface="Calibri"/>
              </a:rPr>
              <a:t>inter </a:t>
            </a:r>
            <a:r>
              <a:rPr lang="it-IT" sz="1800" i="1" u="sng" dirty="0" err="1">
                <a:latin typeface="Calibri"/>
                <a:cs typeface="Calibri"/>
              </a:rPr>
              <a:t>arcovolutos</a:t>
            </a:r>
            <a:r>
              <a:rPr lang="it-IT" sz="1800" i="1" u="sng" dirty="0">
                <a:latin typeface="Calibri"/>
                <a:cs typeface="Calibri"/>
              </a:rPr>
              <a:t> et </a:t>
            </a:r>
            <a:r>
              <a:rPr lang="it-IT" sz="1800" i="1" u="sng" dirty="0" err="1">
                <a:latin typeface="Calibri"/>
                <a:cs typeface="Calibri"/>
              </a:rPr>
              <a:t>arcovalos</a:t>
            </a:r>
            <a:r>
              <a:rPr lang="it-IT" sz="1800" i="1" dirty="0">
                <a:latin typeface="Calibri"/>
                <a:cs typeface="Calibri"/>
              </a:rPr>
              <a:t> numero </a:t>
            </a:r>
            <a:r>
              <a:rPr lang="it-IT" sz="1800" i="1" dirty="0" err="1">
                <a:latin typeface="Calibri"/>
                <a:cs typeface="Calibri"/>
              </a:rPr>
              <a:t>septem</a:t>
            </a:r>
            <a:r>
              <a:rPr lang="it-IT" sz="1800" i="1" dirty="0">
                <a:latin typeface="Calibri"/>
                <a:cs typeface="Calibri"/>
              </a:rPr>
              <a:t> </a:t>
            </a:r>
            <a:r>
              <a:rPr lang="it-IT" sz="1800" i="1" dirty="0" err="1">
                <a:latin typeface="Calibri"/>
                <a:cs typeface="Calibri"/>
              </a:rPr>
              <a:t>nec</a:t>
            </a:r>
            <a:r>
              <a:rPr lang="it-IT" sz="1800" i="1" dirty="0">
                <a:latin typeface="Calibri"/>
                <a:cs typeface="Calibri"/>
              </a:rPr>
              <a:t> non et </a:t>
            </a:r>
            <a:r>
              <a:rPr lang="it-IT" sz="1800" i="1" dirty="0" err="1">
                <a:latin typeface="Calibri"/>
                <a:cs typeface="Calibri"/>
              </a:rPr>
              <a:t>ortum</a:t>
            </a:r>
            <a:r>
              <a:rPr lang="it-IT" sz="1800" i="1" dirty="0">
                <a:latin typeface="Calibri"/>
                <a:cs typeface="Calibri"/>
              </a:rPr>
              <a:t> in </a:t>
            </a:r>
            <a:r>
              <a:rPr lang="it-IT" sz="1800" i="1" dirty="0" err="1">
                <a:latin typeface="Calibri"/>
                <a:cs typeface="Calibri"/>
              </a:rPr>
              <a:t>eodem</a:t>
            </a:r>
            <a:r>
              <a:rPr lang="it-IT" sz="1800" i="1" dirty="0">
                <a:latin typeface="Calibri"/>
                <a:cs typeface="Calibri"/>
              </a:rPr>
              <a:t> castro </a:t>
            </a:r>
            <a:r>
              <a:rPr lang="it-IT" sz="1800" i="1" dirty="0" err="1">
                <a:latin typeface="Calibri"/>
                <a:cs typeface="Calibri"/>
              </a:rPr>
              <a:t>positum</a:t>
            </a:r>
            <a:r>
              <a:rPr lang="it-IT" sz="1800" i="1" dirty="0">
                <a:latin typeface="Calibri"/>
                <a:cs typeface="Calibri"/>
              </a:rPr>
              <a:t> a </a:t>
            </a:r>
            <a:r>
              <a:rPr lang="it-IT" sz="1800" i="1" dirty="0" err="1">
                <a:latin typeface="Calibri"/>
                <a:cs typeface="Calibri"/>
              </a:rPr>
              <a:t>quodam</a:t>
            </a:r>
            <a:r>
              <a:rPr lang="it-IT" sz="1800" i="1" dirty="0">
                <a:latin typeface="Calibri"/>
                <a:cs typeface="Calibri"/>
              </a:rPr>
              <a:t> </a:t>
            </a:r>
            <a:r>
              <a:rPr lang="it-IT" sz="1800" i="1" dirty="0" err="1">
                <a:latin typeface="Calibri"/>
                <a:cs typeface="Calibri"/>
              </a:rPr>
              <a:t>Ildeberto</a:t>
            </a:r>
            <a:r>
              <a:rPr lang="it-IT" sz="1800" i="1" dirty="0">
                <a:latin typeface="Calibri"/>
                <a:cs typeface="Calibri"/>
              </a:rPr>
              <a:t> libero </a:t>
            </a:r>
            <a:r>
              <a:rPr lang="it-IT" sz="1800" i="1" dirty="0" err="1">
                <a:latin typeface="Calibri"/>
                <a:cs typeface="Calibri"/>
              </a:rPr>
              <a:t>homine</a:t>
            </a:r>
            <a:r>
              <a:rPr lang="it-IT" sz="1800" i="1" dirty="0">
                <a:latin typeface="Calibri"/>
                <a:cs typeface="Calibri"/>
              </a:rPr>
              <a:t> </a:t>
            </a:r>
            <a:r>
              <a:rPr lang="it-IT" sz="1800" i="1" dirty="0" err="1">
                <a:latin typeface="Calibri"/>
                <a:cs typeface="Calibri"/>
              </a:rPr>
              <a:t>comperavit</a:t>
            </a:r>
            <a:r>
              <a:rPr lang="it-IT" sz="1800" i="1" dirty="0">
                <a:latin typeface="Calibri"/>
                <a:cs typeface="Calibri"/>
              </a:rPr>
              <a:t>... </a:t>
            </a:r>
          </a:p>
          <a:p>
            <a:pPr algn="just" eaLnBrk="1" hangingPunct="1"/>
            <a:endParaRPr lang="it-IT" sz="1800" i="1" dirty="0">
              <a:latin typeface="Calibri"/>
              <a:cs typeface="Calibri"/>
            </a:endParaRPr>
          </a:p>
          <a:p>
            <a:pPr algn="just" eaLnBrk="1" hangingPunct="1"/>
            <a:r>
              <a:rPr lang="it-IT" sz="2000" dirty="0">
                <a:latin typeface="Calibri"/>
                <a:cs typeface="Calibri"/>
              </a:rPr>
              <a:t>Si osservi che nel primo testo si parla di “Arena” (vedi l’Iconografia </a:t>
            </a:r>
            <a:r>
              <a:rPr lang="it-IT" sz="2000" dirty="0" err="1">
                <a:latin typeface="Calibri"/>
                <a:cs typeface="Calibri"/>
              </a:rPr>
              <a:t>Rateriana</a:t>
            </a:r>
            <a:r>
              <a:rPr lang="it-IT" sz="2000" i="1" dirty="0">
                <a:latin typeface="Calibri"/>
                <a:cs typeface="Calibri"/>
              </a:rPr>
              <a:t> </a:t>
            </a:r>
            <a:r>
              <a:rPr lang="it-IT" sz="2000" i="1" dirty="0" err="1">
                <a:latin typeface="Calibri"/>
                <a:cs typeface="Calibri"/>
              </a:rPr>
              <a:t>supra</a:t>
            </a:r>
            <a:r>
              <a:rPr lang="it-IT" sz="2000" dirty="0">
                <a:latin typeface="Calibri"/>
                <a:cs typeface="Calibri"/>
              </a:rPr>
              <a:t>).</a:t>
            </a:r>
          </a:p>
        </p:txBody>
      </p:sp>
    </p:spTree>
    <p:extLst>
      <p:ext uri="{BB962C8B-B14F-4D97-AF65-F5344CB8AC3E}">
        <p14:creationId xmlns:p14="http://schemas.microsoft.com/office/powerpoint/2010/main" val="340570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Immagin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450" y="3860800"/>
            <a:ext cx="2111375" cy="280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Rettangolo 2"/>
          <p:cNvSpPr>
            <a:spLocks noChangeArrowheads="1"/>
          </p:cNvSpPr>
          <p:nvPr/>
        </p:nvSpPr>
        <p:spPr bwMode="auto">
          <a:xfrm>
            <a:off x="179388" y="404813"/>
            <a:ext cx="8640762" cy="317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000" dirty="0">
                <a:latin typeface="Calibri" charset="0"/>
                <a:cs typeface="Calibri" charset="0"/>
              </a:rPr>
              <a:t>Salvatore </a:t>
            </a:r>
            <a:r>
              <a:rPr lang="en-US" sz="2000" dirty="0" err="1">
                <a:latin typeface="Calibri" charset="0"/>
                <a:cs typeface="Calibri" charset="0"/>
              </a:rPr>
              <a:t>Settis</a:t>
            </a:r>
            <a:r>
              <a:rPr lang="en-US" sz="2000" dirty="0">
                <a:latin typeface="Calibri" charset="0"/>
                <a:cs typeface="Calibri" charset="0"/>
              </a:rPr>
              <a:t> ha </a:t>
            </a:r>
            <a:r>
              <a:rPr lang="en-US" sz="2000" dirty="0" err="1">
                <a:latin typeface="Calibri" charset="0"/>
                <a:cs typeface="Calibri" charset="0"/>
              </a:rPr>
              <a:t>scritto</a:t>
            </a:r>
            <a:r>
              <a:rPr lang="en-US" sz="2000" dirty="0">
                <a:latin typeface="Calibri" charset="0"/>
                <a:cs typeface="Calibri" charset="0"/>
              </a:rPr>
              <a:t> </a:t>
            </a:r>
            <a:r>
              <a:rPr lang="en-US" sz="2000" dirty="0" err="1">
                <a:latin typeface="Calibri" charset="0"/>
                <a:cs typeface="Calibri" charset="0"/>
              </a:rPr>
              <a:t>che</a:t>
            </a:r>
            <a:r>
              <a:rPr lang="en-US" sz="2000" dirty="0">
                <a:latin typeface="Calibri" charset="0"/>
                <a:cs typeface="Calibri" charset="0"/>
              </a:rPr>
              <a:t>, a parte </a:t>
            </a:r>
            <a:r>
              <a:rPr lang="en-US" sz="2000" dirty="0" err="1">
                <a:latin typeface="Calibri" charset="0"/>
                <a:cs typeface="Calibri" charset="0"/>
              </a:rPr>
              <a:t>alcuni</a:t>
            </a:r>
            <a:r>
              <a:rPr lang="en-US" sz="2000" dirty="0">
                <a:latin typeface="Calibri" charset="0"/>
                <a:cs typeface="Calibri" charset="0"/>
              </a:rPr>
              <a:t> </a:t>
            </a:r>
            <a:r>
              <a:rPr lang="en-US" sz="2000" dirty="0" err="1">
                <a:latin typeface="Calibri" charset="0"/>
                <a:cs typeface="Calibri" charset="0"/>
              </a:rPr>
              <a:t>lavori</a:t>
            </a:r>
            <a:r>
              <a:rPr lang="en-US" sz="2000" dirty="0">
                <a:latin typeface="Calibri" charset="0"/>
                <a:cs typeface="Calibri" charset="0"/>
              </a:rPr>
              <a:t> come </a:t>
            </a:r>
            <a:r>
              <a:rPr lang="en-US" sz="2000" dirty="0" err="1">
                <a:latin typeface="Calibri" charset="0"/>
                <a:cs typeface="Calibri" charset="0"/>
              </a:rPr>
              <a:t>quelli</a:t>
            </a:r>
            <a:r>
              <a:rPr lang="en-US" sz="2000" dirty="0">
                <a:latin typeface="Calibri" charset="0"/>
                <a:cs typeface="Calibri" charset="0"/>
              </a:rPr>
              <a:t> del </a:t>
            </a:r>
            <a:r>
              <a:rPr lang="en-US" sz="2000" dirty="0" err="1">
                <a:latin typeface="Calibri" charset="0"/>
                <a:cs typeface="Calibri" charset="0"/>
              </a:rPr>
              <a:t>Deichmann</a:t>
            </a:r>
            <a:r>
              <a:rPr lang="en-US" sz="2000" dirty="0">
                <a:latin typeface="Calibri" charset="0"/>
                <a:cs typeface="Calibri" charset="0"/>
              </a:rPr>
              <a:t> (1939) e </a:t>
            </a:r>
            <a:r>
              <a:rPr lang="en-US" sz="2000" dirty="0" err="1">
                <a:latin typeface="Calibri" charset="0"/>
                <a:cs typeface="Calibri" charset="0"/>
              </a:rPr>
              <a:t>dell’Hanson</a:t>
            </a:r>
            <a:r>
              <a:rPr lang="en-US" sz="2000" dirty="0">
                <a:latin typeface="Calibri" charset="0"/>
                <a:cs typeface="Calibri" charset="0"/>
              </a:rPr>
              <a:t> (1978) </a:t>
            </a:r>
            <a:r>
              <a:rPr lang="en-US" sz="2000" dirty="0" err="1">
                <a:latin typeface="Calibri" charset="0"/>
                <a:cs typeface="Calibri" charset="0"/>
              </a:rPr>
              <a:t>sul</a:t>
            </a:r>
            <a:r>
              <a:rPr lang="en-US" sz="2000" dirty="0">
                <a:latin typeface="Calibri" charset="0"/>
                <a:cs typeface="Calibri" charset="0"/>
              </a:rPr>
              <a:t> </a:t>
            </a:r>
            <a:r>
              <a:rPr lang="en-US" sz="2000" dirty="0" err="1">
                <a:latin typeface="Calibri" charset="0"/>
                <a:cs typeface="Calibri" charset="0"/>
              </a:rPr>
              <a:t>riuso</a:t>
            </a:r>
            <a:r>
              <a:rPr lang="en-US" sz="2000" dirty="0">
                <a:latin typeface="Calibri" charset="0"/>
                <a:cs typeface="Calibri" charset="0"/>
              </a:rPr>
              <a:t> </a:t>
            </a:r>
            <a:r>
              <a:rPr lang="en-US" sz="2000" dirty="0" err="1">
                <a:latin typeface="Calibri" charset="0"/>
                <a:cs typeface="Calibri" charset="0"/>
              </a:rPr>
              <a:t>dei</a:t>
            </a:r>
            <a:r>
              <a:rPr lang="en-US" sz="2000" dirty="0">
                <a:latin typeface="Calibri" charset="0"/>
                <a:cs typeface="Calibri" charset="0"/>
              </a:rPr>
              <a:t> </a:t>
            </a:r>
            <a:r>
              <a:rPr lang="en-US" sz="2000" dirty="0" err="1">
                <a:latin typeface="Calibri" charset="0"/>
                <a:cs typeface="Calibri" charset="0"/>
              </a:rPr>
              <a:t>templi</a:t>
            </a:r>
            <a:r>
              <a:rPr lang="en-US" sz="2000" dirty="0">
                <a:latin typeface="Calibri" charset="0"/>
                <a:cs typeface="Calibri" charset="0"/>
              </a:rPr>
              <a:t> e la </a:t>
            </a:r>
            <a:r>
              <a:rPr lang="en-US" sz="2000" dirty="0" err="1">
                <a:latin typeface="Calibri" charset="0"/>
                <a:cs typeface="Calibri" charset="0"/>
              </a:rPr>
              <a:t>loro</a:t>
            </a:r>
            <a:r>
              <a:rPr lang="en-US" sz="2000" dirty="0">
                <a:latin typeface="Calibri" charset="0"/>
                <a:cs typeface="Calibri" charset="0"/>
              </a:rPr>
              <a:t> </a:t>
            </a:r>
            <a:r>
              <a:rPr lang="en-US" sz="2000" dirty="0" err="1">
                <a:latin typeface="Calibri" charset="0"/>
                <a:cs typeface="Calibri" charset="0"/>
              </a:rPr>
              <a:t>trasformazione</a:t>
            </a:r>
            <a:r>
              <a:rPr lang="en-US" sz="2000" dirty="0">
                <a:latin typeface="Calibri" charset="0"/>
                <a:cs typeface="Calibri" charset="0"/>
              </a:rPr>
              <a:t> in </a:t>
            </a:r>
            <a:r>
              <a:rPr lang="en-US" sz="2000" dirty="0" err="1">
                <a:latin typeface="Calibri" charset="0"/>
                <a:cs typeface="Calibri" charset="0"/>
              </a:rPr>
              <a:t>chiese</a:t>
            </a:r>
            <a:r>
              <a:rPr lang="en-US" sz="2000" dirty="0">
                <a:latin typeface="Calibri" charset="0"/>
                <a:cs typeface="Calibri" charset="0"/>
              </a:rPr>
              <a:t> o </a:t>
            </a:r>
            <a:r>
              <a:rPr lang="en-US" sz="2000" dirty="0" err="1">
                <a:latin typeface="Calibri" charset="0"/>
                <a:cs typeface="Calibri" charset="0"/>
              </a:rPr>
              <a:t>moschee</a:t>
            </a:r>
            <a:r>
              <a:rPr lang="en-US" sz="2000" dirty="0">
                <a:latin typeface="Calibri" charset="0"/>
                <a:cs typeface="Calibri" charset="0"/>
              </a:rPr>
              <a:t>, </a:t>
            </a:r>
            <a:r>
              <a:rPr lang="en-US" sz="2000" dirty="0" err="1">
                <a:latin typeface="Calibri" charset="0"/>
                <a:cs typeface="Calibri" charset="0"/>
              </a:rPr>
              <a:t>il</a:t>
            </a:r>
            <a:r>
              <a:rPr lang="en-US" sz="2000" dirty="0">
                <a:latin typeface="Calibri" charset="0"/>
                <a:cs typeface="Calibri" charset="0"/>
              </a:rPr>
              <a:t> </a:t>
            </a:r>
            <a:r>
              <a:rPr lang="en-US" sz="2000" dirty="0" err="1">
                <a:latin typeface="Calibri" charset="0"/>
                <a:cs typeface="Calibri" charset="0"/>
              </a:rPr>
              <a:t>riuso</a:t>
            </a:r>
            <a:r>
              <a:rPr lang="en-US" sz="2000" dirty="0">
                <a:latin typeface="Calibri" charset="0"/>
                <a:cs typeface="Calibri" charset="0"/>
              </a:rPr>
              <a:t> </a:t>
            </a:r>
            <a:r>
              <a:rPr lang="en-US" sz="2000" dirty="0" err="1">
                <a:latin typeface="Calibri" charset="0"/>
                <a:cs typeface="Calibri" charset="0"/>
              </a:rPr>
              <a:t>dei</a:t>
            </a:r>
            <a:r>
              <a:rPr lang="en-US" sz="2000" dirty="0">
                <a:latin typeface="Calibri" charset="0"/>
                <a:cs typeface="Calibri" charset="0"/>
              </a:rPr>
              <a:t> </a:t>
            </a:r>
            <a:r>
              <a:rPr lang="en-US" sz="2000" dirty="0" err="1">
                <a:latin typeface="Calibri" charset="0"/>
                <a:cs typeface="Calibri" charset="0"/>
              </a:rPr>
              <a:t>monumenti</a:t>
            </a:r>
            <a:r>
              <a:rPr lang="en-US" sz="2000" dirty="0">
                <a:latin typeface="Calibri" charset="0"/>
                <a:cs typeface="Calibri" charset="0"/>
              </a:rPr>
              <a:t> </a:t>
            </a:r>
            <a:r>
              <a:rPr lang="en-US" sz="2000" dirty="0" err="1">
                <a:latin typeface="Calibri" charset="0"/>
                <a:cs typeface="Calibri" charset="0"/>
              </a:rPr>
              <a:t>è</a:t>
            </a:r>
            <a:r>
              <a:rPr lang="en-US" sz="2000" dirty="0">
                <a:latin typeface="Calibri" charset="0"/>
                <a:cs typeface="Calibri" charset="0"/>
              </a:rPr>
              <a:t> </a:t>
            </a:r>
            <a:r>
              <a:rPr lang="en-US" sz="2000" dirty="0" err="1">
                <a:latin typeface="Calibri" charset="0"/>
                <a:cs typeface="Calibri" charset="0"/>
              </a:rPr>
              <a:t>stato</a:t>
            </a:r>
            <a:r>
              <a:rPr lang="en-US" sz="2000" dirty="0">
                <a:latin typeface="Calibri" charset="0"/>
                <a:cs typeface="Calibri" charset="0"/>
              </a:rPr>
              <a:t> molto </a:t>
            </a:r>
            <a:r>
              <a:rPr lang="en-US" sz="2000" dirty="0" err="1">
                <a:latin typeface="Calibri" charset="0"/>
                <a:cs typeface="Calibri" charset="0"/>
              </a:rPr>
              <a:t>trascurato</a:t>
            </a:r>
            <a:r>
              <a:rPr lang="en-US" sz="2000" dirty="0">
                <a:latin typeface="Calibri" charset="0"/>
                <a:cs typeface="Calibri" charset="0"/>
              </a:rPr>
              <a:t> </a:t>
            </a:r>
            <a:r>
              <a:rPr lang="en-US" sz="2000" dirty="0" err="1">
                <a:latin typeface="Calibri" charset="0"/>
                <a:cs typeface="Calibri" charset="0"/>
              </a:rPr>
              <a:t>nella</a:t>
            </a:r>
            <a:r>
              <a:rPr lang="en-US" sz="2000" dirty="0">
                <a:latin typeface="Calibri" charset="0"/>
                <a:cs typeface="Calibri" charset="0"/>
              </a:rPr>
              <a:t> </a:t>
            </a:r>
            <a:r>
              <a:rPr lang="en-US" sz="2000" dirty="0" err="1">
                <a:latin typeface="Calibri" charset="0"/>
                <a:cs typeface="Calibri" charset="0"/>
              </a:rPr>
              <a:t>storia</a:t>
            </a:r>
            <a:r>
              <a:rPr lang="en-US" sz="2000" dirty="0">
                <a:latin typeface="Calibri" charset="0"/>
                <a:cs typeface="Calibri" charset="0"/>
              </a:rPr>
              <a:t> </a:t>
            </a:r>
            <a:r>
              <a:rPr lang="en-US" sz="2000" dirty="0" err="1">
                <a:latin typeface="Calibri" charset="0"/>
                <a:cs typeface="Calibri" charset="0"/>
              </a:rPr>
              <a:t>degli</a:t>
            </a:r>
            <a:r>
              <a:rPr lang="en-US" sz="2000" dirty="0">
                <a:latin typeface="Calibri" charset="0"/>
                <a:cs typeface="Calibri" charset="0"/>
              </a:rPr>
              <a:t> </a:t>
            </a:r>
            <a:r>
              <a:rPr lang="en-US" sz="2000" dirty="0" err="1">
                <a:latin typeface="Calibri" charset="0"/>
                <a:cs typeface="Calibri" charset="0"/>
              </a:rPr>
              <a:t>studi</a:t>
            </a:r>
            <a:r>
              <a:rPr lang="en-US" sz="2000" dirty="0">
                <a:latin typeface="Calibri" charset="0"/>
                <a:cs typeface="Calibri" charset="0"/>
              </a:rPr>
              <a:t> in </a:t>
            </a:r>
            <a:r>
              <a:rPr lang="en-US" sz="2000" dirty="0" err="1">
                <a:latin typeface="Calibri" charset="0"/>
                <a:cs typeface="Calibri" charset="0"/>
              </a:rPr>
              <a:t>quanto</a:t>
            </a:r>
            <a:r>
              <a:rPr lang="en-US" sz="2000" dirty="0">
                <a:latin typeface="Calibri" charset="0"/>
                <a:cs typeface="Calibri" charset="0"/>
              </a:rPr>
              <a:t> </a:t>
            </a:r>
            <a:r>
              <a:rPr lang="en-US" sz="2000" dirty="0" err="1">
                <a:latin typeface="Calibri" charset="0"/>
                <a:cs typeface="Calibri" charset="0"/>
              </a:rPr>
              <a:t>è</a:t>
            </a:r>
            <a:r>
              <a:rPr lang="en-US" sz="2000" dirty="0">
                <a:latin typeface="Calibri" charset="0"/>
                <a:cs typeface="Calibri" charset="0"/>
              </a:rPr>
              <a:t> terra di </a:t>
            </a:r>
            <a:r>
              <a:rPr lang="en-US" sz="2000" dirty="0" err="1">
                <a:latin typeface="Calibri" charset="0"/>
                <a:cs typeface="Calibri" charset="0"/>
              </a:rPr>
              <a:t>nessuno</a:t>
            </a:r>
            <a:r>
              <a:rPr lang="en-US" sz="2000" dirty="0">
                <a:latin typeface="Calibri" charset="0"/>
                <a:cs typeface="Calibri" charset="0"/>
              </a:rPr>
              <a:t> e </a:t>
            </a:r>
            <a:r>
              <a:rPr lang="en-US" sz="2000" dirty="0" err="1">
                <a:latin typeface="Calibri" charset="0"/>
                <a:cs typeface="Calibri" charset="0"/>
              </a:rPr>
              <a:t>sfugge</a:t>
            </a:r>
            <a:r>
              <a:rPr lang="en-US" sz="2000" dirty="0">
                <a:latin typeface="Calibri" charset="0"/>
                <a:cs typeface="Calibri" charset="0"/>
              </a:rPr>
              <a:t> </a:t>
            </a:r>
            <a:r>
              <a:rPr lang="en-US" sz="2000" dirty="0" err="1">
                <a:latin typeface="Calibri" charset="0"/>
                <a:cs typeface="Calibri" charset="0"/>
              </a:rPr>
              <a:t>alla</a:t>
            </a:r>
            <a:r>
              <a:rPr lang="en-US" sz="2000" dirty="0">
                <a:latin typeface="Calibri" charset="0"/>
                <a:cs typeface="Calibri" charset="0"/>
              </a:rPr>
              <a:t> </a:t>
            </a:r>
            <a:r>
              <a:rPr lang="en-US" sz="2000" dirty="0" err="1">
                <a:latin typeface="Calibri" charset="0"/>
                <a:cs typeface="Calibri" charset="0"/>
              </a:rPr>
              <a:t>rigida</a:t>
            </a:r>
            <a:r>
              <a:rPr lang="en-US" sz="2000" dirty="0">
                <a:latin typeface="Calibri" charset="0"/>
                <a:cs typeface="Calibri" charset="0"/>
              </a:rPr>
              <a:t> </a:t>
            </a:r>
            <a:r>
              <a:rPr lang="en-US" sz="2000" dirty="0" err="1">
                <a:latin typeface="Calibri" charset="0"/>
                <a:cs typeface="Calibri" charset="0"/>
              </a:rPr>
              <a:t>partizione</a:t>
            </a:r>
            <a:r>
              <a:rPr lang="en-US" sz="2000" dirty="0">
                <a:latin typeface="Calibri" charset="0"/>
                <a:cs typeface="Calibri" charset="0"/>
              </a:rPr>
              <a:t> </a:t>
            </a:r>
            <a:r>
              <a:rPr lang="en-US" sz="2000" dirty="0" err="1">
                <a:latin typeface="Calibri" charset="0"/>
                <a:cs typeface="Calibri" charset="0"/>
              </a:rPr>
              <a:t>disciplinare</a:t>
            </a:r>
            <a:r>
              <a:rPr lang="en-US" sz="2000" dirty="0">
                <a:latin typeface="Calibri" charset="0"/>
                <a:cs typeface="Calibri" charset="0"/>
              </a:rPr>
              <a:t> </a:t>
            </a:r>
            <a:r>
              <a:rPr lang="en-US" sz="2000" dirty="0" err="1">
                <a:latin typeface="Calibri" charset="0"/>
                <a:cs typeface="Calibri" charset="0"/>
              </a:rPr>
              <a:t>dell’accademia</a:t>
            </a:r>
            <a:r>
              <a:rPr lang="en-US" sz="2000" dirty="0">
                <a:latin typeface="Calibri" charset="0"/>
                <a:cs typeface="Calibri" charset="0"/>
              </a:rPr>
              <a:t> </a:t>
            </a:r>
            <a:r>
              <a:rPr lang="en-US" sz="2000" dirty="0" err="1">
                <a:latin typeface="Calibri" charset="0"/>
                <a:cs typeface="Calibri" charset="0"/>
              </a:rPr>
              <a:t>italiana</a:t>
            </a:r>
            <a:r>
              <a:rPr lang="en-US" sz="2000" dirty="0">
                <a:latin typeface="Calibri" charset="0"/>
                <a:cs typeface="Calibri" charset="0"/>
              </a:rPr>
              <a:t>: non </a:t>
            </a:r>
            <a:r>
              <a:rPr lang="en-US" sz="2000" dirty="0" err="1">
                <a:latin typeface="Calibri" charset="0"/>
                <a:cs typeface="Calibri" charset="0"/>
              </a:rPr>
              <a:t>è</a:t>
            </a:r>
            <a:r>
              <a:rPr lang="en-US" sz="2000" dirty="0">
                <a:latin typeface="Calibri" charset="0"/>
                <a:cs typeface="Calibri" charset="0"/>
              </a:rPr>
              <a:t> del </a:t>
            </a:r>
            <a:r>
              <a:rPr lang="en-US" sz="2000" dirty="0" err="1">
                <a:latin typeface="Calibri" charset="0"/>
                <a:cs typeface="Calibri" charset="0"/>
              </a:rPr>
              <a:t>tutto</a:t>
            </a:r>
            <a:r>
              <a:rPr lang="en-US" sz="2000" dirty="0">
                <a:latin typeface="Calibri" charset="0"/>
                <a:cs typeface="Calibri" charset="0"/>
              </a:rPr>
              <a:t> </a:t>
            </a:r>
            <a:r>
              <a:rPr lang="en-US" sz="2000" dirty="0" err="1">
                <a:latin typeface="Calibri" charset="0"/>
                <a:cs typeface="Calibri" charset="0"/>
              </a:rPr>
              <a:t>antichità</a:t>
            </a:r>
            <a:r>
              <a:rPr lang="en-US" sz="2000" dirty="0">
                <a:latin typeface="Calibri" charset="0"/>
                <a:cs typeface="Calibri" charset="0"/>
              </a:rPr>
              <a:t>, ma </a:t>
            </a:r>
            <a:r>
              <a:rPr lang="en-US" sz="2000" dirty="0" err="1">
                <a:latin typeface="Calibri" charset="0"/>
                <a:cs typeface="Calibri" charset="0"/>
              </a:rPr>
              <a:t>nemmeno</a:t>
            </a:r>
            <a:r>
              <a:rPr lang="en-US" sz="2000" dirty="0">
                <a:latin typeface="Calibri" charset="0"/>
                <a:cs typeface="Calibri" charset="0"/>
              </a:rPr>
              <a:t> </a:t>
            </a:r>
            <a:r>
              <a:rPr lang="en-US" sz="2000" dirty="0" err="1">
                <a:latin typeface="Calibri" charset="0"/>
                <a:cs typeface="Calibri" charset="0"/>
              </a:rPr>
              <a:t>interamente</a:t>
            </a:r>
            <a:r>
              <a:rPr lang="en-US" sz="2000" dirty="0">
                <a:latin typeface="Calibri" charset="0"/>
                <a:cs typeface="Calibri" charset="0"/>
              </a:rPr>
              <a:t> </a:t>
            </a:r>
            <a:r>
              <a:rPr lang="en-US" sz="2000" dirty="0" err="1">
                <a:latin typeface="Calibri" charset="0"/>
                <a:cs typeface="Calibri" charset="0"/>
              </a:rPr>
              <a:t>Medioevo</a:t>
            </a:r>
            <a:r>
              <a:rPr lang="en-US" sz="2000" dirty="0">
                <a:latin typeface="Calibri" charset="0"/>
                <a:cs typeface="Calibri" charset="0"/>
              </a:rPr>
              <a:t>, </a:t>
            </a:r>
            <a:r>
              <a:rPr lang="en-US" sz="2000" dirty="0" err="1">
                <a:latin typeface="Calibri" charset="0"/>
                <a:cs typeface="Calibri" charset="0"/>
              </a:rPr>
              <a:t>dato</a:t>
            </a:r>
            <a:r>
              <a:rPr lang="en-US" sz="2000" dirty="0">
                <a:latin typeface="Calibri" charset="0"/>
                <a:cs typeface="Calibri" charset="0"/>
              </a:rPr>
              <a:t> </a:t>
            </a:r>
            <a:r>
              <a:rPr lang="en-US" sz="2000" dirty="0" err="1">
                <a:latin typeface="Calibri" charset="0"/>
                <a:cs typeface="Calibri" charset="0"/>
              </a:rPr>
              <a:t>che</a:t>
            </a:r>
            <a:r>
              <a:rPr lang="en-US" sz="2000" dirty="0">
                <a:latin typeface="Calibri" charset="0"/>
                <a:cs typeface="Calibri" charset="0"/>
              </a:rPr>
              <a:t> </a:t>
            </a:r>
            <a:r>
              <a:rPr lang="en-US" sz="2000" dirty="0" err="1">
                <a:latin typeface="Calibri" charset="0"/>
                <a:cs typeface="Calibri" charset="0"/>
              </a:rPr>
              <a:t>è</a:t>
            </a:r>
            <a:r>
              <a:rPr lang="en-US" sz="2000" dirty="0">
                <a:latin typeface="Calibri" charset="0"/>
                <a:cs typeface="Calibri" charset="0"/>
              </a:rPr>
              <a:t> al tempo </a:t>
            </a:r>
            <a:r>
              <a:rPr lang="en-US" sz="2000" dirty="0" err="1">
                <a:latin typeface="Calibri" charset="0"/>
                <a:cs typeface="Calibri" charset="0"/>
              </a:rPr>
              <a:t>stesso</a:t>
            </a:r>
            <a:r>
              <a:rPr lang="en-US" sz="2000" dirty="0">
                <a:latin typeface="Calibri" charset="0"/>
                <a:cs typeface="Calibri" charset="0"/>
              </a:rPr>
              <a:t> </a:t>
            </a:r>
            <a:r>
              <a:rPr lang="en-US" sz="2000" dirty="0" err="1">
                <a:latin typeface="Calibri" charset="0"/>
                <a:cs typeface="Calibri" charset="0"/>
              </a:rPr>
              <a:t>l’una</a:t>
            </a:r>
            <a:r>
              <a:rPr lang="en-US" sz="2000" dirty="0">
                <a:latin typeface="Calibri" charset="0"/>
                <a:cs typeface="Calibri" charset="0"/>
              </a:rPr>
              <a:t> e </a:t>
            </a:r>
            <a:r>
              <a:rPr lang="en-US" sz="2000" dirty="0" err="1">
                <a:latin typeface="Calibri" charset="0"/>
                <a:cs typeface="Calibri" charset="0"/>
              </a:rPr>
              <a:t>l’altro</a:t>
            </a:r>
            <a:r>
              <a:rPr lang="en-US" sz="2000" dirty="0">
                <a:latin typeface="Calibri" charset="0"/>
                <a:cs typeface="Calibri" charset="0"/>
              </a:rPr>
              <a:t>. </a:t>
            </a:r>
            <a:r>
              <a:rPr lang="en-US" sz="2000" dirty="0" err="1">
                <a:latin typeface="Calibri" charset="0"/>
                <a:cs typeface="Calibri" charset="0"/>
              </a:rPr>
              <a:t>Spesso</a:t>
            </a:r>
            <a:r>
              <a:rPr lang="en-US" sz="2000" dirty="0">
                <a:latin typeface="Calibri" charset="0"/>
                <a:cs typeface="Calibri" charset="0"/>
              </a:rPr>
              <a:t> </a:t>
            </a:r>
            <a:r>
              <a:rPr lang="en-US" sz="2000" dirty="0" err="1">
                <a:latin typeface="Calibri" charset="0"/>
                <a:cs typeface="Calibri" charset="0"/>
              </a:rPr>
              <a:t>dunque</a:t>
            </a:r>
            <a:r>
              <a:rPr lang="en-US" sz="2000" dirty="0">
                <a:latin typeface="Calibri" charset="0"/>
                <a:cs typeface="Calibri" charset="0"/>
              </a:rPr>
              <a:t> </a:t>
            </a:r>
            <a:r>
              <a:rPr lang="en-US" sz="2000" dirty="0" err="1">
                <a:latin typeface="Calibri" charset="0"/>
                <a:cs typeface="Calibri" charset="0"/>
              </a:rPr>
              <a:t>il</a:t>
            </a:r>
            <a:r>
              <a:rPr lang="en-US" sz="2000" dirty="0">
                <a:latin typeface="Calibri" charset="0"/>
                <a:cs typeface="Calibri" charset="0"/>
              </a:rPr>
              <a:t> </a:t>
            </a:r>
            <a:r>
              <a:rPr lang="en-US" sz="2000" dirty="0" err="1">
                <a:latin typeface="Calibri" charset="0"/>
                <a:cs typeface="Calibri" charset="0"/>
              </a:rPr>
              <a:t>riuso</a:t>
            </a:r>
            <a:r>
              <a:rPr lang="en-US" sz="2000" dirty="0">
                <a:latin typeface="Calibri" charset="0"/>
                <a:cs typeface="Calibri" charset="0"/>
              </a:rPr>
              <a:t> </a:t>
            </a:r>
            <a:r>
              <a:rPr lang="en-US" sz="2000" dirty="0" err="1">
                <a:latin typeface="Calibri" charset="0"/>
                <a:cs typeface="Calibri" charset="0"/>
              </a:rPr>
              <a:t>è</a:t>
            </a:r>
            <a:r>
              <a:rPr lang="en-US" sz="2000" dirty="0">
                <a:latin typeface="Calibri" charset="0"/>
                <a:cs typeface="Calibri" charset="0"/>
              </a:rPr>
              <a:t> </a:t>
            </a:r>
            <a:r>
              <a:rPr lang="en-US" sz="2000" dirty="0" err="1">
                <a:latin typeface="Calibri" charset="0"/>
                <a:cs typeface="Calibri" charset="0"/>
              </a:rPr>
              <a:t>stato</a:t>
            </a:r>
            <a:r>
              <a:rPr lang="en-US" sz="2000" dirty="0">
                <a:latin typeface="Calibri" charset="0"/>
                <a:cs typeface="Calibri" charset="0"/>
              </a:rPr>
              <a:t> </a:t>
            </a:r>
            <a:r>
              <a:rPr lang="en-US" sz="2000" dirty="0" err="1">
                <a:latin typeface="Calibri" charset="0"/>
                <a:cs typeface="Calibri" charset="0"/>
              </a:rPr>
              <a:t>sentito</a:t>
            </a:r>
            <a:r>
              <a:rPr lang="en-US" sz="2000" dirty="0">
                <a:latin typeface="Calibri" charset="0"/>
                <a:cs typeface="Calibri" charset="0"/>
              </a:rPr>
              <a:t> come un </a:t>
            </a:r>
            <a:r>
              <a:rPr lang="en-US" sz="2000" dirty="0" err="1">
                <a:latin typeface="Calibri" charset="0"/>
                <a:cs typeface="Calibri" charset="0"/>
              </a:rPr>
              <a:t>ostacolo</a:t>
            </a:r>
            <a:r>
              <a:rPr lang="en-US" sz="2000" dirty="0">
                <a:latin typeface="Calibri" charset="0"/>
                <a:cs typeface="Calibri" charset="0"/>
              </a:rPr>
              <a:t> da </a:t>
            </a:r>
            <a:r>
              <a:rPr lang="en-US" sz="2000" dirty="0" err="1">
                <a:latin typeface="Calibri" charset="0"/>
                <a:cs typeface="Calibri" charset="0"/>
              </a:rPr>
              <a:t>rimuovere</a:t>
            </a:r>
            <a:r>
              <a:rPr lang="en-US" sz="2000" dirty="0">
                <a:latin typeface="Calibri" charset="0"/>
                <a:cs typeface="Calibri" charset="0"/>
              </a:rPr>
              <a:t> per </a:t>
            </a:r>
            <a:r>
              <a:rPr lang="en-US" sz="2000" dirty="0" err="1">
                <a:latin typeface="Calibri" charset="0"/>
                <a:cs typeface="Calibri" charset="0"/>
              </a:rPr>
              <a:t>intendere</a:t>
            </a:r>
            <a:r>
              <a:rPr lang="en-US" sz="2000" dirty="0">
                <a:latin typeface="Calibri" charset="0"/>
                <a:cs typeface="Calibri" charset="0"/>
              </a:rPr>
              <a:t> </a:t>
            </a:r>
            <a:r>
              <a:rPr lang="en-US" sz="2000" dirty="0" err="1">
                <a:latin typeface="Calibri" charset="0"/>
                <a:cs typeface="Calibri" charset="0"/>
              </a:rPr>
              <a:t>il</a:t>
            </a:r>
            <a:r>
              <a:rPr lang="en-US" sz="2000" dirty="0">
                <a:latin typeface="Calibri" charset="0"/>
                <a:cs typeface="Calibri" charset="0"/>
              </a:rPr>
              <a:t> </a:t>
            </a:r>
            <a:r>
              <a:rPr lang="en-US" sz="2000" dirty="0" err="1">
                <a:latin typeface="Calibri" charset="0"/>
                <a:cs typeface="Calibri" charset="0"/>
              </a:rPr>
              <a:t>monumento</a:t>
            </a:r>
            <a:r>
              <a:rPr lang="en-US" sz="2000" dirty="0">
                <a:latin typeface="Calibri" charset="0"/>
                <a:cs typeface="Calibri" charset="0"/>
              </a:rPr>
              <a:t> </a:t>
            </a:r>
            <a:r>
              <a:rPr lang="en-US" sz="2000" dirty="0" err="1">
                <a:latin typeface="Calibri" charset="0"/>
                <a:cs typeface="Calibri" charset="0"/>
              </a:rPr>
              <a:t>antico</a:t>
            </a:r>
            <a:r>
              <a:rPr lang="en-US" sz="2000" dirty="0">
                <a:latin typeface="Calibri" charset="0"/>
                <a:cs typeface="Calibri" charset="0"/>
              </a:rPr>
              <a:t>, </a:t>
            </a:r>
            <a:r>
              <a:rPr lang="en-US" sz="2000" dirty="0" err="1">
                <a:latin typeface="Calibri" charset="0"/>
                <a:cs typeface="Calibri" charset="0"/>
              </a:rPr>
              <a:t>mentre</a:t>
            </a:r>
            <a:r>
              <a:rPr lang="en-US" sz="2000" dirty="0">
                <a:latin typeface="Calibri" charset="0"/>
                <a:cs typeface="Calibri" charset="0"/>
              </a:rPr>
              <a:t> </a:t>
            </a:r>
            <a:r>
              <a:rPr lang="en-US" sz="2000" dirty="0" err="1">
                <a:latin typeface="Calibri" charset="0"/>
                <a:cs typeface="Calibri" charset="0"/>
              </a:rPr>
              <a:t>sarebbe</a:t>
            </a:r>
            <a:r>
              <a:rPr lang="en-US" sz="2000" dirty="0">
                <a:latin typeface="Calibri" charset="0"/>
                <a:cs typeface="Calibri" charset="0"/>
              </a:rPr>
              <a:t> </a:t>
            </a:r>
            <a:r>
              <a:rPr lang="en-US" sz="2000" dirty="0" err="1">
                <a:latin typeface="Calibri" charset="0"/>
                <a:cs typeface="Calibri" charset="0"/>
              </a:rPr>
              <a:t>importante</a:t>
            </a:r>
            <a:r>
              <a:rPr lang="en-US" sz="2000" dirty="0">
                <a:latin typeface="Calibri" charset="0"/>
                <a:cs typeface="Calibri" charset="0"/>
              </a:rPr>
              <a:t> “</a:t>
            </a:r>
            <a:r>
              <a:rPr lang="en-US" altLang="ja-JP" sz="2000" dirty="0" err="1">
                <a:latin typeface="Calibri" charset="0"/>
                <a:cs typeface="Calibri" charset="0"/>
              </a:rPr>
              <a:t>percepirlo</a:t>
            </a:r>
            <a:r>
              <a:rPr lang="en-US" altLang="ja-JP" sz="2000" dirty="0">
                <a:latin typeface="Calibri" charset="0"/>
                <a:cs typeface="Calibri" charset="0"/>
              </a:rPr>
              <a:t> come </a:t>
            </a:r>
            <a:r>
              <a:rPr lang="en-US" altLang="ja-JP" sz="2000" dirty="0" err="1">
                <a:latin typeface="Calibri" charset="0"/>
                <a:cs typeface="Calibri" charset="0"/>
              </a:rPr>
              <a:t>uno</a:t>
            </a:r>
            <a:r>
              <a:rPr lang="en-US" altLang="ja-JP" sz="2000" dirty="0">
                <a:latin typeface="Calibri" charset="0"/>
                <a:cs typeface="Calibri" charset="0"/>
              </a:rPr>
              <a:t> </a:t>
            </a:r>
            <a:r>
              <a:rPr lang="en-US" altLang="ja-JP" sz="2000" b="1" dirty="0" err="1">
                <a:solidFill>
                  <a:srgbClr val="FF0000"/>
                </a:solidFill>
                <a:latin typeface="Calibri" charset="0"/>
                <a:cs typeface="Calibri" charset="0"/>
              </a:rPr>
              <a:t>specchio</a:t>
            </a:r>
            <a:r>
              <a:rPr lang="en-US" altLang="ja-JP" sz="2000" dirty="0">
                <a:latin typeface="Calibri" charset="0"/>
                <a:cs typeface="Calibri" charset="0"/>
              </a:rPr>
              <a:t> </a:t>
            </a:r>
            <a:r>
              <a:rPr lang="en-US" altLang="ja-JP" sz="2000" dirty="0" err="1">
                <a:latin typeface="Calibri" charset="0"/>
                <a:cs typeface="Calibri" charset="0"/>
              </a:rPr>
              <a:t>nel</a:t>
            </a:r>
            <a:r>
              <a:rPr lang="en-US" altLang="ja-JP" sz="2000" dirty="0">
                <a:latin typeface="Calibri" charset="0"/>
                <a:cs typeface="Calibri" charset="0"/>
              </a:rPr>
              <a:t> quale </a:t>
            </a:r>
            <a:r>
              <a:rPr lang="en-US" altLang="ja-JP" sz="2000" dirty="0" err="1">
                <a:latin typeface="Calibri" charset="0"/>
                <a:cs typeface="Calibri" charset="0"/>
              </a:rPr>
              <a:t>guardare</a:t>
            </a:r>
            <a:r>
              <a:rPr lang="en-US" altLang="ja-JP" sz="2000" dirty="0">
                <a:latin typeface="Calibri" charset="0"/>
                <a:cs typeface="Calibri" charset="0"/>
              </a:rPr>
              <a:t> </a:t>
            </a:r>
            <a:r>
              <a:rPr lang="en-US" altLang="ja-JP" sz="2000" dirty="0" err="1">
                <a:latin typeface="Calibri" charset="0"/>
                <a:cs typeface="Calibri" charset="0"/>
              </a:rPr>
              <a:t>l</a:t>
            </a:r>
            <a:r>
              <a:rPr lang="en-US" sz="2000" dirty="0" err="1">
                <a:latin typeface="Calibri" charset="0"/>
                <a:cs typeface="Calibri" charset="0"/>
              </a:rPr>
              <a:t>’</a:t>
            </a:r>
            <a:r>
              <a:rPr lang="en-US" altLang="ja-JP" sz="2000" dirty="0" err="1">
                <a:latin typeface="Calibri" charset="0"/>
                <a:cs typeface="Calibri" charset="0"/>
              </a:rPr>
              <a:t>antichità</a:t>
            </a:r>
            <a:r>
              <a:rPr lang="en-US" altLang="ja-JP" sz="2000" dirty="0">
                <a:latin typeface="Calibri" charset="0"/>
                <a:cs typeface="Calibri" charset="0"/>
              </a:rPr>
              <a:t> non solo </a:t>
            </a:r>
            <a:r>
              <a:rPr lang="en-US" altLang="ja-JP" sz="2000" dirty="0" err="1">
                <a:latin typeface="Calibri" charset="0"/>
                <a:cs typeface="Calibri" charset="0"/>
              </a:rPr>
              <a:t>nel</a:t>
            </a:r>
            <a:r>
              <a:rPr lang="en-US" altLang="ja-JP" sz="2000" dirty="0">
                <a:latin typeface="Calibri" charset="0"/>
                <a:cs typeface="Calibri" charset="0"/>
              </a:rPr>
              <a:t> </a:t>
            </a:r>
            <a:r>
              <a:rPr lang="en-US" altLang="ja-JP" sz="2000" dirty="0" err="1">
                <a:latin typeface="Calibri" charset="0"/>
                <a:cs typeface="Calibri" charset="0"/>
              </a:rPr>
              <a:t>suo</a:t>
            </a:r>
            <a:r>
              <a:rPr lang="en-US" altLang="ja-JP" sz="2000" dirty="0">
                <a:latin typeface="Calibri" charset="0"/>
                <a:cs typeface="Calibri" charset="0"/>
              </a:rPr>
              <a:t> </a:t>
            </a:r>
            <a:r>
              <a:rPr lang="en-US" altLang="ja-JP" sz="2000" dirty="0" err="1">
                <a:latin typeface="Calibri" charset="0"/>
                <a:cs typeface="Calibri" charset="0"/>
              </a:rPr>
              <a:t>nascere</a:t>
            </a:r>
            <a:r>
              <a:rPr lang="en-US" altLang="ja-JP" sz="2000" dirty="0">
                <a:latin typeface="Calibri" charset="0"/>
                <a:cs typeface="Calibri" charset="0"/>
              </a:rPr>
              <a:t>, ma </a:t>
            </a:r>
            <a:r>
              <a:rPr lang="en-US" altLang="ja-JP" sz="2000" dirty="0" err="1">
                <a:latin typeface="Calibri" charset="0"/>
                <a:cs typeface="Calibri" charset="0"/>
              </a:rPr>
              <a:t>nei</a:t>
            </a:r>
            <a:r>
              <a:rPr lang="en-US" altLang="ja-JP" sz="2000" dirty="0">
                <a:latin typeface="Calibri" charset="0"/>
                <a:cs typeface="Calibri" charset="0"/>
              </a:rPr>
              <a:t> </a:t>
            </a:r>
            <a:r>
              <a:rPr lang="en-US" altLang="ja-JP" sz="2000" dirty="0" err="1">
                <a:latin typeface="Calibri" charset="0"/>
                <a:cs typeface="Calibri" charset="0"/>
              </a:rPr>
              <a:t>suoi</a:t>
            </a:r>
            <a:r>
              <a:rPr lang="en-US" altLang="ja-JP" sz="2000" dirty="0">
                <a:latin typeface="Calibri" charset="0"/>
                <a:cs typeface="Calibri" charset="0"/>
              </a:rPr>
              <a:t> tempi </a:t>
            </a:r>
            <a:r>
              <a:rPr lang="en-US" altLang="ja-JP" sz="2000" dirty="0" err="1">
                <a:latin typeface="Calibri" charset="0"/>
                <a:cs typeface="Calibri" charset="0"/>
              </a:rPr>
              <a:t>lunghi</a:t>
            </a:r>
            <a:r>
              <a:rPr lang="en-US" altLang="ja-JP" sz="2000" dirty="0">
                <a:latin typeface="Calibri" charset="0"/>
                <a:cs typeface="Calibri" charset="0"/>
              </a:rPr>
              <a:t>, </a:t>
            </a:r>
            <a:r>
              <a:rPr lang="en-US" altLang="ja-JP" sz="2000" dirty="0" err="1">
                <a:latin typeface="Calibri" charset="0"/>
                <a:cs typeface="Calibri" charset="0"/>
              </a:rPr>
              <a:t>nella</a:t>
            </a:r>
            <a:r>
              <a:rPr lang="en-US" altLang="ja-JP" sz="2000" dirty="0">
                <a:latin typeface="Calibri" charset="0"/>
                <a:cs typeface="Calibri" charset="0"/>
              </a:rPr>
              <a:t> </a:t>
            </a:r>
            <a:r>
              <a:rPr lang="en-US" altLang="ja-JP" sz="2000" dirty="0" err="1">
                <a:latin typeface="Calibri" charset="0"/>
                <a:cs typeface="Calibri" charset="0"/>
              </a:rPr>
              <a:t>sua</a:t>
            </a:r>
            <a:r>
              <a:rPr lang="en-US" altLang="ja-JP" sz="2000" dirty="0">
                <a:latin typeface="Calibri" charset="0"/>
                <a:cs typeface="Calibri" charset="0"/>
              </a:rPr>
              <a:t> </a:t>
            </a:r>
            <a:r>
              <a:rPr lang="en-US" altLang="ja-JP" sz="2000" dirty="0" err="1">
                <a:latin typeface="Calibri" charset="0"/>
                <a:cs typeface="Calibri" charset="0"/>
              </a:rPr>
              <a:t>continuità</a:t>
            </a:r>
            <a:r>
              <a:rPr lang="en-US" altLang="ja-JP" sz="2000" dirty="0">
                <a:latin typeface="Calibri" charset="0"/>
                <a:cs typeface="Calibri" charset="0"/>
              </a:rPr>
              <a:t> e </a:t>
            </a:r>
            <a:r>
              <a:rPr lang="en-US" altLang="ja-JP" sz="2000" dirty="0" err="1">
                <a:latin typeface="Calibri" charset="0"/>
                <a:cs typeface="Calibri" charset="0"/>
              </a:rPr>
              <a:t>nel</a:t>
            </a:r>
            <a:r>
              <a:rPr lang="en-US" altLang="ja-JP" sz="2000" dirty="0">
                <a:latin typeface="Calibri" charset="0"/>
                <a:cs typeface="Calibri" charset="0"/>
              </a:rPr>
              <a:t> </a:t>
            </a:r>
            <a:r>
              <a:rPr lang="en-US" altLang="ja-JP" sz="2000" dirty="0" err="1">
                <a:latin typeface="Calibri" charset="0"/>
                <a:cs typeface="Calibri" charset="0"/>
              </a:rPr>
              <a:t>suo</a:t>
            </a:r>
            <a:r>
              <a:rPr lang="en-US" altLang="ja-JP" sz="2000" dirty="0">
                <a:latin typeface="Calibri" charset="0"/>
                <a:cs typeface="Calibri" charset="0"/>
              </a:rPr>
              <a:t> </a:t>
            </a:r>
            <a:r>
              <a:rPr lang="en-US" altLang="ja-JP" sz="2000" dirty="0" err="1">
                <a:latin typeface="Calibri" charset="0"/>
                <a:cs typeface="Calibri" charset="0"/>
              </a:rPr>
              <a:t>mutare</a:t>
            </a:r>
            <a:r>
              <a:rPr lang="en-US" altLang="ja-JP" sz="2000" dirty="0">
                <a:latin typeface="Calibri" charset="0"/>
                <a:cs typeface="Calibri" charset="0"/>
              </a:rPr>
              <a:t> da un </a:t>
            </a:r>
            <a:r>
              <a:rPr lang="en-US" sz="2000" dirty="0">
                <a:latin typeface="Calibri" charset="0"/>
                <a:cs typeface="Calibri" charset="0"/>
              </a:rPr>
              <a:t>“</a:t>
            </a:r>
            <a:r>
              <a:rPr lang="en-US" altLang="ja-JP" sz="2000" dirty="0" err="1">
                <a:latin typeface="Calibri" charset="0"/>
                <a:cs typeface="Calibri" charset="0"/>
              </a:rPr>
              <a:t>allora</a:t>
            </a:r>
            <a:r>
              <a:rPr lang="en-US" sz="2000" dirty="0">
                <a:latin typeface="Calibri" charset="0"/>
                <a:cs typeface="Calibri" charset="0"/>
              </a:rPr>
              <a:t>”</a:t>
            </a:r>
            <a:r>
              <a:rPr lang="en-US" altLang="ja-JP" sz="2000" dirty="0">
                <a:latin typeface="Calibri" charset="0"/>
                <a:cs typeface="Calibri" charset="0"/>
              </a:rPr>
              <a:t> </a:t>
            </a:r>
            <a:r>
              <a:rPr lang="en-US" altLang="ja-JP" sz="2000" dirty="0" err="1">
                <a:latin typeface="Calibri" charset="0"/>
                <a:cs typeface="Calibri" charset="0"/>
              </a:rPr>
              <a:t>spesso</a:t>
            </a:r>
            <a:r>
              <a:rPr lang="en-US" altLang="ja-JP" sz="2000" dirty="0">
                <a:latin typeface="Calibri" charset="0"/>
                <a:cs typeface="Calibri" charset="0"/>
              </a:rPr>
              <a:t> </a:t>
            </a:r>
            <a:r>
              <a:rPr lang="en-US" altLang="ja-JP" sz="2000" dirty="0" err="1">
                <a:latin typeface="Calibri" charset="0"/>
                <a:cs typeface="Calibri" charset="0"/>
              </a:rPr>
              <a:t>inafferrabile</a:t>
            </a:r>
            <a:r>
              <a:rPr lang="en-US" altLang="ja-JP" sz="2000" dirty="0">
                <a:latin typeface="Calibri" charset="0"/>
                <a:cs typeface="Calibri" charset="0"/>
              </a:rPr>
              <a:t> </a:t>
            </a:r>
            <a:r>
              <a:rPr lang="en-US" altLang="ja-JP" sz="2000" dirty="0" err="1">
                <a:latin typeface="Calibri" charset="0"/>
                <a:cs typeface="Calibri" charset="0"/>
              </a:rPr>
              <a:t>fino</a:t>
            </a:r>
            <a:r>
              <a:rPr lang="en-US" altLang="ja-JP" sz="2000" dirty="0">
                <a:latin typeface="Calibri" charset="0"/>
                <a:cs typeface="Calibri" charset="0"/>
              </a:rPr>
              <a:t> a </a:t>
            </a:r>
            <a:r>
              <a:rPr lang="en-US" altLang="ja-JP" sz="2000" dirty="0" err="1">
                <a:latin typeface="Calibri" charset="0"/>
                <a:cs typeface="Calibri" charset="0"/>
              </a:rPr>
              <a:t>noi</a:t>
            </a:r>
            <a:r>
              <a:rPr lang="en-US" sz="2000" dirty="0">
                <a:latin typeface="Calibri" charset="0"/>
                <a:cs typeface="Calibri" charset="0"/>
              </a:rPr>
              <a:t>”</a:t>
            </a:r>
            <a:r>
              <a:rPr lang="en-US" altLang="ja-JP" sz="2000" dirty="0">
                <a:latin typeface="Calibri" charset="0"/>
                <a:cs typeface="Calibri" charset="0"/>
              </a:rPr>
              <a:t>. </a:t>
            </a:r>
            <a:endParaRPr lang="it-IT" sz="2000" dirty="0">
              <a:latin typeface="Calibri" charset="0"/>
              <a:cs typeface="Calibri" charset="0"/>
            </a:endParaRPr>
          </a:p>
        </p:txBody>
      </p:sp>
      <p:pic>
        <p:nvPicPr>
          <p:cNvPr id="51203" name="Immagin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275" y="3627438"/>
            <a:ext cx="4321175" cy="297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4437112"/>
            <a:ext cx="1442444" cy="968648"/>
          </a:xfrm>
          <a:prstGeom prst="ellipse">
            <a:avLst/>
          </a:prstGeom>
        </p:spPr>
      </p:pic>
    </p:spTree>
    <p:extLst>
      <p:ext uri="{BB962C8B-B14F-4D97-AF65-F5344CB8AC3E}">
        <p14:creationId xmlns:p14="http://schemas.microsoft.com/office/powerpoint/2010/main" val="36355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52400" y="5063062"/>
            <a:ext cx="8991600"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800" dirty="0">
                <a:latin typeface="+mn-lt"/>
              </a:rPr>
              <a:t>Particolare della mappa catastale napoleonica dell’area rielaborata nel 1904-1906 per evidenziare gli edifici demoliti in quegli anni (in giallo) : si osservi come il quartiere abitativo sorto nei secoli sull’antico edificio, sfruttandone le murature, ne abbia riproposto l’andamento planimetrico nel tessuto urbano, condizionando lo sviluppo di case e piazza. Si veda anche la chiesa dei SS. Siro e Libera che ancor oggi insiste sulla cavea, sorta sul primo nucleo dell’oratorio del X secolo.</a:t>
            </a:r>
          </a:p>
        </p:txBody>
      </p:sp>
      <p:pic>
        <p:nvPicPr>
          <p:cNvPr id="33795" name="Picture 4" descr="C:\Documents and Settings\Patrizia.Basso\Desktop\catasto veron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7233" y="670699"/>
            <a:ext cx="6675967" cy="439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sellaDiTesto 2"/>
          <p:cNvSpPr txBox="1"/>
          <p:nvPr/>
        </p:nvSpPr>
        <p:spPr>
          <a:xfrm>
            <a:off x="241300" y="50800"/>
            <a:ext cx="8826500" cy="646331"/>
          </a:xfrm>
          <a:prstGeom prst="rect">
            <a:avLst/>
          </a:prstGeom>
          <a:noFill/>
        </p:spPr>
        <p:txBody>
          <a:bodyPr wrap="square" rtlCol="0">
            <a:spAutoFit/>
          </a:bodyPr>
          <a:lstStyle/>
          <a:p>
            <a:pPr algn="just"/>
            <a:r>
              <a:rPr lang="it-IT" dirty="0"/>
              <a:t>Le case sorte sull’edificio vennero via via abbattute dalla metà del 1800, a seguito dei lavori avviati da Andrea </a:t>
            </a:r>
            <a:r>
              <a:rPr lang="it-IT" dirty="0" err="1"/>
              <a:t>Monga</a:t>
            </a:r>
            <a:r>
              <a:rPr lang="it-IT" dirty="0"/>
              <a:t> per portare alla luce il teatro romano.</a:t>
            </a:r>
          </a:p>
        </p:txBody>
      </p:sp>
      <p:cxnSp>
        <p:nvCxnSpPr>
          <p:cNvPr id="5" name="Connettore 1 4"/>
          <p:cNvCxnSpPr/>
          <p:nvPr/>
        </p:nvCxnSpPr>
        <p:spPr>
          <a:xfrm flipV="1">
            <a:off x="2286000" y="3683000"/>
            <a:ext cx="3098800" cy="2616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687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6" descr="C:\Documents and Settings\Patrizia.Basso\Desktop\foto teatro-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847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CasellaDiTesto 2"/>
          <p:cNvSpPr txBox="1">
            <a:spLocks noChangeArrowheads="1"/>
          </p:cNvSpPr>
          <p:nvPr/>
        </p:nvSpPr>
        <p:spPr bwMode="auto">
          <a:xfrm>
            <a:off x="5418668" y="2721070"/>
            <a:ext cx="3488266"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800" dirty="0">
                <a:latin typeface="+mn-lt"/>
              </a:rPr>
              <a:t>Una delle case sorte sfruttando le murature del </a:t>
            </a:r>
            <a:r>
              <a:rPr lang="it-IT" sz="1800" dirty="0" err="1">
                <a:latin typeface="+mn-lt"/>
              </a:rPr>
              <a:t>frontescena</a:t>
            </a:r>
            <a:r>
              <a:rPr lang="it-IT" sz="1800" dirty="0">
                <a:latin typeface="+mn-lt"/>
              </a:rPr>
              <a:t> del teatro in una fotografia di inizi 1900, prima delle demolizioni. A seguito della distruzione di quegli anni, del quartiere sorto sul teatro romano veronese si salvarono solo la chiesa dei SS. Siro e Libera, la casa Fontana (oggi ingresso all’area archeologica) e il Monastero dei Gesuati (vedi slide precedente). Per il resto il quartiere medievale venne del tutto abbattuto e l’edificio antico riportato alla luce.</a:t>
            </a:r>
          </a:p>
        </p:txBody>
      </p:sp>
    </p:spTree>
    <p:extLst>
      <p:ext uri="{BB962C8B-B14F-4D97-AF65-F5344CB8AC3E}">
        <p14:creationId xmlns:p14="http://schemas.microsoft.com/office/powerpoint/2010/main" val="3672490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i\Immagini\Nuova cartella\arena V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76048"/>
            <a:ext cx="9144000" cy="468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asellaDiTesto 4"/>
          <p:cNvSpPr txBox="1">
            <a:spLocks noChangeArrowheads="1"/>
          </p:cNvSpPr>
          <p:nvPr/>
        </p:nvSpPr>
        <p:spPr bwMode="auto">
          <a:xfrm>
            <a:off x="179389" y="221721"/>
            <a:ext cx="8964611" cy="1754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800" dirty="0">
                <a:solidFill>
                  <a:srgbClr val="000000"/>
                </a:solidFill>
                <a:latin typeface="+mj-lt"/>
              </a:rPr>
              <a:t>Un altro esempio è costituito dall’anfiteatro di </a:t>
            </a:r>
            <a:r>
              <a:rPr lang="it-IT" sz="1800" b="1" dirty="0">
                <a:solidFill>
                  <a:srgbClr val="FF0000"/>
                </a:solidFill>
                <a:latin typeface="+mj-lt"/>
              </a:rPr>
              <a:t>Verona</a:t>
            </a:r>
            <a:r>
              <a:rPr lang="it-IT" sz="1800" dirty="0">
                <a:solidFill>
                  <a:srgbClr val="000000"/>
                </a:solidFill>
                <a:latin typeface="+mj-lt"/>
              </a:rPr>
              <a:t>, ove</a:t>
            </a:r>
            <a:r>
              <a:rPr lang="it-IT" sz="1800" dirty="0">
                <a:latin typeface="+mj-lt"/>
              </a:rPr>
              <a:t> a partire dal sec. XIII negli immobili ricavati all'interno delle strutture di sostruzione furono relegate le prostitute, al fine di garantire l'ordine pubblico, ghettizzando le malfamate cittadine in un unico quartiere urbano, facilmente controllabile dal Comune. I fornici dell'arena continuarono poi a ospitare le insolite affittuarie fino al 1500, quando, come risulta dagli Statuti cittadini, esse vi furono bandite, così da ripristinare il decoro del monumento antico e rivalutare l'intero settore della città </a:t>
            </a:r>
            <a:endParaRPr lang="it-IT" sz="1800" dirty="0">
              <a:solidFill>
                <a:srgbClr val="000000"/>
              </a:solidFill>
              <a:latin typeface="+mj-lt"/>
            </a:endParaRPr>
          </a:p>
        </p:txBody>
      </p:sp>
    </p:spTree>
    <p:extLst>
      <p:ext uri="{BB962C8B-B14F-4D97-AF65-F5344CB8AC3E}">
        <p14:creationId xmlns:p14="http://schemas.microsoft.com/office/powerpoint/2010/main" val="1694490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Documents and Settings\Patrizia.Basso\Desktop\catasto anf.-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333375"/>
            <a:ext cx="6705600" cy="490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4" name="Text Box 3"/>
          <p:cNvSpPr txBox="1">
            <a:spLocks noChangeArrowheads="1"/>
          </p:cNvSpPr>
          <p:nvPr/>
        </p:nvSpPr>
        <p:spPr bwMode="auto">
          <a:xfrm>
            <a:off x="33338" y="5445125"/>
            <a:ext cx="89916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2000" dirty="0">
                <a:latin typeface="Calibri" charset="0"/>
                <a:cs typeface="Calibri" charset="0"/>
              </a:rPr>
              <a:t>In seguito gli </a:t>
            </a:r>
            <a:r>
              <a:rPr lang="it-IT" sz="2000" dirty="0" err="1">
                <a:latin typeface="Calibri" charset="0"/>
                <a:cs typeface="Calibri" charset="0"/>
              </a:rPr>
              <a:t>arcovoli</a:t>
            </a:r>
            <a:r>
              <a:rPr lang="it-IT" sz="2000" dirty="0">
                <a:latin typeface="Calibri" charset="0"/>
                <a:cs typeface="Calibri" charset="0"/>
              </a:rPr>
              <a:t> ospitarono commercianti e artigiani. La mappa catastale napoleonica dell’area dell’anfiteatro attesta come ancora agli inizi dell’Ottocento gli ambienti ricavati nelle </a:t>
            </a:r>
            <a:r>
              <a:rPr lang="it-IT" altLang="ja-JP" sz="2000" dirty="0">
                <a:latin typeface="Calibri" charset="0"/>
                <a:cs typeface="Calibri" charset="0"/>
              </a:rPr>
              <a:t>sostruzioni delle gradinate costituissero ognuno un nucleo edilizio, contrassegnato da un diverso numero civico</a:t>
            </a:r>
            <a:endParaRPr lang="it-IT" sz="2000" dirty="0">
              <a:latin typeface="Calibri" charset="0"/>
              <a:cs typeface="Calibri" charset="0"/>
            </a:endParaRPr>
          </a:p>
        </p:txBody>
      </p:sp>
    </p:spTree>
    <p:extLst>
      <p:ext uri="{BB962C8B-B14F-4D97-AF65-F5344CB8AC3E}">
        <p14:creationId xmlns:p14="http://schemas.microsoft.com/office/powerpoint/2010/main" val="464590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ttangolo 1"/>
          <p:cNvSpPr>
            <a:spLocks noChangeArrowheads="1"/>
          </p:cNvSpPr>
          <p:nvPr/>
        </p:nvSpPr>
        <p:spPr bwMode="auto">
          <a:xfrm>
            <a:off x="250825" y="115888"/>
            <a:ext cx="8713788" cy="1201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1800">
                <a:latin typeface="Calibri" charset="0"/>
                <a:cs typeface="Calibri" charset="0"/>
              </a:rPr>
              <a:t>Sul </a:t>
            </a:r>
            <a:r>
              <a:rPr lang="it-IT" sz="1800">
                <a:solidFill>
                  <a:srgbClr val="FF0000"/>
                </a:solidFill>
                <a:latin typeface="Calibri" charset="0"/>
                <a:cs typeface="Calibri" charset="0"/>
              </a:rPr>
              <a:t>teatro di Sepino </a:t>
            </a:r>
            <a:r>
              <a:rPr lang="it-IT" sz="1800">
                <a:latin typeface="Calibri" charset="0"/>
                <a:cs typeface="Calibri" charset="0"/>
              </a:rPr>
              <a:t>e sull'</a:t>
            </a:r>
            <a:r>
              <a:rPr lang="it-IT" sz="1800">
                <a:solidFill>
                  <a:srgbClr val="FF0000"/>
                </a:solidFill>
                <a:latin typeface="Calibri" charset="0"/>
                <a:cs typeface="Calibri" charset="0"/>
              </a:rPr>
              <a:t>anfiteatro di Venafro</a:t>
            </a:r>
            <a:r>
              <a:rPr lang="it-IT" sz="1800">
                <a:latin typeface="Calibri" charset="0"/>
                <a:cs typeface="Calibri" charset="0"/>
              </a:rPr>
              <a:t> sorsero due veri e propri complessi agricolo-pastorali: le abitazioni, le stalle, i ricoveri per gli attrezzi e i granai per il fieno impostatisi sulle murature di sostegno delle gradinate per il pubblico trovarono rispettivamente nello spazio dell'orchestra e dell'arena una sorta di aia comune essenziale per le attività rurali.</a:t>
            </a:r>
          </a:p>
        </p:txBody>
      </p:sp>
      <p:pic>
        <p:nvPicPr>
          <p:cNvPr id="70658" name="Immagin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412875"/>
            <a:ext cx="4492625"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59" name="Immagin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363" y="1484313"/>
            <a:ext cx="4044950" cy="275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0" name="Immagin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55650" y="4437063"/>
            <a:ext cx="3505200" cy="231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1" name="Immagin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03800" y="4365625"/>
            <a:ext cx="3173413" cy="237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472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1600200"/>
            <a:ext cx="8245475"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2000" dirty="0">
                <a:latin typeface="+mn-lt"/>
                <a:cs typeface="Arial" charset="0"/>
              </a:rPr>
              <a:t>La </a:t>
            </a:r>
            <a:r>
              <a:rPr lang="it-IT" sz="2000" b="1" dirty="0">
                <a:solidFill>
                  <a:srgbClr val="FF3300"/>
                </a:solidFill>
                <a:latin typeface="+mn-lt"/>
                <a:cs typeface="Arial" charset="0"/>
              </a:rPr>
              <a:t>continuità funzionale </a:t>
            </a:r>
            <a:r>
              <a:rPr lang="it-IT" sz="2000" dirty="0">
                <a:latin typeface="+mn-lt"/>
                <a:cs typeface="Arial" charset="0"/>
              </a:rPr>
              <a:t>si riconosce nei pochi</a:t>
            </a:r>
            <a:r>
              <a:rPr lang="it-IT" sz="2000" b="1" dirty="0">
                <a:solidFill>
                  <a:srgbClr val="FF3300"/>
                </a:solidFill>
                <a:latin typeface="+mn-lt"/>
                <a:cs typeface="Arial" charset="0"/>
              </a:rPr>
              <a:t> </a:t>
            </a:r>
            <a:r>
              <a:rPr lang="it-IT" sz="2000" dirty="0">
                <a:latin typeface="+mn-lt"/>
                <a:cs typeface="Arial" charset="0"/>
              </a:rPr>
              <a:t>esempi di reimpiego che in qualche modo perpetuarono l'uso originario dei monumenti antichi, dimostrando anche una precisa consapevolezza del significato di quelle costruzioni.</a:t>
            </a:r>
          </a:p>
          <a:p>
            <a:pPr algn="just" eaLnBrk="1" hangingPunct="1"/>
            <a:endParaRPr lang="it-IT" sz="2000" dirty="0">
              <a:latin typeface="+mn-lt"/>
              <a:cs typeface="Arial" charset="0"/>
            </a:endParaRPr>
          </a:p>
          <a:p>
            <a:pPr algn="just" eaLnBrk="1" hangingPunct="1"/>
            <a:r>
              <a:rPr lang="it-IT" sz="2000" dirty="0">
                <a:latin typeface="+mj-lt"/>
                <a:cs typeface="Arial" charset="0"/>
              </a:rPr>
              <a:t>Nel caso degli edifici per spettacolo antichi non si trattò, tuttavia, di un impiego protrattosi ininterrottamente nei secoli, ma </a:t>
            </a:r>
            <a:r>
              <a:rPr lang="it-IT" sz="2000" dirty="0">
                <a:latin typeface="+mn-lt"/>
                <a:cs typeface="Arial" charset="0"/>
              </a:rPr>
              <a:t>di un recupero avviato solo a partire da età umanistico-rinascimentale, se non addirittura in epoca moderna e contemporanea, ovvero dopo una lunga fase di </a:t>
            </a:r>
            <a:r>
              <a:rPr lang="it-IT" sz="2000" dirty="0" err="1">
                <a:latin typeface="+mn-lt"/>
                <a:cs typeface="Arial" charset="0"/>
              </a:rPr>
              <a:t>defunzionalizzazione</a:t>
            </a:r>
            <a:r>
              <a:rPr lang="it-IT" sz="2000" dirty="0">
                <a:latin typeface="+mn-lt"/>
                <a:cs typeface="Arial" charset="0"/>
              </a:rPr>
              <a:t> o di cambiamento d'uso durata per molto tempo </a:t>
            </a:r>
            <a:r>
              <a:rPr lang="it-IT" sz="2000" b="1" dirty="0">
                <a:latin typeface="+mn-lt"/>
                <a:cs typeface="Arial" charset="0"/>
              </a:rPr>
              <a:t>(</a:t>
            </a:r>
            <a:r>
              <a:rPr lang="ja-JP" altLang="it-IT" sz="2000" b="1" dirty="0">
                <a:solidFill>
                  <a:srgbClr val="FF3300"/>
                </a:solidFill>
                <a:latin typeface="+mn-lt"/>
                <a:cs typeface="Arial" charset="0"/>
              </a:rPr>
              <a:t>“</a:t>
            </a:r>
            <a:r>
              <a:rPr lang="it-IT" sz="2000" b="1" dirty="0">
                <a:solidFill>
                  <a:srgbClr val="FF3300"/>
                </a:solidFill>
                <a:latin typeface="+mn-lt"/>
                <a:cs typeface="Arial" charset="0"/>
              </a:rPr>
              <a:t>recupero dotto</a:t>
            </a:r>
            <a:r>
              <a:rPr lang="ja-JP" altLang="it-IT" sz="2000" b="1" dirty="0">
                <a:solidFill>
                  <a:srgbClr val="FF3300"/>
                </a:solidFill>
                <a:latin typeface="+mn-lt"/>
                <a:cs typeface="Arial" charset="0"/>
              </a:rPr>
              <a:t>”</a:t>
            </a:r>
            <a:r>
              <a:rPr lang="it-IT" sz="2000" dirty="0">
                <a:latin typeface="+mn-lt"/>
                <a:cs typeface="Arial" charset="0"/>
              </a:rPr>
              <a:t>). </a:t>
            </a:r>
          </a:p>
          <a:p>
            <a:pPr algn="just" eaLnBrk="1" hangingPunct="1"/>
            <a:r>
              <a:rPr lang="it-IT" sz="2000" dirty="0">
                <a:latin typeface="+mn-lt"/>
                <a:cs typeface="Arial" charset="0"/>
              </a:rPr>
              <a:t> </a:t>
            </a:r>
          </a:p>
        </p:txBody>
      </p:sp>
    </p:spTree>
    <p:extLst>
      <p:ext uri="{BB962C8B-B14F-4D97-AF65-F5344CB8AC3E}">
        <p14:creationId xmlns:p14="http://schemas.microsoft.com/office/powerpoint/2010/main" val="1800714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Patrizia.Basso\Desktop\stampe anf.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765300"/>
            <a:ext cx="4529958" cy="331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342900" y="5403760"/>
            <a:ext cx="40068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a:latin typeface="+mn-lt"/>
              </a:rPr>
              <a:t>Stampa del 1696 edita da V. Masieri: nell’anfiteatro di Verona si tiene un torneo, mentre nei </a:t>
            </a:r>
            <a:r>
              <a:rPr lang="ja-JP" altLang="it-IT" sz="1800" dirty="0">
                <a:latin typeface="+mn-lt"/>
              </a:rPr>
              <a:t>“</a:t>
            </a:r>
            <a:r>
              <a:rPr lang="it-IT" sz="1800" dirty="0">
                <a:latin typeface="+mn-lt"/>
              </a:rPr>
              <a:t>covali</a:t>
            </a:r>
            <a:r>
              <a:rPr lang="ja-JP" altLang="it-IT" sz="1800" dirty="0">
                <a:latin typeface="+mn-lt"/>
              </a:rPr>
              <a:t>”</a:t>
            </a:r>
            <a:r>
              <a:rPr lang="it-IT" sz="1800" dirty="0">
                <a:latin typeface="+mn-lt"/>
              </a:rPr>
              <a:t> esterni esercitano il loro mestiere degli artigiani</a:t>
            </a:r>
          </a:p>
        </p:txBody>
      </p:sp>
      <p:sp>
        <p:nvSpPr>
          <p:cNvPr id="2" name="CasellaDiTesto 1"/>
          <p:cNvSpPr txBox="1"/>
          <p:nvPr/>
        </p:nvSpPr>
        <p:spPr>
          <a:xfrm>
            <a:off x="190500" y="177800"/>
            <a:ext cx="8801100" cy="1477328"/>
          </a:xfrm>
          <a:prstGeom prst="rect">
            <a:avLst/>
          </a:prstGeom>
          <a:noFill/>
        </p:spPr>
        <p:txBody>
          <a:bodyPr wrap="square" rtlCol="0">
            <a:spAutoFit/>
          </a:bodyPr>
          <a:lstStyle/>
          <a:p>
            <a:pPr algn="just" hangingPunct="0"/>
            <a:r>
              <a:rPr lang="it-IT" b="1" dirty="0">
                <a:solidFill>
                  <a:srgbClr val="FF0000"/>
                </a:solidFill>
                <a:latin typeface="Calibri" charset="0"/>
                <a:cs typeface="Calibri" charset="0"/>
              </a:rPr>
              <a:t>Reimpiego funzionale</a:t>
            </a:r>
          </a:p>
          <a:p>
            <a:pPr algn="just" hangingPunct="0"/>
            <a:r>
              <a:rPr lang="it-IT" dirty="0">
                <a:latin typeface="Calibri" charset="0"/>
                <a:cs typeface="Calibri" charset="0"/>
              </a:rPr>
              <a:t>Un esempio molto significativo è </a:t>
            </a:r>
            <a:r>
              <a:rPr lang="it-IT" dirty="0">
                <a:solidFill>
                  <a:srgbClr val="FF0000"/>
                </a:solidFill>
                <a:latin typeface="Calibri" charset="0"/>
                <a:cs typeface="Calibri" charset="0"/>
              </a:rPr>
              <a:t>l’anfiteatro di Verona</a:t>
            </a:r>
            <a:r>
              <a:rPr lang="it-IT" dirty="0">
                <a:latin typeface="Calibri" charset="0"/>
                <a:cs typeface="Calibri" charset="0"/>
              </a:rPr>
              <a:t>, ove sono attestate rispettivamente </a:t>
            </a:r>
            <a:r>
              <a:rPr lang="it-IT" dirty="0" err="1">
                <a:latin typeface="Calibri" charset="0"/>
                <a:cs typeface="Calibri" charset="0"/>
              </a:rPr>
              <a:t>cacce</a:t>
            </a:r>
            <a:r>
              <a:rPr lang="it-IT" dirty="0">
                <a:latin typeface="Calibri" charset="0"/>
                <a:cs typeface="Calibri" charset="0"/>
              </a:rPr>
              <a:t> ai tori e fiere e tornei a partire dal XIV-XVI sec. </a:t>
            </a:r>
            <a:r>
              <a:rPr lang="it-IT" dirty="0"/>
              <a:t>e poi nei secoli seguenti </a:t>
            </a:r>
            <a:r>
              <a:rPr lang="it-IT"/>
              <a:t>anche concerti </a:t>
            </a:r>
            <a:r>
              <a:rPr lang="it-IT" dirty="0"/>
              <a:t>musicali, spettacoli carnevaleschi, esercizi ginnico-acrobatici, </a:t>
            </a:r>
            <a:r>
              <a:rPr lang="it-IT" dirty="0" err="1"/>
              <a:t>cacce</a:t>
            </a:r>
            <a:r>
              <a:rPr lang="it-IT" dirty="0"/>
              <a:t> alle lepri, spettacoli pirotecnici ecc.</a:t>
            </a: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3300" y="1765299"/>
            <a:ext cx="4330700" cy="3320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5270500" y="5413285"/>
            <a:ext cx="37211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a:latin typeface="+mn-lt"/>
              </a:rPr>
              <a:t>Stampa del 1873 di G. Rossi: nell’arena si tiene una </a:t>
            </a:r>
            <a:r>
              <a:rPr lang="ja-JP" altLang="it-IT" sz="1800" dirty="0">
                <a:latin typeface="+mn-lt"/>
              </a:rPr>
              <a:t>“</a:t>
            </a:r>
            <a:r>
              <a:rPr lang="it-IT" sz="1800" dirty="0">
                <a:latin typeface="+mn-lt"/>
              </a:rPr>
              <a:t>fiera fantastica</a:t>
            </a:r>
          </a:p>
          <a:p>
            <a:pPr algn="ctr" eaLnBrk="1" hangingPunct="1"/>
            <a:r>
              <a:rPr lang="it-IT" sz="1800" dirty="0">
                <a:latin typeface="+mn-lt"/>
              </a:rPr>
              <a:t>umoristica</a:t>
            </a:r>
            <a:r>
              <a:rPr lang="ja-JP" altLang="it-IT" sz="1800" dirty="0">
                <a:latin typeface="+mn-lt"/>
              </a:rPr>
              <a:t>”</a:t>
            </a:r>
            <a:r>
              <a:rPr lang="it-IT" sz="1800" dirty="0">
                <a:latin typeface="+mn-lt"/>
              </a:rPr>
              <a:t> con carri di Carnevale</a:t>
            </a:r>
          </a:p>
        </p:txBody>
      </p:sp>
    </p:spTree>
    <p:extLst>
      <p:ext uri="{BB962C8B-B14F-4D97-AF65-F5344CB8AC3E}">
        <p14:creationId xmlns:p14="http://schemas.microsoft.com/office/powerpoint/2010/main" val="2194345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orteonida.it/data2/images/109_arena-musica-lirica-dormire-vicino-verona-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65760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7" name="Picture 5" descr="http://www.corteonida.it/data2/images/109_arena-musica-lirica-dormire-vicino-verona-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3678238"/>
            <a:ext cx="4419600" cy="317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8" name="Picture 6" descr="http://www.corteonida.it/data2/images/109_arena-musica-lirica-dormire-vicino-verona-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54557" y="817563"/>
            <a:ext cx="5139686" cy="274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asellaDiTesto 1"/>
          <p:cNvSpPr txBox="1"/>
          <p:nvPr/>
        </p:nvSpPr>
        <p:spPr>
          <a:xfrm>
            <a:off x="152400" y="109677"/>
            <a:ext cx="8839200" cy="1015663"/>
          </a:xfrm>
          <a:prstGeom prst="rect">
            <a:avLst/>
          </a:prstGeom>
          <a:noFill/>
        </p:spPr>
        <p:txBody>
          <a:bodyPr wrap="square" rtlCol="0">
            <a:spAutoFit/>
          </a:bodyPr>
          <a:lstStyle/>
          <a:p>
            <a:pPr algn="just"/>
            <a:r>
              <a:rPr lang="it-IT" sz="2000" dirty="0"/>
              <a:t>Finché a partire dal 1913, con la rappresentazione dell’Aida, l’anfiteatro veronese divenne sede delle annuali stagioni liriche, di grande risonanza anche internazionale.</a:t>
            </a:r>
          </a:p>
        </p:txBody>
      </p:sp>
    </p:spTree>
    <p:extLst>
      <p:ext uri="{BB962C8B-B14F-4D97-AF65-F5344CB8AC3E}">
        <p14:creationId xmlns:p14="http://schemas.microsoft.com/office/powerpoint/2010/main" val="303841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Immagin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3573463"/>
            <a:ext cx="300990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8" name="Rettangolo 2"/>
          <p:cNvSpPr>
            <a:spLocks noChangeArrowheads="1"/>
          </p:cNvSpPr>
          <p:nvPr/>
        </p:nvSpPr>
        <p:spPr bwMode="auto">
          <a:xfrm>
            <a:off x="107950" y="26988"/>
            <a:ext cx="8928100"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000" b="1">
                <a:solidFill>
                  <a:srgbClr val="FF0000"/>
                </a:solidFill>
                <a:latin typeface="Calibri" charset="0"/>
                <a:cs typeface="Calibri" charset="0"/>
              </a:rPr>
              <a:t>La persistenza urbana</a:t>
            </a:r>
            <a:endParaRPr lang="it-IT" sz="2000">
              <a:solidFill>
                <a:srgbClr val="FF0000"/>
              </a:solidFill>
              <a:latin typeface="Calibri" charset="0"/>
              <a:cs typeface="Calibri" charset="0"/>
            </a:endParaRPr>
          </a:p>
          <a:p>
            <a:pPr algn="just"/>
            <a:endParaRPr lang="en-US" sz="1800">
              <a:latin typeface="Calibri" charset="0"/>
              <a:cs typeface="Calibri" charset="0"/>
            </a:endParaRPr>
          </a:p>
          <a:p>
            <a:pPr algn="just"/>
            <a:r>
              <a:rPr lang="en-US" sz="1800">
                <a:latin typeface="Calibri" charset="0"/>
                <a:cs typeface="Calibri" charset="0"/>
              </a:rPr>
              <a:t>Nei centri a continuità di vita la conservazione materiale dei monumenti del passato ha condizionato nel tempo anche lo sviluppo urbanistico, imprimendo agli isolati sorti sulle loro murature una caratteristica forma planimetrica e quindi lasciando una traccia indelebile nel palinsesto delle strutture e infrastrutture cittadine. In particolare, quanto più il riutilizzo postromano comprese il monumento nella sua originaria unità architettonica, senza smembrarlo in varie parti, tanto più questo esercitò una forte influenza nelle articolazioni catastali cittadine. Quindi i più evidenti condizionamenti nei tessuti urbani furono impressi da quelle costruzioni che vennero nel tempo reimpiegate intenzionalmente e organicamente nel loro assetto complessivo, in particolare, come si è visto, per fini difensivi e abitativi: es</a:t>
            </a:r>
            <a:r>
              <a:rPr lang="en-US" sz="1800">
                <a:solidFill>
                  <a:srgbClr val="FF0000"/>
                </a:solidFill>
                <a:latin typeface="Calibri" charset="0"/>
                <a:cs typeface="Calibri" charset="0"/>
              </a:rPr>
              <a:t>. teatro di Pompeo a Roma</a:t>
            </a:r>
            <a:r>
              <a:rPr lang="it-IT" sz="1800">
                <a:solidFill>
                  <a:srgbClr val="FF0000"/>
                </a:solidFill>
                <a:latin typeface="Calibri" charset="0"/>
                <a:cs typeface="Calibri" charset="0"/>
              </a:rPr>
              <a:t> </a:t>
            </a:r>
            <a:r>
              <a:rPr lang="it-IT" sz="1800">
                <a:latin typeface="Calibri" charset="0"/>
                <a:cs typeface="Calibri" charset="0"/>
              </a:rPr>
              <a:t>o il </a:t>
            </a:r>
            <a:r>
              <a:rPr lang="en-US" sz="1800">
                <a:solidFill>
                  <a:srgbClr val="FF0000"/>
                </a:solidFill>
                <a:latin typeface="Calibri" charset="0"/>
                <a:cs typeface="Calibri" charset="0"/>
              </a:rPr>
              <a:t>complesso teatro e </a:t>
            </a:r>
            <a:r>
              <a:rPr lang="en-US" sz="1800" i="1">
                <a:solidFill>
                  <a:srgbClr val="FF0000"/>
                </a:solidFill>
                <a:latin typeface="Calibri" charset="0"/>
                <a:cs typeface="Calibri" charset="0"/>
              </a:rPr>
              <a:t>odeon</a:t>
            </a:r>
            <a:r>
              <a:rPr lang="en-US" sz="1800">
                <a:solidFill>
                  <a:srgbClr val="FF0000"/>
                </a:solidFill>
                <a:latin typeface="Calibri" charset="0"/>
                <a:cs typeface="Calibri" charset="0"/>
              </a:rPr>
              <a:t> di Catania</a:t>
            </a:r>
            <a:r>
              <a:rPr lang="it-IT" sz="1800">
                <a:latin typeface="Calibri" charset="0"/>
                <a:cs typeface="Calibri" charset="0"/>
              </a:rPr>
              <a:t>.</a:t>
            </a:r>
            <a:endParaRPr lang="it-IT" sz="1800">
              <a:solidFill>
                <a:srgbClr val="FF0000"/>
              </a:solidFill>
              <a:latin typeface="Calibri" charset="0"/>
              <a:cs typeface="Calibri" charset="0"/>
            </a:endParaRPr>
          </a:p>
        </p:txBody>
      </p:sp>
      <p:pic>
        <p:nvPicPr>
          <p:cNvPr id="50179" name="Immagine 3" descr="Scansiona 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8988" y="3789363"/>
            <a:ext cx="5815012"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58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ttangolo 1"/>
          <p:cNvSpPr>
            <a:spLocks noChangeArrowheads="1"/>
          </p:cNvSpPr>
          <p:nvPr/>
        </p:nvSpPr>
        <p:spPr bwMode="auto">
          <a:xfrm>
            <a:off x="71438" y="260350"/>
            <a:ext cx="9037637" cy="347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alibri" charset="0"/>
                <a:cs typeface="Calibri" charset="0"/>
              </a:rPr>
              <a:t>La persistenza urbana</a:t>
            </a:r>
            <a:endParaRPr lang="it-IT" sz="2000">
              <a:solidFill>
                <a:srgbClr val="FF0000"/>
              </a:solidFill>
              <a:latin typeface="Calibri" charset="0"/>
              <a:cs typeface="Calibri" charset="0"/>
            </a:endParaRPr>
          </a:p>
          <a:p>
            <a:endParaRPr lang="it-IT" sz="2000">
              <a:latin typeface="Calibri" charset="0"/>
              <a:cs typeface="Calibri" charset="0"/>
            </a:endParaRPr>
          </a:p>
          <a:p>
            <a:pPr algn="just"/>
            <a:r>
              <a:rPr lang="it-IT" sz="1800">
                <a:latin typeface="Calibri" charset="0"/>
                <a:cs typeface="Calibri" charset="0"/>
              </a:rPr>
              <a:t>Gli esempi più evidenti di persistenza nella città sono offerti da quegli edifici di spettacolo antichi in cui lo spazio interno è rimasto nel corso del tempo libero da superfetazioni, così che si è mantenuto tuttora l'originario rapporto volumetrico fra le strutture della cavea e il “vuoto” dell'orchestra o dell'arena.</a:t>
            </a:r>
          </a:p>
          <a:p>
            <a:pPr algn="just"/>
            <a:r>
              <a:rPr lang="en-US" sz="1800">
                <a:latin typeface="Calibri" charset="0"/>
                <a:cs typeface="Calibri" charset="0"/>
              </a:rPr>
              <a:t>Particolarmente noto al riguardo è il caso dello stadio di Domiziano a Roma, il cui spazio agonale e le cui gradinate sono tuttora riproposti nella città da </a:t>
            </a:r>
            <a:r>
              <a:rPr lang="en-US" sz="1800">
                <a:solidFill>
                  <a:srgbClr val="FF0000"/>
                </a:solidFill>
                <a:latin typeface="Calibri" charset="0"/>
                <a:cs typeface="Calibri" charset="0"/>
              </a:rPr>
              <a:t>Piazza Navona </a:t>
            </a:r>
            <a:r>
              <a:rPr lang="en-US" sz="1800">
                <a:latin typeface="Calibri" charset="0"/>
                <a:cs typeface="Calibri" charset="0"/>
              </a:rPr>
              <a:t>con gli edifici abitativi e cultuali che vi si affacciano. Così si osserva anche nel caso degli anfiteatri di </a:t>
            </a:r>
            <a:r>
              <a:rPr lang="en-US" sz="1800">
                <a:solidFill>
                  <a:srgbClr val="FF0000"/>
                </a:solidFill>
                <a:latin typeface="Calibri" charset="0"/>
                <a:cs typeface="Calibri" charset="0"/>
              </a:rPr>
              <a:t>Pollenzo</a:t>
            </a:r>
            <a:r>
              <a:rPr lang="en-US" sz="1800">
                <a:latin typeface="Calibri" charset="0"/>
                <a:cs typeface="Calibri" charset="0"/>
              </a:rPr>
              <a:t> e </a:t>
            </a:r>
            <a:r>
              <a:rPr lang="en-US" sz="1800">
                <a:solidFill>
                  <a:srgbClr val="FF0000"/>
                </a:solidFill>
                <a:latin typeface="Calibri" charset="0"/>
                <a:cs typeface="Calibri" charset="0"/>
              </a:rPr>
              <a:t>Assisi</a:t>
            </a:r>
            <a:r>
              <a:rPr lang="en-US" sz="1800">
                <a:latin typeface="Calibri" charset="0"/>
                <a:cs typeface="Calibri" charset="0"/>
              </a:rPr>
              <a:t>, ove l'arena degli anfiteatri romani venne nel tempo adibita a orto-giardino delle abitazioni sorte a partire dal Medioevo sulle murature di sostegno delle gradinate per il pubblico.</a:t>
            </a:r>
            <a:r>
              <a:rPr lang="it-IT" sz="1800">
                <a:latin typeface="Calibri" charset="0"/>
                <a:cs typeface="Calibri" charset="0"/>
              </a:rPr>
              <a:t> </a:t>
            </a:r>
          </a:p>
        </p:txBody>
      </p:sp>
      <p:pic>
        <p:nvPicPr>
          <p:cNvPr id="75778" name="Immagine 2" descr="Scansiona 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325" y="4005263"/>
            <a:ext cx="2976563" cy="267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79" name="Immagine 3" descr="Scansiona 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7763" y="4005263"/>
            <a:ext cx="2638425" cy="263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0" name="Immagin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3970338"/>
            <a:ext cx="2663825"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00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850" y="404813"/>
            <a:ext cx="8640763" cy="6248400"/>
          </a:xfrm>
          <a:prstGeom prst="rect">
            <a:avLst/>
          </a:prstGeom>
        </p:spPr>
        <p:txBody>
          <a:bodyPr>
            <a:spAutoFit/>
          </a:bodyPr>
          <a:lstStyle/>
          <a:p>
            <a:pPr algn="just"/>
            <a:r>
              <a:rPr lang="it-IT" sz="2000" b="1">
                <a:solidFill>
                  <a:srgbClr val="FF0000"/>
                </a:solidFill>
                <a:latin typeface="Calibri" charset="0"/>
                <a:cs typeface="Calibri" charset="0"/>
              </a:rPr>
              <a:t>Ostacoli/limiti</a:t>
            </a:r>
            <a:r>
              <a:rPr lang="it-IT" sz="2000">
                <a:latin typeface="Calibri" charset="0"/>
                <a:cs typeface="Calibri" charset="0"/>
              </a:rPr>
              <a:t> </a:t>
            </a:r>
          </a:p>
          <a:p>
            <a:pPr algn="just">
              <a:buFontTx/>
              <a:buAutoNum type="arabicPeriod"/>
            </a:pPr>
            <a:r>
              <a:rPr lang="it-IT" sz="2000">
                <a:latin typeface="Calibri" charset="0"/>
                <a:cs typeface="Calibri" charset="0"/>
              </a:rPr>
              <a:t>interdisciplinarietà e necessità travalicare tradizionali ambiti di studio; </a:t>
            </a:r>
          </a:p>
          <a:p>
            <a:pPr algn="just">
              <a:buFontTx/>
              <a:buAutoNum type="arabicPeriod"/>
            </a:pPr>
            <a:r>
              <a:rPr lang="it-IT" sz="2000">
                <a:latin typeface="Calibri" charset="0"/>
                <a:cs typeface="Calibri" charset="0"/>
              </a:rPr>
              <a:t>parzialità e labilità di dati che possediamo in genere per le fasi tardoantiche-altomedievali degli edifici antichi, perché le fonti scritte per il periodo sono spesso scarse, ma anche perché tali fasi sono state trascurate dalle indagini archeologiche, almeno fino alla nascita dell’archeologia medievale e dell’archeologia urbana; </a:t>
            </a:r>
          </a:p>
          <a:p>
            <a:pPr algn="just">
              <a:buFontTx/>
              <a:buAutoNum type="arabicPeriod"/>
            </a:pPr>
            <a:r>
              <a:rPr lang="it-IT" sz="2000">
                <a:latin typeface="Calibri" charset="0"/>
                <a:cs typeface="Calibri" charset="0"/>
              </a:rPr>
              <a:t>consapevolezza che ogni monumento ha una storia sua propria in relazione a quella della città cui appartiene, per cui non è possibile creare modelli generali. </a:t>
            </a:r>
          </a:p>
          <a:p>
            <a:pPr algn="just"/>
            <a:r>
              <a:rPr lang="en-US" sz="2000" b="1">
                <a:solidFill>
                  <a:srgbClr val="FF0000"/>
                </a:solidFill>
                <a:latin typeface="Calibri" charset="0"/>
                <a:cs typeface="Calibri" charset="0"/>
              </a:rPr>
              <a:t>Interesse</a:t>
            </a:r>
            <a:endParaRPr lang="it-IT" sz="2000">
              <a:solidFill>
                <a:srgbClr val="FF0000"/>
              </a:solidFill>
              <a:latin typeface="Calibri" charset="0"/>
              <a:cs typeface="Calibri" charset="0"/>
            </a:endParaRPr>
          </a:p>
          <a:p>
            <a:pPr algn="just">
              <a:buFontTx/>
              <a:buAutoNum type="arabicPeriod"/>
            </a:pPr>
            <a:r>
              <a:rPr lang="en-US" sz="2000">
                <a:latin typeface="Calibri" charset="0"/>
                <a:cs typeface="Calibri" charset="0"/>
              </a:rPr>
              <a:t>lettura dinamica degli edifici che continuamente si trasformano nel tempo, diversamente alla tendenza a procedere secondo rigide scansioni cronologiche e a cristallizzarne l’immagine in un determinato momento storico;</a:t>
            </a:r>
          </a:p>
          <a:p>
            <a:pPr algn="just">
              <a:buFontTx/>
              <a:buAutoNum type="arabicPeriod"/>
            </a:pPr>
            <a:r>
              <a:rPr lang="en-US" sz="2000">
                <a:latin typeface="Calibri" charset="0"/>
                <a:cs typeface="Calibri" charset="0"/>
              </a:rPr>
              <a:t>capire la storia degli edifici e le loro trasformazioni fino agli esiti nelle città odierne permette di capire meglio le nostre realtà urbane; allo stesso tempo, per la circolarità della ricerca, capire il presente può essere funzionale a capire il passato (es. localizzazione edifici noti solo da fonti, ma non rintracciati sul terreno).</a:t>
            </a:r>
            <a:endParaRPr lang="it-IT" sz="2000">
              <a:latin typeface="Calibri" charset="0"/>
              <a:cs typeface="Calibri" charset="0"/>
            </a:endParaRPr>
          </a:p>
        </p:txBody>
      </p:sp>
    </p:spTree>
    <p:extLst>
      <p:ext uri="{BB962C8B-B14F-4D97-AF65-F5344CB8AC3E}">
        <p14:creationId xmlns:p14="http://schemas.microsoft.com/office/powerpoint/2010/main" val="505181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C:\Documenti\Immagini\Nuova cartella\anfiteatro lucc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713" y="2565400"/>
            <a:ext cx="6337300" cy="411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066800" y="304800"/>
            <a:ext cx="18415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b="1" dirty="0">
                <a:solidFill>
                  <a:srgbClr val="000000"/>
                </a:solidFill>
                <a:cs typeface="+mn-cs"/>
              </a:rPr>
              <a:t>     </a:t>
            </a:r>
          </a:p>
        </p:txBody>
      </p:sp>
      <p:sp>
        <p:nvSpPr>
          <p:cNvPr id="76803" name="CasellaDiTesto 1"/>
          <p:cNvSpPr txBox="1">
            <a:spLocks noChangeArrowheads="1"/>
          </p:cNvSpPr>
          <p:nvPr/>
        </p:nvSpPr>
        <p:spPr bwMode="auto">
          <a:xfrm>
            <a:off x="179388" y="260350"/>
            <a:ext cx="8856662" cy="258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1800">
                <a:latin typeface="Calibri" charset="0"/>
                <a:cs typeface="Calibri" charset="0"/>
              </a:rPr>
              <a:t>Particolare, infine, è la storia dell'</a:t>
            </a:r>
            <a:r>
              <a:rPr lang="it-IT" sz="1800">
                <a:solidFill>
                  <a:srgbClr val="FF0000"/>
                </a:solidFill>
                <a:latin typeface="Calibri" charset="0"/>
                <a:cs typeface="Calibri" charset="0"/>
              </a:rPr>
              <a:t>anfiteatro di Lucca</a:t>
            </a:r>
            <a:r>
              <a:rPr lang="it-IT" sz="1800">
                <a:latin typeface="Calibri" charset="0"/>
                <a:cs typeface="Calibri" charset="0"/>
              </a:rPr>
              <a:t>, uno degli esempi più noti di riproposizione nel tessuto urbano attuale di un edificio di spettacolo romano: in tal caso la leggibilità del monumento antico è esito di un illuminato intervento urbanistico realizzato negli anni ‘30 del secolo scorso su progetto del Nottolini, secondo il quale, al fine di liberare l'arena dalle superfetazioni e di trasformarla in piazza cittadina (la Piazza del Mercato), vennero demoliti gli immobili che avevano nel tempo occupato l'antico ambito agonale e invece salvaguardati gli edifici abitativi con andamento ellittico sorti sulle murature di sostegno della cavea.</a:t>
            </a:r>
          </a:p>
          <a:p>
            <a:pPr eaLnBrk="1" hangingPunct="1"/>
            <a:endParaRPr lang="it-IT" sz="1800">
              <a:latin typeface="Calibri" charset="0"/>
              <a:cs typeface="Calibri" charset="0"/>
            </a:endParaRPr>
          </a:p>
        </p:txBody>
      </p:sp>
    </p:spTree>
    <p:extLst>
      <p:ext uri="{BB962C8B-B14F-4D97-AF65-F5344CB8AC3E}">
        <p14:creationId xmlns:p14="http://schemas.microsoft.com/office/powerpoint/2010/main" val="92319948"/>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7800" y="93365"/>
            <a:ext cx="8966200" cy="4247317"/>
          </a:xfrm>
          <a:prstGeom prst="rect">
            <a:avLst/>
          </a:prstGeom>
        </p:spPr>
        <p:txBody>
          <a:bodyPr wrap="square">
            <a:spAutoFit/>
          </a:bodyPr>
          <a:lstStyle/>
          <a:p>
            <a:pPr algn="just"/>
            <a:r>
              <a:rPr lang="it-IT" dirty="0"/>
              <a:t>La vitalità mantenuta dagli edifici di spettacolo romani anche dopo la fine del loro utilizzo originario, grazie ai reimpieghi attuati fin da età medievale e all’influenza esercitata dalle loro murature negli impianti urbani nel corso del tempo, evidenzia la continuità di questi monumenti, i quali, nel senso etimologico del termine, costituirono nel tempo una memoria dell'antico.</a:t>
            </a:r>
          </a:p>
          <a:p>
            <a:pPr algn="just"/>
            <a:r>
              <a:rPr lang="it-IT" dirty="0"/>
              <a:t>In particolare, quei teatri, anfiteatri e circhi che meglio si conservarono nella loro struttura architettonica, a partire dall'epoca rinascimentale (quando maturò una più consapevole coscienza della classicità) poterono, come si è visto, venire recuperati nelle loro funzioni come sedi dei giochi allora in voga, e insieme costituirono un importante </a:t>
            </a:r>
            <a:r>
              <a:rPr lang="it-IT" b="1" dirty="0">
                <a:solidFill>
                  <a:srgbClr val="FF0000"/>
                </a:solidFill>
              </a:rPr>
              <a:t>modello architettonico </a:t>
            </a:r>
            <a:r>
              <a:rPr lang="it-IT" dirty="0"/>
              <a:t>per i nuovi edifici di spettacolo che cominciarono allora a essere progettati e realizzati (vedi </a:t>
            </a:r>
            <a:r>
              <a:rPr lang="it-IT" dirty="0">
                <a:solidFill>
                  <a:srgbClr val="FF0000"/>
                </a:solidFill>
              </a:rPr>
              <a:t>l’Olimpico di Vicenza</a:t>
            </a:r>
            <a:r>
              <a:rPr lang="it-IT" dirty="0"/>
              <a:t>, il primo teatro stabile italiano progettato dal Palladio, e il </a:t>
            </a:r>
            <a:r>
              <a:rPr lang="it-IT" dirty="0">
                <a:solidFill>
                  <a:srgbClr val="FF0000"/>
                </a:solidFill>
              </a:rPr>
              <a:t>teatro farnese di Parma </a:t>
            </a:r>
            <a:r>
              <a:rPr lang="it-IT" dirty="0"/>
              <a:t>realizzato dall’Aleotti nel 1619).</a:t>
            </a:r>
          </a:p>
          <a:p>
            <a:pPr algn="just"/>
            <a:r>
              <a:rPr lang="it-IT" dirty="0"/>
              <a:t>Nel condizionamento urbanistico impresso da tali monumenti attraverso i secoli e nel patrimonio tecnico-culturale attinto dagli architetti e dai costruttori rinascimentali dallo studio delle loro murature si riconosce, in sintesi, l'importante eredità che essi ci hanno trasmesso.</a:t>
            </a:r>
          </a:p>
        </p:txBody>
      </p:sp>
      <p:pic>
        <p:nvPicPr>
          <p:cNvPr id="4" name="Immagine 3"/>
          <p:cNvPicPr>
            <a:picLocks noChangeAspect="1"/>
          </p:cNvPicPr>
          <p:nvPr/>
        </p:nvPicPr>
        <p:blipFill>
          <a:blip r:embed="rId2"/>
          <a:stretch>
            <a:fillRect/>
          </a:stretch>
        </p:blipFill>
        <p:spPr>
          <a:xfrm>
            <a:off x="876300" y="4340682"/>
            <a:ext cx="3390900" cy="2400300"/>
          </a:xfrm>
          <a:prstGeom prst="rect">
            <a:avLst/>
          </a:prstGeom>
        </p:spPr>
      </p:pic>
      <p:pic>
        <p:nvPicPr>
          <p:cNvPr id="6" name="Immagine 5"/>
          <p:cNvPicPr>
            <a:picLocks noChangeAspect="1"/>
          </p:cNvPicPr>
          <p:nvPr/>
        </p:nvPicPr>
        <p:blipFill>
          <a:blip r:embed="rId3"/>
          <a:stretch>
            <a:fillRect/>
          </a:stretch>
        </p:blipFill>
        <p:spPr>
          <a:xfrm>
            <a:off x="4927600" y="4340682"/>
            <a:ext cx="3289300" cy="2476500"/>
          </a:xfrm>
          <a:prstGeom prst="rect">
            <a:avLst/>
          </a:prstGeom>
        </p:spPr>
      </p:pic>
      <p:cxnSp>
        <p:nvCxnSpPr>
          <p:cNvPr id="8" name="Connettore 1 7"/>
          <p:cNvCxnSpPr/>
          <p:nvPr/>
        </p:nvCxnSpPr>
        <p:spPr>
          <a:xfrm>
            <a:off x="1562100" y="3149600"/>
            <a:ext cx="317500" cy="129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H="1">
            <a:off x="7162800" y="3149600"/>
            <a:ext cx="965200" cy="11275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027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20700" y="114299"/>
            <a:ext cx="5168900" cy="3049651"/>
          </a:xfrm>
          <a:prstGeom prst="rect">
            <a:avLst/>
          </a:prstGeom>
          <a:ln>
            <a:solidFill>
              <a:srgbClr val="000000"/>
            </a:solidFill>
          </a:ln>
        </p:spPr>
      </p:pic>
      <p:sp>
        <p:nvSpPr>
          <p:cNvPr id="3" name="CasellaDiTesto 2"/>
          <p:cNvSpPr txBox="1"/>
          <p:nvPr/>
        </p:nvSpPr>
        <p:spPr>
          <a:xfrm>
            <a:off x="5943600" y="118070"/>
            <a:ext cx="2819400" cy="3139321"/>
          </a:xfrm>
          <a:prstGeom prst="rect">
            <a:avLst/>
          </a:prstGeom>
          <a:noFill/>
        </p:spPr>
        <p:txBody>
          <a:bodyPr wrap="square" rtlCol="0">
            <a:spAutoFit/>
          </a:bodyPr>
          <a:lstStyle/>
          <a:p>
            <a:pPr algn="just"/>
            <a:r>
              <a:rPr lang="it-IT" dirty="0"/>
              <a:t>La pianta a sinistra mostra un teatro romano, la seconda invece è la pianta del </a:t>
            </a:r>
            <a:r>
              <a:rPr lang="it-IT" i="1" dirty="0"/>
              <a:t>Teatro Olimpico</a:t>
            </a:r>
            <a:r>
              <a:rPr lang="it-IT" dirty="0"/>
              <a:t> di Vicenza, dove si ha un'interpretazione prospettica della scena ed un allargamento in senso semiellittico della cavea, oltre che una copertura, a differenza dei teatri antichi.</a:t>
            </a:r>
          </a:p>
        </p:txBody>
      </p:sp>
      <p:pic>
        <p:nvPicPr>
          <p:cNvPr id="5" name="Immagine 4"/>
          <p:cNvPicPr>
            <a:picLocks noChangeAspect="1"/>
          </p:cNvPicPr>
          <p:nvPr/>
        </p:nvPicPr>
        <p:blipFill>
          <a:blip r:embed="rId3"/>
          <a:stretch>
            <a:fillRect/>
          </a:stretch>
        </p:blipFill>
        <p:spPr>
          <a:xfrm>
            <a:off x="4851400" y="3660060"/>
            <a:ext cx="3454400" cy="2349500"/>
          </a:xfrm>
          <a:prstGeom prst="rect">
            <a:avLst/>
          </a:prstGeom>
        </p:spPr>
      </p:pic>
      <p:cxnSp>
        <p:nvCxnSpPr>
          <p:cNvPr id="7" name="Connettore 1 6"/>
          <p:cNvCxnSpPr/>
          <p:nvPr/>
        </p:nvCxnSpPr>
        <p:spPr>
          <a:xfrm flipH="1">
            <a:off x="4178300" y="2082800"/>
            <a:ext cx="1930400" cy="14859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flipH="1">
            <a:off x="6819900" y="2616200"/>
            <a:ext cx="63500" cy="10438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Immagin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790" y="3660060"/>
            <a:ext cx="4143010" cy="2867740"/>
          </a:xfrm>
          <a:prstGeom prst="rect">
            <a:avLst/>
          </a:prstGeom>
        </p:spPr>
      </p:pic>
    </p:spTree>
    <p:extLst>
      <p:ext uri="{BB962C8B-B14F-4D97-AF65-F5344CB8AC3E}">
        <p14:creationId xmlns:p14="http://schemas.microsoft.com/office/powerpoint/2010/main" val="250086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 y="204364"/>
            <a:ext cx="8674100" cy="7478970"/>
          </a:xfrm>
          <a:prstGeom prst="rect">
            <a:avLst/>
          </a:prstGeom>
        </p:spPr>
        <p:txBody>
          <a:bodyPr wrap="square">
            <a:spAutoFit/>
          </a:bodyPr>
          <a:lstStyle/>
          <a:p>
            <a:pPr algn="just"/>
            <a:r>
              <a:rPr lang="it-IT" sz="2000" dirty="0"/>
              <a:t>Con la </a:t>
            </a:r>
            <a:r>
              <a:rPr lang="it-IT" sz="2000" dirty="0">
                <a:solidFill>
                  <a:srgbClr val="FF0000"/>
                </a:solidFill>
              </a:rPr>
              <a:t>caduta dell'Impero romano </a:t>
            </a:r>
            <a:r>
              <a:rPr lang="it-IT" sz="2000" dirty="0"/>
              <a:t>caddero in disuso anche i monumenti architettonici che di quell'Impero e di quella cultura erano stati peculiare espressione e tra questi gli edifici progettati e costruiti per ospitare gli spettacoli della tradizione classica. In effetti, a partire dall'epoca tardoantica le rappresentazioni teatrali, i combattimenti gladiatori e le corse circensi subirono un evidente ridimensionamento per varie cause:</a:t>
            </a:r>
          </a:p>
          <a:p>
            <a:pPr marL="457200" indent="-457200" algn="just">
              <a:buAutoNum type="arabicPeriod"/>
            </a:pPr>
            <a:r>
              <a:rPr lang="it-IT" sz="2000" dirty="0"/>
              <a:t>la </a:t>
            </a:r>
            <a:r>
              <a:rPr lang="it-IT" sz="2000" dirty="0">
                <a:solidFill>
                  <a:srgbClr val="FF0000"/>
                </a:solidFill>
              </a:rPr>
              <a:t>risoluta opposizione cristiana</a:t>
            </a:r>
            <a:r>
              <a:rPr lang="it-IT" sz="2000" dirty="0">
                <a:solidFill>
                  <a:srgbClr val="000000"/>
                </a:solidFill>
              </a:rPr>
              <a:t>: </a:t>
            </a:r>
            <a:r>
              <a:rPr lang="it-IT" sz="2000" dirty="0"/>
              <a:t>la condanna ai giochi classici, profani, idolatrici e immorali, percorre tutta la letteratura dei padri della chiesa, a partire dal trattato </a:t>
            </a:r>
            <a:r>
              <a:rPr lang="it-IT" sz="2000" i="1" dirty="0"/>
              <a:t>De </a:t>
            </a:r>
            <a:r>
              <a:rPr lang="it-IT" sz="2000" i="1" dirty="0" err="1"/>
              <a:t>spectaculis</a:t>
            </a:r>
            <a:r>
              <a:rPr lang="it-IT" sz="2000" dirty="0"/>
              <a:t> di Tertulliano, datato alla fine del sec. II d.C. (</a:t>
            </a:r>
            <a:r>
              <a:rPr lang="it-IT" sz="2000" dirty="0">
                <a:solidFill>
                  <a:srgbClr val="FF3300"/>
                </a:solidFill>
              </a:rPr>
              <a:t>XX, 5</a:t>
            </a:r>
            <a:r>
              <a:rPr lang="it-IT" sz="2000" dirty="0">
                <a:solidFill>
                  <a:srgbClr val="000000"/>
                </a:solidFill>
              </a:rPr>
              <a:t>):</a:t>
            </a:r>
            <a:endParaRPr lang="it-IT" sz="2000" dirty="0">
              <a:solidFill>
                <a:srgbClr val="FF3300"/>
              </a:solidFill>
            </a:endParaRPr>
          </a:p>
          <a:p>
            <a:pPr algn="just">
              <a:buFontTx/>
              <a:buChar char="-"/>
            </a:pPr>
            <a:r>
              <a:rPr lang="it-IT" sz="2000" i="1" dirty="0"/>
              <a:t>     insania circi</a:t>
            </a:r>
          </a:p>
          <a:p>
            <a:pPr algn="just"/>
            <a:r>
              <a:rPr lang="it-IT" sz="2000" dirty="0"/>
              <a:t>-     </a:t>
            </a:r>
            <a:r>
              <a:rPr lang="it-IT" sz="2000" i="1" dirty="0" err="1"/>
              <a:t>impudicitia</a:t>
            </a:r>
            <a:r>
              <a:rPr lang="it-IT" sz="2000" i="1" dirty="0"/>
              <a:t> </a:t>
            </a:r>
            <a:r>
              <a:rPr lang="it-IT" sz="2000" i="1" dirty="0" err="1"/>
              <a:t>theatri</a:t>
            </a:r>
            <a:endParaRPr lang="it-IT" sz="2000" i="1" dirty="0"/>
          </a:p>
          <a:p>
            <a:pPr marL="285750" indent="-285750" algn="just">
              <a:buFontTx/>
              <a:buChar char="-"/>
            </a:pPr>
            <a:r>
              <a:rPr lang="it-IT" sz="2000" i="1" dirty="0"/>
              <a:t> </a:t>
            </a:r>
            <a:r>
              <a:rPr lang="it-IT" sz="2000" i="1" dirty="0" err="1"/>
              <a:t>atrocitas</a:t>
            </a:r>
            <a:r>
              <a:rPr lang="it-IT" sz="2000" i="1" dirty="0"/>
              <a:t> </a:t>
            </a:r>
            <a:r>
              <a:rPr lang="it-IT" sz="2000" i="1" dirty="0" err="1"/>
              <a:t>arenae</a:t>
            </a:r>
            <a:r>
              <a:rPr lang="it-IT" sz="2000" i="1" dirty="0"/>
              <a:t>.</a:t>
            </a:r>
          </a:p>
          <a:p>
            <a:pPr algn="just"/>
            <a:endParaRPr lang="it-IT" sz="2000" dirty="0">
              <a:solidFill>
                <a:srgbClr val="FF0000"/>
              </a:solidFill>
            </a:endParaRPr>
          </a:p>
          <a:p>
            <a:pPr algn="just"/>
            <a:r>
              <a:rPr lang="it-IT" sz="2000" dirty="0">
                <a:solidFill>
                  <a:srgbClr val="000000"/>
                </a:solidFill>
              </a:rPr>
              <a:t>2.</a:t>
            </a:r>
            <a:r>
              <a:rPr lang="it-IT" sz="2000" dirty="0">
                <a:solidFill>
                  <a:srgbClr val="FF0000"/>
                </a:solidFill>
              </a:rPr>
              <a:t> le difficoltà economiche</a:t>
            </a:r>
            <a:r>
              <a:rPr lang="it-IT" sz="2000" dirty="0"/>
              <a:t> del tempo (che avevano notevolmente decurtato i fondi pubblici disponibili per la regolare manutenzione degli edifici per spettacoli antichi);</a:t>
            </a:r>
          </a:p>
          <a:p>
            <a:pPr algn="just"/>
            <a:endParaRPr lang="it-IT" sz="2000" dirty="0"/>
          </a:p>
          <a:p>
            <a:pPr algn="just"/>
            <a:r>
              <a:rPr lang="it-IT" sz="2000" dirty="0">
                <a:solidFill>
                  <a:srgbClr val="000000"/>
                </a:solidFill>
              </a:rPr>
              <a:t>3. </a:t>
            </a:r>
            <a:r>
              <a:rPr lang="it-IT" sz="2000" dirty="0">
                <a:solidFill>
                  <a:srgbClr val="FF0000"/>
                </a:solidFill>
              </a:rPr>
              <a:t>le trasformazioni politico-sociali</a:t>
            </a:r>
            <a:r>
              <a:rPr lang="it-IT" sz="2000" dirty="0"/>
              <a:t> (che misero in crisi il sistema delle elargizioni private su cui si era fino allora basata l'organizzazione delle attività ludiche e anche la costruzione e il mantenimento dei monumenti ad esse riservati).</a:t>
            </a:r>
          </a:p>
          <a:p>
            <a:pPr algn="just"/>
            <a:endParaRPr lang="it-IT" sz="2000" dirty="0">
              <a:solidFill>
                <a:srgbClr val="FF0000"/>
              </a:solidFill>
            </a:endParaRPr>
          </a:p>
          <a:p>
            <a:pPr algn="just"/>
            <a:r>
              <a:rPr lang="it-IT" sz="2000" dirty="0">
                <a:solidFill>
                  <a:srgbClr val="FF0000"/>
                </a:solidFill>
              </a:rPr>
              <a:t> </a:t>
            </a:r>
            <a:endParaRPr lang="it-IT" sz="2000" dirty="0"/>
          </a:p>
          <a:p>
            <a:pPr algn="just"/>
            <a:r>
              <a:rPr lang="it-IT" sz="2000" dirty="0"/>
              <a:t>	</a:t>
            </a:r>
          </a:p>
        </p:txBody>
      </p:sp>
    </p:spTree>
    <p:extLst>
      <p:ext uri="{BB962C8B-B14F-4D97-AF65-F5344CB8AC3E}">
        <p14:creationId xmlns:p14="http://schemas.microsoft.com/office/powerpoint/2010/main" val="268182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174536"/>
            <a:ext cx="8864600" cy="6740308"/>
          </a:xfrm>
          <a:prstGeom prst="rect">
            <a:avLst/>
          </a:prstGeom>
        </p:spPr>
        <p:txBody>
          <a:bodyPr wrap="square">
            <a:spAutoFit/>
          </a:bodyPr>
          <a:lstStyle/>
          <a:p>
            <a:pPr marL="285750" indent="-285750" algn="just">
              <a:buFontTx/>
              <a:buChar char="-"/>
            </a:pPr>
            <a:endParaRPr lang="it-IT" i="1" dirty="0"/>
          </a:p>
          <a:p>
            <a:pPr algn="just"/>
            <a:r>
              <a:rPr lang="it-IT" dirty="0"/>
              <a:t>La condanna cristiana diventa un luogo comune nella letteratura cristiana (S. Gerolamo, S. Agostino, Isidoro di Siviglia ecc.). Anche se in questi testi non si trova mai una “scala di colpevolezza” dei giochi, tutti indifferentemente interdetti ai cristiani, tuttavia alcuni tipi di ludi vennero vietati prima, mentre altri furono organizzati più a lungo.</a:t>
            </a:r>
          </a:p>
          <a:p>
            <a:pPr algn="just"/>
            <a:endParaRPr lang="it-IT" dirty="0"/>
          </a:p>
          <a:p>
            <a:pPr algn="just"/>
            <a:endParaRPr lang="it-IT" dirty="0">
              <a:solidFill>
                <a:srgbClr val="000000"/>
              </a:solidFill>
            </a:endParaRPr>
          </a:p>
          <a:p>
            <a:pPr algn="just"/>
            <a:r>
              <a:rPr lang="it-IT" dirty="0">
                <a:solidFill>
                  <a:srgbClr val="000000"/>
                </a:solidFill>
              </a:rPr>
              <a:t>Dalle fonti letterarie e dai testi legislativi risulta che:</a:t>
            </a:r>
          </a:p>
          <a:p>
            <a:pPr algn="just"/>
            <a:endParaRPr lang="it-IT" dirty="0">
              <a:solidFill>
                <a:srgbClr val="000000"/>
              </a:solidFill>
            </a:endParaRPr>
          </a:p>
          <a:p>
            <a:pPr algn="just"/>
            <a:r>
              <a:rPr lang="it-IT" dirty="0">
                <a:solidFill>
                  <a:srgbClr val="000000"/>
                </a:solidFill>
              </a:rPr>
              <a:t>- i combattimenti gladiatori furono vietati dalla prima metà del V sec.;</a:t>
            </a:r>
          </a:p>
          <a:p>
            <a:pPr algn="just">
              <a:buFontTx/>
              <a:buChar char="-"/>
            </a:pPr>
            <a:r>
              <a:rPr lang="it-IT" dirty="0">
                <a:solidFill>
                  <a:srgbClr val="000000"/>
                </a:solidFill>
              </a:rPr>
              <a:t> le rappresentazioni teatrali venivano organizzate ancora nel V-inizi VI sec.;</a:t>
            </a:r>
          </a:p>
          <a:p>
            <a:pPr algn="just">
              <a:buFontTx/>
              <a:buChar char="-"/>
            </a:pPr>
            <a:r>
              <a:rPr lang="it-IT" i="1" dirty="0">
                <a:solidFill>
                  <a:srgbClr val="000000"/>
                </a:solidFill>
              </a:rPr>
              <a:t> </a:t>
            </a:r>
            <a:r>
              <a:rPr lang="it-IT" dirty="0">
                <a:solidFill>
                  <a:srgbClr val="000000"/>
                </a:solidFill>
              </a:rPr>
              <a:t>le </a:t>
            </a:r>
            <a:r>
              <a:rPr lang="it-IT" i="1" dirty="0" err="1">
                <a:solidFill>
                  <a:srgbClr val="000000"/>
                </a:solidFill>
              </a:rPr>
              <a:t>venationes</a:t>
            </a:r>
            <a:r>
              <a:rPr lang="it-IT" i="1" dirty="0">
                <a:solidFill>
                  <a:srgbClr val="000000"/>
                </a:solidFill>
              </a:rPr>
              <a:t> </a:t>
            </a:r>
            <a:r>
              <a:rPr lang="it-IT" dirty="0">
                <a:solidFill>
                  <a:srgbClr val="000000"/>
                </a:solidFill>
              </a:rPr>
              <a:t>si tennero ancora fino al VI sec.; </a:t>
            </a:r>
          </a:p>
          <a:p>
            <a:pPr algn="just">
              <a:buFontTx/>
              <a:buChar char="-"/>
            </a:pPr>
            <a:r>
              <a:rPr lang="it-IT" dirty="0">
                <a:solidFill>
                  <a:srgbClr val="000000"/>
                </a:solidFill>
              </a:rPr>
              <a:t> le corse coi carri erano allestite ancora alla metà del VI sec. e poi nell</a:t>
            </a:r>
            <a:r>
              <a:rPr lang="it-IT" dirty="0">
                <a:solidFill>
                  <a:srgbClr val="000000"/>
                </a:solidFill>
                <a:latin typeface="Arial"/>
              </a:rPr>
              <a:t>’</a:t>
            </a:r>
            <a:r>
              <a:rPr lang="it-IT" dirty="0">
                <a:solidFill>
                  <a:srgbClr val="000000"/>
                </a:solidFill>
              </a:rPr>
              <a:t>Impero bizantino, ove conobbero particolare fortuna fino al X secolo.</a:t>
            </a:r>
          </a:p>
          <a:p>
            <a:pPr algn="just">
              <a:buFontTx/>
              <a:buChar char="-"/>
            </a:pPr>
            <a:endParaRPr lang="it-IT" dirty="0">
              <a:solidFill>
                <a:srgbClr val="000000"/>
              </a:solidFill>
            </a:endParaRPr>
          </a:p>
          <a:p>
            <a:pPr algn="just"/>
            <a:r>
              <a:rPr lang="it-IT" dirty="0"/>
              <a:t>Fino in età gota dovette continuare in qualche modo l'utilizzo originario almeno di taluni teatri, anfiteatri e circhi, nel quadro di reverenza verso l'eredità romana e di volontaria continuità con il passato che caratterizzò la politica di </a:t>
            </a:r>
            <a:r>
              <a:rPr lang="it-IT" dirty="0" err="1"/>
              <a:t>Teoderico</a:t>
            </a:r>
            <a:r>
              <a:rPr lang="it-IT" dirty="0"/>
              <a:t> e dei suoi immediati successori.</a:t>
            </a:r>
          </a:p>
          <a:p>
            <a:pPr algn="just"/>
            <a:endParaRPr lang="it-IT" dirty="0"/>
          </a:p>
          <a:p>
            <a:pPr algn="just"/>
            <a:r>
              <a:rPr lang="it-IT" dirty="0"/>
              <a:t>Fu l'arrivo dei Longobardi a segnare la definitiva cesura con l'antico per quanto concerne l’attività ludica romana. </a:t>
            </a:r>
            <a:endParaRPr lang="it-IT" i="1" dirty="0"/>
          </a:p>
          <a:p>
            <a:pPr algn="just"/>
            <a:endParaRPr lang="it-IT" i="1" dirty="0"/>
          </a:p>
          <a:p>
            <a:pPr algn="just"/>
            <a:endParaRPr lang="it-IT" dirty="0"/>
          </a:p>
        </p:txBody>
      </p:sp>
      <p:sp>
        <p:nvSpPr>
          <p:cNvPr id="3" name="Freccia giù 2"/>
          <p:cNvSpPr/>
          <p:nvPr/>
        </p:nvSpPr>
        <p:spPr>
          <a:xfrm>
            <a:off x="2870200" y="1587500"/>
            <a:ext cx="165100" cy="5842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144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8600" y="138463"/>
            <a:ext cx="8521700" cy="6740308"/>
          </a:xfrm>
          <a:prstGeom prst="rect">
            <a:avLst/>
          </a:prstGeom>
        </p:spPr>
        <p:txBody>
          <a:bodyPr wrap="square">
            <a:spAutoFit/>
          </a:bodyPr>
          <a:lstStyle/>
          <a:p>
            <a:pPr algn="just"/>
            <a:r>
              <a:rPr lang="it-IT" dirty="0"/>
              <a:t>In realtà le fonti ricordano </a:t>
            </a:r>
            <a:r>
              <a:rPr lang="it-IT" b="1" dirty="0">
                <a:solidFill>
                  <a:srgbClr val="FF0000"/>
                </a:solidFill>
              </a:rPr>
              <a:t>in età longobarda </a:t>
            </a:r>
            <a:r>
              <a:rPr lang="it-IT" dirty="0"/>
              <a:t>un evento organizzato all'interno di un antico edificio di spettacolo: l'incoronazione di </a:t>
            </a:r>
            <a:r>
              <a:rPr lang="it-IT" dirty="0" err="1"/>
              <a:t>Adaloaldo</a:t>
            </a:r>
            <a:r>
              <a:rPr lang="it-IT" dirty="0"/>
              <a:t> a successore di Agilulfo avvenuta nel 604 d.C. nel circo di Milano. In tal caso, tuttavia, nonostante la scelta della sede, dettata probabilmente dalla necessità di riunire una gran massa di pubblico, la cerimonia assunse i caratteri di una manifestazione di potere, con scopi celebrativi e propagandistici ben diversi da quelli dei giochi della tradizione classica.</a:t>
            </a:r>
          </a:p>
          <a:p>
            <a:pPr algn="just"/>
            <a:r>
              <a:rPr lang="it-IT" dirty="0"/>
              <a:t>Da allora in poi per molti secoli tacque ogni tipo di spettacolo. E anche quando, nel </a:t>
            </a:r>
            <a:r>
              <a:rPr lang="it-IT" b="1" dirty="0">
                <a:solidFill>
                  <a:srgbClr val="FF0000"/>
                </a:solidFill>
              </a:rPr>
              <a:t>sec. X</a:t>
            </a:r>
            <a:r>
              <a:rPr lang="it-IT" dirty="0"/>
              <a:t>, si registrò una ripresa di talune forme di rappresentazione “teatrale”, quali i misteri e i drammi sacri, per il loro </a:t>
            </a:r>
            <a:r>
              <a:rPr lang="it-IT" dirty="0">
                <a:solidFill>
                  <a:srgbClr val="FF0000"/>
                </a:solidFill>
              </a:rPr>
              <a:t>carattere esclusivamente religioso </a:t>
            </a:r>
            <a:r>
              <a:rPr lang="it-IT" dirty="0"/>
              <a:t>essi vennero recitati nelle chiese o sui sagrati antistanti, con l'allestimento di strutture provvisorie per gli attori e il pubblico, e quindi al di fuori di edifici specificamente concepiti per quest'uso. In modo analogo, altre forme spettacolari tipiche dell'età medievale, come gli intrattenimenti di mimi e giullari, trovarono spazio nelle pubbliche piazze, su palcoscenici improvvisati, ovvero ancora una volta senza richiedere l'utilizzo di specifiche e apposite tipologie architettoniche.</a:t>
            </a:r>
          </a:p>
          <a:p>
            <a:pPr algn="just"/>
            <a:r>
              <a:rPr lang="it-IT" dirty="0"/>
              <a:t>L'età tardoantica-altomedievale segnò, dunque, per teatri, anfiteatri e circhi un momento di </a:t>
            </a:r>
            <a:r>
              <a:rPr lang="it-IT" b="1" dirty="0">
                <a:solidFill>
                  <a:srgbClr val="FF0000"/>
                </a:solidFill>
              </a:rPr>
              <a:t>netta cesura col passato </a:t>
            </a:r>
            <a:r>
              <a:rPr lang="it-IT" dirty="0"/>
              <a:t>per quanto concerne la destinazione d'uso.  Tale generalizzata </a:t>
            </a:r>
            <a:r>
              <a:rPr lang="it-IT" dirty="0" err="1"/>
              <a:t>defunzionalizzazione</a:t>
            </a:r>
            <a:r>
              <a:rPr lang="it-IT" dirty="0"/>
              <a:t> determinò in molti casi l'</a:t>
            </a:r>
            <a:r>
              <a:rPr lang="it-IT" b="1" dirty="0">
                <a:solidFill>
                  <a:srgbClr val="FF0000"/>
                </a:solidFill>
              </a:rPr>
              <a:t>abbandono</a:t>
            </a:r>
            <a:r>
              <a:rPr lang="it-IT" dirty="0"/>
              <a:t> dei monumenti e il loro degrado materiale, accompagnati per lo più dalla spoliazione dei frammenti architettonico-decorativi recuperabili per nuove costruzioni. In taluni casi, però, le imponenti murature degli antichi edifici di spettacolo sopravvissero almeno in parte alla rovina e, all'interno di volti urbani profondamente mutati, attraverso una serie di riadattamenti e riutilizzi, conobbero una nuova storia </a:t>
            </a:r>
            <a:r>
              <a:rPr lang="it-IT" dirty="0">
                <a:solidFill>
                  <a:srgbClr val="FF0000"/>
                </a:solidFill>
              </a:rPr>
              <a:t>strettamente correlata alla storia della stessa città </a:t>
            </a:r>
            <a:r>
              <a:rPr lang="it-IT" dirty="0"/>
              <a:t>di appartenenza.</a:t>
            </a:r>
          </a:p>
        </p:txBody>
      </p:sp>
    </p:spTree>
    <p:extLst>
      <p:ext uri="{BB962C8B-B14F-4D97-AF65-F5344CB8AC3E}">
        <p14:creationId xmlns:p14="http://schemas.microsoft.com/office/powerpoint/2010/main" val="165505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513354" y="304800"/>
            <a:ext cx="16727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b="1" dirty="0">
                <a:solidFill>
                  <a:srgbClr val="FF3300"/>
                </a:solidFill>
                <a:latin typeface="+mj-lt"/>
              </a:rPr>
              <a:t>Edificio (antico)</a:t>
            </a:r>
          </a:p>
        </p:txBody>
      </p:sp>
      <p:sp>
        <p:nvSpPr>
          <p:cNvPr id="3075" name="Text Box 4"/>
          <p:cNvSpPr txBox="1">
            <a:spLocks noChangeArrowheads="1"/>
          </p:cNvSpPr>
          <p:nvPr/>
        </p:nvSpPr>
        <p:spPr bwMode="auto">
          <a:xfrm>
            <a:off x="-1" y="3521075"/>
            <a:ext cx="2231145"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Tx/>
              <a:buChar char="•"/>
            </a:pPr>
            <a:r>
              <a:rPr lang="it-IT" sz="1800" b="1" dirty="0">
                <a:solidFill>
                  <a:srgbClr val="FF3300"/>
                </a:solidFill>
                <a:latin typeface="+mj-lt"/>
              </a:rPr>
              <a:t>degrado</a:t>
            </a:r>
          </a:p>
          <a:p>
            <a:pPr algn="ctr" eaLnBrk="1" hangingPunct="1">
              <a:buFontTx/>
              <a:buChar char="•"/>
            </a:pPr>
            <a:r>
              <a:rPr lang="it-IT" sz="1800" b="1" dirty="0">
                <a:solidFill>
                  <a:srgbClr val="FF3300"/>
                </a:solidFill>
                <a:latin typeface="+mj-lt"/>
              </a:rPr>
              <a:t>demolizione/</a:t>
            </a:r>
            <a:r>
              <a:rPr lang="it-IT" sz="1800" b="1" dirty="0" err="1">
                <a:solidFill>
                  <a:srgbClr val="FF3300"/>
                </a:solidFill>
                <a:latin typeface="+mj-lt"/>
              </a:rPr>
              <a:t>spolio</a:t>
            </a:r>
            <a:endParaRPr lang="it-IT" sz="1800" b="1" dirty="0">
              <a:solidFill>
                <a:srgbClr val="FF3300"/>
              </a:solidFill>
              <a:latin typeface="+mj-lt"/>
            </a:endParaRPr>
          </a:p>
          <a:p>
            <a:pPr algn="ctr" eaLnBrk="1" hangingPunct="1"/>
            <a:endParaRPr lang="it-IT" sz="1800" b="1" dirty="0">
              <a:solidFill>
                <a:srgbClr val="FF3300"/>
              </a:solidFill>
              <a:latin typeface="+mj-lt"/>
            </a:endParaRPr>
          </a:p>
          <a:p>
            <a:pPr algn="ctr" eaLnBrk="1" hangingPunct="1"/>
            <a:endParaRPr lang="it-IT" sz="1800" b="1" dirty="0">
              <a:solidFill>
                <a:srgbClr val="FF3300"/>
              </a:solidFill>
              <a:latin typeface="+mj-lt"/>
            </a:endParaRPr>
          </a:p>
          <a:p>
            <a:pPr algn="ctr" eaLnBrk="1" hangingPunct="1"/>
            <a:endParaRPr lang="it-IT" sz="1800" b="1" dirty="0">
              <a:solidFill>
                <a:srgbClr val="FF3300"/>
              </a:solidFill>
              <a:latin typeface="+mj-lt"/>
            </a:endParaRPr>
          </a:p>
          <a:p>
            <a:pPr algn="ctr" eaLnBrk="1" hangingPunct="1"/>
            <a:endParaRPr lang="it-IT" sz="1800" b="1" dirty="0">
              <a:solidFill>
                <a:srgbClr val="FF3300"/>
              </a:solidFill>
              <a:latin typeface="+mj-lt"/>
            </a:endParaRPr>
          </a:p>
          <a:p>
            <a:pPr algn="ctr" eaLnBrk="1" hangingPunct="1"/>
            <a:endParaRPr lang="it-IT" sz="1800" b="1" dirty="0">
              <a:solidFill>
                <a:srgbClr val="FF3300"/>
              </a:solidFill>
              <a:latin typeface="+mj-lt"/>
            </a:endParaRPr>
          </a:p>
        </p:txBody>
      </p:sp>
      <p:sp>
        <p:nvSpPr>
          <p:cNvPr id="3076" name="Line 5"/>
          <p:cNvSpPr>
            <a:spLocks noChangeShapeType="1"/>
          </p:cNvSpPr>
          <p:nvPr/>
        </p:nvSpPr>
        <p:spPr bwMode="auto">
          <a:xfrm flipH="1">
            <a:off x="2590800" y="2073275"/>
            <a:ext cx="0" cy="13716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77" name="Text Box 6"/>
          <p:cNvSpPr txBox="1">
            <a:spLocks noChangeArrowheads="1"/>
          </p:cNvSpPr>
          <p:nvPr/>
        </p:nvSpPr>
        <p:spPr bwMode="auto">
          <a:xfrm>
            <a:off x="1974850" y="3521075"/>
            <a:ext cx="300267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800" b="1" dirty="0">
                <a:solidFill>
                  <a:srgbClr val="FF3300"/>
                </a:solidFill>
                <a:latin typeface="+mj-lt"/>
              </a:rPr>
              <a:t>riuso </a:t>
            </a:r>
            <a:r>
              <a:rPr lang="ja-JP" altLang="it-IT" sz="1800" b="1" dirty="0">
                <a:solidFill>
                  <a:srgbClr val="FF3300"/>
                </a:solidFill>
                <a:latin typeface="+mj-lt"/>
              </a:rPr>
              <a:t>“</a:t>
            </a:r>
            <a:r>
              <a:rPr lang="it-IT" sz="1800" b="1" dirty="0">
                <a:solidFill>
                  <a:srgbClr val="FF3300"/>
                </a:solidFill>
                <a:latin typeface="+mj-lt"/>
              </a:rPr>
              <a:t>passivo</a:t>
            </a:r>
            <a:r>
              <a:rPr lang="ja-JP" altLang="it-IT" sz="1800" b="1" dirty="0">
                <a:solidFill>
                  <a:srgbClr val="FF3300"/>
                </a:solidFill>
                <a:latin typeface="+mj-lt"/>
              </a:rPr>
              <a:t>”</a:t>
            </a:r>
            <a:r>
              <a:rPr lang="it-IT" sz="1800" b="1" dirty="0">
                <a:solidFill>
                  <a:srgbClr val="FF3300"/>
                </a:solidFill>
                <a:latin typeface="+mj-lt"/>
              </a:rPr>
              <a:t>/non selettivo</a:t>
            </a:r>
          </a:p>
          <a:p>
            <a:pPr eaLnBrk="1" hangingPunct="1"/>
            <a:endParaRPr lang="it-IT" sz="1800" b="1" dirty="0">
              <a:solidFill>
                <a:srgbClr val="FF3300"/>
              </a:solidFill>
              <a:latin typeface="+mj-lt"/>
            </a:endParaRPr>
          </a:p>
          <a:p>
            <a:pPr eaLnBrk="1" hangingPunct="1"/>
            <a:endParaRPr lang="it-IT" sz="1800" b="1" dirty="0">
              <a:solidFill>
                <a:srgbClr val="FF3300"/>
              </a:solidFill>
              <a:latin typeface="+mj-lt"/>
            </a:endParaRPr>
          </a:p>
        </p:txBody>
      </p:sp>
      <p:sp>
        <p:nvSpPr>
          <p:cNvPr id="3078" name="Text Box 8"/>
          <p:cNvSpPr txBox="1">
            <a:spLocks noChangeArrowheads="1"/>
          </p:cNvSpPr>
          <p:nvPr/>
        </p:nvSpPr>
        <p:spPr bwMode="auto">
          <a:xfrm>
            <a:off x="5964238" y="3521075"/>
            <a:ext cx="24204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800" b="1">
                <a:solidFill>
                  <a:srgbClr val="FF3300"/>
                </a:solidFill>
                <a:latin typeface="+mj-lt"/>
              </a:rPr>
              <a:t>riuso </a:t>
            </a:r>
            <a:r>
              <a:rPr lang="ja-JP" altLang="it-IT" sz="1800" b="1">
                <a:solidFill>
                  <a:srgbClr val="FF3300"/>
                </a:solidFill>
                <a:latin typeface="+mj-lt"/>
              </a:rPr>
              <a:t>“</a:t>
            </a:r>
            <a:r>
              <a:rPr lang="it-IT" sz="1800" b="1">
                <a:solidFill>
                  <a:srgbClr val="FF3300"/>
                </a:solidFill>
                <a:latin typeface="+mj-lt"/>
              </a:rPr>
              <a:t>attivo</a:t>
            </a:r>
            <a:r>
              <a:rPr lang="ja-JP" altLang="it-IT" sz="1800" b="1">
                <a:solidFill>
                  <a:srgbClr val="FF3300"/>
                </a:solidFill>
                <a:latin typeface="+mj-lt"/>
              </a:rPr>
              <a:t>”</a:t>
            </a:r>
            <a:r>
              <a:rPr lang="it-IT" sz="1800" b="1">
                <a:solidFill>
                  <a:srgbClr val="FF3300"/>
                </a:solidFill>
                <a:latin typeface="+mj-lt"/>
              </a:rPr>
              <a:t>/selettivo</a:t>
            </a:r>
          </a:p>
        </p:txBody>
      </p:sp>
      <p:sp>
        <p:nvSpPr>
          <p:cNvPr id="3079" name="Line 9"/>
          <p:cNvSpPr>
            <a:spLocks noChangeShapeType="1"/>
          </p:cNvSpPr>
          <p:nvPr/>
        </p:nvSpPr>
        <p:spPr bwMode="auto">
          <a:xfrm flipH="1">
            <a:off x="990600" y="2073275"/>
            <a:ext cx="0" cy="13716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80" name="Text Box 13"/>
          <p:cNvSpPr txBox="1">
            <a:spLocks noChangeArrowheads="1"/>
          </p:cNvSpPr>
          <p:nvPr/>
        </p:nvSpPr>
        <p:spPr bwMode="auto">
          <a:xfrm>
            <a:off x="2359025" y="5349875"/>
            <a:ext cx="25314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800" b="1">
                <a:solidFill>
                  <a:srgbClr val="FF3300"/>
                </a:solidFill>
                <a:latin typeface="+mj-lt"/>
              </a:rPr>
              <a:t>sopravvivenza materiale</a:t>
            </a:r>
          </a:p>
        </p:txBody>
      </p:sp>
      <p:sp>
        <p:nvSpPr>
          <p:cNvPr id="3081" name="Line 14"/>
          <p:cNvSpPr>
            <a:spLocks noChangeShapeType="1"/>
          </p:cNvSpPr>
          <p:nvPr/>
        </p:nvSpPr>
        <p:spPr bwMode="auto">
          <a:xfrm>
            <a:off x="2667000" y="4038600"/>
            <a:ext cx="1295400" cy="12954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82" name="Line 15"/>
          <p:cNvSpPr>
            <a:spLocks noChangeShapeType="1"/>
          </p:cNvSpPr>
          <p:nvPr/>
        </p:nvSpPr>
        <p:spPr bwMode="auto">
          <a:xfrm flipH="1">
            <a:off x="5105400" y="3962400"/>
            <a:ext cx="1295400" cy="13716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83" name="Line 16"/>
          <p:cNvSpPr>
            <a:spLocks noChangeShapeType="1"/>
          </p:cNvSpPr>
          <p:nvPr/>
        </p:nvSpPr>
        <p:spPr bwMode="auto">
          <a:xfrm flipH="1">
            <a:off x="1981200" y="762000"/>
            <a:ext cx="1600200" cy="7620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84" name="Text Box 18"/>
          <p:cNvSpPr txBox="1">
            <a:spLocks noChangeArrowheads="1"/>
          </p:cNvSpPr>
          <p:nvPr/>
        </p:nvSpPr>
        <p:spPr bwMode="auto">
          <a:xfrm>
            <a:off x="457200" y="1524000"/>
            <a:ext cx="20097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800" b="1">
                <a:solidFill>
                  <a:srgbClr val="FF3300"/>
                </a:solidFill>
                <a:latin typeface="+mj-lt"/>
              </a:rPr>
              <a:t>struttura materiale</a:t>
            </a:r>
          </a:p>
        </p:txBody>
      </p:sp>
      <p:sp>
        <p:nvSpPr>
          <p:cNvPr id="3085" name="Text Box 19"/>
          <p:cNvSpPr txBox="1">
            <a:spLocks noChangeArrowheads="1"/>
          </p:cNvSpPr>
          <p:nvPr/>
        </p:nvSpPr>
        <p:spPr bwMode="auto">
          <a:xfrm>
            <a:off x="6546850" y="1524000"/>
            <a:ext cx="10182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800" b="1">
                <a:solidFill>
                  <a:srgbClr val="FF3300"/>
                </a:solidFill>
                <a:latin typeface="+mj-lt"/>
              </a:rPr>
              <a:t>funzione</a:t>
            </a:r>
          </a:p>
        </p:txBody>
      </p:sp>
      <p:sp>
        <p:nvSpPr>
          <p:cNvPr id="3086" name="Line 20"/>
          <p:cNvSpPr>
            <a:spLocks noChangeShapeType="1"/>
          </p:cNvSpPr>
          <p:nvPr/>
        </p:nvSpPr>
        <p:spPr bwMode="auto">
          <a:xfrm>
            <a:off x="5181600" y="762000"/>
            <a:ext cx="1752600" cy="7620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87" name="Line 21"/>
          <p:cNvSpPr>
            <a:spLocks noChangeShapeType="1"/>
          </p:cNvSpPr>
          <p:nvPr/>
        </p:nvSpPr>
        <p:spPr bwMode="auto">
          <a:xfrm flipH="1">
            <a:off x="7162800" y="2073275"/>
            <a:ext cx="0" cy="13716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88" name="Line 22"/>
          <p:cNvSpPr>
            <a:spLocks noChangeShapeType="1"/>
          </p:cNvSpPr>
          <p:nvPr/>
        </p:nvSpPr>
        <p:spPr bwMode="auto">
          <a:xfrm>
            <a:off x="2743200" y="2073275"/>
            <a:ext cx="3429000" cy="14478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89" name="Text Box 23"/>
          <p:cNvSpPr txBox="1">
            <a:spLocks noChangeArrowheads="1"/>
          </p:cNvSpPr>
          <p:nvPr/>
        </p:nvSpPr>
        <p:spPr bwMode="auto">
          <a:xfrm>
            <a:off x="6101484" y="5349875"/>
            <a:ext cx="26084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b="1">
                <a:solidFill>
                  <a:srgbClr val="FF3300"/>
                </a:solidFill>
                <a:latin typeface="+mj-lt"/>
              </a:rPr>
              <a:t>sopravvivenza funzionale</a:t>
            </a:r>
          </a:p>
        </p:txBody>
      </p:sp>
      <p:sp>
        <p:nvSpPr>
          <p:cNvPr id="3090" name="Line 24"/>
          <p:cNvSpPr>
            <a:spLocks noChangeShapeType="1"/>
          </p:cNvSpPr>
          <p:nvPr/>
        </p:nvSpPr>
        <p:spPr bwMode="auto">
          <a:xfrm flipH="1">
            <a:off x="7162800" y="3978275"/>
            <a:ext cx="0" cy="13716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91" name="Line 28"/>
          <p:cNvSpPr>
            <a:spLocks noChangeShapeType="1"/>
          </p:cNvSpPr>
          <p:nvPr/>
        </p:nvSpPr>
        <p:spPr bwMode="auto">
          <a:xfrm flipH="1">
            <a:off x="990600" y="4572000"/>
            <a:ext cx="0" cy="1676400"/>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92" name="Text Box 29"/>
          <p:cNvSpPr txBox="1">
            <a:spLocks noChangeArrowheads="1"/>
          </p:cNvSpPr>
          <p:nvPr/>
        </p:nvSpPr>
        <p:spPr bwMode="auto">
          <a:xfrm>
            <a:off x="152400" y="6165850"/>
            <a:ext cx="25496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800" b="1">
                <a:solidFill>
                  <a:srgbClr val="FF3300"/>
                </a:solidFill>
                <a:latin typeface="+mj-lt"/>
              </a:rPr>
              <a:t>discontinuità urbanistica</a:t>
            </a:r>
          </a:p>
        </p:txBody>
      </p:sp>
      <p:sp>
        <p:nvSpPr>
          <p:cNvPr id="3093" name="Text Box 30"/>
          <p:cNvSpPr txBox="1">
            <a:spLocks noChangeArrowheads="1"/>
          </p:cNvSpPr>
          <p:nvPr/>
        </p:nvSpPr>
        <p:spPr bwMode="auto">
          <a:xfrm>
            <a:off x="4191000" y="6165850"/>
            <a:ext cx="22770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it-IT" sz="1800" b="1">
                <a:solidFill>
                  <a:srgbClr val="FF3300"/>
                </a:solidFill>
                <a:latin typeface="+mj-lt"/>
              </a:rPr>
              <a:t>continuità urbanistica</a:t>
            </a:r>
          </a:p>
        </p:txBody>
      </p:sp>
      <p:sp>
        <p:nvSpPr>
          <p:cNvPr id="3094" name="Line 31"/>
          <p:cNvSpPr>
            <a:spLocks noChangeShapeType="1"/>
          </p:cNvSpPr>
          <p:nvPr/>
        </p:nvSpPr>
        <p:spPr bwMode="auto">
          <a:xfrm>
            <a:off x="4356100" y="5732463"/>
            <a:ext cx="576263" cy="504825"/>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
        <p:nvSpPr>
          <p:cNvPr id="3095" name="Line 32"/>
          <p:cNvSpPr>
            <a:spLocks noChangeShapeType="1"/>
          </p:cNvSpPr>
          <p:nvPr/>
        </p:nvSpPr>
        <p:spPr bwMode="auto">
          <a:xfrm flipH="1">
            <a:off x="6248400" y="5805488"/>
            <a:ext cx="411163" cy="465137"/>
          </a:xfrm>
          <a:prstGeom prst="line">
            <a:avLst/>
          </a:prstGeom>
          <a:noFill/>
          <a:ln w="28575">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latin typeface="+mj-lt"/>
            </a:endParaRPr>
          </a:p>
        </p:txBody>
      </p:sp>
    </p:spTree>
    <p:extLst>
      <p:ext uri="{BB962C8B-B14F-4D97-AF65-F5344CB8AC3E}">
        <p14:creationId xmlns:p14="http://schemas.microsoft.com/office/powerpoint/2010/main" val="264958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6"/>
          <p:cNvSpPr txBox="1">
            <a:spLocks noChangeArrowheads="1"/>
          </p:cNvSpPr>
          <p:nvPr/>
        </p:nvSpPr>
        <p:spPr bwMode="auto">
          <a:xfrm>
            <a:off x="365125" y="249238"/>
            <a:ext cx="8474075"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it-IT" sz="2000" dirty="0">
                <a:latin typeface="+mj-lt"/>
                <a:cs typeface="Arial" charset="0"/>
              </a:rPr>
              <a:t>Varie e diversificate sono le </a:t>
            </a:r>
            <a:r>
              <a:rPr lang="it-IT" sz="2000" b="1" dirty="0">
                <a:latin typeface="+mj-lt"/>
                <a:cs typeface="Arial" charset="0"/>
              </a:rPr>
              <a:t>cause</a:t>
            </a:r>
            <a:r>
              <a:rPr lang="it-IT" sz="2000" dirty="0">
                <a:latin typeface="+mj-lt"/>
                <a:cs typeface="Arial" charset="0"/>
              </a:rPr>
              <a:t> che indussero l’</a:t>
            </a:r>
            <a:r>
              <a:rPr lang="it-IT" sz="2000" b="1" dirty="0">
                <a:solidFill>
                  <a:srgbClr val="FF3300"/>
                </a:solidFill>
                <a:latin typeface="+mj-lt"/>
                <a:cs typeface="Arial" charset="0"/>
              </a:rPr>
              <a:t>abbandono </a:t>
            </a:r>
            <a:r>
              <a:rPr lang="it-IT" sz="2000" dirty="0">
                <a:latin typeface="+mj-lt"/>
                <a:cs typeface="Arial" charset="0"/>
              </a:rPr>
              <a:t>e la</a:t>
            </a:r>
            <a:r>
              <a:rPr lang="it-IT" sz="2000" b="1" dirty="0">
                <a:solidFill>
                  <a:srgbClr val="FF3300"/>
                </a:solidFill>
                <a:latin typeface="+mj-lt"/>
                <a:cs typeface="Arial" charset="0"/>
              </a:rPr>
              <a:t> rovina</a:t>
            </a:r>
            <a:r>
              <a:rPr lang="it-IT" sz="2000" dirty="0">
                <a:latin typeface="+mj-lt"/>
                <a:cs typeface="Arial" charset="0"/>
              </a:rPr>
              <a:t> degli edifici per spettacoli romani: </a:t>
            </a:r>
            <a:r>
              <a:rPr lang="it-IT" sz="2000" b="1" dirty="0">
                <a:latin typeface="+mj-lt"/>
                <a:cs typeface="Arial" charset="0"/>
              </a:rPr>
              <a:t>naturali</a:t>
            </a:r>
            <a:r>
              <a:rPr lang="it-IT" sz="2000" dirty="0">
                <a:latin typeface="+mj-lt"/>
                <a:cs typeface="Arial" charset="0"/>
              </a:rPr>
              <a:t> (terremoti, inondazioni, frane ecc.) e </a:t>
            </a:r>
            <a:r>
              <a:rPr lang="it-IT" sz="2000" b="1" dirty="0">
                <a:latin typeface="+mj-lt"/>
                <a:cs typeface="Arial" charset="0"/>
              </a:rPr>
              <a:t>antropiche</a:t>
            </a:r>
            <a:r>
              <a:rPr lang="it-IT" sz="2000" dirty="0">
                <a:latin typeface="+mj-lt"/>
                <a:cs typeface="Arial" charset="0"/>
              </a:rPr>
              <a:t> (spoliazioni intenzionali per recuperare materiali edilizi da riutilizzare in nuove costruzioni, quali frammenti architettonico-decorativi già predisposti, o da bruciare per farne calce). </a:t>
            </a:r>
          </a:p>
          <a:p>
            <a:pPr algn="just" eaLnBrk="1" hangingPunct="1"/>
            <a:endParaRPr lang="it-IT" sz="2000" dirty="0">
              <a:latin typeface="+mj-lt"/>
              <a:cs typeface="Arial" charset="0"/>
            </a:endParaRPr>
          </a:p>
          <a:p>
            <a:pPr algn="just" eaLnBrk="1" hangingPunct="1"/>
            <a:r>
              <a:rPr lang="it-IT" sz="2000" dirty="0">
                <a:latin typeface="+mj-lt"/>
                <a:cs typeface="Arial" charset="0"/>
              </a:rPr>
              <a:t>In </a:t>
            </a:r>
            <a:r>
              <a:rPr lang="it-IT" sz="2000" u="sng" dirty="0">
                <a:latin typeface="+mj-lt"/>
                <a:cs typeface="Arial" charset="0"/>
              </a:rPr>
              <a:t>età medievale</a:t>
            </a:r>
            <a:r>
              <a:rPr lang="it-IT" sz="2000" dirty="0">
                <a:latin typeface="+mj-lt"/>
                <a:cs typeface="Arial" charset="0"/>
              </a:rPr>
              <a:t> il fenomeno fu ampiamente praticato per la </a:t>
            </a:r>
            <a:r>
              <a:rPr lang="it-IT" sz="2000" b="1" dirty="0">
                <a:latin typeface="+mj-lt"/>
                <a:cs typeface="Arial" charset="0"/>
              </a:rPr>
              <a:t>crisi economica</a:t>
            </a:r>
            <a:r>
              <a:rPr lang="it-IT" sz="2000" dirty="0">
                <a:latin typeface="+mj-lt"/>
                <a:cs typeface="Arial" charset="0"/>
              </a:rPr>
              <a:t> e la conseguente necessità di recuperare materiale edilizio a minor costo possibile, mentre </a:t>
            </a:r>
            <a:r>
              <a:rPr lang="it-IT" sz="2000" u="sng" dirty="0">
                <a:latin typeface="+mj-lt"/>
                <a:cs typeface="Arial" charset="0"/>
              </a:rPr>
              <a:t>in età comunale</a:t>
            </a:r>
            <a:r>
              <a:rPr lang="it-IT" sz="2000" dirty="0">
                <a:latin typeface="+mj-lt"/>
                <a:cs typeface="Arial" charset="0"/>
              </a:rPr>
              <a:t> per lo </a:t>
            </a:r>
            <a:r>
              <a:rPr lang="it-IT" sz="2000" b="1" dirty="0">
                <a:latin typeface="+mj-lt"/>
                <a:cs typeface="Arial" charset="0"/>
              </a:rPr>
              <a:t>straordinario fervore costruttivo</a:t>
            </a:r>
            <a:r>
              <a:rPr lang="it-IT" sz="2000" dirty="0">
                <a:latin typeface="+mj-lt"/>
                <a:cs typeface="Arial" charset="0"/>
              </a:rPr>
              <a:t> che caratterizzò la rinascita urbana e determinò un notevole bisogno di materia prima. </a:t>
            </a:r>
          </a:p>
          <a:p>
            <a:pPr algn="just" eaLnBrk="1" hangingPunct="1"/>
            <a:endParaRPr lang="it-IT" sz="2000" dirty="0">
              <a:latin typeface="+mj-lt"/>
              <a:cs typeface="Arial" charset="0"/>
            </a:endParaRPr>
          </a:p>
          <a:p>
            <a:pPr algn="just" eaLnBrk="1" hangingPunct="1"/>
            <a:r>
              <a:rPr lang="it-IT" sz="2000" dirty="0">
                <a:latin typeface="+mj-lt"/>
                <a:cs typeface="Arial" charset="0"/>
              </a:rPr>
              <a:t>	</a:t>
            </a:r>
          </a:p>
        </p:txBody>
      </p:sp>
      <p:pic>
        <p:nvPicPr>
          <p:cNvPr id="2" name="Immagine 1"/>
          <p:cNvPicPr>
            <a:picLocks noChangeAspect="1"/>
          </p:cNvPicPr>
          <p:nvPr/>
        </p:nvPicPr>
        <p:blipFill>
          <a:blip r:embed="rId3"/>
          <a:stretch>
            <a:fillRect/>
          </a:stretch>
        </p:blipFill>
        <p:spPr>
          <a:xfrm>
            <a:off x="5676900" y="4152900"/>
            <a:ext cx="3289300" cy="2463800"/>
          </a:xfrm>
          <a:prstGeom prst="rect">
            <a:avLst/>
          </a:prstGeom>
        </p:spPr>
      </p:pic>
      <p:pic>
        <p:nvPicPr>
          <p:cNvPr id="3" name="Immagin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401" y="3715455"/>
            <a:ext cx="4267199" cy="2901245"/>
          </a:xfrm>
          <a:prstGeom prst="rect">
            <a:avLst/>
          </a:prstGeom>
          <a:ln>
            <a:solidFill>
              <a:schemeClr val="tx1"/>
            </a:solidFill>
          </a:ln>
        </p:spPr>
      </p:pic>
      <p:sp>
        <p:nvSpPr>
          <p:cNvPr id="6" name="Rettangolo 5"/>
          <p:cNvSpPr/>
          <p:nvPr/>
        </p:nvSpPr>
        <p:spPr>
          <a:xfrm>
            <a:off x="2682376" y="6438900"/>
            <a:ext cx="977900" cy="177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211530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TotalTime>
  <Words>5023</Words>
  <Application>Microsoft Macintosh PowerPoint</Application>
  <PresentationFormat>Presentazione su schermo (4:3)</PresentationFormat>
  <Paragraphs>169</Paragraphs>
  <Slides>42</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42</vt:i4>
      </vt:variant>
    </vt:vector>
  </HeadingPairs>
  <TitlesOfParts>
    <vt:vector size="47" baseType="lpstr">
      <vt:lpstr>ＭＳ Ｐゴシック</vt: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Basso Arch. romana 2014</dc:title>
  <dc:subject/>
  <dc:creator>apple</dc:creator>
  <cp:keywords/>
  <dc:description/>
  <cp:lastModifiedBy>Patrizia Basso</cp:lastModifiedBy>
  <cp:revision>45</cp:revision>
  <cp:lastPrinted>2018-04-13T16:02:23Z</cp:lastPrinted>
  <dcterms:created xsi:type="dcterms:W3CDTF">2014-03-20T22:57:30Z</dcterms:created>
  <dcterms:modified xsi:type="dcterms:W3CDTF">2018-04-13T16:03:35Z</dcterms:modified>
  <cp:category/>
</cp:coreProperties>
</file>