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0"/>
  </p:notesMasterIdLst>
  <p:sldIdLst>
    <p:sldId id="256" r:id="rId2"/>
    <p:sldId id="279" r:id="rId3"/>
    <p:sldId id="273" r:id="rId4"/>
    <p:sldId id="274" r:id="rId5"/>
    <p:sldId id="257" r:id="rId6"/>
    <p:sldId id="258" r:id="rId7"/>
    <p:sldId id="259" r:id="rId8"/>
    <p:sldId id="280" r:id="rId9"/>
    <p:sldId id="281" r:id="rId10"/>
    <p:sldId id="305" r:id="rId11"/>
    <p:sldId id="299" r:id="rId12"/>
    <p:sldId id="283" r:id="rId13"/>
    <p:sldId id="284" r:id="rId14"/>
    <p:sldId id="285" r:id="rId15"/>
    <p:sldId id="286" r:id="rId16"/>
    <p:sldId id="287" r:id="rId17"/>
    <p:sldId id="291" r:id="rId18"/>
    <p:sldId id="288" r:id="rId19"/>
    <p:sldId id="289" r:id="rId20"/>
    <p:sldId id="290" r:id="rId21"/>
    <p:sldId id="282" r:id="rId22"/>
    <p:sldId id="292" r:id="rId23"/>
    <p:sldId id="294" r:id="rId24"/>
    <p:sldId id="295" r:id="rId25"/>
    <p:sldId id="296" r:id="rId26"/>
    <p:sldId id="261" r:id="rId27"/>
    <p:sldId id="270" r:id="rId28"/>
    <p:sldId id="269" r:id="rId29"/>
    <p:sldId id="260" r:id="rId30"/>
    <p:sldId id="275" r:id="rId31"/>
    <p:sldId id="278" r:id="rId32"/>
    <p:sldId id="300" r:id="rId33"/>
    <p:sldId id="301" r:id="rId34"/>
    <p:sldId id="297" r:id="rId35"/>
    <p:sldId id="298" r:id="rId36"/>
    <p:sldId id="303" r:id="rId37"/>
    <p:sldId id="306" r:id="rId38"/>
    <p:sldId id="304" r:id="rId39"/>
  </p:sldIdLst>
  <p:sldSz cx="9144000" cy="6858000" type="screen4x3"/>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R02B6EQA4HuKeO93gLpwQ==" hashData="q/QE6PBWPKQIaZhRl7U0PjKkXo4xm3yJdL/wVHc+fKInqBsn5VRIu1L3p1BSoRWvRdBOIlvulgoWjhizEUtzp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EFDFBD"/>
    <a:srgbClr val="E5A48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94674"/>
  </p:normalViewPr>
  <p:slideViewPr>
    <p:cSldViewPr snapToGrid="0" snapToObjects="1">
      <p:cViewPr varScale="1">
        <p:scale>
          <a:sx n="124" d="100"/>
          <a:sy n="124" d="100"/>
        </p:scale>
        <p:origin x="1824"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3E7BBE1-1259-484F-9933-BC8825856C47}" type="datetimeFigureOut">
              <a:rPr lang="it-IT" smtClean="0"/>
              <a:t>05/04/18</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6F6038-5704-184C-A069-212B4E728CC1}" type="slidenum">
              <a:rPr lang="it-IT" smtClean="0"/>
              <a:t>‹N›</a:t>
            </a:fld>
            <a:endParaRPr lang="it-IT"/>
          </a:p>
        </p:txBody>
      </p:sp>
    </p:spTree>
    <p:extLst>
      <p:ext uri="{BB962C8B-B14F-4D97-AF65-F5344CB8AC3E}">
        <p14:creationId xmlns:p14="http://schemas.microsoft.com/office/powerpoint/2010/main" val="181816503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7"/>
          <p:cNvSpPr>
            <a:spLocks noGrp="1" noChangeArrowheads="1"/>
          </p:cNvSpPr>
          <p:nvPr>
            <p:ph type="sldNum" sz="quarter" idx="5"/>
          </p:nvPr>
        </p:nvSpPr>
        <p:spPr>
          <a:ln/>
        </p:spPr>
        <p:txBody>
          <a:bodyPr/>
          <a:lstStyle/>
          <a:p>
            <a:fld id="{E1360A29-7621-404A-AB32-492A917DF9C0}" type="slidenum">
              <a:rPr lang="it-IT"/>
              <a:pPr/>
              <a:t>27</a:t>
            </a:fld>
            <a:endParaRPr lang="it-IT"/>
          </a:p>
        </p:txBody>
      </p:sp>
      <p:sp>
        <p:nvSpPr>
          <p:cNvPr id="6861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87043" name="Segnaposto note 2"/>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endParaRPr lang="it-IT">
              <a:latin typeface="Calibri" charset="0"/>
            </a:endParaRPr>
          </a:p>
        </p:txBody>
      </p:sp>
      <p:sp>
        <p:nvSpPr>
          <p:cNvPr id="87044" name="Segnaposto numero diapositiva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1B29DB4-DEE6-9743-8668-9557DE0E7AAE}" type="slidenum">
              <a:rPr lang="it-IT" sz="1200"/>
              <a:pPr eaLnBrk="1" hangingPunct="1"/>
              <a:t>37</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E8932949-28F4-3941-8EB6-E2B5BBDD9F57}"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207073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8932949-28F4-3941-8EB6-E2B5BBDD9F57}"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4285546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8932949-28F4-3941-8EB6-E2B5BBDD9F57}"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2025654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E8932949-28F4-3941-8EB6-E2B5BBDD9F57}"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229537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E8932949-28F4-3941-8EB6-E2B5BBDD9F57}" type="datetimeFigureOut">
              <a:rPr lang="it-IT" smtClean="0"/>
              <a:t>05/04/18</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147726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E8932949-28F4-3941-8EB6-E2B5BBDD9F57}" type="datetimeFigureOut">
              <a:rPr lang="it-IT" smtClean="0"/>
              <a:t>05/04/18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713007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E8932949-28F4-3941-8EB6-E2B5BBDD9F57}" type="datetimeFigureOut">
              <a:rPr lang="it-IT" smtClean="0"/>
              <a:t>05/04/18</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36249911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E8932949-28F4-3941-8EB6-E2B5BBDD9F57}" type="datetimeFigureOut">
              <a:rPr lang="it-IT" smtClean="0"/>
              <a:t>05/04/18</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1691357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E8932949-28F4-3941-8EB6-E2B5BBDD9F57}" type="datetimeFigureOut">
              <a:rPr lang="it-IT" smtClean="0"/>
              <a:t>05/04/18</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2751893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8932949-28F4-3941-8EB6-E2B5BBDD9F57}" type="datetimeFigureOut">
              <a:rPr lang="it-IT" smtClean="0"/>
              <a:t>05/04/18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3660270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E8932949-28F4-3941-8EB6-E2B5BBDD9F57}" type="datetimeFigureOut">
              <a:rPr lang="it-IT" smtClean="0"/>
              <a:t>05/04/18</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F2E418E6-BCDB-6741-A487-5AA8126F7F63}" type="slidenum">
              <a:rPr lang="it-IT" smtClean="0"/>
              <a:t>‹N›</a:t>
            </a:fld>
            <a:endParaRPr lang="it-IT"/>
          </a:p>
        </p:txBody>
      </p:sp>
    </p:spTree>
    <p:extLst>
      <p:ext uri="{BB962C8B-B14F-4D97-AF65-F5344CB8AC3E}">
        <p14:creationId xmlns:p14="http://schemas.microsoft.com/office/powerpoint/2010/main" val="3531224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8932949-28F4-3941-8EB6-E2B5BBDD9F57}" type="datetimeFigureOut">
              <a:rPr lang="it-IT" smtClean="0"/>
              <a:t>05/04/18</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E418E6-BCDB-6741-A487-5AA8126F7F63}" type="slidenum">
              <a:rPr lang="it-IT" smtClean="0"/>
              <a:t>‹N›</a:t>
            </a:fld>
            <a:endParaRPr lang="it-IT"/>
          </a:p>
        </p:txBody>
      </p:sp>
    </p:spTree>
    <p:extLst>
      <p:ext uri="{BB962C8B-B14F-4D97-AF65-F5344CB8AC3E}">
        <p14:creationId xmlns:p14="http://schemas.microsoft.com/office/powerpoint/2010/main" val="9122513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emf"/><Relationship Id="rId1" Type="http://schemas.openxmlformats.org/officeDocument/2006/relationships/slideLayout" Target="../slideLayouts/slideLayout7.xml"/><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2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3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52998" y="3243528"/>
            <a:ext cx="7772400" cy="1470025"/>
          </a:xfrm>
        </p:spPr>
        <p:txBody>
          <a:bodyPr>
            <a:normAutofit/>
          </a:bodyPr>
          <a:lstStyle/>
          <a:p>
            <a:r>
              <a:rPr lang="it-IT" sz="2800" b="1" dirty="0">
                <a:solidFill>
                  <a:srgbClr val="FF0000"/>
                </a:solidFill>
              </a:rPr>
              <a:t>Teatri e anfiteatri nelle città</a:t>
            </a:r>
          </a:p>
        </p:txBody>
      </p:sp>
      <p:pic>
        <p:nvPicPr>
          <p:cNvPr id="3" name="Picture 2" descr="C:\Documenti\Immagini\Nuova cartella\assonometria Torin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569970" y="282209"/>
            <a:ext cx="3484226" cy="2069969"/>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5864" y="704035"/>
            <a:ext cx="3877314" cy="2767887"/>
          </a:xfrm>
          <a:prstGeom prst="rect">
            <a:avLst/>
          </a:prstGeom>
        </p:spPr>
      </p:pic>
      <p:pic>
        <p:nvPicPr>
          <p:cNvPr id="5" name="Immagine 4"/>
          <p:cNvPicPr>
            <a:picLocks noChangeAspect="1"/>
          </p:cNvPicPr>
          <p:nvPr/>
        </p:nvPicPr>
        <p:blipFill>
          <a:blip r:embed="rId4"/>
          <a:stretch>
            <a:fillRect/>
          </a:stretch>
        </p:blipFill>
        <p:spPr>
          <a:xfrm>
            <a:off x="1497800" y="4510353"/>
            <a:ext cx="2960117" cy="1631484"/>
          </a:xfrm>
          <a:prstGeom prst="rect">
            <a:avLst/>
          </a:prstGeom>
        </p:spPr>
      </p:pic>
      <p:pic>
        <p:nvPicPr>
          <p:cNvPr id="6" name="Immagine 5"/>
          <p:cNvPicPr>
            <a:picLocks noChangeAspect="1"/>
          </p:cNvPicPr>
          <p:nvPr/>
        </p:nvPicPr>
        <p:blipFill>
          <a:blip r:embed="rId5"/>
          <a:stretch>
            <a:fillRect/>
          </a:stretch>
        </p:blipFill>
        <p:spPr>
          <a:xfrm>
            <a:off x="5569971" y="4421453"/>
            <a:ext cx="2570730" cy="2022037"/>
          </a:xfrm>
          <a:prstGeom prst="rect">
            <a:avLst/>
          </a:prstGeom>
          <a:ln>
            <a:solidFill>
              <a:srgbClr val="000000"/>
            </a:solidFill>
          </a:ln>
        </p:spPr>
      </p:pic>
      <p:pic>
        <p:nvPicPr>
          <p:cNvPr id="7" name="Immagine 6"/>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457917" y="1753067"/>
            <a:ext cx="2624609" cy="1839605"/>
          </a:xfrm>
          <a:prstGeom prst="rect">
            <a:avLst/>
          </a:prstGeom>
          <a:ln>
            <a:solidFill>
              <a:srgbClr val="000000"/>
            </a:solidFill>
          </a:ln>
        </p:spPr>
      </p:pic>
    </p:spTree>
    <p:extLst>
      <p:ext uri="{BB962C8B-B14F-4D97-AF65-F5344CB8AC3E}">
        <p14:creationId xmlns:p14="http://schemas.microsoft.com/office/powerpoint/2010/main" val="28608402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166998" y="39683"/>
            <a:ext cx="8807507" cy="1015663"/>
          </a:xfrm>
          <a:prstGeom prst="rect">
            <a:avLst/>
          </a:prstGeom>
        </p:spPr>
        <p:txBody>
          <a:bodyPr wrap="square">
            <a:spAutoFit/>
          </a:bodyPr>
          <a:lstStyle/>
          <a:p>
            <a:pPr algn="just"/>
            <a:r>
              <a:rPr lang="it-IT" sz="2000" dirty="0"/>
              <a:t>Un caso di </a:t>
            </a:r>
            <a:r>
              <a:rPr lang="it-IT" sz="2000" b="1" dirty="0">
                <a:solidFill>
                  <a:srgbClr val="FF0000"/>
                </a:solidFill>
              </a:rPr>
              <a:t>teatro</a:t>
            </a:r>
            <a:r>
              <a:rPr lang="it-IT" sz="2000" dirty="0"/>
              <a:t> </a:t>
            </a:r>
            <a:r>
              <a:rPr lang="it-IT" sz="2000" i="1" dirty="0"/>
              <a:t>intra </a:t>
            </a:r>
            <a:r>
              <a:rPr lang="it-IT" sz="2000" i="1" dirty="0" err="1"/>
              <a:t>moenia</a:t>
            </a:r>
            <a:r>
              <a:rPr lang="it-IT" sz="2000" i="1" dirty="0"/>
              <a:t> </a:t>
            </a:r>
            <a:r>
              <a:rPr lang="it-IT" sz="2000" dirty="0"/>
              <a:t>particolarmente interessante è quello di</a:t>
            </a:r>
            <a:r>
              <a:rPr lang="it-IT" sz="2000" b="1" dirty="0">
                <a:solidFill>
                  <a:srgbClr val="FF0000"/>
                </a:solidFill>
              </a:rPr>
              <a:t> </a:t>
            </a:r>
            <a:r>
              <a:rPr lang="it-IT" sz="2000" b="1" i="1" dirty="0" err="1">
                <a:solidFill>
                  <a:srgbClr val="FF0000"/>
                </a:solidFill>
              </a:rPr>
              <a:t>Grumentum</a:t>
            </a:r>
            <a:r>
              <a:rPr lang="it-IT" sz="2000" b="1" dirty="0">
                <a:solidFill>
                  <a:srgbClr val="FF0000"/>
                </a:solidFill>
              </a:rPr>
              <a:t> </a:t>
            </a:r>
            <a:r>
              <a:rPr lang="it-IT" sz="2000" dirty="0"/>
              <a:t>ove uno dei cardini cittadini finisce proprio in corrispondenza dell’</a:t>
            </a:r>
            <a:r>
              <a:rPr lang="it-IT" sz="2000" i="1" dirty="0" err="1"/>
              <a:t>aditus</a:t>
            </a:r>
            <a:r>
              <a:rPr lang="it-IT" sz="2000" dirty="0"/>
              <a:t>, costituendo così un percorso di scorrimento particolarmente efficace.</a:t>
            </a: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78867" y="3918638"/>
            <a:ext cx="4423739" cy="2939362"/>
          </a:xfrm>
          <a:prstGeom prst="rect">
            <a:avLst/>
          </a:prstGeom>
        </p:spPr>
      </p:pic>
      <p:pic>
        <p:nvPicPr>
          <p:cNvPr id="5" name="Immagin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955948" y="1043764"/>
            <a:ext cx="4188052" cy="2775619"/>
          </a:xfrm>
          <a:prstGeom prst="rect">
            <a:avLst/>
          </a:prstGeom>
        </p:spPr>
      </p:pic>
      <p:pic>
        <p:nvPicPr>
          <p:cNvPr id="6" name="Immagine 5" descr="banzato.pd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0" y="1293603"/>
            <a:ext cx="4782470" cy="2401499"/>
          </a:xfrm>
          <a:prstGeom prst="rect">
            <a:avLst/>
          </a:prstGeom>
          <a:ln>
            <a:solidFill>
              <a:srgbClr val="000000"/>
            </a:solidFill>
          </a:ln>
        </p:spPr>
      </p:pic>
    </p:spTree>
    <p:extLst>
      <p:ext uri="{BB962C8B-B14F-4D97-AF65-F5344CB8AC3E}">
        <p14:creationId xmlns:p14="http://schemas.microsoft.com/office/powerpoint/2010/main" val="1233202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044827" y="4057247"/>
            <a:ext cx="2239084" cy="2718248"/>
          </a:xfrm>
          <a:prstGeom prst="rect">
            <a:avLst/>
          </a:prstGeom>
          <a:ln>
            <a:solidFill>
              <a:srgbClr val="000000"/>
            </a:solidFill>
          </a:ln>
        </p:spPr>
      </p:pic>
      <p:pic>
        <p:nvPicPr>
          <p:cNvPr id="3" name="Immagin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044827" y="960940"/>
            <a:ext cx="4698832" cy="2955466"/>
          </a:xfrm>
          <a:prstGeom prst="rect">
            <a:avLst/>
          </a:prstGeom>
        </p:spPr>
      </p:pic>
      <p:pic>
        <p:nvPicPr>
          <p:cNvPr id="4" name="Immagin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81558" y="1669083"/>
            <a:ext cx="3358619" cy="3819325"/>
          </a:xfrm>
          <a:prstGeom prst="rect">
            <a:avLst/>
          </a:prstGeom>
          <a:ln>
            <a:solidFill>
              <a:srgbClr val="000000"/>
            </a:solidFill>
          </a:ln>
        </p:spPr>
      </p:pic>
      <p:sp>
        <p:nvSpPr>
          <p:cNvPr id="5" name="Rettangolo 4"/>
          <p:cNvSpPr/>
          <p:nvPr/>
        </p:nvSpPr>
        <p:spPr>
          <a:xfrm>
            <a:off x="384924" y="253054"/>
            <a:ext cx="8491607" cy="1015663"/>
          </a:xfrm>
          <a:prstGeom prst="rect">
            <a:avLst/>
          </a:prstGeom>
        </p:spPr>
        <p:txBody>
          <a:bodyPr wrap="square">
            <a:spAutoFit/>
          </a:bodyPr>
          <a:lstStyle/>
          <a:p>
            <a:pPr algn="just"/>
            <a:r>
              <a:rPr lang="it-IT" sz="2000" dirty="0"/>
              <a:t>Un altro caso interessante si ha a </a:t>
            </a:r>
            <a:r>
              <a:rPr lang="it-IT" sz="2000" b="1" dirty="0">
                <a:solidFill>
                  <a:srgbClr val="FF0000"/>
                </a:solidFill>
              </a:rPr>
              <a:t>Milano</a:t>
            </a:r>
            <a:r>
              <a:rPr lang="it-IT" sz="2000" dirty="0"/>
              <a:t> ove l’</a:t>
            </a:r>
            <a:r>
              <a:rPr lang="it-IT" sz="2000" b="1" dirty="0">
                <a:solidFill>
                  <a:srgbClr val="FF0000"/>
                </a:solidFill>
              </a:rPr>
              <a:t>anfiteatro</a:t>
            </a:r>
            <a:r>
              <a:rPr lang="it-IT" sz="2000" dirty="0"/>
              <a:t> (variamente datato fra età augustea e sec. II d.C.) è ubicato presso la strada che entrava in città dalla porta </a:t>
            </a:r>
            <a:r>
              <a:rPr lang="it-IT" sz="2000" i="1" dirty="0" err="1"/>
              <a:t>Ticinensis</a:t>
            </a:r>
            <a:r>
              <a:rPr lang="it-IT" sz="2000" i="1" dirty="0"/>
              <a:t>.</a:t>
            </a:r>
            <a:endParaRPr lang="it-IT" sz="2000" dirty="0"/>
          </a:p>
        </p:txBody>
      </p:sp>
      <p:sp>
        <p:nvSpPr>
          <p:cNvPr id="6" name="CasellaDiTesto 5"/>
          <p:cNvSpPr txBox="1"/>
          <p:nvPr/>
        </p:nvSpPr>
        <p:spPr>
          <a:xfrm>
            <a:off x="6283911" y="4057247"/>
            <a:ext cx="2305413" cy="2862322"/>
          </a:xfrm>
          <a:prstGeom prst="rect">
            <a:avLst/>
          </a:prstGeom>
          <a:noFill/>
        </p:spPr>
        <p:txBody>
          <a:bodyPr wrap="square" rtlCol="0">
            <a:spAutoFit/>
          </a:bodyPr>
          <a:lstStyle/>
          <a:p>
            <a:r>
              <a:rPr lang="it-IT" sz="2000" dirty="0"/>
              <a:t>Ne restano le fondazioni di 7 muri radiali e tratti di due muri semicircolari: l’edificio è stato ipoteticamente ricostruito con portico perimetrale a 88 arcate.</a:t>
            </a:r>
          </a:p>
        </p:txBody>
      </p:sp>
    </p:spTree>
    <p:extLst>
      <p:ext uri="{BB962C8B-B14F-4D97-AF65-F5344CB8AC3E}">
        <p14:creationId xmlns:p14="http://schemas.microsoft.com/office/powerpoint/2010/main" val="8637321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88052" y="209169"/>
            <a:ext cx="8746292" cy="2246769"/>
          </a:xfrm>
          <a:prstGeom prst="rect">
            <a:avLst/>
          </a:prstGeom>
          <a:noFill/>
        </p:spPr>
        <p:txBody>
          <a:bodyPr wrap="square" rtlCol="0">
            <a:spAutoFit/>
          </a:bodyPr>
          <a:lstStyle/>
          <a:p>
            <a:pPr algn="just"/>
            <a:r>
              <a:rPr lang="it-IT" sz="2000" dirty="0"/>
              <a:t>Sono soprattutto gli anfiteatri ad avere stretta relazione con le arterie consolari. Si pensi al caso della </a:t>
            </a:r>
            <a:r>
              <a:rPr lang="it-IT" sz="2000" i="1" dirty="0"/>
              <a:t>via Appia </a:t>
            </a:r>
            <a:r>
              <a:rPr lang="it-IT" sz="2000" dirty="0"/>
              <a:t>che lungo il tracciato da Roma a Brindisi vedeva costruiti in diretto contatto gli anfiteatri di </a:t>
            </a:r>
            <a:r>
              <a:rPr lang="it-IT" sz="2000" i="1" dirty="0" err="1"/>
              <a:t>Fundi</a:t>
            </a:r>
            <a:r>
              <a:rPr lang="it-IT" sz="2000" dirty="0"/>
              <a:t> (tuttavia noto solo da cronache medievali, mappe catastali e dalla fotografia aerea), Formia (anche in tal caso si sono individuati solo pochi resti murari), </a:t>
            </a:r>
            <a:r>
              <a:rPr lang="it-IT" sz="2000" i="1" dirty="0" err="1"/>
              <a:t>Minturnae</a:t>
            </a:r>
            <a:r>
              <a:rPr lang="it-IT" sz="2000" dirty="0"/>
              <a:t> (individuato in una concavità ellissoidale del terreno in area periferica), </a:t>
            </a:r>
            <a:r>
              <a:rPr lang="it-IT" sz="2000" i="1" dirty="0" err="1"/>
              <a:t>Sinuessa</a:t>
            </a:r>
            <a:r>
              <a:rPr lang="it-IT" sz="2000" dirty="0"/>
              <a:t> (ben visibile nella fotografia aerea), mentre a Capua un apposito diverticolo lo collegava alla strada.</a:t>
            </a:r>
          </a:p>
        </p:txBody>
      </p:sp>
      <p:pic>
        <p:nvPicPr>
          <p:cNvPr id="5" name="Immagin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260222" y="3548992"/>
            <a:ext cx="5490983" cy="2968563"/>
          </a:xfrm>
          <a:prstGeom prst="rect">
            <a:avLst/>
          </a:prstGeom>
        </p:spPr>
      </p:pic>
      <p:pic>
        <p:nvPicPr>
          <p:cNvPr id="6" name="Immagine 5" descr="banzato 1.pd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881030" y="2435999"/>
            <a:ext cx="2225852" cy="2225986"/>
          </a:xfrm>
          <a:prstGeom prst="rect">
            <a:avLst/>
          </a:prstGeom>
          <a:ln>
            <a:solidFill>
              <a:schemeClr val="tx1"/>
            </a:solidFill>
          </a:ln>
        </p:spPr>
      </p:pic>
      <p:pic>
        <p:nvPicPr>
          <p:cNvPr id="10" name="Immagine 9" descr="banzato.pdf"/>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734" y="2913011"/>
            <a:ext cx="2198488" cy="1886559"/>
          </a:xfrm>
          <a:prstGeom prst="rect">
            <a:avLst/>
          </a:prstGeom>
          <a:ln>
            <a:solidFill>
              <a:srgbClr val="000000"/>
            </a:solidFill>
          </a:ln>
        </p:spPr>
      </p:pic>
      <p:cxnSp>
        <p:nvCxnSpPr>
          <p:cNvPr id="12" name="Connettore 1 11"/>
          <p:cNvCxnSpPr/>
          <p:nvPr/>
        </p:nvCxnSpPr>
        <p:spPr>
          <a:xfrm>
            <a:off x="5342484" y="1794746"/>
            <a:ext cx="1697999" cy="111826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Connettore 1 7"/>
          <p:cNvCxnSpPr/>
          <p:nvPr/>
        </p:nvCxnSpPr>
        <p:spPr>
          <a:xfrm flipH="1">
            <a:off x="1642779" y="2286702"/>
            <a:ext cx="911122" cy="62630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338391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377818" y="3958250"/>
            <a:ext cx="2301960" cy="2416974"/>
          </a:xfrm>
          <a:prstGeom prst="rect">
            <a:avLst/>
          </a:prstGeom>
          <a:ln>
            <a:solidFill>
              <a:srgbClr val="000000"/>
            </a:solidFill>
          </a:ln>
        </p:spPr>
      </p:pic>
      <p:sp>
        <p:nvSpPr>
          <p:cNvPr id="2" name="CasellaDiTesto 1"/>
          <p:cNvSpPr txBox="1"/>
          <p:nvPr/>
        </p:nvSpPr>
        <p:spPr>
          <a:xfrm>
            <a:off x="366611" y="221079"/>
            <a:ext cx="8445148" cy="1015663"/>
          </a:xfrm>
          <a:prstGeom prst="rect">
            <a:avLst/>
          </a:prstGeom>
          <a:noFill/>
        </p:spPr>
        <p:txBody>
          <a:bodyPr wrap="square" rtlCol="0">
            <a:spAutoFit/>
          </a:bodyPr>
          <a:lstStyle/>
          <a:p>
            <a:pPr algn="just"/>
            <a:r>
              <a:rPr lang="it-IT" sz="2000" dirty="0"/>
              <a:t>Anche per la </a:t>
            </a:r>
            <a:r>
              <a:rPr lang="it-IT" sz="2000" i="1" dirty="0"/>
              <a:t>via Flaminia </a:t>
            </a:r>
            <a:r>
              <a:rPr lang="it-IT" sz="2000" dirty="0"/>
              <a:t>si può osservare una stretta relazione della stessa con gli anfiteatri di Otricoli, </a:t>
            </a:r>
            <a:r>
              <a:rPr lang="it-IT" sz="2000" i="1" dirty="0" err="1"/>
              <a:t>Carsulae</a:t>
            </a:r>
            <a:r>
              <a:rPr lang="it-IT" sz="2000" dirty="0"/>
              <a:t>, </a:t>
            </a:r>
            <a:r>
              <a:rPr lang="it-IT" sz="2000" i="1" dirty="0" err="1"/>
              <a:t>Mevania</a:t>
            </a:r>
            <a:r>
              <a:rPr lang="it-IT" sz="2000" i="1" dirty="0"/>
              <a:t> </a:t>
            </a:r>
            <a:r>
              <a:rPr lang="it-IT" sz="2000" dirty="0"/>
              <a:t>(segnalato da una vasta depressione del terreno e da pochi muri affioranti).</a:t>
            </a:r>
          </a:p>
        </p:txBody>
      </p:sp>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25405" y="1447094"/>
            <a:ext cx="5208156" cy="5208156"/>
          </a:xfrm>
          <a:prstGeom prst="rect">
            <a:avLst/>
          </a:prstGeom>
        </p:spPr>
      </p:pic>
      <p:pic>
        <p:nvPicPr>
          <p:cNvPr id="6" name="Immagin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0139" y="1239546"/>
            <a:ext cx="2939639" cy="1998954"/>
          </a:xfrm>
          <a:prstGeom prst="rect">
            <a:avLst/>
          </a:prstGeom>
        </p:spPr>
      </p:pic>
      <p:cxnSp>
        <p:nvCxnSpPr>
          <p:cNvPr id="8" name="Connettore 1 7"/>
          <p:cNvCxnSpPr/>
          <p:nvPr/>
        </p:nvCxnSpPr>
        <p:spPr>
          <a:xfrm>
            <a:off x="2333023" y="853799"/>
            <a:ext cx="207073" cy="57984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flipH="1">
            <a:off x="3023266" y="922826"/>
            <a:ext cx="548695" cy="334314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798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13956" y="228303"/>
            <a:ext cx="8548196" cy="1631216"/>
          </a:xfrm>
          <a:prstGeom prst="rect">
            <a:avLst/>
          </a:prstGeom>
          <a:noFill/>
        </p:spPr>
        <p:txBody>
          <a:bodyPr wrap="square" rtlCol="0">
            <a:spAutoFit/>
          </a:bodyPr>
          <a:lstStyle/>
          <a:p>
            <a:pPr algn="just"/>
            <a:r>
              <a:rPr lang="it-IT" sz="2000" dirty="0"/>
              <a:t>Simile è il caso della </a:t>
            </a:r>
            <a:r>
              <a:rPr lang="it-IT" sz="2000" i="1" dirty="0"/>
              <a:t>via Aemilia </a:t>
            </a:r>
            <a:r>
              <a:rPr lang="it-IT" sz="2000" dirty="0"/>
              <a:t>che toccava lungo il percorso gli anfiteatri di </a:t>
            </a:r>
            <a:r>
              <a:rPr lang="it-IT" sz="2000" i="1" dirty="0" err="1"/>
              <a:t>Bononia</a:t>
            </a:r>
            <a:r>
              <a:rPr lang="it-IT" sz="2000" i="1" dirty="0"/>
              <a:t> </a:t>
            </a:r>
            <a:r>
              <a:rPr lang="it-IT" sz="2000" dirty="0"/>
              <a:t>(tuttavia riconosciuto solo dubitativamente nei pressi della chiesa di SS. Vitale e Agricola in Arena), </a:t>
            </a:r>
            <a:r>
              <a:rPr lang="it-IT" sz="2000" i="1" dirty="0"/>
              <a:t>Forum </a:t>
            </a:r>
            <a:r>
              <a:rPr lang="it-IT" sz="2000" i="1" dirty="0" err="1"/>
              <a:t>Cornelii</a:t>
            </a:r>
            <a:r>
              <a:rPr lang="it-IT" sz="2000" i="1" dirty="0"/>
              <a:t> </a:t>
            </a:r>
            <a:r>
              <a:rPr lang="it-IT" sz="2000" dirty="0"/>
              <a:t>e Parma: nel caso di questa direttrice si osserva un’aderenza particolarmente stretta al tracciato (poche decine di metri fra la strada e gli edifici).</a:t>
            </a:r>
          </a:p>
        </p:txBody>
      </p:sp>
      <p:pic>
        <p:nvPicPr>
          <p:cNvPr id="4" name="Immagine 3"/>
          <p:cNvPicPr>
            <a:picLocks noChangeAspect="1"/>
          </p:cNvPicPr>
          <p:nvPr/>
        </p:nvPicPr>
        <p:blipFill>
          <a:blip r:embed="rId2"/>
          <a:stretch>
            <a:fillRect/>
          </a:stretch>
        </p:blipFill>
        <p:spPr>
          <a:xfrm>
            <a:off x="313956" y="3709889"/>
            <a:ext cx="5335781" cy="3148111"/>
          </a:xfrm>
          <a:prstGeom prst="rect">
            <a:avLst/>
          </a:prstGeom>
        </p:spPr>
      </p:pic>
      <p:pic>
        <p:nvPicPr>
          <p:cNvPr id="5" name="Immagin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113576" y="1859519"/>
            <a:ext cx="3934592" cy="2064781"/>
          </a:xfrm>
          <a:prstGeom prst="rect">
            <a:avLst/>
          </a:prstGeom>
          <a:ln>
            <a:solidFill>
              <a:schemeClr val="tx1"/>
            </a:solidFill>
          </a:ln>
        </p:spPr>
      </p:pic>
      <p:pic>
        <p:nvPicPr>
          <p:cNvPr id="7" name="Immagine 6" descr="banzato.jpe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48168" y="4180764"/>
            <a:ext cx="3095832" cy="1956008"/>
          </a:xfrm>
          <a:prstGeom prst="rect">
            <a:avLst/>
          </a:prstGeom>
        </p:spPr>
      </p:pic>
      <p:cxnSp>
        <p:nvCxnSpPr>
          <p:cNvPr id="9" name="Connettore 1 8"/>
          <p:cNvCxnSpPr/>
          <p:nvPr/>
        </p:nvCxnSpPr>
        <p:spPr>
          <a:xfrm>
            <a:off x="3710402" y="1184320"/>
            <a:ext cx="14271" cy="67519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0"/>
          <p:cNvCxnSpPr/>
          <p:nvPr/>
        </p:nvCxnSpPr>
        <p:spPr>
          <a:xfrm>
            <a:off x="5649737" y="1184320"/>
            <a:ext cx="1614088" cy="320076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70004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416" y="485143"/>
            <a:ext cx="8605278" cy="2246769"/>
          </a:xfrm>
          <a:prstGeom prst="rect">
            <a:avLst/>
          </a:prstGeom>
          <a:noFill/>
        </p:spPr>
        <p:txBody>
          <a:bodyPr wrap="square" rtlCol="0">
            <a:spAutoFit/>
          </a:bodyPr>
          <a:lstStyle/>
          <a:p>
            <a:pPr algn="just"/>
            <a:r>
              <a:rPr lang="it-IT" sz="2000" dirty="0"/>
              <a:t>Un caso particolare di rapporto fra strada e anfiteatro si osserva a </a:t>
            </a:r>
            <a:r>
              <a:rPr lang="it-IT" sz="2000" b="1" dirty="0">
                <a:solidFill>
                  <a:srgbClr val="FF0000"/>
                </a:solidFill>
              </a:rPr>
              <a:t>Nora</a:t>
            </a:r>
            <a:r>
              <a:rPr lang="it-IT" sz="2000" dirty="0"/>
              <a:t>, abitato già fenicio costruito su una piccola penisola protesa sul mare e separata dalla terraferma da un istmo largo m 50-60. Lungo la stretta striscia di terra passava l’unica strada che collegava la città al territorio e in particolare a Cagliari e </a:t>
            </a:r>
            <a:r>
              <a:rPr lang="it-IT" sz="2000" i="1" dirty="0" err="1"/>
              <a:t>Bithia</a:t>
            </a:r>
            <a:r>
              <a:rPr lang="it-IT" sz="2000" dirty="0"/>
              <a:t> i due centri più vicini: l’anfiteatro venne costruito sulla strozzatura dell’istmo quindi in un punto obbligato di transito per tutti coloro che entravano e uscivano dalla città. </a:t>
            </a: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85416" y="3279511"/>
            <a:ext cx="3879727" cy="2909796"/>
          </a:xfrm>
          <a:prstGeom prst="rect">
            <a:avLst/>
          </a:prstGeom>
        </p:spPr>
      </p:pic>
      <p:pic>
        <p:nvPicPr>
          <p:cNvPr id="3" name="Immagine 2" descr="Schermata 04-2457846 alle 11.25.36.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4414026" y="2731912"/>
            <a:ext cx="4628190" cy="4010003"/>
          </a:xfrm>
          <a:prstGeom prst="rect">
            <a:avLst/>
          </a:prstGeom>
        </p:spPr>
      </p:pic>
    </p:spTree>
    <p:extLst>
      <p:ext uri="{BB962C8B-B14F-4D97-AF65-F5344CB8AC3E}">
        <p14:creationId xmlns:p14="http://schemas.microsoft.com/office/powerpoint/2010/main" val="17640998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9902" y="158438"/>
            <a:ext cx="8614238" cy="1938992"/>
          </a:xfrm>
          <a:prstGeom prst="rect">
            <a:avLst/>
          </a:prstGeom>
          <a:noFill/>
        </p:spPr>
        <p:txBody>
          <a:bodyPr wrap="square" rtlCol="0">
            <a:spAutoFit/>
          </a:bodyPr>
          <a:lstStyle/>
          <a:p>
            <a:pPr algn="just"/>
            <a:r>
              <a:rPr lang="it-IT" sz="2000" dirty="0"/>
              <a:t>Altri casi di grande interesse in tal senso sono quelli in cui l’anfiteatro venne costruito nello spazio extraurbano compreso fra due strade, come a </a:t>
            </a:r>
            <a:r>
              <a:rPr lang="it-IT" sz="2000" b="1" dirty="0">
                <a:solidFill>
                  <a:srgbClr val="FF0000"/>
                </a:solidFill>
              </a:rPr>
              <a:t>Padova</a:t>
            </a:r>
            <a:r>
              <a:rPr lang="it-IT" sz="2000" dirty="0"/>
              <a:t>, ove si trovava poco lontano sia dalla strada per Altino, sia dall’area dell’attuale ponte Molino, su cui gravitavano le strade per Asolo, per Vicenza e per l’altopiano di Asiago. A Padova si osserva anche la vicinanza alla via d’acqua costituita dal </a:t>
            </a:r>
            <a:r>
              <a:rPr lang="it-IT" sz="2000" i="1" dirty="0" err="1"/>
              <a:t>Meduacus</a:t>
            </a:r>
            <a:r>
              <a:rPr lang="it-IT" sz="2000" dirty="0"/>
              <a:t>. </a:t>
            </a:r>
          </a:p>
        </p:txBody>
      </p:sp>
      <p:pic>
        <p:nvPicPr>
          <p:cNvPr id="7" name="Picture 2" descr="C:\Documenti\Immagini\Topografia\Venetia padova.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027314" y="1780940"/>
            <a:ext cx="3483427" cy="507706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8" name="Picture 3" descr="C:\Documenti\Immagini\Venetia padova anfiteatr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686735" y="4127157"/>
            <a:ext cx="2738995" cy="2730843"/>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9" name="Immagine 8"/>
          <p:cNvPicPr>
            <a:picLocks noChangeAspect="1"/>
          </p:cNvPicPr>
          <p:nvPr/>
        </p:nvPicPr>
        <p:blipFill>
          <a:blip r:embed="rId4"/>
          <a:stretch>
            <a:fillRect/>
          </a:stretch>
        </p:blipFill>
        <p:spPr>
          <a:xfrm>
            <a:off x="574304" y="2097430"/>
            <a:ext cx="3125401" cy="2079812"/>
          </a:xfrm>
          <a:prstGeom prst="rect">
            <a:avLst/>
          </a:prstGeom>
        </p:spPr>
      </p:pic>
    </p:spTree>
    <p:extLst>
      <p:ext uri="{BB962C8B-B14F-4D97-AF65-F5344CB8AC3E}">
        <p14:creationId xmlns:p14="http://schemas.microsoft.com/office/powerpoint/2010/main" val="31155926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56908" y="768907"/>
            <a:ext cx="8648090" cy="1015663"/>
          </a:xfrm>
          <a:prstGeom prst="rect">
            <a:avLst/>
          </a:prstGeom>
        </p:spPr>
        <p:txBody>
          <a:bodyPr wrap="square">
            <a:spAutoFit/>
          </a:bodyPr>
          <a:lstStyle/>
          <a:p>
            <a:pPr algn="just"/>
            <a:r>
              <a:rPr lang="it-IT" sz="2000" dirty="0"/>
              <a:t>In alcune città di mare l’anfiteatro gravitava sulla linea di costa, costituendo un polo d’accesso e un polo visivo per chi arrivava dal mare: vedi ad esempio il caso di </a:t>
            </a:r>
            <a:r>
              <a:rPr lang="it-IT" sz="2000" b="1" dirty="0">
                <a:solidFill>
                  <a:srgbClr val="FF0000"/>
                </a:solidFill>
              </a:rPr>
              <a:t>Pola</a:t>
            </a:r>
            <a:r>
              <a:rPr lang="it-IT" sz="2000" dirty="0"/>
              <a:t>.</a:t>
            </a:r>
          </a:p>
        </p:txBody>
      </p:sp>
      <p:pic>
        <p:nvPicPr>
          <p:cNvPr id="5" name="Immagine 4"/>
          <p:cNvPicPr>
            <a:picLocks noChangeAspect="1"/>
          </p:cNvPicPr>
          <p:nvPr/>
        </p:nvPicPr>
        <p:blipFill>
          <a:blip r:embed="rId2"/>
          <a:stretch>
            <a:fillRect/>
          </a:stretch>
        </p:blipFill>
        <p:spPr>
          <a:xfrm>
            <a:off x="3302000" y="1784570"/>
            <a:ext cx="3365499" cy="2013199"/>
          </a:xfrm>
          <a:prstGeom prst="rect">
            <a:avLst/>
          </a:prstGeom>
          <a:ln>
            <a:solidFill>
              <a:srgbClr val="000000"/>
            </a:solidFill>
          </a:ln>
        </p:spPr>
      </p:pic>
      <p:pic>
        <p:nvPicPr>
          <p:cNvPr id="7" name="Immagin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80953" y="4005651"/>
            <a:ext cx="3779825" cy="2653437"/>
          </a:xfrm>
          <a:prstGeom prst="rect">
            <a:avLst/>
          </a:prstGeom>
          <a:ln>
            <a:solidFill>
              <a:schemeClr val="tx1"/>
            </a:solidFill>
          </a:ln>
        </p:spPr>
      </p:pic>
      <p:pic>
        <p:nvPicPr>
          <p:cNvPr id="8" name="Immagine 7"/>
          <p:cNvPicPr>
            <a:picLocks noChangeAspect="1"/>
          </p:cNvPicPr>
          <p:nvPr/>
        </p:nvPicPr>
        <p:blipFill>
          <a:blip r:embed="rId4"/>
          <a:stretch>
            <a:fillRect/>
          </a:stretch>
        </p:blipFill>
        <p:spPr>
          <a:xfrm>
            <a:off x="660011" y="4005651"/>
            <a:ext cx="3289300" cy="2463800"/>
          </a:xfrm>
          <a:prstGeom prst="rect">
            <a:avLst/>
          </a:prstGeom>
        </p:spPr>
      </p:pic>
    </p:spTree>
    <p:extLst>
      <p:ext uri="{BB962C8B-B14F-4D97-AF65-F5344CB8AC3E}">
        <p14:creationId xmlns:p14="http://schemas.microsoft.com/office/powerpoint/2010/main" val="912028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01174" y="207266"/>
            <a:ext cx="8691223" cy="1323439"/>
          </a:xfrm>
          <a:prstGeom prst="rect">
            <a:avLst/>
          </a:prstGeom>
          <a:noFill/>
        </p:spPr>
        <p:txBody>
          <a:bodyPr wrap="square" rtlCol="0">
            <a:spAutoFit/>
          </a:bodyPr>
          <a:lstStyle/>
          <a:p>
            <a:pPr algn="just"/>
            <a:r>
              <a:rPr lang="it-IT" sz="2000" dirty="0"/>
              <a:t>Infine si ricordano casi di anfiteatri e teatri posti nelle immediate vicinanze delle linee delle antiche mura, probabilmente per fare in modo che gli edifici godessero di una separata e diretta accessibilità sia dalla città sia dalla campagna: </a:t>
            </a:r>
            <a:r>
              <a:rPr lang="it-IT" sz="2000" dirty="0">
                <a:solidFill>
                  <a:srgbClr val="000000"/>
                </a:solidFill>
              </a:rPr>
              <a:t>vedi ad esempio il caso di </a:t>
            </a:r>
            <a:r>
              <a:rPr lang="it-IT" sz="2000" b="1" dirty="0">
                <a:solidFill>
                  <a:srgbClr val="FF0000"/>
                </a:solidFill>
              </a:rPr>
              <a:t>Libarna</a:t>
            </a:r>
            <a:r>
              <a:rPr lang="it-IT" sz="2000" dirty="0">
                <a:solidFill>
                  <a:srgbClr val="000000"/>
                </a:solidFill>
              </a:rPr>
              <a:t> (Serravalle Scrivia - Alessandria).</a:t>
            </a:r>
          </a:p>
        </p:txBody>
      </p:sp>
      <p:pic>
        <p:nvPicPr>
          <p:cNvPr id="4" name="Immagine 3"/>
          <p:cNvPicPr>
            <a:picLocks noChangeAspect="1"/>
          </p:cNvPicPr>
          <p:nvPr/>
        </p:nvPicPr>
        <p:blipFill>
          <a:blip r:embed="rId2"/>
          <a:stretch>
            <a:fillRect/>
          </a:stretch>
        </p:blipFill>
        <p:spPr>
          <a:xfrm>
            <a:off x="2585138" y="1530705"/>
            <a:ext cx="4203700" cy="2489200"/>
          </a:xfrm>
          <a:prstGeom prst="rect">
            <a:avLst/>
          </a:prstGeom>
          <a:ln>
            <a:solidFill>
              <a:srgbClr val="000000"/>
            </a:solidFill>
          </a:ln>
        </p:spPr>
      </p:pic>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949641" y="3490687"/>
            <a:ext cx="4750354" cy="3118395"/>
          </a:xfrm>
          <a:prstGeom prst="rect">
            <a:avLst/>
          </a:prstGeom>
        </p:spPr>
      </p:pic>
      <p:pic>
        <p:nvPicPr>
          <p:cNvPr id="7" name="Immagin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5660" y="3377513"/>
            <a:ext cx="2984499" cy="3349858"/>
          </a:xfrm>
          <a:prstGeom prst="rect">
            <a:avLst/>
          </a:prstGeom>
        </p:spPr>
      </p:pic>
    </p:spTree>
    <p:extLst>
      <p:ext uri="{BB962C8B-B14F-4D97-AF65-F5344CB8AC3E}">
        <p14:creationId xmlns:p14="http://schemas.microsoft.com/office/powerpoint/2010/main" val="1963073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6768" y="370992"/>
            <a:ext cx="8576737" cy="1631216"/>
          </a:xfrm>
          <a:prstGeom prst="rect">
            <a:avLst/>
          </a:prstGeom>
          <a:noFill/>
        </p:spPr>
        <p:txBody>
          <a:bodyPr wrap="square" rtlCol="0">
            <a:spAutoFit/>
          </a:bodyPr>
          <a:lstStyle/>
          <a:p>
            <a:pPr algn="just"/>
            <a:r>
              <a:rPr lang="it-IT" sz="2000" dirty="0"/>
              <a:t>Di particolare interesse il caso di </a:t>
            </a:r>
            <a:r>
              <a:rPr lang="it-IT" sz="2000" b="1" dirty="0">
                <a:solidFill>
                  <a:srgbClr val="FF0000"/>
                </a:solidFill>
              </a:rPr>
              <a:t>Sepino</a:t>
            </a:r>
            <a:r>
              <a:rPr lang="it-IT" sz="2000" dirty="0"/>
              <a:t> ove il teatro venne costruito a ridosso delle mura con la cavea quasi tangente alla linea fortificata. In rapporto diretto con l’ingresso mediano del teatro sottoposto alla cavea venne aperta sulle mura una postierla che permetteva a quanti venivano da fuori città di accedere al teatro senza nemmeno transitare per le vie cittadine. </a:t>
            </a:r>
            <a:endParaRPr lang="it-IT" sz="2000" i="1" dirty="0">
              <a:solidFill>
                <a:srgbClr val="FF0000"/>
              </a:solidFill>
            </a:endParaRPr>
          </a:p>
        </p:txBody>
      </p:sp>
      <p:pic>
        <p:nvPicPr>
          <p:cNvPr id="4" name="Immagine 3"/>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218289" y="2150851"/>
            <a:ext cx="5715216" cy="4214972"/>
          </a:xfrm>
          <a:prstGeom prst="rect">
            <a:avLst/>
          </a:prstGeom>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0408" y="2413160"/>
            <a:ext cx="3375053" cy="2473829"/>
          </a:xfrm>
          <a:prstGeom prst="rect">
            <a:avLst/>
          </a:prstGeom>
          <a:ln>
            <a:solidFill>
              <a:srgbClr val="000000"/>
            </a:solidFill>
          </a:ln>
        </p:spPr>
      </p:pic>
    </p:spTree>
    <p:extLst>
      <p:ext uri="{BB962C8B-B14F-4D97-AF65-F5344CB8AC3E}">
        <p14:creationId xmlns:p14="http://schemas.microsoft.com/office/powerpoint/2010/main" val="10570703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648639" y="520554"/>
            <a:ext cx="7907130" cy="5940088"/>
          </a:xfrm>
          <a:prstGeom prst="rect">
            <a:avLst/>
          </a:prstGeom>
          <a:noFill/>
        </p:spPr>
        <p:txBody>
          <a:bodyPr wrap="square" rtlCol="0">
            <a:spAutoFit/>
          </a:bodyPr>
          <a:lstStyle/>
          <a:p>
            <a:pPr algn="ctr"/>
            <a:r>
              <a:rPr lang="it-IT" sz="2000" b="1" dirty="0">
                <a:solidFill>
                  <a:srgbClr val="FF0000"/>
                </a:solidFill>
              </a:rPr>
              <a:t>Qualche lavoro sul tema</a:t>
            </a:r>
          </a:p>
          <a:p>
            <a:pPr algn="just"/>
            <a:endParaRPr lang="it-IT" sz="2000" b="1" dirty="0">
              <a:solidFill>
                <a:srgbClr val="FF0000"/>
              </a:solidFill>
            </a:endParaRPr>
          </a:p>
          <a:p>
            <a:pPr algn="just"/>
            <a:r>
              <a:rPr lang="it-IT" sz="2000" dirty="0"/>
              <a:t>P. </a:t>
            </a:r>
            <a:r>
              <a:rPr lang="it-IT" sz="2000" dirty="0" err="1"/>
              <a:t>Giusberti</a:t>
            </a:r>
            <a:r>
              <a:rPr lang="it-IT" sz="2000" dirty="0"/>
              <a:t>, </a:t>
            </a:r>
            <a:r>
              <a:rPr lang="it-IT" sz="2000" i="1" dirty="0"/>
              <a:t>Teatri e anfiteatri romani nelle città italiane</a:t>
            </a:r>
            <a:r>
              <a:rPr lang="it-IT" sz="2000" dirty="0"/>
              <a:t>, in “Storia delle città”, 38-39,  1986, pp. 5-38.</a:t>
            </a:r>
          </a:p>
          <a:p>
            <a:pPr algn="just"/>
            <a:endParaRPr lang="it-IT" sz="2000" dirty="0"/>
          </a:p>
          <a:p>
            <a:pPr algn="just"/>
            <a:r>
              <a:rPr lang="it-IT" sz="2000" dirty="0"/>
              <a:t>E. </a:t>
            </a:r>
            <a:r>
              <a:rPr lang="it-IT" sz="2000" dirty="0" err="1"/>
              <a:t>Frézouls</a:t>
            </a:r>
            <a:r>
              <a:rPr lang="it-IT" sz="2000" dirty="0"/>
              <a:t>, </a:t>
            </a:r>
            <a:r>
              <a:rPr lang="it-IT" sz="2000" i="1" dirty="0" err="1"/>
              <a:t>Les</a:t>
            </a:r>
            <a:r>
              <a:rPr lang="it-IT" sz="2000" i="1" dirty="0"/>
              <a:t> </a:t>
            </a:r>
            <a:r>
              <a:rPr lang="it-IT" sz="2000" i="1" dirty="0" err="1"/>
              <a:t>monuments</a:t>
            </a:r>
            <a:r>
              <a:rPr lang="it-IT" sz="2000" i="1" dirty="0"/>
              <a:t> </a:t>
            </a:r>
            <a:r>
              <a:rPr lang="it-IT" sz="2000" i="1" dirty="0" err="1"/>
              <a:t>des</a:t>
            </a:r>
            <a:r>
              <a:rPr lang="it-IT" sz="2000" i="1" dirty="0"/>
              <a:t> </a:t>
            </a:r>
            <a:r>
              <a:rPr lang="it-IT" sz="2000" i="1" dirty="0" err="1"/>
              <a:t>spectacles</a:t>
            </a:r>
            <a:r>
              <a:rPr lang="it-IT" sz="2000" i="1" dirty="0"/>
              <a:t> </a:t>
            </a:r>
            <a:r>
              <a:rPr lang="it-IT" sz="2000" i="1" dirty="0" err="1"/>
              <a:t>dans</a:t>
            </a:r>
            <a:r>
              <a:rPr lang="it-IT" sz="2000" i="1" dirty="0"/>
              <a:t> la ville: </a:t>
            </a:r>
            <a:r>
              <a:rPr lang="it-IT" sz="2000" i="1" dirty="0" err="1"/>
              <a:t>théâtre</a:t>
            </a:r>
            <a:r>
              <a:rPr lang="it-IT" sz="2000" i="1" dirty="0"/>
              <a:t> et </a:t>
            </a:r>
            <a:r>
              <a:rPr lang="it-IT" sz="2000" i="1" dirty="0" err="1"/>
              <a:t>amphithéâtre</a:t>
            </a:r>
            <a:r>
              <a:rPr lang="it-IT" sz="2000" dirty="0"/>
              <a:t>, in </a:t>
            </a:r>
            <a:r>
              <a:rPr lang="it-IT" sz="2000" dirty="0" err="1"/>
              <a:t>Gladiateurs</a:t>
            </a:r>
            <a:r>
              <a:rPr lang="it-IT" sz="2000" dirty="0"/>
              <a:t> et </a:t>
            </a:r>
            <a:r>
              <a:rPr lang="it-IT" sz="2000" i="1" dirty="0" err="1"/>
              <a:t>amphithéâtre</a:t>
            </a:r>
            <a:r>
              <a:rPr lang="it-IT" sz="2000" dirty="0" err="1"/>
              <a:t>s</a:t>
            </a:r>
            <a:r>
              <a:rPr lang="it-IT" sz="2000" dirty="0"/>
              <a:t>, </a:t>
            </a:r>
            <a:r>
              <a:rPr lang="it-IT" sz="2000" dirty="0" err="1"/>
              <a:t>Actes</a:t>
            </a:r>
            <a:r>
              <a:rPr lang="it-IT" sz="2000" dirty="0"/>
              <a:t> </a:t>
            </a:r>
            <a:r>
              <a:rPr lang="it-IT" sz="2000" dirty="0" err="1"/>
              <a:t>du</a:t>
            </a:r>
            <a:r>
              <a:rPr lang="it-IT" sz="2000" dirty="0"/>
              <a:t> </a:t>
            </a:r>
            <a:r>
              <a:rPr lang="it-IT" sz="2000" dirty="0" err="1"/>
              <a:t>colloque</a:t>
            </a:r>
            <a:r>
              <a:rPr lang="it-IT" sz="2000" dirty="0"/>
              <a:t>, Toulouse et Lattes 26-29 mai 1987</a:t>
            </a:r>
            <a:r>
              <a:rPr lang="it-IT" sz="2000" i="1" dirty="0"/>
              <a:t>,</a:t>
            </a:r>
            <a:r>
              <a:rPr lang="it-IT" sz="2000" dirty="0"/>
              <a:t> Lattes 1990. </a:t>
            </a:r>
          </a:p>
          <a:p>
            <a:pPr algn="just"/>
            <a:endParaRPr lang="it-IT" sz="2000" dirty="0"/>
          </a:p>
          <a:p>
            <a:pPr algn="just"/>
            <a:r>
              <a:rPr lang="it-IT" sz="2000" dirty="0"/>
              <a:t>S. Maggi, </a:t>
            </a:r>
            <a:r>
              <a:rPr lang="it-IT" sz="2000" i="1" dirty="0"/>
              <a:t>La politica urbanistica in Cisalpina. Un esempio: gli edifici da spettacolo</a:t>
            </a:r>
            <a:r>
              <a:rPr lang="it-IT" sz="2000" dirty="0"/>
              <a:t>, in “</a:t>
            </a:r>
            <a:r>
              <a:rPr lang="it-IT" sz="2000" dirty="0" err="1"/>
              <a:t>Latomus</a:t>
            </a:r>
            <a:r>
              <a:rPr lang="it-IT" sz="2000" dirty="0"/>
              <a:t>”, 50, 2, 1991, pp. 304-326.</a:t>
            </a:r>
          </a:p>
          <a:p>
            <a:pPr algn="just"/>
            <a:endParaRPr lang="it-IT" sz="2000" dirty="0"/>
          </a:p>
          <a:p>
            <a:pPr algn="just"/>
            <a:r>
              <a:rPr lang="it-IT" sz="2000" dirty="0"/>
              <a:t>S. Maggi, </a:t>
            </a:r>
            <a:r>
              <a:rPr lang="it-IT" sz="2000" i="1" dirty="0"/>
              <a:t>Correlazione urbanistica fra edifici da spettacolo della Cisalpina e delle </a:t>
            </a:r>
            <a:r>
              <a:rPr lang="it-IT" sz="2000" i="1" dirty="0" err="1"/>
              <a:t>Gallie</a:t>
            </a:r>
            <a:r>
              <a:rPr lang="it-IT" sz="2000" i="1" dirty="0"/>
              <a:t> in età romana</a:t>
            </a:r>
            <a:r>
              <a:rPr lang="it-IT" sz="2000" dirty="0"/>
              <a:t>, in </a:t>
            </a:r>
            <a:r>
              <a:rPr lang="it-IT" sz="2000" i="1" dirty="0"/>
              <a:t>Spettacolo in Aquileia e nella Cisalpina romana</a:t>
            </a:r>
            <a:r>
              <a:rPr lang="it-IT" sz="2000" dirty="0"/>
              <a:t>, Antichità Altoadriatiche 41, Udine 1994, pp. 39-51.</a:t>
            </a:r>
          </a:p>
          <a:p>
            <a:pPr algn="just"/>
            <a:endParaRPr lang="it-IT" sz="2000" dirty="0"/>
          </a:p>
          <a:p>
            <a:pPr algn="just"/>
            <a:r>
              <a:rPr lang="it-IT" sz="2000" dirty="0" err="1"/>
              <a:t>J</a:t>
            </a:r>
            <a:r>
              <a:rPr lang="it-IT" sz="2000" dirty="0"/>
              <a:t>. Bonetto, </a:t>
            </a:r>
            <a:r>
              <a:rPr lang="it-IT" sz="2000" i="1" dirty="0"/>
              <a:t>Gli edifici per spettacolo e la viabilità nelle città dell’Italia romana</a:t>
            </a:r>
            <a:r>
              <a:rPr lang="it-IT" sz="2000" dirty="0"/>
              <a:t>, in </a:t>
            </a:r>
            <a:r>
              <a:rPr lang="it-IT" sz="2000" i="1" dirty="0"/>
              <a:t>Gli edifici per spettacoli nell’Italia romana,</a:t>
            </a:r>
            <a:r>
              <a:rPr lang="it-IT" sz="2000" dirty="0"/>
              <a:t> a cura di G. Tosi, Roma 2003, pp. 923-939.</a:t>
            </a:r>
          </a:p>
        </p:txBody>
      </p:sp>
    </p:spTree>
    <p:extLst>
      <p:ext uri="{BB962C8B-B14F-4D97-AF65-F5344CB8AC3E}">
        <p14:creationId xmlns:p14="http://schemas.microsoft.com/office/powerpoint/2010/main" val="20761954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5416" y="156958"/>
            <a:ext cx="8505382" cy="1938992"/>
          </a:xfrm>
          <a:prstGeom prst="rect">
            <a:avLst/>
          </a:prstGeom>
          <a:noFill/>
        </p:spPr>
        <p:txBody>
          <a:bodyPr wrap="square" rtlCol="0">
            <a:spAutoFit/>
          </a:bodyPr>
          <a:lstStyle/>
          <a:p>
            <a:pPr algn="just"/>
            <a:r>
              <a:rPr lang="it-IT" sz="2000" dirty="0"/>
              <a:t>Di grande suggestione è il caso del </a:t>
            </a:r>
            <a:r>
              <a:rPr lang="it-IT" sz="2000" b="1" dirty="0">
                <a:solidFill>
                  <a:srgbClr val="FF0000"/>
                </a:solidFill>
              </a:rPr>
              <a:t>teatro di Miseno</a:t>
            </a:r>
            <a:r>
              <a:rPr lang="it-IT" sz="2000" dirty="0">
                <a:solidFill>
                  <a:srgbClr val="000000"/>
                </a:solidFill>
              </a:rPr>
              <a:t>,</a:t>
            </a:r>
            <a:r>
              <a:rPr lang="it-IT" sz="2000" b="1" dirty="0">
                <a:solidFill>
                  <a:srgbClr val="FF0000"/>
                </a:solidFill>
              </a:rPr>
              <a:t> </a:t>
            </a:r>
            <a:r>
              <a:rPr lang="it-IT" sz="2000" dirty="0"/>
              <a:t>la cui cavea</a:t>
            </a:r>
            <a:r>
              <a:rPr lang="it-IT" sz="2000" b="1" dirty="0">
                <a:solidFill>
                  <a:srgbClr val="FF0000"/>
                </a:solidFill>
              </a:rPr>
              <a:t> </a:t>
            </a:r>
            <a:r>
              <a:rPr lang="it-IT" sz="2000" dirty="0">
                <a:solidFill>
                  <a:srgbClr val="000000"/>
                </a:solidFill>
              </a:rPr>
              <a:t>fu realizzata scavando parte del corridoio anulare e degli ambienti radiali nel pendio del rilievo che si innalzava presso il litorale. Una </a:t>
            </a:r>
            <a:r>
              <a:rPr lang="it-IT" sz="2000" dirty="0"/>
              <a:t>galleria di 30 metri fu scavata nella roccia della collina, all’altezza dell’asse centrale dell’edificio, così da ottenere un collegamento diretto con la strada costiera, ora sommersa a causa del bradisismo.</a:t>
            </a:r>
          </a:p>
        </p:txBody>
      </p:sp>
      <p:pic>
        <p:nvPicPr>
          <p:cNvPr id="5" name="Immagine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345498" y="4008030"/>
            <a:ext cx="3606108" cy="2685228"/>
          </a:xfrm>
          <a:prstGeom prst="rect">
            <a:avLst/>
          </a:prstGeom>
        </p:spPr>
      </p:pic>
      <p:pic>
        <p:nvPicPr>
          <p:cNvPr id="6" name="Immagin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63007" y="2095950"/>
            <a:ext cx="4366594" cy="1528308"/>
          </a:xfrm>
          <a:prstGeom prst="rect">
            <a:avLst/>
          </a:prstGeom>
        </p:spPr>
      </p:pic>
      <p:pic>
        <p:nvPicPr>
          <p:cNvPr id="7" name="Immagine 6" descr="banzato.jpe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flipH="1" flipV="1">
            <a:off x="368245" y="2095950"/>
            <a:ext cx="3293773" cy="4597308"/>
          </a:xfrm>
          <a:prstGeom prst="rect">
            <a:avLst/>
          </a:prstGeom>
        </p:spPr>
      </p:pic>
      <p:cxnSp>
        <p:nvCxnSpPr>
          <p:cNvPr id="9" name="Connettore 2 8"/>
          <p:cNvCxnSpPr/>
          <p:nvPr/>
        </p:nvCxnSpPr>
        <p:spPr>
          <a:xfrm flipV="1">
            <a:off x="2816193" y="5301403"/>
            <a:ext cx="400341" cy="510812"/>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Connettore 2 12"/>
          <p:cNvCxnSpPr/>
          <p:nvPr/>
        </p:nvCxnSpPr>
        <p:spPr>
          <a:xfrm>
            <a:off x="4345498" y="2695742"/>
            <a:ext cx="444793" cy="583959"/>
          </a:xfrm>
          <a:prstGeom prst="straightConnector1">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685216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48199" y="487028"/>
            <a:ext cx="8568306" cy="5632311"/>
          </a:xfrm>
          <a:prstGeom prst="rect">
            <a:avLst/>
          </a:prstGeom>
        </p:spPr>
        <p:txBody>
          <a:bodyPr wrap="square">
            <a:spAutoFit/>
          </a:bodyPr>
          <a:lstStyle/>
          <a:p>
            <a:pPr algn="just"/>
            <a:r>
              <a:rPr lang="it-IT" sz="2000" dirty="0">
                <a:solidFill>
                  <a:srgbClr val="FF0000"/>
                </a:solidFill>
              </a:rPr>
              <a:t>2. </a:t>
            </a:r>
            <a:r>
              <a:rPr lang="it-IT" sz="2000" b="1" dirty="0">
                <a:solidFill>
                  <a:srgbClr val="FF0000"/>
                </a:solidFill>
              </a:rPr>
              <a:t>Esigenze “comunicative”</a:t>
            </a:r>
            <a:r>
              <a:rPr lang="it-IT" sz="2000" dirty="0">
                <a:solidFill>
                  <a:srgbClr val="000000"/>
                </a:solidFill>
              </a:rPr>
              <a:t>. Data l’importanza e il ruolo degli edifici di spettacolo nell’urbanizzazione augustea (in particolare per quanto riguarda i teatri) e poi giulio-claudia e </a:t>
            </a:r>
            <a:r>
              <a:rPr lang="it-IT" sz="2000" dirty="0" err="1">
                <a:solidFill>
                  <a:srgbClr val="000000"/>
                </a:solidFill>
              </a:rPr>
              <a:t>flavia</a:t>
            </a:r>
            <a:r>
              <a:rPr lang="it-IT" sz="2000" dirty="0">
                <a:solidFill>
                  <a:srgbClr val="000000"/>
                </a:solidFill>
              </a:rPr>
              <a:t> (in tal caso anche degli anfiteatri) e in considerazione del fatto che questi edifici divennero il luogo del consenso e della propaganda dell’imperatore stesso e della sua famiglia, ma anche, come abbiamo visto, di singole personalità cittadine, assumendo dunque un ruolo simbolico, era importante scegliere per il loro inserimento urbanistico luoghi che ne garantissero la migliore visibilità possibile. In tal senso, come scrive Gros, si cercò di “far partecipare tali edifici a sequenze monumentali dominanti, scegliendo quando era possibile un’area gravitante sul </a:t>
            </a:r>
            <a:r>
              <a:rPr lang="it-IT" sz="2000" b="1" dirty="0">
                <a:solidFill>
                  <a:srgbClr val="FF0000"/>
                </a:solidFill>
              </a:rPr>
              <a:t>foro</a:t>
            </a:r>
            <a:r>
              <a:rPr lang="it-IT" sz="2000" dirty="0">
                <a:solidFill>
                  <a:srgbClr val="000000"/>
                </a:solidFill>
              </a:rPr>
              <a:t>”. Tuttavia in Italia, con l’eccezione dell’area campana, il teatro si diffuse solo dall’età augustea, quando molti centri urbani avevano già assunto un almeno iniziale assetto monumentale: spesso perciò le aree forensi erano già completate e il teatro non riuscì a trovare spazio nelle loro immediate vicinanze. In tali casi si cercò comunque di mantenere uno stretto collegamento degli edifici per spettacoli con gli assi di scorrimento più affollati, così che, come scrive ancora Gros, essi fossero disposti in luoghi per cui si passava comunemente e non ai quali si accedeva solo appositamente.</a:t>
            </a:r>
            <a:endParaRPr lang="it-IT" sz="2000" dirty="0"/>
          </a:p>
        </p:txBody>
      </p:sp>
    </p:spTree>
    <p:extLst>
      <p:ext uri="{BB962C8B-B14F-4D97-AF65-F5344CB8AC3E}">
        <p14:creationId xmlns:p14="http://schemas.microsoft.com/office/powerpoint/2010/main" val="34625689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33587" y="177891"/>
            <a:ext cx="8460114" cy="1631216"/>
          </a:xfrm>
          <a:prstGeom prst="rect">
            <a:avLst/>
          </a:prstGeom>
          <a:noFill/>
        </p:spPr>
        <p:txBody>
          <a:bodyPr wrap="square" rtlCol="0">
            <a:spAutoFit/>
          </a:bodyPr>
          <a:lstStyle/>
          <a:p>
            <a:pPr algn="just"/>
            <a:r>
              <a:rPr lang="it-IT" sz="2000" dirty="0"/>
              <a:t>Fra gli esempi di teatri costruiti </a:t>
            </a:r>
            <a:r>
              <a:rPr lang="it-IT" sz="2000" dirty="0">
                <a:solidFill>
                  <a:srgbClr val="FF0000"/>
                </a:solidFill>
              </a:rPr>
              <a:t>in prossimità del foro</a:t>
            </a:r>
            <a:r>
              <a:rPr lang="it-IT" sz="2000" dirty="0"/>
              <a:t>, vedi il caso di </a:t>
            </a:r>
            <a:r>
              <a:rPr lang="it-IT" sz="2000" b="1" dirty="0">
                <a:solidFill>
                  <a:srgbClr val="FF0000"/>
                </a:solidFill>
              </a:rPr>
              <a:t>Brescia</a:t>
            </a:r>
            <a:r>
              <a:rPr lang="it-IT" sz="2000" dirty="0"/>
              <a:t>, realizzato sulle pendici del colle </a:t>
            </a:r>
            <a:r>
              <a:rPr lang="it-IT" sz="2000" dirty="0" err="1"/>
              <a:t>Cidneo</a:t>
            </a:r>
            <a:r>
              <a:rPr lang="it-IT" sz="2000" dirty="0"/>
              <a:t> (ma in parte anche </a:t>
            </a:r>
            <a:r>
              <a:rPr lang="it-IT" sz="2000" dirty="0" err="1"/>
              <a:t>sostruito</a:t>
            </a:r>
            <a:r>
              <a:rPr lang="it-IT" sz="2000" dirty="0"/>
              <a:t>), in un’età variamente inquadrata fra la metà del sec. I a.C. e il I d.C., con rifacimenti in età severiana. In tal caso si osserva anche una stretta contiguità con l’area templare.</a:t>
            </a:r>
            <a:endParaRPr lang="it-IT" sz="2000" b="1" dirty="0">
              <a:solidFill>
                <a:srgbClr val="FF0000"/>
              </a:solidFill>
            </a:endParaRPr>
          </a:p>
        </p:txBody>
      </p:sp>
      <p:pic>
        <p:nvPicPr>
          <p:cNvPr id="3" name="Immagine 2" descr="fig. 23 teatro Brescia.pdf"/>
          <p:cNvPicPr>
            <a:picLocks noChangeAspect="1"/>
          </p:cNvPicPr>
          <p:nvPr/>
        </p:nvPicPr>
        <p:blipFill rotWithShape="1">
          <a:blip r:embed="rId2" cstate="email">
            <a:extLst>
              <a:ext uri="{28A0092B-C50C-407E-A947-70E740481C1C}">
                <a14:useLocalDpi xmlns:a14="http://schemas.microsoft.com/office/drawing/2010/main"/>
              </a:ext>
            </a:extLst>
          </a:blip>
          <a:srcRect l="15551" t="37083" r="17791" b="22698"/>
          <a:stretch/>
        </p:blipFill>
        <p:spPr>
          <a:xfrm>
            <a:off x="828292" y="4169333"/>
            <a:ext cx="3009462" cy="2526450"/>
          </a:xfrm>
          <a:prstGeom prst="rect">
            <a:avLst/>
          </a:prstGeom>
        </p:spPr>
      </p:pic>
      <p:pic>
        <p:nvPicPr>
          <p:cNvPr id="4" name="Immagine 3"/>
          <p:cNvPicPr>
            <a:picLocks noChangeAspect="1"/>
          </p:cNvPicPr>
          <p:nvPr/>
        </p:nvPicPr>
        <p:blipFill>
          <a:blip r:embed="rId3"/>
          <a:stretch>
            <a:fillRect/>
          </a:stretch>
        </p:blipFill>
        <p:spPr>
          <a:xfrm>
            <a:off x="387914" y="1809107"/>
            <a:ext cx="3449840" cy="2167875"/>
          </a:xfrm>
          <a:prstGeom prst="rect">
            <a:avLst/>
          </a:prstGeom>
          <a:ln>
            <a:solidFill>
              <a:schemeClr val="tx1"/>
            </a:solidFill>
          </a:ln>
        </p:spPr>
      </p:pic>
      <p:pic>
        <p:nvPicPr>
          <p:cNvPr id="5" name="Picture 3" descr="http://www.duepassinelmistero.com/_borders/Capitolium-ricostruzione.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335106" y="1809107"/>
            <a:ext cx="4458595" cy="4886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0194477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20877" y="185814"/>
            <a:ext cx="8697067" cy="1015663"/>
          </a:xfrm>
          <a:prstGeom prst="rect">
            <a:avLst/>
          </a:prstGeom>
          <a:noFill/>
        </p:spPr>
        <p:txBody>
          <a:bodyPr wrap="square" rtlCol="0">
            <a:spAutoFit/>
          </a:bodyPr>
          <a:lstStyle/>
          <a:p>
            <a:pPr algn="just"/>
            <a:r>
              <a:rPr lang="it-IT" sz="2000" dirty="0">
                <a:solidFill>
                  <a:srgbClr val="FF0000"/>
                </a:solidFill>
              </a:rPr>
              <a:t>Scelta scenografica </a:t>
            </a:r>
            <a:r>
              <a:rPr lang="it-IT" sz="2000" dirty="0"/>
              <a:t>per il teatro di </a:t>
            </a:r>
            <a:r>
              <a:rPr lang="it-IT" sz="2000" b="1" dirty="0">
                <a:solidFill>
                  <a:srgbClr val="FF0000"/>
                </a:solidFill>
              </a:rPr>
              <a:t>Verona</a:t>
            </a:r>
            <a:r>
              <a:rPr lang="it-IT" sz="2000" dirty="0"/>
              <a:t>, costruito in età augustea sulle pendici del colle di S. Pietro, poco dopo il momento in cui il nucleo urbano venne spostato da qui all’interno dell’ansa del fiume Adige.</a:t>
            </a:r>
            <a:endParaRPr lang="it-IT" sz="2000" b="1" dirty="0">
              <a:solidFill>
                <a:srgbClr val="FF0000"/>
              </a:solidFill>
            </a:endParaRPr>
          </a:p>
        </p:txBody>
      </p:sp>
      <p:pic>
        <p:nvPicPr>
          <p:cNvPr id="4" name="Immagine 3" descr="Colle S. Pietro e teatro.jp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270936" y="1201477"/>
            <a:ext cx="4536571" cy="2305558"/>
          </a:xfrm>
          <a:prstGeom prst="rect">
            <a:avLst/>
          </a:prstGeom>
          <a:ln>
            <a:solidFill>
              <a:srgbClr val="000000"/>
            </a:solidFill>
          </a:ln>
        </p:spPr>
      </p:pic>
      <p:pic>
        <p:nvPicPr>
          <p:cNvPr id="5" name="Immagin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85537" y="3959740"/>
            <a:ext cx="4621970" cy="2343146"/>
          </a:xfrm>
          <a:prstGeom prst="rect">
            <a:avLst/>
          </a:prstGeom>
          <a:ln>
            <a:solidFill>
              <a:srgbClr val="000000"/>
            </a:solidFill>
          </a:ln>
        </p:spPr>
      </p:pic>
      <p:pic>
        <p:nvPicPr>
          <p:cNvPr id="6" name="Immagin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20877" y="1278820"/>
            <a:ext cx="4122941" cy="4093280"/>
          </a:xfrm>
          <a:prstGeom prst="rect">
            <a:avLst/>
          </a:prstGeom>
          <a:ln>
            <a:solidFill>
              <a:srgbClr val="000000"/>
            </a:solidFill>
          </a:ln>
        </p:spPr>
      </p:pic>
    </p:spTree>
    <p:extLst>
      <p:ext uri="{BB962C8B-B14F-4D97-AF65-F5344CB8AC3E}">
        <p14:creationId xmlns:p14="http://schemas.microsoft.com/office/powerpoint/2010/main" val="19089901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95398" y="159007"/>
            <a:ext cx="8723836" cy="1754327"/>
          </a:xfrm>
          <a:prstGeom prst="rect">
            <a:avLst/>
          </a:prstGeom>
          <a:noFill/>
        </p:spPr>
        <p:txBody>
          <a:bodyPr wrap="square" rtlCol="0">
            <a:spAutoFit/>
          </a:bodyPr>
          <a:lstStyle/>
          <a:p>
            <a:pPr algn="just"/>
            <a:r>
              <a:rPr lang="it-IT" dirty="0"/>
              <a:t>Molto particolare è il caso di </a:t>
            </a:r>
            <a:r>
              <a:rPr lang="it-IT" b="1" dirty="0">
                <a:solidFill>
                  <a:srgbClr val="FF0000"/>
                </a:solidFill>
              </a:rPr>
              <a:t>Asolo </a:t>
            </a:r>
            <a:r>
              <a:rPr lang="it-IT" dirty="0"/>
              <a:t>dove il teatro fu costruito su un terrazzo naturale in </a:t>
            </a:r>
            <a:r>
              <a:rPr lang="it-IT" dirty="0" err="1"/>
              <a:t>contropendio</a:t>
            </a:r>
            <a:r>
              <a:rPr lang="it-IT" dirty="0"/>
              <a:t>, con cavea rivolta al monte e </a:t>
            </a:r>
            <a:r>
              <a:rPr lang="it-IT" dirty="0" err="1"/>
              <a:t>sostruita</a:t>
            </a:r>
            <a:r>
              <a:rPr lang="it-IT" dirty="0"/>
              <a:t> tramite un terrapieno frazionato. La facciata della cavea venne così rivolta a valle sul ripido pendio, costituendo lo sfondo monumentale – quasi una prolessi urbana – per chi arrivava in città dalla via Aurelia, la strada che, partita da Padova, da questo lato saliva il versante per raggiungere il centro urbano. E’ possibile, ma discusso, che il teatro si correlasse alla piazza forense.</a:t>
            </a:r>
          </a:p>
        </p:txBody>
      </p:sp>
      <p:pic>
        <p:nvPicPr>
          <p:cNvPr id="4" name="Immagine 3"/>
          <p:cNvPicPr>
            <a:picLocks noChangeAspect="1"/>
          </p:cNvPicPr>
          <p:nvPr/>
        </p:nvPicPr>
        <p:blipFill>
          <a:blip r:embed="rId2"/>
          <a:stretch>
            <a:fillRect/>
          </a:stretch>
        </p:blipFill>
        <p:spPr>
          <a:xfrm>
            <a:off x="336463" y="1929337"/>
            <a:ext cx="4813081" cy="2984110"/>
          </a:xfrm>
          <a:prstGeom prst="rect">
            <a:avLst/>
          </a:prstGeom>
        </p:spPr>
      </p:pic>
      <p:sp>
        <p:nvSpPr>
          <p:cNvPr id="5" name="Arco a tutto sesto 4"/>
          <p:cNvSpPr/>
          <p:nvPr/>
        </p:nvSpPr>
        <p:spPr>
          <a:xfrm rot="8941460">
            <a:off x="4704905" y="4047284"/>
            <a:ext cx="293744" cy="333496"/>
          </a:xfrm>
          <a:prstGeom prst="blockArc">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solidFill>
                <a:schemeClr val="tx1"/>
              </a:solidFill>
            </a:endParaRPr>
          </a:p>
        </p:txBody>
      </p:sp>
      <p:pic>
        <p:nvPicPr>
          <p:cNvPr id="7" name="Immagin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6463" y="4432591"/>
            <a:ext cx="3211849" cy="2221530"/>
          </a:xfrm>
          <a:prstGeom prst="rect">
            <a:avLst/>
          </a:prstGeom>
        </p:spPr>
      </p:pic>
      <p:pic>
        <p:nvPicPr>
          <p:cNvPr id="8" name="Immagine 7" descr="banzato.jpe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26950" y="1929336"/>
            <a:ext cx="3592284" cy="4928663"/>
          </a:xfrm>
          <a:prstGeom prst="rect">
            <a:avLst/>
          </a:prstGeom>
          <a:ln>
            <a:solidFill>
              <a:schemeClr val="tx1"/>
            </a:solidFill>
          </a:ln>
        </p:spPr>
      </p:pic>
    </p:spTree>
    <p:extLst>
      <p:ext uri="{BB962C8B-B14F-4D97-AF65-F5344CB8AC3E}">
        <p14:creationId xmlns:p14="http://schemas.microsoft.com/office/powerpoint/2010/main" val="11601287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59616" y="152223"/>
            <a:ext cx="8405486" cy="1015663"/>
          </a:xfrm>
          <a:prstGeom prst="rect">
            <a:avLst/>
          </a:prstGeom>
          <a:noFill/>
        </p:spPr>
        <p:txBody>
          <a:bodyPr wrap="square" rtlCol="0">
            <a:spAutoFit/>
          </a:bodyPr>
          <a:lstStyle/>
          <a:p>
            <a:pPr algn="just"/>
            <a:r>
              <a:rPr lang="it-IT" sz="2000" dirty="0"/>
              <a:t>Spesso come si è visto le città erano dotate di entrambi gli edifici, che frequentemente erano collegati fra loro da una strada, come si osserva nel già citato caso di </a:t>
            </a:r>
            <a:r>
              <a:rPr lang="it-IT" sz="2000" b="1" dirty="0">
                <a:solidFill>
                  <a:srgbClr val="FF0000"/>
                </a:solidFill>
              </a:rPr>
              <a:t>Padova</a:t>
            </a:r>
            <a:r>
              <a:rPr lang="it-IT" sz="2000" dirty="0"/>
              <a:t> o ad </a:t>
            </a:r>
            <a:r>
              <a:rPr lang="it-IT" sz="2000" b="1" dirty="0">
                <a:solidFill>
                  <a:srgbClr val="FF0000"/>
                </a:solidFill>
              </a:rPr>
              <a:t>Alife </a:t>
            </a:r>
            <a:r>
              <a:rPr lang="it-IT" sz="2000" dirty="0"/>
              <a:t>(Caserta).</a:t>
            </a:r>
          </a:p>
        </p:txBody>
      </p:sp>
      <p:pic>
        <p:nvPicPr>
          <p:cNvPr id="3" name="Picture 2" descr="C:\Documenti\Immagini\Topografia\Venetia padova.tif"/>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71708" y="1310251"/>
            <a:ext cx="3579037" cy="5216411"/>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pic>
        <p:nvPicPr>
          <p:cNvPr id="4" name="Immagin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62359" y="1310251"/>
            <a:ext cx="4142920" cy="5216411"/>
          </a:xfrm>
          <a:prstGeom prst="rect">
            <a:avLst/>
          </a:prstGeom>
        </p:spPr>
      </p:pic>
      <p:sp>
        <p:nvSpPr>
          <p:cNvPr id="7" name="Rettangolo 6"/>
          <p:cNvSpPr/>
          <p:nvPr/>
        </p:nvSpPr>
        <p:spPr>
          <a:xfrm>
            <a:off x="6087947" y="2919913"/>
            <a:ext cx="276098" cy="2346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5664306" y="2519803"/>
            <a:ext cx="847282" cy="400110"/>
          </a:xfrm>
          <a:prstGeom prst="rect">
            <a:avLst/>
          </a:prstGeom>
          <a:noFill/>
        </p:spPr>
        <p:txBody>
          <a:bodyPr wrap="none" rtlCol="0">
            <a:spAutoFit/>
          </a:bodyPr>
          <a:lstStyle/>
          <a:p>
            <a:r>
              <a:rPr lang="it-IT" sz="2000" b="1" dirty="0">
                <a:solidFill>
                  <a:srgbClr val="FF0000"/>
                </a:solidFill>
              </a:rPr>
              <a:t>teatro</a:t>
            </a:r>
          </a:p>
        </p:txBody>
      </p:sp>
      <p:sp>
        <p:nvSpPr>
          <p:cNvPr id="9" name="Rettangolo 8"/>
          <p:cNvSpPr/>
          <p:nvPr/>
        </p:nvSpPr>
        <p:spPr>
          <a:xfrm>
            <a:off x="6087947" y="6305683"/>
            <a:ext cx="276098" cy="234698"/>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0" name="CasellaDiTesto 9"/>
          <p:cNvSpPr txBox="1"/>
          <p:nvPr/>
        </p:nvSpPr>
        <p:spPr>
          <a:xfrm>
            <a:off x="5664306" y="5905573"/>
            <a:ext cx="1253668" cy="400110"/>
          </a:xfrm>
          <a:prstGeom prst="rect">
            <a:avLst/>
          </a:prstGeom>
          <a:noFill/>
        </p:spPr>
        <p:txBody>
          <a:bodyPr wrap="none" rtlCol="0">
            <a:spAutoFit/>
          </a:bodyPr>
          <a:lstStyle/>
          <a:p>
            <a:r>
              <a:rPr lang="it-IT" sz="2000" b="1" dirty="0">
                <a:solidFill>
                  <a:srgbClr val="FF0000"/>
                </a:solidFill>
              </a:rPr>
              <a:t>anfiteatro</a:t>
            </a:r>
          </a:p>
        </p:txBody>
      </p:sp>
    </p:spTree>
    <p:extLst>
      <p:ext uri="{BB962C8B-B14F-4D97-AF65-F5344CB8AC3E}">
        <p14:creationId xmlns:p14="http://schemas.microsoft.com/office/powerpoint/2010/main" val="17379169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7" name="Picture 2" descr="C:\Documenti\Immagini\Topografia\Venetia Aquileia.da libro mi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914400" y="0"/>
            <a:ext cx="4278313" cy="6858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4339" name="Line 3"/>
          <p:cNvSpPr>
            <a:spLocks noChangeShapeType="1"/>
          </p:cNvSpPr>
          <p:nvPr/>
        </p:nvSpPr>
        <p:spPr bwMode="auto">
          <a:xfrm>
            <a:off x="2819400" y="4953000"/>
            <a:ext cx="685800" cy="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340" name="Line 4"/>
          <p:cNvSpPr>
            <a:spLocks noChangeShapeType="1"/>
          </p:cNvSpPr>
          <p:nvPr/>
        </p:nvSpPr>
        <p:spPr bwMode="auto">
          <a:xfrm>
            <a:off x="1295400" y="2057400"/>
            <a:ext cx="685800" cy="0"/>
          </a:xfrm>
          <a:prstGeom prst="line">
            <a:avLst/>
          </a:prstGeom>
          <a:noFill/>
          <a:ln w="38100">
            <a:solidFill>
              <a:srgbClr val="FF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it-IT">
              <a:cs typeface="+mn-cs"/>
            </a:endParaRPr>
          </a:p>
        </p:txBody>
      </p:sp>
      <p:sp>
        <p:nvSpPr>
          <p:cNvPr id="14341" name="Oval 5"/>
          <p:cNvSpPr>
            <a:spLocks noChangeArrowheads="1"/>
          </p:cNvSpPr>
          <p:nvPr/>
        </p:nvSpPr>
        <p:spPr bwMode="auto">
          <a:xfrm flipH="1">
            <a:off x="2362200" y="3962400"/>
            <a:ext cx="228600" cy="228600"/>
          </a:xfrm>
          <a:prstGeom prst="ellipse">
            <a:avLst/>
          </a:prstGeom>
          <a:solidFill>
            <a:srgbClr val="FF0000"/>
          </a:solidFill>
          <a:ln w="9525">
            <a:solidFill>
              <a:schemeClr val="tx1"/>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4343" name="Text Box 7"/>
          <p:cNvSpPr txBox="1">
            <a:spLocks noChangeArrowheads="1"/>
          </p:cNvSpPr>
          <p:nvPr/>
        </p:nvSpPr>
        <p:spPr bwMode="auto">
          <a:xfrm>
            <a:off x="2057400" y="4191000"/>
            <a:ext cx="745216"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defRPr/>
            </a:pPr>
            <a:r>
              <a:rPr lang="it-IT" sz="1600" b="1" dirty="0">
                <a:solidFill>
                  <a:srgbClr val="FF0000"/>
                </a:solidFill>
                <a:cs typeface="+mn-cs"/>
              </a:rPr>
              <a:t>Teatro</a:t>
            </a:r>
          </a:p>
        </p:txBody>
      </p:sp>
      <p:sp>
        <p:nvSpPr>
          <p:cNvPr id="2" name="CasellaDiTesto 1"/>
          <p:cNvSpPr txBox="1"/>
          <p:nvPr/>
        </p:nvSpPr>
        <p:spPr>
          <a:xfrm>
            <a:off x="5192714" y="0"/>
            <a:ext cx="3812146" cy="1938992"/>
          </a:xfrm>
          <a:prstGeom prst="rect">
            <a:avLst/>
          </a:prstGeom>
          <a:noFill/>
        </p:spPr>
        <p:txBody>
          <a:bodyPr wrap="square" rtlCol="0">
            <a:spAutoFit/>
          </a:bodyPr>
          <a:lstStyle/>
          <a:p>
            <a:pPr algn="just"/>
            <a:r>
              <a:rPr lang="it-IT" sz="2000" dirty="0"/>
              <a:t>Particolare il caso di </a:t>
            </a:r>
            <a:r>
              <a:rPr lang="it-IT" sz="2000" b="1" dirty="0">
                <a:solidFill>
                  <a:srgbClr val="FF0000"/>
                </a:solidFill>
              </a:rPr>
              <a:t>Aquileia</a:t>
            </a:r>
            <a:r>
              <a:rPr lang="it-IT" sz="2000" dirty="0"/>
              <a:t> che fa pensare a un quartiere per gli spettacoli. Il teatro, già ipotizzato da Luisa </a:t>
            </a:r>
            <a:r>
              <a:rPr lang="it-IT" sz="2000" dirty="0" err="1"/>
              <a:t>Bertacchi</a:t>
            </a:r>
            <a:r>
              <a:rPr lang="it-IT" sz="2000" dirty="0"/>
              <a:t>, è stato portato alla luce solo nel 2015 grazie a indagini dell’Università di Padova.</a:t>
            </a:r>
          </a:p>
        </p:txBody>
      </p:sp>
      <p:pic>
        <p:nvPicPr>
          <p:cNvPr id="3" name="Immagine 2"/>
          <p:cNvPicPr>
            <a:picLocks noChangeAspect="1"/>
          </p:cNvPicPr>
          <p:nvPr/>
        </p:nvPicPr>
        <p:blipFill>
          <a:blip r:embed="rId3"/>
          <a:stretch>
            <a:fillRect/>
          </a:stretch>
        </p:blipFill>
        <p:spPr>
          <a:xfrm>
            <a:off x="5192714" y="2354524"/>
            <a:ext cx="3726006" cy="1981200"/>
          </a:xfrm>
          <a:prstGeom prst="rect">
            <a:avLst/>
          </a:prstGeom>
          <a:ln>
            <a:solidFill>
              <a:srgbClr val="000000"/>
            </a:solidFill>
          </a:ln>
        </p:spPr>
      </p:pic>
      <p:pic>
        <p:nvPicPr>
          <p:cNvPr id="4" name="Immagin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07494" y="4529554"/>
            <a:ext cx="3960026" cy="2224215"/>
          </a:xfrm>
          <a:prstGeom prst="rect">
            <a:avLst/>
          </a:prstGeom>
        </p:spPr>
      </p:pic>
    </p:spTree>
    <p:extLst>
      <p:ext uri="{BB962C8B-B14F-4D97-AF65-F5344CB8AC3E}">
        <p14:creationId xmlns:p14="http://schemas.microsoft.com/office/powerpoint/2010/main" val="552316384"/>
      </p:ext>
    </p:extLst>
  </p:cSld>
  <p:clrMapOvr>
    <a:masterClrMapping/>
  </p:clrMapOvr>
  <p:transition>
    <p:wipe dir="d"/>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081410" y="1849969"/>
            <a:ext cx="6988367" cy="4988172"/>
          </a:xfrm>
          <a:prstGeom prst="rect">
            <a:avLst/>
          </a:prstGeom>
          <a:ln>
            <a:solidFill>
              <a:schemeClr val="tx1"/>
            </a:solidFill>
          </a:ln>
        </p:spPr>
      </p:pic>
      <p:sp>
        <p:nvSpPr>
          <p:cNvPr id="67593" name="Text Box 9"/>
          <p:cNvSpPr txBox="1">
            <a:spLocks noChangeArrowheads="1"/>
          </p:cNvSpPr>
          <p:nvPr/>
        </p:nvSpPr>
        <p:spPr bwMode="auto">
          <a:xfrm>
            <a:off x="6249018" y="3031758"/>
            <a:ext cx="2590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it-IT" sz="1400" b="1" dirty="0">
                <a:solidFill>
                  <a:srgbClr val="FF0000"/>
                </a:solidFill>
                <a:latin typeface="Arial" charset="0"/>
              </a:rPr>
              <a:t>VIA DELL</a:t>
            </a:r>
            <a:r>
              <a:rPr lang="ja-JP" altLang="it-IT" sz="1400" b="1" dirty="0">
                <a:solidFill>
                  <a:srgbClr val="FF0000"/>
                </a:solidFill>
                <a:latin typeface="Arial"/>
              </a:rPr>
              <a:t>’</a:t>
            </a:r>
            <a:r>
              <a:rPr lang="it-IT" sz="1400" b="1" dirty="0">
                <a:solidFill>
                  <a:srgbClr val="FF0000"/>
                </a:solidFill>
                <a:latin typeface="Arial" charset="0"/>
              </a:rPr>
              <a:t>ABBONDANZA</a:t>
            </a:r>
            <a:endParaRPr lang="it-IT" sz="3200" dirty="0">
              <a:latin typeface="Arial" charset="0"/>
            </a:endParaRPr>
          </a:p>
        </p:txBody>
      </p:sp>
      <p:sp>
        <p:nvSpPr>
          <p:cNvPr id="67596" name="Line 12"/>
          <p:cNvSpPr>
            <a:spLocks noChangeShapeType="1"/>
          </p:cNvSpPr>
          <p:nvPr/>
        </p:nvSpPr>
        <p:spPr bwMode="auto">
          <a:xfrm flipH="1">
            <a:off x="7931727" y="4252166"/>
            <a:ext cx="548343" cy="1027339"/>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7597" name="Text Box 13"/>
          <p:cNvSpPr txBox="1">
            <a:spLocks noChangeArrowheads="1"/>
          </p:cNvSpPr>
          <p:nvPr/>
        </p:nvSpPr>
        <p:spPr bwMode="auto">
          <a:xfrm>
            <a:off x="7706969" y="3947366"/>
            <a:ext cx="13716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eaLnBrk="0" hangingPunct="0">
              <a:spcBef>
                <a:spcPct val="50000"/>
              </a:spcBef>
            </a:pPr>
            <a:r>
              <a:rPr lang="it-IT" sz="1400" b="1" dirty="0">
                <a:solidFill>
                  <a:srgbClr val="FF0000"/>
                </a:solidFill>
                <a:latin typeface="Arial" charset="0"/>
              </a:rPr>
              <a:t>ANFITEATRO</a:t>
            </a:r>
            <a:endParaRPr lang="it-IT" sz="3200" dirty="0">
              <a:latin typeface="Arial" charset="0"/>
            </a:endParaRPr>
          </a:p>
        </p:txBody>
      </p:sp>
      <p:sp>
        <p:nvSpPr>
          <p:cNvPr id="67599" name="Text Box 15"/>
          <p:cNvSpPr txBox="1">
            <a:spLocks noChangeArrowheads="1"/>
          </p:cNvSpPr>
          <p:nvPr/>
        </p:nvSpPr>
        <p:spPr bwMode="auto">
          <a:xfrm>
            <a:off x="5486400" y="2719825"/>
            <a:ext cx="914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it-IT" sz="1400" b="1" dirty="0">
                <a:solidFill>
                  <a:srgbClr val="FF0000"/>
                </a:solidFill>
                <a:latin typeface="Arial" charset="0"/>
              </a:rPr>
              <a:t>ODEON</a:t>
            </a:r>
            <a:endParaRPr lang="it-IT" sz="3200" dirty="0">
              <a:latin typeface="Arial" charset="0"/>
            </a:endParaRPr>
          </a:p>
        </p:txBody>
      </p:sp>
      <p:sp>
        <p:nvSpPr>
          <p:cNvPr id="67600" name="Line 16"/>
          <p:cNvSpPr>
            <a:spLocks noChangeShapeType="1"/>
          </p:cNvSpPr>
          <p:nvPr/>
        </p:nvSpPr>
        <p:spPr bwMode="auto">
          <a:xfrm flipH="1">
            <a:off x="4687428" y="3024625"/>
            <a:ext cx="1069201" cy="2719537"/>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7602" name="Line 18"/>
          <p:cNvSpPr>
            <a:spLocks noChangeShapeType="1"/>
          </p:cNvSpPr>
          <p:nvPr/>
        </p:nvSpPr>
        <p:spPr bwMode="auto">
          <a:xfrm>
            <a:off x="4337720" y="2567962"/>
            <a:ext cx="0" cy="3009556"/>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sp>
        <p:nvSpPr>
          <p:cNvPr id="67603" name="Text Box 19"/>
          <p:cNvSpPr txBox="1">
            <a:spLocks noChangeArrowheads="1"/>
          </p:cNvSpPr>
          <p:nvPr/>
        </p:nvSpPr>
        <p:spPr bwMode="auto">
          <a:xfrm>
            <a:off x="4008258" y="2263162"/>
            <a:ext cx="9144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0" hangingPunct="0">
              <a:spcBef>
                <a:spcPct val="50000"/>
              </a:spcBef>
            </a:pPr>
            <a:r>
              <a:rPr lang="it-IT" sz="1400" b="1" dirty="0">
                <a:solidFill>
                  <a:srgbClr val="FF0000"/>
                </a:solidFill>
                <a:latin typeface="Arial" charset="0"/>
              </a:rPr>
              <a:t>TEATRO</a:t>
            </a:r>
            <a:endParaRPr lang="it-IT" sz="3200" dirty="0">
              <a:latin typeface="Arial" charset="0"/>
            </a:endParaRPr>
          </a:p>
        </p:txBody>
      </p:sp>
      <p:cxnSp>
        <p:nvCxnSpPr>
          <p:cNvPr id="4" name="Connettore 1 3"/>
          <p:cNvCxnSpPr/>
          <p:nvPr/>
        </p:nvCxnSpPr>
        <p:spPr>
          <a:xfrm flipV="1">
            <a:off x="4541802" y="4735369"/>
            <a:ext cx="2829998" cy="372754"/>
          </a:xfrm>
          <a:prstGeom prst="line">
            <a:avLst/>
          </a:prstGeom>
          <a:ln w="28575" cmpd="sng">
            <a:solidFill>
              <a:srgbClr val="FF0000"/>
            </a:solidFill>
          </a:ln>
        </p:spPr>
        <p:style>
          <a:lnRef idx="2">
            <a:schemeClr val="accent1"/>
          </a:lnRef>
          <a:fillRef idx="0">
            <a:schemeClr val="accent1"/>
          </a:fillRef>
          <a:effectRef idx="1">
            <a:schemeClr val="accent1"/>
          </a:effectRef>
          <a:fontRef idx="minor">
            <a:schemeClr val="tx1"/>
          </a:fontRef>
        </p:style>
      </p:cxnSp>
      <p:sp>
        <p:nvSpPr>
          <p:cNvPr id="27" name="Line 12"/>
          <p:cNvSpPr>
            <a:spLocks noChangeShapeType="1"/>
          </p:cNvSpPr>
          <p:nvPr/>
        </p:nvSpPr>
        <p:spPr bwMode="auto">
          <a:xfrm flipH="1">
            <a:off x="6717444" y="3440754"/>
            <a:ext cx="654355" cy="129461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it-IT"/>
          </a:p>
        </p:txBody>
      </p:sp>
      <p:cxnSp>
        <p:nvCxnSpPr>
          <p:cNvPr id="7" name="Connettore 1 6"/>
          <p:cNvCxnSpPr/>
          <p:nvPr/>
        </p:nvCxnSpPr>
        <p:spPr>
          <a:xfrm>
            <a:off x="4541802" y="5108123"/>
            <a:ext cx="262292" cy="63603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1" name="Connettore 1 10"/>
          <p:cNvCxnSpPr/>
          <p:nvPr/>
        </p:nvCxnSpPr>
        <p:spPr>
          <a:xfrm>
            <a:off x="7371800" y="4735368"/>
            <a:ext cx="110439" cy="54413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4" name="Rettangolo 13"/>
          <p:cNvSpPr/>
          <p:nvPr/>
        </p:nvSpPr>
        <p:spPr>
          <a:xfrm>
            <a:off x="253189" y="259422"/>
            <a:ext cx="8719975" cy="1323439"/>
          </a:xfrm>
          <a:prstGeom prst="rect">
            <a:avLst/>
          </a:prstGeom>
        </p:spPr>
        <p:txBody>
          <a:bodyPr wrap="square">
            <a:spAutoFit/>
          </a:bodyPr>
          <a:lstStyle/>
          <a:p>
            <a:pPr algn="just"/>
            <a:r>
              <a:rPr lang="it-IT" sz="2000" dirty="0"/>
              <a:t>Ci sono città dotate di più edifici teatrali: spesso si tratta di un teatro e un </a:t>
            </a:r>
            <a:r>
              <a:rPr lang="it-IT" sz="2000" i="1" dirty="0">
                <a:solidFill>
                  <a:srgbClr val="000000"/>
                </a:solidFill>
              </a:rPr>
              <a:t>odeon</a:t>
            </a:r>
            <a:r>
              <a:rPr lang="it-IT" sz="2000" dirty="0">
                <a:solidFill>
                  <a:srgbClr val="000000"/>
                </a:solidFill>
              </a:rPr>
              <a:t>/</a:t>
            </a:r>
            <a:r>
              <a:rPr lang="it-IT" sz="2000" i="1" dirty="0" err="1"/>
              <a:t>theatrum</a:t>
            </a:r>
            <a:r>
              <a:rPr lang="it-IT" sz="2000" i="1" dirty="0"/>
              <a:t> </a:t>
            </a:r>
            <a:r>
              <a:rPr lang="it-IT" sz="2000" i="1" dirty="0" err="1"/>
              <a:t>tectum</a:t>
            </a:r>
            <a:r>
              <a:rPr lang="it-IT" sz="2000" i="1" dirty="0"/>
              <a:t> </a:t>
            </a:r>
            <a:r>
              <a:rPr lang="it-IT" sz="2000" dirty="0"/>
              <a:t>(una trentina di casi), per lo più contigui e isorientati: vedi il già citato caso di </a:t>
            </a:r>
            <a:r>
              <a:rPr lang="it-IT" sz="2000" b="1" dirty="0">
                <a:solidFill>
                  <a:srgbClr val="FF0000"/>
                </a:solidFill>
              </a:rPr>
              <a:t>Pompei </a:t>
            </a:r>
            <a:r>
              <a:rPr lang="it-IT" sz="2000" dirty="0"/>
              <a:t>(teatro probabilmente databile nella seconda metà del sec. II a.C.; </a:t>
            </a:r>
            <a:r>
              <a:rPr lang="it-IT" sz="2000" i="1" dirty="0"/>
              <a:t>odeon</a:t>
            </a:r>
            <a:r>
              <a:rPr lang="it-IT" sz="2000" dirty="0"/>
              <a:t> attorno al 70 a.C.)…</a:t>
            </a:r>
            <a:endParaRPr lang="it-IT" sz="2000" b="1" dirty="0"/>
          </a:p>
        </p:txBody>
      </p:sp>
      <p:pic>
        <p:nvPicPr>
          <p:cNvPr id="38" name="Picture 3" descr="C:\Documents and Settings\Patrizia.Basso\Desktop\pompei.bmp"/>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60680" y="3440754"/>
            <a:ext cx="2547084" cy="33183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3888410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71390" y="207191"/>
            <a:ext cx="8625851" cy="1323439"/>
          </a:xfrm>
          <a:prstGeom prst="rect">
            <a:avLst/>
          </a:prstGeom>
          <a:noFill/>
        </p:spPr>
        <p:txBody>
          <a:bodyPr wrap="square" rtlCol="0">
            <a:spAutoFit/>
          </a:bodyPr>
          <a:lstStyle/>
          <a:p>
            <a:pPr algn="just"/>
            <a:r>
              <a:rPr lang="it-IT" sz="2000" dirty="0"/>
              <a:t>… ma anche </a:t>
            </a:r>
            <a:r>
              <a:rPr lang="it-IT" sz="2000" b="1" dirty="0">
                <a:solidFill>
                  <a:srgbClr val="FF0000"/>
                </a:solidFill>
              </a:rPr>
              <a:t>Napoli </a:t>
            </a:r>
            <a:r>
              <a:rPr lang="it-IT" sz="2000" dirty="0"/>
              <a:t>(i due edifici, probabilmente giulio-</a:t>
            </a:r>
            <a:r>
              <a:rPr lang="it-IT" sz="2000" dirty="0" err="1"/>
              <a:t>claudi</a:t>
            </a:r>
            <a:r>
              <a:rPr lang="it-IT" sz="2000" dirty="0"/>
              <a:t>, sono citati da </a:t>
            </a:r>
            <a:r>
              <a:rPr lang="it-IT" sz="2000" dirty="0" err="1">
                <a:solidFill>
                  <a:srgbClr val="000000"/>
                </a:solidFill>
              </a:rPr>
              <a:t>Stazio</a:t>
            </a:r>
            <a:r>
              <a:rPr lang="it-IT" sz="2000" dirty="0">
                <a:solidFill>
                  <a:srgbClr val="000000"/>
                </a:solidFill>
              </a:rPr>
              <a:t>, </a:t>
            </a:r>
            <a:r>
              <a:rPr lang="it-IT" sz="2000" i="1" dirty="0" err="1">
                <a:solidFill>
                  <a:srgbClr val="000000"/>
                </a:solidFill>
              </a:rPr>
              <a:t>Silvae</a:t>
            </a:r>
            <a:r>
              <a:rPr lang="it-IT" sz="2000" dirty="0">
                <a:solidFill>
                  <a:srgbClr val="000000"/>
                </a:solidFill>
              </a:rPr>
              <a:t>, III, 5, 91, che menziona la </a:t>
            </a:r>
            <a:r>
              <a:rPr lang="it-IT" sz="2000" i="1" dirty="0">
                <a:solidFill>
                  <a:srgbClr val="000000"/>
                </a:solidFill>
              </a:rPr>
              <a:t>gemina mole </a:t>
            </a:r>
            <a:r>
              <a:rPr lang="it-IT" sz="2000" dirty="0">
                <a:solidFill>
                  <a:srgbClr val="000000"/>
                </a:solidFill>
              </a:rPr>
              <a:t>del teatro “nudo” e di  quello coperto</a:t>
            </a:r>
            <a:r>
              <a:rPr lang="it-IT" sz="2000" dirty="0"/>
              <a:t>), </a:t>
            </a:r>
            <a:r>
              <a:rPr lang="it-IT" sz="2000" b="1" dirty="0">
                <a:solidFill>
                  <a:srgbClr val="FF0000"/>
                </a:solidFill>
              </a:rPr>
              <a:t>Catania </a:t>
            </a:r>
            <a:r>
              <a:rPr lang="it-IT" sz="2000" dirty="0">
                <a:solidFill>
                  <a:srgbClr val="000000"/>
                </a:solidFill>
              </a:rPr>
              <a:t>e </a:t>
            </a:r>
            <a:r>
              <a:rPr lang="it-IT" sz="2000" b="1" dirty="0">
                <a:solidFill>
                  <a:srgbClr val="FF0000"/>
                </a:solidFill>
              </a:rPr>
              <a:t>Lione </a:t>
            </a:r>
            <a:r>
              <a:rPr lang="it-IT" sz="2000" dirty="0">
                <a:solidFill>
                  <a:srgbClr val="000000"/>
                </a:solidFill>
              </a:rPr>
              <a:t>(in entrambi i casi gli </a:t>
            </a:r>
            <a:r>
              <a:rPr lang="it-IT" sz="2000" i="1" dirty="0" err="1">
                <a:solidFill>
                  <a:srgbClr val="000000"/>
                </a:solidFill>
              </a:rPr>
              <a:t>odeia</a:t>
            </a:r>
            <a:r>
              <a:rPr lang="it-IT" sz="2000" dirty="0">
                <a:solidFill>
                  <a:srgbClr val="000000"/>
                </a:solidFill>
              </a:rPr>
              <a:t> sono più tardi dei teatri)</a:t>
            </a:r>
            <a:r>
              <a:rPr lang="it-IT" sz="2000" dirty="0"/>
              <a:t>.</a:t>
            </a:r>
          </a:p>
        </p:txBody>
      </p:sp>
      <p:pic>
        <p:nvPicPr>
          <p:cNvPr id="5" name="Immagine 4"/>
          <p:cNvPicPr>
            <a:picLocks noChangeAspect="1"/>
          </p:cNvPicPr>
          <p:nvPr/>
        </p:nvPicPr>
        <p:blipFill>
          <a:blip r:embed="rId2"/>
          <a:stretch>
            <a:fillRect/>
          </a:stretch>
        </p:blipFill>
        <p:spPr>
          <a:xfrm>
            <a:off x="126905" y="1530630"/>
            <a:ext cx="2949809" cy="3549603"/>
          </a:xfrm>
          <a:prstGeom prst="rect">
            <a:avLst/>
          </a:prstGeom>
          <a:ln>
            <a:solidFill>
              <a:srgbClr val="000000"/>
            </a:solidFill>
          </a:ln>
        </p:spPr>
      </p:pic>
      <p:pic>
        <p:nvPicPr>
          <p:cNvPr id="6" name="Picture 6"/>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00023" y="1658065"/>
            <a:ext cx="3143977" cy="3422168"/>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cxnSp>
        <p:nvCxnSpPr>
          <p:cNvPr id="8" name="Connettore 1 7"/>
          <p:cNvCxnSpPr/>
          <p:nvPr/>
        </p:nvCxnSpPr>
        <p:spPr>
          <a:xfrm flipH="1">
            <a:off x="1753219" y="635064"/>
            <a:ext cx="441756" cy="988725"/>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3616876" y="1214905"/>
            <a:ext cx="2498681" cy="8973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4" name="Immagin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3218" y="2834667"/>
            <a:ext cx="5246944" cy="3745622"/>
          </a:xfrm>
          <a:prstGeom prst="rect">
            <a:avLst/>
          </a:prstGeom>
        </p:spPr>
      </p:pic>
      <p:cxnSp>
        <p:nvCxnSpPr>
          <p:cNvPr id="16" name="Connettore 1 15"/>
          <p:cNvCxnSpPr/>
          <p:nvPr/>
        </p:nvCxnSpPr>
        <p:spPr>
          <a:xfrm>
            <a:off x="2843803" y="1214905"/>
            <a:ext cx="414146" cy="172571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28533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16500" y="179767"/>
            <a:ext cx="8445716" cy="1015663"/>
          </a:xfrm>
          <a:prstGeom prst="rect">
            <a:avLst/>
          </a:prstGeom>
          <a:noFill/>
        </p:spPr>
        <p:txBody>
          <a:bodyPr wrap="square" rtlCol="0">
            <a:spAutoFit/>
          </a:bodyPr>
          <a:lstStyle/>
          <a:p>
            <a:pPr algn="just"/>
            <a:r>
              <a:rPr lang="it-IT" sz="2000" dirty="0"/>
              <a:t>In modo analogo a </a:t>
            </a:r>
            <a:r>
              <a:rPr lang="it-IT" sz="2000" b="1" dirty="0">
                <a:solidFill>
                  <a:srgbClr val="FF0000"/>
                </a:solidFill>
              </a:rPr>
              <a:t>Verona </a:t>
            </a:r>
            <a:r>
              <a:rPr lang="it-IT" sz="2000" dirty="0"/>
              <a:t>accanto al teatro venne realizzato un </a:t>
            </a:r>
            <a:r>
              <a:rPr lang="it-IT" sz="2000" i="1" dirty="0"/>
              <a:t>odeon </a:t>
            </a:r>
            <a:r>
              <a:rPr lang="it-IT" sz="2000" dirty="0"/>
              <a:t>probabilmente databile in età giulio-claudia (si tratterebbe di un unico disegno urbanistico).</a:t>
            </a:r>
            <a:endParaRPr lang="it-IT" sz="2000" b="1" i="1" dirty="0">
              <a:solidFill>
                <a:srgbClr val="FF0000"/>
              </a:solidFill>
            </a:endParaRPr>
          </a:p>
        </p:txBody>
      </p:sp>
      <p:pic>
        <p:nvPicPr>
          <p:cNvPr id="6" name="Immagine 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89607" y="1195430"/>
            <a:ext cx="5499734" cy="5460167"/>
          </a:xfrm>
          <a:prstGeom prst="rect">
            <a:avLst/>
          </a:prstGeom>
          <a:ln>
            <a:solidFill>
              <a:srgbClr val="000000"/>
            </a:solidFill>
          </a:ln>
        </p:spPr>
      </p:pic>
      <p:sp>
        <p:nvSpPr>
          <p:cNvPr id="13316" name="Rectangle 4"/>
          <p:cNvSpPr>
            <a:spLocks noChangeArrowheads="1"/>
          </p:cNvSpPr>
          <p:nvPr/>
        </p:nvSpPr>
        <p:spPr bwMode="auto">
          <a:xfrm>
            <a:off x="5619850" y="1807043"/>
            <a:ext cx="835124" cy="777677"/>
          </a:xfrm>
          <a:prstGeom prst="rect">
            <a:avLst/>
          </a:prstGeom>
          <a:noFill/>
          <a:ln w="38100">
            <a:solidFill>
              <a:srgbClr val="FF00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sz="2000" dirty="0">
              <a:cs typeface="+mn-cs"/>
            </a:endParaRPr>
          </a:p>
        </p:txBody>
      </p:sp>
    </p:spTree>
    <p:extLst>
      <p:ext uri="{BB962C8B-B14F-4D97-AF65-F5344CB8AC3E}">
        <p14:creationId xmlns:p14="http://schemas.microsoft.com/office/powerpoint/2010/main" val="27702136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99392" y="120191"/>
            <a:ext cx="8945218" cy="2585323"/>
          </a:xfrm>
          <a:prstGeom prst="rect">
            <a:avLst/>
          </a:prstGeom>
          <a:noFill/>
        </p:spPr>
        <p:txBody>
          <a:bodyPr wrap="square" rtlCol="0">
            <a:spAutoFit/>
          </a:bodyPr>
          <a:lstStyle/>
          <a:p>
            <a:pPr algn="just"/>
            <a:r>
              <a:rPr lang="it-IT" dirty="0"/>
              <a:t>Nel </a:t>
            </a:r>
            <a:r>
              <a:rPr lang="it-IT" b="1" dirty="0">
                <a:solidFill>
                  <a:srgbClr val="FF0000"/>
                </a:solidFill>
              </a:rPr>
              <a:t>mondo greco ed ellenistico </a:t>
            </a:r>
            <a:r>
              <a:rPr lang="it-IT" dirty="0"/>
              <a:t>l’ubicazione topografica dei teatri fu </a:t>
            </a:r>
            <a:r>
              <a:rPr lang="it-IT" dirty="0">
                <a:solidFill>
                  <a:srgbClr val="FF0000"/>
                </a:solidFill>
              </a:rPr>
              <a:t>condizionata</a:t>
            </a:r>
            <a:r>
              <a:rPr lang="it-IT" dirty="0"/>
              <a:t> dal contesto ambientale (teatri appoggiati su pendii naturali).</a:t>
            </a:r>
          </a:p>
          <a:p>
            <a:pPr algn="just"/>
            <a:r>
              <a:rPr lang="it-IT" dirty="0"/>
              <a:t>Fra i pochi esempi eccezionali, va citato il teatro di </a:t>
            </a:r>
            <a:r>
              <a:rPr lang="it-IT" b="1" dirty="0">
                <a:solidFill>
                  <a:srgbClr val="FF0000"/>
                </a:solidFill>
              </a:rPr>
              <a:t>Metaponto</a:t>
            </a:r>
            <a:r>
              <a:rPr lang="it-IT" dirty="0"/>
              <a:t>. La colonia, fondata nell’VIII- VII secolo a.C. nel fertile territorio fra i fiumi </a:t>
            </a:r>
            <a:r>
              <a:rPr lang="it-IT" dirty="0" err="1"/>
              <a:t>Bradano</a:t>
            </a:r>
            <a:r>
              <a:rPr lang="it-IT" dirty="0"/>
              <a:t> e Basento, era dotata già dalla metà del VI sec. di un teatro/</a:t>
            </a:r>
            <a:r>
              <a:rPr lang="it-IT" i="1" dirty="0" err="1"/>
              <a:t>ekklesiasterion</a:t>
            </a:r>
            <a:r>
              <a:rPr lang="it-IT" i="1" dirty="0"/>
              <a:t> </a:t>
            </a:r>
            <a:r>
              <a:rPr lang="it-IT" dirty="0"/>
              <a:t>con cavea su terrapieno artificiale (usato per riunioni di assemblee cittadine e forse anche per spettacoli). Verso la metà del IV sec. a.C., i resti di questa struttura, che era stata in parte abbandonata agli inizi del secolo, vennero reimpiegati nella costruzione di un teatro che riproponeva, nella sua cavea, lo schema edilizio di un terrapieno contenuto da un muro a blocchi calcarei. </a:t>
            </a:r>
          </a:p>
        </p:txBody>
      </p:sp>
      <p:pic>
        <p:nvPicPr>
          <p:cNvPr id="5" name="Immagine 4"/>
          <p:cNvPicPr>
            <a:picLocks noChangeAspect="1"/>
          </p:cNvPicPr>
          <p:nvPr/>
        </p:nvPicPr>
        <p:blipFill>
          <a:blip r:embed="rId2"/>
          <a:stretch>
            <a:fillRect/>
          </a:stretch>
        </p:blipFill>
        <p:spPr>
          <a:xfrm>
            <a:off x="373911" y="2942396"/>
            <a:ext cx="2925879" cy="1939985"/>
          </a:xfrm>
          <a:prstGeom prst="rect">
            <a:avLst/>
          </a:prstGeom>
        </p:spPr>
      </p:pic>
      <p:pic>
        <p:nvPicPr>
          <p:cNvPr id="6" name="Immagine 5"/>
          <p:cNvPicPr>
            <a:picLocks noChangeAspect="1"/>
          </p:cNvPicPr>
          <p:nvPr/>
        </p:nvPicPr>
        <p:blipFill>
          <a:blip r:embed="rId3"/>
          <a:stretch>
            <a:fillRect/>
          </a:stretch>
        </p:blipFill>
        <p:spPr>
          <a:xfrm>
            <a:off x="3548268" y="3280687"/>
            <a:ext cx="2895228" cy="1919662"/>
          </a:xfrm>
          <a:prstGeom prst="rect">
            <a:avLst/>
          </a:prstGeom>
        </p:spPr>
      </p:pic>
      <p:pic>
        <p:nvPicPr>
          <p:cNvPr id="10" name="Immagin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976782" y="5051446"/>
            <a:ext cx="3313043" cy="1420032"/>
          </a:xfrm>
          <a:prstGeom prst="rect">
            <a:avLst/>
          </a:prstGeom>
        </p:spPr>
      </p:pic>
      <p:pic>
        <p:nvPicPr>
          <p:cNvPr id="11" name="Immagine 10"/>
          <p:cNvPicPr>
            <a:picLocks noChangeAspect="1"/>
          </p:cNvPicPr>
          <p:nvPr/>
        </p:nvPicPr>
        <p:blipFill rotWithShape="1">
          <a:blip r:embed="rId5" cstate="email">
            <a:extLst>
              <a:ext uri="{28A0092B-C50C-407E-A947-70E740481C1C}">
                <a14:useLocalDpi xmlns:a14="http://schemas.microsoft.com/office/drawing/2010/main"/>
              </a:ext>
            </a:extLst>
          </a:blip>
          <a:srcRect t="-2"/>
          <a:stretch/>
        </p:blipFill>
        <p:spPr>
          <a:xfrm>
            <a:off x="6654840" y="2982514"/>
            <a:ext cx="2044660" cy="2862525"/>
          </a:xfrm>
          <a:prstGeom prst="rect">
            <a:avLst/>
          </a:prstGeom>
          <a:ln>
            <a:solidFill>
              <a:srgbClr val="000000"/>
            </a:solidFill>
          </a:ln>
        </p:spPr>
      </p:pic>
    </p:spTree>
    <p:extLst>
      <p:ext uri="{BB962C8B-B14F-4D97-AF65-F5344CB8AC3E}">
        <p14:creationId xmlns:p14="http://schemas.microsoft.com/office/powerpoint/2010/main" val="1252267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607392" y="265286"/>
            <a:ext cx="8006520" cy="1323439"/>
          </a:xfrm>
          <a:prstGeom prst="rect">
            <a:avLst/>
          </a:prstGeom>
        </p:spPr>
        <p:txBody>
          <a:bodyPr wrap="square">
            <a:spAutoFit/>
          </a:bodyPr>
          <a:lstStyle/>
          <a:p>
            <a:pPr algn="just"/>
            <a:r>
              <a:rPr lang="it-IT" sz="2000" dirty="0"/>
              <a:t>Ci sono, poi, casi di città in cui sono presenti 2 teatri (ad es. </a:t>
            </a:r>
            <a:r>
              <a:rPr lang="it-IT" sz="2000" b="1" dirty="0">
                <a:solidFill>
                  <a:srgbClr val="FF0000"/>
                </a:solidFill>
              </a:rPr>
              <a:t>Pola </a:t>
            </a:r>
            <a:r>
              <a:rPr lang="it-IT" sz="2000" dirty="0"/>
              <a:t>e</a:t>
            </a:r>
            <a:r>
              <a:rPr lang="it-IT" sz="2000" b="1" dirty="0">
                <a:solidFill>
                  <a:srgbClr val="FF0000"/>
                </a:solidFill>
              </a:rPr>
              <a:t> Altino</a:t>
            </a:r>
            <a:r>
              <a:rPr lang="it-IT" sz="2000" dirty="0">
                <a:solidFill>
                  <a:srgbClr val="000000"/>
                </a:solidFill>
              </a:rPr>
              <a:t>, in tal caso noti solo da straordinarie fotografie aeree</a:t>
            </a:r>
            <a:r>
              <a:rPr lang="it-IT" sz="2000" dirty="0"/>
              <a:t>) o addirittura tre teatri (</a:t>
            </a:r>
            <a:r>
              <a:rPr lang="it-IT" sz="2000" b="1" dirty="0" err="1">
                <a:solidFill>
                  <a:srgbClr val="FF0000"/>
                </a:solidFill>
              </a:rPr>
              <a:t>Gerasa</a:t>
            </a:r>
            <a:r>
              <a:rPr lang="it-IT" sz="2000" dirty="0">
                <a:solidFill>
                  <a:srgbClr val="000000"/>
                </a:solidFill>
              </a:rPr>
              <a:t> – Giordania: uno del 90-92 d.C., uno del II sec. d.C., un terzo extraurbano, parte di un santuario, datato fra fine II e inizi III d.C.).</a:t>
            </a:r>
            <a:r>
              <a:rPr lang="it-IT" sz="2000" dirty="0"/>
              <a:t> </a:t>
            </a:r>
          </a:p>
        </p:txBody>
      </p:sp>
      <p:pic>
        <p:nvPicPr>
          <p:cNvPr id="4" name="Immagine 3"/>
          <p:cNvPicPr>
            <a:picLocks noChangeAspect="1"/>
          </p:cNvPicPr>
          <p:nvPr/>
        </p:nvPicPr>
        <p:blipFill>
          <a:blip r:embed="rId2"/>
          <a:stretch>
            <a:fillRect/>
          </a:stretch>
        </p:blipFill>
        <p:spPr>
          <a:xfrm>
            <a:off x="607392" y="1615271"/>
            <a:ext cx="3984215" cy="4451637"/>
          </a:xfrm>
          <a:prstGeom prst="rect">
            <a:avLst/>
          </a:prstGeom>
          <a:ln>
            <a:solidFill>
              <a:schemeClr val="tx1"/>
            </a:solidFill>
          </a:ln>
        </p:spPr>
      </p:pic>
      <p:pic>
        <p:nvPicPr>
          <p:cNvPr id="5" name="Immagine 4"/>
          <p:cNvPicPr>
            <a:picLocks noChangeAspect="1"/>
          </p:cNvPicPr>
          <p:nvPr/>
        </p:nvPicPr>
        <p:blipFill>
          <a:blip r:embed="rId3"/>
          <a:stretch>
            <a:fillRect/>
          </a:stretch>
        </p:blipFill>
        <p:spPr>
          <a:xfrm>
            <a:off x="5010050" y="1747234"/>
            <a:ext cx="3098800" cy="4140200"/>
          </a:xfrm>
          <a:prstGeom prst="rect">
            <a:avLst/>
          </a:prstGeom>
        </p:spPr>
      </p:pic>
      <p:cxnSp>
        <p:nvCxnSpPr>
          <p:cNvPr id="7" name="Connettore 1 6"/>
          <p:cNvCxnSpPr/>
          <p:nvPr/>
        </p:nvCxnSpPr>
        <p:spPr>
          <a:xfrm flipH="1">
            <a:off x="4210486" y="593647"/>
            <a:ext cx="2346827" cy="105030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9" name="Connettore 1 8"/>
          <p:cNvCxnSpPr/>
          <p:nvPr/>
        </p:nvCxnSpPr>
        <p:spPr>
          <a:xfrm flipH="1">
            <a:off x="7399409" y="593647"/>
            <a:ext cx="165659" cy="1153587"/>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695651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34683" y="347125"/>
            <a:ext cx="8697067" cy="400110"/>
          </a:xfrm>
          <a:prstGeom prst="rect">
            <a:avLst/>
          </a:prstGeom>
        </p:spPr>
        <p:txBody>
          <a:bodyPr wrap="square">
            <a:spAutoFit/>
          </a:bodyPr>
          <a:lstStyle/>
          <a:p>
            <a:pPr algn="just"/>
            <a:r>
              <a:rPr lang="it-IT" sz="2000" dirty="0"/>
              <a:t>Ad </a:t>
            </a:r>
            <a:r>
              <a:rPr lang="it-IT" sz="2000" b="1" dirty="0">
                <a:solidFill>
                  <a:srgbClr val="FF0000"/>
                </a:solidFill>
              </a:rPr>
              <a:t>Atene</a:t>
            </a:r>
            <a:r>
              <a:rPr lang="it-IT" sz="2000" dirty="0"/>
              <a:t> si contano ben </a:t>
            </a:r>
            <a:r>
              <a:rPr lang="it-IT" sz="2000" dirty="0">
                <a:solidFill>
                  <a:srgbClr val="FF0000"/>
                </a:solidFill>
              </a:rPr>
              <a:t>4 teatri/</a:t>
            </a:r>
            <a:r>
              <a:rPr lang="it-IT" sz="2000" i="1" dirty="0" err="1">
                <a:solidFill>
                  <a:srgbClr val="FF0000"/>
                </a:solidFill>
              </a:rPr>
              <a:t>odeia</a:t>
            </a:r>
            <a:r>
              <a:rPr lang="it-IT" sz="2000" i="1" dirty="0"/>
              <a:t>…</a:t>
            </a:r>
            <a:endParaRPr lang="it-IT" sz="2000" dirty="0"/>
          </a:p>
        </p:txBody>
      </p:sp>
      <p:pic>
        <p:nvPicPr>
          <p:cNvPr id="3" name="Immagin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34683" y="1201098"/>
            <a:ext cx="5881249" cy="4469607"/>
          </a:xfrm>
          <a:prstGeom prst="rect">
            <a:avLst/>
          </a:prstGeom>
          <a:ln>
            <a:solidFill>
              <a:schemeClr val="tx1"/>
            </a:solidFill>
          </a:ln>
        </p:spPr>
      </p:pic>
      <p:sp>
        <p:nvSpPr>
          <p:cNvPr id="5" name="CasellaDiTesto 4"/>
          <p:cNvSpPr txBox="1"/>
          <p:nvPr/>
        </p:nvSpPr>
        <p:spPr>
          <a:xfrm>
            <a:off x="455561" y="1477214"/>
            <a:ext cx="988635" cy="369332"/>
          </a:xfrm>
          <a:prstGeom prst="rect">
            <a:avLst/>
          </a:prstGeom>
          <a:noFill/>
        </p:spPr>
        <p:txBody>
          <a:bodyPr wrap="none" rtlCol="0">
            <a:spAutoFit/>
          </a:bodyPr>
          <a:lstStyle/>
          <a:p>
            <a:r>
              <a:rPr lang="it-IT" b="1" dirty="0">
                <a:solidFill>
                  <a:srgbClr val="FF0000"/>
                </a:solidFill>
              </a:rPr>
              <a:t>Acropoli</a:t>
            </a:r>
          </a:p>
        </p:txBody>
      </p:sp>
      <p:sp>
        <p:nvSpPr>
          <p:cNvPr id="7" name="CasellaDiTesto 6"/>
          <p:cNvSpPr txBox="1"/>
          <p:nvPr/>
        </p:nvSpPr>
        <p:spPr>
          <a:xfrm>
            <a:off x="5011167" y="3023993"/>
            <a:ext cx="2334631" cy="369332"/>
          </a:xfrm>
          <a:prstGeom prst="rect">
            <a:avLst/>
          </a:prstGeom>
          <a:noFill/>
        </p:spPr>
        <p:txBody>
          <a:bodyPr wrap="none" rtlCol="0">
            <a:spAutoFit/>
          </a:bodyPr>
          <a:lstStyle/>
          <a:p>
            <a:r>
              <a:rPr lang="it-IT" b="1" dirty="0">
                <a:solidFill>
                  <a:srgbClr val="FF0000"/>
                </a:solidFill>
              </a:rPr>
              <a:t>Teatro Dioniso (V a.C.)</a:t>
            </a:r>
          </a:p>
        </p:txBody>
      </p:sp>
      <p:sp>
        <p:nvSpPr>
          <p:cNvPr id="8" name="CasellaDiTesto 7"/>
          <p:cNvSpPr txBox="1"/>
          <p:nvPr/>
        </p:nvSpPr>
        <p:spPr>
          <a:xfrm>
            <a:off x="2457812" y="5012556"/>
            <a:ext cx="2060730" cy="646331"/>
          </a:xfrm>
          <a:prstGeom prst="rect">
            <a:avLst/>
          </a:prstGeom>
          <a:noFill/>
        </p:spPr>
        <p:txBody>
          <a:bodyPr wrap="none" rtlCol="0">
            <a:spAutoFit/>
          </a:bodyPr>
          <a:lstStyle/>
          <a:p>
            <a:pPr algn="ctr"/>
            <a:r>
              <a:rPr lang="it-IT" b="1" i="1" dirty="0">
                <a:solidFill>
                  <a:srgbClr val="FF0000"/>
                </a:solidFill>
              </a:rPr>
              <a:t>Odeon</a:t>
            </a:r>
            <a:r>
              <a:rPr lang="it-IT" b="1" dirty="0">
                <a:solidFill>
                  <a:srgbClr val="FF0000"/>
                </a:solidFill>
              </a:rPr>
              <a:t> Erode Attico</a:t>
            </a:r>
          </a:p>
          <a:p>
            <a:pPr algn="ctr"/>
            <a:r>
              <a:rPr lang="it-IT" b="1" dirty="0">
                <a:solidFill>
                  <a:srgbClr val="FF0000"/>
                </a:solidFill>
              </a:rPr>
              <a:t>(II d.C.)</a:t>
            </a:r>
          </a:p>
        </p:txBody>
      </p:sp>
      <p:sp>
        <p:nvSpPr>
          <p:cNvPr id="9" name="CasellaDiTesto 8"/>
          <p:cNvSpPr txBox="1"/>
          <p:nvPr/>
        </p:nvSpPr>
        <p:spPr>
          <a:xfrm>
            <a:off x="5572153" y="1975831"/>
            <a:ext cx="2274093" cy="369332"/>
          </a:xfrm>
          <a:prstGeom prst="rect">
            <a:avLst/>
          </a:prstGeom>
          <a:noFill/>
        </p:spPr>
        <p:txBody>
          <a:bodyPr wrap="none" rtlCol="0">
            <a:spAutoFit/>
          </a:bodyPr>
          <a:lstStyle/>
          <a:p>
            <a:r>
              <a:rPr lang="it-IT" b="1" i="1" dirty="0">
                <a:solidFill>
                  <a:srgbClr val="FF0000"/>
                </a:solidFill>
              </a:rPr>
              <a:t>Odeon</a:t>
            </a:r>
            <a:r>
              <a:rPr lang="it-IT" b="1" dirty="0">
                <a:solidFill>
                  <a:srgbClr val="FF0000"/>
                </a:solidFill>
              </a:rPr>
              <a:t> Pericle (V a.C.)</a:t>
            </a:r>
          </a:p>
        </p:txBody>
      </p:sp>
      <p:sp>
        <p:nvSpPr>
          <p:cNvPr id="6" name="CasellaDiTesto 5"/>
          <p:cNvSpPr txBox="1"/>
          <p:nvPr/>
        </p:nvSpPr>
        <p:spPr>
          <a:xfrm>
            <a:off x="7597535" y="3611330"/>
            <a:ext cx="754083" cy="369332"/>
          </a:xfrm>
          <a:prstGeom prst="rect">
            <a:avLst/>
          </a:prstGeom>
          <a:noFill/>
        </p:spPr>
        <p:txBody>
          <a:bodyPr wrap="none" rtlCol="0">
            <a:spAutoFit/>
          </a:bodyPr>
          <a:lstStyle/>
          <a:p>
            <a:r>
              <a:rPr lang="it-IT" b="1" dirty="0">
                <a:solidFill>
                  <a:srgbClr val="FF0000"/>
                </a:solidFill>
              </a:rPr>
              <a:t>Agorà</a:t>
            </a:r>
          </a:p>
        </p:txBody>
      </p:sp>
      <p:pic>
        <p:nvPicPr>
          <p:cNvPr id="12" name="Immagine 11"/>
          <p:cNvPicPr>
            <a:picLocks noChangeAspect="1"/>
          </p:cNvPicPr>
          <p:nvPr/>
        </p:nvPicPr>
        <p:blipFill>
          <a:blip r:embed="rId3"/>
          <a:stretch>
            <a:fillRect/>
          </a:stretch>
        </p:blipFill>
        <p:spPr>
          <a:xfrm>
            <a:off x="4432120" y="3393325"/>
            <a:ext cx="4711880" cy="3416113"/>
          </a:xfrm>
          <a:prstGeom prst="rect">
            <a:avLst/>
          </a:prstGeom>
          <a:ln>
            <a:solidFill>
              <a:srgbClr val="000000"/>
            </a:solidFill>
          </a:ln>
        </p:spPr>
      </p:pic>
      <p:sp>
        <p:nvSpPr>
          <p:cNvPr id="11" name="CasellaDiTesto 10"/>
          <p:cNvSpPr txBox="1"/>
          <p:nvPr/>
        </p:nvSpPr>
        <p:spPr>
          <a:xfrm>
            <a:off x="6079802" y="4845655"/>
            <a:ext cx="3064198" cy="369332"/>
          </a:xfrm>
          <a:prstGeom prst="rect">
            <a:avLst/>
          </a:prstGeom>
          <a:noFill/>
        </p:spPr>
        <p:txBody>
          <a:bodyPr wrap="none" rtlCol="0">
            <a:spAutoFit/>
          </a:bodyPr>
          <a:lstStyle/>
          <a:p>
            <a:r>
              <a:rPr lang="it-IT" b="1" i="1" dirty="0">
                <a:solidFill>
                  <a:srgbClr val="FF0000"/>
                </a:solidFill>
              </a:rPr>
              <a:t>Odeon</a:t>
            </a:r>
            <a:r>
              <a:rPr lang="it-IT" b="1" dirty="0">
                <a:solidFill>
                  <a:srgbClr val="FF0000"/>
                </a:solidFill>
              </a:rPr>
              <a:t> Agrippa (età augustea)</a:t>
            </a:r>
          </a:p>
        </p:txBody>
      </p:sp>
      <p:sp>
        <p:nvSpPr>
          <p:cNvPr id="13" name="CasellaDiTesto 12"/>
          <p:cNvSpPr txBox="1"/>
          <p:nvPr/>
        </p:nvSpPr>
        <p:spPr>
          <a:xfrm>
            <a:off x="7974576" y="3602671"/>
            <a:ext cx="754083" cy="369332"/>
          </a:xfrm>
          <a:prstGeom prst="rect">
            <a:avLst/>
          </a:prstGeom>
          <a:noFill/>
        </p:spPr>
        <p:txBody>
          <a:bodyPr wrap="none" rtlCol="0">
            <a:spAutoFit/>
          </a:bodyPr>
          <a:lstStyle/>
          <a:p>
            <a:r>
              <a:rPr lang="it-IT" b="1" dirty="0">
                <a:solidFill>
                  <a:srgbClr val="FF0000"/>
                </a:solidFill>
              </a:rPr>
              <a:t>Agorà</a:t>
            </a:r>
          </a:p>
        </p:txBody>
      </p:sp>
    </p:spTree>
    <p:extLst>
      <p:ext uri="{BB962C8B-B14F-4D97-AF65-F5344CB8AC3E}">
        <p14:creationId xmlns:p14="http://schemas.microsoft.com/office/powerpoint/2010/main" val="27851450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248488" y="220437"/>
            <a:ext cx="8738482" cy="1631216"/>
          </a:xfrm>
          <a:prstGeom prst="rect">
            <a:avLst/>
          </a:prstGeom>
        </p:spPr>
        <p:txBody>
          <a:bodyPr wrap="square">
            <a:spAutoFit/>
          </a:bodyPr>
          <a:lstStyle/>
          <a:p>
            <a:pPr algn="just"/>
            <a:r>
              <a:rPr lang="it-IT" sz="2000" dirty="0"/>
              <a:t>… e così anche a </a:t>
            </a:r>
            <a:r>
              <a:rPr lang="it-IT" sz="2000" b="1" dirty="0">
                <a:solidFill>
                  <a:srgbClr val="FF0000"/>
                </a:solidFill>
              </a:rPr>
              <a:t>Roma</a:t>
            </a:r>
            <a:r>
              <a:rPr lang="it-IT" sz="2000" dirty="0"/>
              <a:t> che in età augustea era dotata di </a:t>
            </a:r>
            <a:r>
              <a:rPr lang="it-IT" sz="2000" dirty="0">
                <a:solidFill>
                  <a:srgbClr val="FF0000"/>
                </a:solidFill>
              </a:rPr>
              <a:t>3 teatri </a:t>
            </a:r>
            <a:r>
              <a:rPr lang="it-IT" sz="2000" dirty="0"/>
              <a:t>in muratura, cui si aggiunse </a:t>
            </a:r>
            <a:r>
              <a:rPr lang="it-IT" sz="2000" dirty="0">
                <a:solidFill>
                  <a:srgbClr val="FF0000"/>
                </a:solidFill>
              </a:rPr>
              <a:t>un </a:t>
            </a:r>
            <a:r>
              <a:rPr lang="it-IT" sz="2000" i="1" dirty="0">
                <a:solidFill>
                  <a:srgbClr val="FF0000"/>
                </a:solidFill>
              </a:rPr>
              <a:t>odeon </a:t>
            </a:r>
            <a:r>
              <a:rPr lang="it-IT" sz="2000" dirty="0"/>
              <a:t>con Domiziano (sempre in Campo Marzio) e forse un quarto teatro (che poteva però anche essere ligneo) in età di Traiano, ancora una volta </a:t>
            </a:r>
            <a:r>
              <a:rPr lang="it-IT" sz="2000" i="1" dirty="0"/>
              <a:t>in Campo </a:t>
            </a:r>
            <a:r>
              <a:rPr lang="it-IT" sz="2000" i="1" dirty="0" err="1"/>
              <a:t>Martio</a:t>
            </a:r>
            <a:r>
              <a:rPr lang="it-IT" sz="2000" dirty="0"/>
              <a:t>: Elio </a:t>
            </a:r>
            <a:r>
              <a:rPr lang="it-IT" sz="2000" dirty="0" err="1"/>
              <a:t>Sparziano</a:t>
            </a:r>
            <a:r>
              <a:rPr lang="it-IT" sz="2000" dirty="0"/>
              <a:t> parlando di Traiano dice … </a:t>
            </a:r>
            <a:r>
              <a:rPr lang="it-IT" sz="2000" i="1" dirty="0"/>
              <a:t>et </a:t>
            </a:r>
            <a:r>
              <a:rPr lang="it-IT" sz="2000" i="1" dirty="0" err="1"/>
              <a:t>theatrum</a:t>
            </a:r>
            <a:r>
              <a:rPr lang="it-IT" sz="2000" i="1" dirty="0"/>
              <a:t>, </a:t>
            </a:r>
            <a:r>
              <a:rPr lang="it-IT" sz="2000" i="1" dirty="0" err="1"/>
              <a:t>quod</a:t>
            </a:r>
            <a:r>
              <a:rPr lang="it-IT" sz="2000" i="1" dirty="0"/>
              <a:t> </a:t>
            </a:r>
            <a:r>
              <a:rPr lang="it-IT" sz="2000" i="1" dirty="0" err="1"/>
              <a:t>ille</a:t>
            </a:r>
            <a:r>
              <a:rPr lang="it-IT" sz="2000" i="1" dirty="0"/>
              <a:t> in Campo </a:t>
            </a:r>
            <a:r>
              <a:rPr lang="it-IT" sz="2000" i="1" dirty="0" err="1"/>
              <a:t>Martio</a:t>
            </a:r>
            <a:r>
              <a:rPr lang="it-IT" sz="2000" i="1" dirty="0"/>
              <a:t> </a:t>
            </a:r>
            <a:r>
              <a:rPr lang="it-IT" sz="2000" i="1" dirty="0" err="1"/>
              <a:t>posuerat</a:t>
            </a:r>
            <a:r>
              <a:rPr lang="it-IT" sz="2000" dirty="0"/>
              <a:t>… (</a:t>
            </a:r>
            <a:r>
              <a:rPr lang="it-IT" sz="2000" i="1" dirty="0"/>
              <a:t>SHA, </a:t>
            </a:r>
            <a:r>
              <a:rPr lang="it-IT" sz="2000" i="1" dirty="0" err="1"/>
              <a:t>Hadr</a:t>
            </a:r>
            <a:r>
              <a:rPr lang="it-IT" sz="2000" dirty="0"/>
              <a:t>., IX, 1).</a:t>
            </a:r>
          </a:p>
        </p:txBody>
      </p:sp>
      <p:pic>
        <p:nvPicPr>
          <p:cNvPr id="3" name="Immagine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882909" y="1851653"/>
            <a:ext cx="5558517" cy="4730309"/>
          </a:xfrm>
          <a:prstGeom prst="rect">
            <a:avLst/>
          </a:prstGeom>
        </p:spPr>
      </p:pic>
    </p:spTree>
    <p:extLst>
      <p:ext uri="{BB962C8B-B14F-4D97-AF65-F5344CB8AC3E}">
        <p14:creationId xmlns:p14="http://schemas.microsoft.com/office/powerpoint/2010/main" val="2760881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76096" y="248503"/>
            <a:ext cx="8641849" cy="1631216"/>
          </a:xfrm>
          <a:prstGeom prst="rect">
            <a:avLst/>
          </a:prstGeom>
          <a:noFill/>
        </p:spPr>
        <p:txBody>
          <a:bodyPr wrap="square" rtlCol="0">
            <a:spAutoFit/>
          </a:bodyPr>
          <a:lstStyle/>
          <a:p>
            <a:pPr algn="just"/>
            <a:r>
              <a:rPr lang="it-IT" sz="2000" dirty="0"/>
              <a:t>Roma era dotata anche di due anfiteatri in muratura, oltre a quelli lignei di cui si è già parlato, distrutti durante l’incendio di età neroniana (quelli di </a:t>
            </a:r>
            <a:r>
              <a:rPr lang="it-IT" sz="2000" dirty="0" err="1"/>
              <a:t>Statilio</a:t>
            </a:r>
            <a:r>
              <a:rPr lang="it-IT" sz="2000" dirty="0"/>
              <a:t> Tauro, di Nerone e forse anche di Cesare, Augusto e Caligola): l’anfiteatro </a:t>
            </a:r>
            <a:r>
              <a:rPr lang="it-IT" sz="2000" dirty="0" err="1"/>
              <a:t>flavio</a:t>
            </a:r>
            <a:r>
              <a:rPr lang="it-IT" sz="2000" dirty="0"/>
              <a:t> e il castrense realizzato nella regione Esquilina in età severiana e poi inglobato nelle mura aureliane, il quale però faceva parte di una villa imperiale.</a:t>
            </a:r>
          </a:p>
        </p:txBody>
      </p:sp>
      <p:pic>
        <p:nvPicPr>
          <p:cNvPr id="7" name="Immagin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974939" y="2086805"/>
            <a:ext cx="3943006" cy="2300087"/>
          </a:xfrm>
          <a:prstGeom prst="rect">
            <a:avLst/>
          </a:prstGeom>
        </p:spPr>
      </p:pic>
      <p:pic>
        <p:nvPicPr>
          <p:cNvPr id="3" name="Immagin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15775" y="1971080"/>
            <a:ext cx="3521940" cy="3185674"/>
          </a:xfrm>
          <a:prstGeom prst="rect">
            <a:avLst/>
          </a:prstGeom>
          <a:ln>
            <a:solidFill>
              <a:srgbClr val="000000"/>
            </a:solidFill>
          </a:ln>
        </p:spPr>
      </p:pic>
      <p:pic>
        <p:nvPicPr>
          <p:cNvPr id="4" name="Immagine 3"/>
          <p:cNvPicPr>
            <a:picLocks noChangeAspect="1"/>
          </p:cNvPicPr>
          <p:nvPr/>
        </p:nvPicPr>
        <p:blipFill>
          <a:blip r:embed="rId4"/>
          <a:stretch>
            <a:fillRect/>
          </a:stretch>
        </p:blipFill>
        <p:spPr>
          <a:xfrm>
            <a:off x="3009729" y="4302111"/>
            <a:ext cx="3340100" cy="2438400"/>
          </a:xfrm>
          <a:prstGeom prst="rect">
            <a:avLst/>
          </a:prstGeom>
          <a:ln>
            <a:solidFill>
              <a:srgbClr val="000000"/>
            </a:solidFill>
          </a:ln>
        </p:spPr>
      </p:pic>
      <p:cxnSp>
        <p:nvCxnSpPr>
          <p:cNvPr id="8" name="Connettore 1 7"/>
          <p:cNvCxnSpPr/>
          <p:nvPr/>
        </p:nvCxnSpPr>
        <p:spPr>
          <a:xfrm>
            <a:off x="3630681" y="4056941"/>
            <a:ext cx="1440893" cy="286588"/>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298575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280884" y="306092"/>
            <a:ext cx="8346053" cy="1631216"/>
          </a:xfrm>
          <a:prstGeom prst="rect">
            <a:avLst/>
          </a:prstGeom>
          <a:noFill/>
        </p:spPr>
        <p:txBody>
          <a:bodyPr wrap="square" rtlCol="0">
            <a:spAutoFit/>
          </a:bodyPr>
          <a:lstStyle/>
          <a:p>
            <a:pPr algn="just"/>
            <a:r>
              <a:rPr lang="it-IT" sz="2000" dirty="0"/>
              <a:t>Due anfiteatri sono noti anche a </a:t>
            </a:r>
            <a:r>
              <a:rPr lang="it-IT" sz="2000" b="1" dirty="0">
                <a:solidFill>
                  <a:srgbClr val="FF0000"/>
                </a:solidFill>
              </a:rPr>
              <a:t>Pozzuoli</a:t>
            </a:r>
            <a:r>
              <a:rPr lang="it-IT" sz="2000" dirty="0"/>
              <a:t>: il primo di età repubblicana, mal conservato, misurava m 130 x 95 </a:t>
            </a:r>
            <a:r>
              <a:rPr lang="it-IT" sz="2000" dirty="0" err="1"/>
              <a:t>ca</a:t>
            </a:r>
            <a:r>
              <a:rPr lang="it-IT" sz="2000" dirty="0"/>
              <a:t>.; il secondo di età </a:t>
            </a:r>
            <a:r>
              <a:rPr lang="it-IT" sz="2000" dirty="0" err="1"/>
              <a:t>flavia</a:t>
            </a:r>
            <a:r>
              <a:rPr lang="it-IT" sz="2000" dirty="0"/>
              <a:t> (m 150 </a:t>
            </a:r>
            <a:r>
              <a:rPr lang="it-IT" sz="2000" dirty="0" err="1"/>
              <a:t>ca</a:t>
            </a:r>
            <a:r>
              <a:rPr lang="it-IT" sz="2000" dirty="0"/>
              <a:t>. x 120) era ubicato alla distanza di </a:t>
            </a:r>
            <a:r>
              <a:rPr lang="it-IT" sz="2000" dirty="0" err="1"/>
              <a:t>ca</a:t>
            </a:r>
            <a:r>
              <a:rPr lang="it-IT" sz="2000" dirty="0"/>
              <a:t>. m 100. Si pensa che il secondo edificio sia stato realizzato per la crescita demografica di una città ricca e attiva, centro del commercio granario per l’approvvigionamento dell’Urbe.</a:t>
            </a:r>
            <a:endParaRPr lang="it-IT" sz="2000" b="1" dirty="0">
              <a:solidFill>
                <a:srgbClr val="FF0000"/>
              </a:solidFill>
            </a:endParaRPr>
          </a:p>
        </p:txBody>
      </p:sp>
      <p:pic>
        <p:nvPicPr>
          <p:cNvPr id="4" name="Immagin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14997905">
            <a:off x="4588911" y="2315965"/>
            <a:ext cx="3405670" cy="3729305"/>
          </a:xfrm>
          <a:prstGeom prst="rect">
            <a:avLst/>
          </a:prstGeom>
        </p:spPr>
      </p:pic>
      <p:pic>
        <p:nvPicPr>
          <p:cNvPr id="5" name="Immagine 4" descr="banzato 1.jpe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153617" y="2549591"/>
            <a:ext cx="2583365" cy="2627871"/>
          </a:xfrm>
          <a:prstGeom prst="rect">
            <a:avLst/>
          </a:prstGeom>
        </p:spPr>
      </p:pic>
      <p:sp>
        <p:nvSpPr>
          <p:cNvPr id="6" name="Rettangolo 5"/>
          <p:cNvSpPr/>
          <p:nvPr/>
        </p:nvSpPr>
        <p:spPr>
          <a:xfrm>
            <a:off x="2955390" y="3406868"/>
            <a:ext cx="781592" cy="659394"/>
          </a:xfrm>
          <a:prstGeom prst="rect">
            <a:avLst/>
          </a:prstGeom>
          <a:noFill/>
          <a:ln w="190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p:nvSpPr>
        <p:spPr>
          <a:xfrm>
            <a:off x="5556622" y="3016116"/>
            <a:ext cx="2381408" cy="2161346"/>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cxnSp>
        <p:nvCxnSpPr>
          <p:cNvPr id="8" name="Connettore 1 7"/>
          <p:cNvCxnSpPr/>
          <p:nvPr/>
        </p:nvCxnSpPr>
        <p:spPr>
          <a:xfrm>
            <a:off x="7261361" y="635064"/>
            <a:ext cx="27610" cy="3009651"/>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5218240" y="952596"/>
            <a:ext cx="607415" cy="2581673"/>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737044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352055" y="401100"/>
            <a:ext cx="8575054" cy="5940088"/>
          </a:xfrm>
          <a:prstGeom prst="rect">
            <a:avLst/>
          </a:prstGeom>
          <a:noFill/>
        </p:spPr>
        <p:txBody>
          <a:bodyPr wrap="square" rtlCol="0">
            <a:spAutoFit/>
          </a:bodyPr>
          <a:lstStyle/>
          <a:p>
            <a:pPr algn="just"/>
            <a:r>
              <a:rPr lang="it-IT" sz="2000" dirty="0"/>
              <a:t>Talora nella </a:t>
            </a:r>
            <a:r>
              <a:rPr lang="it-IT" sz="2000" b="1" dirty="0">
                <a:solidFill>
                  <a:srgbClr val="FF0000"/>
                </a:solidFill>
              </a:rPr>
              <a:t>toponomastica urbana </a:t>
            </a:r>
            <a:r>
              <a:rPr lang="it-IT" sz="2000" dirty="0"/>
              <a:t>(documenti archivistici e cartografia storica) si conservano i nomi di antichi edifici di spettacolo. In alcuni casi tali nomi attestano la presenza di teatri o anfiteatri antichi non altrimenti noti.</a:t>
            </a:r>
          </a:p>
          <a:p>
            <a:pPr algn="just"/>
            <a:endParaRPr lang="it-IT" sz="2000" dirty="0"/>
          </a:p>
          <a:p>
            <a:pPr algn="just"/>
            <a:r>
              <a:rPr lang="it-IT" sz="2000" dirty="0">
                <a:solidFill>
                  <a:srgbClr val="000000"/>
                </a:solidFill>
              </a:rPr>
              <a:t>Il termine </a:t>
            </a:r>
            <a:r>
              <a:rPr lang="it-IT" sz="2000" i="1" dirty="0" err="1">
                <a:solidFill>
                  <a:srgbClr val="FF0000"/>
                </a:solidFill>
              </a:rPr>
              <a:t>theatrum</a:t>
            </a:r>
            <a:r>
              <a:rPr lang="it-IT" sz="2000" dirty="0">
                <a:solidFill>
                  <a:srgbClr val="000000"/>
                </a:solidFill>
              </a:rPr>
              <a:t> ha dato origine per corruzione fonetica alle voci </a:t>
            </a:r>
            <a:r>
              <a:rPr lang="it-IT" sz="2000" i="1" dirty="0">
                <a:solidFill>
                  <a:srgbClr val="000000"/>
                </a:solidFill>
              </a:rPr>
              <a:t>Zairo</a:t>
            </a:r>
            <a:r>
              <a:rPr lang="it-IT" sz="2000" dirty="0">
                <a:solidFill>
                  <a:srgbClr val="000000"/>
                </a:solidFill>
              </a:rPr>
              <a:t> / </a:t>
            </a:r>
            <a:r>
              <a:rPr lang="it-IT" sz="2000" i="1" dirty="0" err="1">
                <a:solidFill>
                  <a:srgbClr val="000000"/>
                </a:solidFill>
              </a:rPr>
              <a:t>Zadro</a:t>
            </a:r>
            <a:r>
              <a:rPr lang="it-IT" sz="2000" dirty="0">
                <a:solidFill>
                  <a:srgbClr val="000000"/>
                </a:solidFill>
              </a:rPr>
              <a:t> / </a:t>
            </a:r>
            <a:r>
              <a:rPr lang="it-IT" sz="2000" i="1" dirty="0">
                <a:solidFill>
                  <a:srgbClr val="000000"/>
                </a:solidFill>
              </a:rPr>
              <a:t>Zaro </a:t>
            </a:r>
            <a:r>
              <a:rPr lang="it-IT" sz="2000" dirty="0">
                <a:solidFill>
                  <a:srgbClr val="000000"/>
                </a:solidFill>
              </a:rPr>
              <a:t>e </a:t>
            </a:r>
            <a:r>
              <a:rPr lang="it-IT" sz="2000" i="1" dirty="0" err="1">
                <a:solidFill>
                  <a:srgbClr val="000000"/>
                </a:solidFill>
              </a:rPr>
              <a:t>Jadro</a:t>
            </a:r>
            <a:r>
              <a:rPr lang="it-IT" sz="2000" i="1" dirty="0">
                <a:solidFill>
                  <a:srgbClr val="000000"/>
                </a:solidFill>
              </a:rPr>
              <a:t> / </a:t>
            </a:r>
            <a:r>
              <a:rPr lang="it-IT" sz="2000" i="1" dirty="0" err="1">
                <a:solidFill>
                  <a:srgbClr val="000000"/>
                </a:solidFill>
              </a:rPr>
              <a:t>Çadro</a:t>
            </a:r>
            <a:r>
              <a:rPr lang="it-IT" sz="2000" i="1" dirty="0">
                <a:solidFill>
                  <a:srgbClr val="000000"/>
                </a:solidFill>
              </a:rPr>
              <a:t> </a:t>
            </a:r>
            <a:r>
              <a:rPr lang="it-IT" sz="2000" dirty="0">
                <a:solidFill>
                  <a:srgbClr val="000000"/>
                </a:solidFill>
              </a:rPr>
              <a:t>attestate ad esempio ad Aquileia, Padova, Pola, ma anche a Roma (la Piazza dei Satiri sul sito del teatro di Pompeo in alcuni documenti del XIII-XIV secolo è nota come Platea </a:t>
            </a:r>
            <a:r>
              <a:rPr lang="it-IT" sz="2000" dirty="0" err="1">
                <a:solidFill>
                  <a:srgbClr val="000000"/>
                </a:solidFill>
              </a:rPr>
              <a:t>Zadri</a:t>
            </a:r>
            <a:r>
              <a:rPr lang="it-IT" sz="2000" dirty="0">
                <a:solidFill>
                  <a:srgbClr val="000000"/>
                </a:solidFill>
              </a:rPr>
              <a:t> o </a:t>
            </a:r>
            <a:r>
              <a:rPr lang="it-IT" sz="2000" dirty="0" err="1">
                <a:solidFill>
                  <a:srgbClr val="000000"/>
                </a:solidFill>
              </a:rPr>
              <a:t>Satro</a:t>
            </a:r>
            <a:r>
              <a:rPr lang="it-IT" sz="2000" dirty="0">
                <a:solidFill>
                  <a:srgbClr val="000000"/>
                </a:solidFill>
              </a:rPr>
              <a:t>).</a:t>
            </a:r>
          </a:p>
          <a:p>
            <a:pPr algn="just"/>
            <a:endParaRPr lang="it-IT" sz="2000" dirty="0">
              <a:solidFill>
                <a:srgbClr val="000000"/>
              </a:solidFill>
            </a:endParaRPr>
          </a:p>
          <a:p>
            <a:pPr algn="just"/>
            <a:r>
              <a:rPr lang="it-IT" sz="2000" dirty="0">
                <a:solidFill>
                  <a:srgbClr val="000000"/>
                </a:solidFill>
              </a:rPr>
              <a:t>I termini </a:t>
            </a:r>
            <a:r>
              <a:rPr lang="it-IT" sz="2000" i="1" dirty="0" err="1">
                <a:solidFill>
                  <a:srgbClr val="FF0000"/>
                </a:solidFill>
              </a:rPr>
              <a:t>amphitheatrum</a:t>
            </a:r>
            <a:r>
              <a:rPr lang="it-IT" sz="2000" dirty="0">
                <a:solidFill>
                  <a:srgbClr val="000000"/>
                </a:solidFill>
              </a:rPr>
              <a:t> o </a:t>
            </a:r>
            <a:r>
              <a:rPr lang="it-IT" sz="2000" i="1" dirty="0" err="1">
                <a:solidFill>
                  <a:srgbClr val="FF0000"/>
                </a:solidFill>
              </a:rPr>
              <a:t>harena</a:t>
            </a:r>
            <a:r>
              <a:rPr lang="it-IT" sz="2000" dirty="0">
                <a:solidFill>
                  <a:srgbClr val="000000"/>
                </a:solidFill>
              </a:rPr>
              <a:t> </a:t>
            </a:r>
            <a:r>
              <a:rPr lang="it-IT" sz="2000" dirty="0"/>
              <a:t>sono invece sopravvissuti nelle forme </a:t>
            </a:r>
            <a:r>
              <a:rPr lang="it-IT" sz="2000" i="1" dirty="0"/>
              <a:t>Arena /Rena</a:t>
            </a:r>
            <a:r>
              <a:rPr lang="it-IT" sz="2000" dirty="0"/>
              <a:t> di origine popolare o in quelle </a:t>
            </a:r>
            <a:r>
              <a:rPr lang="it-IT" sz="2000" i="1" dirty="0" err="1"/>
              <a:t>Perilascio</a:t>
            </a:r>
            <a:r>
              <a:rPr lang="it-IT" sz="2000" i="1" dirty="0"/>
              <a:t> / </a:t>
            </a:r>
            <a:r>
              <a:rPr lang="it-IT" sz="2000" i="1" dirty="0" err="1"/>
              <a:t>Perlascio</a:t>
            </a:r>
            <a:r>
              <a:rPr lang="it-IT" sz="2000" i="1" dirty="0"/>
              <a:t> / Parlascio </a:t>
            </a:r>
            <a:r>
              <a:rPr lang="it-IT" sz="2000" dirty="0"/>
              <a:t>(con numerose varianti locali quali </a:t>
            </a:r>
            <a:r>
              <a:rPr lang="it-IT" sz="2000" i="1" dirty="0" err="1"/>
              <a:t>Berlace</a:t>
            </a:r>
            <a:r>
              <a:rPr lang="it-IT" sz="2000" i="1" dirty="0"/>
              <a:t>, </a:t>
            </a:r>
            <a:r>
              <a:rPr lang="it-IT" sz="2000" i="1" dirty="0" err="1"/>
              <a:t>Verlace</a:t>
            </a:r>
            <a:r>
              <a:rPr lang="it-IT" sz="2000" i="1" dirty="0"/>
              <a:t>, </a:t>
            </a:r>
            <a:r>
              <a:rPr lang="it-IT" sz="2000" i="1" dirty="0" err="1"/>
              <a:t>Verlasci</a:t>
            </a:r>
            <a:r>
              <a:rPr lang="it-IT" sz="2000" i="1" dirty="0"/>
              <a:t> </a:t>
            </a:r>
            <a:r>
              <a:rPr lang="it-IT" sz="2000" dirty="0"/>
              <a:t>ecc. ) la cui derivazione etimologica è molto discussa (origine greca da </a:t>
            </a:r>
            <a:r>
              <a:rPr lang="it-IT" sz="2000" i="1" dirty="0" err="1"/>
              <a:t>periélasis</a:t>
            </a:r>
            <a:r>
              <a:rPr lang="it-IT" sz="2000" dirty="0"/>
              <a:t> = lo spingere intorno, ovvero lo spazio circolare; origine longobarda = da </a:t>
            </a:r>
            <a:r>
              <a:rPr lang="it-IT" sz="2000" i="1" dirty="0" err="1"/>
              <a:t>bero</a:t>
            </a:r>
            <a:r>
              <a:rPr lang="it-IT" sz="2000" dirty="0"/>
              <a:t> e </a:t>
            </a:r>
            <a:r>
              <a:rPr lang="it-IT" sz="2000" i="1" dirty="0" err="1"/>
              <a:t>laz</a:t>
            </a:r>
            <a:r>
              <a:rPr lang="it-IT" sz="2000" i="1" dirty="0"/>
              <a:t>/</a:t>
            </a:r>
            <a:r>
              <a:rPr lang="it-IT" sz="2000" i="1" dirty="0" err="1"/>
              <a:t>lais</a:t>
            </a:r>
            <a:r>
              <a:rPr lang="it-IT" sz="2000" i="1" dirty="0"/>
              <a:t> </a:t>
            </a:r>
            <a:r>
              <a:rPr lang="it-IT" sz="2000" dirty="0"/>
              <a:t>ovvero luogo per il combattimento degli orsi; origine medievale in relazione con “parlare” = luogo di riunioni dei cittadini). I toponimi Rena/Arena sono più frequenti in Italia settentrionale (Aquileia, Padova, Verona), mentre quelli del secondo tipo sono molto diffusi, dall’ambito cisalpino (Trieste, Bergamo ecc.) all’Italia centrale (Firenze, Lucca, Venafro ecc.) e meridionale (Capua, Lecce, ecc.).</a:t>
            </a:r>
            <a:endParaRPr lang="it-IT" sz="2000" dirty="0">
              <a:solidFill>
                <a:srgbClr val="000000"/>
              </a:solidFill>
            </a:endParaRPr>
          </a:p>
        </p:txBody>
      </p:sp>
    </p:spTree>
    <p:extLst>
      <p:ext uri="{BB962C8B-B14F-4D97-AF65-F5344CB8AC3E}">
        <p14:creationId xmlns:p14="http://schemas.microsoft.com/office/powerpoint/2010/main" val="3503362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38307" y="91957"/>
            <a:ext cx="8839096" cy="3170099"/>
          </a:xfrm>
          <a:prstGeom prst="rect">
            <a:avLst/>
          </a:prstGeom>
          <a:noFill/>
        </p:spPr>
        <p:txBody>
          <a:bodyPr wrap="square" rtlCol="0">
            <a:spAutoFit/>
          </a:bodyPr>
          <a:lstStyle/>
          <a:p>
            <a:pPr algn="just"/>
            <a:r>
              <a:rPr lang="it-IT" sz="2000" dirty="0"/>
              <a:t>Non mancano attestazioni del nome </a:t>
            </a:r>
            <a:r>
              <a:rPr lang="it-IT" sz="2000" i="1" dirty="0"/>
              <a:t>Colosseo / </a:t>
            </a:r>
            <a:r>
              <a:rPr lang="it-IT" sz="2000" i="1" dirty="0" err="1"/>
              <a:t>Coliseo</a:t>
            </a:r>
            <a:r>
              <a:rPr lang="it-IT" sz="2000" i="1" dirty="0"/>
              <a:t> </a:t>
            </a:r>
            <a:r>
              <a:rPr lang="it-IT" sz="2000" dirty="0"/>
              <a:t>derivate dal celeberrimo anfiteatro </a:t>
            </a:r>
            <a:r>
              <a:rPr lang="it-IT" sz="2000" dirty="0" err="1"/>
              <a:t>flavio</a:t>
            </a:r>
            <a:r>
              <a:rPr lang="it-IT" sz="2000" dirty="0"/>
              <a:t> o ancora di </a:t>
            </a:r>
            <a:r>
              <a:rPr lang="it-IT" sz="2000" i="1" dirty="0" err="1"/>
              <a:t>Palatium</a:t>
            </a:r>
            <a:r>
              <a:rPr lang="it-IT" sz="2000" dirty="0"/>
              <a:t> oppure di  </a:t>
            </a:r>
            <a:r>
              <a:rPr lang="it-IT" sz="2000" i="1" dirty="0"/>
              <a:t>Grotta / Grotte</a:t>
            </a:r>
            <a:r>
              <a:rPr lang="it-IT" sz="2000" dirty="0"/>
              <a:t>, anche se in questi ultimi due casi tali nomi possono essere riferiti anche a molte altre costruzioni antiche: evidentemente quando vennero coniati tali toponimi delle murature superstiti degli antichi teatri e anfiteatri non si riconosceva più il significato funzionale, per cui se essi comunque persistevano nella loro maestosità architettonica poterono venir chiamati enfaticamente “palazzi”, mentre se ormai danneggiati e aggrediti dal tempo con quello di “grotte” (in particolare erano le murature di sostruzione delle cavee ad apparire antri cavernosi e mal illuminati).</a:t>
            </a:r>
          </a:p>
          <a:p>
            <a:pPr algn="just"/>
            <a:endParaRPr lang="it-IT" sz="2000" dirty="0"/>
          </a:p>
        </p:txBody>
      </p:sp>
      <p:pic>
        <p:nvPicPr>
          <p:cNvPr id="3" name="Immagine 2" descr="banzato.jpe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28770" y="3129062"/>
            <a:ext cx="3597918" cy="2715407"/>
          </a:xfrm>
          <a:prstGeom prst="rect">
            <a:avLst/>
          </a:prstGeom>
        </p:spPr>
      </p:pic>
      <p:pic>
        <p:nvPicPr>
          <p:cNvPr id="4" name="Immagine 3" descr="banzato.jpe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1201949" y="2573500"/>
            <a:ext cx="2715408" cy="3713551"/>
          </a:xfrm>
          <a:prstGeom prst="rect">
            <a:avLst/>
          </a:prstGeom>
        </p:spPr>
      </p:pic>
      <p:sp>
        <p:nvSpPr>
          <p:cNvPr id="6" name="CasellaDiTesto 5"/>
          <p:cNvSpPr txBox="1"/>
          <p:nvPr/>
        </p:nvSpPr>
        <p:spPr>
          <a:xfrm>
            <a:off x="246679" y="5921689"/>
            <a:ext cx="8544384" cy="923330"/>
          </a:xfrm>
          <a:prstGeom prst="rect">
            <a:avLst/>
          </a:prstGeom>
          <a:noFill/>
        </p:spPr>
        <p:txBody>
          <a:bodyPr wrap="square" rtlCol="0">
            <a:spAutoFit/>
          </a:bodyPr>
          <a:lstStyle/>
          <a:p>
            <a:pPr algn="ctr"/>
            <a:r>
              <a:rPr lang="it-IT" dirty="0"/>
              <a:t>Due diversi disegni prospettici cinquecenteschi di Pola: il teatro è chiamato </a:t>
            </a:r>
            <a:r>
              <a:rPr lang="it-IT" dirty="0" err="1"/>
              <a:t>Coliseo</a:t>
            </a:r>
            <a:r>
              <a:rPr lang="it-IT" dirty="0"/>
              <a:t> o Palazzo di Orlando, mentre l’anfiteatro nel secondo disegno è detto teatro </a:t>
            </a:r>
          </a:p>
          <a:p>
            <a:pPr algn="ctr"/>
            <a:r>
              <a:rPr lang="it-IT" dirty="0"/>
              <a:t>(confusione terminologica e probabilmente perdita consapevolezza ruolo antico)</a:t>
            </a:r>
          </a:p>
        </p:txBody>
      </p:sp>
      <p:sp>
        <p:nvSpPr>
          <p:cNvPr id="7" name="Rettangolo 6"/>
          <p:cNvSpPr/>
          <p:nvPr/>
        </p:nvSpPr>
        <p:spPr>
          <a:xfrm>
            <a:off x="2766146" y="3386564"/>
            <a:ext cx="754404" cy="289221"/>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7452634" y="3966508"/>
            <a:ext cx="946392" cy="463767"/>
          </a:xfrm>
          <a:prstGeom prst="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083983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http://www.allarena.it/images/verona/raterio.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 y="188913"/>
            <a:ext cx="8964613" cy="590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9" name="CasellaDiTesto 2"/>
          <p:cNvSpPr txBox="1">
            <a:spLocks noChangeArrowheads="1"/>
          </p:cNvSpPr>
          <p:nvPr/>
        </p:nvSpPr>
        <p:spPr bwMode="auto">
          <a:xfrm>
            <a:off x="403225" y="6124112"/>
            <a:ext cx="838428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it-IT" sz="1800" dirty="0">
                <a:latin typeface="+mj-lt"/>
              </a:rPr>
              <a:t>L’iconografia </a:t>
            </a:r>
            <a:r>
              <a:rPr lang="it-IT" sz="1800" dirty="0" err="1">
                <a:latin typeface="+mj-lt"/>
              </a:rPr>
              <a:t>Rateriana</a:t>
            </a:r>
            <a:r>
              <a:rPr lang="it-IT" sz="1800" dirty="0">
                <a:latin typeface="+mj-lt"/>
              </a:rPr>
              <a:t> (X d.C.): l’anfiteatro è definito </a:t>
            </a:r>
            <a:r>
              <a:rPr lang="it-IT" sz="1800" i="1" dirty="0" err="1">
                <a:latin typeface="+mj-lt"/>
              </a:rPr>
              <a:t>Theatrum</a:t>
            </a:r>
            <a:r>
              <a:rPr lang="it-IT" sz="1800" dirty="0">
                <a:latin typeface="+mj-lt"/>
              </a:rPr>
              <a:t> e il teatro </a:t>
            </a:r>
            <a:r>
              <a:rPr lang="it-IT" sz="1800" i="1" dirty="0">
                <a:latin typeface="+mj-lt"/>
              </a:rPr>
              <a:t>Arena minor</a:t>
            </a:r>
            <a:r>
              <a:rPr lang="it-IT" sz="1800" dirty="0">
                <a:latin typeface="+mj-lt"/>
              </a:rPr>
              <a:t>.</a:t>
            </a:r>
          </a:p>
        </p:txBody>
      </p:sp>
    </p:spTree>
    <p:extLst>
      <p:ext uri="{BB962C8B-B14F-4D97-AF65-F5344CB8AC3E}">
        <p14:creationId xmlns:p14="http://schemas.microsoft.com/office/powerpoint/2010/main" val="256007143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364629" y="545117"/>
            <a:ext cx="8436746" cy="2554545"/>
          </a:xfrm>
          <a:prstGeom prst="rect">
            <a:avLst/>
          </a:prstGeom>
          <a:noFill/>
        </p:spPr>
        <p:txBody>
          <a:bodyPr wrap="square" rtlCol="0">
            <a:spAutoFit/>
          </a:bodyPr>
          <a:lstStyle/>
          <a:p>
            <a:pPr algn="just"/>
            <a:r>
              <a:rPr lang="it-IT" sz="2000" dirty="0"/>
              <a:t>Fra le indicazioni toponomastiche si ricordino infine la chiesa di </a:t>
            </a:r>
            <a:r>
              <a:rPr lang="it-IT" sz="2000" dirty="0">
                <a:solidFill>
                  <a:srgbClr val="FF0000"/>
                </a:solidFill>
              </a:rPr>
              <a:t>S. Nicolò de </a:t>
            </a:r>
            <a:r>
              <a:rPr lang="it-IT" sz="2000" dirty="0" err="1">
                <a:solidFill>
                  <a:srgbClr val="FF0000"/>
                </a:solidFill>
              </a:rPr>
              <a:t>cryptis</a:t>
            </a:r>
            <a:r>
              <a:rPr lang="it-IT" sz="2000" dirty="0">
                <a:solidFill>
                  <a:srgbClr val="FF0000"/>
                </a:solidFill>
              </a:rPr>
              <a:t> </a:t>
            </a:r>
            <a:r>
              <a:rPr lang="it-IT" sz="2000" dirty="0"/>
              <a:t>sorta nell’XI secolo sulle murature dell’anfiteatro di Todi e quella di </a:t>
            </a:r>
            <a:r>
              <a:rPr lang="it-IT" sz="2000" dirty="0">
                <a:solidFill>
                  <a:srgbClr val="FF0000"/>
                </a:solidFill>
              </a:rPr>
              <a:t>S. Gregorio minore o de </a:t>
            </a:r>
            <a:r>
              <a:rPr lang="it-IT" sz="2000" dirty="0" err="1">
                <a:solidFill>
                  <a:srgbClr val="FF0000"/>
                </a:solidFill>
              </a:rPr>
              <a:t>Griptis</a:t>
            </a:r>
            <a:r>
              <a:rPr lang="it-IT" sz="2000" dirty="0">
                <a:solidFill>
                  <a:srgbClr val="FF0000"/>
                </a:solidFill>
              </a:rPr>
              <a:t> </a:t>
            </a:r>
            <a:r>
              <a:rPr lang="it-IT" sz="2000" dirty="0"/>
              <a:t>(già nota dal 1115) e di </a:t>
            </a:r>
            <a:r>
              <a:rPr lang="it-IT" sz="2000" dirty="0">
                <a:solidFill>
                  <a:srgbClr val="FF0000"/>
                </a:solidFill>
              </a:rPr>
              <a:t>S. Maria di </a:t>
            </a:r>
            <a:r>
              <a:rPr lang="it-IT" sz="2000" dirty="0" err="1">
                <a:solidFill>
                  <a:srgbClr val="FF0000"/>
                </a:solidFill>
              </a:rPr>
              <a:t>Grottapinta</a:t>
            </a:r>
            <a:r>
              <a:rPr lang="it-IT" sz="2000" dirty="0">
                <a:solidFill>
                  <a:srgbClr val="FF0000"/>
                </a:solidFill>
              </a:rPr>
              <a:t> </a:t>
            </a:r>
            <a:r>
              <a:rPr lang="it-IT" sz="2000" dirty="0"/>
              <a:t>impostatesi sull’anfiteatro di Spoleto, la prima, e sul teatro di Pompeo, la seconda. </a:t>
            </a:r>
          </a:p>
          <a:p>
            <a:pPr algn="just"/>
            <a:r>
              <a:rPr lang="it-IT" sz="2000" dirty="0"/>
              <a:t>Anche la chiesa di </a:t>
            </a:r>
            <a:r>
              <a:rPr lang="it-IT" sz="2000" dirty="0">
                <a:solidFill>
                  <a:srgbClr val="FF0000"/>
                </a:solidFill>
              </a:rPr>
              <a:t>SS. Vitale e Agricola in Arena </a:t>
            </a:r>
            <a:r>
              <a:rPr lang="it-IT" sz="2000" dirty="0"/>
              <a:t>a Bologna e di </a:t>
            </a:r>
            <a:r>
              <a:rPr lang="it-IT" sz="2000" dirty="0">
                <a:solidFill>
                  <a:srgbClr val="FF0000"/>
                </a:solidFill>
              </a:rPr>
              <a:t>S. Vittore al teatro</a:t>
            </a:r>
            <a:r>
              <a:rPr lang="it-IT" sz="2000" dirty="0"/>
              <a:t> a Milano furono costruite sui siti degli antichi edifici per spettacoli cittadini.</a:t>
            </a:r>
          </a:p>
        </p:txBody>
      </p:sp>
      <p:pic>
        <p:nvPicPr>
          <p:cNvPr id="4" name="Immagine 3" descr="banzato 1.jpeg"/>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rot="5400000">
            <a:off x="1160101" y="2394100"/>
            <a:ext cx="2942509" cy="4353633"/>
          </a:xfrm>
          <a:prstGeom prst="rect">
            <a:avLst/>
          </a:prstGeom>
        </p:spPr>
      </p:pic>
      <p:pic>
        <p:nvPicPr>
          <p:cNvPr id="2" name="Immagine 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125672" y="2909504"/>
            <a:ext cx="3192828" cy="3132667"/>
          </a:xfrm>
          <a:prstGeom prst="rect">
            <a:avLst/>
          </a:prstGeom>
        </p:spPr>
      </p:pic>
    </p:spTree>
    <p:extLst>
      <p:ext uri="{BB962C8B-B14F-4D97-AF65-F5344CB8AC3E}">
        <p14:creationId xmlns:p14="http://schemas.microsoft.com/office/powerpoint/2010/main" val="1799818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452783" y="618435"/>
            <a:ext cx="8205304" cy="5940088"/>
          </a:xfrm>
          <a:prstGeom prst="rect">
            <a:avLst/>
          </a:prstGeom>
          <a:noFill/>
        </p:spPr>
        <p:txBody>
          <a:bodyPr wrap="square" rtlCol="0">
            <a:spAutoFit/>
          </a:bodyPr>
          <a:lstStyle/>
          <a:p>
            <a:pPr algn="just"/>
            <a:r>
              <a:rPr lang="it-IT" sz="2000" dirty="0"/>
              <a:t>Nel </a:t>
            </a:r>
            <a:r>
              <a:rPr lang="it-IT" sz="2000" b="1" dirty="0">
                <a:solidFill>
                  <a:srgbClr val="FF0000"/>
                </a:solidFill>
              </a:rPr>
              <a:t>mondo italico e romano</a:t>
            </a:r>
            <a:r>
              <a:rPr lang="it-IT" sz="2000" dirty="0"/>
              <a:t>, come si è detto, l’applicazione di strutture autoportanti, indipendenti dal supporto orografico, sia col sistema del terrapieno sia con quello di murature radiali e di sostruzioni praticabili in opera cementizia, rivoluzionò il rapporto fra teatri e città, per cui la posizione dei teatri (e lo stesso discorso vale anche per gli anfiteatri) fu esito di scelte e non di condizionamenti. In tal senso lo studio della posizione topografica di questi edifici nelle città è una chiave di lettura per capire i criteri di progettazione degli spazi urbani antichi.</a:t>
            </a:r>
          </a:p>
          <a:p>
            <a:pPr algn="just"/>
            <a:endParaRPr lang="it-IT" sz="2000" dirty="0"/>
          </a:p>
          <a:p>
            <a:pPr algn="just"/>
            <a:r>
              <a:rPr lang="it-IT" sz="2000" dirty="0"/>
              <a:t>Vitruvio su questo aspetto non si sofferma: come si è detto, sottolinea solo che per il teatro si deve scegliere un luogo salubre e dotato di caratteristiche ambientali che non ostacolino la propagazione della voce.</a:t>
            </a:r>
          </a:p>
          <a:p>
            <a:pPr algn="just"/>
            <a:endParaRPr lang="it-IT" sz="2000" dirty="0"/>
          </a:p>
          <a:p>
            <a:pPr algn="just"/>
            <a:r>
              <a:rPr lang="it-IT" sz="2000" dirty="0"/>
              <a:t>Le risposte alla questione vengono da un’accurata analisi degli assetti urbanistici, con il problema che spesso ne possediamo solo notizie frammentarie e parziali.</a:t>
            </a:r>
          </a:p>
          <a:p>
            <a:pPr algn="just"/>
            <a:endParaRPr lang="it-IT" sz="2000" dirty="0"/>
          </a:p>
          <a:p>
            <a:pPr algn="just"/>
            <a:r>
              <a:rPr lang="it-IT" sz="2000" dirty="0"/>
              <a:t>Una prima questione riguarda la posizione </a:t>
            </a:r>
            <a:r>
              <a:rPr lang="it-IT" sz="2000" i="1" dirty="0"/>
              <a:t>intra</a:t>
            </a:r>
            <a:r>
              <a:rPr lang="it-IT" sz="2000" dirty="0"/>
              <a:t> o </a:t>
            </a:r>
            <a:r>
              <a:rPr lang="it-IT" sz="2000" i="1" dirty="0"/>
              <a:t>extra </a:t>
            </a:r>
            <a:r>
              <a:rPr lang="it-IT" sz="2000" i="1" dirty="0" err="1"/>
              <a:t>moenia</a:t>
            </a:r>
            <a:r>
              <a:rPr lang="it-IT" sz="2000" i="1" dirty="0"/>
              <a:t> </a:t>
            </a:r>
            <a:r>
              <a:rPr lang="it-IT" sz="2000" dirty="0"/>
              <a:t>di tali edifici, una seconda il rapporto con la viabilità e con gli altri monumenti urbani.</a:t>
            </a:r>
          </a:p>
        </p:txBody>
      </p:sp>
    </p:spTree>
    <p:extLst>
      <p:ext uri="{BB962C8B-B14F-4D97-AF65-F5344CB8AC3E}">
        <p14:creationId xmlns:p14="http://schemas.microsoft.com/office/powerpoint/2010/main" val="14601008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152400" y="125323"/>
            <a:ext cx="8836991" cy="655564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defRPr/>
            </a:pPr>
            <a:endParaRPr lang="it-IT" sz="2000" dirty="0">
              <a:cs typeface="Times New Roman" charset="0"/>
            </a:endParaRPr>
          </a:p>
          <a:p>
            <a:pPr algn="ctr">
              <a:defRPr/>
            </a:pPr>
            <a:r>
              <a:rPr lang="it-IT" sz="2000" b="1" dirty="0">
                <a:solidFill>
                  <a:srgbClr val="FF0000"/>
                </a:solidFill>
                <a:cs typeface="Times New Roman" charset="0"/>
              </a:rPr>
              <a:t>Ubicazione </a:t>
            </a:r>
            <a:r>
              <a:rPr lang="it-IT" sz="2000" b="1" i="1" dirty="0">
                <a:solidFill>
                  <a:srgbClr val="FF0000"/>
                </a:solidFill>
              </a:rPr>
              <a:t>intra</a:t>
            </a:r>
            <a:r>
              <a:rPr lang="it-IT" sz="2000" b="1" dirty="0">
                <a:solidFill>
                  <a:srgbClr val="FF0000"/>
                </a:solidFill>
              </a:rPr>
              <a:t> o </a:t>
            </a:r>
            <a:r>
              <a:rPr lang="it-IT" sz="2000" b="1" i="1" dirty="0">
                <a:solidFill>
                  <a:srgbClr val="FF0000"/>
                </a:solidFill>
              </a:rPr>
              <a:t>extra </a:t>
            </a:r>
            <a:r>
              <a:rPr lang="it-IT" sz="2000" b="1" i="1" dirty="0" err="1">
                <a:solidFill>
                  <a:srgbClr val="FF0000"/>
                </a:solidFill>
              </a:rPr>
              <a:t>moenia</a:t>
            </a:r>
            <a:r>
              <a:rPr lang="it-IT" sz="2000" b="1" i="1" dirty="0">
                <a:solidFill>
                  <a:srgbClr val="FF0000"/>
                </a:solidFill>
              </a:rPr>
              <a:t> </a:t>
            </a:r>
            <a:endParaRPr lang="it-IT" sz="2000" b="1" dirty="0">
              <a:solidFill>
                <a:srgbClr val="FF0000"/>
              </a:solidFill>
              <a:cs typeface="Times New Roman" charset="0"/>
            </a:endParaRPr>
          </a:p>
          <a:p>
            <a:pPr algn="ctr">
              <a:defRPr/>
            </a:pPr>
            <a:r>
              <a:rPr lang="it-IT" sz="2000" dirty="0">
                <a:cs typeface="Times New Roman" charset="0"/>
              </a:rPr>
              <a:t>(calcoli percentuali realizzati per l’</a:t>
            </a:r>
            <a:r>
              <a:rPr lang="it-IT" sz="2000" b="1" dirty="0">
                <a:solidFill>
                  <a:srgbClr val="FF0000"/>
                </a:solidFill>
                <a:cs typeface="Times New Roman" charset="0"/>
              </a:rPr>
              <a:t>Italia romana </a:t>
            </a:r>
            <a:r>
              <a:rPr lang="it-IT" sz="2000" dirty="0">
                <a:solidFill>
                  <a:srgbClr val="000000"/>
                </a:solidFill>
                <a:cs typeface="Times New Roman" charset="0"/>
              </a:rPr>
              <a:t>da </a:t>
            </a:r>
            <a:r>
              <a:rPr lang="it-IT" sz="2000" dirty="0" err="1">
                <a:solidFill>
                  <a:srgbClr val="000000"/>
                </a:solidFill>
                <a:cs typeface="Times New Roman" charset="0"/>
              </a:rPr>
              <a:t>J</a:t>
            </a:r>
            <a:r>
              <a:rPr lang="it-IT" sz="2000" dirty="0">
                <a:solidFill>
                  <a:srgbClr val="000000"/>
                </a:solidFill>
                <a:cs typeface="Times New Roman" charset="0"/>
              </a:rPr>
              <a:t>. Bonetto nel lavoro citato</a:t>
            </a:r>
            <a:r>
              <a:rPr lang="it-IT" sz="2000" dirty="0">
                <a:cs typeface="Times New Roman" charset="0"/>
              </a:rPr>
              <a:t>) </a:t>
            </a:r>
          </a:p>
          <a:p>
            <a:pPr>
              <a:defRPr/>
            </a:pPr>
            <a:endParaRPr lang="it-IT" sz="2000" dirty="0">
              <a:cs typeface="Times New Roman" charset="0"/>
            </a:endParaRPr>
          </a:p>
          <a:p>
            <a:pPr>
              <a:defRPr/>
            </a:pPr>
            <a:r>
              <a:rPr lang="it-IT" sz="2000" b="1" dirty="0">
                <a:solidFill>
                  <a:srgbClr val="FF0000"/>
                </a:solidFill>
                <a:cs typeface="Times New Roman" charset="0"/>
              </a:rPr>
              <a:t>115 teatri </a:t>
            </a:r>
            <a:r>
              <a:rPr lang="it-IT" sz="2000" dirty="0">
                <a:cs typeface="Times New Roman" charset="0"/>
              </a:rPr>
              <a:t>archeologicamente documentati e posizionabili nel tessuto urbano</a:t>
            </a:r>
          </a:p>
          <a:p>
            <a:pPr>
              <a:defRPr/>
            </a:pPr>
            <a:endParaRPr lang="it-IT" sz="2000" dirty="0">
              <a:cs typeface="Times New Roman" charset="0"/>
            </a:endParaRPr>
          </a:p>
          <a:p>
            <a:pPr>
              <a:defRPr/>
            </a:pPr>
            <a:r>
              <a:rPr lang="it-IT" sz="2000" dirty="0">
                <a:cs typeface="Times New Roman" charset="0"/>
              </a:rPr>
              <a:t>             100 posti </a:t>
            </a:r>
            <a:r>
              <a:rPr lang="it-IT" sz="2000" u="sng" dirty="0">
                <a:cs typeface="Times New Roman" charset="0"/>
              </a:rPr>
              <a:t>entro</a:t>
            </a:r>
            <a:r>
              <a:rPr lang="it-IT" sz="2000" dirty="0">
                <a:cs typeface="Times New Roman" charset="0"/>
              </a:rPr>
              <a:t> le mura			circa </a:t>
            </a:r>
            <a:r>
              <a:rPr lang="it-IT" sz="2000" dirty="0">
                <a:solidFill>
                  <a:srgbClr val="FF0000"/>
                </a:solidFill>
                <a:cs typeface="Times New Roman" charset="0"/>
              </a:rPr>
              <a:t>86% </a:t>
            </a:r>
          </a:p>
          <a:p>
            <a:pPr>
              <a:defRPr/>
            </a:pPr>
            <a:r>
              <a:rPr lang="it-IT" sz="2000" dirty="0">
                <a:cs typeface="Times New Roman" charset="0"/>
              </a:rPr>
              <a:t>(percentuale che si allinea con studi precedenti quali quelli citati del </a:t>
            </a:r>
            <a:r>
              <a:rPr lang="it-IT" sz="2000" dirty="0" err="1">
                <a:cs typeface="Times New Roman" charset="0"/>
              </a:rPr>
              <a:t>Frézouls</a:t>
            </a:r>
            <a:r>
              <a:rPr lang="it-IT" sz="2000" dirty="0">
                <a:cs typeface="Times New Roman" charset="0"/>
              </a:rPr>
              <a:t>)</a:t>
            </a:r>
          </a:p>
          <a:p>
            <a:pPr>
              <a:defRPr/>
            </a:pPr>
            <a:endParaRPr lang="it-IT" sz="2000" dirty="0">
              <a:cs typeface="Times New Roman" charset="0"/>
            </a:endParaRPr>
          </a:p>
          <a:p>
            <a:pPr>
              <a:defRPr/>
            </a:pPr>
            <a:endParaRPr lang="it-IT" sz="2000" dirty="0">
              <a:cs typeface="Times New Roman" charset="0"/>
            </a:endParaRPr>
          </a:p>
          <a:p>
            <a:pPr>
              <a:defRPr/>
            </a:pPr>
            <a:r>
              <a:rPr lang="it-IT" sz="2000" b="1" dirty="0">
                <a:solidFill>
                  <a:srgbClr val="FF0000"/>
                </a:solidFill>
                <a:cs typeface="Times New Roman" charset="0"/>
              </a:rPr>
              <a:t>100 anfiteatri </a:t>
            </a:r>
            <a:r>
              <a:rPr lang="it-IT" sz="2000" dirty="0">
                <a:cs typeface="Times New Roman" charset="0"/>
              </a:rPr>
              <a:t>archeologicamente documentati e posizionabili nel tessuto urbano </a:t>
            </a:r>
          </a:p>
          <a:p>
            <a:pPr>
              <a:defRPr/>
            </a:pPr>
            <a:r>
              <a:rPr lang="it-IT" sz="2000" dirty="0">
                <a:cs typeface="Times New Roman" charset="0"/>
              </a:rPr>
              <a:t>	</a:t>
            </a:r>
          </a:p>
          <a:p>
            <a:pPr>
              <a:defRPr/>
            </a:pPr>
            <a:r>
              <a:rPr lang="it-IT" sz="2000" dirty="0">
                <a:cs typeface="Times New Roman" charset="0"/>
              </a:rPr>
              <a:t>		65 posti </a:t>
            </a:r>
            <a:r>
              <a:rPr lang="it-IT" sz="2000" u="sng" dirty="0">
                <a:cs typeface="Times New Roman" charset="0"/>
              </a:rPr>
              <a:t>fuori</a:t>
            </a:r>
            <a:r>
              <a:rPr lang="it-IT" sz="2000" dirty="0">
                <a:cs typeface="Times New Roman" charset="0"/>
              </a:rPr>
              <a:t> le mura 			circa </a:t>
            </a:r>
            <a:r>
              <a:rPr lang="it-IT" sz="2000" dirty="0">
                <a:solidFill>
                  <a:srgbClr val="FF0000"/>
                </a:solidFill>
                <a:cs typeface="Times New Roman" charset="0"/>
              </a:rPr>
              <a:t>66%</a:t>
            </a:r>
          </a:p>
          <a:p>
            <a:pPr algn="just">
              <a:defRPr/>
            </a:pPr>
            <a:r>
              <a:rPr lang="it-IT" sz="2000" dirty="0">
                <a:cs typeface="Times New Roman" charset="0"/>
              </a:rPr>
              <a:t>(</a:t>
            </a:r>
            <a:r>
              <a:rPr lang="it-IT" sz="2000" dirty="0" err="1">
                <a:cs typeface="Times New Roman" charset="0"/>
              </a:rPr>
              <a:t>Frézouls</a:t>
            </a:r>
            <a:r>
              <a:rPr lang="it-IT" sz="2000" dirty="0">
                <a:cs typeface="Times New Roman" charset="0"/>
              </a:rPr>
              <a:t> nel 1990 aveva all’opposto indicato questa percentuale al 35%. La posizione extraurbana si spiega per problemi di afflusso e deflusso del pubblico, esigenza di spazi di parcheggio ecc., problemi di eventuali disturbi alla cittadinanza e di possibili incidenti e tafferugli – si ricordi il caso pompeiano)</a:t>
            </a:r>
          </a:p>
          <a:p>
            <a:pPr>
              <a:defRPr/>
            </a:pPr>
            <a:endParaRPr lang="it-IT" sz="2000" dirty="0">
              <a:cs typeface="Times New Roman" charset="0"/>
            </a:endParaRPr>
          </a:p>
          <a:p>
            <a:pPr>
              <a:defRPr/>
            </a:pPr>
            <a:endParaRPr lang="it-IT" sz="2000" dirty="0">
              <a:cs typeface="Times New Roman" charset="0"/>
            </a:endParaRPr>
          </a:p>
          <a:p>
            <a:pPr algn="ctr">
              <a:defRPr/>
            </a:pPr>
            <a:r>
              <a:rPr lang="it-IT" sz="2000" dirty="0">
                <a:cs typeface="Times New Roman" charset="0"/>
              </a:rPr>
              <a:t>(NB esiti statistici in parte approssimativi in considerazione dei numerosi </a:t>
            </a:r>
          </a:p>
          <a:p>
            <a:pPr algn="ctr">
              <a:defRPr/>
            </a:pPr>
            <a:r>
              <a:rPr lang="it-IT" sz="2000" dirty="0">
                <a:cs typeface="Times New Roman" charset="0"/>
              </a:rPr>
              <a:t>impianti urbani di età romana mal conosciuti)</a:t>
            </a:r>
          </a:p>
        </p:txBody>
      </p:sp>
    </p:spTree>
    <p:extLst>
      <p:ext uri="{BB962C8B-B14F-4D97-AF65-F5344CB8AC3E}">
        <p14:creationId xmlns:p14="http://schemas.microsoft.com/office/powerpoint/2010/main" val="3442725665"/>
      </p:ext>
    </p:extLst>
  </p:cSld>
  <p:clrMapOvr>
    <a:masterClrMapping/>
  </p:clrMapOvr>
  <p:transition>
    <p:wipe dir="d"/>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descr="C:\Documenti\Immagini\Nuova cartella\assonometria Torino.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425575"/>
            <a:ext cx="9144000" cy="543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7" name="Text Box 3"/>
          <p:cNvSpPr txBox="1">
            <a:spLocks noChangeArrowheads="1"/>
          </p:cNvSpPr>
          <p:nvPr/>
        </p:nvSpPr>
        <p:spPr bwMode="auto">
          <a:xfrm>
            <a:off x="352420" y="346075"/>
            <a:ext cx="8639727" cy="10156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2000" b="1" dirty="0">
                <a:solidFill>
                  <a:srgbClr val="FF3300"/>
                </a:solidFill>
                <a:cs typeface="+mn-cs"/>
              </a:rPr>
              <a:t>Esempio </a:t>
            </a:r>
            <a:r>
              <a:rPr lang="it-IT" sz="2000" b="1" i="1" dirty="0">
                <a:solidFill>
                  <a:srgbClr val="FF3300"/>
                </a:solidFill>
                <a:cs typeface="+mn-cs"/>
              </a:rPr>
              <a:t>di Augusta </a:t>
            </a:r>
            <a:r>
              <a:rPr lang="it-IT" sz="2000" b="1" i="1" dirty="0" err="1">
                <a:solidFill>
                  <a:srgbClr val="FF3300"/>
                </a:solidFill>
                <a:cs typeface="+mn-cs"/>
              </a:rPr>
              <a:t>Taurinorum</a:t>
            </a:r>
            <a:endParaRPr lang="it-IT" sz="2000" b="1" dirty="0">
              <a:solidFill>
                <a:srgbClr val="FF3300"/>
              </a:solidFill>
              <a:cs typeface="+mn-cs"/>
            </a:endParaRPr>
          </a:p>
          <a:p>
            <a:pPr algn="ctr">
              <a:defRPr/>
            </a:pPr>
            <a:r>
              <a:rPr lang="it-IT" sz="2000" dirty="0">
                <a:cs typeface="+mn-cs"/>
              </a:rPr>
              <a:t>Si osservi che </a:t>
            </a:r>
            <a:r>
              <a:rPr lang="it-IT" sz="2000" dirty="0"/>
              <a:t>l’anfiteatro, anche se extraurbano, presenta </a:t>
            </a:r>
            <a:r>
              <a:rPr lang="it-IT" sz="2000" dirty="0">
                <a:cs typeface="+mn-cs"/>
              </a:rPr>
              <a:t>gli assi coerenti con la maglia urbana (tendenza che si osserva in generale anche nelle altre città)</a:t>
            </a:r>
            <a:endParaRPr lang="it-IT" sz="2000" b="1" dirty="0">
              <a:solidFill>
                <a:srgbClr val="FF3300"/>
              </a:solidFill>
              <a:cs typeface="+mn-cs"/>
            </a:endParaRPr>
          </a:p>
        </p:txBody>
      </p:sp>
      <p:sp>
        <p:nvSpPr>
          <p:cNvPr id="11268" name="Rectangle 4"/>
          <p:cNvSpPr>
            <a:spLocks noChangeArrowheads="1"/>
          </p:cNvSpPr>
          <p:nvPr/>
        </p:nvSpPr>
        <p:spPr bwMode="auto">
          <a:xfrm>
            <a:off x="4953000" y="5257800"/>
            <a:ext cx="1447800" cy="1219200"/>
          </a:xfrm>
          <a:prstGeom prst="rect">
            <a:avLst/>
          </a:prstGeom>
          <a:noFill/>
          <a:ln w="28575">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11269" name="Rectangle 5"/>
          <p:cNvSpPr>
            <a:spLocks noChangeArrowheads="1"/>
          </p:cNvSpPr>
          <p:nvPr/>
        </p:nvSpPr>
        <p:spPr bwMode="auto">
          <a:xfrm>
            <a:off x="0" y="1905000"/>
            <a:ext cx="1295400" cy="1066800"/>
          </a:xfrm>
          <a:prstGeom prst="rect">
            <a:avLst/>
          </a:prstGeom>
          <a:noFill/>
          <a:ln w="28575">
            <a:solidFill>
              <a:srgbClr val="FF3300"/>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Tree>
    <p:extLst>
      <p:ext uri="{BB962C8B-B14F-4D97-AF65-F5344CB8AC3E}">
        <p14:creationId xmlns:p14="http://schemas.microsoft.com/office/powerpoint/2010/main" val="3118078148"/>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dissolve">
                                      <p:cBhvr>
                                        <p:cTn id="7" dur="500"/>
                                        <p:tgtEl>
                                          <p:spTgt spid="112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1269"/>
                                        </p:tgtEl>
                                        <p:attrNameLst>
                                          <p:attrName>style.visibility</p:attrName>
                                        </p:attrNameLst>
                                      </p:cBhvr>
                                      <p:to>
                                        <p:strVal val="visible"/>
                                      </p:to>
                                    </p:set>
                                    <p:animEffect transition="in" filter="dissolve">
                                      <p:cBhvr>
                                        <p:cTn id="12" dur="500"/>
                                        <p:tgtEl>
                                          <p:spTgt spid="112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animBg="1"/>
      <p:bldP spid="1126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2" descr="C:\Documenti\Immagini\Nuova cartella\assonometria VR.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0" y="1316038"/>
            <a:ext cx="9144000" cy="554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2" name="Rectangle 4"/>
          <p:cNvSpPr>
            <a:spLocks noChangeArrowheads="1"/>
          </p:cNvSpPr>
          <p:nvPr/>
        </p:nvSpPr>
        <p:spPr bwMode="auto">
          <a:xfrm>
            <a:off x="5486400" y="3505200"/>
            <a:ext cx="2209800" cy="1219200"/>
          </a:xfrm>
          <a:prstGeom prst="rect">
            <a:avLst/>
          </a:prstGeom>
          <a:noFill/>
          <a:ln w="38100">
            <a:solidFill>
              <a:srgbClr val="FF3300"/>
            </a:solidFill>
            <a:miter lim="800000"/>
            <a:headEnd/>
            <a:tailEnd/>
          </a:ln>
          <a:effectLst/>
          <a:extLst>
            <a:ext uri="{909E8E84-426E-40dd-AFC4-6F175D3DCCD1}">
              <a14:hiddenFill xmlns:a14="http://schemas.microsoft.com/office/drawing/2010/main" xmlns="">
                <a:solidFill>
                  <a:srgbClr val="FF33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it-IT">
              <a:cs typeface="+mn-cs"/>
            </a:endParaRPr>
          </a:p>
        </p:txBody>
      </p:sp>
      <p:sp>
        <p:nvSpPr>
          <p:cNvPr id="5" name="Text Box 3"/>
          <p:cNvSpPr txBox="1">
            <a:spLocks noChangeArrowheads="1"/>
          </p:cNvSpPr>
          <p:nvPr/>
        </p:nvSpPr>
        <p:spPr bwMode="auto">
          <a:xfrm>
            <a:off x="327577" y="166115"/>
            <a:ext cx="8639727" cy="13234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defRPr/>
            </a:pPr>
            <a:r>
              <a:rPr lang="it-IT" sz="2000" b="1" dirty="0">
                <a:solidFill>
                  <a:srgbClr val="FF3300"/>
                </a:solidFill>
              </a:rPr>
              <a:t>Esempio di </a:t>
            </a:r>
            <a:r>
              <a:rPr lang="it-IT" sz="2000" b="1" i="1" dirty="0">
                <a:solidFill>
                  <a:srgbClr val="FF3300"/>
                </a:solidFill>
              </a:rPr>
              <a:t>Augusta </a:t>
            </a:r>
            <a:r>
              <a:rPr lang="it-IT" sz="2000" b="1" i="1" dirty="0" err="1">
                <a:solidFill>
                  <a:srgbClr val="FF3300"/>
                </a:solidFill>
              </a:rPr>
              <a:t>Praetoria</a:t>
            </a:r>
            <a:r>
              <a:rPr lang="it-IT" sz="2000" b="1" i="1" dirty="0">
                <a:solidFill>
                  <a:srgbClr val="FF3300"/>
                </a:solidFill>
              </a:rPr>
              <a:t> </a:t>
            </a:r>
            <a:r>
              <a:rPr lang="it-IT" sz="2000" b="1" i="1" dirty="0" err="1">
                <a:solidFill>
                  <a:srgbClr val="FF3300"/>
                </a:solidFill>
              </a:rPr>
              <a:t>Salassorum</a:t>
            </a:r>
            <a:r>
              <a:rPr lang="it-IT" sz="2000" b="1" i="1" dirty="0">
                <a:solidFill>
                  <a:srgbClr val="FF3300"/>
                </a:solidFill>
              </a:rPr>
              <a:t> </a:t>
            </a:r>
          </a:p>
          <a:p>
            <a:pPr algn="ctr">
              <a:defRPr/>
            </a:pPr>
            <a:r>
              <a:rPr lang="it-IT" sz="2000" dirty="0"/>
              <a:t>Si osservi che i due edifici vengono coordinati all’orientamento della maglia urbana (tendenza che si osserva in generale anche nelle altre città). </a:t>
            </a:r>
          </a:p>
          <a:p>
            <a:pPr algn="ctr">
              <a:defRPr/>
            </a:pPr>
            <a:r>
              <a:rPr lang="it-IT" sz="2000" dirty="0"/>
              <a:t>Il teatro, come si è detto, ha un inquadramento rettilineo</a:t>
            </a:r>
            <a:endParaRPr lang="it-IT" sz="2000" b="1" dirty="0">
              <a:solidFill>
                <a:srgbClr val="FF3300"/>
              </a:solidFill>
            </a:endParaRPr>
          </a:p>
        </p:txBody>
      </p:sp>
    </p:spTree>
    <p:extLst>
      <p:ext uri="{BB962C8B-B14F-4D97-AF65-F5344CB8AC3E}">
        <p14:creationId xmlns:p14="http://schemas.microsoft.com/office/powerpoint/2010/main" val="977584960"/>
      </p:ext>
    </p:extLst>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animEffect transition="in" filter="dissolve">
                                      <p:cBhvr>
                                        <p:cTn id="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452783" y="463792"/>
            <a:ext cx="8340918" cy="5324535"/>
          </a:xfrm>
          <a:prstGeom prst="rect">
            <a:avLst/>
          </a:prstGeom>
          <a:noFill/>
        </p:spPr>
        <p:txBody>
          <a:bodyPr wrap="square" rtlCol="0">
            <a:spAutoFit/>
          </a:bodyPr>
          <a:lstStyle/>
          <a:p>
            <a:pPr algn="ctr"/>
            <a:r>
              <a:rPr lang="it-IT" sz="2000" b="1" dirty="0">
                <a:solidFill>
                  <a:srgbClr val="FF0000"/>
                </a:solidFill>
              </a:rPr>
              <a:t>Rapporto con la viabilità e gli altri monumenti urbani</a:t>
            </a:r>
          </a:p>
          <a:p>
            <a:pPr algn="ctr"/>
            <a:r>
              <a:rPr lang="it-IT" sz="2000" dirty="0">
                <a:cs typeface="Times New Roman" charset="0"/>
              </a:rPr>
              <a:t>(calcoli percentuali realizzati per l’</a:t>
            </a:r>
            <a:r>
              <a:rPr lang="it-IT" sz="2000" b="1" dirty="0">
                <a:solidFill>
                  <a:srgbClr val="FF0000"/>
                </a:solidFill>
                <a:cs typeface="Times New Roman" charset="0"/>
              </a:rPr>
              <a:t>Italia romana </a:t>
            </a:r>
            <a:r>
              <a:rPr lang="it-IT" sz="2000" dirty="0">
                <a:solidFill>
                  <a:srgbClr val="000000"/>
                </a:solidFill>
                <a:cs typeface="Times New Roman" charset="0"/>
              </a:rPr>
              <a:t>da </a:t>
            </a:r>
            <a:r>
              <a:rPr lang="it-IT" sz="2000" dirty="0" err="1">
                <a:solidFill>
                  <a:srgbClr val="000000"/>
                </a:solidFill>
                <a:cs typeface="Times New Roman" charset="0"/>
              </a:rPr>
              <a:t>J</a:t>
            </a:r>
            <a:r>
              <a:rPr lang="it-IT" sz="2000" dirty="0">
                <a:solidFill>
                  <a:srgbClr val="000000"/>
                </a:solidFill>
                <a:cs typeface="Times New Roman" charset="0"/>
              </a:rPr>
              <a:t>. Bonetto nel lavoro citato</a:t>
            </a:r>
            <a:r>
              <a:rPr lang="it-IT" sz="2000" dirty="0">
                <a:cs typeface="Times New Roman" charset="0"/>
              </a:rPr>
              <a:t>) </a:t>
            </a:r>
          </a:p>
          <a:p>
            <a:pPr algn="ctr"/>
            <a:endParaRPr lang="it-IT" sz="2000" b="1" dirty="0">
              <a:solidFill>
                <a:srgbClr val="FF0000"/>
              </a:solidFill>
            </a:endParaRPr>
          </a:p>
          <a:p>
            <a:pPr algn="ctr"/>
            <a:endParaRPr lang="it-IT" sz="2000" dirty="0">
              <a:solidFill>
                <a:srgbClr val="FF0000"/>
              </a:solidFill>
            </a:endParaRPr>
          </a:p>
          <a:p>
            <a:pPr algn="just"/>
            <a:r>
              <a:rPr lang="it-IT" sz="2000" dirty="0">
                <a:solidFill>
                  <a:srgbClr val="000000"/>
                </a:solidFill>
              </a:rPr>
              <a:t>Almeno il </a:t>
            </a:r>
            <a:r>
              <a:rPr lang="it-IT" sz="2000" dirty="0">
                <a:solidFill>
                  <a:srgbClr val="FF0000"/>
                </a:solidFill>
              </a:rPr>
              <a:t>55% </a:t>
            </a:r>
            <a:r>
              <a:rPr lang="it-IT" sz="2000" dirty="0">
                <a:solidFill>
                  <a:srgbClr val="000000"/>
                </a:solidFill>
              </a:rPr>
              <a:t>dei </a:t>
            </a:r>
            <a:r>
              <a:rPr lang="it-IT" sz="2000" dirty="0">
                <a:solidFill>
                  <a:srgbClr val="FF0000"/>
                </a:solidFill>
              </a:rPr>
              <a:t>teatri</a:t>
            </a:r>
            <a:r>
              <a:rPr lang="it-IT" sz="2000" dirty="0">
                <a:solidFill>
                  <a:srgbClr val="000000"/>
                </a:solidFill>
              </a:rPr>
              <a:t> (urbani e suburbani) sono ubicati lungo uno degli assi generatori urbani o lungo la loro prosecuzione nell’immediato suburbio.</a:t>
            </a:r>
          </a:p>
          <a:p>
            <a:pPr algn="just"/>
            <a:endParaRPr lang="it-IT" sz="2000" dirty="0">
              <a:solidFill>
                <a:srgbClr val="000000"/>
              </a:solidFill>
            </a:endParaRPr>
          </a:p>
          <a:p>
            <a:pPr algn="just"/>
            <a:r>
              <a:rPr lang="it-IT" sz="2000" dirty="0">
                <a:solidFill>
                  <a:srgbClr val="000000"/>
                </a:solidFill>
              </a:rPr>
              <a:t>Degli </a:t>
            </a:r>
            <a:r>
              <a:rPr lang="it-IT" sz="2000" dirty="0">
                <a:solidFill>
                  <a:srgbClr val="FF0000"/>
                </a:solidFill>
              </a:rPr>
              <a:t>anfiteatri</a:t>
            </a:r>
            <a:r>
              <a:rPr lang="it-IT" sz="2000" dirty="0">
                <a:solidFill>
                  <a:srgbClr val="000000"/>
                </a:solidFill>
              </a:rPr>
              <a:t> extra urbani ameno il </a:t>
            </a:r>
            <a:r>
              <a:rPr lang="it-IT" sz="2000" dirty="0">
                <a:solidFill>
                  <a:srgbClr val="FF0000"/>
                </a:solidFill>
              </a:rPr>
              <a:t>78%</a:t>
            </a:r>
            <a:r>
              <a:rPr lang="it-IT" sz="2000" dirty="0">
                <a:solidFill>
                  <a:srgbClr val="000000"/>
                </a:solidFill>
              </a:rPr>
              <a:t> è posto nelle vicinanze delle più importanti vie di comunicazione in uscita dai nuclei urbani, mentre di quelli intramurari almeno la metà è dislocata lungo o nei pressi di uno degli assi generatori urbani (spesso costituiti da un tratto </a:t>
            </a:r>
            <a:r>
              <a:rPr lang="it-IT" sz="2000" dirty="0" err="1">
                <a:solidFill>
                  <a:srgbClr val="000000"/>
                </a:solidFill>
              </a:rPr>
              <a:t>intramuraneo</a:t>
            </a:r>
            <a:r>
              <a:rPr lang="it-IT" sz="2000" dirty="0">
                <a:solidFill>
                  <a:srgbClr val="000000"/>
                </a:solidFill>
              </a:rPr>
              <a:t> di un’importante via consolare).</a:t>
            </a:r>
          </a:p>
          <a:p>
            <a:pPr algn="just"/>
            <a:endParaRPr lang="it-IT" sz="2000" dirty="0">
              <a:solidFill>
                <a:srgbClr val="000000"/>
              </a:solidFill>
            </a:endParaRPr>
          </a:p>
          <a:p>
            <a:pPr algn="just"/>
            <a:r>
              <a:rPr lang="it-IT" sz="2000" dirty="0">
                <a:solidFill>
                  <a:srgbClr val="000000"/>
                </a:solidFill>
              </a:rPr>
              <a:t>In sintesi: nelle città si realizza in generale una stretta relazione fra gli edifici di spettacolo e la primaria viabilità urbana e suburbana: si tratta probabilmente di uno dei criteri progettuali forti, dovuti probabilmente a: 1. esigenze logistiche-funzionali; 2. esigenze “comunicative”.</a:t>
            </a:r>
          </a:p>
        </p:txBody>
      </p:sp>
    </p:spTree>
    <p:extLst>
      <p:ext uri="{BB962C8B-B14F-4D97-AF65-F5344CB8AC3E}">
        <p14:creationId xmlns:p14="http://schemas.microsoft.com/office/powerpoint/2010/main" val="2119429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p:cNvSpPr txBox="1"/>
          <p:nvPr/>
        </p:nvSpPr>
        <p:spPr>
          <a:xfrm>
            <a:off x="171654" y="461349"/>
            <a:ext cx="8787991" cy="3170099"/>
          </a:xfrm>
          <a:prstGeom prst="rect">
            <a:avLst/>
          </a:prstGeom>
          <a:noFill/>
        </p:spPr>
        <p:txBody>
          <a:bodyPr wrap="square" rtlCol="0">
            <a:spAutoFit/>
          </a:bodyPr>
          <a:lstStyle/>
          <a:p>
            <a:pPr algn="just"/>
            <a:r>
              <a:rPr lang="it-IT" sz="2000" dirty="0">
                <a:solidFill>
                  <a:srgbClr val="FF0000"/>
                </a:solidFill>
              </a:rPr>
              <a:t>1. </a:t>
            </a:r>
            <a:r>
              <a:rPr lang="it-IT" sz="2000" b="1" dirty="0">
                <a:solidFill>
                  <a:srgbClr val="FF0000"/>
                </a:solidFill>
              </a:rPr>
              <a:t>Esigenze logistiche-funzionali</a:t>
            </a:r>
            <a:r>
              <a:rPr lang="it-IT" sz="2000" dirty="0"/>
              <a:t>: importanza di avere buone vie di comunicazione in prossimità degli edifici già dalla </a:t>
            </a:r>
            <a:r>
              <a:rPr lang="it-IT" sz="2000" dirty="0">
                <a:solidFill>
                  <a:srgbClr val="FF0000"/>
                </a:solidFill>
              </a:rPr>
              <a:t>fase di cantiere </a:t>
            </a:r>
            <a:r>
              <a:rPr lang="it-IT" sz="2000" dirty="0"/>
              <a:t>(cantieri enormi ove affluiva quotidianamente e per lunghi periodi un numero elevato di maestranze e di operai e dove dovevano arrivare massicce forniture di materiali costruttivi anche molto pesanti) e poi per tutta la </a:t>
            </a:r>
            <a:r>
              <a:rPr lang="it-IT" sz="2000" dirty="0">
                <a:solidFill>
                  <a:srgbClr val="FF0000"/>
                </a:solidFill>
              </a:rPr>
              <a:t>fase d’uso </a:t>
            </a:r>
            <a:r>
              <a:rPr lang="it-IT" sz="2000" dirty="0"/>
              <a:t>del monumento: si pensi al numero molto elevato di pubblico che frequentava questi edifici (i teatri più grandi ospitavano anche 10.000 persone, gli anfiteatri mediamente 20-30.000, ma in alcuni casi anche 70-80.000) e quindi ai problemi pratici che ne derivavano (si ricordi che Vitruvio in V, 3, 5 precisa le norme per la comodità e la sicurezza delle vie di accesso). </a:t>
            </a:r>
          </a:p>
        </p:txBody>
      </p:sp>
      <p:pic>
        <p:nvPicPr>
          <p:cNvPr id="8" name="Immagine 7"/>
          <p:cNvPicPr>
            <a:picLocks noChangeAspect="1"/>
          </p:cNvPicPr>
          <p:nvPr/>
        </p:nvPicPr>
        <p:blipFill>
          <a:blip r:embed="rId2"/>
          <a:stretch>
            <a:fillRect/>
          </a:stretch>
        </p:blipFill>
        <p:spPr>
          <a:xfrm>
            <a:off x="555218" y="3824728"/>
            <a:ext cx="4203700" cy="2679700"/>
          </a:xfrm>
          <a:prstGeom prst="rect">
            <a:avLst/>
          </a:prstGeom>
          <a:ln>
            <a:solidFill>
              <a:schemeClr val="tx1"/>
            </a:solidFill>
          </a:ln>
        </p:spPr>
      </p:pic>
      <p:pic>
        <p:nvPicPr>
          <p:cNvPr id="9" name="Immagine 8"/>
          <p:cNvPicPr>
            <a:picLocks noChangeAspect="1"/>
          </p:cNvPicPr>
          <p:nvPr/>
        </p:nvPicPr>
        <p:blipFill>
          <a:blip r:embed="rId3"/>
          <a:stretch>
            <a:fillRect/>
          </a:stretch>
        </p:blipFill>
        <p:spPr>
          <a:xfrm>
            <a:off x="5824242" y="3824728"/>
            <a:ext cx="2475475" cy="2880120"/>
          </a:xfrm>
          <a:prstGeom prst="rect">
            <a:avLst/>
          </a:prstGeom>
          <a:ln>
            <a:solidFill>
              <a:schemeClr val="tx1"/>
            </a:solidFill>
          </a:ln>
        </p:spPr>
      </p:pic>
    </p:spTree>
    <p:extLst>
      <p:ext uri="{BB962C8B-B14F-4D97-AF65-F5344CB8AC3E}">
        <p14:creationId xmlns:p14="http://schemas.microsoft.com/office/powerpoint/2010/main" val="183529731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1470</TotalTime>
  <Words>3116</Words>
  <Application>Microsoft Macintosh PowerPoint</Application>
  <PresentationFormat>Presentazione su schermo (4:3)</PresentationFormat>
  <Paragraphs>108</Paragraphs>
  <Slides>38</Slides>
  <Notes>2</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38</vt:i4>
      </vt:variant>
    </vt:vector>
  </HeadingPairs>
  <TitlesOfParts>
    <vt:vector size="43" baseType="lpstr">
      <vt:lpstr>ＭＳ Ｐゴシック</vt:lpstr>
      <vt:lpstr>Arial</vt:lpstr>
      <vt:lpstr>Calibri</vt:lpstr>
      <vt:lpstr>Times New Roman</vt:lpstr>
      <vt:lpstr>Tema di Office</vt:lpstr>
      <vt:lpstr>Teatri e anfiteatri nelle città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Ubicazione topografica</dc:title>
  <dc:creator>apple</dc:creator>
  <cp:lastModifiedBy>Patrizia Basso</cp:lastModifiedBy>
  <cp:revision>88</cp:revision>
  <dcterms:created xsi:type="dcterms:W3CDTF">2015-03-08T13:59:58Z</dcterms:created>
  <dcterms:modified xsi:type="dcterms:W3CDTF">2018-04-05T17:44:36Z</dcterms:modified>
</cp:coreProperties>
</file>