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97" r:id="rId3"/>
    <p:sldId id="300" r:id="rId4"/>
    <p:sldId id="272" r:id="rId5"/>
    <p:sldId id="289" r:id="rId6"/>
    <p:sldId id="327" r:id="rId7"/>
    <p:sldId id="275" r:id="rId8"/>
    <p:sldId id="276" r:id="rId9"/>
    <p:sldId id="280" r:id="rId10"/>
    <p:sldId id="282" r:id="rId11"/>
    <p:sldId id="265" r:id="rId12"/>
    <p:sldId id="330" r:id="rId13"/>
    <p:sldId id="290" r:id="rId14"/>
    <p:sldId id="296" r:id="rId15"/>
    <p:sldId id="303" r:id="rId16"/>
    <p:sldId id="306" r:id="rId17"/>
    <p:sldId id="331" r:id="rId18"/>
    <p:sldId id="291" r:id="rId19"/>
    <p:sldId id="295" r:id="rId20"/>
    <p:sldId id="299" r:id="rId21"/>
    <p:sldId id="307" r:id="rId22"/>
    <p:sldId id="308" r:id="rId23"/>
    <p:sldId id="335" r:id="rId24"/>
    <p:sldId id="310" r:id="rId25"/>
    <p:sldId id="311" r:id="rId26"/>
    <p:sldId id="312" r:id="rId27"/>
    <p:sldId id="313" r:id="rId28"/>
    <p:sldId id="314" r:id="rId29"/>
    <p:sldId id="315" r:id="rId30"/>
    <p:sldId id="316" r:id="rId31"/>
    <p:sldId id="317" r:id="rId32"/>
    <p:sldId id="321" r:id="rId33"/>
    <p:sldId id="322" r:id="rId34"/>
    <p:sldId id="323" r:id="rId35"/>
    <p:sldId id="324" r:id="rId36"/>
    <p:sldId id="325" r:id="rId37"/>
    <p:sldId id="326" r:id="rId38"/>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lZvIOLZE6UWevhpbTnvwA==" hashData="e36BgzvXr5yTV7CjXABTwM4m9CyGPvFFoGSErm1pRvek+E1phJW2HPD39QFNPuMZHJwmJ1BbjJpfscnzTDMFS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50000" autoAdjust="0"/>
  </p:normalViewPr>
  <p:slideViewPr>
    <p:cSldViewPr snapToGrid="0" snapToObjects="1">
      <p:cViewPr varScale="1">
        <p:scale>
          <a:sx n="112" d="100"/>
          <a:sy n="112" d="100"/>
        </p:scale>
        <p:origin x="1640"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60A891-C25C-AF48-9D07-8256030CEB6F}" type="datetimeFigureOut">
              <a:rPr lang="it-IT" smtClean="0"/>
              <a:pPr/>
              <a:t>15/04/18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11C40C-5DF1-404A-8F06-1761C9C8FCA3}" type="slidenum">
              <a:rPr lang="it-IT" smtClean="0"/>
              <a:pPr/>
              <a:t>‹N›</a:t>
            </a:fld>
            <a:endParaRPr lang="it-IT"/>
          </a:p>
        </p:txBody>
      </p:sp>
    </p:spTree>
    <p:extLst>
      <p:ext uri="{BB962C8B-B14F-4D97-AF65-F5344CB8AC3E}">
        <p14:creationId xmlns:p14="http://schemas.microsoft.com/office/powerpoint/2010/main" val="37673593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611C40C-5DF1-404A-8F06-1761C9C8FCA3}" type="slidenum">
              <a:rPr lang="it-IT" smtClean="0"/>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F1F0477-58AC-4D23-9D3D-3B59A522F05B}" type="slidenum">
              <a:rPr lang="it-IT" smtClean="0"/>
              <a:pPr/>
              <a:t>17</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611C40C-5DF1-404A-8F06-1761C9C8FCA3}" type="slidenum">
              <a:rPr lang="it-IT" smtClean="0"/>
              <a:pPr/>
              <a:t>19</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611C40C-5DF1-404A-8F06-1761C9C8FCA3}" type="slidenum">
              <a:rPr lang="it-IT" smtClean="0"/>
              <a:pPr/>
              <a:t>21</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F1F0477-58AC-4D23-9D3D-3B59A522F05B}" type="slidenum">
              <a:rPr lang="it-IT" smtClean="0"/>
              <a:pPr/>
              <a:t>24</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611C40C-5DF1-404A-8F06-1761C9C8FCA3}" type="slidenum">
              <a:rPr lang="it-IT" smtClean="0"/>
              <a:pPr/>
              <a:t>4</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611C40C-5DF1-404A-8F06-1761C9C8FCA3}" type="slidenum">
              <a:rPr lang="it-IT" smtClean="0"/>
              <a:pPr/>
              <a:t>5</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611C40C-5DF1-404A-8F06-1761C9C8FCA3}" type="slidenum">
              <a:rPr lang="it-IT" smtClean="0"/>
              <a:pPr/>
              <a:t>7</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611C40C-5DF1-404A-8F06-1761C9C8FCA3}" type="slidenum">
              <a:rPr lang="it-IT" smtClean="0"/>
              <a:pPr/>
              <a:t>8</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611C40C-5DF1-404A-8F06-1761C9C8FCA3}" type="slidenum">
              <a:rPr lang="it-IT" smtClean="0"/>
              <a:pPr/>
              <a:t>9</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611C40C-5DF1-404A-8F06-1761C9C8FCA3}" type="slidenum">
              <a:rPr lang="it-IT" smtClean="0"/>
              <a:pPr/>
              <a:t>10</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F1F0477-58AC-4D23-9D3D-3B59A522F05B}" type="slidenum">
              <a:rPr lang="it-IT" smtClean="0"/>
              <a:pPr/>
              <a:t>11</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F1F0477-58AC-4D23-9D3D-3B59A522F05B}" type="slidenum">
              <a:rPr lang="it-IT" smtClean="0"/>
              <a:pPr/>
              <a:t>12</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2555BB05-21F6-2F4D-8107-5A101E9E859F}" type="datetimeFigureOut">
              <a:rPr lang="it-IT" smtClean="0"/>
              <a:pPr/>
              <a:t>15/04/18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535D5DB-7122-A949-AE3A-ECE2EA648F7E}" type="slidenum">
              <a:rPr lang="it-IT" smtClean="0"/>
              <a:pPr/>
              <a:t>‹N›</a:t>
            </a:fld>
            <a:endParaRPr lang="it-IT"/>
          </a:p>
        </p:txBody>
      </p:sp>
    </p:spTree>
    <p:extLst>
      <p:ext uri="{BB962C8B-B14F-4D97-AF65-F5344CB8AC3E}">
        <p14:creationId xmlns:p14="http://schemas.microsoft.com/office/powerpoint/2010/main" val="3910539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555BB05-21F6-2F4D-8107-5A101E9E859F}" type="datetimeFigureOut">
              <a:rPr lang="it-IT" smtClean="0"/>
              <a:pPr/>
              <a:t>15/04/18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535D5DB-7122-A949-AE3A-ECE2EA648F7E}" type="slidenum">
              <a:rPr lang="it-IT" smtClean="0"/>
              <a:pPr/>
              <a:t>‹N›</a:t>
            </a:fld>
            <a:endParaRPr lang="it-IT"/>
          </a:p>
        </p:txBody>
      </p:sp>
    </p:spTree>
    <p:extLst>
      <p:ext uri="{BB962C8B-B14F-4D97-AF65-F5344CB8AC3E}">
        <p14:creationId xmlns:p14="http://schemas.microsoft.com/office/powerpoint/2010/main" val="2930985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555BB05-21F6-2F4D-8107-5A101E9E859F}" type="datetimeFigureOut">
              <a:rPr lang="it-IT" smtClean="0"/>
              <a:pPr/>
              <a:t>15/04/18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535D5DB-7122-A949-AE3A-ECE2EA648F7E}" type="slidenum">
              <a:rPr lang="it-IT" smtClean="0"/>
              <a:pPr/>
              <a:t>‹N›</a:t>
            </a:fld>
            <a:endParaRPr lang="it-IT"/>
          </a:p>
        </p:txBody>
      </p:sp>
    </p:spTree>
    <p:extLst>
      <p:ext uri="{BB962C8B-B14F-4D97-AF65-F5344CB8AC3E}">
        <p14:creationId xmlns:p14="http://schemas.microsoft.com/office/powerpoint/2010/main" val="30536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555BB05-21F6-2F4D-8107-5A101E9E859F}" type="datetimeFigureOut">
              <a:rPr lang="it-IT" smtClean="0"/>
              <a:pPr/>
              <a:t>15/04/18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535D5DB-7122-A949-AE3A-ECE2EA648F7E}" type="slidenum">
              <a:rPr lang="it-IT" smtClean="0"/>
              <a:pPr/>
              <a:t>‹N›</a:t>
            </a:fld>
            <a:endParaRPr lang="it-IT"/>
          </a:p>
        </p:txBody>
      </p:sp>
    </p:spTree>
    <p:extLst>
      <p:ext uri="{BB962C8B-B14F-4D97-AF65-F5344CB8AC3E}">
        <p14:creationId xmlns:p14="http://schemas.microsoft.com/office/powerpoint/2010/main" val="1048154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2555BB05-21F6-2F4D-8107-5A101E9E859F}" type="datetimeFigureOut">
              <a:rPr lang="it-IT" smtClean="0"/>
              <a:pPr/>
              <a:t>15/04/18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535D5DB-7122-A949-AE3A-ECE2EA648F7E}" type="slidenum">
              <a:rPr lang="it-IT" smtClean="0"/>
              <a:pPr/>
              <a:t>‹N›</a:t>
            </a:fld>
            <a:endParaRPr lang="it-IT"/>
          </a:p>
        </p:txBody>
      </p:sp>
    </p:spTree>
    <p:extLst>
      <p:ext uri="{BB962C8B-B14F-4D97-AF65-F5344CB8AC3E}">
        <p14:creationId xmlns:p14="http://schemas.microsoft.com/office/powerpoint/2010/main" val="2704574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2555BB05-21F6-2F4D-8107-5A101E9E859F}" type="datetimeFigureOut">
              <a:rPr lang="it-IT" smtClean="0"/>
              <a:pPr/>
              <a:t>15/04/18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535D5DB-7122-A949-AE3A-ECE2EA648F7E}" type="slidenum">
              <a:rPr lang="it-IT" smtClean="0"/>
              <a:pPr/>
              <a:t>‹N›</a:t>
            </a:fld>
            <a:endParaRPr lang="it-IT"/>
          </a:p>
        </p:txBody>
      </p:sp>
    </p:spTree>
    <p:extLst>
      <p:ext uri="{BB962C8B-B14F-4D97-AF65-F5344CB8AC3E}">
        <p14:creationId xmlns:p14="http://schemas.microsoft.com/office/powerpoint/2010/main" val="1272709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2555BB05-21F6-2F4D-8107-5A101E9E859F}" type="datetimeFigureOut">
              <a:rPr lang="it-IT" smtClean="0"/>
              <a:pPr/>
              <a:t>15/04/18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535D5DB-7122-A949-AE3A-ECE2EA648F7E}" type="slidenum">
              <a:rPr lang="it-IT" smtClean="0"/>
              <a:pPr/>
              <a:t>‹N›</a:t>
            </a:fld>
            <a:endParaRPr lang="it-IT"/>
          </a:p>
        </p:txBody>
      </p:sp>
    </p:spTree>
    <p:extLst>
      <p:ext uri="{BB962C8B-B14F-4D97-AF65-F5344CB8AC3E}">
        <p14:creationId xmlns:p14="http://schemas.microsoft.com/office/powerpoint/2010/main" val="228454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2555BB05-21F6-2F4D-8107-5A101E9E859F}" type="datetimeFigureOut">
              <a:rPr lang="it-IT" smtClean="0"/>
              <a:pPr/>
              <a:t>15/04/18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535D5DB-7122-A949-AE3A-ECE2EA648F7E}" type="slidenum">
              <a:rPr lang="it-IT" smtClean="0"/>
              <a:pPr/>
              <a:t>‹N›</a:t>
            </a:fld>
            <a:endParaRPr lang="it-IT"/>
          </a:p>
        </p:txBody>
      </p:sp>
    </p:spTree>
    <p:extLst>
      <p:ext uri="{BB962C8B-B14F-4D97-AF65-F5344CB8AC3E}">
        <p14:creationId xmlns:p14="http://schemas.microsoft.com/office/powerpoint/2010/main" val="3644464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555BB05-21F6-2F4D-8107-5A101E9E859F}" type="datetimeFigureOut">
              <a:rPr lang="it-IT" smtClean="0"/>
              <a:pPr/>
              <a:t>15/04/18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535D5DB-7122-A949-AE3A-ECE2EA648F7E}" type="slidenum">
              <a:rPr lang="it-IT" smtClean="0"/>
              <a:pPr/>
              <a:t>‹N›</a:t>
            </a:fld>
            <a:endParaRPr lang="it-IT"/>
          </a:p>
        </p:txBody>
      </p:sp>
    </p:spTree>
    <p:extLst>
      <p:ext uri="{BB962C8B-B14F-4D97-AF65-F5344CB8AC3E}">
        <p14:creationId xmlns:p14="http://schemas.microsoft.com/office/powerpoint/2010/main" val="2114078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2555BB05-21F6-2F4D-8107-5A101E9E859F}" type="datetimeFigureOut">
              <a:rPr lang="it-IT" smtClean="0"/>
              <a:pPr/>
              <a:t>15/04/18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535D5DB-7122-A949-AE3A-ECE2EA648F7E}" type="slidenum">
              <a:rPr lang="it-IT" smtClean="0"/>
              <a:pPr/>
              <a:t>‹N›</a:t>
            </a:fld>
            <a:endParaRPr lang="it-IT"/>
          </a:p>
        </p:txBody>
      </p:sp>
    </p:spTree>
    <p:extLst>
      <p:ext uri="{BB962C8B-B14F-4D97-AF65-F5344CB8AC3E}">
        <p14:creationId xmlns:p14="http://schemas.microsoft.com/office/powerpoint/2010/main" val="146117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2555BB05-21F6-2F4D-8107-5A101E9E859F}" type="datetimeFigureOut">
              <a:rPr lang="it-IT" smtClean="0"/>
              <a:pPr/>
              <a:t>15/04/18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535D5DB-7122-A949-AE3A-ECE2EA648F7E}" type="slidenum">
              <a:rPr lang="it-IT" smtClean="0"/>
              <a:pPr/>
              <a:t>‹N›</a:t>
            </a:fld>
            <a:endParaRPr lang="it-IT"/>
          </a:p>
        </p:txBody>
      </p:sp>
    </p:spTree>
    <p:extLst>
      <p:ext uri="{BB962C8B-B14F-4D97-AF65-F5344CB8AC3E}">
        <p14:creationId xmlns:p14="http://schemas.microsoft.com/office/powerpoint/2010/main" val="3247098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5BB05-21F6-2F4D-8107-5A101E9E859F}" type="datetimeFigureOut">
              <a:rPr lang="it-IT" smtClean="0"/>
              <a:pPr/>
              <a:t>15/04/18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5D5DB-7122-A949-AE3A-ECE2EA648F7E}" type="slidenum">
              <a:rPr lang="it-IT" smtClean="0"/>
              <a:pPr/>
              <a:t>‹N›</a:t>
            </a:fld>
            <a:endParaRPr lang="it-IT"/>
          </a:p>
        </p:txBody>
      </p:sp>
    </p:spTree>
    <p:extLst>
      <p:ext uri="{BB962C8B-B14F-4D97-AF65-F5344CB8AC3E}">
        <p14:creationId xmlns:p14="http://schemas.microsoft.com/office/powerpoint/2010/main" val="2338534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139457" y="2178985"/>
            <a:ext cx="6400800" cy="1752600"/>
          </a:xfrm>
        </p:spPr>
        <p:txBody>
          <a:bodyPr/>
          <a:lstStyle/>
          <a:p>
            <a:r>
              <a:rPr lang="it-IT" b="1" dirty="0">
                <a:solidFill>
                  <a:srgbClr val="FF0000"/>
                </a:solidFill>
              </a:rPr>
              <a:t>Edifici per spettacoli</a:t>
            </a:r>
          </a:p>
          <a:p>
            <a:r>
              <a:rPr lang="it-IT" b="1" dirty="0">
                <a:solidFill>
                  <a:srgbClr val="FF0000"/>
                </a:solidFill>
              </a:rPr>
              <a:t>della Cisalpina</a:t>
            </a:r>
          </a:p>
        </p:txBody>
      </p:sp>
    </p:spTree>
    <p:extLst>
      <p:ext uri="{BB962C8B-B14F-4D97-AF65-F5344CB8AC3E}">
        <p14:creationId xmlns:p14="http://schemas.microsoft.com/office/powerpoint/2010/main" val="3291259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2235" y="4150"/>
            <a:ext cx="4572000" cy="6863417"/>
          </a:xfrm>
          <a:prstGeom prst="rect">
            <a:avLst/>
          </a:prstGeom>
        </p:spPr>
        <p:txBody>
          <a:bodyPr>
            <a:spAutoFit/>
          </a:bodyPr>
          <a:lstStyle/>
          <a:p>
            <a:pPr algn="just"/>
            <a:r>
              <a:rPr lang="it-IT" sz="2000" dirty="0"/>
              <a:t>Dell’apparato decorativo, notevolmente arricchito in seconda fase, resta un pregevole torso marmoreo di loricato  attribuito all'imperatore Nerone, la cui collocazione entro il teatro resta indeterminata (Museo Archeologico Bologna). L'interesse è accentuato dal fatto che allo stesso Nerone è stato attribuito un frammento di iscrizione dedicatoria monumentale rinvenuto nelle immediate vicinanze e datato al 60 d.C. Sulla base anche dei materiali raccolti nei livelli della fase di ampliamento, è probabile che la ristrutturazione del teatro bolognese sia dovuta proprio al personale e diretto intervento di Nerone in favore della città.</a:t>
            </a:r>
          </a:p>
          <a:p>
            <a:pPr algn="just"/>
            <a:r>
              <a:rPr lang="it-IT" sz="2000" dirty="0"/>
              <a:t>Alla fine del III sec. l’edificio venne parzialmente spogliato degli arredi e dalla seconda metà del IV progressivamente demolito per recuperare e reimpiegare le murature esterne.</a:t>
            </a:r>
          </a:p>
        </p:txBody>
      </p:sp>
      <p:pic>
        <p:nvPicPr>
          <p:cNvPr id="3" name="Immagine 2"/>
          <p:cNvPicPr>
            <a:picLocks noChangeAspect="1"/>
          </p:cNvPicPr>
          <p:nvPr/>
        </p:nvPicPr>
        <p:blipFill>
          <a:blip r:embed="rId3"/>
          <a:stretch>
            <a:fillRect/>
          </a:stretch>
        </p:blipFill>
        <p:spPr>
          <a:xfrm>
            <a:off x="4756919" y="103766"/>
            <a:ext cx="4399535" cy="6621410"/>
          </a:xfrm>
          <a:prstGeom prst="rect">
            <a:avLst/>
          </a:prstGeom>
        </p:spPr>
      </p:pic>
    </p:spTree>
    <p:extLst>
      <p:ext uri="{BB962C8B-B14F-4D97-AF65-F5344CB8AC3E}">
        <p14:creationId xmlns:p14="http://schemas.microsoft.com/office/powerpoint/2010/main" val="2362019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560905" y="-32227"/>
            <a:ext cx="4465318" cy="7017307"/>
          </a:xfrm>
          <a:prstGeom prst="rect">
            <a:avLst/>
          </a:prstGeom>
        </p:spPr>
        <p:txBody>
          <a:bodyPr wrap="square">
            <a:spAutoFit/>
          </a:bodyPr>
          <a:lstStyle/>
          <a:p>
            <a:pPr algn="ctr"/>
            <a:r>
              <a:rPr lang="it-IT" b="1" i="1" dirty="0">
                <a:solidFill>
                  <a:srgbClr val="FF0000"/>
                </a:solidFill>
              </a:rPr>
              <a:t>Regio X </a:t>
            </a:r>
            <a:r>
              <a:rPr lang="it-IT" dirty="0">
                <a:solidFill>
                  <a:srgbClr val="000000"/>
                </a:solidFill>
              </a:rPr>
              <a:t>(maggior numero di attestazioni)</a:t>
            </a:r>
          </a:p>
          <a:p>
            <a:pPr algn="ctr"/>
            <a:endParaRPr lang="it-IT" i="1" dirty="0">
              <a:solidFill>
                <a:srgbClr val="000000"/>
              </a:solidFill>
            </a:endParaRPr>
          </a:p>
          <a:p>
            <a:pPr algn="just"/>
            <a:r>
              <a:rPr lang="it-IT" dirty="0"/>
              <a:t>Dei </a:t>
            </a:r>
            <a:r>
              <a:rPr lang="it-IT" b="1" dirty="0">
                <a:solidFill>
                  <a:srgbClr val="FF0000"/>
                </a:solidFill>
              </a:rPr>
              <a:t>12</a:t>
            </a:r>
            <a:r>
              <a:rPr lang="it-IT" dirty="0"/>
              <a:t> edifici attestati archeologicamente o da disegni del 1600-1700 (Adria e Padova), sei rientrano nella tipologia con la cavea in parte appoggiata a un declivio e in parte </a:t>
            </a:r>
            <a:r>
              <a:rPr lang="it-IT" dirty="0" err="1"/>
              <a:t>sostruita</a:t>
            </a:r>
            <a:r>
              <a:rPr lang="it-IT" dirty="0"/>
              <a:t> per mezzo di terrapieni (Cividate Camuno) o di strutture murarie anulari e radiali (Brescia, Verona, Trieste ed entrambi gli edifici di Pola); altrettanti vennero invece realizzati con strutture del tutto autoportanti sostenute da un terrapieno frazionato (Asolo) o da una sostruzione piena (Montegrotto Terme) oppure ancora da una fondazione piena nell'</a:t>
            </a:r>
            <a:r>
              <a:rPr lang="it-IT" i="1" dirty="0"/>
              <a:t>ima cavea </a:t>
            </a:r>
            <a:r>
              <a:rPr lang="it-IT" dirty="0"/>
              <a:t>e da un sistema di sostruzioni nel resto delle gradinate (Vicenza, Padova e Concordia Sagittaria). </a:t>
            </a:r>
          </a:p>
          <a:p>
            <a:pPr algn="just"/>
            <a:r>
              <a:rPr lang="it-IT" dirty="0"/>
              <a:t>I teatri di </a:t>
            </a:r>
            <a:r>
              <a:rPr lang="it-IT" b="1" dirty="0">
                <a:solidFill>
                  <a:srgbClr val="FF0000"/>
                </a:solidFill>
              </a:rPr>
              <a:t>Verona</a:t>
            </a:r>
            <a:r>
              <a:rPr lang="it-IT" dirty="0"/>
              <a:t>, </a:t>
            </a:r>
            <a:r>
              <a:rPr lang="it-IT" b="1" dirty="0">
                <a:solidFill>
                  <a:srgbClr val="FF0000"/>
                </a:solidFill>
              </a:rPr>
              <a:t>Vicenza</a:t>
            </a:r>
            <a:r>
              <a:rPr lang="it-IT" dirty="0"/>
              <a:t>, Brescia ed entrambi quelli di Pola raggiunsero dimensioni ragguardevoli (diametro cavea fra i m 80 e i 100); gli impianti di Asolo, </a:t>
            </a:r>
            <a:r>
              <a:rPr lang="it-IT" b="1" dirty="0">
                <a:solidFill>
                  <a:srgbClr val="FF0000"/>
                </a:solidFill>
              </a:rPr>
              <a:t>Montegrotto Terme </a:t>
            </a:r>
            <a:r>
              <a:rPr lang="it-IT" dirty="0"/>
              <a:t>e Adria erano alquanto modesti e dotati di una cavea a un solo ordine, con diametro compreso fra i 20 e i 60 metri. </a:t>
            </a:r>
          </a:p>
        </p:txBody>
      </p:sp>
      <p:pic>
        <p:nvPicPr>
          <p:cNvPr id="5" name="Immagin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21" y="942164"/>
            <a:ext cx="4448197" cy="5342344"/>
          </a:xfrm>
          <a:prstGeom prst="rect">
            <a:avLst/>
          </a:prstGeom>
          <a:ln>
            <a:solidFill>
              <a:srgbClr val="000000"/>
            </a:solidFill>
          </a:ln>
        </p:spPr>
      </p:pic>
    </p:spTree>
    <p:extLst>
      <p:ext uri="{BB962C8B-B14F-4D97-AF65-F5344CB8AC3E}">
        <p14:creationId xmlns:p14="http://schemas.microsoft.com/office/powerpoint/2010/main" val="4153428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descr="C:\Documenti\Immagini\Topografia\Venetia Aquileia.da libro mi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1" y="76200"/>
            <a:ext cx="4138100" cy="663324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6388" name="Text Box 4"/>
          <p:cNvSpPr txBox="1">
            <a:spLocks noChangeArrowheads="1"/>
          </p:cNvSpPr>
          <p:nvPr/>
        </p:nvSpPr>
        <p:spPr bwMode="auto">
          <a:xfrm>
            <a:off x="5197287" y="2923791"/>
            <a:ext cx="3159819" cy="40934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it-IT" sz="2000" dirty="0">
                <a:solidFill>
                  <a:srgbClr val="000000"/>
                </a:solidFill>
                <a:latin typeface="Calibri"/>
                <a:cs typeface="Calibri"/>
              </a:rPr>
              <a:t>A questi va aggiunto anche il </a:t>
            </a:r>
            <a:r>
              <a:rPr lang="it-IT" sz="2000" dirty="0"/>
              <a:t>teatro di </a:t>
            </a:r>
            <a:r>
              <a:rPr lang="it-IT" sz="2000" b="1" dirty="0">
                <a:solidFill>
                  <a:srgbClr val="FF0000"/>
                </a:solidFill>
              </a:rPr>
              <a:t>Aquileia</a:t>
            </a:r>
            <a:r>
              <a:rPr lang="it-IT" sz="2000" dirty="0"/>
              <a:t>, il cui inquadramento cronologico in età tardorepubblicana è stato proposto in particolare sulla base di gradini in trachite con iscrizioni degli assegnatari del posto. Recenti scavi in corso da parte dell’Università di Padova ne hanno confermato l’ubicazione.</a:t>
            </a:r>
          </a:p>
          <a:p>
            <a:pPr>
              <a:defRPr/>
            </a:pPr>
            <a:endParaRPr lang="it-IT" sz="2000" dirty="0">
              <a:solidFill>
                <a:srgbClr val="000000"/>
              </a:solidFill>
              <a:latin typeface="Calibri"/>
              <a:cs typeface="Calibri"/>
            </a:endParaRPr>
          </a:p>
        </p:txBody>
      </p:sp>
      <p:sp>
        <p:nvSpPr>
          <p:cNvPr id="16389" name="Line 5"/>
          <p:cNvSpPr>
            <a:spLocks noChangeShapeType="1"/>
          </p:cNvSpPr>
          <p:nvPr/>
        </p:nvSpPr>
        <p:spPr bwMode="auto">
          <a:xfrm>
            <a:off x="3200400" y="5029200"/>
            <a:ext cx="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16392" name="Oval 8"/>
          <p:cNvSpPr>
            <a:spLocks noChangeArrowheads="1"/>
          </p:cNvSpPr>
          <p:nvPr/>
        </p:nvSpPr>
        <p:spPr bwMode="auto">
          <a:xfrm flipH="1">
            <a:off x="2362200" y="4038600"/>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6393" name="Text Box 9"/>
          <p:cNvSpPr txBox="1">
            <a:spLocks noChangeArrowheads="1"/>
          </p:cNvSpPr>
          <p:nvPr/>
        </p:nvSpPr>
        <p:spPr bwMode="auto">
          <a:xfrm>
            <a:off x="2057400" y="4252913"/>
            <a:ext cx="733494"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dirty="0">
                <a:solidFill>
                  <a:srgbClr val="FF0000"/>
                </a:solidFill>
                <a:cs typeface="+mn-cs"/>
              </a:rPr>
              <a:t>Teatro</a:t>
            </a:r>
          </a:p>
        </p:txBody>
      </p:sp>
    </p:spTree>
    <p:extLst>
      <p:ext uri="{BB962C8B-B14F-4D97-AF65-F5344CB8AC3E}">
        <p14:creationId xmlns:p14="http://schemas.microsoft.com/office/powerpoint/2010/main" val="3235050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8590" y="23790"/>
            <a:ext cx="8807370" cy="3970318"/>
          </a:xfrm>
          <a:prstGeom prst="rect">
            <a:avLst/>
          </a:prstGeom>
        </p:spPr>
        <p:txBody>
          <a:bodyPr wrap="square">
            <a:spAutoFit/>
          </a:bodyPr>
          <a:lstStyle/>
          <a:p>
            <a:pPr algn="ctr"/>
            <a:r>
              <a:rPr lang="it-IT" b="1" dirty="0">
                <a:solidFill>
                  <a:srgbClr val="FF0000"/>
                </a:solidFill>
              </a:rPr>
              <a:t>Teatro di Verona</a:t>
            </a:r>
          </a:p>
          <a:p>
            <a:pPr algn="ctr"/>
            <a:endParaRPr lang="it-IT" b="1" dirty="0">
              <a:solidFill>
                <a:srgbClr val="FF0000"/>
              </a:solidFill>
            </a:endParaRPr>
          </a:p>
          <a:p>
            <a:pPr algn="just"/>
            <a:r>
              <a:rPr lang="it-IT" dirty="0"/>
              <a:t>Parte di un imponente complesso, disposto sulla collina di S. Pietro su terrazze digradanti e coronato sulla sommità da un tempio (dislivello complessivo m 60). Le due gallerie/passeggiate a monte della cavea presentavano prospetti di fondo variamente articolati, ove si osserva l’impiego di una tecnica edilizia come l’</a:t>
            </a:r>
            <a:r>
              <a:rPr lang="it-IT" i="1" dirty="0"/>
              <a:t>opus </a:t>
            </a:r>
            <a:r>
              <a:rPr lang="it-IT" i="1" dirty="0" err="1"/>
              <a:t>reticulatum</a:t>
            </a:r>
            <a:r>
              <a:rPr lang="it-IT" dirty="0"/>
              <a:t>, assente nel resto della Cisalpina. Questa particolarità tecnica assieme alle analogie architettoniche con i grandi santuari laziali di età tardorepubblicana, come quello di Palestrina, fanno pensare all’impegno di maestranze centro-italiche. </a:t>
            </a:r>
          </a:p>
          <a:p>
            <a:pPr algn="just"/>
            <a:r>
              <a:rPr lang="it-IT" dirty="0"/>
              <a:t>Si è calcolato che potesse ospitare almeno 3.000 spettatori. La qualità degli elementi architettonici e scultorei lapidei (fra cui si segnalano le 5 sfingi già citate nella lezione 5) e anche bronzei, caratterizzati da motivi tipici della propaganda augustea, sembrano attestare una committenza imperiale. </a:t>
            </a:r>
          </a:p>
          <a:p>
            <a:pPr algn="just"/>
            <a:endParaRPr lang="it-IT" dirty="0"/>
          </a:p>
        </p:txBody>
      </p:sp>
      <p:pic>
        <p:nvPicPr>
          <p:cNvPr id="7" name="Immagine 1" descr="teatro VR.jpg">
            <a:extLst>
              <a:ext uri="{FF2B5EF4-FFF2-40B4-BE49-F238E27FC236}">
                <a16:creationId xmlns:a16="http://schemas.microsoft.com/office/drawing/2014/main" id="{01A47F4D-4DA6-6B47-A85C-FF98621A9ED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60954" y="3665633"/>
            <a:ext cx="5701860" cy="319236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71047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7556" y="207961"/>
            <a:ext cx="8805333" cy="2246769"/>
          </a:xfrm>
          <a:prstGeom prst="rect">
            <a:avLst/>
          </a:prstGeom>
        </p:spPr>
        <p:txBody>
          <a:bodyPr wrap="square">
            <a:spAutoFit/>
          </a:bodyPr>
          <a:lstStyle/>
          <a:p>
            <a:pPr algn="just"/>
            <a:r>
              <a:rPr lang="it-IT" sz="2000" dirty="0"/>
              <a:t>Il </a:t>
            </a:r>
            <a:r>
              <a:rPr lang="it-IT" sz="2000" dirty="0" err="1"/>
              <a:t>frontescena</a:t>
            </a:r>
            <a:r>
              <a:rPr lang="it-IT" sz="2000" dirty="0"/>
              <a:t>, alto una trentina di metri, si articolava in tre larghe nicchie, due laterali rettangolari e una centrale curvilinea: davanti si stendeva un largo palcoscenico, chiuso frontalmente da un prospetto in marmo finemente decorato; ai lati si aprivano basiliche e </a:t>
            </a:r>
            <a:r>
              <a:rPr lang="it-IT" sz="2000" i="1" dirty="0" err="1"/>
              <a:t>parascenia</a:t>
            </a:r>
            <a:r>
              <a:rPr lang="it-IT" sz="2000" dirty="0"/>
              <a:t>. Restano anche evidenze dei pozzetti lapidei che dovevano sorreggere le antenne a cannocchiale per la manovra del sipario (</a:t>
            </a:r>
            <a:r>
              <a:rPr lang="it-IT" sz="2000" i="1" dirty="0" err="1"/>
              <a:t>auleum</a:t>
            </a:r>
            <a:r>
              <a:rPr lang="it-IT" sz="2000" dirty="0"/>
              <a:t>). Due ampi </a:t>
            </a:r>
            <a:r>
              <a:rPr lang="it-IT" sz="2000" i="1" dirty="0" err="1"/>
              <a:t>aditus</a:t>
            </a:r>
            <a:r>
              <a:rPr lang="it-IT" sz="2000" dirty="0"/>
              <a:t> laterali permettevano l’ingresso all’orchestra e all’</a:t>
            </a:r>
            <a:r>
              <a:rPr lang="it-IT" sz="2000" i="1" dirty="0"/>
              <a:t>ima cavea</a:t>
            </a:r>
            <a:r>
              <a:rPr lang="it-IT" sz="2000" dirty="0"/>
              <a:t>. </a:t>
            </a:r>
          </a:p>
        </p:txBody>
      </p:sp>
      <p:pic>
        <p:nvPicPr>
          <p:cNvPr id="3" name="Immagine 2" descr="Schermata 04-2457846 alle 18.17.44.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06224" y="2454730"/>
            <a:ext cx="5108975" cy="3968475"/>
          </a:xfrm>
          <a:prstGeom prst="rect">
            <a:avLst/>
          </a:prstGeom>
        </p:spPr>
      </p:pic>
    </p:spTree>
    <p:extLst>
      <p:ext uri="{BB962C8B-B14F-4D97-AF65-F5344CB8AC3E}">
        <p14:creationId xmlns:p14="http://schemas.microsoft.com/office/powerpoint/2010/main" val="2188904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0387" y="123420"/>
            <a:ext cx="8771554" cy="1754327"/>
          </a:xfrm>
          <a:prstGeom prst="rect">
            <a:avLst/>
          </a:prstGeom>
        </p:spPr>
        <p:txBody>
          <a:bodyPr wrap="square">
            <a:spAutoFit/>
          </a:bodyPr>
          <a:lstStyle/>
          <a:p>
            <a:pPr algn="ctr"/>
            <a:r>
              <a:rPr lang="it-IT" b="1" dirty="0">
                <a:solidFill>
                  <a:srgbClr val="FF0000"/>
                </a:solidFill>
              </a:rPr>
              <a:t>Teatro di Vicenza</a:t>
            </a:r>
          </a:p>
          <a:p>
            <a:pPr algn="just"/>
            <a:r>
              <a:rPr lang="it-IT" dirty="0"/>
              <a:t>Sorgeva a sud-est del centro cittadino, fuori le mura, in corrispondenza degli edifici oggi compresi tra </a:t>
            </a:r>
            <a:r>
              <a:rPr lang="it-IT" dirty="0" err="1"/>
              <a:t>contrà</a:t>
            </a:r>
            <a:r>
              <a:rPr lang="it-IT" dirty="0"/>
              <a:t> Santi Apostoli, piazzetta San Giuseppe, </a:t>
            </a:r>
            <a:r>
              <a:rPr lang="it-IT" dirty="0" err="1"/>
              <a:t>contrà</a:t>
            </a:r>
            <a:r>
              <a:rPr lang="it-IT" dirty="0"/>
              <a:t> </a:t>
            </a:r>
            <a:r>
              <a:rPr lang="it-IT" dirty="0" err="1"/>
              <a:t>Porton</a:t>
            </a:r>
            <a:r>
              <a:rPr lang="it-IT" dirty="0"/>
              <a:t> del </a:t>
            </a:r>
            <a:r>
              <a:rPr lang="it-IT" dirty="0" err="1"/>
              <a:t>Luzzo</a:t>
            </a:r>
            <a:r>
              <a:rPr lang="it-IT" dirty="0"/>
              <a:t> e piazzetta Gualdi, ove le case seguono l'andamento del perimetro esterno della cavea del teatro, dell’edificio scenico, della </a:t>
            </a:r>
            <a:r>
              <a:rPr lang="it-IT" i="1" dirty="0" err="1"/>
              <a:t>porticus</a:t>
            </a:r>
            <a:r>
              <a:rPr lang="it-IT" i="1" dirty="0"/>
              <a:t> post </a:t>
            </a:r>
            <a:r>
              <a:rPr lang="it-IT" i="1" dirty="0" err="1"/>
              <a:t>scaenam</a:t>
            </a:r>
            <a:r>
              <a:rPr lang="it-IT" dirty="0"/>
              <a:t>.</a:t>
            </a:r>
            <a:endParaRPr lang="it-IT" b="1" dirty="0">
              <a:solidFill>
                <a:srgbClr val="FF0000"/>
              </a:solidFill>
            </a:endParaRPr>
          </a:p>
          <a:p>
            <a:pPr algn="just"/>
            <a:endParaRPr lang="it-IT" b="1" dirty="0">
              <a:solidFill>
                <a:srgbClr val="FF0000"/>
              </a:solidFill>
            </a:endParaRPr>
          </a:p>
        </p:txBody>
      </p:sp>
      <p:pic>
        <p:nvPicPr>
          <p:cNvPr id="3" name="Picture 3" descr="C:\Documenti\Immagini\Nuova cartella\vicenz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29149" y="1694414"/>
            <a:ext cx="4051395" cy="502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5"/>
          <p:cNvSpPr>
            <a:spLocks noChangeArrowheads="1"/>
          </p:cNvSpPr>
          <p:nvPr/>
        </p:nvSpPr>
        <p:spPr bwMode="auto">
          <a:xfrm>
            <a:off x="5767607" y="2728456"/>
            <a:ext cx="2074711" cy="3681819"/>
          </a:xfrm>
          <a:prstGeom prst="rect">
            <a:avLst/>
          </a:prstGeom>
          <a:noFill/>
          <a:ln w="38100">
            <a:solidFill>
              <a:srgbClr val="FF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pic>
        <p:nvPicPr>
          <p:cNvPr id="6" name="Immagin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6383" y="1607249"/>
            <a:ext cx="3934643" cy="2880721"/>
          </a:xfrm>
          <a:prstGeom prst="rect">
            <a:avLst/>
          </a:prstGeom>
          <a:ln>
            <a:solidFill>
              <a:schemeClr val="tx1"/>
            </a:solidFill>
          </a:ln>
        </p:spPr>
      </p:pic>
      <p:sp>
        <p:nvSpPr>
          <p:cNvPr id="7" name="CasellaDiTesto 6"/>
          <p:cNvSpPr txBox="1"/>
          <p:nvPr/>
        </p:nvSpPr>
        <p:spPr>
          <a:xfrm>
            <a:off x="170387" y="4580874"/>
            <a:ext cx="4370442" cy="2308324"/>
          </a:xfrm>
          <a:prstGeom prst="rect">
            <a:avLst/>
          </a:prstGeom>
          <a:noFill/>
        </p:spPr>
        <p:txBody>
          <a:bodyPr wrap="square" rtlCol="0">
            <a:spAutoFit/>
          </a:bodyPr>
          <a:lstStyle/>
          <a:p>
            <a:pPr algn="just"/>
            <a:r>
              <a:rPr lang="it-IT" dirty="0"/>
              <a:t>Edificato alla fine del I sec. a.C., conobbe un rifacimento in età claudia, epoca cui sono datate importanti statue di membri della famiglia imperiale (vedi lezione 5). Fu poi utilizzato almeno fino al III sec.: vedi un’iscrizione di Leptis Magna menzionante un pantomimo (Marco Settimio Aurelio Agrippa) che a Vicenza ottenne grandi onori. </a:t>
            </a:r>
          </a:p>
        </p:txBody>
      </p:sp>
    </p:spTree>
    <p:extLst>
      <p:ext uri="{BB962C8B-B14F-4D97-AF65-F5344CB8AC3E}">
        <p14:creationId xmlns:p14="http://schemas.microsoft.com/office/powerpoint/2010/main" val="15599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07796" y="336886"/>
            <a:ext cx="4445151" cy="6463309"/>
          </a:xfrm>
          <a:prstGeom prst="rect">
            <a:avLst/>
          </a:prstGeom>
        </p:spPr>
        <p:txBody>
          <a:bodyPr wrap="square">
            <a:spAutoFit/>
          </a:bodyPr>
          <a:lstStyle/>
          <a:p>
            <a:pPr algn="just"/>
            <a:r>
              <a:rPr lang="it-IT" dirty="0"/>
              <a:t>Scavi condotti negli anni Novanta del Novecento in occasione dei restauri dei Palazzi Gualdo hanno permesso notevoli sviluppi delle conoscenze sull’edificio. La cavea (diametro m 82) era sorretta da 24 muri radiali, connessi verso l’interno a una struttura anulare in conglomerato che </a:t>
            </a:r>
            <a:r>
              <a:rPr lang="it-IT" dirty="0" err="1"/>
              <a:t>sostruiva</a:t>
            </a:r>
            <a:r>
              <a:rPr lang="it-IT" dirty="0"/>
              <a:t> l’</a:t>
            </a:r>
            <a:r>
              <a:rPr lang="it-IT" i="1" dirty="0"/>
              <a:t>ima </a:t>
            </a:r>
            <a:r>
              <a:rPr lang="it-IT" dirty="0"/>
              <a:t>cavea e chiusi all’esterno da un ambulacro perimetrale scandito da arcate sul prospetto (gli ultimi 4 muri radiali verso le scena erano però più corti). L’orchestra era pavimentata in marmo bianco con una fascia attorno in trachite che copriva l’</a:t>
            </a:r>
            <a:r>
              <a:rPr lang="it-IT" dirty="0" err="1"/>
              <a:t>euripo</a:t>
            </a:r>
            <a:r>
              <a:rPr lang="it-IT" dirty="0"/>
              <a:t>. Il </a:t>
            </a:r>
            <a:r>
              <a:rPr lang="it-IT" dirty="0" err="1"/>
              <a:t>frontescena</a:t>
            </a:r>
            <a:r>
              <a:rPr lang="it-IT" dirty="0"/>
              <a:t> (anche nella prima fase, di cui restano pochi lacerti) era articolato in tre nicchie curvilinee con piano in cocciopesto con inserzione di </a:t>
            </a:r>
            <a:r>
              <a:rPr lang="it-IT" i="1" dirty="0" err="1"/>
              <a:t>crustae</a:t>
            </a:r>
            <a:r>
              <a:rPr lang="it-IT" dirty="0"/>
              <a:t> marmoree ed era chiuso ai lati da due ampie basiliche. Nel prospetto esterno vi erano due </a:t>
            </a:r>
            <a:r>
              <a:rPr lang="it-IT" dirty="0" err="1"/>
              <a:t>nicchioni</a:t>
            </a:r>
            <a:r>
              <a:rPr lang="it-IT" dirty="0"/>
              <a:t> semicircolari contrapposti a quelli del fondale e tre scalette di accesso alla scena. Dietro si apriva un ampio quadriportico. Le murature erano in </a:t>
            </a:r>
            <a:r>
              <a:rPr lang="it-IT" i="1" dirty="0"/>
              <a:t>opus </a:t>
            </a:r>
            <a:r>
              <a:rPr lang="it-IT" i="1" dirty="0" err="1"/>
              <a:t>vittatum</a:t>
            </a:r>
            <a:r>
              <a:rPr lang="it-IT" i="1" dirty="0"/>
              <a:t> </a:t>
            </a:r>
            <a:r>
              <a:rPr lang="it-IT" dirty="0"/>
              <a:t>(blocchetti di calcare).</a:t>
            </a:r>
          </a:p>
        </p:txBody>
      </p:sp>
      <p:pic>
        <p:nvPicPr>
          <p:cNvPr id="3" name="Immagine 2" descr="Syllog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842505" y="1391064"/>
            <a:ext cx="6237828" cy="4129471"/>
          </a:xfrm>
          <a:prstGeom prst="rect">
            <a:avLst/>
          </a:prstGeom>
          <a:ln>
            <a:solidFill>
              <a:srgbClr val="000000"/>
            </a:solidFill>
          </a:ln>
        </p:spPr>
      </p:pic>
    </p:spTree>
    <p:extLst>
      <p:ext uri="{BB962C8B-B14F-4D97-AF65-F5344CB8AC3E}">
        <p14:creationId xmlns:p14="http://schemas.microsoft.com/office/powerpoint/2010/main" val="3194147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C:\Documenti\Immagini\Topografia\Venetia padova.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6644" y="2922074"/>
            <a:ext cx="2700482" cy="39359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5300" name="Rectangle 4"/>
          <p:cNvSpPr>
            <a:spLocks noChangeArrowheads="1"/>
          </p:cNvSpPr>
          <p:nvPr/>
        </p:nvSpPr>
        <p:spPr bwMode="auto">
          <a:xfrm>
            <a:off x="2102971" y="6144550"/>
            <a:ext cx="332743" cy="409636"/>
          </a:xfrm>
          <a:prstGeom prst="rect">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6" name="Rettangolo 5"/>
          <p:cNvSpPr/>
          <p:nvPr/>
        </p:nvSpPr>
        <p:spPr>
          <a:xfrm>
            <a:off x="191176" y="108045"/>
            <a:ext cx="8729737" cy="2451953"/>
          </a:xfrm>
          <a:prstGeom prst="rect">
            <a:avLst/>
          </a:prstGeom>
        </p:spPr>
        <p:txBody>
          <a:bodyPr wrap="square">
            <a:spAutoFit/>
          </a:bodyPr>
          <a:lstStyle/>
          <a:p>
            <a:pPr algn="ctr"/>
            <a:r>
              <a:rPr lang="it-IT" sz="2000" b="1" dirty="0">
                <a:solidFill>
                  <a:srgbClr val="FF0000"/>
                </a:solidFill>
              </a:rPr>
              <a:t>Teatro di Padova</a:t>
            </a:r>
          </a:p>
          <a:p>
            <a:pPr algn="just"/>
            <a:r>
              <a:rPr lang="it-IT" sz="2000" dirty="0">
                <a:solidFill>
                  <a:srgbClr val="000000"/>
                </a:solidFill>
              </a:rPr>
              <a:t>Il teatro fu scoperto nel 1775 e rilevato nei limiti concessi dalla quota alta della falda idrica in un terreno depresso: l’orchestra e l’</a:t>
            </a:r>
            <a:r>
              <a:rPr lang="it-IT" sz="2000" i="1" dirty="0">
                <a:solidFill>
                  <a:srgbClr val="000000"/>
                </a:solidFill>
              </a:rPr>
              <a:t>ima cavea</a:t>
            </a:r>
            <a:r>
              <a:rPr lang="it-IT" sz="2000" dirty="0">
                <a:solidFill>
                  <a:srgbClr val="000000"/>
                </a:solidFill>
              </a:rPr>
              <a:t> non vennero portate alla luce. Una gettata in </a:t>
            </a:r>
            <a:r>
              <a:rPr lang="it-IT" sz="2000" i="1" dirty="0">
                <a:solidFill>
                  <a:srgbClr val="000000"/>
                </a:solidFill>
              </a:rPr>
              <a:t>opus </a:t>
            </a:r>
            <a:r>
              <a:rPr lang="it-IT" sz="2000" i="1" dirty="0" err="1">
                <a:solidFill>
                  <a:srgbClr val="000000"/>
                </a:solidFill>
              </a:rPr>
              <a:t>caementicium</a:t>
            </a:r>
            <a:r>
              <a:rPr lang="it-IT" sz="2000" i="1" dirty="0">
                <a:solidFill>
                  <a:srgbClr val="000000"/>
                </a:solidFill>
              </a:rPr>
              <a:t> </a:t>
            </a:r>
            <a:r>
              <a:rPr lang="it-IT" sz="2000" dirty="0">
                <a:solidFill>
                  <a:srgbClr val="000000"/>
                </a:solidFill>
              </a:rPr>
              <a:t>sosteneva la parte bassa della cavea, mentre muri radiali sorreggevano la </a:t>
            </a:r>
            <a:r>
              <a:rPr lang="it-IT" sz="2000" i="1" dirty="0">
                <a:solidFill>
                  <a:srgbClr val="000000"/>
                </a:solidFill>
              </a:rPr>
              <a:t>summa</a:t>
            </a:r>
            <a:r>
              <a:rPr lang="it-IT" sz="2000" dirty="0">
                <a:solidFill>
                  <a:srgbClr val="000000"/>
                </a:solidFill>
              </a:rPr>
              <a:t>. </a:t>
            </a:r>
            <a:r>
              <a:rPr lang="it-IT" sz="2000" dirty="0" err="1">
                <a:solidFill>
                  <a:srgbClr val="000000"/>
                </a:solidFill>
              </a:rPr>
              <a:t>Frontescena</a:t>
            </a:r>
            <a:r>
              <a:rPr lang="it-IT" sz="2000" dirty="0">
                <a:solidFill>
                  <a:srgbClr val="000000"/>
                </a:solidFill>
              </a:rPr>
              <a:t> probabilmente rettilineo, di largo spessore a causa del terreno </a:t>
            </a:r>
            <a:r>
              <a:rPr lang="it-IT" sz="2000" dirty="0" err="1">
                <a:solidFill>
                  <a:srgbClr val="000000"/>
                </a:solidFill>
              </a:rPr>
              <a:t>idrologicamente</a:t>
            </a:r>
            <a:r>
              <a:rPr lang="it-IT" sz="2000" dirty="0">
                <a:solidFill>
                  <a:srgbClr val="000000"/>
                </a:solidFill>
              </a:rPr>
              <a:t> instabile. Recenti scavi (dicembre 2017) Università di Padova ancora inediti.</a:t>
            </a:r>
          </a:p>
          <a:p>
            <a:pPr algn="just"/>
            <a:endParaRPr lang="it-IT" sz="2000" baseline="30000" dirty="0"/>
          </a:p>
        </p:txBody>
      </p:sp>
      <p:pic>
        <p:nvPicPr>
          <p:cNvPr id="8" name="Picture 1026" descr="C:\Documenti\Immagini\Topografia\venetia padova teatro che emerg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3851" y="4212926"/>
            <a:ext cx="3809858" cy="26450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descr="C:\Documenti\Immagini\Topografia\venetia padova teatro.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94860" y="2292257"/>
            <a:ext cx="4446270" cy="259134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54070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dissolve">
                                      <p:cBhvr>
                                        <p:cTn id="7"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3443" y="231286"/>
            <a:ext cx="8621889" cy="2554545"/>
          </a:xfrm>
          <a:prstGeom prst="rect">
            <a:avLst/>
          </a:prstGeom>
        </p:spPr>
        <p:txBody>
          <a:bodyPr wrap="square">
            <a:spAutoFit/>
          </a:bodyPr>
          <a:lstStyle/>
          <a:p>
            <a:pPr algn="just"/>
            <a:r>
              <a:rPr lang="it-IT" sz="2000" dirty="0"/>
              <a:t>Un </a:t>
            </a:r>
            <a:r>
              <a:rPr lang="it-IT" sz="2000" i="1" dirty="0"/>
              <a:t>unicum</a:t>
            </a:r>
            <a:r>
              <a:rPr lang="it-IT" sz="2000" dirty="0"/>
              <a:t> nel panorama della </a:t>
            </a:r>
            <a:r>
              <a:rPr lang="it-IT" sz="2000" i="1" dirty="0"/>
              <a:t>X regio</a:t>
            </a:r>
            <a:r>
              <a:rPr lang="it-IT" sz="2000" dirty="0"/>
              <a:t> è costituito dal piccolo impianto di </a:t>
            </a:r>
            <a:r>
              <a:rPr lang="it-IT" sz="2000" b="1" dirty="0">
                <a:solidFill>
                  <a:srgbClr val="FF0000"/>
                </a:solidFill>
              </a:rPr>
              <a:t>Montegrotto Terme</a:t>
            </a:r>
            <a:r>
              <a:rPr lang="it-IT" sz="2000" dirty="0"/>
              <a:t>, che non era un teatro urbano, ma parte di un più vasto complesso monumentale, variamente interpretato come uno stabilimento idroterapico o come una lussuosa villa privata. Molto peculiari (e di difficile interpretazione) sono anche due particolarità strutturali dell’edificio: l’assenza di un </a:t>
            </a:r>
            <a:r>
              <a:rPr lang="it-IT" sz="2000" i="1" dirty="0" err="1"/>
              <a:t>pulpitum</a:t>
            </a:r>
            <a:r>
              <a:rPr lang="it-IT" sz="2000" dirty="0"/>
              <a:t> rialzato rispetto al piano dell’orchestra e una serie di murature che sono state considerate sostruzioni di un tempietto o una tribuna d’onore in </a:t>
            </a:r>
            <a:r>
              <a:rPr lang="it-IT" sz="2000" i="1" dirty="0"/>
              <a:t>summa cavea</a:t>
            </a:r>
            <a:r>
              <a:rPr lang="it-IT" sz="2000" dirty="0"/>
              <a:t>.</a:t>
            </a:r>
          </a:p>
        </p:txBody>
      </p:sp>
      <p:pic>
        <p:nvPicPr>
          <p:cNvPr id="3" name="Immagine 1" descr="7-via-Scavi-d-modificato_def_leggero LIGH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3334" y="2542608"/>
            <a:ext cx="6688666" cy="4188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3312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5556758" y="4585631"/>
            <a:ext cx="3446131" cy="1947813"/>
          </a:xfrm>
          <a:prstGeom prst="rect">
            <a:avLst/>
          </a:prstGeom>
        </p:spPr>
      </p:pic>
      <p:sp>
        <p:nvSpPr>
          <p:cNvPr id="6" name="Rettangolo 5"/>
          <p:cNvSpPr/>
          <p:nvPr/>
        </p:nvSpPr>
        <p:spPr>
          <a:xfrm>
            <a:off x="183444" y="81744"/>
            <a:ext cx="8819445" cy="3683060"/>
          </a:xfrm>
          <a:prstGeom prst="rect">
            <a:avLst/>
          </a:prstGeom>
        </p:spPr>
        <p:txBody>
          <a:bodyPr wrap="square">
            <a:spAutoFit/>
          </a:bodyPr>
          <a:lstStyle/>
          <a:p>
            <a:pPr algn="ctr"/>
            <a:r>
              <a:rPr lang="it-IT" sz="2000" b="1" dirty="0">
                <a:solidFill>
                  <a:srgbClr val="FF0000"/>
                </a:solidFill>
              </a:rPr>
              <a:t>Qualche esempio della IX e XI regio - Teatro di Ventimiglia</a:t>
            </a:r>
          </a:p>
          <a:p>
            <a:pPr algn="just"/>
            <a:r>
              <a:rPr lang="it-IT" sz="2000" dirty="0"/>
              <a:t>Anche se la datazione è discussa, sembra uno dei più tardi teatri in Italia (sec. II d.C.). Di dimensioni molto contenute (</a:t>
            </a:r>
            <a:r>
              <a:rPr lang="it-IT" sz="2000" dirty="0" err="1"/>
              <a:t>diam</a:t>
            </a:r>
            <a:r>
              <a:rPr lang="it-IT" sz="2000" dirty="0"/>
              <a:t>. cavea m 37) era ubicato in parte </a:t>
            </a:r>
            <a:r>
              <a:rPr lang="it-IT" sz="2000" i="1" dirty="0"/>
              <a:t>intra </a:t>
            </a:r>
            <a:r>
              <a:rPr lang="it-IT" sz="2000" i="1" dirty="0" err="1"/>
              <a:t>moenia</a:t>
            </a:r>
            <a:r>
              <a:rPr lang="it-IT" sz="2000" dirty="0"/>
              <a:t>, in parte </a:t>
            </a:r>
            <a:r>
              <a:rPr lang="it-IT" sz="2000" i="1" dirty="0"/>
              <a:t>extra</a:t>
            </a:r>
            <a:r>
              <a:rPr lang="it-IT" sz="2000" dirty="0"/>
              <a:t> (mura repubblicane abbattute appositamente). La cavea poggiava su un terrapieno contenuto da vani trapezoidali. Particolarmente ben conservati sono l’</a:t>
            </a:r>
            <a:r>
              <a:rPr lang="it-IT" sz="2000" i="1" dirty="0"/>
              <a:t>ima cavea</a:t>
            </a:r>
            <a:r>
              <a:rPr lang="it-IT" sz="2000" dirty="0"/>
              <a:t> in 10 file di gradini, i due </a:t>
            </a:r>
            <a:r>
              <a:rPr lang="it-IT" sz="2000" i="1" dirty="0" err="1"/>
              <a:t>aditus</a:t>
            </a:r>
            <a:r>
              <a:rPr lang="it-IT" sz="2000" dirty="0"/>
              <a:t> laterali e il muro di </a:t>
            </a:r>
            <a:r>
              <a:rPr lang="it-IT" sz="2000" dirty="0" err="1"/>
              <a:t>frontescena</a:t>
            </a:r>
            <a:r>
              <a:rPr lang="it-IT" sz="2000" dirty="0"/>
              <a:t>, articolato in tre nicchie e dotato di </a:t>
            </a:r>
            <a:r>
              <a:rPr lang="it-IT" sz="2000" i="1" dirty="0" err="1"/>
              <a:t>parascaenia</a:t>
            </a:r>
            <a:r>
              <a:rPr lang="it-IT" sz="2000" dirty="0"/>
              <a:t> laterali.</a:t>
            </a:r>
            <a:r>
              <a:rPr lang="it-IT" sz="2000" baseline="30000" dirty="0"/>
              <a:t> </a:t>
            </a:r>
            <a:r>
              <a:rPr lang="it-IT" sz="2000" dirty="0"/>
              <a:t> Le murature hanno paramenti in blocchi squadrati alternati a doppie file di mattoni (</a:t>
            </a:r>
            <a:r>
              <a:rPr lang="it-IT" sz="2000" i="1" dirty="0"/>
              <a:t>opus </a:t>
            </a:r>
            <a:r>
              <a:rPr lang="it-IT" sz="2000" i="1" dirty="0" err="1"/>
              <a:t>vittatum</a:t>
            </a:r>
            <a:r>
              <a:rPr lang="it-IT" sz="2000" dirty="0"/>
              <a:t>). Una particolarità è l’inclusione in un recinto quadrangolare come ad Aosta (vedi lezione 4), probabilmente per l’inserimento più agevole entro la maglia urbana ortogonale.</a:t>
            </a:r>
          </a:p>
          <a:p>
            <a:pPr algn="just"/>
            <a:endParaRPr lang="it-IT" sz="2000" baseline="30000" dirty="0"/>
          </a:p>
        </p:txBody>
      </p:sp>
      <p:pic>
        <p:nvPicPr>
          <p:cNvPr id="4" name="Immagine 3" descr="banzato.jpe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3444" y="3656426"/>
            <a:ext cx="1772726" cy="1945684"/>
          </a:xfrm>
          <a:prstGeom prst="rect">
            <a:avLst/>
          </a:prstGeom>
          <a:ln>
            <a:solidFill>
              <a:srgbClr val="000000"/>
            </a:solidFill>
          </a:ln>
        </p:spPr>
      </p:pic>
      <p:pic>
        <p:nvPicPr>
          <p:cNvPr id="8" name="Immagine 7" descr="banzato.jpe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27953" y="3656426"/>
            <a:ext cx="3238791" cy="2877018"/>
          </a:xfrm>
          <a:prstGeom prst="rect">
            <a:avLst/>
          </a:prstGeom>
          <a:ln>
            <a:solidFill>
              <a:srgbClr val="000000"/>
            </a:solidFill>
          </a:ln>
        </p:spPr>
      </p:pic>
    </p:spTree>
    <p:extLst>
      <p:ext uri="{BB962C8B-B14F-4D97-AF65-F5344CB8AC3E}">
        <p14:creationId xmlns:p14="http://schemas.microsoft.com/office/powerpoint/2010/main" val="1889958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25778" y="172399"/>
            <a:ext cx="8706555" cy="6247864"/>
          </a:xfrm>
          <a:prstGeom prst="rect">
            <a:avLst/>
          </a:prstGeom>
        </p:spPr>
        <p:txBody>
          <a:bodyPr wrap="square">
            <a:spAutoFit/>
          </a:bodyPr>
          <a:lstStyle/>
          <a:p>
            <a:pPr algn="just"/>
            <a:r>
              <a:rPr lang="it-IT" sz="2000" b="1" dirty="0">
                <a:solidFill>
                  <a:srgbClr val="FF0000"/>
                </a:solidFill>
              </a:rPr>
              <a:t>Qualche lavoro sugli edifici per spettacoli della Cisalpina romana</a:t>
            </a:r>
            <a:endParaRPr lang="it-IT" sz="2000" dirty="0"/>
          </a:p>
          <a:p>
            <a:pPr algn="just"/>
            <a:endParaRPr lang="it-IT" sz="2000" dirty="0"/>
          </a:p>
          <a:p>
            <a:pPr algn="just"/>
            <a:r>
              <a:rPr lang="it-IT" sz="2000" dirty="0"/>
              <a:t>M. </a:t>
            </a:r>
            <a:r>
              <a:rPr lang="it-IT" sz="2000" dirty="0" err="1"/>
              <a:t>Verzár</a:t>
            </a:r>
            <a:r>
              <a:rPr lang="it-IT" sz="2000" dirty="0"/>
              <a:t> </a:t>
            </a:r>
            <a:r>
              <a:rPr lang="it-IT" sz="2000" dirty="0" err="1"/>
              <a:t>Bass</a:t>
            </a:r>
            <a:r>
              <a:rPr lang="it-IT" sz="2000" dirty="0"/>
              <a:t>, </a:t>
            </a:r>
            <a:r>
              <a:rPr lang="it-IT" sz="2000" i="1" dirty="0"/>
              <a:t>I teatri dell’Italia settentrionale</a:t>
            </a:r>
            <a:r>
              <a:rPr lang="it-IT" sz="2000" dirty="0"/>
              <a:t>, in </a:t>
            </a:r>
            <a:r>
              <a:rPr lang="it-IT" sz="2000" i="1" dirty="0"/>
              <a:t>La città nell’Italia settentrionale</a:t>
            </a:r>
            <a:r>
              <a:rPr lang="it-IT" sz="2000" b="1" i="1" dirty="0"/>
              <a:t> </a:t>
            </a:r>
            <a:r>
              <a:rPr lang="it-IT" sz="2000" i="1" dirty="0"/>
              <a:t>in età romana‬</a:t>
            </a:r>
            <a:r>
              <a:rPr lang="it-IT" sz="2000" b="1" i="1" dirty="0"/>
              <a:t>: </a:t>
            </a:r>
            <a:r>
              <a:rPr lang="it-IT" sz="2000" i="1" dirty="0"/>
              <a:t>‪morfologie, strutture e funzionamento dei centri urbani delle </a:t>
            </a:r>
            <a:r>
              <a:rPr lang="it-IT" sz="2000" i="1" dirty="0" err="1"/>
              <a:t>regiones</a:t>
            </a:r>
            <a:r>
              <a:rPr lang="it-IT" sz="2000" i="1" dirty="0"/>
              <a:t> X e XI, </a:t>
            </a:r>
            <a:r>
              <a:rPr lang="it-IT" sz="2000" dirty="0"/>
              <a:t> Atti del convegno, Trieste, 13-15 marzo 1987‬, Roma 1990, pp. 411-440.</a:t>
            </a:r>
          </a:p>
          <a:p>
            <a:pPr algn="just"/>
            <a:r>
              <a:rPr lang="it-IT" sz="2000" dirty="0"/>
              <a:t>S. Maggi, </a:t>
            </a:r>
            <a:r>
              <a:rPr lang="it-IT" sz="2000" i="1" dirty="0"/>
              <a:t>La politica urbanistica romana in Cisalpina. Un esempio: gli edifici da spettacolo</a:t>
            </a:r>
            <a:r>
              <a:rPr lang="it-IT" sz="2000" dirty="0"/>
              <a:t>, in “</a:t>
            </a:r>
            <a:r>
              <a:rPr lang="it-IT" sz="2000" dirty="0" err="1"/>
              <a:t>Latomus</a:t>
            </a:r>
            <a:r>
              <a:rPr lang="it-IT" sz="2000" dirty="0"/>
              <a:t>”, L, 2, 1991, pp. 304-326.</a:t>
            </a:r>
          </a:p>
          <a:p>
            <a:pPr algn="just"/>
            <a:r>
              <a:rPr lang="it-IT" sz="2000" i="1" dirty="0"/>
              <a:t>Spettacolo in Aquileia e nella Cisalpina romana</a:t>
            </a:r>
            <a:r>
              <a:rPr lang="it-IT" sz="2000" dirty="0"/>
              <a:t>, Antichità Altoadriatiche 41, Udine 1994.</a:t>
            </a:r>
          </a:p>
          <a:p>
            <a:pPr algn="just"/>
            <a:r>
              <a:rPr lang="it-IT" sz="2000" dirty="0"/>
              <a:t>M. Catarsi Dall’Aglio, </a:t>
            </a:r>
            <a:r>
              <a:rPr lang="it-IT" sz="2000" i="1" dirty="0"/>
              <a:t>Edilizia pubblica: gli edifici da spettacolo</a:t>
            </a:r>
            <a:r>
              <a:rPr lang="it-IT" sz="2000" dirty="0"/>
              <a:t>, in </a:t>
            </a:r>
            <a:r>
              <a:rPr lang="it-IT" sz="2000" i="1" dirty="0"/>
              <a:t>Aemilia. La cultura romana in </a:t>
            </a:r>
            <a:r>
              <a:rPr lang="it-IT" sz="2000" i="1" dirty="0">
                <a:solidFill>
                  <a:srgbClr val="FF0000"/>
                </a:solidFill>
              </a:rPr>
              <a:t>Emilia Romagna</a:t>
            </a:r>
            <a:r>
              <a:rPr lang="it-IT" sz="2000" dirty="0"/>
              <a:t>, a cura di M. Marini </a:t>
            </a:r>
            <a:r>
              <a:rPr lang="it-IT" sz="2000" dirty="0" err="1"/>
              <a:t>Calvani</a:t>
            </a:r>
            <a:r>
              <a:rPr lang="it-IT" sz="2000" dirty="0"/>
              <a:t>, Venezia 2000, pp. 151-162.</a:t>
            </a:r>
          </a:p>
          <a:p>
            <a:pPr algn="just"/>
            <a:r>
              <a:rPr lang="it-IT" sz="2000" dirty="0"/>
              <a:t>P. Basso, </a:t>
            </a:r>
            <a:r>
              <a:rPr lang="it-IT" sz="2000" i="1" dirty="0"/>
              <a:t>Gli edifici per spettacoli</a:t>
            </a:r>
            <a:r>
              <a:rPr lang="it-IT" sz="2000" dirty="0"/>
              <a:t>, in </a:t>
            </a:r>
            <a:r>
              <a:rPr lang="it-IT" sz="2000" i="1" dirty="0"/>
              <a:t>Storia dell’architettura del </a:t>
            </a:r>
            <a:r>
              <a:rPr lang="it-IT" sz="2000" i="1" dirty="0">
                <a:solidFill>
                  <a:srgbClr val="FF0000"/>
                </a:solidFill>
              </a:rPr>
              <a:t>Veneto</a:t>
            </a:r>
            <a:r>
              <a:rPr lang="it-IT" sz="2000" i="1" dirty="0"/>
              <a:t>. L’età romana e tardoantica</a:t>
            </a:r>
            <a:r>
              <a:rPr lang="it-IT" sz="2000" dirty="0"/>
              <a:t> (a cura di P. Basso, G. Cavalieri Manasse), Venezia 2013, pp. 68-85.</a:t>
            </a:r>
          </a:p>
          <a:p>
            <a:pPr algn="just"/>
            <a:endParaRPr lang="it-IT" sz="2000" dirty="0"/>
          </a:p>
          <a:p>
            <a:pPr algn="just"/>
            <a:r>
              <a:rPr lang="it-IT" sz="2000" dirty="0"/>
              <a:t>Per una scheda dettagliata su ciascun monumento con le relative immagini, vedi il già più volte citato censimento degli edifici da spettacolo di G. Tosi (organizzati in ordine alfabetico per regione antica).</a:t>
            </a:r>
          </a:p>
        </p:txBody>
      </p:sp>
    </p:spTree>
    <p:extLst>
      <p:ext uri="{BB962C8B-B14F-4D97-AF65-F5344CB8AC3E}">
        <p14:creationId xmlns:p14="http://schemas.microsoft.com/office/powerpoint/2010/main" val="365062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8778" y="-3838"/>
            <a:ext cx="8946444" cy="3170099"/>
          </a:xfrm>
          <a:prstGeom prst="rect">
            <a:avLst/>
          </a:prstGeom>
        </p:spPr>
        <p:txBody>
          <a:bodyPr wrap="square">
            <a:spAutoFit/>
          </a:bodyPr>
          <a:lstStyle/>
          <a:p>
            <a:pPr algn="ctr"/>
            <a:r>
              <a:rPr lang="it-IT" sz="2000" b="1" dirty="0">
                <a:solidFill>
                  <a:srgbClr val="FF0000"/>
                </a:solidFill>
              </a:rPr>
              <a:t>Teatro di Milano</a:t>
            </a:r>
          </a:p>
          <a:p>
            <a:pPr algn="just"/>
            <a:r>
              <a:rPr lang="it-IT" sz="2000" dirty="0">
                <a:solidFill>
                  <a:srgbClr val="000000"/>
                </a:solidFill>
              </a:rPr>
              <a:t>Costruito in età augustea presso porta </a:t>
            </a:r>
            <a:r>
              <a:rPr lang="it-IT" sz="2000" dirty="0" err="1">
                <a:solidFill>
                  <a:srgbClr val="000000"/>
                </a:solidFill>
              </a:rPr>
              <a:t>Vercellina</a:t>
            </a:r>
            <a:r>
              <a:rPr lang="it-IT" sz="2000" dirty="0">
                <a:solidFill>
                  <a:srgbClr val="000000"/>
                </a:solidFill>
              </a:rPr>
              <a:t>, all’interno delle mura urbane e in prossimità del </a:t>
            </a:r>
            <a:r>
              <a:rPr lang="it-IT" sz="2000" i="1" dirty="0" err="1">
                <a:solidFill>
                  <a:srgbClr val="000000"/>
                </a:solidFill>
              </a:rPr>
              <a:t>decumanus</a:t>
            </a:r>
            <a:r>
              <a:rPr lang="it-IT" sz="2000" i="1" dirty="0">
                <a:solidFill>
                  <a:srgbClr val="000000"/>
                </a:solidFill>
              </a:rPr>
              <a:t> </a:t>
            </a:r>
            <a:r>
              <a:rPr lang="it-IT" sz="2000" i="1" dirty="0" err="1">
                <a:solidFill>
                  <a:srgbClr val="000000"/>
                </a:solidFill>
              </a:rPr>
              <a:t>maximus</a:t>
            </a:r>
            <a:r>
              <a:rPr lang="it-IT" sz="2000" dirty="0">
                <a:solidFill>
                  <a:srgbClr val="000000"/>
                </a:solidFill>
              </a:rPr>
              <a:t>, il teatro fu individuato alla fine dell’Ottocento e solo recentemente restaurato e aperto al pubblico all’interno di palazzo Turati, sede della Camera di Commercio della città. La cavea presenta </a:t>
            </a:r>
            <a:r>
              <a:rPr lang="it-IT" sz="2000">
                <a:solidFill>
                  <a:srgbClr val="000000"/>
                </a:solidFill>
              </a:rPr>
              <a:t>un complesso </a:t>
            </a:r>
            <a:r>
              <a:rPr lang="it-IT" sz="2000" dirty="0">
                <a:solidFill>
                  <a:srgbClr val="000000"/>
                </a:solidFill>
              </a:rPr>
              <a:t>sistema autoportante e percorribile, con portico perimetrale a due o tre ordini su una trentina di arcate e due ambulacri mediani, intercalati da due raggiere di vani radiali. Gli scavi hanno evidenziato le tecniche di fondazione: scavo di profonde fosse contenute da tavole lignee, con fondo rinforzato da pali di quercia e gettata di cementizio a più strati (spessore m 3.6).</a:t>
            </a:r>
          </a:p>
        </p:txBody>
      </p:sp>
      <p:pic>
        <p:nvPicPr>
          <p:cNvPr id="6" name="Immagine 5" descr="Schermata 04-2457120 alle 19.19.08.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132666"/>
            <a:ext cx="2892778" cy="3725336"/>
          </a:xfrm>
          <a:prstGeom prst="rect">
            <a:avLst/>
          </a:prstGeom>
          <a:ln>
            <a:solidFill>
              <a:srgbClr val="000000"/>
            </a:solidFill>
          </a:ln>
        </p:spPr>
      </p:pic>
      <p:pic>
        <p:nvPicPr>
          <p:cNvPr id="7" name="Immagine 6" descr="Schermata 04-2457120 alle 19.19.33.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33889" y="3132665"/>
            <a:ext cx="3584222" cy="3725335"/>
          </a:xfrm>
          <a:prstGeom prst="rect">
            <a:avLst/>
          </a:prstGeom>
          <a:ln>
            <a:solidFill>
              <a:srgbClr val="000000"/>
            </a:solidFill>
          </a:ln>
        </p:spPr>
      </p:pic>
      <p:pic>
        <p:nvPicPr>
          <p:cNvPr id="9" name="Immagine 8" descr="Schermata 04-2457120 alle 19.34.45.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45111" y="4445000"/>
            <a:ext cx="2441223" cy="2413001"/>
          </a:xfrm>
          <a:prstGeom prst="rect">
            <a:avLst/>
          </a:prstGeom>
          <a:ln>
            <a:solidFill>
              <a:srgbClr val="000000"/>
            </a:solidFill>
          </a:ln>
        </p:spPr>
      </p:pic>
    </p:spTree>
    <p:extLst>
      <p:ext uri="{BB962C8B-B14F-4D97-AF65-F5344CB8AC3E}">
        <p14:creationId xmlns:p14="http://schemas.microsoft.com/office/powerpoint/2010/main" val="2879425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06011" y="25431"/>
            <a:ext cx="8722381" cy="7478970"/>
          </a:xfrm>
          <a:prstGeom prst="rect">
            <a:avLst/>
          </a:prstGeom>
          <a:noFill/>
        </p:spPr>
        <p:txBody>
          <a:bodyPr wrap="square" rtlCol="0">
            <a:spAutoFit/>
          </a:bodyPr>
          <a:lstStyle/>
          <a:p>
            <a:pPr algn="just">
              <a:tabLst>
                <a:tab pos="900113" algn="l"/>
              </a:tabLst>
            </a:pPr>
            <a:r>
              <a:rPr lang="it-IT" sz="2000" b="1" dirty="0">
                <a:solidFill>
                  <a:srgbClr val="FF0000"/>
                </a:solidFill>
              </a:rPr>
              <a:t>Anfiteatri </a:t>
            </a:r>
            <a:r>
              <a:rPr lang="it-IT" sz="2000" dirty="0"/>
              <a:t>riconosciuti archeologicamente (in ordine alfabetico per </a:t>
            </a:r>
            <a:r>
              <a:rPr lang="it-IT" sz="2000" i="1" dirty="0"/>
              <a:t>regio</a:t>
            </a:r>
            <a:r>
              <a:rPr lang="it-IT" sz="2000" dirty="0"/>
              <a:t>):</a:t>
            </a:r>
            <a:r>
              <a:rPr lang="it-IT" sz="2000" b="1" dirty="0">
                <a:solidFill>
                  <a:srgbClr val="FF0000"/>
                </a:solidFill>
              </a:rPr>
              <a:t> 18</a:t>
            </a:r>
            <a:endParaRPr lang="it-IT" sz="2000" dirty="0"/>
          </a:p>
          <a:p>
            <a:pPr algn="just"/>
            <a:endParaRPr lang="it-IT" sz="2000" dirty="0"/>
          </a:p>
          <a:p>
            <a:pPr algn="just"/>
            <a:r>
              <a:rPr lang="it-IT" sz="2000" b="1" dirty="0"/>
              <a:t>Regio VIII</a:t>
            </a:r>
            <a:r>
              <a:rPr lang="it-IT" sz="2000" dirty="0"/>
              <a:t>:</a:t>
            </a:r>
            <a:r>
              <a:rPr lang="it-IT" sz="2000" b="1" dirty="0"/>
              <a:t>  </a:t>
            </a:r>
            <a:r>
              <a:rPr lang="it-IT" sz="2000" dirty="0"/>
              <a:t>Imola, </a:t>
            </a:r>
            <a:r>
              <a:rPr lang="it-IT" sz="2000" dirty="0">
                <a:solidFill>
                  <a:srgbClr val="3366FF"/>
                </a:solidFill>
              </a:rPr>
              <a:t>Parma</a:t>
            </a:r>
            <a:r>
              <a:rPr lang="it-IT" sz="2000" dirty="0"/>
              <a:t>, </a:t>
            </a:r>
            <a:r>
              <a:rPr lang="it-IT" sz="2000" dirty="0">
                <a:solidFill>
                  <a:srgbClr val="3366FF"/>
                </a:solidFill>
              </a:rPr>
              <a:t>Rimini</a:t>
            </a:r>
            <a:r>
              <a:rPr lang="it-IT" sz="2000" dirty="0"/>
              <a:t>, </a:t>
            </a:r>
            <a:r>
              <a:rPr lang="it-IT" sz="2000" dirty="0" err="1">
                <a:solidFill>
                  <a:srgbClr val="008000"/>
                </a:solidFill>
              </a:rPr>
              <a:t>Velleia</a:t>
            </a:r>
            <a:r>
              <a:rPr lang="it-IT" sz="2000" dirty="0"/>
              <a:t> (</a:t>
            </a:r>
            <a:r>
              <a:rPr lang="it-IT" sz="2000" dirty="0">
                <a:solidFill>
                  <a:srgbClr val="00B050"/>
                </a:solidFill>
              </a:rPr>
              <a:t>assolutamente</a:t>
            </a:r>
            <a:r>
              <a:rPr lang="it-IT" sz="2000" dirty="0"/>
              <a:t> </a:t>
            </a:r>
            <a:r>
              <a:rPr lang="it-IT" sz="2000" dirty="0">
                <a:solidFill>
                  <a:srgbClr val="008000"/>
                </a:solidFill>
              </a:rPr>
              <a:t>dubbio</a:t>
            </a:r>
            <a:r>
              <a:rPr lang="it-IT" sz="2000" dirty="0"/>
              <a:t>: variamente interpretato anche come riserva d’acqua).</a:t>
            </a:r>
          </a:p>
          <a:p>
            <a:pPr algn="just"/>
            <a:endParaRPr lang="it-IT" sz="2000" b="1" dirty="0"/>
          </a:p>
          <a:p>
            <a:pPr algn="just"/>
            <a:r>
              <a:rPr lang="it-IT" sz="2000" b="1" dirty="0"/>
              <a:t>Regio IX</a:t>
            </a:r>
            <a:r>
              <a:rPr lang="it-IT" sz="2000" dirty="0"/>
              <a:t>:  Albenga, </a:t>
            </a:r>
            <a:r>
              <a:rPr lang="it-IT" sz="2000" dirty="0">
                <a:solidFill>
                  <a:srgbClr val="3366FF"/>
                </a:solidFill>
              </a:rPr>
              <a:t>Bene Vagienna</a:t>
            </a:r>
            <a:r>
              <a:rPr lang="it-IT" sz="2000" dirty="0"/>
              <a:t>,  </a:t>
            </a:r>
            <a:r>
              <a:rPr lang="it-IT" sz="2000" dirty="0">
                <a:solidFill>
                  <a:srgbClr val="3366FF"/>
                </a:solidFill>
              </a:rPr>
              <a:t>Libarna</a:t>
            </a:r>
            <a:r>
              <a:rPr lang="it-IT" sz="2000" dirty="0"/>
              <a:t>, </a:t>
            </a:r>
            <a:r>
              <a:rPr lang="it-IT" sz="2000" dirty="0">
                <a:solidFill>
                  <a:srgbClr val="3366FF"/>
                </a:solidFill>
              </a:rPr>
              <a:t>Pollenzo</a:t>
            </a:r>
            <a:r>
              <a:rPr lang="it-IT" sz="2000" dirty="0"/>
              <a:t>.</a:t>
            </a:r>
          </a:p>
          <a:p>
            <a:pPr algn="just"/>
            <a:endParaRPr lang="it-IT" sz="2000" dirty="0"/>
          </a:p>
          <a:p>
            <a:pPr algn="just"/>
            <a:r>
              <a:rPr lang="it-IT" sz="2000" b="1" dirty="0"/>
              <a:t>Regio X</a:t>
            </a:r>
            <a:r>
              <a:rPr lang="it-IT" sz="2000" dirty="0"/>
              <a:t>: </a:t>
            </a:r>
            <a:r>
              <a:rPr lang="it-IT" sz="2000" dirty="0">
                <a:solidFill>
                  <a:srgbClr val="3366FF"/>
                </a:solidFill>
              </a:rPr>
              <a:t>Adria</a:t>
            </a:r>
            <a:r>
              <a:rPr lang="it-IT" sz="2000" dirty="0"/>
              <a:t>, </a:t>
            </a:r>
            <a:r>
              <a:rPr lang="it-IT" sz="2000" dirty="0">
                <a:solidFill>
                  <a:srgbClr val="008000"/>
                </a:solidFill>
              </a:rPr>
              <a:t>Altino</a:t>
            </a:r>
            <a:r>
              <a:rPr lang="it-IT" sz="2000" dirty="0">
                <a:solidFill>
                  <a:srgbClr val="3366FF"/>
                </a:solidFill>
              </a:rPr>
              <a:t> </a:t>
            </a:r>
            <a:r>
              <a:rPr lang="it-IT" sz="2000" dirty="0"/>
              <a:t>(</a:t>
            </a:r>
            <a:r>
              <a:rPr lang="it-IT" sz="2000" dirty="0">
                <a:solidFill>
                  <a:srgbClr val="008000"/>
                </a:solidFill>
              </a:rPr>
              <a:t>fotografia aerea</a:t>
            </a:r>
            <a:r>
              <a:rPr lang="it-IT" sz="2000" dirty="0"/>
              <a:t>), </a:t>
            </a:r>
            <a:r>
              <a:rPr lang="it-IT" sz="2000" dirty="0">
                <a:solidFill>
                  <a:srgbClr val="3366FF"/>
                </a:solidFill>
              </a:rPr>
              <a:t>Aquileia</a:t>
            </a:r>
            <a:r>
              <a:rPr lang="it-IT" sz="2000" dirty="0"/>
              <a:t>,</a:t>
            </a:r>
          </a:p>
          <a:p>
            <a:pPr algn="just"/>
            <a:r>
              <a:rPr lang="it-IT" sz="2000" dirty="0">
                <a:solidFill>
                  <a:srgbClr val="3366FF"/>
                </a:solidFill>
              </a:rPr>
              <a:t>Cividate Camuno</a:t>
            </a:r>
            <a:r>
              <a:rPr lang="it-IT" sz="2000" dirty="0"/>
              <a:t>, </a:t>
            </a:r>
            <a:r>
              <a:rPr lang="it-IT" sz="2000" dirty="0">
                <a:solidFill>
                  <a:srgbClr val="3366FF"/>
                </a:solidFill>
              </a:rPr>
              <a:t>Padova</a:t>
            </a:r>
            <a:r>
              <a:rPr lang="it-IT" sz="2000" dirty="0"/>
              <a:t>, </a:t>
            </a:r>
            <a:r>
              <a:rPr lang="it-IT" sz="2000" dirty="0">
                <a:solidFill>
                  <a:srgbClr val="3366FF"/>
                </a:solidFill>
              </a:rPr>
              <a:t>Pola</a:t>
            </a:r>
            <a:r>
              <a:rPr lang="it-IT" sz="2000" dirty="0"/>
              <a:t>, Trento, </a:t>
            </a:r>
            <a:r>
              <a:rPr lang="it-IT" sz="2000" dirty="0">
                <a:solidFill>
                  <a:srgbClr val="3366FF"/>
                </a:solidFill>
              </a:rPr>
              <a:t>Verona</a:t>
            </a:r>
            <a:r>
              <a:rPr lang="it-IT" sz="2000" dirty="0"/>
              <a:t>.</a:t>
            </a:r>
          </a:p>
          <a:p>
            <a:pPr algn="just"/>
            <a:endParaRPr lang="it-IT" sz="2000" dirty="0"/>
          </a:p>
          <a:p>
            <a:pPr algn="just"/>
            <a:r>
              <a:rPr lang="it-IT" sz="2000" b="1" dirty="0"/>
              <a:t>Regio XI</a:t>
            </a:r>
            <a:r>
              <a:rPr lang="it-IT" sz="2000" dirty="0"/>
              <a:t>:  </a:t>
            </a:r>
            <a:r>
              <a:rPr lang="it-IT" sz="2000" dirty="0">
                <a:solidFill>
                  <a:srgbClr val="3366FF"/>
                </a:solidFill>
              </a:rPr>
              <a:t>Aosta</a:t>
            </a:r>
            <a:r>
              <a:rPr lang="it-IT" sz="2000" dirty="0"/>
              <a:t>, </a:t>
            </a:r>
            <a:r>
              <a:rPr lang="it-IT" sz="2000" dirty="0">
                <a:solidFill>
                  <a:srgbClr val="3366FF"/>
                </a:solidFill>
              </a:rPr>
              <a:t>Ivrea</a:t>
            </a:r>
            <a:r>
              <a:rPr lang="it-IT" sz="2000" dirty="0"/>
              <a:t>, </a:t>
            </a:r>
            <a:r>
              <a:rPr lang="it-IT" sz="2000" dirty="0">
                <a:solidFill>
                  <a:srgbClr val="3366FF"/>
                </a:solidFill>
              </a:rPr>
              <a:t>Milano</a:t>
            </a:r>
            <a:r>
              <a:rPr lang="it-IT" sz="2000" dirty="0"/>
              <a:t>, Susa.</a:t>
            </a:r>
          </a:p>
          <a:p>
            <a:pPr algn="just"/>
            <a:endParaRPr lang="it-IT" sz="2000" dirty="0">
              <a:solidFill>
                <a:srgbClr val="000000"/>
              </a:solidFill>
            </a:endParaRPr>
          </a:p>
          <a:p>
            <a:pPr algn="just"/>
            <a:r>
              <a:rPr lang="it-IT" sz="2000" dirty="0">
                <a:solidFill>
                  <a:srgbClr val="000000"/>
                </a:solidFill>
              </a:rPr>
              <a:t>Altri anfiteatri sono ipotizzati sulla scorta di dati letterari, epigrafici, iconografici, toponomastici (es. </a:t>
            </a:r>
            <a:r>
              <a:rPr lang="it-IT" sz="2000" dirty="0"/>
              <a:t>Bologna, Forlimpopoli, Modena, Piacenza, Ravenna)</a:t>
            </a:r>
            <a:r>
              <a:rPr lang="it-IT" sz="2000" dirty="0">
                <a:solidFill>
                  <a:srgbClr val="000000"/>
                </a:solidFill>
              </a:rPr>
              <a:t>. infine va considerato che spettacoli gladiatori potevano essere organizzati anche senza l’esistenza di anfiteatri veri e propri.</a:t>
            </a:r>
          </a:p>
          <a:p>
            <a:pPr algn="just"/>
            <a:r>
              <a:rPr lang="it-IT" sz="2000" dirty="0"/>
              <a:t>Quasi nella totalità sono </a:t>
            </a:r>
            <a:r>
              <a:rPr lang="it-IT" sz="2000" dirty="0">
                <a:solidFill>
                  <a:srgbClr val="FF0000"/>
                </a:solidFill>
              </a:rPr>
              <a:t>ubicati in centri urbani di cui si conosce pure il teatro </a:t>
            </a:r>
            <a:r>
              <a:rPr lang="it-IT" sz="2000" dirty="0"/>
              <a:t>(sopra evidenziati in </a:t>
            </a:r>
            <a:r>
              <a:rPr lang="it-IT" sz="2000" dirty="0">
                <a:solidFill>
                  <a:srgbClr val="3366FF"/>
                </a:solidFill>
              </a:rPr>
              <a:t>blu</a:t>
            </a:r>
            <a:r>
              <a:rPr lang="it-IT" sz="2000" dirty="0"/>
              <a:t>). Per la costruzione in una fase in cui gli spazi urbani dovevano essere ormai saturi e per motivi di ordine pubblico (facilitare l’afflusso degli spettatori dalla città e dall’agro, avere disponibilità di spazi per le aree di accoglienza, decentrare costruzioni potenzialmente pericolose), in tutta la Cisalpina (</a:t>
            </a:r>
            <a:r>
              <a:rPr lang="it-IT" sz="2000" b="1" dirty="0"/>
              <a:t>a eccezione di Aosta</a:t>
            </a:r>
            <a:r>
              <a:rPr lang="it-IT" sz="2000" dirty="0"/>
              <a:t>) gli anfiteatri vennero costruiti </a:t>
            </a:r>
            <a:r>
              <a:rPr lang="it-IT" sz="2000" i="1" dirty="0">
                <a:solidFill>
                  <a:srgbClr val="FF0000"/>
                </a:solidFill>
              </a:rPr>
              <a:t>extra </a:t>
            </a:r>
            <a:r>
              <a:rPr lang="it-IT" sz="2000" i="1" dirty="0" err="1">
                <a:solidFill>
                  <a:srgbClr val="FF0000"/>
                </a:solidFill>
              </a:rPr>
              <a:t>moenia</a:t>
            </a:r>
            <a:r>
              <a:rPr lang="it-IT" sz="2000" dirty="0"/>
              <a:t>.</a:t>
            </a:r>
          </a:p>
          <a:p>
            <a:pPr algn="just"/>
            <a:endParaRPr lang="it-IT" sz="2000" dirty="0"/>
          </a:p>
          <a:p>
            <a:pPr algn="just"/>
            <a:endParaRPr lang="it-IT" sz="2000" dirty="0"/>
          </a:p>
        </p:txBody>
      </p:sp>
      <p:pic>
        <p:nvPicPr>
          <p:cNvPr id="3" name="Immagine 2"/>
          <p:cNvPicPr>
            <a:picLocks noChangeAspect="1"/>
          </p:cNvPicPr>
          <p:nvPr/>
        </p:nvPicPr>
        <p:blipFill>
          <a:blip r:embed="rId3"/>
          <a:stretch>
            <a:fillRect/>
          </a:stretch>
        </p:blipFill>
        <p:spPr>
          <a:xfrm>
            <a:off x="5894474" y="1418461"/>
            <a:ext cx="3133918" cy="1946328"/>
          </a:xfrm>
          <a:prstGeom prst="rect">
            <a:avLst/>
          </a:prstGeom>
        </p:spPr>
      </p:pic>
      <p:cxnSp>
        <p:nvCxnSpPr>
          <p:cNvPr id="5" name="Connettore 1 4"/>
          <p:cNvCxnSpPr/>
          <p:nvPr/>
        </p:nvCxnSpPr>
        <p:spPr>
          <a:xfrm>
            <a:off x="4498828" y="963530"/>
            <a:ext cx="1395646" cy="62125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6741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820" y="820797"/>
            <a:ext cx="9144001" cy="53387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 name="Anello 2"/>
          <p:cNvSpPr/>
          <p:nvPr/>
        </p:nvSpPr>
        <p:spPr>
          <a:xfrm>
            <a:off x="6717838" y="5509323"/>
            <a:ext cx="335722" cy="243287"/>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4" name="Anello 3"/>
          <p:cNvSpPr/>
          <p:nvPr/>
        </p:nvSpPr>
        <p:spPr>
          <a:xfrm>
            <a:off x="4122879" y="4202956"/>
            <a:ext cx="335722" cy="243287"/>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5" name="Anello 4"/>
          <p:cNvSpPr/>
          <p:nvPr/>
        </p:nvSpPr>
        <p:spPr>
          <a:xfrm>
            <a:off x="3288513" y="4254153"/>
            <a:ext cx="335722" cy="243287"/>
          </a:xfrm>
          <a:prstGeom prst="donu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FF00"/>
              </a:solidFill>
            </a:endParaRPr>
          </a:p>
        </p:txBody>
      </p:sp>
      <p:sp>
        <p:nvSpPr>
          <p:cNvPr id="6" name="Anello 5"/>
          <p:cNvSpPr/>
          <p:nvPr/>
        </p:nvSpPr>
        <p:spPr>
          <a:xfrm>
            <a:off x="5508836" y="4941126"/>
            <a:ext cx="335722" cy="243287"/>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7" name="Anello 6"/>
          <p:cNvSpPr/>
          <p:nvPr/>
        </p:nvSpPr>
        <p:spPr>
          <a:xfrm>
            <a:off x="1622486" y="5184413"/>
            <a:ext cx="335722" cy="243287"/>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8" name="Anello 7"/>
          <p:cNvSpPr/>
          <p:nvPr/>
        </p:nvSpPr>
        <p:spPr>
          <a:xfrm>
            <a:off x="2579807" y="4153928"/>
            <a:ext cx="335722" cy="243287"/>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9" name="Anello 8"/>
          <p:cNvSpPr/>
          <p:nvPr/>
        </p:nvSpPr>
        <p:spPr>
          <a:xfrm>
            <a:off x="1286764" y="4254153"/>
            <a:ext cx="335722" cy="243287"/>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0" name="Anello 9"/>
          <p:cNvSpPr/>
          <p:nvPr/>
        </p:nvSpPr>
        <p:spPr>
          <a:xfrm>
            <a:off x="1616727" y="4493856"/>
            <a:ext cx="335722" cy="243287"/>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1" name="Anello 10"/>
          <p:cNvSpPr/>
          <p:nvPr/>
        </p:nvSpPr>
        <p:spPr>
          <a:xfrm>
            <a:off x="629054" y="2289985"/>
            <a:ext cx="335722" cy="243287"/>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2" name="Anello 11"/>
          <p:cNvSpPr/>
          <p:nvPr/>
        </p:nvSpPr>
        <p:spPr>
          <a:xfrm>
            <a:off x="1332276" y="2886071"/>
            <a:ext cx="335722" cy="243287"/>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3" name="Anello 12"/>
          <p:cNvSpPr/>
          <p:nvPr/>
        </p:nvSpPr>
        <p:spPr>
          <a:xfrm>
            <a:off x="2915529" y="2764427"/>
            <a:ext cx="335722" cy="243287"/>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4" name="Anello 13"/>
          <p:cNvSpPr/>
          <p:nvPr/>
        </p:nvSpPr>
        <p:spPr>
          <a:xfrm>
            <a:off x="461193" y="3071243"/>
            <a:ext cx="335722" cy="243287"/>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5" name="Anello 14"/>
          <p:cNvSpPr/>
          <p:nvPr/>
        </p:nvSpPr>
        <p:spPr>
          <a:xfrm>
            <a:off x="5984806" y="3846028"/>
            <a:ext cx="335722" cy="243287"/>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6" name="Anello 15"/>
          <p:cNvSpPr/>
          <p:nvPr/>
        </p:nvSpPr>
        <p:spPr>
          <a:xfrm>
            <a:off x="7806300" y="2199098"/>
            <a:ext cx="335722" cy="243287"/>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7" name="Anello 16"/>
          <p:cNvSpPr/>
          <p:nvPr/>
        </p:nvSpPr>
        <p:spPr>
          <a:xfrm>
            <a:off x="5924495" y="3107914"/>
            <a:ext cx="335722" cy="243287"/>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8" name="Anello 17"/>
          <p:cNvSpPr/>
          <p:nvPr/>
        </p:nvSpPr>
        <p:spPr>
          <a:xfrm>
            <a:off x="4762540" y="3129358"/>
            <a:ext cx="335722" cy="243287"/>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9" name="Anello 18"/>
          <p:cNvSpPr/>
          <p:nvPr/>
        </p:nvSpPr>
        <p:spPr>
          <a:xfrm>
            <a:off x="5098262" y="1998699"/>
            <a:ext cx="335722" cy="243287"/>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20" name="Anello 19"/>
          <p:cNvSpPr/>
          <p:nvPr/>
        </p:nvSpPr>
        <p:spPr>
          <a:xfrm>
            <a:off x="8189261" y="3967672"/>
            <a:ext cx="335722" cy="243287"/>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21" name="Anello 20"/>
          <p:cNvSpPr/>
          <p:nvPr/>
        </p:nvSpPr>
        <p:spPr>
          <a:xfrm>
            <a:off x="4122879" y="2320741"/>
            <a:ext cx="335722" cy="243287"/>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22" name="Anello 21"/>
          <p:cNvSpPr/>
          <p:nvPr/>
        </p:nvSpPr>
        <p:spPr>
          <a:xfrm>
            <a:off x="6795578" y="2764427"/>
            <a:ext cx="335722" cy="243287"/>
          </a:xfrm>
          <a:prstGeom prst="donut">
            <a:avLst/>
          </a:prstGeom>
          <a:solidFill>
            <a:srgbClr val="3366FF"/>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792847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027" y="3986989"/>
            <a:ext cx="4061206" cy="2729328"/>
          </a:xfrm>
          <a:prstGeom prst="rect">
            <a:avLst/>
          </a:prstGeom>
        </p:spPr>
      </p:pic>
      <p:pic>
        <p:nvPicPr>
          <p:cNvPr id="4" name="Immagin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1062" y="3986989"/>
            <a:ext cx="4207056" cy="2729328"/>
          </a:xfrm>
          <a:prstGeom prst="rect">
            <a:avLst/>
          </a:prstGeom>
        </p:spPr>
      </p:pic>
      <p:sp>
        <p:nvSpPr>
          <p:cNvPr id="5" name="CasellaDiTesto 4"/>
          <p:cNvSpPr txBox="1"/>
          <p:nvPr/>
        </p:nvSpPr>
        <p:spPr>
          <a:xfrm>
            <a:off x="176027" y="29195"/>
            <a:ext cx="8628489" cy="2554545"/>
          </a:xfrm>
          <a:prstGeom prst="rect">
            <a:avLst/>
          </a:prstGeom>
          <a:noFill/>
        </p:spPr>
        <p:txBody>
          <a:bodyPr wrap="square" rtlCol="0">
            <a:spAutoFit/>
          </a:bodyPr>
          <a:lstStyle/>
          <a:p>
            <a:pPr algn="ctr"/>
            <a:r>
              <a:rPr lang="it-IT" sz="2000" b="1" dirty="0">
                <a:solidFill>
                  <a:srgbClr val="FF0000"/>
                </a:solidFill>
              </a:rPr>
              <a:t>Anfiteatro di Rimini</a:t>
            </a:r>
          </a:p>
          <a:p>
            <a:pPr algn="just"/>
            <a:r>
              <a:rPr lang="it-IT" sz="2000" dirty="0">
                <a:solidFill>
                  <a:srgbClr val="000000"/>
                </a:solidFill>
              </a:rPr>
              <a:t>Ubicazione suburbana in vicinanza del porto. Soluzione architettonica di compromesso: a terrapieno (di argilla battuta intercalata con strati di ghiaia marina per compattare il terreno e assorbire l’umidità) contenuto da sostruzioni a muri curvi e setti radiali, ma con l’aggiunta di un portico di facciata (a uno o due ordini) a 60 arcate su pilastri con lesene tuscaniche. Ingressi principali sull’asse maggiore. Sono rimaste tracce delle gradinate in blocchi di calcare, alcuni dei quali con iscrizioni dei posti riservati. </a:t>
            </a:r>
          </a:p>
        </p:txBody>
      </p:sp>
      <p:pic>
        <p:nvPicPr>
          <p:cNvPr id="2" name="Immagine 1"/>
          <p:cNvPicPr>
            <a:picLocks noChangeAspect="1"/>
          </p:cNvPicPr>
          <p:nvPr/>
        </p:nvPicPr>
        <p:blipFill>
          <a:blip r:embed="rId4"/>
          <a:stretch>
            <a:fillRect/>
          </a:stretch>
        </p:blipFill>
        <p:spPr>
          <a:xfrm>
            <a:off x="3147922" y="2746431"/>
            <a:ext cx="3182895" cy="1913583"/>
          </a:xfrm>
          <a:prstGeom prst="rect">
            <a:avLst/>
          </a:prstGeom>
        </p:spPr>
      </p:pic>
    </p:spTree>
    <p:extLst>
      <p:ext uri="{BB962C8B-B14F-4D97-AF65-F5344CB8AC3E}">
        <p14:creationId xmlns:p14="http://schemas.microsoft.com/office/powerpoint/2010/main" val="1123323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77174" y="12063"/>
            <a:ext cx="6146736" cy="1015663"/>
          </a:xfrm>
          <a:prstGeom prst="rect">
            <a:avLst/>
          </a:prstGeom>
        </p:spPr>
        <p:txBody>
          <a:bodyPr wrap="square">
            <a:spAutoFit/>
          </a:bodyPr>
          <a:lstStyle/>
          <a:p>
            <a:pPr algn="ctr"/>
            <a:r>
              <a:rPr lang="it-IT" sz="2000" b="1" i="1" dirty="0">
                <a:solidFill>
                  <a:srgbClr val="FF0000"/>
                </a:solidFill>
              </a:rPr>
              <a:t>Regio X</a:t>
            </a:r>
            <a:r>
              <a:rPr lang="it-IT" sz="2000" dirty="0">
                <a:solidFill>
                  <a:srgbClr val="000000"/>
                </a:solidFill>
              </a:rPr>
              <a:t> (maggior numero di attestazioni).</a:t>
            </a:r>
          </a:p>
          <a:p>
            <a:pPr algn="ctr"/>
            <a:endParaRPr lang="it-IT" sz="2000" b="1" i="1" dirty="0">
              <a:solidFill>
                <a:srgbClr val="FF0000"/>
              </a:solidFill>
            </a:endParaRPr>
          </a:p>
          <a:p>
            <a:pPr algn="ctr"/>
            <a:endParaRPr lang="it-IT" sz="2000" b="1" i="1" dirty="0">
              <a:solidFill>
                <a:srgbClr val="FF0000"/>
              </a:solidFill>
            </a:endParaRPr>
          </a:p>
        </p:txBody>
      </p:sp>
      <p:sp>
        <p:nvSpPr>
          <p:cNvPr id="2" name="Rettangolo 1"/>
          <p:cNvSpPr/>
          <p:nvPr/>
        </p:nvSpPr>
        <p:spPr>
          <a:xfrm>
            <a:off x="171450" y="422662"/>
            <a:ext cx="8801100" cy="7017307"/>
          </a:xfrm>
          <a:prstGeom prst="rect">
            <a:avLst/>
          </a:prstGeom>
        </p:spPr>
        <p:txBody>
          <a:bodyPr wrap="square">
            <a:spAutoFit/>
          </a:bodyPr>
          <a:lstStyle/>
          <a:p>
            <a:pPr algn="just"/>
            <a:r>
              <a:rPr lang="it-IT" dirty="0"/>
              <a:t>Gli anfiteatri noti nella </a:t>
            </a:r>
            <a:r>
              <a:rPr lang="it-IT" i="1" dirty="0"/>
              <a:t>X regio </a:t>
            </a:r>
            <a:r>
              <a:rPr lang="it-IT" dirty="0"/>
              <a:t>sono </a:t>
            </a:r>
            <a:r>
              <a:rPr lang="it-IT" b="1" dirty="0"/>
              <a:t>8</a:t>
            </a:r>
            <a:r>
              <a:rPr lang="it-IT" dirty="0"/>
              <a:t> (tuttavia quello di Adria è riconosciuto molto parzialmente e quello di Altino solo da fotografie aeree), quasi nella totalità ubicati in centri urbani che erano dotati pure di un teatro. Ma anche nelle città ove non esisteva un anfiteatro in muratura doveva essere possibile l’allestimento di spettacoli gladiatori e </a:t>
            </a:r>
            <a:r>
              <a:rPr lang="it-IT" dirty="0" err="1"/>
              <a:t>cacce</a:t>
            </a:r>
            <a:r>
              <a:rPr lang="it-IT" dirty="0"/>
              <a:t>: in una prima fase è probabile che tali spettacoli venissero organizzati nei fori, come a Roma, o in altri spazi aperti con strutture mobili, ma in seguito vennero riadattati a questo uso i teatri stessi, come si ipotizza per Trieste, sulla base di un’iscrizione di III-IV sec. d.C. che ricorda un </a:t>
            </a:r>
            <a:r>
              <a:rPr lang="it-IT" i="1" dirty="0" err="1"/>
              <a:t>munerarius</a:t>
            </a:r>
            <a:r>
              <a:rPr lang="it-IT" dirty="0"/>
              <a:t> e due gladiatori.</a:t>
            </a:r>
          </a:p>
          <a:p>
            <a:pPr algn="just"/>
            <a:endParaRPr lang="it-IT" dirty="0"/>
          </a:p>
          <a:p>
            <a:pPr algn="just"/>
            <a:r>
              <a:rPr lang="it-IT" dirty="0"/>
              <a:t>La datazione degli anfiteatri della regione, per quanto in molti casi assai discussa, sembra inquadrabile in </a:t>
            </a:r>
            <a:r>
              <a:rPr lang="it-IT" b="1" dirty="0" err="1"/>
              <a:t>eta</a:t>
            </a:r>
            <a:r>
              <a:rPr lang="it-IT" b="1" dirty="0"/>
              <a:t>̀ giulio-claudia </a:t>
            </a:r>
            <a:r>
              <a:rPr lang="it-IT" dirty="0"/>
              <a:t>(più sicura nei casi di Verona e Pola, più dubbia per Aquileia e Padova). </a:t>
            </a:r>
            <a:r>
              <a:rPr lang="it-IT" dirty="0" err="1"/>
              <a:t>Piu</a:t>
            </a:r>
            <a:r>
              <a:rPr lang="it-IT" dirty="0"/>
              <a:t>̀ tardi paiono invece gli edifici di Cividate Camuno (</a:t>
            </a:r>
            <a:r>
              <a:rPr lang="it-IT" dirty="0" err="1"/>
              <a:t>eta</a:t>
            </a:r>
            <a:r>
              <a:rPr lang="it-IT" dirty="0"/>
              <a:t>̀ </a:t>
            </a:r>
            <a:r>
              <a:rPr lang="it-IT" dirty="0" err="1"/>
              <a:t>flavia</a:t>
            </a:r>
            <a:r>
              <a:rPr lang="it-IT" dirty="0"/>
              <a:t>) e forse di Trento (il cui inquadramento cronologico agli inizi del II secolo d.C. resta comunque dubbio). Anche per questi edifici sono stati inoltre riconosciuti ampliamenti, rifacimenti e restauri nei secoli successivi.</a:t>
            </a:r>
          </a:p>
          <a:p>
            <a:pPr algn="just"/>
            <a:r>
              <a:rPr lang="it-IT" dirty="0"/>
              <a:t> </a:t>
            </a:r>
          </a:p>
          <a:p>
            <a:pPr algn="just"/>
            <a:r>
              <a:rPr lang="it-IT" dirty="0"/>
              <a:t>Gli edifici furono </a:t>
            </a:r>
            <a:r>
              <a:rPr lang="it-IT" b="1" dirty="0"/>
              <a:t>costruiti </a:t>
            </a:r>
            <a:r>
              <a:rPr lang="it-IT" b="1" i="1" dirty="0"/>
              <a:t>extra </a:t>
            </a:r>
            <a:r>
              <a:rPr lang="it-IT" b="1" i="1" dirty="0" err="1"/>
              <a:t>moenia</a:t>
            </a:r>
            <a:r>
              <a:rPr lang="it-IT" dirty="0"/>
              <a:t>, ma il loro orientamento per lo più conforme alla maglia urbana (come a Verona) ne ribadisce comunque lo stretto legame con la città. Inoltre, come per i teatri, anche per questi edifici l’ubicazione dovette essere condizionata dalla possibilità di sfruttare le caratteristiche naturali dei luoghi: i versanti collinari per appoggiarvi parte delle gradinate o ancora la prossimità al mare, come a Pola, ove la mole enorme dell’anfiteatro vicino al porto doveva costituire un punto di riferimento per i naviganti e un’immagine prolettica dell’intera città.</a:t>
            </a:r>
          </a:p>
          <a:p>
            <a:pPr algn="just"/>
            <a:endParaRPr lang="it-IT" dirty="0"/>
          </a:p>
          <a:p>
            <a:pPr algn="just"/>
            <a:endParaRPr lang="it-IT" dirty="0"/>
          </a:p>
        </p:txBody>
      </p:sp>
    </p:spTree>
    <p:extLst>
      <p:ext uri="{BB962C8B-B14F-4D97-AF65-F5344CB8AC3E}">
        <p14:creationId xmlns:p14="http://schemas.microsoft.com/office/powerpoint/2010/main" val="2738856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1450" y="18177"/>
            <a:ext cx="8717939" cy="2308324"/>
          </a:xfrm>
          <a:prstGeom prst="rect">
            <a:avLst/>
          </a:prstGeom>
        </p:spPr>
        <p:txBody>
          <a:bodyPr wrap="square">
            <a:spAutoFit/>
          </a:bodyPr>
          <a:lstStyle/>
          <a:p>
            <a:pPr algn="just"/>
            <a:r>
              <a:rPr lang="it-IT" dirty="0"/>
              <a:t>Alcuni anfiteatri della regione rientrano nella categoria degli anfiteatri a terrapieno con arena scavata, come a Cividate Camuno (ove l’edificio aveva dimensioni molto contenute – 73 × 63 metri circa – e la cavea sul lato a monte venne appoggiata al declivio collinare) e probabilmente Adria (asse maggiore 80 metri circa), altri vennero realizzati in forme più complesse e monumentali grazie a un sistema di sostruzioni voltate autoportanti, sfruttando in parte il pendio (Pola) o completamente </a:t>
            </a:r>
            <a:r>
              <a:rPr lang="it-IT" i="1" dirty="0"/>
              <a:t>in plano </a:t>
            </a:r>
            <a:r>
              <a:rPr lang="it-IT" dirty="0"/>
              <a:t>(Aquileia, Padova e Verona). Più difficile è il riconoscimento dello schema architettonico dell’anfiteatro di Trento, di cui è nota solo parte della fondazione piena che reggeva il settore inferiore delle gradinate.</a:t>
            </a:r>
          </a:p>
        </p:txBody>
      </p:sp>
      <p:pic>
        <p:nvPicPr>
          <p:cNvPr id="3" name="Immagine 2"/>
          <p:cNvPicPr>
            <a:picLocks noChangeAspect="1"/>
          </p:cNvPicPr>
          <p:nvPr/>
        </p:nvPicPr>
        <p:blipFill>
          <a:blip r:embed="rId2"/>
          <a:stretch>
            <a:fillRect/>
          </a:stretch>
        </p:blipFill>
        <p:spPr>
          <a:xfrm>
            <a:off x="2258634" y="2603500"/>
            <a:ext cx="4229100" cy="4254500"/>
          </a:xfrm>
          <a:prstGeom prst="rect">
            <a:avLst/>
          </a:prstGeom>
          <a:ln>
            <a:solidFill>
              <a:schemeClr val="tx1"/>
            </a:solidFill>
          </a:ln>
        </p:spPr>
      </p:pic>
    </p:spTree>
    <p:extLst>
      <p:ext uri="{BB962C8B-B14F-4D97-AF65-F5344CB8AC3E}">
        <p14:creationId xmlns:p14="http://schemas.microsoft.com/office/powerpoint/2010/main" val="1757642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6028" y="289220"/>
            <a:ext cx="8776228" cy="1938992"/>
          </a:xfrm>
          <a:prstGeom prst="rect">
            <a:avLst/>
          </a:prstGeom>
          <a:noFill/>
        </p:spPr>
        <p:txBody>
          <a:bodyPr wrap="square" rtlCol="0">
            <a:spAutoFit/>
          </a:bodyPr>
          <a:lstStyle/>
          <a:p>
            <a:pPr algn="just"/>
            <a:r>
              <a:rPr lang="it-IT" sz="2000" dirty="0"/>
              <a:t>Generalizzato pare nelle costruzioni l’uso delle risorse locali: a Cividate Camuno prevalgono i ciottoli, nell’arena patavina la trachite euganea e il calcare dei colli Berici, nell’anfiteatro di Pola la pietra d’Istria, nell’arena veronese il calcare della Valpolicella. A Trento, dove non si è trovata traccia di un anello murario esterno né di muri radiali, ma solo la fondazione piena che reggeva il settore inferiore delle gradinate, si è ipotizzato un largo uso del legno.</a:t>
            </a:r>
          </a:p>
        </p:txBody>
      </p:sp>
      <p:pic>
        <p:nvPicPr>
          <p:cNvPr id="3" name="Immagine 2" descr="fig. 30.anfiteatro Pola.pdf"/>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5630" y="2228212"/>
            <a:ext cx="2502105" cy="3873049"/>
          </a:xfrm>
          <a:prstGeom prst="rect">
            <a:avLst/>
          </a:prstGeom>
        </p:spPr>
      </p:pic>
      <p:pic>
        <p:nvPicPr>
          <p:cNvPr id="6" name="Immagin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4107" y="2018730"/>
            <a:ext cx="3621136" cy="2411733"/>
          </a:xfrm>
          <a:prstGeom prst="rect">
            <a:avLst/>
          </a:prstGeom>
        </p:spPr>
      </p:pic>
      <p:pic>
        <p:nvPicPr>
          <p:cNvPr id="5" name="Immagin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7735" y="4363467"/>
            <a:ext cx="3546389" cy="2364259"/>
          </a:xfrm>
          <a:prstGeom prst="rect">
            <a:avLst/>
          </a:prstGeom>
        </p:spPr>
      </p:pic>
      <p:cxnSp>
        <p:nvCxnSpPr>
          <p:cNvPr id="8" name="Connettore 1 7"/>
          <p:cNvCxnSpPr/>
          <p:nvPr/>
        </p:nvCxnSpPr>
        <p:spPr>
          <a:xfrm>
            <a:off x="7770357" y="616166"/>
            <a:ext cx="100587" cy="140256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Connettore 1 8"/>
          <p:cNvCxnSpPr/>
          <p:nvPr/>
        </p:nvCxnSpPr>
        <p:spPr>
          <a:xfrm flipH="1">
            <a:off x="2175198" y="1218821"/>
            <a:ext cx="867563" cy="10093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Connettore 1 10"/>
          <p:cNvCxnSpPr/>
          <p:nvPr/>
        </p:nvCxnSpPr>
        <p:spPr>
          <a:xfrm>
            <a:off x="4326767" y="930537"/>
            <a:ext cx="363109" cy="343293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5867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7719" y="6707"/>
            <a:ext cx="8989553" cy="2862322"/>
          </a:xfrm>
          <a:prstGeom prst="rect">
            <a:avLst/>
          </a:prstGeom>
        </p:spPr>
        <p:txBody>
          <a:bodyPr wrap="square">
            <a:spAutoFit/>
          </a:bodyPr>
          <a:lstStyle/>
          <a:p>
            <a:pPr algn="ctr"/>
            <a:r>
              <a:rPr lang="it-IT" sz="2000" b="1" dirty="0">
                <a:solidFill>
                  <a:srgbClr val="FF0000"/>
                </a:solidFill>
              </a:rPr>
              <a:t>Anfiteatro di Verona</a:t>
            </a:r>
          </a:p>
          <a:p>
            <a:pPr algn="ctr"/>
            <a:endParaRPr lang="it-IT" sz="2000" b="1" dirty="0">
              <a:solidFill>
                <a:srgbClr val="FF0000"/>
              </a:solidFill>
            </a:endParaRPr>
          </a:p>
          <a:p>
            <a:pPr algn="just"/>
            <a:r>
              <a:rPr lang="it-IT" sz="2000" dirty="0"/>
              <a:t>L’edificio costituisce forse il ‘prototipo’ delle grandi realizzazioni di età </a:t>
            </a:r>
            <a:r>
              <a:rPr lang="it-IT" sz="2000" dirty="0" err="1"/>
              <a:t>flavia</a:t>
            </a:r>
            <a:r>
              <a:rPr lang="it-IT" sz="2000" dirty="0"/>
              <a:t>, che, a partire dal Colosseo, fissarono definitivamente la forma architettonica della categoria monumentale. Si trattava di uno degli anfiteatri più grandi del mondo romano (152 × 123 metri; arena 75 × 44 metri circa), ancor oggi di grande imponenza nella città, per quanto dell’anello esterno, alto 30 metri, si sia conservato solo un breve tratto di quattro fornici, noto con il nome di “Ala”: il lacerto attesta che l’ordine applicato alla facciata era unicamente il tuscanico. </a:t>
            </a:r>
          </a:p>
        </p:txBody>
      </p:sp>
      <p:pic>
        <p:nvPicPr>
          <p:cNvPr id="5" name="Picture 2" descr="C:\Documenti\Immagini\Nuova cartella\arena VR.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7719" y="2869029"/>
            <a:ext cx="5218090" cy="1808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0511" y="4791012"/>
            <a:ext cx="3093681" cy="2055579"/>
          </a:xfrm>
          <a:prstGeom prst="rect">
            <a:avLst/>
          </a:prstGeom>
        </p:spPr>
      </p:pic>
      <p:pic>
        <p:nvPicPr>
          <p:cNvPr id="7" name="Immagin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9657" y="2869029"/>
            <a:ext cx="3337193" cy="2444233"/>
          </a:xfrm>
          <a:prstGeom prst="rect">
            <a:avLst/>
          </a:prstGeom>
        </p:spPr>
      </p:pic>
    </p:spTree>
    <p:extLst>
      <p:ext uri="{BB962C8B-B14F-4D97-AF65-F5344CB8AC3E}">
        <p14:creationId xmlns:p14="http://schemas.microsoft.com/office/powerpoint/2010/main" val="363449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1744" y="138211"/>
            <a:ext cx="8952256" cy="1631216"/>
          </a:xfrm>
          <a:prstGeom prst="rect">
            <a:avLst/>
          </a:prstGeom>
        </p:spPr>
        <p:txBody>
          <a:bodyPr wrap="square">
            <a:spAutoFit/>
          </a:bodyPr>
          <a:lstStyle/>
          <a:p>
            <a:pPr algn="just"/>
            <a:r>
              <a:rPr lang="it-IT" sz="2000" dirty="0"/>
              <a:t>Un complesso sistema di concamerazioni radiali e gallerie anulari reggeva le gradinate: 72 fornici, numerati nella chiave di volta con andamento antiorario, permettevano accessi differenziati (fra cui il principale era preceduto da un propileo monumentale forse dotato di arco, come si è detto nella lezione 8) alla gran massa di spettatori, calcolata attorno alle 30.000 unità. </a:t>
            </a:r>
          </a:p>
        </p:txBody>
      </p:sp>
      <p:pic>
        <p:nvPicPr>
          <p:cNvPr id="3" name="Immagine 2"/>
          <p:cNvPicPr>
            <a:picLocks noChangeAspect="1"/>
          </p:cNvPicPr>
          <p:nvPr/>
        </p:nvPicPr>
        <p:blipFill rotWithShape="1">
          <a:blip r:embed="rId2" cstate="email">
            <a:extLst>
              <a:ext uri="{28A0092B-C50C-407E-A947-70E740481C1C}">
                <a14:useLocalDpi xmlns:a14="http://schemas.microsoft.com/office/drawing/2010/main"/>
              </a:ext>
            </a:extLst>
          </a:blip>
          <a:srcRect t="7153"/>
          <a:stretch/>
        </p:blipFill>
        <p:spPr>
          <a:xfrm>
            <a:off x="370434" y="1769427"/>
            <a:ext cx="3841652" cy="4808302"/>
          </a:xfrm>
          <a:prstGeom prst="rect">
            <a:avLst/>
          </a:prstGeom>
          <a:ln>
            <a:solidFill>
              <a:srgbClr val="000000"/>
            </a:solidFill>
          </a:ln>
        </p:spPr>
      </p:pic>
      <p:pic>
        <p:nvPicPr>
          <p:cNvPr id="4" name="Immagin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54769" y="3207674"/>
            <a:ext cx="4689231" cy="3370055"/>
          </a:xfrm>
          <a:prstGeom prst="rect">
            <a:avLst/>
          </a:prstGeom>
        </p:spPr>
      </p:pic>
    </p:spTree>
    <p:extLst>
      <p:ext uri="{BB962C8B-B14F-4D97-AF65-F5344CB8AC3E}">
        <p14:creationId xmlns:p14="http://schemas.microsoft.com/office/powerpoint/2010/main" val="2864964446"/>
      </p:ext>
    </p:extLst>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1174" y="305068"/>
            <a:ext cx="8788802" cy="2246769"/>
          </a:xfrm>
          <a:prstGeom prst="rect">
            <a:avLst/>
          </a:prstGeom>
        </p:spPr>
        <p:txBody>
          <a:bodyPr wrap="square">
            <a:spAutoFit/>
          </a:bodyPr>
          <a:lstStyle/>
          <a:p>
            <a:pPr algn="just"/>
            <a:r>
              <a:rPr lang="it-IT" sz="2000" dirty="0"/>
              <a:t>Attraverso percorsi e scale ricavati in queste sostruzioni e sfocianti in 64 </a:t>
            </a:r>
            <a:r>
              <a:rPr lang="it-IT" sz="2000" i="1" dirty="0"/>
              <a:t>vomitoria, </a:t>
            </a:r>
            <a:r>
              <a:rPr lang="it-IT" sz="2000" dirty="0"/>
              <a:t>il pubblico raggiungeva il posto assegnato nella cavea, originariamente divisa in settori distinti a seconda del livello sociale, ma oggi completamente di restauro. Lo spazio dell’arena, separato dalle gradinate da un alto balteo per motivi di sicurezza, era dotato di un ambiente sotterraneo la cui funzione resta incerta; articolato era anche il sistema di deflusso delle acque, con condutture lungo gli assi maggiore e minore e altre poste al di sotto delle tre gallerie anulari, oggetto di indagini recenti. </a:t>
            </a:r>
          </a:p>
        </p:txBody>
      </p:sp>
      <p:pic>
        <p:nvPicPr>
          <p:cNvPr id="4" name="Immagine 3" descr="fig. 29. anfiteatro Verona interno.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8821" y="2790165"/>
            <a:ext cx="5973790" cy="3764306"/>
          </a:xfrm>
          <a:prstGeom prst="rect">
            <a:avLst/>
          </a:prstGeom>
        </p:spPr>
      </p:pic>
    </p:spTree>
    <p:extLst>
      <p:ext uri="{BB962C8B-B14F-4D97-AF65-F5344CB8AC3E}">
        <p14:creationId xmlns:p14="http://schemas.microsoft.com/office/powerpoint/2010/main" val="3029066232"/>
      </p:ext>
    </p:extLst>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asellaDiTesto 1"/>
          <p:cNvSpPr txBox="1">
            <a:spLocks noChangeArrowheads="1"/>
          </p:cNvSpPr>
          <p:nvPr/>
        </p:nvSpPr>
        <p:spPr bwMode="auto">
          <a:xfrm>
            <a:off x="2302620" y="6021388"/>
            <a:ext cx="506384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it-IT" b="1" dirty="0">
                <a:solidFill>
                  <a:srgbClr val="FF0000"/>
                </a:solidFill>
                <a:latin typeface="Calibri" charset="0"/>
                <a:cs typeface="Calibri" charset="0"/>
              </a:rPr>
              <a:t>La </a:t>
            </a:r>
            <a:r>
              <a:rPr lang="it-IT" b="1" i="1" dirty="0">
                <a:solidFill>
                  <a:srgbClr val="FF0000"/>
                </a:solidFill>
                <a:latin typeface="Calibri" charset="0"/>
                <a:cs typeface="Calibri" charset="0"/>
              </a:rPr>
              <a:t>Cisalpina</a:t>
            </a:r>
            <a:r>
              <a:rPr lang="it-IT" b="1" dirty="0">
                <a:solidFill>
                  <a:srgbClr val="FF0000"/>
                </a:solidFill>
                <a:latin typeface="Calibri" charset="0"/>
                <a:cs typeface="Calibri" charset="0"/>
              </a:rPr>
              <a:t>: le </a:t>
            </a:r>
            <a:r>
              <a:rPr lang="it-IT" b="1" i="1" dirty="0" err="1">
                <a:solidFill>
                  <a:srgbClr val="FF0000"/>
                </a:solidFill>
                <a:latin typeface="Calibri" charset="0"/>
                <a:cs typeface="Calibri" charset="0"/>
              </a:rPr>
              <a:t>regiones</a:t>
            </a:r>
            <a:r>
              <a:rPr lang="it-IT" b="1" i="1" dirty="0">
                <a:solidFill>
                  <a:srgbClr val="FF0000"/>
                </a:solidFill>
                <a:latin typeface="Calibri" charset="0"/>
                <a:cs typeface="Calibri" charset="0"/>
              </a:rPr>
              <a:t> VIII, IX, X </a:t>
            </a:r>
            <a:r>
              <a:rPr lang="it-IT" b="1" dirty="0">
                <a:solidFill>
                  <a:srgbClr val="FF0000"/>
                </a:solidFill>
                <a:latin typeface="Calibri" charset="0"/>
                <a:cs typeface="Calibri" charset="0"/>
              </a:rPr>
              <a:t>e </a:t>
            </a:r>
            <a:r>
              <a:rPr lang="it-IT" b="1" i="1" dirty="0">
                <a:solidFill>
                  <a:srgbClr val="FF0000"/>
                </a:solidFill>
                <a:latin typeface="Calibri" charset="0"/>
                <a:cs typeface="Calibri" charset="0"/>
              </a:rPr>
              <a:t>XI</a:t>
            </a:r>
          </a:p>
        </p:txBody>
      </p:sp>
      <p:pic>
        <p:nvPicPr>
          <p:cNvPr id="49154" name="Immagin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463" y="333375"/>
            <a:ext cx="9144001" cy="53387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69074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27938" y="207402"/>
            <a:ext cx="8888123" cy="3477875"/>
          </a:xfrm>
          <a:prstGeom prst="rect">
            <a:avLst/>
          </a:prstGeom>
        </p:spPr>
        <p:txBody>
          <a:bodyPr wrap="square">
            <a:spAutoFit/>
          </a:bodyPr>
          <a:lstStyle/>
          <a:p>
            <a:pPr algn="ctr"/>
            <a:r>
              <a:rPr lang="it-IT" sz="2000" b="1" dirty="0">
                <a:solidFill>
                  <a:srgbClr val="FF0000"/>
                </a:solidFill>
              </a:rPr>
              <a:t>Anfiteatro di Pola </a:t>
            </a:r>
          </a:p>
          <a:p>
            <a:pPr algn="just"/>
            <a:r>
              <a:rPr lang="it-IT" sz="2000" dirty="0"/>
              <a:t>L’edificio raggiungeva dimensioni considerevoli (123 × 97 metri; arena 67 × 41 metri circa): la costruzione del lato orientale delle gradinate in appoggio alla collina compromise l’unità della facciata, che solo sul lato verso il mare presentava un completo sviluppo a due livelli di arcate (ordine architettonico dorico-tuscanico) sormontate da un attico finestrato e dotato delle antenne dei </a:t>
            </a:r>
            <a:r>
              <a:rPr lang="it-IT" sz="2000" i="1" dirty="0" err="1"/>
              <a:t>velaria</a:t>
            </a:r>
            <a:r>
              <a:rPr lang="it-IT" sz="2000" dirty="0"/>
              <a:t>. Il sistema incompleto degli accessi interni </a:t>
            </a:r>
            <a:r>
              <a:rPr lang="it-IT" sz="2000" dirty="0" err="1"/>
              <a:t>sottocavea</a:t>
            </a:r>
            <a:r>
              <a:rPr lang="it-IT" sz="2000" dirty="0"/>
              <a:t> fu integrato con quattro torri scalari dotate di porte aperte a ogni livello della cavea, poste agli assi di ogni quadrante delle gradinate: tale peculiarità strutturale dell’edificio costituiva anche un fattore estetico di grande originalità. Datazione molto discussa: progetto unitario oppure due fasi (augustea e giulio-claudia)? </a:t>
            </a:r>
          </a:p>
        </p:txBody>
      </p:sp>
      <p:pic>
        <p:nvPicPr>
          <p:cNvPr id="4" name="Immagin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80631" y="3993054"/>
            <a:ext cx="4235430" cy="2796267"/>
          </a:xfrm>
          <a:prstGeom prst="rect">
            <a:avLst/>
          </a:prstGeom>
        </p:spPr>
      </p:pic>
      <p:pic>
        <p:nvPicPr>
          <p:cNvPr id="6" name="Immagin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952" y="3993054"/>
            <a:ext cx="4339126" cy="2802019"/>
          </a:xfrm>
          <a:prstGeom prst="rect">
            <a:avLst/>
          </a:prstGeom>
        </p:spPr>
      </p:pic>
    </p:spTree>
    <p:extLst>
      <p:ext uri="{BB962C8B-B14F-4D97-AF65-F5344CB8AC3E}">
        <p14:creationId xmlns:p14="http://schemas.microsoft.com/office/powerpoint/2010/main" val="920775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0030.saggi_basso_1 (trascinato).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673285" cy="6858000"/>
          </a:xfrm>
          <a:prstGeom prst="rect">
            <a:avLst/>
          </a:prstGeom>
        </p:spPr>
      </p:pic>
      <p:sp>
        <p:nvSpPr>
          <p:cNvPr id="3" name="CasellaDiTesto 2"/>
          <p:cNvSpPr txBox="1"/>
          <p:nvPr/>
        </p:nvSpPr>
        <p:spPr>
          <a:xfrm>
            <a:off x="5859201" y="125748"/>
            <a:ext cx="3155922" cy="3139321"/>
          </a:xfrm>
          <a:prstGeom prst="rect">
            <a:avLst/>
          </a:prstGeom>
          <a:noFill/>
        </p:spPr>
        <p:txBody>
          <a:bodyPr wrap="square" rtlCol="0">
            <a:spAutoFit/>
          </a:bodyPr>
          <a:lstStyle/>
          <a:p>
            <a:pPr algn="just"/>
            <a:r>
              <a:rPr lang="it-IT" dirty="0"/>
              <a:t>Della cavea si conserva solo il tratto appoggiato al pendio con podio alto m 3 e due </a:t>
            </a:r>
            <a:r>
              <a:rPr lang="it-IT" i="1" dirty="0" err="1"/>
              <a:t>pulvinaria</a:t>
            </a:r>
            <a:r>
              <a:rPr lang="it-IT" dirty="0"/>
              <a:t> sugli assi minori. Si sono calcolati 20.000 spettatori.</a:t>
            </a:r>
          </a:p>
          <a:p>
            <a:pPr algn="just"/>
            <a:r>
              <a:rPr lang="it-IT" dirty="0"/>
              <a:t>Vanno ricordati un’ampia struttura ipogea e un probabile sacello in un vano radiale ove si è trovata un’ara con iscrizione votiva a Nemesi.</a:t>
            </a:r>
          </a:p>
          <a:p>
            <a:pPr algn="just"/>
            <a:endParaRPr lang="it-IT" dirty="0"/>
          </a:p>
        </p:txBody>
      </p:sp>
      <p:pic>
        <p:nvPicPr>
          <p:cNvPr id="4" name="Immagine 3"/>
          <p:cNvPicPr>
            <a:picLocks noChangeAspect="1"/>
          </p:cNvPicPr>
          <p:nvPr/>
        </p:nvPicPr>
        <p:blipFill rotWithShape="1">
          <a:blip r:embed="rId3" cstate="email">
            <a:extLst>
              <a:ext uri="{28A0092B-C50C-407E-A947-70E740481C1C}">
                <a14:useLocalDpi xmlns:a14="http://schemas.microsoft.com/office/drawing/2010/main"/>
              </a:ext>
            </a:extLst>
          </a:blip>
          <a:srcRect l="6878" t="8444" b="8294"/>
          <a:stretch/>
        </p:blipFill>
        <p:spPr>
          <a:xfrm>
            <a:off x="5859201" y="2982042"/>
            <a:ext cx="2992468" cy="3720346"/>
          </a:xfrm>
          <a:prstGeom prst="rect">
            <a:avLst/>
          </a:prstGeom>
          <a:ln>
            <a:solidFill>
              <a:srgbClr val="000000"/>
            </a:solidFill>
          </a:ln>
        </p:spPr>
      </p:pic>
    </p:spTree>
    <p:extLst>
      <p:ext uri="{BB962C8B-B14F-4D97-AF65-F5344CB8AC3E}">
        <p14:creationId xmlns:p14="http://schemas.microsoft.com/office/powerpoint/2010/main" val="1190526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60862" y="3291009"/>
            <a:ext cx="5054545" cy="3357815"/>
          </a:xfrm>
          <a:prstGeom prst="rect">
            <a:avLst/>
          </a:prstGeom>
        </p:spPr>
      </p:pic>
      <p:sp>
        <p:nvSpPr>
          <p:cNvPr id="4" name="CasellaDiTesto 3"/>
          <p:cNvSpPr txBox="1"/>
          <p:nvPr/>
        </p:nvSpPr>
        <p:spPr>
          <a:xfrm>
            <a:off x="176028" y="120910"/>
            <a:ext cx="8864242" cy="2862322"/>
          </a:xfrm>
          <a:prstGeom prst="rect">
            <a:avLst/>
          </a:prstGeom>
          <a:noFill/>
        </p:spPr>
        <p:txBody>
          <a:bodyPr wrap="square" rtlCol="0">
            <a:spAutoFit/>
          </a:bodyPr>
          <a:lstStyle/>
          <a:p>
            <a:pPr algn="ctr"/>
            <a:endParaRPr lang="it-IT" sz="2000" b="1" dirty="0">
              <a:solidFill>
                <a:srgbClr val="FF0000"/>
              </a:solidFill>
            </a:endParaRPr>
          </a:p>
          <a:p>
            <a:pPr algn="ctr"/>
            <a:r>
              <a:rPr lang="it-IT" sz="2000" b="1" dirty="0">
                <a:solidFill>
                  <a:srgbClr val="FF0000"/>
                </a:solidFill>
              </a:rPr>
              <a:t>Anfiteatro di Pollenzo</a:t>
            </a:r>
          </a:p>
          <a:p>
            <a:pPr algn="just"/>
            <a:r>
              <a:rPr lang="it-IT" sz="2000" dirty="0"/>
              <a:t>Perfettamente leggibile nel borgo detto “Colosseo” che sorse nel tempo sulle sue murature, perpetuandone la forma. Leggendo nelle cantine di tali case i resti delle murate, da taluni studiosi è stato ipotizzato che l’edificio presentasse la parte bassa delle gradinate sostenuta da terrapieno e l’alta da un sistema </a:t>
            </a:r>
            <a:r>
              <a:rPr lang="it-IT" sz="2000" dirty="0" err="1"/>
              <a:t>sostruttivo</a:t>
            </a:r>
            <a:r>
              <a:rPr lang="it-IT" sz="2000" dirty="0"/>
              <a:t>, da altri che il sistema fosse del tutto autoportante e dotato di portico perimetrale. La tecnica edilizia è in cementizio con paramenti in ciottoli di fiume alternati a filari in laterizi.</a:t>
            </a:r>
          </a:p>
        </p:txBody>
      </p:sp>
    </p:spTree>
    <p:extLst>
      <p:ext uri="{BB962C8B-B14F-4D97-AF65-F5344CB8AC3E}">
        <p14:creationId xmlns:p14="http://schemas.microsoft.com/office/powerpoint/2010/main" val="3677041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1786" y="2510872"/>
            <a:ext cx="7445572" cy="434712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761786" y="49269"/>
            <a:ext cx="8098503" cy="2246769"/>
          </a:xfrm>
          <a:prstGeom prst="rect">
            <a:avLst/>
          </a:prstGeom>
        </p:spPr>
        <p:txBody>
          <a:bodyPr wrap="square">
            <a:spAutoFit/>
          </a:bodyPr>
          <a:lstStyle/>
          <a:p>
            <a:pPr algn="ctr"/>
            <a:r>
              <a:rPr lang="it-IT" sz="2000" b="1" dirty="0">
                <a:solidFill>
                  <a:srgbClr val="FF0000"/>
                </a:solidFill>
              </a:rPr>
              <a:t>Circhi riconosciuti archeologicamente</a:t>
            </a:r>
          </a:p>
          <a:p>
            <a:endParaRPr lang="it-IT" sz="2000" b="1" dirty="0">
              <a:solidFill>
                <a:srgbClr val="FF0000"/>
              </a:solidFill>
            </a:endParaRPr>
          </a:p>
          <a:p>
            <a:r>
              <a:rPr lang="it-IT" sz="2000" b="1" i="1" dirty="0"/>
              <a:t>Regio X</a:t>
            </a:r>
            <a:r>
              <a:rPr lang="it-IT" sz="2000" dirty="0"/>
              <a:t>: Aquileia.</a:t>
            </a:r>
          </a:p>
          <a:p>
            <a:endParaRPr lang="it-IT" sz="2000" dirty="0"/>
          </a:p>
          <a:p>
            <a:r>
              <a:rPr lang="it-IT" sz="2000" b="1" i="1" dirty="0"/>
              <a:t>Regio XI</a:t>
            </a:r>
            <a:r>
              <a:rPr lang="it-IT" sz="2000" dirty="0"/>
              <a:t>: Milano.</a:t>
            </a:r>
          </a:p>
          <a:p>
            <a:endParaRPr lang="it-IT" sz="2000" dirty="0"/>
          </a:p>
          <a:p>
            <a:r>
              <a:rPr lang="it-IT" sz="2000" dirty="0"/>
              <a:t>Ipotizzati: circo e stadio a Ravenna, circo a Padova.</a:t>
            </a:r>
          </a:p>
        </p:txBody>
      </p:sp>
      <p:sp>
        <p:nvSpPr>
          <p:cNvPr id="4" name="Ritardo 3"/>
          <p:cNvSpPr/>
          <p:nvPr/>
        </p:nvSpPr>
        <p:spPr>
          <a:xfrm>
            <a:off x="7286210" y="3530417"/>
            <a:ext cx="502304" cy="215788"/>
          </a:xfrm>
          <a:prstGeom prst="flowChartDela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itardo 6"/>
          <p:cNvSpPr/>
          <p:nvPr/>
        </p:nvSpPr>
        <p:spPr>
          <a:xfrm>
            <a:off x="3027802" y="3932466"/>
            <a:ext cx="502304" cy="215788"/>
          </a:xfrm>
          <a:prstGeom prst="flowChartDela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26375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000375" y="24526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it-IT">
              <a:cs typeface="+mn-cs"/>
            </a:endParaRPr>
          </a:p>
        </p:txBody>
      </p:sp>
      <p:sp>
        <p:nvSpPr>
          <p:cNvPr id="9220" name="Rectangle 4"/>
          <p:cNvSpPr>
            <a:spLocks noChangeArrowheads="1"/>
          </p:cNvSpPr>
          <p:nvPr/>
        </p:nvSpPr>
        <p:spPr bwMode="auto">
          <a:xfrm>
            <a:off x="2247900" y="227647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it-IT">
              <a:cs typeface="+mn-cs"/>
            </a:endParaRPr>
          </a:p>
        </p:txBody>
      </p:sp>
      <p:sp>
        <p:nvSpPr>
          <p:cNvPr id="9223" name="Text Box 7"/>
          <p:cNvSpPr txBox="1">
            <a:spLocks noChangeArrowheads="1"/>
          </p:cNvSpPr>
          <p:nvPr/>
        </p:nvSpPr>
        <p:spPr bwMode="auto">
          <a:xfrm>
            <a:off x="2422525" y="904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it-IT" sz="2000">
              <a:cs typeface="+mn-cs"/>
            </a:endParaRPr>
          </a:p>
        </p:txBody>
      </p:sp>
      <p:sp>
        <p:nvSpPr>
          <p:cNvPr id="9224" name="Text Box 8"/>
          <p:cNvSpPr txBox="1">
            <a:spLocks noChangeArrowheads="1"/>
          </p:cNvSpPr>
          <p:nvPr/>
        </p:nvSpPr>
        <p:spPr bwMode="auto">
          <a:xfrm>
            <a:off x="2193925" y="142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it-IT" sz="2000">
              <a:cs typeface="+mn-cs"/>
            </a:endParaRPr>
          </a:p>
        </p:txBody>
      </p:sp>
      <p:sp>
        <p:nvSpPr>
          <p:cNvPr id="3" name="Rettangolo 2"/>
          <p:cNvSpPr/>
          <p:nvPr/>
        </p:nvSpPr>
        <p:spPr>
          <a:xfrm>
            <a:off x="395536" y="406912"/>
            <a:ext cx="8568952" cy="5632311"/>
          </a:xfrm>
          <a:prstGeom prst="rect">
            <a:avLst/>
          </a:prstGeom>
        </p:spPr>
        <p:txBody>
          <a:bodyPr wrap="square">
            <a:spAutoFit/>
          </a:bodyPr>
          <a:lstStyle/>
          <a:p>
            <a:pPr algn="just"/>
            <a:r>
              <a:rPr lang="it-IT" sz="2000" dirty="0"/>
              <a:t>I circhi noti riguardano le due citta della Cisalpina che nel tardoantico godettero di un ruolo di particolare rilevanza, Milano divenendo nel 286 d.C. la capitale della parte occidentale dell’Impero, Aquileia assumendo un pregnante ruolo militare a difesa dei confini orientali d’Italia. La </a:t>
            </a:r>
            <a:r>
              <a:rPr lang="it-IT" sz="2000" dirty="0" err="1"/>
              <a:t>rarita</a:t>
            </a:r>
            <a:r>
              <a:rPr lang="it-IT" sz="2000" dirty="0"/>
              <a:t>̀ di tali edifici fu probabilmente condizionata dall’enorme sforzo costruttivo ed economico che essi richiedevano, ma soprattutto dalla </a:t>
            </a:r>
            <a:r>
              <a:rPr lang="it-IT" sz="2000" dirty="0" err="1"/>
              <a:t>possibilita</a:t>
            </a:r>
            <a:r>
              <a:rPr lang="it-IT" sz="2000" dirty="0"/>
              <a:t>̀ che le corse coi carri venissero allestite in spazi aperti, con strutture mobili e in materiali deperibili. </a:t>
            </a:r>
          </a:p>
          <a:p>
            <a:pPr algn="just"/>
            <a:endParaRPr lang="it-IT" sz="2000" dirty="0"/>
          </a:p>
          <a:p>
            <a:pPr algn="just"/>
            <a:r>
              <a:rPr lang="it-IT" sz="2000" dirty="0"/>
              <a:t>Va sottolineato lo stretto legame con la corte imperiale: </a:t>
            </a:r>
            <a:r>
              <a:rPr lang="it-IT" sz="2000" dirty="0">
                <a:solidFill>
                  <a:srgbClr val="FF0000"/>
                </a:solidFill>
              </a:rPr>
              <a:t>modello circo-palazzo</a:t>
            </a:r>
            <a:r>
              <a:rPr lang="it-IT" sz="2000" dirty="0"/>
              <a:t> (vedi città sotto il diretto controllo di Diocleziano, quali </a:t>
            </a:r>
            <a:r>
              <a:rPr lang="it-IT" sz="2000" dirty="0" err="1"/>
              <a:t>Nicomedia</a:t>
            </a:r>
            <a:r>
              <a:rPr lang="it-IT" sz="2000" dirty="0"/>
              <a:t>, Antiochia e </a:t>
            </a:r>
            <a:r>
              <a:rPr lang="it-IT" sz="2000" i="1" dirty="0" err="1"/>
              <a:t>Sirmium</a:t>
            </a:r>
            <a:r>
              <a:rPr lang="it-IT" sz="2000" dirty="0"/>
              <a:t>).</a:t>
            </a:r>
            <a:endParaRPr lang="it-IT" sz="2000" i="1" dirty="0"/>
          </a:p>
          <a:p>
            <a:pPr algn="just"/>
            <a:endParaRPr lang="it-IT" sz="2000" dirty="0"/>
          </a:p>
          <a:p>
            <a:pPr algn="just"/>
            <a:r>
              <a:rPr lang="it-IT" sz="2000" dirty="0"/>
              <a:t>Anche a </a:t>
            </a:r>
            <a:r>
              <a:rPr lang="it-IT" sz="2000" b="1" dirty="0">
                <a:solidFill>
                  <a:srgbClr val="FF0000"/>
                </a:solidFill>
              </a:rPr>
              <a:t>Ravenna</a:t>
            </a:r>
            <a:r>
              <a:rPr lang="it-IT" sz="2000" dirty="0"/>
              <a:t>, dove nel 402 d.C. Onorio trasferì la corte imperiale, è ipotizzato un circo: vedi il toponimo di </a:t>
            </a:r>
            <a:r>
              <a:rPr lang="it-IT" sz="2000" i="1" dirty="0"/>
              <a:t>regio Circi </a:t>
            </a:r>
            <a:r>
              <a:rPr lang="it-IT" sz="2000" dirty="0"/>
              <a:t>nel settore SW della nuova città in cui passava la strada che la collegava al porto di Classe. </a:t>
            </a:r>
            <a:r>
              <a:rPr lang="it-IT" sz="2000" dirty="0" err="1"/>
              <a:t>Sidonio</a:t>
            </a:r>
            <a:r>
              <a:rPr lang="it-IT" sz="2000" dirty="0"/>
              <a:t> Apollinare e l’Anonimo </a:t>
            </a:r>
            <a:r>
              <a:rPr lang="it-IT" sz="2000" dirty="0" err="1"/>
              <a:t>Valesiano</a:t>
            </a:r>
            <a:r>
              <a:rPr lang="it-IT" sz="2000" dirty="0"/>
              <a:t> ricordano lo svolgimento di gare fra la metà del V e la metà del VI secolo.</a:t>
            </a:r>
          </a:p>
          <a:p>
            <a:pPr algn="just"/>
            <a:endParaRPr lang="it-IT" sz="2000" dirty="0"/>
          </a:p>
        </p:txBody>
      </p:sp>
    </p:spTree>
    <p:extLst>
      <p:ext uri="{BB962C8B-B14F-4D97-AF65-F5344CB8AC3E}">
        <p14:creationId xmlns:p14="http://schemas.microsoft.com/office/powerpoint/2010/main" val="3927786502"/>
      </p:ext>
    </p:extLst>
  </p:cSld>
  <p:clrMapOvr>
    <a:masterClrMapping/>
  </p:clrMapOvr>
  <p:transition>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28685" y="3052540"/>
            <a:ext cx="4143965" cy="2091411"/>
          </a:xfrm>
          <a:prstGeom prst="rect">
            <a:avLst/>
          </a:prstGeom>
        </p:spPr>
      </p:pic>
      <p:sp>
        <p:nvSpPr>
          <p:cNvPr id="7" name="Rettangolo 6"/>
          <p:cNvSpPr/>
          <p:nvPr/>
        </p:nvSpPr>
        <p:spPr>
          <a:xfrm>
            <a:off x="289188" y="1058474"/>
            <a:ext cx="8650494" cy="1631216"/>
          </a:xfrm>
          <a:prstGeom prst="rect">
            <a:avLst/>
          </a:prstGeom>
        </p:spPr>
        <p:txBody>
          <a:bodyPr wrap="square">
            <a:spAutoFit/>
          </a:bodyPr>
          <a:lstStyle/>
          <a:p>
            <a:pPr algn="ctr"/>
            <a:r>
              <a:rPr lang="it-IT" sz="2000" b="1" dirty="0">
                <a:solidFill>
                  <a:srgbClr val="FF0000"/>
                </a:solidFill>
              </a:rPr>
              <a:t>Circo di Milano</a:t>
            </a:r>
          </a:p>
          <a:p>
            <a:pPr algn="just"/>
            <a:r>
              <a:rPr lang="it-IT" sz="2000" dirty="0">
                <a:solidFill>
                  <a:srgbClr val="000000"/>
                </a:solidFill>
              </a:rPr>
              <a:t>Si conservano i resti del muro del podio, di vani </a:t>
            </a:r>
            <a:r>
              <a:rPr lang="it-IT" sz="2000" dirty="0" err="1">
                <a:solidFill>
                  <a:srgbClr val="000000"/>
                </a:solidFill>
              </a:rPr>
              <a:t>sostruttivi</a:t>
            </a:r>
            <a:r>
              <a:rPr lang="it-IT" sz="2000" dirty="0">
                <a:solidFill>
                  <a:srgbClr val="000000"/>
                </a:solidFill>
              </a:rPr>
              <a:t> e parte dei </a:t>
            </a:r>
            <a:r>
              <a:rPr lang="it-IT" sz="2000" i="1" dirty="0" err="1">
                <a:solidFill>
                  <a:srgbClr val="000000"/>
                </a:solidFill>
              </a:rPr>
              <a:t>carceres</a:t>
            </a:r>
            <a:r>
              <a:rPr lang="it-IT" sz="2000" dirty="0">
                <a:solidFill>
                  <a:srgbClr val="000000"/>
                </a:solidFill>
              </a:rPr>
              <a:t> con una delle torri angolari: inglobato nella cinta muraria, risale all’ampliamento della città realizzato da Massimiano in età tetrarchica. Stretta relazione con il palazzo imperiale.</a:t>
            </a:r>
          </a:p>
        </p:txBody>
      </p:sp>
      <p:pic>
        <p:nvPicPr>
          <p:cNvPr id="8" name="Immagin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0628" y="2992848"/>
            <a:ext cx="3641778" cy="2210797"/>
          </a:xfrm>
          <a:prstGeom prst="rect">
            <a:avLst/>
          </a:prstGeom>
        </p:spPr>
      </p:pic>
    </p:spTree>
    <p:extLst>
      <p:ext uri="{BB962C8B-B14F-4D97-AF65-F5344CB8AC3E}">
        <p14:creationId xmlns:p14="http://schemas.microsoft.com/office/powerpoint/2010/main" val="262397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6028" y="182400"/>
            <a:ext cx="8967972" cy="1938992"/>
          </a:xfrm>
          <a:prstGeom prst="rect">
            <a:avLst/>
          </a:prstGeom>
        </p:spPr>
        <p:txBody>
          <a:bodyPr wrap="square">
            <a:spAutoFit/>
          </a:bodyPr>
          <a:lstStyle/>
          <a:p>
            <a:pPr algn="ctr"/>
            <a:r>
              <a:rPr lang="it-IT" sz="2000" b="1" dirty="0">
                <a:solidFill>
                  <a:srgbClr val="FF0000"/>
                </a:solidFill>
              </a:rPr>
              <a:t>Circo di Aquileia</a:t>
            </a:r>
          </a:p>
          <a:p>
            <a:pPr algn="just"/>
            <a:r>
              <a:rPr lang="it-IT" sz="2000" dirty="0"/>
              <a:t>Le indagini di scavo ottocentesche hanno accertato la sua ubicazione nell’angolo NW della città di IV secolo (presso la via </a:t>
            </a:r>
            <a:r>
              <a:rPr lang="it-IT" sz="2000" i="1" dirty="0" err="1"/>
              <a:t>Annia</a:t>
            </a:r>
            <a:r>
              <a:rPr lang="it-IT" sz="2000" dirty="0"/>
              <a:t>) e il suo orientamento corrispondente a quello dei principali assi viari urbani: come il teatro e l’anfiteatro, il circo venne dunque costruito in un settore urbano sembra aver costituito, almeno da un certo momento in poi, un vero e proprio ‘quartiere degli spettacoli’.</a:t>
            </a:r>
          </a:p>
        </p:txBody>
      </p:sp>
      <p:pic>
        <p:nvPicPr>
          <p:cNvPr id="4" name="Immagin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50395" y="3930070"/>
            <a:ext cx="4697996" cy="2638708"/>
          </a:xfrm>
          <a:prstGeom prst="rect">
            <a:avLst/>
          </a:prstGeom>
        </p:spPr>
      </p:pic>
      <p:pic>
        <p:nvPicPr>
          <p:cNvPr id="5" name="Immagin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028" y="2565266"/>
            <a:ext cx="3923946" cy="4003512"/>
          </a:xfrm>
          <a:prstGeom prst="rect">
            <a:avLst/>
          </a:prstGeom>
        </p:spPr>
      </p:pic>
    </p:spTree>
    <p:extLst>
      <p:ext uri="{BB962C8B-B14F-4D97-AF65-F5344CB8AC3E}">
        <p14:creationId xmlns:p14="http://schemas.microsoft.com/office/powerpoint/2010/main" val="1916122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684004" y="172196"/>
            <a:ext cx="5318544" cy="6740308"/>
          </a:xfrm>
          <a:prstGeom prst="rect">
            <a:avLst/>
          </a:prstGeom>
        </p:spPr>
        <p:txBody>
          <a:bodyPr wrap="square">
            <a:spAutoFit/>
          </a:bodyPr>
          <a:lstStyle/>
          <a:p>
            <a:pPr algn="just"/>
            <a:r>
              <a:rPr lang="it-IT" dirty="0"/>
              <a:t>Poco si sa del monumento dal punto di vista strutturale (sta sotto l’attuale cimitero ed è stato scavato nella seconda metà dell’Ottocento), anche se sembra accertato che fosse sorretto da un sistema autoportante: se il lato occidentale fu riutilizzato dalla cinta tardoantica della città, su quello orientale si sono riconosciuti i lacerti del muro del podio, di un secondo muro parallelo su cui si appoggiavano dei pilastri (o forse dei muri radiali) e, più all’esterno, una fila di basamenti a reggere probabilmente il porticato di facciata. Lunghezza ipotizzata: m 520.</a:t>
            </a:r>
          </a:p>
          <a:p>
            <a:pPr algn="just"/>
            <a:r>
              <a:rPr lang="it-IT" dirty="0"/>
              <a:t>Anche in merito alla datazione permangono ampi dubbi: il rinvenimento di strutture preesistenti attribuite a un quartiere abitativo medio-imperiale distrutto e spianato prima della costruzione dell’edificio pone il </a:t>
            </a:r>
            <a:r>
              <a:rPr lang="it-IT" i="1" dirty="0" err="1"/>
              <a:t>terminus</a:t>
            </a:r>
            <a:r>
              <a:rPr lang="it-IT" i="1" dirty="0"/>
              <a:t> post </a:t>
            </a:r>
            <a:r>
              <a:rPr lang="it-IT" i="1" dirty="0" err="1"/>
              <a:t>quem</a:t>
            </a:r>
            <a:r>
              <a:rPr lang="it-IT" i="1" dirty="0"/>
              <a:t> </a:t>
            </a:r>
            <a:r>
              <a:rPr lang="it-IT" dirty="0"/>
              <a:t>alla fine del II secolo d.C. </a:t>
            </a:r>
            <a:r>
              <a:rPr lang="it-IT" i="1" dirty="0" err="1"/>
              <a:t>Terminus</a:t>
            </a:r>
            <a:r>
              <a:rPr lang="it-IT" i="1" dirty="0"/>
              <a:t> ante </a:t>
            </a:r>
            <a:r>
              <a:rPr lang="it-IT" i="1" dirty="0" err="1"/>
              <a:t>quem</a:t>
            </a:r>
            <a:r>
              <a:rPr lang="it-IT" i="1" dirty="0"/>
              <a:t> </a:t>
            </a:r>
            <a:r>
              <a:rPr lang="it-IT" dirty="0"/>
              <a:t>pare invece la realizzazione entro la prima metà del IV secolo del nuovo circuito murario cittadino: probabilmente dunque l’edificio va inquadrato in quell’età tetrarchica che segnò un momento di particolare vitalità della tipologia architettonica.</a:t>
            </a:r>
          </a:p>
          <a:p>
            <a:pPr algn="just"/>
            <a:r>
              <a:rPr lang="it-IT" dirty="0"/>
              <a:t>Anche ad Aquileia è stata ipotizzata la presenza di una residenza imperiale vicino al circo.</a:t>
            </a:r>
          </a:p>
        </p:txBody>
      </p:sp>
      <p:pic>
        <p:nvPicPr>
          <p:cNvPr id="3" name="Immagine 2" descr="Brusin.pdf"/>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3748" y="109297"/>
            <a:ext cx="3314632" cy="6630816"/>
          </a:xfrm>
          <a:prstGeom prst="rect">
            <a:avLst/>
          </a:prstGeom>
          <a:ln>
            <a:solidFill>
              <a:srgbClr val="000000"/>
            </a:solidFill>
          </a:ln>
        </p:spPr>
      </p:pic>
    </p:spTree>
    <p:extLst>
      <p:ext uri="{BB962C8B-B14F-4D97-AF65-F5344CB8AC3E}">
        <p14:creationId xmlns:p14="http://schemas.microsoft.com/office/powerpoint/2010/main" val="780760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06011" y="59589"/>
            <a:ext cx="8722381" cy="4093428"/>
          </a:xfrm>
          <a:prstGeom prst="rect">
            <a:avLst/>
          </a:prstGeom>
          <a:noFill/>
        </p:spPr>
        <p:txBody>
          <a:bodyPr wrap="square" rtlCol="0">
            <a:spAutoFit/>
          </a:bodyPr>
          <a:lstStyle/>
          <a:p>
            <a:pPr algn="ctr"/>
            <a:r>
              <a:rPr lang="it-IT" sz="2000" b="1" dirty="0">
                <a:solidFill>
                  <a:srgbClr val="FF0000"/>
                </a:solidFill>
              </a:rPr>
              <a:t>Teatri </a:t>
            </a:r>
            <a:r>
              <a:rPr lang="it-IT" sz="2000" dirty="0"/>
              <a:t>riconosciuti archeologicamente (in ordine alfabetico per </a:t>
            </a:r>
            <a:r>
              <a:rPr lang="it-IT" sz="2000" i="1" dirty="0" err="1"/>
              <a:t>regiones</a:t>
            </a:r>
            <a:r>
              <a:rPr lang="it-IT" sz="2000" dirty="0"/>
              <a:t>): </a:t>
            </a:r>
            <a:r>
              <a:rPr lang="it-IT" sz="2000" b="1" dirty="0">
                <a:solidFill>
                  <a:srgbClr val="FF0000"/>
                </a:solidFill>
              </a:rPr>
              <a:t>25</a:t>
            </a:r>
          </a:p>
          <a:p>
            <a:endParaRPr lang="it-IT" sz="2000" dirty="0"/>
          </a:p>
          <a:p>
            <a:pPr algn="just"/>
            <a:r>
              <a:rPr lang="it-IT" sz="2000" b="1" dirty="0"/>
              <a:t>Regio VIII</a:t>
            </a:r>
            <a:r>
              <a:rPr lang="it-IT" sz="2000" dirty="0"/>
              <a:t>: Bologna, Parma, Rimini (</a:t>
            </a:r>
            <a:r>
              <a:rPr lang="it-IT" sz="2000" dirty="0" err="1"/>
              <a:t>Mevaniola</a:t>
            </a:r>
            <a:r>
              <a:rPr lang="it-IT" sz="2000" dirty="0"/>
              <a:t>-Galeata oggi in Emilia, in antico era compresa nella </a:t>
            </a:r>
            <a:r>
              <a:rPr lang="it-IT" sz="2000" i="1" dirty="0"/>
              <a:t>regio VI-Umbria</a:t>
            </a:r>
            <a:r>
              <a:rPr lang="it-IT" sz="2000" dirty="0"/>
              <a:t>);</a:t>
            </a:r>
            <a:r>
              <a:rPr lang="it-IT" sz="2000" i="1" dirty="0"/>
              <a:t> </a:t>
            </a:r>
          </a:p>
          <a:p>
            <a:pPr algn="just"/>
            <a:r>
              <a:rPr lang="it-IT" sz="2000" b="1" dirty="0"/>
              <a:t>Regio IX</a:t>
            </a:r>
            <a:r>
              <a:rPr lang="it-IT" sz="2000" dirty="0"/>
              <a:t>:</a:t>
            </a:r>
            <a:r>
              <a:rPr lang="it-IT" sz="2000" b="1" dirty="0"/>
              <a:t> </a:t>
            </a:r>
            <a:r>
              <a:rPr lang="it-IT" sz="2000" dirty="0"/>
              <a:t>Bene Vagienna, Libarna, Pollenzo, Ventimiglia;</a:t>
            </a:r>
          </a:p>
          <a:p>
            <a:pPr algn="just"/>
            <a:r>
              <a:rPr lang="it-IT" sz="2000" b="1" dirty="0"/>
              <a:t>Regio X</a:t>
            </a:r>
            <a:r>
              <a:rPr lang="it-IT" sz="2000" dirty="0"/>
              <a:t>: Adria, Aquileia, Asolo, Brescia, Cividate Camuno, Concordia Sagittaria, Montegrotto Terme, Padova, Pola (2), Trieste, Verona (teatro + </a:t>
            </a:r>
            <a:r>
              <a:rPr lang="it-IT" sz="2000" i="1" dirty="0"/>
              <a:t>odeon</a:t>
            </a:r>
            <a:r>
              <a:rPr lang="it-IT" sz="2000" dirty="0"/>
              <a:t>), Vicenza; inoltre ad </a:t>
            </a:r>
            <a:r>
              <a:rPr lang="it-IT" sz="2000" b="1" dirty="0"/>
              <a:t>Altino</a:t>
            </a:r>
            <a:r>
              <a:rPr lang="it-IT" sz="2000" dirty="0"/>
              <a:t> sono stati riconosciuti </a:t>
            </a:r>
            <a:r>
              <a:rPr lang="it-IT" sz="2000" dirty="0">
                <a:solidFill>
                  <a:srgbClr val="0000FF"/>
                </a:solidFill>
              </a:rPr>
              <a:t>2 teatri (uno forse un </a:t>
            </a:r>
            <a:r>
              <a:rPr lang="it-IT" sz="2000" i="1" dirty="0">
                <a:solidFill>
                  <a:srgbClr val="0000FF"/>
                </a:solidFill>
              </a:rPr>
              <a:t>odeon</a:t>
            </a:r>
            <a:r>
              <a:rPr lang="it-IT" sz="2000" dirty="0">
                <a:solidFill>
                  <a:srgbClr val="0000FF"/>
                </a:solidFill>
              </a:rPr>
              <a:t>) sulla base delle anomalie da fotografia aerea</a:t>
            </a:r>
            <a:r>
              <a:rPr lang="it-IT" sz="2000" dirty="0"/>
              <a:t> e anche a Verona è stato individuato un </a:t>
            </a:r>
            <a:r>
              <a:rPr lang="it-IT" sz="2000" i="1" dirty="0"/>
              <a:t>odeon</a:t>
            </a:r>
            <a:r>
              <a:rPr lang="it-IT" sz="2000" dirty="0"/>
              <a:t>; infine vi sono almeno </a:t>
            </a:r>
            <a:r>
              <a:rPr lang="it-IT" sz="2000" dirty="0">
                <a:solidFill>
                  <a:srgbClr val="008000"/>
                </a:solidFill>
              </a:rPr>
              <a:t>3 teatri ipotizzati con buon margine di probabilità sulla base di testi letterari o epigrafici</a:t>
            </a:r>
            <a:r>
              <a:rPr lang="it-IT" sz="2000" dirty="0"/>
              <a:t>: </a:t>
            </a:r>
            <a:r>
              <a:rPr lang="it-IT" sz="2000" dirty="0" err="1"/>
              <a:t>Claterna</a:t>
            </a:r>
            <a:r>
              <a:rPr lang="it-IT" sz="2000" dirty="0"/>
              <a:t>, Oderzo, Este).</a:t>
            </a:r>
            <a:endParaRPr lang="it-IT" sz="2000" i="1" dirty="0"/>
          </a:p>
          <a:p>
            <a:pPr algn="just"/>
            <a:r>
              <a:rPr lang="it-IT" sz="2000" b="1" dirty="0"/>
              <a:t>Regio XI</a:t>
            </a:r>
            <a:r>
              <a:rPr lang="it-IT" sz="2000" dirty="0"/>
              <a:t>: Aosta, Ivrea, Milano, Torino.</a:t>
            </a:r>
          </a:p>
          <a:p>
            <a:pPr algn="just"/>
            <a:endParaRPr lang="it-IT" sz="2000" dirty="0"/>
          </a:p>
        </p:txBody>
      </p:sp>
      <p:pic>
        <p:nvPicPr>
          <p:cNvPr id="3" name="Immagine 2"/>
          <p:cNvPicPr>
            <a:picLocks noChangeAspect="1"/>
          </p:cNvPicPr>
          <p:nvPr/>
        </p:nvPicPr>
        <p:blipFill>
          <a:blip r:embed="rId3"/>
          <a:stretch>
            <a:fillRect/>
          </a:stretch>
        </p:blipFill>
        <p:spPr>
          <a:xfrm>
            <a:off x="6475576" y="3372556"/>
            <a:ext cx="2552816" cy="3410730"/>
          </a:xfrm>
          <a:prstGeom prst="rect">
            <a:avLst/>
          </a:prstGeom>
        </p:spPr>
      </p:pic>
      <p:sp>
        <p:nvSpPr>
          <p:cNvPr id="4" name="CasellaDiTesto 3"/>
          <p:cNvSpPr txBox="1"/>
          <p:nvPr/>
        </p:nvSpPr>
        <p:spPr>
          <a:xfrm>
            <a:off x="294674" y="3752723"/>
            <a:ext cx="6169565" cy="3170099"/>
          </a:xfrm>
          <a:prstGeom prst="rect">
            <a:avLst/>
          </a:prstGeom>
          <a:noFill/>
        </p:spPr>
        <p:txBody>
          <a:bodyPr wrap="square" rtlCol="0">
            <a:spAutoFit/>
          </a:bodyPr>
          <a:lstStyle/>
          <a:p>
            <a:pPr algn="just"/>
            <a:r>
              <a:rPr lang="it-IT" sz="2000" b="1" dirty="0"/>
              <a:t>Considerazioni</a:t>
            </a:r>
            <a:r>
              <a:rPr lang="it-IT" sz="2000" dirty="0"/>
              <a:t>: per molte di queste costruzioni </a:t>
            </a:r>
            <a:r>
              <a:rPr lang="it-IT" sz="2000" dirty="0">
                <a:solidFill>
                  <a:srgbClr val="FF0000"/>
                </a:solidFill>
              </a:rPr>
              <a:t>testimonianze lacunose</a:t>
            </a:r>
            <a:r>
              <a:rPr lang="it-IT" sz="2000" dirty="0"/>
              <a:t>, anche per le massicce </a:t>
            </a:r>
            <a:r>
              <a:rPr lang="it-IT" sz="2000" dirty="0">
                <a:solidFill>
                  <a:srgbClr val="FF0000"/>
                </a:solidFill>
              </a:rPr>
              <a:t>spoliazioni</a:t>
            </a:r>
            <a:r>
              <a:rPr lang="it-IT" sz="2000" dirty="0"/>
              <a:t> dei materiali costruttivi subite in età postclassica e la continuità di vita delle città nei secoli; in molti casi mancano puntuali dati di scavo, per cui anche la </a:t>
            </a:r>
            <a:r>
              <a:rPr lang="it-IT" sz="2000" dirty="0">
                <a:solidFill>
                  <a:srgbClr val="FF0000"/>
                </a:solidFill>
              </a:rPr>
              <a:t>datazione rimane del tutto ipotetica</a:t>
            </a:r>
            <a:r>
              <a:rPr lang="it-IT" sz="2000" dirty="0"/>
              <a:t>: in ogni caso </a:t>
            </a:r>
            <a:r>
              <a:rPr lang="it-IT" sz="2000" b="1" dirty="0"/>
              <a:t>precoce a Bologna</a:t>
            </a:r>
            <a:r>
              <a:rPr lang="it-IT" sz="2000" dirty="0"/>
              <a:t>, </a:t>
            </a:r>
            <a:r>
              <a:rPr lang="it-IT" sz="2000" dirty="0">
                <a:solidFill>
                  <a:srgbClr val="FF0000"/>
                </a:solidFill>
              </a:rPr>
              <a:t>con grande diffusione dell’edifico in età augustea / giulio-claudia</a:t>
            </a:r>
            <a:r>
              <a:rPr lang="it-IT" sz="2000" dirty="0"/>
              <a:t>; particolare concentrazione nella </a:t>
            </a:r>
            <a:r>
              <a:rPr lang="it-IT" sz="2000" i="1" dirty="0"/>
              <a:t>X regio</a:t>
            </a:r>
            <a:r>
              <a:rPr lang="it-IT" sz="2000" dirty="0"/>
              <a:t>; casi di coesistenza di due teatri o di teatro/</a:t>
            </a:r>
            <a:r>
              <a:rPr lang="it-IT" sz="2000" i="1" dirty="0"/>
              <a:t>odeon</a:t>
            </a:r>
            <a:r>
              <a:rPr lang="it-IT" sz="2000" dirty="0"/>
              <a:t>. </a:t>
            </a:r>
            <a:endParaRPr lang="it-IT" sz="2000" i="1" dirty="0"/>
          </a:p>
        </p:txBody>
      </p:sp>
    </p:spTree>
    <p:extLst>
      <p:ext uri="{BB962C8B-B14F-4D97-AF65-F5344CB8AC3E}">
        <p14:creationId xmlns:p14="http://schemas.microsoft.com/office/powerpoint/2010/main" val="2481399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magin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51306"/>
            <a:ext cx="9144001" cy="53387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 name="Arco a tutto sesto 3"/>
          <p:cNvSpPr/>
          <p:nvPr/>
        </p:nvSpPr>
        <p:spPr>
          <a:xfrm>
            <a:off x="7093555" y="2024849"/>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5" name="Arco a tutto sesto 4"/>
          <p:cNvSpPr/>
          <p:nvPr/>
        </p:nvSpPr>
        <p:spPr>
          <a:xfrm>
            <a:off x="5911516" y="2842753"/>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6" name="Arco a tutto sesto 5"/>
          <p:cNvSpPr/>
          <p:nvPr/>
        </p:nvSpPr>
        <p:spPr>
          <a:xfrm>
            <a:off x="6371416" y="2340172"/>
            <a:ext cx="449179" cy="481263"/>
          </a:xfrm>
          <a:prstGeom prst="blockArc">
            <a:avLst/>
          </a:prstGeom>
          <a:solidFill>
            <a:srgbClr val="0070C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7" name="Arco a tutto sesto 6"/>
          <p:cNvSpPr/>
          <p:nvPr/>
        </p:nvSpPr>
        <p:spPr>
          <a:xfrm>
            <a:off x="7748700" y="3526618"/>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8" name="Arco a tutto sesto 7"/>
          <p:cNvSpPr/>
          <p:nvPr/>
        </p:nvSpPr>
        <p:spPr>
          <a:xfrm>
            <a:off x="8197879" y="3526619"/>
            <a:ext cx="449179" cy="507972"/>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9" name="Arco a tutto sesto 8"/>
          <p:cNvSpPr/>
          <p:nvPr/>
        </p:nvSpPr>
        <p:spPr>
          <a:xfrm>
            <a:off x="5697647" y="1868803"/>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1" name="Arco a tutto sesto 10"/>
          <p:cNvSpPr/>
          <p:nvPr/>
        </p:nvSpPr>
        <p:spPr>
          <a:xfrm>
            <a:off x="8334845" y="2173879"/>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2" name="Arco a tutto sesto 11"/>
          <p:cNvSpPr/>
          <p:nvPr/>
        </p:nvSpPr>
        <p:spPr>
          <a:xfrm>
            <a:off x="6136106" y="2679033"/>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3" name="Arco a tutto sesto 12"/>
          <p:cNvSpPr/>
          <p:nvPr/>
        </p:nvSpPr>
        <p:spPr>
          <a:xfrm>
            <a:off x="4137501" y="1491553"/>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4" name="Arco a tutto sesto 13"/>
          <p:cNvSpPr/>
          <p:nvPr/>
        </p:nvSpPr>
        <p:spPr>
          <a:xfrm>
            <a:off x="4872667" y="2506112"/>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5" name="Arco a tutto sesto 14"/>
          <p:cNvSpPr/>
          <p:nvPr/>
        </p:nvSpPr>
        <p:spPr>
          <a:xfrm>
            <a:off x="2547407" y="2322333"/>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6" name="Arco a tutto sesto 15"/>
          <p:cNvSpPr/>
          <p:nvPr/>
        </p:nvSpPr>
        <p:spPr>
          <a:xfrm>
            <a:off x="5545250" y="2265481"/>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7" name="Arco a tutto sesto 16"/>
          <p:cNvSpPr/>
          <p:nvPr/>
        </p:nvSpPr>
        <p:spPr>
          <a:xfrm>
            <a:off x="3927763" y="2197770"/>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8" name="Arco a tutto sesto 17"/>
          <p:cNvSpPr/>
          <p:nvPr/>
        </p:nvSpPr>
        <p:spPr>
          <a:xfrm>
            <a:off x="4975378" y="4169800"/>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9" name="Arco a tutto sesto 18"/>
          <p:cNvSpPr/>
          <p:nvPr/>
        </p:nvSpPr>
        <p:spPr>
          <a:xfrm>
            <a:off x="874869" y="2831432"/>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20" name="Arco a tutto sesto 19"/>
          <p:cNvSpPr/>
          <p:nvPr/>
        </p:nvSpPr>
        <p:spPr>
          <a:xfrm>
            <a:off x="978783" y="2322333"/>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21" name="Arco a tutto sesto 20"/>
          <p:cNvSpPr/>
          <p:nvPr/>
        </p:nvSpPr>
        <p:spPr>
          <a:xfrm>
            <a:off x="425690" y="1732185"/>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22" name="Arco a tutto sesto 21"/>
          <p:cNvSpPr/>
          <p:nvPr/>
        </p:nvSpPr>
        <p:spPr>
          <a:xfrm>
            <a:off x="5922237" y="3196756"/>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23" name="Arco a tutto sesto 22"/>
          <p:cNvSpPr/>
          <p:nvPr/>
        </p:nvSpPr>
        <p:spPr>
          <a:xfrm>
            <a:off x="6560159" y="4901818"/>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24" name="Arco a tutto sesto 23"/>
          <p:cNvSpPr/>
          <p:nvPr/>
        </p:nvSpPr>
        <p:spPr>
          <a:xfrm>
            <a:off x="3846353" y="3489156"/>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25" name="Arco a tutto sesto 24"/>
          <p:cNvSpPr/>
          <p:nvPr/>
        </p:nvSpPr>
        <p:spPr>
          <a:xfrm>
            <a:off x="776284" y="5143706"/>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26" name="Arco a tutto sesto 25"/>
          <p:cNvSpPr/>
          <p:nvPr/>
        </p:nvSpPr>
        <p:spPr>
          <a:xfrm>
            <a:off x="2294022" y="3777197"/>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27" name="Arco a tutto sesto 26"/>
          <p:cNvSpPr/>
          <p:nvPr/>
        </p:nvSpPr>
        <p:spPr>
          <a:xfrm>
            <a:off x="1229662" y="4034591"/>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28" name="Arco a tutto sesto 27"/>
          <p:cNvSpPr/>
          <p:nvPr/>
        </p:nvSpPr>
        <p:spPr>
          <a:xfrm>
            <a:off x="1478696" y="3777197"/>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29" name="Arco a tutto sesto 28"/>
          <p:cNvSpPr/>
          <p:nvPr/>
        </p:nvSpPr>
        <p:spPr>
          <a:xfrm>
            <a:off x="4586680" y="2547490"/>
            <a:ext cx="308806" cy="398507"/>
          </a:xfrm>
          <a:prstGeom prst="blockArc">
            <a:avLst/>
          </a:prstGeom>
          <a:solidFill>
            <a:srgbClr val="FFC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30" name="Arco a tutto sesto 29"/>
          <p:cNvSpPr/>
          <p:nvPr/>
        </p:nvSpPr>
        <p:spPr>
          <a:xfrm>
            <a:off x="6817111" y="2348237"/>
            <a:ext cx="308806" cy="398507"/>
          </a:xfrm>
          <a:prstGeom prst="blockArc">
            <a:avLst/>
          </a:prstGeom>
          <a:solidFill>
            <a:srgbClr val="FFC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31" name="Arco a tutto sesto 30"/>
          <p:cNvSpPr/>
          <p:nvPr/>
        </p:nvSpPr>
        <p:spPr>
          <a:xfrm>
            <a:off x="7690370" y="1858910"/>
            <a:ext cx="449179" cy="481263"/>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32" name="Arco a tutto sesto 31"/>
          <p:cNvSpPr/>
          <p:nvPr/>
        </p:nvSpPr>
        <p:spPr>
          <a:xfrm>
            <a:off x="6489031" y="1933248"/>
            <a:ext cx="449179" cy="481263"/>
          </a:xfrm>
          <a:prstGeom prst="blockArc">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33" name="Arco a tutto sesto 32"/>
          <p:cNvSpPr/>
          <p:nvPr/>
        </p:nvSpPr>
        <p:spPr>
          <a:xfrm>
            <a:off x="5320660" y="2956124"/>
            <a:ext cx="449179" cy="481263"/>
          </a:xfrm>
          <a:prstGeom prst="blockArc">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34" name="Arco a tutto sesto 33"/>
          <p:cNvSpPr/>
          <p:nvPr/>
        </p:nvSpPr>
        <p:spPr>
          <a:xfrm>
            <a:off x="5585504" y="4599018"/>
            <a:ext cx="449179" cy="481263"/>
          </a:xfrm>
          <a:prstGeom prst="blockArc">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076884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82349" y="304724"/>
            <a:ext cx="8602905" cy="5016758"/>
          </a:xfrm>
          <a:prstGeom prst="rect">
            <a:avLst/>
          </a:prstGeom>
        </p:spPr>
        <p:txBody>
          <a:bodyPr wrap="square">
            <a:spAutoFit/>
          </a:bodyPr>
          <a:lstStyle/>
          <a:p>
            <a:pPr algn="ctr"/>
            <a:r>
              <a:rPr lang="it-IT" sz="2000" b="1" i="1" dirty="0">
                <a:solidFill>
                  <a:srgbClr val="FF0000"/>
                </a:solidFill>
              </a:rPr>
              <a:t>Regio VIII</a:t>
            </a:r>
          </a:p>
          <a:p>
            <a:pPr algn="ctr"/>
            <a:endParaRPr lang="it-IT" sz="2000" b="1" dirty="0">
              <a:solidFill>
                <a:srgbClr val="FF0000"/>
              </a:solidFill>
            </a:endParaRPr>
          </a:p>
          <a:p>
            <a:pPr algn="just"/>
            <a:r>
              <a:rPr lang="it-IT" sz="2000" dirty="0"/>
              <a:t>Solo tre casi di teatri attestati archeologicamente, di cui grande attenzione merita quello di Bologna per l’arcaicità del suo impianto (entro l’80 a.C.): colpisce la precocità in un’area sostanzialmente priva di presupposti culturali e di tradizioni costruttive ellenizzanti, ma probabilmente fu proprio la perifericità della zona a neutralizzare i timori politici che a Roma impedirono la costruzione di edifici teatrali fino alla metà del I sec. a.C.</a:t>
            </a:r>
          </a:p>
          <a:p>
            <a:pPr algn="just"/>
            <a:endParaRPr lang="it-IT" sz="2000" dirty="0"/>
          </a:p>
          <a:p>
            <a:pPr algn="just"/>
            <a:r>
              <a:rPr lang="it-IT" sz="2000" dirty="0"/>
              <a:t>Tutti e tre gli edifici presentano cavee completamente autoportanti con sostruzioni a muri radiali e concentrici solo parzialmente agibili, di dimensioni piuttosto ragguardevoli (diametro cavea fra i 75 e gli 88 metri).</a:t>
            </a:r>
          </a:p>
          <a:p>
            <a:pPr algn="just"/>
            <a:endParaRPr lang="it-IT" sz="2000" dirty="0"/>
          </a:p>
          <a:p>
            <a:pPr algn="just"/>
            <a:r>
              <a:rPr lang="it-IT" sz="2000" dirty="0"/>
              <a:t>Tutti e tre evidenziano una collocazione urbanistica di grande rilievo, pur nella diversità della posizione (prossima al foro a Rimini, periferica a Bologna e suburbana a Parma) e un diretto collegamento con gli assi stradali portanti. </a:t>
            </a:r>
          </a:p>
        </p:txBody>
      </p:sp>
    </p:spTree>
    <p:extLst>
      <p:ext uri="{BB962C8B-B14F-4D97-AF65-F5344CB8AC3E}">
        <p14:creationId xmlns:p14="http://schemas.microsoft.com/office/powerpoint/2010/main" val="1007600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7034" y="311727"/>
            <a:ext cx="8832273" cy="3170099"/>
          </a:xfrm>
          <a:prstGeom prst="rect">
            <a:avLst/>
          </a:prstGeom>
        </p:spPr>
        <p:txBody>
          <a:bodyPr wrap="square">
            <a:spAutoFit/>
          </a:bodyPr>
          <a:lstStyle/>
          <a:p>
            <a:pPr algn="ctr"/>
            <a:r>
              <a:rPr lang="it-IT" sz="2000" b="1" dirty="0">
                <a:solidFill>
                  <a:srgbClr val="FF0000"/>
                </a:solidFill>
              </a:rPr>
              <a:t>Teatro di Bologna</a:t>
            </a:r>
          </a:p>
          <a:p>
            <a:pPr algn="just"/>
            <a:r>
              <a:rPr lang="it-IT" sz="2000" dirty="0"/>
              <a:t>Indagini archeologiche degli anni 80 del Novecento (esplorazione molto difficoltosa, in quanto si trattò di un cantiere sotterraneo di circa 1500 mq, interrotto dai muri di stretti scantinati e attraversato da vecchie fogne e condutture) misero in luce resti strutturali in pessimo stato di conservazione di un sistema di murature di sostegno a raggiera, chiaramente riferibile a un complesso teatrale romano. Esso era ubicato in un settore suburbano, ma interno alla città, lungo il tratto </a:t>
            </a:r>
            <a:r>
              <a:rPr lang="it-IT" sz="2000" dirty="0" err="1"/>
              <a:t>intramurano</a:t>
            </a:r>
            <a:r>
              <a:rPr lang="it-IT" sz="2000" dirty="0"/>
              <a:t> della via </a:t>
            </a:r>
            <a:r>
              <a:rPr lang="it-IT" sz="2000" i="1" dirty="0"/>
              <a:t>Aemilia</a:t>
            </a:r>
            <a:r>
              <a:rPr lang="it-IT" sz="2000" dirty="0"/>
              <a:t> e ben correlato anche al territorio grazie a strade suburbane che si incrociavano nelle sue vicinanze. Dei settori inferiori della cavea e dell’orchestra si hanno dati molto parziali, l’edificio scenico resta inesplorato.</a:t>
            </a:r>
          </a:p>
        </p:txBody>
      </p:sp>
      <p:pic>
        <p:nvPicPr>
          <p:cNvPr id="3" name="Immagin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4857" y="3481826"/>
            <a:ext cx="5424450" cy="3245725"/>
          </a:xfrm>
          <a:prstGeom prst="rect">
            <a:avLst/>
          </a:prstGeom>
          <a:ln w="9525">
            <a:solidFill>
              <a:schemeClr val="tx1"/>
            </a:solidFill>
          </a:ln>
        </p:spPr>
      </p:pic>
      <p:pic>
        <p:nvPicPr>
          <p:cNvPr id="4" name="Immagine 3"/>
          <p:cNvPicPr>
            <a:picLocks noChangeAspect="1"/>
          </p:cNvPicPr>
          <p:nvPr/>
        </p:nvPicPr>
        <p:blipFill>
          <a:blip r:embed="rId4"/>
          <a:stretch>
            <a:fillRect/>
          </a:stretch>
        </p:blipFill>
        <p:spPr>
          <a:xfrm>
            <a:off x="40965" y="4208683"/>
            <a:ext cx="3352800" cy="1993900"/>
          </a:xfrm>
          <a:prstGeom prst="rect">
            <a:avLst/>
          </a:prstGeom>
          <a:ln>
            <a:solidFill>
              <a:schemeClr val="tx1"/>
            </a:solidFill>
          </a:ln>
        </p:spPr>
      </p:pic>
    </p:spTree>
    <p:extLst>
      <p:ext uri="{BB962C8B-B14F-4D97-AF65-F5344CB8AC3E}">
        <p14:creationId xmlns:p14="http://schemas.microsoft.com/office/powerpoint/2010/main" val="128157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7816" y="285016"/>
            <a:ext cx="8790709" cy="3970318"/>
          </a:xfrm>
          <a:prstGeom prst="rect">
            <a:avLst/>
          </a:prstGeom>
        </p:spPr>
        <p:txBody>
          <a:bodyPr wrap="square">
            <a:spAutoFit/>
          </a:bodyPr>
          <a:lstStyle/>
          <a:p>
            <a:pPr algn="just"/>
            <a:r>
              <a:rPr lang="it-IT" b="1" dirty="0">
                <a:latin typeface="+mj-lt"/>
              </a:rPr>
              <a:t>La prima fase costruttiva (entro l'80 a.C.): </a:t>
            </a:r>
            <a:r>
              <a:rPr lang="it-IT" dirty="0">
                <a:latin typeface="+mj-lt"/>
              </a:rPr>
              <a:t>uno dei più antichi edifici teatrali in muratura noti archeologicamente. </a:t>
            </a:r>
          </a:p>
          <a:p>
            <a:pPr algn="just"/>
            <a:r>
              <a:rPr lang="it-IT" dirty="0">
                <a:latin typeface="+mj-lt"/>
              </a:rPr>
              <a:t>Nella sua prima fase edilizia, l'emiciclo del teatro bolognese aveva un diametro di circa 75 metri. La struttura era del tutto autoportante, grazie a una serie di murature radiali e concentriche che definivano vani riempiti di terra e scarti di lavorazione della pietra. A contenimento del terrapieno vi era un solido muro curvilineo, alto intorno ai m 6 e scandito da un ordine di contrafforti ad arcate cieche su </a:t>
            </a:r>
            <a:r>
              <a:rPr lang="it-IT" dirty="0" err="1">
                <a:latin typeface="+mj-lt"/>
              </a:rPr>
              <a:t>semipilastri</a:t>
            </a:r>
            <a:r>
              <a:rPr lang="it-IT" dirty="0">
                <a:latin typeface="+mj-lt"/>
              </a:rPr>
              <a:t> rettangolari.</a:t>
            </a:r>
          </a:p>
          <a:p>
            <a:pPr algn="just"/>
            <a:r>
              <a:rPr lang="it-IT" dirty="0">
                <a:latin typeface="+mj-lt"/>
              </a:rPr>
              <a:t>Tecniche edilizie: sistematico uso di arenaria, una pietra tenera abbondante nelle cave dell'Appennino locale. Grandi lastre ben squadrate pavimentavano il piano dell'orchestra, mentre piccole scaglie componevano l'</a:t>
            </a:r>
            <a:r>
              <a:rPr lang="it-IT" i="1" dirty="0">
                <a:latin typeface="+mj-lt"/>
              </a:rPr>
              <a:t>opus </a:t>
            </a:r>
            <a:r>
              <a:rPr lang="it-IT" i="1" dirty="0" err="1">
                <a:latin typeface="+mj-lt"/>
              </a:rPr>
              <a:t>caementicium</a:t>
            </a:r>
            <a:r>
              <a:rPr lang="it-IT" dirty="0">
                <a:latin typeface="+mj-lt"/>
              </a:rPr>
              <a:t> dei muri di fondazione. Blocchetti parallelepipedi di rinforzo angolare e scapoli tronco-piramidali di buona rifinitura erano impiegati per comporre i paramenti in </a:t>
            </a:r>
            <a:r>
              <a:rPr lang="it-IT" i="1" dirty="0">
                <a:latin typeface="+mj-lt"/>
              </a:rPr>
              <a:t>opus </a:t>
            </a:r>
            <a:r>
              <a:rPr lang="it-IT" i="1" dirty="0" err="1">
                <a:latin typeface="+mj-lt"/>
              </a:rPr>
              <a:t>incertum</a:t>
            </a:r>
            <a:r>
              <a:rPr lang="it-IT" dirty="0">
                <a:latin typeface="+mj-lt"/>
              </a:rPr>
              <a:t> dall'accurata tessitura (tecnica molto rara nella Cisalpina e tipica dei decenni finali del II e iniziali del I sec. a.C.).</a:t>
            </a:r>
          </a:p>
        </p:txBody>
      </p:sp>
      <p:pic>
        <p:nvPicPr>
          <p:cNvPr id="3" name="Immagin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58064" y="4255334"/>
            <a:ext cx="4374175" cy="2335211"/>
          </a:xfrm>
          <a:prstGeom prst="rect">
            <a:avLst/>
          </a:prstGeom>
          <a:ln w="9525">
            <a:solidFill>
              <a:schemeClr val="tx1"/>
            </a:solidFill>
          </a:ln>
        </p:spPr>
      </p:pic>
      <p:sp>
        <p:nvSpPr>
          <p:cNvPr id="4" name="CasellaDiTesto 3"/>
          <p:cNvSpPr txBox="1"/>
          <p:nvPr/>
        </p:nvSpPr>
        <p:spPr>
          <a:xfrm>
            <a:off x="207816" y="4121737"/>
            <a:ext cx="4050019" cy="2031325"/>
          </a:xfrm>
          <a:prstGeom prst="rect">
            <a:avLst/>
          </a:prstGeom>
          <a:noFill/>
        </p:spPr>
        <p:txBody>
          <a:bodyPr wrap="square" rtlCol="0">
            <a:spAutoFit/>
          </a:bodyPr>
          <a:lstStyle/>
          <a:p>
            <a:pPr algn="just"/>
            <a:r>
              <a:rPr lang="it-IT" dirty="0"/>
              <a:t>La notevole antichità inserisce a pieno titolo il monumento bolognese nella fase formativa dell'architettura teatrale romana: alcune delle soluzioni tecniche utilizzate per la sua costruzione risultano per l'epoca decisamente innovative (in particolare la struttura autoportante).</a:t>
            </a:r>
          </a:p>
        </p:txBody>
      </p:sp>
    </p:spTree>
    <p:extLst>
      <p:ext uri="{BB962C8B-B14F-4D97-AF65-F5344CB8AC3E}">
        <p14:creationId xmlns:p14="http://schemas.microsoft.com/office/powerpoint/2010/main" val="128157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50209" y="62836"/>
            <a:ext cx="8821392" cy="2554545"/>
          </a:xfrm>
          <a:prstGeom prst="rect">
            <a:avLst/>
          </a:prstGeom>
        </p:spPr>
        <p:txBody>
          <a:bodyPr wrap="square">
            <a:spAutoFit/>
          </a:bodyPr>
          <a:lstStyle/>
          <a:p>
            <a:pPr algn="just"/>
            <a:r>
              <a:rPr lang="it-IT" sz="2000" b="1" dirty="0"/>
              <a:t>La seconda fase (metà I sec. d.C.) </a:t>
            </a:r>
            <a:r>
              <a:rPr lang="it-IT" sz="2000" dirty="0"/>
              <a:t>Nuove esigenze dimensionali e formali emergono con gli anni. Dopo una prima ristrutturazione in età augustea, alcuni decenni più tardi viene trasformato il muro di contenimento della cavea, demolendo e rasando le arcate cieche di contrafforte e addossando al vecchio anello in </a:t>
            </a:r>
            <a:r>
              <a:rPr lang="it-IT" sz="2000" i="1" dirty="0"/>
              <a:t>opus </a:t>
            </a:r>
            <a:r>
              <a:rPr lang="it-IT" sz="2000" i="1" dirty="0" err="1"/>
              <a:t>incertum</a:t>
            </a:r>
            <a:r>
              <a:rPr lang="it-IT" sz="2000" i="1" dirty="0"/>
              <a:t> </a:t>
            </a:r>
            <a:r>
              <a:rPr lang="it-IT" sz="2000" dirty="0"/>
              <a:t>una serie di nuovi muri radiali, lunghi circa 9 metri con potenti fondazioni, destinati a sostenere alzati in opera quadrata. Ciò consentì l'ampliamento dell'emiciclo - che raggiunse i 93 metri di diametro - e il suo innalzamento fino a circa m 11, così da accogliere sulla facciata esterna un doppio ordine di arcate e un attico. </a:t>
            </a:r>
          </a:p>
        </p:txBody>
      </p:sp>
      <p:sp>
        <p:nvSpPr>
          <p:cNvPr id="4" name="Rettangolo 3"/>
          <p:cNvSpPr/>
          <p:nvPr/>
        </p:nvSpPr>
        <p:spPr>
          <a:xfrm>
            <a:off x="435799" y="6337152"/>
            <a:ext cx="9144000" cy="369332"/>
          </a:xfrm>
          <a:prstGeom prst="rect">
            <a:avLst/>
          </a:prstGeom>
        </p:spPr>
        <p:txBody>
          <a:bodyPr wrap="square">
            <a:spAutoFit/>
          </a:bodyPr>
          <a:lstStyle/>
          <a:p>
            <a:r>
              <a:rPr lang="it-IT" dirty="0"/>
              <a:t>Resti del muro di contenimento esterno di I fase e dei posteriori muri radiali di II fase</a:t>
            </a:r>
          </a:p>
        </p:txBody>
      </p:sp>
      <p:pic>
        <p:nvPicPr>
          <p:cNvPr id="5" name="Immagin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799" y="2753927"/>
            <a:ext cx="5167606" cy="3462296"/>
          </a:xfrm>
          <a:prstGeom prst="rect">
            <a:avLst/>
          </a:prstGeom>
        </p:spPr>
      </p:pic>
      <p:pic>
        <p:nvPicPr>
          <p:cNvPr id="6" name="Immagin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26597" y="2753927"/>
            <a:ext cx="3536585" cy="2116119"/>
          </a:xfrm>
          <a:prstGeom prst="rect">
            <a:avLst/>
          </a:prstGeom>
          <a:ln w="9525">
            <a:solidFill>
              <a:schemeClr val="tx1"/>
            </a:solidFill>
          </a:ln>
        </p:spPr>
      </p:pic>
    </p:spTree>
    <p:extLst>
      <p:ext uri="{BB962C8B-B14F-4D97-AF65-F5344CB8AC3E}">
        <p14:creationId xmlns:p14="http://schemas.microsoft.com/office/powerpoint/2010/main" val="193657240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5512</TotalTime>
  <Words>4011</Words>
  <Application>Microsoft Macintosh PowerPoint</Application>
  <PresentationFormat>Presentazione su schermo (4:3)</PresentationFormat>
  <Paragraphs>125</Paragraphs>
  <Slides>37</Slides>
  <Notes>13</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37</vt:i4>
      </vt:variant>
    </vt:vector>
  </HeadingPairs>
  <TitlesOfParts>
    <vt:vector size="41" baseType="lpstr">
      <vt:lpstr>MS PGothic</vt:lpstr>
      <vt:lpstr>Arial</vt:lpstr>
      <vt:lpstr>Calibri</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
  <LinksUpToDate>false</LinksUpToDate>
  <SharedDoc>false</SharedDoc>
  <HyperlinkBase/>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subject/>
  <dc:creator>apple</dc:creator>
  <cp:keywords/>
  <dc:description/>
  <cp:lastModifiedBy>Patrizia Basso</cp:lastModifiedBy>
  <cp:revision>103</cp:revision>
  <dcterms:created xsi:type="dcterms:W3CDTF">2015-01-29T23:07:29Z</dcterms:created>
  <dcterms:modified xsi:type="dcterms:W3CDTF">2018-04-15T13:31:44Z</dcterms:modified>
  <cp:category/>
</cp:coreProperties>
</file>