
<file path=[Content_Types].xml><?xml version="1.0" encoding="utf-8"?>
<Types xmlns="http://schemas.openxmlformats.org/package/2006/content-types">
  <Default Extension="png" ContentType="image/png"/>
  <Default Extension="jpeg" ContentType="image/jpeg"/>
  <Default Extension="6"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7"/>
  </p:notesMasterIdLst>
  <p:sldIdLst>
    <p:sldId id="256" r:id="rId2"/>
    <p:sldId id="268" r:id="rId3"/>
    <p:sldId id="267" r:id="rId4"/>
    <p:sldId id="293" r:id="rId5"/>
    <p:sldId id="269" r:id="rId6"/>
    <p:sldId id="270" r:id="rId7"/>
    <p:sldId id="271" r:id="rId8"/>
    <p:sldId id="294" r:id="rId9"/>
    <p:sldId id="297" r:id="rId10"/>
    <p:sldId id="401" r:id="rId11"/>
    <p:sldId id="422" r:id="rId12"/>
    <p:sldId id="423" r:id="rId13"/>
    <p:sldId id="424" r:id="rId14"/>
    <p:sldId id="425" r:id="rId15"/>
    <p:sldId id="257" r:id="rId16"/>
    <p:sldId id="295" r:id="rId17"/>
    <p:sldId id="402" r:id="rId18"/>
    <p:sldId id="265" r:id="rId19"/>
    <p:sldId id="266" r:id="rId20"/>
    <p:sldId id="285" r:id="rId21"/>
    <p:sldId id="286" r:id="rId22"/>
    <p:sldId id="316" r:id="rId23"/>
    <p:sldId id="274" r:id="rId24"/>
    <p:sldId id="276" r:id="rId25"/>
    <p:sldId id="277" r:id="rId26"/>
    <p:sldId id="278" r:id="rId27"/>
    <p:sldId id="279" r:id="rId28"/>
    <p:sldId id="280" r:id="rId29"/>
    <p:sldId id="281" r:id="rId30"/>
    <p:sldId id="264" r:id="rId31"/>
    <p:sldId id="282" r:id="rId32"/>
    <p:sldId id="283" r:id="rId33"/>
    <p:sldId id="284" r:id="rId34"/>
    <p:sldId id="287" r:id="rId35"/>
    <p:sldId id="298" r:id="rId36"/>
    <p:sldId id="300" r:id="rId37"/>
    <p:sldId id="301" r:id="rId38"/>
    <p:sldId id="390" r:id="rId39"/>
    <p:sldId id="391" r:id="rId40"/>
    <p:sldId id="392" r:id="rId41"/>
    <p:sldId id="393" r:id="rId42"/>
    <p:sldId id="394" r:id="rId43"/>
    <p:sldId id="395" r:id="rId44"/>
    <p:sldId id="396" r:id="rId45"/>
    <p:sldId id="403" r:id="rId46"/>
    <p:sldId id="404" r:id="rId47"/>
    <p:sldId id="406" r:id="rId48"/>
    <p:sldId id="407" r:id="rId49"/>
    <p:sldId id="408" r:id="rId50"/>
    <p:sldId id="445" r:id="rId51"/>
    <p:sldId id="398" r:id="rId52"/>
    <p:sldId id="397" r:id="rId53"/>
    <p:sldId id="416" r:id="rId54"/>
    <p:sldId id="302" r:id="rId55"/>
    <p:sldId id="303" r:id="rId56"/>
    <p:sldId id="363" r:id="rId57"/>
    <p:sldId id="299" r:id="rId58"/>
    <p:sldId id="304" r:id="rId59"/>
    <p:sldId id="308" r:id="rId60"/>
    <p:sldId id="305" r:id="rId61"/>
    <p:sldId id="306" r:id="rId62"/>
    <p:sldId id="307" r:id="rId63"/>
    <p:sldId id="309" r:id="rId64"/>
    <p:sldId id="310" r:id="rId65"/>
    <p:sldId id="311" r:id="rId66"/>
    <p:sldId id="312" r:id="rId67"/>
    <p:sldId id="313" r:id="rId68"/>
    <p:sldId id="315" r:id="rId69"/>
    <p:sldId id="314" r:id="rId70"/>
    <p:sldId id="446" r:id="rId71"/>
    <p:sldId id="447" r:id="rId72"/>
    <p:sldId id="448" r:id="rId73"/>
    <p:sldId id="323" r:id="rId74"/>
    <p:sldId id="324" r:id="rId75"/>
    <p:sldId id="409" r:id="rId76"/>
    <p:sldId id="325" r:id="rId77"/>
    <p:sldId id="326" r:id="rId78"/>
    <p:sldId id="410" r:id="rId79"/>
    <p:sldId id="411" r:id="rId80"/>
    <p:sldId id="327" r:id="rId81"/>
    <p:sldId id="412" r:id="rId82"/>
    <p:sldId id="413" r:id="rId83"/>
    <p:sldId id="414" r:id="rId84"/>
    <p:sldId id="415" r:id="rId85"/>
    <p:sldId id="328" r:id="rId86"/>
    <p:sldId id="329" r:id="rId87"/>
    <p:sldId id="330" r:id="rId88"/>
    <p:sldId id="331" r:id="rId89"/>
    <p:sldId id="332" r:id="rId90"/>
    <p:sldId id="334" r:id="rId91"/>
    <p:sldId id="333" r:id="rId92"/>
    <p:sldId id="335" r:id="rId93"/>
    <p:sldId id="336" r:id="rId94"/>
    <p:sldId id="337" r:id="rId95"/>
    <p:sldId id="338" r:id="rId96"/>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19" autoAdjust="0"/>
    <p:restoredTop sz="93875" autoAdjust="0"/>
  </p:normalViewPr>
  <p:slideViewPr>
    <p:cSldViewPr>
      <p:cViewPr varScale="1">
        <p:scale>
          <a:sx n="123" d="100"/>
          <a:sy n="123" d="100"/>
        </p:scale>
        <p:origin x="1832" y="176"/>
      </p:cViewPr>
      <p:guideLst>
        <p:guide orient="horz" pos="2160"/>
        <p:guide pos="2880"/>
      </p:guideLst>
    </p:cSldViewPr>
  </p:slideViewPr>
  <p:outlineViewPr>
    <p:cViewPr>
      <p:scale>
        <a:sx n="33" d="100"/>
        <a:sy n="33" d="100"/>
      </p:scale>
      <p:origin x="42"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presProps" Target="presProps.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3CD074A-6980-8840-A811-25DB983A6499}" type="datetimeFigureOut">
              <a:rPr lang="it-IT" smtClean="0"/>
              <a:t>06/04/18</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2356C57-F74A-9C49-B160-70D3E184B0A9}" type="slidenum">
              <a:rPr lang="it-IT" smtClean="0"/>
              <a:t>‹#›</a:t>
            </a:fld>
            <a:endParaRPr lang="it-IT"/>
          </a:p>
        </p:txBody>
      </p:sp>
    </p:spTree>
    <p:extLst>
      <p:ext uri="{BB962C8B-B14F-4D97-AF65-F5344CB8AC3E}">
        <p14:creationId xmlns:p14="http://schemas.microsoft.com/office/powerpoint/2010/main" val="397482806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lo stile del titolo</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fld id="{BB994510-6BD5-4C7D-B890-74EDEF112CD8}" type="datetimeFigureOut">
              <a:rPr lang="it-IT" smtClean="0"/>
              <a:pPr/>
              <a:t>06/04/18</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F1F5BCFA-67D2-4D7A-87D1-C2633EB93E81}" type="slidenum">
              <a:rPr lang="it-IT" smtClean="0"/>
              <a:pPr/>
              <a:t>‹#›</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BB994510-6BD5-4C7D-B890-74EDEF112CD8}" type="datetimeFigureOut">
              <a:rPr lang="it-IT" smtClean="0"/>
              <a:pPr/>
              <a:t>06/04/18</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F1F5BCFA-67D2-4D7A-87D1-C2633EB93E81}" type="slidenum">
              <a:rPr lang="it-IT" smtClean="0"/>
              <a:pPr/>
              <a:t>‹#›</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BB994510-6BD5-4C7D-B890-74EDEF112CD8}" type="datetimeFigureOut">
              <a:rPr lang="it-IT" smtClean="0"/>
              <a:pPr/>
              <a:t>06/04/18</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F1F5BCFA-67D2-4D7A-87D1-C2633EB93E81}" type="slidenum">
              <a:rPr lang="it-IT" smtClean="0"/>
              <a:pPr/>
              <a:t>‹#›</a:t>
            </a:fld>
            <a:endParaRPr lang="it-IT"/>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uto">
    <p:spTree>
      <p:nvGrpSpPr>
        <p:cNvPr id="1" name=""/>
        <p:cNvGrpSpPr/>
        <p:nvPr/>
      </p:nvGrpSpPr>
      <p:grpSpPr>
        <a:xfrm>
          <a:off x="0" y="0"/>
          <a:ext cx="0" cy="0"/>
          <a:chOff x="0" y="0"/>
          <a:chExt cx="0" cy="0"/>
        </a:xfrm>
      </p:grpSpPr>
      <p:sp>
        <p:nvSpPr>
          <p:cNvPr id="2" name="Segnaposto contenuto 1"/>
          <p:cNvSpPr>
            <a:spLocks noGrp="1"/>
          </p:cNvSpPr>
          <p:nvPr>
            <p:ph/>
          </p:nvPr>
        </p:nvSpPr>
        <p:spPr>
          <a:xfrm>
            <a:off x="457200" y="274638"/>
            <a:ext cx="8229600" cy="5851525"/>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3" name="Segnaposto data 3"/>
          <p:cNvSpPr>
            <a:spLocks noGrp="1"/>
          </p:cNvSpPr>
          <p:nvPr>
            <p:ph type="dt" sz="half" idx="10"/>
          </p:nvPr>
        </p:nvSpPr>
        <p:spPr/>
        <p:txBody>
          <a:bodyPr/>
          <a:lstStyle>
            <a:lvl1pPr>
              <a:defRPr/>
            </a:lvl1pPr>
          </a:lstStyle>
          <a:p>
            <a:pPr>
              <a:defRPr/>
            </a:pPr>
            <a:fld id="{4F0C9D10-2861-B546-BB97-410278893D2B}" type="datetime1">
              <a:rPr lang="it-IT"/>
              <a:pPr>
                <a:defRPr/>
              </a:pPr>
              <a:t>06/04/18</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36E47DEC-F380-0B42-8F9E-EC634CFC917B}" type="slidenum">
              <a:rPr lang="it-IT"/>
              <a:pPr>
                <a:defRPr/>
              </a:pPr>
              <a:t>‹#›</a:t>
            </a:fld>
            <a:endParaRPr lang="it-IT"/>
          </a:p>
        </p:txBody>
      </p:sp>
    </p:spTree>
    <p:extLst>
      <p:ext uri="{BB962C8B-B14F-4D97-AF65-F5344CB8AC3E}">
        <p14:creationId xmlns:p14="http://schemas.microsoft.com/office/powerpoint/2010/main" val="9484781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BB994510-6BD5-4C7D-B890-74EDEF112CD8}" type="datetimeFigureOut">
              <a:rPr lang="it-IT" smtClean="0"/>
              <a:pPr/>
              <a:t>06/04/18</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F1F5BCFA-67D2-4D7A-87D1-C2633EB93E81}" type="slidenum">
              <a:rPr lang="it-IT" smtClean="0"/>
              <a:pPr/>
              <a:t>‹#›</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Segnaposto data 3"/>
          <p:cNvSpPr>
            <a:spLocks noGrp="1"/>
          </p:cNvSpPr>
          <p:nvPr>
            <p:ph type="dt" sz="half" idx="10"/>
          </p:nvPr>
        </p:nvSpPr>
        <p:spPr/>
        <p:txBody>
          <a:bodyPr/>
          <a:lstStyle/>
          <a:p>
            <a:fld id="{BB994510-6BD5-4C7D-B890-74EDEF112CD8}" type="datetimeFigureOut">
              <a:rPr lang="it-IT" smtClean="0"/>
              <a:pPr/>
              <a:t>06/04/18</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F1F5BCFA-67D2-4D7A-87D1-C2633EB93E81}" type="slidenum">
              <a:rPr lang="it-IT" smtClean="0"/>
              <a:pPr/>
              <a:t>‹#›</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fld id="{BB994510-6BD5-4C7D-B890-74EDEF112CD8}" type="datetimeFigureOut">
              <a:rPr lang="it-IT" smtClean="0"/>
              <a:pPr/>
              <a:t>06/04/18</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F1F5BCFA-67D2-4D7A-87D1-C2633EB93E81}" type="slidenum">
              <a:rPr lang="it-IT" smtClean="0"/>
              <a:pPr/>
              <a:t>‹#›</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fld id="{BB994510-6BD5-4C7D-B890-74EDEF112CD8}" type="datetimeFigureOut">
              <a:rPr lang="it-IT" smtClean="0"/>
              <a:pPr/>
              <a:t>06/04/18</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F1F5BCFA-67D2-4D7A-87D1-C2633EB93E81}" type="slidenum">
              <a:rPr lang="it-IT" smtClean="0"/>
              <a:pPr/>
              <a:t>‹#›</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sz="half" idx="10"/>
          </p:nvPr>
        </p:nvSpPr>
        <p:spPr/>
        <p:txBody>
          <a:bodyPr/>
          <a:lstStyle/>
          <a:p>
            <a:fld id="{BB994510-6BD5-4C7D-B890-74EDEF112CD8}" type="datetimeFigureOut">
              <a:rPr lang="it-IT" smtClean="0"/>
              <a:pPr/>
              <a:t>06/04/18</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F1F5BCFA-67D2-4D7A-87D1-C2633EB93E81}" type="slidenum">
              <a:rPr lang="it-IT" smtClean="0"/>
              <a:pPr/>
              <a:t>‹#›</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BB994510-6BD5-4C7D-B890-74EDEF112CD8}" type="datetimeFigureOut">
              <a:rPr lang="it-IT" smtClean="0"/>
              <a:pPr/>
              <a:t>06/04/18</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F1F5BCFA-67D2-4D7A-87D1-C2633EB93E81}" type="slidenum">
              <a:rPr lang="it-IT" smtClean="0"/>
              <a:pPr/>
              <a:t>‹#›</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BB994510-6BD5-4C7D-B890-74EDEF112CD8}" type="datetimeFigureOut">
              <a:rPr lang="it-IT" smtClean="0"/>
              <a:pPr/>
              <a:t>06/04/18</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F1F5BCFA-67D2-4D7A-87D1-C2633EB93E81}" type="slidenum">
              <a:rPr lang="it-IT" smtClean="0"/>
              <a:pPr/>
              <a:t>‹#›</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BB994510-6BD5-4C7D-B890-74EDEF112CD8}" type="datetimeFigureOut">
              <a:rPr lang="it-IT" smtClean="0"/>
              <a:pPr/>
              <a:t>06/04/18</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F1F5BCFA-67D2-4D7A-87D1-C2633EB93E81}" type="slidenum">
              <a:rPr lang="it-IT" smtClean="0"/>
              <a:pPr/>
              <a:t>‹#›</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a:t>Fare clic per modificare lo stile del titolo</a:t>
            </a:r>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994510-6BD5-4C7D-B890-74EDEF112CD8}" type="datetimeFigureOut">
              <a:rPr lang="it-IT" smtClean="0"/>
              <a:pPr/>
              <a:t>06/04/18</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F5BCFA-67D2-4D7A-87D1-C2633EB93E81}" type="slidenum">
              <a:rPr lang="it-IT" smtClean="0"/>
              <a:pPr/>
              <a:t>‹#›</a:t>
            </a:fld>
            <a:endParaRPr 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7.6"/><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r>
              <a:rPr lang="it-IT" dirty="0"/>
              <a:t>Attilio Mastrocinque</a:t>
            </a:r>
          </a:p>
        </p:txBody>
      </p:sp>
      <p:sp>
        <p:nvSpPr>
          <p:cNvPr id="3" name="Sottotitolo 2"/>
          <p:cNvSpPr>
            <a:spLocks noGrp="1"/>
          </p:cNvSpPr>
          <p:nvPr>
            <p:ph type="subTitle" idx="1"/>
          </p:nvPr>
        </p:nvSpPr>
        <p:spPr/>
        <p:txBody>
          <a:bodyPr/>
          <a:lstStyle/>
          <a:p>
            <a:r>
              <a:rPr lang="it-IT" dirty="0"/>
              <a:t>Storia del mondo antico</a:t>
            </a:r>
          </a:p>
        </p:txBody>
      </p:sp>
    </p:spTree>
    <p:extLst>
      <p:ext uri="{BB962C8B-B14F-4D97-AF65-F5344CB8AC3E}">
        <p14:creationId xmlns:p14="http://schemas.microsoft.com/office/powerpoint/2010/main" val="25600683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sz="4000" b="1" dirty="0">
                <a:ea typeface="ＭＳ Ｐゴシック" pitchFamily="4" charset="-128"/>
                <a:cs typeface="ＭＳ Ｐゴシック" pitchFamily="4" charset="-128"/>
              </a:rPr>
              <a:t>Convegno sugli scavi archeologici dell’Università: 22-23 maggio 2018</a:t>
            </a:r>
            <a:br>
              <a:rPr lang="it-IT" sz="4000" b="1" dirty="0">
                <a:ea typeface="ＭＳ Ｐゴシック" pitchFamily="4" charset="-128"/>
                <a:cs typeface="ＭＳ Ｐゴシック" pitchFamily="4" charset="-128"/>
              </a:rPr>
            </a:br>
            <a:r>
              <a:rPr lang="it-IT" sz="4000" b="1" dirty="0">
                <a:ea typeface="ＭＳ Ｐゴシック" pitchFamily="4" charset="-128"/>
                <a:cs typeface="ＭＳ Ｐゴシック" pitchFamily="4" charset="-128"/>
              </a:rPr>
              <a:t>Villa del Bene a Volargne di Dolcé (VR)</a:t>
            </a:r>
            <a:endParaRPr lang="it-IT" dirty="0"/>
          </a:p>
        </p:txBody>
      </p:sp>
      <p:pic>
        <p:nvPicPr>
          <p:cNvPr id="5" name="Segnaposto contenuto 4" descr="2017-06-13 15.04.59.jpg"/>
          <p:cNvPicPr>
            <a:picLocks noGrp="1" noChangeAspect="1"/>
          </p:cNvPicPr>
          <p:nvPr>
            <p:ph sz="half" idx="1"/>
          </p:nvPr>
        </p:nvPicPr>
        <p:blipFill>
          <a:blip r:embed="rId2" cstate="print">
            <a:extLst>
              <a:ext uri="{28A0092B-C50C-407E-A947-70E740481C1C}">
                <a14:useLocalDpi xmlns:a14="http://schemas.microsoft.com/office/drawing/2010/main" val="0"/>
              </a:ext>
            </a:extLst>
          </a:blip>
          <a:srcRect l="18490" r="18490"/>
          <a:stretch>
            <a:fillRect/>
          </a:stretch>
        </p:blipFill>
        <p:spPr>
          <a:xfrm>
            <a:off x="10322" y="1883743"/>
            <a:ext cx="4417662" cy="4950769"/>
          </a:xfrm>
        </p:spPr>
      </p:pic>
      <p:sp>
        <p:nvSpPr>
          <p:cNvPr id="4" name="Segnaposto contenuto 3"/>
          <p:cNvSpPr>
            <a:spLocks noGrp="1"/>
          </p:cNvSpPr>
          <p:nvPr>
            <p:ph sz="half" idx="2"/>
          </p:nvPr>
        </p:nvSpPr>
        <p:spPr>
          <a:xfrm>
            <a:off x="4499992" y="2780928"/>
            <a:ext cx="4644008" cy="3345235"/>
          </a:xfrm>
        </p:spPr>
        <p:txBody>
          <a:bodyPr/>
          <a:lstStyle/>
          <a:p>
            <a:endParaRPr lang="it-IT" dirty="0"/>
          </a:p>
        </p:txBody>
      </p:sp>
      <p:pic>
        <p:nvPicPr>
          <p:cNvPr id="6" name="Immagine 5" descr="villa del Bene.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24327" y="2924944"/>
            <a:ext cx="4750961" cy="2636912"/>
          </a:xfrm>
          <a:prstGeom prst="rect">
            <a:avLst/>
          </a:prstGeom>
        </p:spPr>
      </p:pic>
    </p:spTree>
    <p:extLst>
      <p:ext uri="{BB962C8B-B14F-4D97-AF65-F5344CB8AC3E}">
        <p14:creationId xmlns:p14="http://schemas.microsoft.com/office/powerpoint/2010/main" val="38631194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title"/>
          </p:nvPr>
        </p:nvSpPr>
        <p:spPr>
          <a:xfrm>
            <a:off x="0" y="0"/>
            <a:ext cx="9144000" cy="6858000"/>
          </a:xfrm>
        </p:spPr>
        <p:txBody>
          <a:bodyPr>
            <a:normAutofit/>
          </a:bodyPr>
          <a:lstStyle/>
          <a:p>
            <a:r>
              <a:rPr lang="en-US" sz="2800" dirty="0"/>
              <a:t>Villa del </a:t>
            </a:r>
            <a:r>
              <a:rPr lang="en-US" sz="2800" dirty="0" err="1"/>
              <a:t>Bene</a:t>
            </a:r>
            <a:r>
              <a:rPr lang="en-US" sz="2800" dirty="0"/>
              <a:t> (</a:t>
            </a:r>
            <a:r>
              <a:rPr lang="en-US" sz="2800" dirty="0" err="1"/>
              <a:t>Volargne</a:t>
            </a:r>
            <a:r>
              <a:rPr lang="en-US" sz="2800" dirty="0"/>
              <a:t> di </a:t>
            </a:r>
            <a:r>
              <a:rPr lang="en-US" sz="2800" dirty="0" err="1"/>
              <a:t>Dolcè</a:t>
            </a:r>
            <a:r>
              <a:rPr lang="en-US" sz="2800" dirty="0"/>
              <a:t>)</a:t>
            </a:r>
            <a:br>
              <a:rPr lang="it-IT" sz="2800" dirty="0"/>
            </a:br>
            <a:r>
              <a:rPr lang="en-US" sz="2800" dirty="0"/>
              <a:t>22 Maggio</a:t>
            </a:r>
            <a:br>
              <a:rPr lang="it-IT" sz="2800" dirty="0"/>
            </a:br>
            <a:r>
              <a:rPr lang="it-IT" sz="2800" b="1" dirty="0"/>
              <a:t>L’anfiteatro di Aquileia fra vecchi dati e nuovi scavi</a:t>
            </a:r>
            <a:br>
              <a:rPr lang="it-IT" sz="2800" dirty="0"/>
            </a:br>
            <a:r>
              <a:rPr lang="it-IT" sz="2800" dirty="0"/>
              <a:t>Patrizia Basso, Gli scavi fra Settecento e Novecento e le ricerche dell'Università di Verona</a:t>
            </a:r>
            <a:br>
              <a:rPr lang="it-IT" sz="2800" dirty="0"/>
            </a:br>
            <a:r>
              <a:rPr lang="it-IT" sz="2800" dirty="0"/>
              <a:t>Valeria Grazioli, Fiammetta Soriano, Costruzione, vita e riuso dell'anfiteatro</a:t>
            </a:r>
            <a:br>
              <a:rPr lang="it-IT" sz="2800" dirty="0"/>
            </a:br>
            <a:r>
              <a:rPr lang="it-IT" sz="2800" dirty="0"/>
              <a:t>Marina </a:t>
            </a:r>
            <a:r>
              <a:rPr lang="it-IT" sz="2800" dirty="0" err="1"/>
              <a:t>Scalzeri</a:t>
            </a:r>
            <a:r>
              <a:rPr lang="it-IT" sz="2800" dirty="0"/>
              <a:t>, Elisa </a:t>
            </a:r>
            <a:r>
              <a:rPr lang="it-IT" sz="2800" dirty="0" err="1"/>
              <a:t>Zentilini</a:t>
            </a:r>
            <a:r>
              <a:rPr lang="it-IT" sz="2800" dirty="0"/>
              <a:t>, I materiali </a:t>
            </a:r>
            <a:br>
              <a:rPr lang="it-IT" sz="2800" dirty="0"/>
            </a:br>
            <a:r>
              <a:rPr lang="it-IT" sz="2800" dirty="0" err="1"/>
              <a:t>Antonells</a:t>
            </a:r>
            <a:r>
              <a:rPr lang="it-IT" sz="2800" dirty="0"/>
              <a:t> </a:t>
            </a:r>
            <a:r>
              <a:rPr lang="it-IT" sz="2800" dirty="0" err="1"/>
              <a:t>Arzone</a:t>
            </a:r>
            <a:r>
              <a:rPr lang="it-IT" sz="2800" dirty="0"/>
              <a:t>, Le monete</a:t>
            </a:r>
            <a:br>
              <a:rPr lang="it-IT" sz="2800" dirty="0"/>
            </a:br>
            <a:r>
              <a:rPr lang="it-IT" sz="2800" dirty="0"/>
              <a:t>Clelia Sbrolli (</a:t>
            </a:r>
            <a:r>
              <a:rPr lang="it-IT" sz="2800" dirty="0" err="1"/>
              <a:t>unipd</a:t>
            </a:r>
            <a:r>
              <a:rPr lang="it-IT" sz="2800" dirty="0"/>
              <a:t>), Gli intonaci</a:t>
            </a:r>
            <a:br>
              <a:rPr lang="it-IT" sz="2800" dirty="0"/>
            </a:br>
            <a:r>
              <a:rPr lang="it-IT" sz="2800" dirty="0"/>
              <a:t>Caterina </a:t>
            </a:r>
            <a:r>
              <a:rPr lang="it-IT" sz="2800" dirty="0" err="1"/>
              <a:t>Previato</a:t>
            </a:r>
            <a:r>
              <a:rPr lang="it-IT" sz="2800" dirty="0"/>
              <a:t> (uni </a:t>
            </a:r>
            <a:r>
              <a:rPr lang="it-IT" sz="2800" dirty="0" err="1"/>
              <a:t>pd</a:t>
            </a:r>
            <a:r>
              <a:rPr lang="it-IT" sz="2800" dirty="0"/>
              <a:t>), Le analisi petrografiche</a:t>
            </a:r>
            <a:br>
              <a:rPr lang="it-IT" sz="2800" dirty="0"/>
            </a:br>
            <a:r>
              <a:rPr lang="it-IT" sz="2800" dirty="0"/>
              <a:t>Simone </a:t>
            </a:r>
            <a:r>
              <a:rPr lang="it-IT" sz="2800" dirty="0" err="1"/>
              <a:t>Dilaria</a:t>
            </a:r>
            <a:r>
              <a:rPr lang="it-IT" sz="2800" dirty="0"/>
              <a:t> (</a:t>
            </a:r>
            <a:r>
              <a:rPr lang="it-IT" sz="2800" dirty="0" err="1"/>
              <a:t>Unipd</a:t>
            </a:r>
            <a:r>
              <a:rPr lang="it-IT" sz="2800" dirty="0"/>
              <a:t>), Le analisi delle malte</a:t>
            </a:r>
            <a:br>
              <a:rPr lang="it-IT" sz="2800" dirty="0"/>
            </a:br>
            <a:r>
              <a:rPr lang="it-IT" sz="2800" dirty="0"/>
              <a:t>Cristiano Nicosia (</a:t>
            </a:r>
            <a:r>
              <a:rPr lang="it-IT" sz="2800" dirty="0" err="1"/>
              <a:t>unipd</a:t>
            </a:r>
            <a:r>
              <a:rPr lang="it-IT" sz="2800" dirty="0"/>
              <a:t>), I carotaggi </a:t>
            </a:r>
            <a:br>
              <a:rPr lang="it-IT" sz="2800" dirty="0"/>
            </a:br>
            <a:r>
              <a:rPr lang="it-IT" sz="2800" dirty="0"/>
              <a:t>Marco Marchesini, Analisi C14 e paleobotaniche</a:t>
            </a:r>
            <a:br>
              <a:rPr lang="it-IT" sz="2800" dirty="0"/>
            </a:br>
            <a:endParaRPr lang="it-IT" sz="2800" dirty="0"/>
          </a:p>
        </p:txBody>
      </p:sp>
    </p:spTree>
    <p:extLst>
      <p:ext uri="{BB962C8B-B14F-4D97-AF65-F5344CB8AC3E}">
        <p14:creationId xmlns:p14="http://schemas.microsoft.com/office/powerpoint/2010/main" val="24370145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title"/>
          </p:nvPr>
        </p:nvSpPr>
        <p:spPr>
          <a:xfrm>
            <a:off x="0" y="0"/>
            <a:ext cx="9144000" cy="6858000"/>
          </a:xfrm>
        </p:spPr>
        <p:txBody>
          <a:bodyPr>
            <a:normAutofit/>
          </a:bodyPr>
          <a:lstStyle/>
          <a:p>
            <a:r>
              <a:rPr lang="en-US" sz="2800" dirty="0"/>
              <a:t>Fabio </a:t>
            </a:r>
            <a:r>
              <a:rPr lang="en-US" sz="2800" dirty="0" err="1"/>
              <a:t>Saggioro</a:t>
            </a:r>
            <a:r>
              <a:rPr lang="en-US" sz="2800" dirty="0"/>
              <a:t>, Andrea Breda, Maria </a:t>
            </a:r>
            <a:r>
              <a:rPr lang="en-US" sz="2800" dirty="0" err="1"/>
              <a:t>Bosco</a:t>
            </a:r>
            <a:r>
              <a:rPr lang="en-US" sz="2800" dirty="0"/>
              <a:t> et al., </a:t>
            </a:r>
            <a:r>
              <a:rPr lang="en-US" sz="2800" b="1" dirty="0"/>
              <a:t>Lo </a:t>
            </a:r>
            <a:r>
              <a:rPr lang="en-US" sz="2800" b="1" dirty="0" err="1"/>
              <a:t>scavo</a:t>
            </a:r>
            <a:r>
              <a:rPr lang="en-US" sz="2800" b="1" dirty="0"/>
              <a:t> di San Benedetto di Leno</a:t>
            </a:r>
            <a:r>
              <a:rPr lang="en-US" sz="2800" dirty="0"/>
              <a:t>: </a:t>
            </a:r>
            <a:r>
              <a:rPr lang="en-US" sz="2800" dirty="0" err="1"/>
              <a:t>il</a:t>
            </a:r>
            <a:r>
              <a:rPr lang="en-US" sz="2800" dirty="0"/>
              <a:t> </a:t>
            </a:r>
            <a:r>
              <a:rPr lang="en-US" sz="2800" dirty="0" err="1"/>
              <a:t>monastero</a:t>
            </a:r>
            <a:r>
              <a:rPr lang="en-US" sz="2800" dirty="0"/>
              <a:t> di re </a:t>
            </a:r>
            <a:r>
              <a:rPr lang="en-US" sz="2800" dirty="0" err="1"/>
              <a:t>Liutprando</a:t>
            </a:r>
            <a:r>
              <a:rPr lang="en-US" sz="2800" dirty="0"/>
              <a:t> e </a:t>
            </a:r>
            <a:r>
              <a:rPr lang="en-US" sz="2800" dirty="0" err="1"/>
              <a:t>il</a:t>
            </a:r>
            <a:r>
              <a:rPr lang="en-US" sz="2800" dirty="0"/>
              <a:t> </a:t>
            </a:r>
            <a:r>
              <a:rPr lang="en-US" sz="2800" dirty="0" err="1"/>
              <a:t>paesaggio</a:t>
            </a:r>
            <a:r>
              <a:rPr lang="en-US" sz="2800" dirty="0"/>
              <a:t> </a:t>
            </a:r>
            <a:r>
              <a:rPr lang="en-US" sz="2800" dirty="0" err="1"/>
              <a:t>della</a:t>
            </a:r>
            <a:r>
              <a:rPr lang="en-US" sz="2800" dirty="0"/>
              <a:t> </a:t>
            </a:r>
            <a:r>
              <a:rPr lang="en-US" sz="2800" dirty="0" err="1"/>
              <a:t>pianura</a:t>
            </a:r>
            <a:r>
              <a:rPr lang="en-US" sz="2800" dirty="0"/>
              <a:t> </a:t>
            </a:r>
            <a:r>
              <a:rPr lang="en-US" sz="2800" dirty="0" err="1"/>
              <a:t>bresciana</a:t>
            </a:r>
            <a:br>
              <a:rPr lang="it-IT" sz="2800" dirty="0"/>
            </a:br>
            <a:r>
              <a:rPr lang="en-US" sz="2800" dirty="0"/>
              <a:t>Fabio </a:t>
            </a:r>
            <a:r>
              <a:rPr lang="en-US" sz="2800" dirty="0" err="1"/>
              <a:t>Saggioro</a:t>
            </a:r>
            <a:r>
              <a:rPr lang="en-US" sz="2800" dirty="0"/>
              <a:t>, Andrea Breda et al., </a:t>
            </a:r>
            <a:r>
              <a:rPr lang="en-US" sz="2800" dirty="0" err="1"/>
              <a:t>Archeologia</a:t>
            </a:r>
            <a:r>
              <a:rPr lang="en-US" sz="2800" dirty="0"/>
              <a:t> </a:t>
            </a:r>
            <a:r>
              <a:rPr lang="en-US" sz="2800" dirty="0" err="1"/>
              <a:t>delle</a:t>
            </a:r>
            <a:r>
              <a:rPr lang="en-US" sz="2800" dirty="0"/>
              <a:t> </a:t>
            </a:r>
            <a:r>
              <a:rPr lang="en-US" sz="2800" dirty="0" err="1"/>
              <a:t>catastrofi</a:t>
            </a:r>
            <a:r>
              <a:rPr lang="en-US" sz="2800" dirty="0"/>
              <a:t>: </a:t>
            </a:r>
            <a:r>
              <a:rPr lang="en-US" sz="2800" dirty="0" err="1"/>
              <a:t>il</a:t>
            </a:r>
            <a:r>
              <a:rPr lang="en-US" sz="2800" dirty="0"/>
              <a:t> </a:t>
            </a:r>
            <a:r>
              <a:rPr lang="en-US" sz="2800" dirty="0" err="1"/>
              <a:t>paesaggio</a:t>
            </a:r>
            <a:r>
              <a:rPr lang="en-US" sz="2800" dirty="0"/>
              <a:t> di </a:t>
            </a:r>
            <a:r>
              <a:rPr lang="en-US" sz="2800" dirty="0" err="1"/>
              <a:t>Piuro</a:t>
            </a:r>
            <a:r>
              <a:rPr lang="en-US" sz="2800" dirty="0"/>
              <a:t> </a:t>
            </a:r>
            <a:r>
              <a:rPr lang="en-US" sz="2800" dirty="0" err="1"/>
              <a:t>tra</a:t>
            </a:r>
            <a:r>
              <a:rPr lang="en-US" sz="2800" dirty="0"/>
              <a:t> </a:t>
            </a:r>
            <a:r>
              <a:rPr lang="en-US" sz="2800" dirty="0" err="1"/>
              <a:t>medioevo</a:t>
            </a:r>
            <a:r>
              <a:rPr lang="en-US" sz="2800" dirty="0"/>
              <a:t> </a:t>
            </a:r>
            <a:r>
              <a:rPr lang="en-US" sz="2800" dirty="0" err="1"/>
              <a:t>ed</a:t>
            </a:r>
            <a:r>
              <a:rPr lang="en-US" sz="2800" dirty="0"/>
              <a:t> </a:t>
            </a:r>
            <a:r>
              <a:rPr lang="en-US" sz="2800" dirty="0" err="1"/>
              <a:t>età</a:t>
            </a:r>
            <a:r>
              <a:rPr lang="en-US" sz="2800" dirty="0"/>
              <a:t> </a:t>
            </a:r>
            <a:r>
              <a:rPr lang="en-US" sz="2800" dirty="0" err="1"/>
              <a:t>moderna</a:t>
            </a:r>
            <a:endParaRPr lang="it-IT" sz="2800" dirty="0"/>
          </a:p>
        </p:txBody>
      </p:sp>
    </p:spTree>
    <p:extLst>
      <p:ext uri="{BB962C8B-B14F-4D97-AF65-F5344CB8AC3E}">
        <p14:creationId xmlns:p14="http://schemas.microsoft.com/office/powerpoint/2010/main" val="29758884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title"/>
          </p:nvPr>
        </p:nvSpPr>
        <p:spPr>
          <a:xfrm>
            <a:off x="0" y="0"/>
            <a:ext cx="9144000" cy="6858000"/>
          </a:xfrm>
        </p:spPr>
        <p:txBody>
          <a:bodyPr>
            <a:normAutofit fontScale="90000"/>
          </a:bodyPr>
          <a:lstStyle/>
          <a:p>
            <a:r>
              <a:rPr lang="en-US" sz="2800" dirty="0"/>
              <a:t>23 Maggio</a:t>
            </a:r>
            <a:br>
              <a:rPr lang="it-IT" sz="2800" dirty="0"/>
            </a:br>
            <a:r>
              <a:rPr lang="it-IT" sz="2800" b="1" dirty="0"/>
              <a:t>Indagini presso la Domus cd. del Mitreo presso la Civita di Tarquinia, Anni 2016 e 2017</a:t>
            </a:r>
            <a:br>
              <a:rPr lang="it-IT" sz="2800" dirty="0"/>
            </a:br>
            <a:r>
              <a:rPr lang="it-IT" sz="2800" dirty="0"/>
              <a:t>Chiara Maria Marchetti, Tarquinia romana. Breve storia degli studi e degli scavi</a:t>
            </a:r>
            <a:br>
              <a:rPr lang="it-IT" sz="2800" dirty="0"/>
            </a:br>
            <a:r>
              <a:rPr lang="it-IT" sz="2800" dirty="0"/>
              <a:t>Attilio Mastrocinque, Fiammetta Soriano, Elisa </a:t>
            </a:r>
            <a:r>
              <a:rPr lang="it-IT" sz="2800" dirty="0" err="1"/>
              <a:t>Zentilini</a:t>
            </a:r>
            <a:r>
              <a:rPr lang="it-IT" sz="2800" dirty="0"/>
              <a:t>, La Domus di Tarquinia, Campagne di scavo 2016/2017: le fasi</a:t>
            </a:r>
            <a:br>
              <a:rPr lang="it-IT" sz="2800" dirty="0"/>
            </a:br>
            <a:r>
              <a:rPr lang="it-IT" sz="2800" dirty="0"/>
              <a:t>Fabio Fiocchi, Esplorazione preliminare della cisterna </a:t>
            </a:r>
            <a:br>
              <a:rPr lang="it-IT" sz="2800" dirty="0"/>
            </a:br>
            <a:r>
              <a:rPr lang="it-IT" sz="2800" i="1" dirty="0"/>
              <a:t>Studi tipologici</a:t>
            </a:r>
            <a:br>
              <a:rPr lang="it-IT" sz="2800" dirty="0"/>
            </a:br>
            <a:r>
              <a:rPr lang="it-IT" sz="2800" dirty="0"/>
              <a:t>Attilio Mastrocinque, Chiara Maria Marchetti, Chiodo votivo con iscrizione</a:t>
            </a:r>
            <a:br>
              <a:rPr lang="it-IT" sz="2800" dirty="0"/>
            </a:br>
            <a:r>
              <a:rPr lang="it-IT" sz="2800" dirty="0"/>
              <a:t>Fiammetta Soriano, I pavimenti della Domus di Tarquinia. Considerazioni preliminari</a:t>
            </a:r>
            <a:br>
              <a:rPr lang="it-IT" sz="2800" dirty="0"/>
            </a:br>
            <a:r>
              <a:rPr lang="it-IT" sz="2800" i="1" dirty="0"/>
              <a:t>I materiali archeologici</a:t>
            </a:r>
            <a:br>
              <a:rPr lang="it-IT" sz="2800" dirty="0"/>
            </a:br>
            <a:r>
              <a:rPr lang="it-IT" sz="2800" dirty="0"/>
              <a:t>Elisa </a:t>
            </a:r>
            <a:r>
              <a:rPr lang="it-IT" sz="2800" dirty="0" err="1"/>
              <a:t>Zentilini</a:t>
            </a:r>
            <a:r>
              <a:rPr lang="it-IT" sz="2800" dirty="0"/>
              <a:t>, Le sigillate e l’africana da cucina</a:t>
            </a:r>
            <a:br>
              <a:rPr lang="it-IT" sz="2800" dirty="0"/>
            </a:br>
            <a:r>
              <a:rPr lang="it-IT" sz="2800" dirty="0"/>
              <a:t>Chiara Maria Marchetti, Classi ceramiche etrusche, la vernice nera e le pareti sottili </a:t>
            </a:r>
          </a:p>
        </p:txBody>
      </p:sp>
    </p:spTree>
    <p:extLst>
      <p:ext uri="{BB962C8B-B14F-4D97-AF65-F5344CB8AC3E}">
        <p14:creationId xmlns:p14="http://schemas.microsoft.com/office/powerpoint/2010/main" val="26195696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title"/>
          </p:nvPr>
        </p:nvSpPr>
        <p:spPr>
          <a:xfrm>
            <a:off x="0" y="0"/>
            <a:ext cx="9144000" cy="6858000"/>
          </a:xfrm>
        </p:spPr>
        <p:txBody>
          <a:bodyPr>
            <a:normAutofit/>
          </a:bodyPr>
          <a:lstStyle/>
          <a:p>
            <a:r>
              <a:rPr lang="it-IT" sz="2400" dirty="0"/>
              <a:t>Luca </a:t>
            </a:r>
            <a:r>
              <a:rPr lang="it-IT" sz="2400" dirty="0" err="1"/>
              <a:t>Arioli</a:t>
            </a:r>
            <a:r>
              <a:rPr lang="it-IT" sz="2400" dirty="0"/>
              <a:t>, Le lucerne e i vetri</a:t>
            </a:r>
            <a:br>
              <a:rPr lang="it-IT" sz="2400" dirty="0"/>
            </a:br>
            <a:r>
              <a:rPr lang="it-IT" sz="2400" dirty="0"/>
              <a:t>Mirka </a:t>
            </a:r>
            <a:r>
              <a:rPr lang="it-IT" sz="2400" dirty="0" err="1"/>
              <a:t>Disarò</a:t>
            </a:r>
            <a:r>
              <a:rPr lang="it-IT" sz="2400" dirty="0"/>
              <a:t>, Le anfore</a:t>
            </a:r>
            <a:br>
              <a:rPr lang="it-IT" sz="2400" dirty="0"/>
            </a:br>
            <a:r>
              <a:rPr lang="it-IT" sz="2400" dirty="0"/>
              <a:t>Vittoria </a:t>
            </a:r>
            <a:r>
              <a:rPr lang="it-IT" sz="2400" dirty="0" err="1"/>
              <a:t>Canciani</a:t>
            </a:r>
            <a:r>
              <a:rPr lang="it-IT" sz="2400" dirty="0"/>
              <a:t>, La ceramica comune</a:t>
            </a:r>
            <a:br>
              <a:rPr lang="it-IT" sz="2400" dirty="0"/>
            </a:br>
            <a:r>
              <a:rPr lang="it-IT" sz="2400" dirty="0"/>
              <a:t>Attilio Mastrocinque, Chiara Maria Marchetti, Le terrecotte architettoniche</a:t>
            </a:r>
            <a:br>
              <a:rPr lang="it-IT" sz="2400" dirty="0"/>
            </a:br>
            <a:r>
              <a:rPr lang="it-IT" sz="2400" dirty="0"/>
              <a:t>Rossana </a:t>
            </a:r>
            <a:r>
              <a:rPr lang="it-IT" sz="2400" dirty="0" err="1"/>
              <a:t>Scavone</a:t>
            </a:r>
            <a:r>
              <a:rPr lang="it-IT" sz="2400" dirty="0"/>
              <a:t>, Le ossa animali e gli ossi lavorati </a:t>
            </a:r>
            <a:br>
              <a:rPr lang="it-IT" sz="2400" dirty="0"/>
            </a:br>
            <a:r>
              <a:rPr lang="it-IT" sz="2400" dirty="0"/>
              <a:t>Giulia </a:t>
            </a:r>
            <a:r>
              <a:rPr lang="it-IT" sz="2400" dirty="0" err="1"/>
              <a:t>Bison</a:t>
            </a:r>
            <a:r>
              <a:rPr lang="it-IT" sz="2400" dirty="0"/>
              <a:t>, I metalli</a:t>
            </a:r>
            <a:br>
              <a:rPr lang="it-IT" sz="2400" dirty="0"/>
            </a:br>
            <a:r>
              <a:rPr lang="it-IT" sz="2400" dirty="0"/>
              <a:t>Antonella </a:t>
            </a:r>
            <a:r>
              <a:rPr lang="it-IT" sz="2400" dirty="0" err="1"/>
              <a:t>Arzone</a:t>
            </a:r>
            <a:r>
              <a:rPr lang="it-IT" sz="2400" dirty="0"/>
              <a:t>, Le monete </a:t>
            </a:r>
            <a:br>
              <a:rPr lang="it-IT" sz="2400" dirty="0"/>
            </a:br>
            <a:r>
              <a:rPr lang="it-IT" sz="2400" dirty="0"/>
              <a:t>Nicola Luciani, I pesi di epoca romana</a:t>
            </a:r>
            <a:br>
              <a:rPr lang="it-IT" sz="2400" dirty="0"/>
            </a:br>
            <a:r>
              <a:rPr lang="it-IT" sz="2400"/>
              <a:t> </a:t>
            </a:r>
            <a:r>
              <a:rPr lang="it-IT" sz="2400" i="1"/>
              <a:t>Le analisi</a:t>
            </a:r>
            <a:r>
              <a:rPr lang="it-IT" sz="2400" dirty="0"/>
              <a:t> </a:t>
            </a:r>
            <a:br>
              <a:rPr lang="it-IT" sz="2400" dirty="0"/>
            </a:br>
            <a:r>
              <a:rPr lang="it-IT" sz="2400" dirty="0"/>
              <a:t>Marco Marchesini, Chiara Vitaloni, Analisi paleobotaniche dal fondo della cisterna</a:t>
            </a:r>
            <a:br>
              <a:rPr lang="it-IT" sz="2400" dirty="0"/>
            </a:br>
            <a:r>
              <a:rPr lang="it-IT" sz="2400" dirty="0"/>
              <a:t>Lorenzo Lazzarini, Floriana </a:t>
            </a:r>
            <a:r>
              <a:rPr lang="it-IT" sz="2400" dirty="0" err="1"/>
              <a:t>Majerle</a:t>
            </a:r>
            <a:r>
              <a:rPr lang="it-IT" sz="2400" dirty="0"/>
              <a:t>, Analisi </a:t>
            </a:r>
            <a:r>
              <a:rPr lang="it-IT" sz="2400" dirty="0" err="1"/>
              <a:t>archeometriche</a:t>
            </a:r>
            <a:r>
              <a:rPr lang="it-IT" sz="2400" dirty="0"/>
              <a:t> sul marmo della fontana e sulle </a:t>
            </a:r>
            <a:r>
              <a:rPr lang="it-IT" sz="2400" dirty="0" err="1"/>
              <a:t>ballottine</a:t>
            </a:r>
            <a:r>
              <a:rPr lang="it-IT" sz="2400" dirty="0"/>
              <a:t> di pigmento azzurro e rosso</a:t>
            </a:r>
            <a:br>
              <a:rPr lang="it-IT" sz="2400" dirty="0"/>
            </a:br>
            <a:r>
              <a:rPr lang="it-IT" sz="2400" dirty="0"/>
              <a:t>Manuela Malatesta, Franco </a:t>
            </a:r>
            <a:r>
              <a:rPr lang="it-IT" sz="2400" dirty="0" err="1"/>
              <a:t>Tagliaro</a:t>
            </a:r>
            <a:r>
              <a:rPr lang="it-IT" sz="2400" dirty="0"/>
              <a:t>, Resti alimentari dal </a:t>
            </a:r>
            <a:r>
              <a:rPr lang="it-IT" sz="2400" i="1" dirty="0" err="1"/>
              <a:t>caccabus</a:t>
            </a:r>
            <a:r>
              <a:rPr lang="it-IT" sz="2400" dirty="0"/>
              <a:t> rinvenuto nella cisterna </a:t>
            </a:r>
            <a:endParaRPr lang="it-IT" sz="2800" dirty="0"/>
          </a:p>
        </p:txBody>
      </p:sp>
    </p:spTree>
    <p:extLst>
      <p:ext uri="{BB962C8B-B14F-4D97-AF65-F5344CB8AC3E}">
        <p14:creationId xmlns:p14="http://schemas.microsoft.com/office/powerpoint/2010/main" val="251378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descr="DSCN8673.JPG"/>
          <p:cNvPicPr>
            <a:picLocks noGrp="1" noChangeAspect="1"/>
          </p:cNvPicPr>
          <p:nvPr>
            <p:ph idx="1"/>
          </p:nvPr>
        </p:nvPicPr>
        <p:blipFill>
          <a:blip r:embed="rId2" cstate="print">
            <a:extLst>
              <a:ext uri="{28A0092B-C50C-407E-A947-70E740481C1C}">
                <a14:useLocalDpi xmlns:a14="http://schemas.microsoft.com/office/drawing/2010/main" val="0"/>
              </a:ext>
            </a:extLst>
          </a:blip>
          <a:srcRect t="13336" b="13336"/>
          <a:stretch>
            <a:fillRect/>
          </a:stretch>
        </p:blipFill>
        <p:spPr/>
      </p:pic>
    </p:spTree>
    <p:extLst>
      <p:ext uri="{BB962C8B-B14F-4D97-AF65-F5344CB8AC3E}">
        <p14:creationId xmlns:p14="http://schemas.microsoft.com/office/powerpoint/2010/main" val="18925794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a:xfrm>
            <a:off x="395536" y="0"/>
            <a:ext cx="8291264" cy="836712"/>
          </a:xfrm>
        </p:spPr>
        <p:txBody>
          <a:bodyPr/>
          <a:lstStyle/>
          <a:p>
            <a:r>
              <a:rPr lang="it-IT" dirty="0"/>
              <a:t>Popoli dell’Italia antica</a:t>
            </a:r>
          </a:p>
        </p:txBody>
      </p:sp>
      <p:pic>
        <p:nvPicPr>
          <p:cNvPr id="5" name="Immagine 4" descr="fig.6 Popoli Italia ant"/>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7784" y="836712"/>
            <a:ext cx="5536934" cy="5958693"/>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39552" y="0"/>
            <a:ext cx="8147248" cy="692696"/>
          </a:xfrm>
        </p:spPr>
        <p:txBody>
          <a:bodyPr>
            <a:normAutofit fontScale="90000"/>
          </a:bodyPr>
          <a:lstStyle/>
          <a:p>
            <a:r>
              <a:rPr lang="it-IT" dirty="0"/>
              <a:t>Etruria e Lazio</a:t>
            </a:r>
          </a:p>
        </p:txBody>
      </p:sp>
      <p:pic>
        <p:nvPicPr>
          <p:cNvPr id="3" name="Immagine 2" descr="fig.5 Lazio-Etruria.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2771" y="692696"/>
            <a:ext cx="9851721" cy="6156283"/>
          </a:xfrm>
          <a:prstGeom prst="rect">
            <a:avLst/>
          </a:prstGeom>
        </p:spPr>
      </p:pic>
    </p:spTree>
    <p:extLst>
      <p:ext uri="{BB962C8B-B14F-4D97-AF65-F5344CB8AC3E}">
        <p14:creationId xmlns:p14="http://schemas.microsoft.com/office/powerpoint/2010/main" val="1212421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flipV="1">
            <a:off x="-45719" y="0"/>
            <a:ext cx="45719" cy="332656"/>
          </a:xfrm>
        </p:spPr>
        <p:txBody>
          <a:bodyPr>
            <a:normAutofit fontScale="90000"/>
          </a:bodyPr>
          <a:lstStyle/>
          <a:p>
            <a:endParaRPr lang="it-IT" dirty="0"/>
          </a:p>
        </p:txBody>
      </p:sp>
      <p:sp>
        <p:nvSpPr>
          <p:cNvPr id="3" name="Segnaposto contenuto 2"/>
          <p:cNvSpPr>
            <a:spLocks noGrp="1"/>
          </p:cNvSpPr>
          <p:nvPr>
            <p:ph idx="1"/>
          </p:nvPr>
        </p:nvSpPr>
        <p:spPr>
          <a:xfrm>
            <a:off x="323528" y="836712"/>
            <a:ext cx="8363272" cy="5289451"/>
          </a:xfrm>
        </p:spPr>
        <p:txBody>
          <a:bodyPr/>
          <a:lstStyle/>
          <a:p>
            <a:r>
              <a:rPr lang="it-IT" dirty="0"/>
              <a:t>Le leghe </a:t>
            </a:r>
          </a:p>
          <a:p>
            <a:r>
              <a:rPr lang="it-IT" dirty="0"/>
              <a:t>La Roma palatina</a:t>
            </a:r>
          </a:p>
          <a:p>
            <a:r>
              <a:rPr lang="it-IT" dirty="0"/>
              <a:t>I sinecismi</a:t>
            </a:r>
          </a:p>
          <a:p>
            <a:r>
              <a:rPr lang="it-IT" dirty="0"/>
              <a:t>Le curie</a:t>
            </a:r>
          </a:p>
          <a:p>
            <a:r>
              <a:rPr lang="it-IT" dirty="0"/>
              <a:t>La schiavitù</a:t>
            </a:r>
          </a:p>
          <a:p>
            <a:endParaRPr lang="it-IT" dirty="0"/>
          </a:p>
        </p:txBody>
      </p:sp>
    </p:spTree>
    <p:extLst>
      <p:ext uri="{BB962C8B-B14F-4D97-AF65-F5344CB8AC3E}">
        <p14:creationId xmlns:p14="http://schemas.microsoft.com/office/powerpoint/2010/main" val="13012552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r>
              <a:rPr lang="it-IT" dirty="0"/>
              <a:t>I </a:t>
            </a:r>
            <a:r>
              <a:rPr lang="it-IT" dirty="0" err="1"/>
              <a:t>Tarquinii</a:t>
            </a:r>
            <a:r>
              <a:rPr lang="it-IT" dirty="0"/>
              <a:t> e gli Etruschi</a:t>
            </a:r>
          </a:p>
          <a:p>
            <a:pPr>
              <a:buNone/>
            </a:pPr>
            <a:r>
              <a:rPr lang="it-IT" dirty="0"/>
              <a:t>    </a:t>
            </a:r>
            <a:r>
              <a:rPr lang="it-IT" dirty="0" err="1"/>
              <a:t>Servio</a:t>
            </a:r>
            <a:r>
              <a:rPr lang="it-IT" dirty="0"/>
              <a:t> Tullio</a:t>
            </a:r>
          </a:p>
          <a:p>
            <a:r>
              <a:rPr lang="it-IT" dirty="0" err="1"/>
              <a:t>Porsenna</a:t>
            </a:r>
            <a:r>
              <a:rPr lang="it-IT" dirty="0"/>
              <a:t> e Roma</a:t>
            </a:r>
          </a:p>
          <a:p>
            <a:r>
              <a:rPr lang="it-IT" dirty="0"/>
              <a:t>I Latini </a:t>
            </a:r>
            <a:r>
              <a:rPr lang="it-IT" dirty="0" err="1"/>
              <a:t>–</a:t>
            </a:r>
            <a:r>
              <a:rPr lang="it-IT" dirty="0"/>
              <a:t> Roma </a:t>
            </a:r>
            <a:r>
              <a:rPr lang="it-IT" dirty="0" err="1"/>
              <a:t>–</a:t>
            </a:r>
            <a:r>
              <a:rPr lang="it-IT" dirty="0"/>
              <a:t> gli Etruschi - </a:t>
            </a:r>
            <a:r>
              <a:rPr lang="it-IT" dirty="0" err="1"/>
              <a:t>Cuma</a:t>
            </a:r>
            <a:endParaRPr lang="it-IT" dirty="0"/>
          </a:p>
          <a:p>
            <a:endParaRPr lang="it-IT" dirty="0"/>
          </a:p>
        </p:txBody>
      </p:sp>
    </p:spTree>
    <p:extLst>
      <p:ext uri="{BB962C8B-B14F-4D97-AF65-F5344CB8AC3E}">
        <p14:creationId xmlns:p14="http://schemas.microsoft.com/office/powerpoint/2010/main" val="40019376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olo 1"/>
          <p:cNvSpPr>
            <a:spLocks noGrp="1"/>
          </p:cNvSpPr>
          <p:nvPr>
            <p:ph type="title"/>
          </p:nvPr>
        </p:nvSpPr>
        <p:spPr>
          <a:xfrm>
            <a:off x="0" y="-152400"/>
            <a:ext cx="9144000" cy="762000"/>
          </a:xfrm>
        </p:spPr>
        <p:txBody>
          <a:bodyPr/>
          <a:lstStyle/>
          <a:p>
            <a:endParaRPr lang="it-IT">
              <a:latin typeface="Calibri" charset="0"/>
              <a:ea typeface="ＭＳ Ｐゴシック" charset="0"/>
              <a:cs typeface="ＭＳ Ｐゴシック" charset="0"/>
            </a:endParaRPr>
          </a:p>
        </p:txBody>
      </p:sp>
      <p:sp>
        <p:nvSpPr>
          <p:cNvPr id="16386" name="Segnaposto contenuto 2"/>
          <p:cNvSpPr>
            <a:spLocks noGrp="1"/>
          </p:cNvSpPr>
          <p:nvPr>
            <p:ph idx="1"/>
          </p:nvPr>
        </p:nvSpPr>
        <p:spPr>
          <a:xfrm>
            <a:off x="0" y="609600"/>
            <a:ext cx="9144000" cy="6248400"/>
          </a:xfrm>
        </p:spPr>
        <p:txBody>
          <a:bodyPr/>
          <a:lstStyle/>
          <a:p>
            <a:endParaRPr lang="it-IT" u="sng" dirty="0">
              <a:latin typeface="Calibri" charset="0"/>
              <a:ea typeface="ＭＳ Ｐゴシック" charset="0"/>
              <a:cs typeface="ＭＳ Ｐゴシック" charset="0"/>
            </a:endParaRPr>
          </a:p>
          <a:p>
            <a:r>
              <a:rPr lang="it-IT" u="sng" dirty="0">
                <a:latin typeface="Calibri" charset="0"/>
                <a:ea typeface="ＭＳ Ｐゴシック" charset="0"/>
                <a:cs typeface="ＭＳ Ｐゴシック" charset="0"/>
              </a:rPr>
              <a:t>Nella piattaforma internet di Ferrara gli studenti troveranno sia le lezioni registrate che il materiale didattico per ogni insegnamento del corso di studio</a:t>
            </a:r>
          </a:p>
          <a:p>
            <a:endParaRPr lang="it-IT" u="sng" dirty="0">
              <a:latin typeface="Calibri" charset="0"/>
              <a:ea typeface="ＭＳ Ｐゴシック" charset="0"/>
              <a:cs typeface="ＭＳ Ｐゴシック" charset="0"/>
            </a:endParaRPr>
          </a:p>
          <a:p>
            <a:r>
              <a:rPr lang="it-IT" u="sng" dirty="0">
                <a:latin typeface="Calibri" charset="0"/>
                <a:ea typeface="ＭＳ Ｐゴシック" charset="0"/>
                <a:cs typeface="ＭＳ Ｐゴシック" charset="0"/>
              </a:rPr>
              <a:t>Le lezioni (solo audio) e i </a:t>
            </a:r>
            <a:r>
              <a:rPr lang="it-IT" u="sng" dirty="0" err="1">
                <a:latin typeface="Calibri" charset="0"/>
                <a:ea typeface="ＭＳ Ｐゴシック" charset="0"/>
                <a:cs typeface="ＭＳ Ｐゴシック" charset="0"/>
              </a:rPr>
              <a:t>files</a:t>
            </a:r>
            <a:r>
              <a:rPr lang="it-IT" u="sng" dirty="0">
                <a:latin typeface="Calibri" charset="0"/>
                <a:ea typeface="ＭＳ Ｐゴシック" charset="0"/>
                <a:cs typeface="ＭＳ Ｐゴシック" charset="0"/>
              </a:rPr>
              <a:t> di immagini saranno caricati anche sulla pagina E-Learning dell’Università di Verona </a:t>
            </a:r>
            <a:endParaRPr lang="it-IT" dirty="0">
              <a:latin typeface="Calibri" charset="0"/>
              <a:ea typeface="ＭＳ Ｐゴシック" charset="0"/>
              <a:cs typeface="ＭＳ Ｐゴシック" charset="0"/>
            </a:endParaRPr>
          </a:p>
        </p:txBody>
      </p:sp>
    </p:spTree>
    <p:extLst>
      <p:ext uri="{BB962C8B-B14F-4D97-AF65-F5344CB8AC3E}">
        <p14:creationId xmlns:p14="http://schemas.microsoft.com/office/powerpoint/2010/main" val="8747326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Le fonti</a:t>
            </a:r>
          </a:p>
        </p:txBody>
      </p:sp>
      <p:sp>
        <p:nvSpPr>
          <p:cNvPr id="3" name="Segnaposto contenuto 2"/>
          <p:cNvSpPr>
            <a:spLocks noGrp="1"/>
          </p:cNvSpPr>
          <p:nvPr>
            <p:ph idx="1"/>
          </p:nvPr>
        </p:nvSpPr>
        <p:spPr>
          <a:xfrm>
            <a:off x="0" y="1268760"/>
            <a:ext cx="9144000" cy="5589240"/>
          </a:xfrm>
        </p:spPr>
        <p:txBody>
          <a:bodyPr>
            <a:normAutofit/>
          </a:bodyPr>
          <a:lstStyle/>
          <a:p>
            <a:r>
              <a:rPr lang="it-IT" dirty="0"/>
              <a:t>TITO LIVIO (59 a.C.-19 d.C.) </a:t>
            </a:r>
          </a:p>
          <a:p>
            <a:r>
              <a:rPr lang="it-IT" dirty="0"/>
              <a:t>storia dalle origini ad Augusto in 142 libri </a:t>
            </a:r>
          </a:p>
          <a:p>
            <a:r>
              <a:rPr lang="it-IT" dirty="0"/>
              <a:t>CICERONE (106-43 a.C.) </a:t>
            </a:r>
          </a:p>
          <a:p>
            <a:r>
              <a:rPr lang="it-IT" dirty="0"/>
              <a:t>Nella </a:t>
            </a:r>
            <a:r>
              <a:rPr lang="it-IT" i="1" dirty="0"/>
              <a:t>Repubblica</a:t>
            </a:r>
            <a:r>
              <a:rPr lang="it-IT" dirty="0"/>
              <a:t> fornisce un'importante ricostruzione della storia romana delle origini e della sua costituzione </a:t>
            </a:r>
          </a:p>
          <a:p>
            <a:r>
              <a:rPr lang="it-IT" dirty="0"/>
              <a:t>PLUTARCO. di </a:t>
            </a:r>
            <a:r>
              <a:rPr lang="it-IT" dirty="0" err="1"/>
              <a:t>Cheronea</a:t>
            </a:r>
            <a:r>
              <a:rPr lang="it-IT" dirty="0"/>
              <a:t> (46 </a:t>
            </a:r>
            <a:r>
              <a:rPr lang="it-IT" dirty="0" err="1"/>
              <a:t>ca</a:t>
            </a:r>
            <a:r>
              <a:rPr lang="it-IT" dirty="0"/>
              <a:t>. – 130 a.C.), </a:t>
            </a:r>
            <a:r>
              <a:rPr lang="it-IT" i="1" dirty="0"/>
              <a:t>Vite parallele</a:t>
            </a:r>
            <a:r>
              <a:rPr lang="it-IT" dirty="0"/>
              <a:t> (Vite di Romolo, Numa, </a:t>
            </a:r>
            <a:r>
              <a:rPr lang="it-IT" dirty="0" err="1"/>
              <a:t>Publicola</a:t>
            </a:r>
            <a:r>
              <a:rPr lang="it-IT" dirty="0"/>
              <a:t>, Coriolano, Camillo, Pirro )</a:t>
            </a:r>
          </a:p>
        </p:txBody>
      </p:sp>
    </p:spTree>
    <p:extLst>
      <p:ext uri="{BB962C8B-B14F-4D97-AF65-F5344CB8AC3E}">
        <p14:creationId xmlns:p14="http://schemas.microsoft.com/office/powerpoint/2010/main" val="25384228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flipV="1">
            <a:off x="-45719" y="332656"/>
            <a:ext cx="45719" cy="144016"/>
          </a:xfrm>
        </p:spPr>
        <p:txBody>
          <a:bodyPr>
            <a:normAutofit fontScale="90000"/>
          </a:bodyPr>
          <a:lstStyle/>
          <a:p>
            <a:endParaRPr lang="it-IT" dirty="0"/>
          </a:p>
        </p:txBody>
      </p:sp>
      <p:sp>
        <p:nvSpPr>
          <p:cNvPr id="3" name="Segnaposto contenuto 2"/>
          <p:cNvSpPr>
            <a:spLocks noGrp="1"/>
          </p:cNvSpPr>
          <p:nvPr>
            <p:ph idx="1"/>
          </p:nvPr>
        </p:nvSpPr>
        <p:spPr>
          <a:xfrm>
            <a:off x="0" y="0"/>
            <a:ext cx="9144000" cy="6858000"/>
          </a:xfrm>
        </p:spPr>
        <p:txBody>
          <a:bodyPr>
            <a:normAutofit/>
          </a:bodyPr>
          <a:lstStyle/>
          <a:p>
            <a:r>
              <a:rPr lang="it-IT" dirty="0"/>
              <a:t>CASSIO DIONE.  Nato a Nicea (Bitinia), 155-235 d.C. </a:t>
            </a:r>
          </a:p>
          <a:p>
            <a:r>
              <a:rPr lang="it-IT" i="1" dirty="0"/>
              <a:t>Storia romana</a:t>
            </a:r>
            <a:r>
              <a:rPr lang="it-IT" dirty="0"/>
              <a:t>, in 80 libri, da Enea al 229 d.C. </a:t>
            </a:r>
          </a:p>
          <a:p>
            <a:r>
              <a:rPr lang="it-IT" dirty="0"/>
              <a:t>DIONISIO DI ALICARNASSO 60-7 a.C. </a:t>
            </a:r>
            <a:r>
              <a:rPr lang="it-IT" i="1" dirty="0"/>
              <a:t>Le antichità romane</a:t>
            </a:r>
            <a:r>
              <a:rPr lang="it-IT" dirty="0"/>
              <a:t>, in 20 libri (rimangono i primi 11), dall’inizio alla prima guerra Punica</a:t>
            </a:r>
          </a:p>
          <a:p>
            <a:r>
              <a:rPr lang="it-IT" dirty="0"/>
              <a:t>PLUTARCO.  Greco di </a:t>
            </a:r>
            <a:r>
              <a:rPr lang="it-IT" dirty="0" err="1"/>
              <a:t>Cheronea</a:t>
            </a:r>
            <a:r>
              <a:rPr lang="it-IT" dirty="0"/>
              <a:t> (46 ca. </a:t>
            </a:r>
            <a:r>
              <a:rPr lang="it-IT" dirty="0" err="1"/>
              <a:t>–</a:t>
            </a:r>
            <a:r>
              <a:rPr lang="it-IT" dirty="0"/>
              <a:t> 130 a.C.), </a:t>
            </a:r>
            <a:r>
              <a:rPr lang="it-IT" i="1" dirty="0"/>
              <a:t>Vite parallele</a:t>
            </a:r>
            <a:r>
              <a:rPr lang="it-IT" dirty="0"/>
              <a:t>.  Per l'epoca arcaica sono importanti le Vite di Romolo, </a:t>
            </a:r>
            <a:r>
              <a:rPr lang="it-IT" dirty="0" err="1"/>
              <a:t>Numa</a:t>
            </a:r>
            <a:r>
              <a:rPr lang="it-IT" dirty="0"/>
              <a:t>, </a:t>
            </a:r>
            <a:r>
              <a:rPr lang="it-IT" dirty="0" err="1"/>
              <a:t>Publicola</a:t>
            </a:r>
            <a:r>
              <a:rPr lang="it-IT" dirty="0"/>
              <a:t>, Coriolano, Camillo, Pirro, e gli opuscoli </a:t>
            </a:r>
            <a:r>
              <a:rPr lang="it-IT" i="1" dirty="0"/>
              <a:t>de fortuna </a:t>
            </a:r>
            <a:r>
              <a:rPr lang="it-IT" i="1" dirty="0" err="1"/>
              <a:t>Romanorum</a:t>
            </a:r>
            <a:r>
              <a:rPr lang="it-IT" i="1" dirty="0"/>
              <a:t> </a:t>
            </a:r>
            <a:r>
              <a:rPr lang="it-IT" dirty="0"/>
              <a:t>e </a:t>
            </a:r>
            <a:r>
              <a:rPr lang="it-IT" i="1" dirty="0" err="1"/>
              <a:t>Quaestiones</a:t>
            </a:r>
            <a:r>
              <a:rPr lang="it-IT" i="1" dirty="0"/>
              <a:t> </a:t>
            </a:r>
            <a:r>
              <a:rPr lang="it-IT" i="1" dirty="0" err="1"/>
              <a:t>Romanae</a:t>
            </a:r>
            <a:r>
              <a:rPr lang="it-IT" dirty="0"/>
              <a:t>.</a:t>
            </a:r>
          </a:p>
          <a:p>
            <a:endParaRPr lang="it-IT" dirty="0"/>
          </a:p>
          <a:p>
            <a:endParaRPr lang="it-IT" dirty="0"/>
          </a:p>
        </p:txBody>
      </p:sp>
    </p:spTree>
    <p:extLst>
      <p:ext uri="{BB962C8B-B14F-4D97-AF65-F5344CB8AC3E}">
        <p14:creationId xmlns:p14="http://schemas.microsoft.com/office/powerpoint/2010/main" val="23698759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flipV="1">
            <a:off x="-45719" y="332656"/>
            <a:ext cx="45719" cy="144016"/>
          </a:xfrm>
        </p:spPr>
        <p:txBody>
          <a:bodyPr>
            <a:normAutofit fontScale="90000"/>
          </a:bodyPr>
          <a:lstStyle/>
          <a:p>
            <a:endParaRPr lang="it-IT" dirty="0"/>
          </a:p>
        </p:txBody>
      </p:sp>
      <p:sp>
        <p:nvSpPr>
          <p:cNvPr id="3" name="Segnaposto contenuto 2"/>
          <p:cNvSpPr>
            <a:spLocks noGrp="1"/>
          </p:cNvSpPr>
          <p:nvPr>
            <p:ph idx="1"/>
          </p:nvPr>
        </p:nvSpPr>
        <p:spPr>
          <a:xfrm>
            <a:off x="0" y="0"/>
            <a:ext cx="9144000" cy="6858000"/>
          </a:xfrm>
        </p:spPr>
        <p:txBody>
          <a:bodyPr>
            <a:normAutofit/>
          </a:bodyPr>
          <a:lstStyle/>
          <a:p>
            <a:r>
              <a:rPr lang="it-IT" b="1" dirty="0" err="1"/>
              <a:t>Strabone</a:t>
            </a:r>
            <a:r>
              <a:rPr lang="it-IT" dirty="0"/>
              <a:t> (la cui storia arrivava fino a 30 a.C. </a:t>
            </a:r>
            <a:r>
              <a:rPr lang="it-IT" dirty="0" err="1"/>
              <a:t>ca</a:t>
            </a:r>
            <a:r>
              <a:rPr lang="it-IT" dirty="0"/>
              <a:t>.),  di Amasia (63 a.C. </a:t>
            </a:r>
            <a:r>
              <a:rPr lang="it-IT" dirty="0" err="1"/>
              <a:t>ca</a:t>
            </a:r>
            <a:r>
              <a:rPr lang="it-IT" dirty="0"/>
              <a:t> – 21 d.C. </a:t>
            </a:r>
            <a:r>
              <a:rPr lang="it-IT" dirty="0" err="1"/>
              <a:t>ca</a:t>
            </a:r>
            <a:r>
              <a:rPr lang="it-IT" dirty="0"/>
              <a:t>.) scrisse un’opera storica, ora perduta, in cui continuava le </a:t>
            </a:r>
            <a:r>
              <a:rPr lang="it-IT" i="1" dirty="0"/>
              <a:t>Storie </a:t>
            </a:r>
            <a:r>
              <a:rPr lang="it-IT" dirty="0"/>
              <a:t>di Polibio; di lui resta invece la </a:t>
            </a:r>
            <a:r>
              <a:rPr lang="it-IT" i="1" dirty="0"/>
              <a:t>Geografia</a:t>
            </a:r>
            <a:r>
              <a:rPr lang="it-IT" dirty="0"/>
              <a:t>, in 17 libri, in cui, oltre a notizie geografiche o etnografiche, si danno precise informazioni sulla storia delle varie città e regioni del mondo antico.  Preziosissimi sono i suoi libri (soprattutto il V) dedicati alla Magna Grecia. </a:t>
            </a:r>
          </a:p>
        </p:txBody>
      </p:sp>
    </p:spTree>
    <p:extLst>
      <p:ext uri="{BB962C8B-B14F-4D97-AF65-F5344CB8AC3E}">
        <p14:creationId xmlns:p14="http://schemas.microsoft.com/office/powerpoint/2010/main" val="21497778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Incertezza della storia arcaica</a:t>
            </a:r>
          </a:p>
        </p:txBody>
      </p:sp>
      <p:sp>
        <p:nvSpPr>
          <p:cNvPr id="3" name="Segnaposto contenuto 2"/>
          <p:cNvSpPr>
            <a:spLocks noGrp="1"/>
          </p:cNvSpPr>
          <p:nvPr>
            <p:ph idx="1"/>
          </p:nvPr>
        </p:nvSpPr>
        <p:spPr>
          <a:xfrm>
            <a:off x="0" y="1196752"/>
            <a:ext cx="9144000" cy="5661248"/>
          </a:xfrm>
        </p:spPr>
        <p:txBody>
          <a:bodyPr>
            <a:normAutofit fontScale="40000" lnSpcReduction="20000"/>
          </a:bodyPr>
          <a:lstStyle/>
          <a:p>
            <a:r>
              <a:rPr lang="it-IT" sz="7000" dirty="0" err="1"/>
              <a:t>Liv</a:t>
            </a:r>
            <a:r>
              <a:rPr lang="it-IT" sz="7000" dirty="0"/>
              <a:t>., </a:t>
            </a:r>
            <a:r>
              <a:rPr lang="it-IT" sz="7000" dirty="0" err="1"/>
              <a:t>P</a:t>
            </a:r>
            <a:r>
              <a:rPr lang="it-IT" sz="7000" i="1" dirty="0" err="1"/>
              <a:t>raef</a:t>
            </a:r>
            <a:r>
              <a:rPr lang="it-IT" sz="7000" dirty="0"/>
              <a:t>. 6: </a:t>
            </a:r>
            <a:r>
              <a:rPr lang="it-IT" sz="7000" i="1" dirty="0" err="1"/>
              <a:t>quae</a:t>
            </a:r>
            <a:r>
              <a:rPr lang="it-IT" sz="7000" i="1" dirty="0"/>
              <a:t> ante </a:t>
            </a:r>
            <a:r>
              <a:rPr lang="it-IT" sz="7000" i="1" dirty="0" err="1"/>
              <a:t>conditam</a:t>
            </a:r>
            <a:r>
              <a:rPr lang="it-IT" sz="7000" i="1" dirty="0"/>
              <a:t> </a:t>
            </a:r>
            <a:r>
              <a:rPr lang="it-IT" sz="7000" i="1" dirty="0" err="1"/>
              <a:t>condendamve</a:t>
            </a:r>
            <a:r>
              <a:rPr lang="it-IT" sz="7000" i="1" dirty="0"/>
              <a:t> </a:t>
            </a:r>
            <a:r>
              <a:rPr lang="it-IT" sz="7000" i="1" dirty="0" err="1"/>
              <a:t>urbem</a:t>
            </a:r>
            <a:r>
              <a:rPr lang="it-IT" sz="7000" i="1" dirty="0"/>
              <a:t> </a:t>
            </a:r>
            <a:r>
              <a:rPr lang="it-IT" sz="7000" i="1" dirty="0" err="1"/>
              <a:t>poeticis</a:t>
            </a:r>
            <a:r>
              <a:rPr lang="it-IT" sz="7000" i="1" dirty="0"/>
              <a:t> </a:t>
            </a:r>
            <a:r>
              <a:rPr lang="it-IT" sz="7000" i="1" dirty="0" err="1"/>
              <a:t>magis</a:t>
            </a:r>
            <a:r>
              <a:rPr lang="it-IT" sz="7000" i="1" dirty="0"/>
              <a:t> decora </a:t>
            </a:r>
            <a:r>
              <a:rPr lang="it-IT" sz="7000" i="1" dirty="0" err="1"/>
              <a:t>fabulis</a:t>
            </a:r>
            <a:r>
              <a:rPr lang="it-IT" sz="7000" i="1" dirty="0"/>
              <a:t> </a:t>
            </a:r>
            <a:r>
              <a:rPr lang="it-IT" sz="7000" i="1" dirty="0" err="1"/>
              <a:t>quam</a:t>
            </a:r>
            <a:r>
              <a:rPr lang="it-IT" sz="7000" i="1" dirty="0"/>
              <a:t> </a:t>
            </a:r>
            <a:r>
              <a:rPr lang="it-IT" sz="7000" i="1" dirty="0" err="1"/>
              <a:t>incorruptis</a:t>
            </a:r>
            <a:r>
              <a:rPr lang="it-IT" sz="7000" i="1" dirty="0"/>
              <a:t> rerum </a:t>
            </a:r>
            <a:r>
              <a:rPr lang="it-IT" sz="7000" i="1" dirty="0" err="1"/>
              <a:t>gestarum</a:t>
            </a:r>
            <a:r>
              <a:rPr lang="it-IT" sz="7000" i="1" dirty="0"/>
              <a:t> </a:t>
            </a:r>
            <a:r>
              <a:rPr lang="it-IT" sz="7000" i="1" dirty="0" err="1"/>
              <a:t>monumentis</a:t>
            </a:r>
            <a:r>
              <a:rPr lang="it-IT" sz="7000" i="1" dirty="0"/>
              <a:t> </a:t>
            </a:r>
            <a:r>
              <a:rPr lang="it-IT" sz="7000" i="1" dirty="0" err="1"/>
              <a:t>traduntur</a:t>
            </a:r>
            <a:r>
              <a:rPr lang="it-IT" sz="7000" i="1" dirty="0"/>
              <a:t>, ea </a:t>
            </a:r>
            <a:r>
              <a:rPr lang="it-IT" sz="7000" i="1" dirty="0" err="1"/>
              <a:t>nec</a:t>
            </a:r>
            <a:r>
              <a:rPr lang="it-IT" sz="7000" i="1" dirty="0"/>
              <a:t> </a:t>
            </a:r>
            <a:r>
              <a:rPr lang="it-IT" sz="7000" i="1" dirty="0" err="1"/>
              <a:t>adfirmare</a:t>
            </a:r>
            <a:r>
              <a:rPr lang="it-IT" sz="7000" i="1" dirty="0"/>
              <a:t> </a:t>
            </a:r>
            <a:r>
              <a:rPr lang="it-IT" sz="7000" i="1" dirty="0" err="1"/>
              <a:t>nec</a:t>
            </a:r>
            <a:r>
              <a:rPr lang="it-IT" sz="7000" i="1" dirty="0"/>
              <a:t> </a:t>
            </a:r>
            <a:r>
              <a:rPr lang="it-IT" sz="7000" i="1" dirty="0" err="1"/>
              <a:t>refellere</a:t>
            </a:r>
            <a:r>
              <a:rPr lang="it-IT" sz="7000" i="1" dirty="0"/>
              <a:t> in animo est</a:t>
            </a:r>
            <a:endParaRPr lang="it-IT" sz="7000" dirty="0"/>
          </a:p>
          <a:p>
            <a:r>
              <a:rPr lang="it-IT" sz="7000" dirty="0"/>
              <a:t>Le leggende precedenti la fondazione di Roma o il progetto della sua fondazione, dato che si addicono più ai racconti fantasiosi dei poeti che alla documentazione rigorosa degli storici, non è mia intenzione né confermarle né smentirle. Sia concessa agli antichi la facoltà di nobilitare l'origine delle città mescolando l'umano col divino; e se si deve concedere a un popolo di consacrare le proprie origini e di ricondurle a un intervento degli </a:t>
            </a:r>
            <a:r>
              <a:rPr lang="it-IT" sz="7000" dirty="0" err="1"/>
              <a:t>dèi</a:t>
            </a:r>
            <a:r>
              <a:rPr lang="it-IT" sz="7000" dirty="0"/>
              <a:t>, questo vanto militare lo merita il popolo romano perché, riconnettendo a Marte più che a ogni altro la propria nascita e quella del proprio capostipite, il genere umano accetta un simile vezzo con lo stesso buon viso con cui ne sopporta l'autorità.</a:t>
            </a:r>
          </a:p>
          <a:p>
            <a:endParaRPr lang="it-IT" dirty="0"/>
          </a:p>
        </p:txBody>
      </p:sp>
    </p:spTree>
    <p:extLst>
      <p:ext uri="{BB962C8B-B14F-4D97-AF65-F5344CB8AC3E}">
        <p14:creationId xmlns:p14="http://schemas.microsoft.com/office/powerpoint/2010/main" val="2613623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flipV="1">
            <a:off x="-45719" y="0"/>
            <a:ext cx="45719" cy="332656"/>
          </a:xfrm>
        </p:spPr>
        <p:txBody>
          <a:bodyPr>
            <a:normAutofit fontScale="90000"/>
          </a:bodyPr>
          <a:lstStyle/>
          <a:p>
            <a:endParaRPr lang="it-IT" dirty="0"/>
          </a:p>
        </p:txBody>
      </p:sp>
      <p:sp>
        <p:nvSpPr>
          <p:cNvPr id="3" name="Segnaposto contenuto 2"/>
          <p:cNvSpPr>
            <a:spLocks noGrp="1"/>
          </p:cNvSpPr>
          <p:nvPr>
            <p:ph idx="1"/>
          </p:nvPr>
        </p:nvSpPr>
        <p:spPr>
          <a:xfrm>
            <a:off x="0" y="0"/>
            <a:ext cx="9144000" cy="6858000"/>
          </a:xfrm>
        </p:spPr>
        <p:txBody>
          <a:bodyPr>
            <a:normAutofit fontScale="85000" lnSpcReduction="20000"/>
          </a:bodyPr>
          <a:lstStyle/>
          <a:p>
            <a:r>
              <a:rPr lang="it-IT" dirty="0"/>
              <a:t>Oscurità dell’epoca anteriore all’incendio gallico</a:t>
            </a:r>
          </a:p>
          <a:p>
            <a:r>
              <a:rPr lang="it-IT" dirty="0" err="1"/>
              <a:t>Liv</a:t>
            </a:r>
            <a:r>
              <a:rPr lang="it-IT" dirty="0"/>
              <a:t>. VI, 1</a:t>
            </a:r>
          </a:p>
          <a:p>
            <a:r>
              <a:rPr lang="it-IT" dirty="0"/>
              <a:t>Ho esposto in cinque libri le gesta che i Romani hanno compiuto, dai tempi della fondazione della loro città fino alla sua presa, prima sotto i re e poi sotto consoli e dittatori, decemviri e tribuni consolari, nonché le guerre esterne e gli scontri interni. Si tratta di vicende poco chiare non soltanto per il fatto di essere successe in tempi antichissimi (e quindi simili a quegli oggetti che si riescono a malapena a distinguere per la grande distanza a cui si trovano), ma anche perché in quei tempi era raro e limitato l'uso della scrittura, il solo sistema affidabile per conservare il ricordo degli eventi passati, e anche perché, pur trovandosene accenni nei registri dei pontefici e in altri tipi di documenti pubblici e privati, la maggior parte dei dati esistenti andò distrutta nell'incendio di Roma. Da questo punto in avanti, verranno esposti avvenimenti più chiari e certi relativi alla storia civile e militare di Roma, che, dal momento in cui nacque per la seconda volta, fu come se fosse risorta più fiorente e rigogliosa dalle sue antiche radici.</a:t>
            </a:r>
          </a:p>
          <a:p>
            <a:endParaRPr lang="it-IT" dirty="0"/>
          </a:p>
        </p:txBody>
      </p:sp>
    </p:spTree>
    <p:extLst>
      <p:ext uri="{BB962C8B-B14F-4D97-AF65-F5344CB8AC3E}">
        <p14:creationId xmlns:p14="http://schemas.microsoft.com/office/powerpoint/2010/main" val="28046739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flipV="1">
            <a:off x="-45719" y="0"/>
            <a:ext cx="45719" cy="404664"/>
          </a:xfrm>
        </p:spPr>
        <p:txBody>
          <a:bodyPr>
            <a:normAutofit fontScale="90000"/>
          </a:bodyPr>
          <a:lstStyle/>
          <a:p>
            <a:endParaRPr lang="it-IT" dirty="0"/>
          </a:p>
        </p:txBody>
      </p:sp>
      <p:sp>
        <p:nvSpPr>
          <p:cNvPr id="3" name="Segnaposto contenuto 2"/>
          <p:cNvSpPr>
            <a:spLocks noGrp="1"/>
          </p:cNvSpPr>
          <p:nvPr>
            <p:ph idx="1"/>
          </p:nvPr>
        </p:nvSpPr>
        <p:spPr>
          <a:xfrm>
            <a:off x="251520" y="0"/>
            <a:ext cx="8640960" cy="6525344"/>
          </a:xfrm>
        </p:spPr>
        <p:txBody>
          <a:bodyPr/>
          <a:lstStyle/>
          <a:p>
            <a:r>
              <a:rPr lang="it-IT" dirty="0"/>
              <a:t>Livio II.21.3-4:</a:t>
            </a:r>
          </a:p>
          <a:p>
            <a:r>
              <a:rPr lang="it-IT" dirty="0"/>
              <a:t>Ogni storico adotta un criterio arbitrario in materia di cronologie e di liste di magistrati, e da ciò consegue che è quasi impossibile riferire con esattezza la successione dei consoli e le date degli eventi, quando non solo i fatti ma anche gli autori stessi sono avvolti nelle nebbie del passato.</a:t>
            </a:r>
          </a:p>
          <a:p>
            <a:endParaRPr lang="it-IT" dirty="0"/>
          </a:p>
        </p:txBody>
      </p:sp>
    </p:spTree>
    <p:extLst>
      <p:ext uri="{BB962C8B-B14F-4D97-AF65-F5344CB8AC3E}">
        <p14:creationId xmlns:p14="http://schemas.microsoft.com/office/powerpoint/2010/main" val="15033477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title"/>
          </p:nvPr>
        </p:nvSpPr>
        <p:spPr>
          <a:xfrm flipV="1">
            <a:off x="-45719" y="0"/>
            <a:ext cx="45719" cy="332656"/>
          </a:xfrm>
        </p:spPr>
        <p:txBody>
          <a:bodyPr>
            <a:normAutofit fontScale="90000"/>
          </a:bodyPr>
          <a:lstStyle/>
          <a:p>
            <a:endParaRPr lang="it-IT" dirty="0"/>
          </a:p>
        </p:txBody>
      </p:sp>
      <p:sp>
        <p:nvSpPr>
          <p:cNvPr id="6" name="Segnaposto contenuto 5"/>
          <p:cNvSpPr>
            <a:spLocks noGrp="1"/>
          </p:cNvSpPr>
          <p:nvPr>
            <p:ph idx="1"/>
          </p:nvPr>
        </p:nvSpPr>
        <p:spPr>
          <a:xfrm>
            <a:off x="0" y="0"/>
            <a:ext cx="9144000" cy="6858000"/>
          </a:xfrm>
        </p:spPr>
        <p:txBody>
          <a:bodyPr>
            <a:normAutofit fontScale="77500" lnSpcReduction="20000"/>
          </a:bodyPr>
          <a:lstStyle/>
          <a:p>
            <a:r>
              <a:rPr lang="it-IT" dirty="0"/>
              <a:t>Liv. VIII. 40. 4 (322 a.C., guerre coi Sanniti)</a:t>
            </a:r>
          </a:p>
          <a:p>
            <a:r>
              <a:rPr lang="it-IT" dirty="0"/>
              <a:t>Alcuni autori riportano che questa guerra venne combattuta dai consoli, e che furono loro a trionfare sui Sanniti. Stando a loro, Fabio sarebbe penetrato in Apulia e di lì avrebbe portato via grande bottino. Il fatto che quell'anno Aulo Cornelio fosse dittatore non è in questione. Il dubbio è se fosse stato eletto per occuparsi della campagna, oppure perché ci fosse un magistrato a dare il segnale alle quadrighe nei Giochi Romani - il pretore Lucio </a:t>
            </a:r>
            <a:r>
              <a:rPr lang="it-IT" dirty="0" err="1"/>
              <a:t>Plauzio</a:t>
            </a:r>
            <a:r>
              <a:rPr lang="it-IT" dirty="0"/>
              <a:t> era allora gravemente ammalato -, e avesse quindi rinunciato alla carica di dittatore dopo aver compiuto la funzione non proprio memorabile per la quale era stato eletto. Non è facile scegliere tra le varie versioni e i diversi autori. Ho l'impressione che i fatti siano stati alterati dagli elogi funebri o da false iscrizioni collocate sotto i busti, dato che ogni famiglia cerca di attribuirsi il merito di gesta gloriose con menzogne che traggono in inganno. Da quella pratica discendono sicuramente sia le confusioni nelle gesta dei singoli individui, sia quelle relative alle documentazioni pubbliche; per quegli anni non disponiamo di autori contemporanei agli eventi, sui quali ci si possa quindi basare con certezza.</a:t>
            </a:r>
          </a:p>
          <a:p>
            <a:endParaRPr lang="it-IT" dirty="0"/>
          </a:p>
        </p:txBody>
      </p:sp>
    </p:spTree>
    <p:extLst>
      <p:ext uri="{BB962C8B-B14F-4D97-AF65-F5344CB8AC3E}">
        <p14:creationId xmlns:p14="http://schemas.microsoft.com/office/powerpoint/2010/main" val="12910265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19" y="-1"/>
            <a:ext cx="45719" cy="228919"/>
          </a:xfrm>
        </p:spPr>
        <p:txBody>
          <a:bodyPr>
            <a:normAutofit fontScale="90000"/>
          </a:bodyPr>
          <a:lstStyle/>
          <a:p>
            <a:endParaRPr lang="it-IT" dirty="0"/>
          </a:p>
        </p:txBody>
      </p:sp>
      <p:sp>
        <p:nvSpPr>
          <p:cNvPr id="3" name="Segnaposto contenuto 2"/>
          <p:cNvSpPr>
            <a:spLocks noGrp="1"/>
          </p:cNvSpPr>
          <p:nvPr>
            <p:ph idx="1"/>
          </p:nvPr>
        </p:nvSpPr>
        <p:spPr>
          <a:xfrm>
            <a:off x="0" y="0"/>
            <a:ext cx="9144000" cy="6858000"/>
          </a:xfrm>
        </p:spPr>
        <p:txBody>
          <a:bodyPr>
            <a:normAutofit fontScale="92500" lnSpcReduction="10000"/>
          </a:bodyPr>
          <a:lstStyle/>
          <a:p>
            <a:r>
              <a:rPr lang="it-IT" dirty="0" err="1"/>
              <a:t>Cic</a:t>
            </a:r>
            <a:r>
              <a:rPr lang="it-IT" dirty="0"/>
              <a:t>., </a:t>
            </a:r>
            <a:r>
              <a:rPr lang="it-IT" i="1" dirty="0"/>
              <a:t>Rep.</a:t>
            </a:r>
            <a:r>
              <a:rPr lang="it-IT" dirty="0"/>
              <a:t> II.18. 33 (</a:t>
            </a:r>
            <a:r>
              <a:rPr lang="it-IT" i="1" dirty="0" err="1"/>
              <a:t>sed</a:t>
            </a:r>
            <a:r>
              <a:rPr lang="it-IT" i="1" dirty="0"/>
              <a:t> oscura est </a:t>
            </a:r>
            <a:r>
              <a:rPr lang="it-IT" i="1" dirty="0" err="1"/>
              <a:t>historia</a:t>
            </a:r>
            <a:r>
              <a:rPr lang="it-IT" i="1" dirty="0"/>
              <a:t> Romana ...; </a:t>
            </a:r>
            <a:r>
              <a:rPr lang="it-IT" i="1" dirty="0" err="1"/>
              <a:t>sed</a:t>
            </a:r>
            <a:r>
              <a:rPr lang="it-IT" i="1" dirty="0"/>
              <a:t> temporum </a:t>
            </a:r>
            <a:r>
              <a:rPr lang="it-IT" i="1" dirty="0" err="1"/>
              <a:t>illorum</a:t>
            </a:r>
            <a:r>
              <a:rPr lang="it-IT" i="1" dirty="0"/>
              <a:t> tantum fere </a:t>
            </a:r>
            <a:r>
              <a:rPr lang="it-IT" i="1" dirty="0" err="1"/>
              <a:t>regum</a:t>
            </a:r>
            <a:r>
              <a:rPr lang="it-IT" i="1" dirty="0"/>
              <a:t> </a:t>
            </a:r>
            <a:r>
              <a:rPr lang="it-IT" i="1" dirty="0" err="1"/>
              <a:t>inlustrata</a:t>
            </a:r>
            <a:r>
              <a:rPr lang="it-IT" i="1" dirty="0"/>
              <a:t> </a:t>
            </a:r>
            <a:r>
              <a:rPr lang="it-IT" i="1" dirty="0" err="1"/>
              <a:t>sunt</a:t>
            </a:r>
            <a:r>
              <a:rPr lang="it-IT" i="1" dirty="0"/>
              <a:t> nomina)</a:t>
            </a:r>
            <a:endParaRPr lang="it-IT" dirty="0"/>
          </a:p>
          <a:p>
            <a:r>
              <a:rPr lang="it-IT" dirty="0"/>
              <a:t>ma la storia romana è nebbiosa… ma di quei tempi sono documentati quasi unicamente i nomi dei re. </a:t>
            </a:r>
          </a:p>
          <a:p>
            <a:r>
              <a:rPr lang="it-IT" dirty="0" err="1"/>
              <a:t>Cic</a:t>
            </a:r>
            <a:r>
              <a:rPr lang="it-IT" dirty="0"/>
              <a:t>., </a:t>
            </a:r>
            <a:r>
              <a:rPr lang="it-IT" i="1" dirty="0"/>
              <a:t>Rep.</a:t>
            </a:r>
            <a:r>
              <a:rPr lang="it-IT" dirty="0"/>
              <a:t> II.4.19 (dopo il racconto della lupa e i Gemelli)</a:t>
            </a:r>
          </a:p>
          <a:p>
            <a:r>
              <a:rPr lang="it-IT" dirty="0"/>
              <a:t>Ma per venire dalle favole ai fatti, fattosi duce di quelle schiere, si narra che egli s'impadronisse di </a:t>
            </a:r>
            <a:r>
              <a:rPr lang="it-IT" dirty="0" err="1"/>
              <a:t>Albalonga</a:t>
            </a:r>
            <a:r>
              <a:rPr lang="it-IT" dirty="0"/>
              <a:t>, grande e forte città per quei tempi, …</a:t>
            </a:r>
          </a:p>
          <a:p>
            <a:r>
              <a:rPr lang="it-IT" dirty="0" err="1"/>
              <a:t>Cic</a:t>
            </a:r>
            <a:r>
              <a:rPr lang="it-IT" dirty="0"/>
              <a:t>., </a:t>
            </a:r>
            <a:r>
              <a:rPr lang="it-IT" i="1" dirty="0"/>
              <a:t>Rep.</a:t>
            </a:r>
            <a:r>
              <a:rPr lang="it-IT" dirty="0"/>
              <a:t> II.18.33 (circa Anco Marcio)</a:t>
            </a:r>
          </a:p>
          <a:p>
            <a:r>
              <a:rPr lang="it-IT" dirty="0"/>
              <a:t>E Lelio: "anche questo re, dunque, merita i suoi elogi; ma la storia romana è oscura </a:t>
            </a:r>
            <a:r>
              <a:rPr lang="it-IT" dirty="0" err="1"/>
              <a:t>perchè</a:t>
            </a:r>
            <a:r>
              <a:rPr lang="it-IT" dirty="0"/>
              <a:t>, se conosciamo la madre di questo re, ne ignoriamo il padre" . (Scipione) "Proprio così! disse, ma dei re di quei tempi ci s'è conservato appena il nome". </a:t>
            </a:r>
          </a:p>
          <a:p>
            <a:endParaRPr lang="it-IT" dirty="0"/>
          </a:p>
        </p:txBody>
      </p:sp>
    </p:spTree>
    <p:extLst>
      <p:ext uri="{BB962C8B-B14F-4D97-AF65-F5344CB8AC3E}">
        <p14:creationId xmlns:p14="http://schemas.microsoft.com/office/powerpoint/2010/main" val="26323915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flipV="1">
            <a:off x="-45719" y="0"/>
            <a:ext cx="45719" cy="764704"/>
          </a:xfrm>
        </p:spPr>
        <p:txBody>
          <a:bodyPr>
            <a:normAutofit/>
          </a:bodyPr>
          <a:lstStyle/>
          <a:p>
            <a:endParaRPr lang="it-IT" dirty="0"/>
          </a:p>
        </p:txBody>
      </p:sp>
      <p:sp>
        <p:nvSpPr>
          <p:cNvPr id="3" name="Segnaposto contenuto 2"/>
          <p:cNvSpPr>
            <a:spLocks noGrp="1"/>
          </p:cNvSpPr>
          <p:nvPr>
            <p:ph idx="1"/>
          </p:nvPr>
        </p:nvSpPr>
        <p:spPr>
          <a:xfrm>
            <a:off x="0" y="0"/>
            <a:ext cx="9144000" cy="6858000"/>
          </a:xfrm>
        </p:spPr>
        <p:txBody>
          <a:bodyPr>
            <a:normAutofit fontScale="92500" lnSpcReduction="20000"/>
          </a:bodyPr>
          <a:lstStyle/>
          <a:p>
            <a:r>
              <a:rPr lang="it-IT" dirty="0" err="1"/>
              <a:t>Cic</a:t>
            </a:r>
            <a:r>
              <a:rPr lang="it-IT" dirty="0"/>
              <a:t>., </a:t>
            </a:r>
            <a:r>
              <a:rPr lang="it-IT" i="1" dirty="0"/>
              <a:t>Brut.</a:t>
            </a:r>
            <a:r>
              <a:rPr lang="it-IT" dirty="0"/>
              <a:t> 16, 61-2 (su Catone censore)</a:t>
            </a:r>
          </a:p>
          <a:p>
            <a:r>
              <a:rPr lang="it-IT" dirty="0"/>
              <a:t>Ma egli è certamente il più antico oratore che noi abbiamo, i cui scritti richiamano la nostra attenzione, a meno che qualcuno si compiaccia del sopra menzionato discorso di Appio sulla pace con Pirro, o del gruppo di panegirici di defunti che, per Ercole, sono ancora conservati. Infatti presso molte famiglie importanti si usava conservare i trofei e i monumenti, sia per i funerali, sia le lodi familiari in memoria, sia per provare la propria nobiltà. Ma la verità della storia è stata molto corrotta da queste lodi.  In mezzo a queste sono molti infatti gli scritti di cose mai avvenute, come, per esempio, falsi trionfi, molti consolati, false genealogie, falsi passaggi alla plebe, quando persone di bassa estrazione sociale confondevano la loro genealogia con stirpi dello stesso nome, come se io pretendessi di discendere da Manio Tullio, patrizio, che fu console con Servio </a:t>
            </a:r>
            <a:r>
              <a:rPr lang="it-IT" dirty="0" err="1"/>
              <a:t>Sulpicio</a:t>
            </a:r>
            <a:r>
              <a:rPr lang="it-IT" dirty="0"/>
              <a:t> nel decimo anno dopo la cacciata dei re. </a:t>
            </a:r>
          </a:p>
          <a:p>
            <a:endParaRPr lang="it-IT" dirty="0"/>
          </a:p>
        </p:txBody>
      </p:sp>
    </p:spTree>
    <p:extLst>
      <p:ext uri="{BB962C8B-B14F-4D97-AF65-F5344CB8AC3E}">
        <p14:creationId xmlns:p14="http://schemas.microsoft.com/office/powerpoint/2010/main" val="18012313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flipV="1">
            <a:off x="-45719" y="0"/>
            <a:ext cx="45719" cy="764704"/>
          </a:xfrm>
        </p:spPr>
        <p:txBody>
          <a:bodyPr>
            <a:normAutofit/>
          </a:bodyPr>
          <a:lstStyle/>
          <a:p>
            <a:endParaRPr lang="it-IT" dirty="0"/>
          </a:p>
        </p:txBody>
      </p:sp>
      <p:sp>
        <p:nvSpPr>
          <p:cNvPr id="3" name="Segnaposto contenuto 2"/>
          <p:cNvSpPr>
            <a:spLocks noGrp="1"/>
          </p:cNvSpPr>
          <p:nvPr>
            <p:ph idx="1"/>
          </p:nvPr>
        </p:nvSpPr>
        <p:spPr>
          <a:xfrm>
            <a:off x="0" y="0"/>
            <a:ext cx="9144000" cy="6858000"/>
          </a:xfrm>
        </p:spPr>
        <p:txBody>
          <a:bodyPr/>
          <a:lstStyle/>
          <a:p>
            <a:r>
              <a:rPr lang="it-IT" dirty="0" err="1"/>
              <a:t>Plut</a:t>
            </a:r>
            <a:r>
              <a:rPr lang="it-IT" dirty="0"/>
              <a:t>., </a:t>
            </a:r>
            <a:r>
              <a:rPr lang="it-IT" i="1" dirty="0" err="1"/>
              <a:t>Num</a:t>
            </a:r>
            <a:r>
              <a:rPr lang="it-IT" i="1" dirty="0"/>
              <a:t>.</a:t>
            </a:r>
            <a:r>
              <a:rPr lang="it-IT" dirty="0"/>
              <a:t> 1. 2</a:t>
            </a:r>
          </a:p>
          <a:p>
            <a:r>
              <a:rPr lang="it-IT" dirty="0"/>
              <a:t>C’è una disputa vivace sull’epoca in cui il re Numa visse, anche se le genealogie rimontano, a quanto pare, con precisione, di generazione in generazione, fino a lui. È vero che un tale Clodio, nella sua </a:t>
            </a:r>
            <a:r>
              <a:rPr lang="it-IT" i="1" dirty="0"/>
              <a:t>Discussione sui tempi</a:t>
            </a:r>
            <a:r>
              <a:rPr lang="it-IT" dirty="0"/>
              <a:t>, come egli intitolò la sua opera, assicura che gli antichi registri andarono distrutti durante il sacco gallico di Roma, e che gli atti che oggi vengono mostrati sono dei falsi, opere di persone compiacenti, di persone che volevano ad ogni costo discendere dai primi Romani e crearsi un posto fra le casate più illustri. </a:t>
            </a:r>
          </a:p>
          <a:p>
            <a:endParaRPr lang="it-IT" dirty="0"/>
          </a:p>
        </p:txBody>
      </p:sp>
    </p:spTree>
    <p:extLst>
      <p:ext uri="{BB962C8B-B14F-4D97-AF65-F5344CB8AC3E}">
        <p14:creationId xmlns:p14="http://schemas.microsoft.com/office/powerpoint/2010/main" val="13807234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r>
              <a:rPr lang="it-IT" dirty="0"/>
              <a:t>corsi sicurezza. Per gli scavi gli studenti si iscrivano al corso della sicurezza organizzati dall’Università dove sono iscritti</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I Fasti Capitolini</a:t>
            </a:r>
          </a:p>
        </p:txBody>
      </p:sp>
      <p:pic>
        <p:nvPicPr>
          <p:cNvPr id="4" name="Segnaposto contenuto 3" descr="DSCN8681.JPG"/>
          <p:cNvPicPr>
            <a:picLocks noGrp="1" noChangeAspect="1"/>
          </p:cNvPicPr>
          <p:nvPr>
            <p:ph idx="1"/>
          </p:nvPr>
        </p:nvPicPr>
        <p:blipFill>
          <a:blip r:embed="rId2" cstate="print">
            <a:extLst>
              <a:ext uri="{28A0092B-C50C-407E-A947-70E740481C1C}">
                <a14:useLocalDpi xmlns:a14="http://schemas.microsoft.com/office/drawing/2010/main" val="0"/>
              </a:ext>
            </a:extLst>
          </a:blip>
          <a:srcRect t="13336" b="13336"/>
          <a:stretch>
            <a:fillRect/>
          </a:stretch>
        </p:blipFill>
        <p:spPr/>
      </p:pic>
    </p:spTree>
    <p:extLst>
      <p:ext uri="{BB962C8B-B14F-4D97-AF65-F5344CB8AC3E}">
        <p14:creationId xmlns:p14="http://schemas.microsoft.com/office/powerpoint/2010/main" val="11884288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0"/>
            <a:ext cx="9144000" cy="908720"/>
          </a:xfrm>
        </p:spPr>
        <p:txBody>
          <a:bodyPr>
            <a:normAutofit fontScale="90000"/>
          </a:bodyPr>
          <a:lstStyle/>
          <a:p>
            <a:r>
              <a:rPr lang="it-IT" i="1" dirty="0"/>
              <a:t>Annales </a:t>
            </a:r>
            <a:r>
              <a:rPr lang="it-IT" i="1" dirty="0" err="1"/>
              <a:t>Maximi</a:t>
            </a:r>
            <a:r>
              <a:rPr lang="it-IT" dirty="0"/>
              <a:t> (</a:t>
            </a:r>
            <a:r>
              <a:rPr lang="it-IT" dirty="0" err="1"/>
              <a:t>Mucio</a:t>
            </a:r>
            <a:r>
              <a:rPr lang="it-IT" dirty="0"/>
              <a:t> Scevola, 130 a.C.)</a:t>
            </a:r>
            <a:endParaRPr lang="it-IT" i="1" dirty="0"/>
          </a:p>
        </p:txBody>
      </p:sp>
      <p:sp>
        <p:nvSpPr>
          <p:cNvPr id="3" name="Segnaposto contenuto 2"/>
          <p:cNvSpPr>
            <a:spLocks noGrp="1"/>
          </p:cNvSpPr>
          <p:nvPr>
            <p:ph idx="1"/>
          </p:nvPr>
        </p:nvSpPr>
        <p:spPr>
          <a:xfrm>
            <a:off x="0" y="764704"/>
            <a:ext cx="9144000" cy="6408712"/>
          </a:xfrm>
        </p:spPr>
        <p:txBody>
          <a:bodyPr>
            <a:normAutofit fontScale="70000" lnSpcReduction="20000"/>
          </a:bodyPr>
          <a:lstStyle/>
          <a:p>
            <a:r>
              <a:rPr lang="it-IT" dirty="0" err="1"/>
              <a:t>Cic</a:t>
            </a:r>
            <a:r>
              <a:rPr lang="it-IT" dirty="0"/>
              <a:t>., </a:t>
            </a:r>
            <a:r>
              <a:rPr lang="it-IT" i="1" dirty="0"/>
              <a:t>De oratore</a:t>
            </a:r>
            <a:r>
              <a:rPr lang="it-IT" dirty="0"/>
              <a:t> II.52</a:t>
            </a:r>
          </a:p>
          <a:p>
            <a:r>
              <a:rPr lang="it-IT" i="1" dirty="0" err="1"/>
              <a:t>Atqui</a:t>
            </a:r>
            <a:r>
              <a:rPr lang="it-IT" i="1" dirty="0"/>
              <a:t>, ne </a:t>
            </a:r>
            <a:r>
              <a:rPr lang="it-IT" i="1" dirty="0" err="1"/>
              <a:t>nostros</a:t>
            </a:r>
            <a:r>
              <a:rPr lang="it-IT" i="1" dirty="0"/>
              <a:t> </a:t>
            </a:r>
            <a:r>
              <a:rPr lang="it-IT" i="1" dirty="0" err="1"/>
              <a:t>contemnas</a:t>
            </a:r>
            <a:r>
              <a:rPr lang="it-IT" i="1" dirty="0"/>
              <a:t>,' </a:t>
            </a:r>
            <a:r>
              <a:rPr lang="it-IT" i="1" dirty="0" err="1"/>
              <a:t>inquit</a:t>
            </a:r>
            <a:r>
              <a:rPr lang="it-IT" i="1" dirty="0"/>
              <a:t> </a:t>
            </a:r>
            <a:r>
              <a:rPr lang="it-IT" i="1" dirty="0" err="1"/>
              <a:t>Antonius</a:t>
            </a:r>
            <a:r>
              <a:rPr lang="it-IT" i="1" dirty="0"/>
              <a:t>, '</a:t>
            </a:r>
            <a:r>
              <a:rPr lang="it-IT" i="1" dirty="0" err="1"/>
              <a:t>Graeci</a:t>
            </a:r>
            <a:r>
              <a:rPr lang="it-IT" i="1" dirty="0"/>
              <a:t> </a:t>
            </a:r>
            <a:r>
              <a:rPr lang="it-IT" i="1" dirty="0" err="1"/>
              <a:t>quoque</a:t>
            </a:r>
            <a:r>
              <a:rPr lang="it-IT" i="1" dirty="0"/>
              <a:t> </a:t>
            </a:r>
            <a:r>
              <a:rPr lang="it-IT" i="1" dirty="0" err="1"/>
              <a:t>ipsi</a:t>
            </a:r>
            <a:r>
              <a:rPr lang="it-IT" i="1" dirty="0"/>
              <a:t> sic </a:t>
            </a:r>
            <a:r>
              <a:rPr lang="it-IT" i="1" dirty="0" err="1"/>
              <a:t>initio</a:t>
            </a:r>
            <a:r>
              <a:rPr lang="it-IT" i="1" dirty="0"/>
              <a:t> </a:t>
            </a:r>
            <a:r>
              <a:rPr lang="it-IT" i="1" dirty="0" err="1"/>
              <a:t>scriptitarunt</a:t>
            </a:r>
            <a:r>
              <a:rPr lang="it-IT" i="1" dirty="0"/>
              <a:t>, ut </a:t>
            </a:r>
            <a:r>
              <a:rPr lang="it-IT" i="1" dirty="0" err="1"/>
              <a:t>noster</a:t>
            </a:r>
            <a:r>
              <a:rPr lang="it-IT" i="1" dirty="0"/>
              <a:t> </a:t>
            </a:r>
            <a:r>
              <a:rPr lang="it-IT" i="1" dirty="0" err="1"/>
              <a:t>Cato</a:t>
            </a:r>
            <a:r>
              <a:rPr lang="it-IT" i="1" dirty="0"/>
              <a:t>, ut </a:t>
            </a:r>
            <a:r>
              <a:rPr lang="it-IT" i="1" dirty="0" err="1"/>
              <a:t>Pictor</a:t>
            </a:r>
            <a:r>
              <a:rPr lang="it-IT" i="1" dirty="0"/>
              <a:t>, ut </a:t>
            </a:r>
            <a:r>
              <a:rPr lang="it-IT" i="1" dirty="0" err="1"/>
              <a:t>Piso</a:t>
            </a:r>
            <a:r>
              <a:rPr lang="it-IT" i="1" dirty="0"/>
              <a:t>; </a:t>
            </a:r>
            <a:r>
              <a:rPr lang="it-IT" i="1" dirty="0" err="1"/>
              <a:t>erat</a:t>
            </a:r>
            <a:r>
              <a:rPr lang="it-IT" i="1" dirty="0"/>
              <a:t> </a:t>
            </a:r>
            <a:r>
              <a:rPr lang="it-IT" i="1" dirty="0" err="1"/>
              <a:t>enim</a:t>
            </a:r>
            <a:r>
              <a:rPr lang="it-IT" i="1" dirty="0"/>
              <a:t> </a:t>
            </a:r>
            <a:r>
              <a:rPr lang="it-IT" i="1" dirty="0" err="1"/>
              <a:t>historia</a:t>
            </a:r>
            <a:r>
              <a:rPr lang="it-IT" i="1" dirty="0"/>
              <a:t> </a:t>
            </a:r>
            <a:r>
              <a:rPr lang="it-IT" i="1" dirty="0" err="1"/>
              <a:t>nihil</a:t>
            </a:r>
            <a:r>
              <a:rPr lang="it-IT" i="1" dirty="0"/>
              <a:t> </a:t>
            </a:r>
            <a:r>
              <a:rPr lang="it-IT" i="1" dirty="0" err="1"/>
              <a:t>aliud</a:t>
            </a:r>
            <a:r>
              <a:rPr lang="it-IT" i="1" dirty="0"/>
              <a:t> </a:t>
            </a:r>
            <a:r>
              <a:rPr lang="it-IT" i="1" dirty="0" err="1"/>
              <a:t>nisi</a:t>
            </a:r>
            <a:r>
              <a:rPr lang="it-IT" i="1" dirty="0"/>
              <a:t> </a:t>
            </a:r>
            <a:r>
              <a:rPr lang="it-IT" i="1" dirty="0" err="1"/>
              <a:t>annalium</a:t>
            </a:r>
            <a:r>
              <a:rPr lang="it-IT" i="1" dirty="0"/>
              <a:t> </a:t>
            </a:r>
            <a:r>
              <a:rPr lang="it-IT" i="1" dirty="0" err="1"/>
              <a:t>confectio</a:t>
            </a:r>
            <a:r>
              <a:rPr lang="it-IT" i="1" dirty="0"/>
              <a:t>, </a:t>
            </a:r>
            <a:r>
              <a:rPr lang="it-IT" i="1" dirty="0" err="1"/>
              <a:t>cuius</a:t>
            </a:r>
            <a:r>
              <a:rPr lang="it-IT" i="1" dirty="0"/>
              <a:t> rei </a:t>
            </a:r>
            <a:r>
              <a:rPr lang="it-IT" i="1" dirty="0" err="1"/>
              <a:t>memoriaeque</a:t>
            </a:r>
            <a:r>
              <a:rPr lang="it-IT" i="1" dirty="0"/>
              <a:t> </a:t>
            </a:r>
            <a:r>
              <a:rPr lang="it-IT" i="1" dirty="0" err="1"/>
              <a:t>publicae</a:t>
            </a:r>
            <a:r>
              <a:rPr lang="it-IT" i="1" dirty="0"/>
              <a:t> </a:t>
            </a:r>
            <a:r>
              <a:rPr lang="it-IT" i="1" dirty="0" err="1"/>
              <a:t>retinendae</a:t>
            </a:r>
            <a:r>
              <a:rPr lang="it-IT" i="1" dirty="0"/>
              <a:t> causa ab </a:t>
            </a:r>
            <a:r>
              <a:rPr lang="it-IT" i="1" dirty="0" err="1"/>
              <a:t>initio</a:t>
            </a:r>
            <a:r>
              <a:rPr lang="it-IT" i="1" dirty="0"/>
              <a:t> rerum </a:t>
            </a:r>
            <a:r>
              <a:rPr lang="it-IT" i="1" dirty="0" err="1"/>
              <a:t>Romanarum</a:t>
            </a:r>
            <a:r>
              <a:rPr lang="it-IT" i="1" dirty="0"/>
              <a:t> </a:t>
            </a:r>
            <a:r>
              <a:rPr lang="it-IT" i="1" dirty="0" err="1"/>
              <a:t>usque</a:t>
            </a:r>
            <a:r>
              <a:rPr lang="it-IT" i="1" dirty="0"/>
              <a:t> ad P. </a:t>
            </a:r>
            <a:r>
              <a:rPr lang="it-IT" i="1" dirty="0" err="1"/>
              <a:t>Mucium</a:t>
            </a:r>
            <a:r>
              <a:rPr lang="it-IT" i="1" dirty="0"/>
              <a:t> </a:t>
            </a:r>
            <a:r>
              <a:rPr lang="it-IT" i="1" dirty="0" err="1"/>
              <a:t>pontificem</a:t>
            </a:r>
            <a:r>
              <a:rPr lang="it-IT" i="1" dirty="0"/>
              <a:t> maximum res </a:t>
            </a:r>
            <a:r>
              <a:rPr lang="it-IT" i="1" dirty="0" err="1"/>
              <a:t>omnis</a:t>
            </a:r>
            <a:r>
              <a:rPr lang="it-IT" i="1" dirty="0"/>
              <a:t> </a:t>
            </a:r>
            <a:r>
              <a:rPr lang="it-IT" i="1" dirty="0" err="1"/>
              <a:t>singulorum</a:t>
            </a:r>
            <a:r>
              <a:rPr lang="it-IT" i="1" dirty="0"/>
              <a:t> </a:t>
            </a:r>
            <a:r>
              <a:rPr lang="it-IT" i="1" dirty="0" err="1"/>
              <a:t>annorum</a:t>
            </a:r>
            <a:r>
              <a:rPr lang="it-IT" i="1" dirty="0"/>
              <a:t> </a:t>
            </a:r>
            <a:r>
              <a:rPr lang="it-IT" i="1" dirty="0" err="1"/>
              <a:t>mandabat</a:t>
            </a:r>
            <a:r>
              <a:rPr lang="it-IT" i="1" dirty="0"/>
              <a:t> </a:t>
            </a:r>
            <a:r>
              <a:rPr lang="it-IT" i="1" dirty="0" err="1"/>
              <a:t>litteris</a:t>
            </a:r>
            <a:r>
              <a:rPr lang="it-IT" i="1" dirty="0"/>
              <a:t> </a:t>
            </a:r>
            <a:r>
              <a:rPr lang="it-IT" i="1" dirty="0" err="1"/>
              <a:t>pontifex</a:t>
            </a:r>
            <a:r>
              <a:rPr lang="it-IT" i="1" dirty="0"/>
              <a:t> </a:t>
            </a:r>
            <a:r>
              <a:rPr lang="it-IT" i="1" dirty="0" err="1"/>
              <a:t>maximus</a:t>
            </a:r>
            <a:r>
              <a:rPr lang="it-IT" i="1" dirty="0"/>
              <a:t> </a:t>
            </a:r>
            <a:r>
              <a:rPr lang="it-IT" i="1" dirty="0" err="1"/>
              <a:t>referebatque</a:t>
            </a:r>
            <a:r>
              <a:rPr lang="it-IT" i="1" dirty="0"/>
              <a:t> in album et </a:t>
            </a:r>
            <a:r>
              <a:rPr lang="it-IT" i="1" dirty="0" err="1"/>
              <a:t>proponebat</a:t>
            </a:r>
            <a:r>
              <a:rPr lang="it-IT" i="1" dirty="0"/>
              <a:t> </a:t>
            </a:r>
            <a:r>
              <a:rPr lang="it-IT" i="1" dirty="0" err="1"/>
              <a:t>tabulam</a:t>
            </a:r>
            <a:r>
              <a:rPr lang="it-IT" i="1" dirty="0"/>
              <a:t> domi, </a:t>
            </a:r>
            <a:r>
              <a:rPr lang="it-IT" i="1" dirty="0" err="1"/>
              <a:t>potestas</a:t>
            </a:r>
            <a:r>
              <a:rPr lang="it-IT" i="1" dirty="0"/>
              <a:t> ut </a:t>
            </a:r>
            <a:r>
              <a:rPr lang="it-IT" i="1" dirty="0" err="1"/>
              <a:t>esset</a:t>
            </a:r>
            <a:r>
              <a:rPr lang="it-IT" i="1" dirty="0"/>
              <a:t> </a:t>
            </a:r>
            <a:r>
              <a:rPr lang="it-IT" i="1" dirty="0" err="1"/>
              <a:t>populo</a:t>
            </a:r>
            <a:r>
              <a:rPr lang="it-IT" i="1" dirty="0"/>
              <a:t> </a:t>
            </a:r>
            <a:r>
              <a:rPr lang="it-IT" i="1" dirty="0" err="1"/>
              <a:t>cognoscendi</a:t>
            </a:r>
            <a:r>
              <a:rPr lang="it-IT" i="1" dirty="0"/>
              <a:t>, </a:t>
            </a:r>
            <a:r>
              <a:rPr lang="it-IT" i="1" dirty="0" err="1"/>
              <a:t>eique</a:t>
            </a:r>
            <a:r>
              <a:rPr lang="it-IT" i="1" dirty="0"/>
              <a:t> </a:t>
            </a:r>
            <a:r>
              <a:rPr lang="it-IT" i="1" dirty="0" err="1"/>
              <a:t>etiam</a:t>
            </a:r>
            <a:r>
              <a:rPr lang="it-IT" i="1" dirty="0"/>
              <a:t> </a:t>
            </a:r>
            <a:r>
              <a:rPr lang="it-IT" i="1" dirty="0" err="1"/>
              <a:t>nunc</a:t>
            </a:r>
            <a:r>
              <a:rPr lang="it-IT" i="1" dirty="0"/>
              <a:t> </a:t>
            </a:r>
            <a:r>
              <a:rPr lang="it-IT" i="1" dirty="0" err="1"/>
              <a:t>annales</a:t>
            </a:r>
            <a:r>
              <a:rPr lang="it-IT" i="1" dirty="0"/>
              <a:t> </a:t>
            </a:r>
            <a:r>
              <a:rPr lang="it-IT" i="1" dirty="0" err="1"/>
              <a:t>maximi</a:t>
            </a:r>
            <a:r>
              <a:rPr lang="it-IT" i="1" dirty="0"/>
              <a:t> </a:t>
            </a:r>
            <a:r>
              <a:rPr lang="it-IT" i="1" dirty="0" err="1"/>
              <a:t>nominantur</a:t>
            </a:r>
            <a:r>
              <a:rPr lang="it-IT" i="1" dirty="0"/>
              <a:t>.</a:t>
            </a:r>
            <a:endParaRPr lang="it-IT" dirty="0"/>
          </a:p>
          <a:p>
            <a:r>
              <a:rPr lang="it-IT" dirty="0"/>
              <a:t>Dunque - continuò Antonio - non ti pare che scrivere un’opera storica sia compito di un oratore valente ed espertissimo nell’arte del dire? E </a:t>
            </a:r>
            <a:r>
              <a:rPr lang="it-IT" dirty="0" err="1"/>
              <a:t>Catulo</a:t>
            </a:r>
            <a:r>
              <a:rPr lang="it-IT" dirty="0"/>
              <a:t> rispose: Per scriverla alla maniera dei Greci, bisogna proprio essere un sommo oratore; per scriverla alla maniera nostra, non occorre alcuna abilità oratoria: basta saper dire la verità. Ma non è giusto - disse Antonio - disprezzare i nostri autori, perché anche gli storici greci agli inizi componevano le loro opere come i nostri Catone, Pittore e </a:t>
            </a:r>
            <a:r>
              <a:rPr lang="it-IT" dirty="0" err="1"/>
              <a:t>Pisone</a:t>
            </a:r>
            <a:r>
              <a:rPr lang="it-IT" dirty="0"/>
              <a:t>;[52] la storia infatti non era altro che una compilazione di annali; per questo, affinché si conservasse il ricordo di ogni pubblico avvenimento, dall’inizio dello Stato romano fino al pontificato di P. </a:t>
            </a:r>
            <a:r>
              <a:rPr lang="it-IT" dirty="0" err="1"/>
              <a:t>Mucio</a:t>
            </a:r>
            <a:r>
              <a:rPr lang="it-IT" dirty="0"/>
              <a:t>, il pontefice massimo registrava tutti gli avvenimenti di ogni singolo anno, trascrivendoli su una tavola bianca, che esponeva nella sua casa, perché il popolo potesse prenderne visione, e questi gli ancora oggi vengono chiamati annali Massimi. </a:t>
            </a:r>
          </a:p>
        </p:txBody>
      </p:sp>
    </p:spTree>
    <p:extLst>
      <p:ext uri="{BB962C8B-B14F-4D97-AF65-F5344CB8AC3E}">
        <p14:creationId xmlns:p14="http://schemas.microsoft.com/office/powerpoint/2010/main" val="36382321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flipV="1">
            <a:off x="-45719" y="0"/>
            <a:ext cx="45719" cy="692696"/>
          </a:xfrm>
        </p:spPr>
        <p:txBody>
          <a:bodyPr>
            <a:normAutofit fontScale="90000"/>
          </a:bodyPr>
          <a:lstStyle/>
          <a:p>
            <a:endParaRPr lang="it-IT" dirty="0"/>
          </a:p>
        </p:txBody>
      </p:sp>
      <p:sp>
        <p:nvSpPr>
          <p:cNvPr id="3" name="Segnaposto contenuto 2"/>
          <p:cNvSpPr>
            <a:spLocks noGrp="1"/>
          </p:cNvSpPr>
          <p:nvPr>
            <p:ph idx="1"/>
          </p:nvPr>
        </p:nvSpPr>
        <p:spPr>
          <a:xfrm>
            <a:off x="0" y="0"/>
            <a:ext cx="9144000" cy="6858000"/>
          </a:xfrm>
        </p:spPr>
        <p:txBody>
          <a:bodyPr>
            <a:normAutofit fontScale="92500" lnSpcReduction="10000"/>
          </a:bodyPr>
          <a:lstStyle/>
          <a:p>
            <a:r>
              <a:rPr lang="it-IT" dirty="0" err="1"/>
              <a:t>Cic</a:t>
            </a:r>
            <a:r>
              <a:rPr lang="it-IT" dirty="0"/>
              <a:t>., </a:t>
            </a:r>
            <a:r>
              <a:rPr lang="it-IT" i="1" dirty="0"/>
              <a:t>Rep. </a:t>
            </a:r>
            <a:r>
              <a:rPr lang="it-IT" dirty="0"/>
              <a:t>II.25</a:t>
            </a:r>
          </a:p>
          <a:p>
            <a:r>
              <a:rPr lang="it-IT" i="1" dirty="0" err="1"/>
              <a:t>Atque</a:t>
            </a:r>
            <a:r>
              <a:rPr lang="it-IT" i="1" dirty="0"/>
              <a:t> </a:t>
            </a:r>
            <a:r>
              <a:rPr lang="it-IT" i="1" dirty="0" err="1"/>
              <a:t>hac</a:t>
            </a:r>
            <a:r>
              <a:rPr lang="it-IT" i="1" dirty="0"/>
              <a:t> in re tanta </a:t>
            </a:r>
            <a:r>
              <a:rPr lang="it-IT" i="1" dirty="0" err="1"/>
              <a:t>inest</a:t>
            </a:r>
            <a:r>
              <a:rPr lang="it-IT" i="1" dirty="0"/>
              <a:t> ratio </a:t>
            </a:r>
            <a:r>
              <a:rPr lang="it-IT" i="1" dirty="0" err="1"/>
              <a:t>atque</a:t>
            </a:r>
            <a:r>
              <a:rPr lang="it-IT" i="1" dirty="0"/>
              <a:t> </a:t>
            </a:r>
            <a:r>
              <a:rPr lang="it-IT" i="1" dirty="0" err="1"/>
              <a:t>sollertia</a:t>
            </a:r>
            <a:r>
              <a:rPr lang="it-IT" i="1" dirty="0"/>
              <a:t>, ut ex hoc die, </a:t>
            </a:r>
            <a:r>
              <a:rPr lang="it-IT" i="1" dirty="0" err="1"/>
              <a:t>quem</a:t>
            </a:r>
            <a:r>
              <a:rPr lang="it-IT" i="1" dirty="0"/>
              <a:t> </a:t>
            </a:r>
            <a:r>
              <a:rPr lang="it-IT" i="1" dirty="0" err="1"/>
              <a:t>apud</a:t>
            </a:r>
            <a:r>
              <a:rPr lang="it-IT" i="1" dirty="0"/>
              <a:t> </a:t>
            </a:r>
            <a:r>
              <a:rPr lang="it-IT" i="1" dirty="0" err="1"/>
              <a:t>Ennium</a:t>
            </a:r>
            <a:r>
              <a:rPr lang="it-IT" i="1" dirty="0"/>
              <a:t> et in </a:t>
            </a:r>
            <a:r>
              <a:rPr lang="it-IT" i="1" dirty="0" err="1"/>
              <a:t>maximis</a:t>
            </a:r>
            <a:r>
              <a:rPr lang="it-IT" i="1" dirty="0"/>
              <a:t> </a:t>
            </a:r>
            <a:r>
              <a:rPr lang="it-IT" i="1" dirty="0" err="1"/>
              <a:t>annalibus</a:t>
            </a:r>
            <a:r>
              <a:rPr lang="it-IT" i="1" dirty="0"/>
              <a:t> </a:t>
            </a:r>
            <a:r>
              <a:rPr lang="it-IT" i="1" dirty="0" err="1"/>
              <a:t>consignatum</a:t>
            </a:r>
            <a:r>
              <a:rPr lang="it-IT" i="1" dirty="0"/>
              <a:t> </a:t>
            </a:r>
            <a:r>
              <a:rPr lang="it-IT" i="1" dirty="0" err="1"/>
              <a:t>videmus</a:t>
            </a:r>
            <a:r>
              <a:rPr lang="it-IT" i="1" dirty="0"/>
              <a:t>, </a:t>
            </a:r>
            <a:r>
              <a:rPr lang="it-IT" i="1" dirty="0" err="1"/>
              <a:t>superiores</a:t>
            </a:r>
            <a:r>
              <a:rPr lang="it-IT" i="1" dirty="0"/>
              <a:t> </a:t>
            </a:r>
            <a:r>
              <a:rPr lang="it-IT" i="1" dirty="0" err="1"/>
              <a:t>solis</a:t>
            </a:r>
            <a:r>
              <a:rPr lang="it-IT" i="1" dirty="0"/>
              <a:t> </a:t>
            </a:r>
            <a:r>
              <a:rPr lang="it-IT" i="1" dirty="0" err="1"/>
              <a:t>defectiones</a:t>
            </a:r>
            <a:r>
              <a:rPr lang="it-IT" i="1" dirty="0"/>
              <a:t> </a:t>
            </a:r>
            <a:r>
              <a:rPr lang="it-IT" i="1" dirty="0" err="1"/>
              <a:t>reputatae</a:t>
            </a:r>
            <a:r>
              <a:rPr lang="it-IT" i="1" dirty="0"/>
              <a:t> </a:t>
            </a:r>
            <a:r>
              <a:rPr lang="it-IT" i="1" dirty="0" err="1"/>
              <a:t>sint</a:t>
            </a:r>
            <a:r>
              <a:rPr lang="it-IT" i="1" dirty="0"/>
              <a:t> </a:t>
            </a:r>
            <a:r>
              <a:rPr lang="it-IT" i="1" dirty="0" err="1"/>
              <a:t>usque</a:t>
            </a:r>
            <a:r>
              <a:rPr lang="it-IT" i="1" dirty="0"/>
              <a:t> ad </a:t>
            </a:r>
            <a:r>
              <a:rPr lang="it-IT" i="1" dirty="0" err="1"/>
              <a:t>illam</a:t>
            </a:r>
            <a:r>
              <a:rPr lang="it-IT" i="1" dirty="0"/>
              <a:t>, </a:t>
            </a:r>
            <a:r>
              <a:rPr lang="it-IT" i="1" dirty="0" err="1"/>
              <a:t>quae</a:t>
            </a:r>
            <a:r>
              <a:rPr lang="it-IT" i="1" dirty="0"/>
              <a:t> </a:t>
            </a:r>
            <a:r>
              <a:rPr lang="it-IT" i="1" dirty="0" err="1"/>
              <a:t>Nonis</a:t>
            </a:r>
            <a:r>
              <a:rPr lang="it-IT" i="1" dirty="0"/>
              <a:t> </a:t>
            </a:r>
            <a:r>
              <a:rPr lang="it-IT" i="1" dirty="0" err="1"/>
              <a:t>Quinctilibus</a:t>
            </a:r>
            <a:r>
              <a:rPr lang="it-IT" i="1" dirty="0"/>
              <a:t> </a:t>
            </a:r>
            <a:r>
              <a:rPr lang="it-IT" i="1" dirty="0" err="1"/>
              <a:t>fuit</a:t>
            </a:r>
            <a:r>
              <a:rPr lang="it-IT" i="1" dirty="0"/>
              <a:t> regnante </a:t>
            </a:r>
            <a:r>
              <a:rPr lang="it-IT" i="1" dirty="0" err="1"/>
              <a:t>Romulo</a:t>
            </a:r>
            <a:r>
              <a:rPr lang="it-IT" i="1" dirty="0"/>
              <a:t>; </a:t>
            </a:r>
            <a:r>
              <a:rPr lang="it-IT" i="1" dirty="0" err="1"/>
              <a:t>quibus</a:t>
            </a:r>
            <a:r>
              <a:rPr lang="it-IT" i="1" dirty="0"/>
              <a:t> </a:t>
            </a:r>
            <a:r>
              <a:rPr lang="it-IT" i="1" dirty="0" err="1"/>
              <a:t>quidem</a:t>
            </a:r>
            <a:r>
              <a:rPr lang="it-IT" i="1" dirty="0"/>
              <a:t> </a:t>
            </a:r>
            <a:r>
              <a:rPr lang="it-IT" i="1" dirty="0" err="1"/>
              <a:t>Romulum</a:t>
            </a:r>
            <a:r>
              <a:rPr lang="it-IT" i="1" dirty="0"/>
              <a:t> </a:t>
            </a:r>
            <a:r>
              <a:rPr lang="it-IT" i="1" dirty="0" err="1"/>
              <a:t>tenebris</a:t>
            </a:r>
            <a:r>
              <a:rPr lang="it-IT" i="1" dirty="0"/>
              <a:t> </a:t>
            </a:r>
            <a:r>
              <a:rPr lang="it-IT" i="1" dirty="0" err="1"/>
              <a:t>etiamsi</a:t>
            </a:r>
            <a:r>
              <a:rPr lang="it-IT" i="1" dirty="0"/>
              <a:t> natura ad </a:t>
            </a:r>
            <a:r>
              <a:rPr lang="it-IT" i="1" dirty="0" err="1"/>
              <a:t>humanum</a:t>
            </a:r>
            <a:r>
              <a:rPr lang="it-IT" i="1" dirty="0"/>
              <a:t> </a:t>
            </a:r>
            <a:r>
              <a:rPr lang="it-IT" i="1" dirty="0" err="1"/>
              <a:t>exitum</a:t>
            </a:r>
            <a:r>
              <a:rPr lang="it-IT" i="1" dirty="0"/>
              <a:t> </a:t>
            </a:r>
            <a:r>
              <a:rPr lang="it-IT" i="1" dirty="0" err="1"/>
              <a:t>abripuit</a:t>
            </a:r>
            <a:r>
              <a:rPr lang="it-IT" i="1" dirty="0"/>
              <a:t>, </a:t>
            </a:r>
            <a:r>
              <a:rPr lang="it-IT" i="1" dirty="0" err="1"/>
              <a:t>virtus</a:t>
            </a:r>
            <a:r>
              <a:rPr lang="it-IT" i="1" dirty="0"/>
              <a:t> </a:t>
            </a:r>
            <a:r>
              <a:rPr lang="it-IT" i="1" dirty="0" err="1"/>
              <a:t>tamen</a:t>
            </a:r>
            <a:r>
              <a:rPr lang="it-IT" i="1" dirty="0"/>
              <a:t> in </a:t>
            </a:r>
            <a:r>
              <a:rPr lang="it-IT" i="1" dirty="0" err="1"/>
              <a:t>caelum</a:t>
            </a:r>
            <a:r>
              <a:rPr lang="it-IT" i="1" dirty="0"/>
              <a:t> </a:t>
            </a:r>
            <a:r>
              <a:rPr lang="it-IT" i="1" dirty="0" err="1"/>
              <a:t>dicitur</a:t>
            </a:r>
            <a:r>
              <a:rPr lang="it-IT" i="1" dirty="0"/>
              <a:t> </a:t>
            </a:r>
            <a:r>
              <a:rPr lang="it-IT" i="1" dirty="0" err="1"/>
              <a:t>sustulisse</a:t>
            </a:r>
            <a:r>
              <a:rPr lang="it-IT" i="1" dirty="0"/>
              <a:t>.</a:t>
            </a:r>
            <a:endParaRPr lang="it-IT" dirty="0"/>
          </a:p>
          <a:p>
            <a:r>
              <a:rPr lang="it-IT" dirty="0"/>
              <a:t>E questa osservazione (sulle eclissi) è così giudiziosa e acuta che da quel giorno, il cui ricordo troviamo registrato da Ennio e dagli annali massimi, si poterono calcolare anche le anteriori eclissi solari sino a quella avvenuta il sette di luglio sotto il regno di Romolo, durante la quale oscurità lo stesso Romolo fu tolto ai vivi per una causa certo del tutto naturale ma si dice che la virtù lo portò via e lo condusse in cielo. </a:t>
            </a:r>
          </a:p>
          <a:p>
            <a:endParaRPr lang="it-IT" dirty="0"/>
          </a:p>
        </p:txBody>
      </p:sp>
    </p:spTree>
    <p:extLst>
      <p:ext uri="{BB962C8B-B14F-4D97-AF65-F5344CB8AC3E}">
        <p14:creationId xmlns:p14="http://schemas.microsoft.com/office/powerpoint/2010/main" val="4515458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flipV="1">
            <a:off x="-45719" y="0"/>
            <a:ext cx="45719" cy="404664"/>
          </a:xfrm>
        </p:spPr>
        <p:txBody>
          <a:bodyPr>
            <a:normAutofit fontScale="90000"/>
          </a:bodyPr>
          <a:lstStyle/>
          <a:p>
            <a:endParaRPr lang="it-IT" dirty="0"/>
          </a:p>
        </p:txBody>
      </p:sp>
      <p:sp>
        <p:nvSpPr>
          <p:cNvPr id="3" name="Segnaposto contenuto 2"/>
          <p:cNvSpPr>
            <a:spLocks noGrp="1"/>
          </p:cNvSpPr>
          <p:nvPr>
            <p:ph idx="1"/>
          </p:nvPr>
        </p:nvSpPr>
        <p:spPr>
          <a:xfrm>
            <a:off x="0" y="0"/>
            <a:ext cx="9144000" cy="6597352"/>
          </a:xfrm>
        </p:spPr>
        <p:txBody>
          <a:bodyPr>
            <a:normAutofit lnSpcReduction="10000"/>
          </a:bodyPr>
          <a:lstStyle/>
          <a:p>
            <a:r>
              <a:rPr lang="it-IT" dirty="0" err="1"/>
              <a:t>Cic</a:t>
            </a:r>
            <a:r>
              <a:rPr lang="it-IT" dirty="0"/>
              <a:t>., De </a:t>
            </a:r>
            <a:r>
              <a:rPr lang="it-IT" dirty="0" err="1"/>
              <a:t>Legibus</a:t>
            </a:r>
            <a:r>
              <a:rPr lang="it-IT" dirty="0"/>
              <a:t> I.6:</a:t>
            </a:r>
          </a:p>
          <a:p>
            <a:r>
              <a:rPr lang="it-IT" i="1" dirty="0" err="1"/>
              <a:t>Nam</a:t>
            </a:r>
            <a:r>
              <a:rPr lang="it-IT" i="1" dirty="0"/>
              <a:t> post </a:t>
            </a:r>
            <a:r>
              <a:rPr lang="it-IT" i="1" dirty="0" err="1"/>
              <a:t>annalis</a:t>
            </a:r>
            <a:r>
              <a:rPr lang="it-IT" i="1" dirty="0"/>
              <a:t> </a:t>
            </a:r>
            <a:r>
              <a:rPr lang="it-IT" i="1" dirty="0" err="1"/>
              <a:t>pontificum</a:t>
            </a:r>
            <a:r>
              <a:rPr lang="it-IT" i="1" dirty="0"/>
              <a:t> </a:t>
            </a:r>
            <a:r>
              <a:rPr lang="it-IT" i="1" dirty="0" err="1"/>
              <a:t>maximorum</a:t>
            </a:r>
            <a:r>
              <a:rPr lang="it-IT" i="1" dirty="0"/>
              <a:t>, </a:t>
            </a:r>
            <a:r>
              <a:rPr lang="it-IT" i="1" dirty="0" err="1"/>
              <a:t>quibus</a:t>
            </a:r>
            <a:r>
              <a:rPr lang="it-IT" i="1" dirty="0"/>
              <a:t> </a:t>
            </a:r>
            <a:r>
              <a:rPr lang="it-IT" i="1" dirty="0" err="1"/>
              <a:t>nihil</a:t>
            </a:r>
            <a:r>
              <a:rPr lang="it-IT" i="1" dirty="0"/>
              <a:t> </a:t>
            </a:r>
            <a:r>
              <a:rPr lang="it-IT" i="1" dirty="0" err="1"/>
              <a:t>potest</a:t>
            </a:r>
            <a:r>
              <a:rPr lang="it-IT" i="1" dirty="0"/>
              <a:t> esse </a:t>
            </a:r>
            <a:r>
              <a:rPr lang="it-IT" i="1" dirty="0" err="1"/>
              <a:t>iucundius</a:t>
            </a:r>
            <a:r>
              <a:rPr lang="it-IT" i="1" dirty="0"/>
              <a:t>, si aut ad </a:t>
            </a:r>
            <a:r>
              <a:rPr lang="it-IT" i="1" dirty="0" err="1"/>
              <a:t>Fabium</a:t>
            </a:r>
            <a:r>
              <a:rPr lang="it-IT" i="1" dirty="0"/>
              <a:t> aut ad </a:t>
            </a:r>
            <a:r>
              <a:rPr lang="it-IT" i="1" dirty="0" err="1"/>
              <a:t>eum</a:t>
            </a:r>
            <a:r>
              <a:rPr lang="it-IT" i="1" dirty="0"/>
              <a:t> qui </a:t>
            </a:r>
            <a:r>
              <a:rPr lang="it-IT" i="1" dirty="0" err="1"/>
              <a:t>tibi</a:t>
            </a:r>
            <a:r>
              <a:rPr lang="it-IT" i="1" dirty="0"/>
              <a:t> </a:t>
            </a:r>
            <a:r>
              <a:rPr lang="it-IT" i="1" dirty="0" err="1"/>
              <a:t>semper</a:t>
            </a:r>
            <a:r>
              <a:rPr lang="it-IT" i="1" dirty="0"/>
              <a:t> in ore est </a:t>
            </a:r>
            <a:r>
              <a:rPr lang="it-IT" i="1" dirty="0" err="1"/>
              <a:t>Catonem</a:t>
            </a:r>
            <a:r>
              <a:rPr lang="it-IT" i="1" dirty="0"/>
              <a:t>, aut ad </a:t>
            </a:r>
            <a:r>
              <a:rPr lang="it-IT" i="1" dirty="0" err="1"/>
              <a:t>Pisonem</a:t>
            </a:r>
            <a:r>
              <a:rPr lang="it-IT" i="1" dirty="0"/>
              <a:t> aut ad </a:t>
            </a:r>
            <a:r>
              <a:rPr lang="it-IT" i="1" dirty="0" err="1"/>
              <a:t>Fannium</a:t>
            </a:r>
            <a:r>
              <a:rPr lang="it-IT" i="1" dirty="0"/>
              <a:t> aut ad </a:t>
            </a:r>
            <a:r>
              <a:rPr lang="it-IT" i="1" dirty="0" err="1"/>
              <a:t>Vennonium</a:t>
            </a:r>
            <a:r>
              <a:rPr lang="it-IT" i="1" dirty="0"/>
              <a:t> </a:t>
            </a:r>
            <a:r>
              <a:rPr lang="it-IT" i="1" dirty="0" err="1"/>
              <a:t>uenias</a:t>
            </a:r>
            <a:r>
              <a:rPr lang="it-IT" i="1" dirty="0"/>
              <a:t>, </a:t>
            </a:r>
            <a:r>
              <a:rPr lang="it-IT" i="1" dirty="0" err="1"/>
              <a:t>quamquam</a:t>
            </a:r>
            <a:r>
              <a:rPr lang="it-IT" i="1" dirty="0"/>
              <a:t> ex </a:t>
            </a:r>
            <a:r>
              <a:rPr lang="it-IT" i="1" dirty="0" err="1"/>
              <a:t>his</a:t>
            </a:r>
            <a:r>
              <a:rPr lang="it-IT" i="1" dirty="0"/>
              <a:t> </a:t>
            </a:r>
            <a:r>
              <a:rPr lang="it-IT" i="1" dirty="0" err="1"/>
              <a:t>alius</a:t>
            </a:r>
            <a:r>
              <a:rPr lang="it-IT" i="1" dirty="0"/>
              <a:t> alio plus </a:t>
            </a:r>
            <a:r>
              <a:rPr lang="it-IT" i="1" dirty="0" err="1"/>
              <a:t>habet</a:t>
            </a:r>
            <a:r>
              <a:rPr lang="it-IT" i="1" dirty="0"/>
              <a:t> </a:t>
            </a:r>
            <a:r>
              <a:rPr lang="it-IT" i="1" dirty="0" err="1"/>
              <a:t>uirium</a:t>
            </a:r>
            <a:r>
              <a:rPr lang="it-IT" i="1" dirty="0"/>
              <a:t>, </a:t>
            </a:r>
            <a:r>
              <a:rPr lang="it-IT" i="1" dirty="0" err="1"/>
              <a:t>tamen</a:t>
            </a:r>
            <a:r>
              <a:rPr lang="it-IT" i="1" dirty="0"/>
              <a:t> quid </a:t>
            </a:r>
            <a:r>
              <a:rPr lang="it-IT" i="1" dirty="0" err="1"/>
              <a:t>tam</a:t>
            </a:r>
            <a:r>
              <a:rPr lang="it-IT" i="1" dirty="0"/>
              <a:t> </a:t>
            </a:r>
            <a:r>
              <a:rPr lang="it-IT" i="1" dirty="0" err="1"/>
              <a:t>exile</a:t>
            </a:r>
            <a:r>
              <a:rPr lang="it-IT" i="1" dirty="0"/>
              <a:t> </a:t>
            </a:r>
            <a:r>
              <a:rPr lang="it-IT" i="1" dirty="0" err="1"/>
              <a:t>quam</a:t>
            </a:r>
            <a:r>
              <a:rPr lang="it-IT" i="1" dirty="0"/>
              <a:t> isti </a:t>
            </a:r>
            <a:r>
              <a:rPr lang="it-IT" i="1" dirty="0" err="1"/>
              <a:t>omnes</a:t>
            </a:r>
            <a:r>
              <a:rPr lang="it-IT" i="1" dirty="0"/>
              <a:t>?</a:t>
            </a:r>
            <a:endParaRPr lang="it-IT" dirty="0"/>
          </a:p>
          <a:p>
            <a:r>
              <a:rPr lang="it-IT" dirty="0"/>
              <a:t>Infatti, secondo gli Annali dei pontefici massimi, di cui niente può essere più interessante, noi passiamo a Fabio o a colui che tu hai sempre in bocca, Catone, o a </a:t>
            </a:r>
            <a:r>
              <a:rPr lang="it-IT" dirty="0" err="1"/>
              <a:t>Pisone</a:t>
            </a:r>
            <a:r>
              <a:rPr lang="it-IT" dirty="0"/>
              <a:t>, o a </a:t>
            </a:r>
            <a:r>
              <a:rPr lang="it-IT" dirty="0" err="1"/>
              <a:t>Fannio</a:t>
            </a:r>
            <a:r>
              <a:rPr lang="it-IT" dirty="0"/>
              <a:t>, o a </a:t>
            </a:r>
            <a:r>
              <a:rPr lang="it-IT" dirty="0" err="1"/>
              <a:t>Vennonio</a:t>
            </a:r>
            <a:r>
              <a:rPr lang="it-IT" dirty="0"/>
              <a:t>, anche se fra loro la forza è differente, ma cosa c’è di così esile quanto tutti costoro?</a:t>
            </a:r>
          </a:p>
          <a:p>
            <a:endParaRPr lang="it-IT" dirty="0"/>
          </a:p>
        </p:txBody>
      </p:sp>
    </p:spTree>
    <p:extLst>
      <p:ext uri="{BB962C8B-B14F-4D97-AF65-F5344CB8AC3E}">
        <p14:creationId xmlns:p14="http://schemas.microsoft.com/office/powerpoint/2010/main" val="10437059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0"/>
            <a:ext cx="9144000" cy="764704"/>
          </a:xfrm>
        </p:spPr>
        <p:txBody>
          <a:bodyPr/>
          <a:lstStyle/>
          <a:p>
            <a:r>
              <a:rPr lang="it-IT" dirty="0"/>
              <a:t>I GRECI</a:t>
            </a:r>
          </a:p>
        </p:txBody>
      </p:sp>
      <p:sp>
        <p:nvSpPr>
          <p:cNvPr id="3" name="Segnaposto contenuto 2"/>
          <p:cNvSpPr>
            <a:spLocks noGrp="1"/>
          </p:cNvSpPr>
          <p:nvPr>
            <p:ph idx="1"/>
          </p:nvPr>
        </p:nvSpPr>
        <p:spPr>
          <a:xfrm>
            <a:off x="0" y="764704"/>
            <a:ext cx="9144000" cy="6093296"/>
          </a:xfrm>
        </p:spPr>
        <p:txBody>
          <a:bodyPr>
            <a:normAutofit lnSpcReduction="10000"/>
          </a:bodyPr>
          <a:lstStyle/>
          <a:p>
            <a:r>
              <a:rPr lang="it-IT" dirty="0"/>
              <a:t>ESIODO</a:t>
            </a:r>
          </a:p>
          <a:p>
            <a:endParaRPr lang="it-IT" dirty="0"/>
          </a:p>
          <a:p>
            <a:r>
              <a:rPr lang="it-IT" dirty="0" err="1"/>
              <a:t>Hes</a:t>
            </a:r>
            <a:r>
              <a:rPr lang="it-IT" dirty="0"/>
              <a:t>., </a:t>
            </a:r>
            <a:r>
              <a:rPr lang="it-IT" i="1" dirty="0" err="1"/>
              <a:t>Theog</a:t>
            </a:r>
            <a:r>
              <a:rPr lang="it-IT" dirty="0" err="1"/>
              <a:t>o</a:t>
            </a:r>
            <a:r>
              <a:rPr lang="it-IT" i="1" dirty="0" err="1"/>
              <a:t>nia</a:t>
            </a:r>
            <a:r>
              <a:rPr lang="it-IT" dirty="0"/>
              <a:t> 1011-1016</a:t>
            </a:r>
          </a:p>
          <a:p>
            <a:r>
              <a:rPr lang="en-US" dirty="0"/>
              <a:t>I FIGLI DI CIRCE</a:t>
            </a:r>
            <a:endParaRPr lang="it-IT" dirty="0"/>
          </a:p>
          <a:p>
            <a:r>
              <a:rPr lang="en-US" dirty="0"/>
              <a:t>E Circe poi, la </a:t>
            </a:r>
            <a:r>
              <a:rPr lang="en-US" dirty="0" err="1"/>
              <a:t>figlia</a:t>
            </a:r>
            <a:r>
              <a:rPr lang="en-US" dirty="0"/>
              <a:t> del Sole </a:t>
            </a:r>
            <a:r>
              <a:rPr lang="en-US" dirty="0" err="1"/>
              <a:t>che</a:t>
            </a:r>
            <a:r>
              <a:rPr lang="en-US" dirty="0"/>
              <a:t> </a:t>
            </a:r>
            <a:r>
              <a:rPr lang="en-US" dirty="0" err="1"/>
              <a:t>valica</a:t>
            </a:r>
            <a:r>
              <a:rPr lang="en-US" dirty="0"/>
              <a:t> </a:t>
            </a:r>
            <a:r>
              <a:rPr lang="en-US" dirty="0" err="1"/>
              <a:t>il</a:t>
            </a:r>
            <a:r>
              <a:rPr lang="en-US" dirty="0"/>
              <a:t> </a:t>
            </a:r>
            <a:r>
              <a:rPr lang="en-US" dirty="0" err="1"/>
              <a:t>Cielo</a:t>
            </a:r>
            <a:r>
              <a:rPr lang="en-US" dirty="0"/>
              <a:t>,</a:t>
            </a:r>
            <a:endParaRPr lang="it-IT" dirty="0"/>
          </a:p>
          <a:p>
            <a:r>
              <a:rPr lang="it-IT" dirty="0" err="1"/>
              <a:t>S</a:t>
            </a:r>
            <a:r>
              <a:rPr lang="en-US" dirty="0" err="1"/>
              <a:t>tretta</a:t>
            </a:r>
            <a:r>
              <a:rPr lang="en-US" dirty="0"/>
              <a:t> in amore con </a:t>
            </a:r>
            <a:r>
              <a:rPr lang="en-US" dirty="0" err="1"/>
              <a:t>Ulisse</a:t>
            </a:r>
            <a:r>
              <a:rPr lang="en-US" dirty="0"/>
              <a:t> dal </a:t>
            </a:r>
            <a:r>
              <a:rPr lang="en-US" dirty="0" err="1"/>
              <a:t>cuor</a:t>
            </a:r>
            <a:r>
              <a:rPr lang="en-US" dirty="0"/>
              <a:t> </a:t>
            </a:r>
            <a:r>
              <a:rPr lang="en-US" dirty="0" err="1"/>
              <a:t>paziente</a:t>
            </a:r>
            <a:r>
              <a:rPr lang="en-US" dirty="0"/>
              <a:t>, </a:t>
            </a:r>
            <a:r>
              <a:rPr lang="en-US" dirty="0" err="1"/>
              <a:t>diede</a:t>
            </a:r>
            <a:r>
              <a:rPr lang="en-US" dirty="0"/>
              <a:t> vita</a:t>
            </a:r>
            <a:endParaRPr lang="it-IT" dirty="0"/>
          </a:p>
          <a:p>
            <a:r>
              <a:rPr lang="en-US" dirty="0"/>
              <a:t>ad </a:t>
            </a:r>
            <a:r>
              <a:rPr lang="en-US" dirty="0" err="1"/>
              <a:t>Agrio</a:t>
            </a:r>
            <a:r>
              <a:rPr lang="en-US" dirty="0"/>
              <a:t> </a:t>
            </a:r>
            <a:r>
              <a:rPr lang="en-US" dirty="0" err="1"/>
              <a:t>ed</a:t>
            </a:r>
            <a:r>
              <a:rPr lang="en-US" dirty="0"/>
              <a:t> a Latino </a:t>
            </a:r>
            <a:r>
              <a:rPr lang="en-US" dirty="0" err="1"/>
              <a:t>gagliardo</a:t>
            </a:r>
            <a:r>
              <a:rPr lang="en-US" dirty="0"/>
              <a:t> </a:t>
            </a:r>
            <a:r>
              <a:rPr lang="en-US" dirty="0" err="1"/>
              <a:t>ed</a:t>
            </a:r>
            <a:r>
              <a:rPr lang="en-US" dirty="0"/>
              <a:t> immune da </a:t>
            </a:r>
            <a:r>
              <a:rPr lang="en-US" dirty="0" err="1"/>
              <a:t>vizio</a:t>
            </a:r>
            <a:r>
              <a:rPr lang="en-US" dirty="0"/>
              <a:t>,</a:t>
            </a:r>
            <a:endParaRPr lang="it-IT" dirty="0"/>
          </a:p>
          <a:p>
            <a:r>
              <a:rPr lang="en-US" dirty="0" err="1"/>
              <a:t>ed</a:t>
            </a:r>
            <a:r>
              <a:rPr lang="en-US" dirty="0"/>
              <a:t> a </a:t>
            </a:r>
            <a:r>
              <a:rPr lang="en-US" dirty="0" err="1"/>
              <a:t>Telègono</a:t>
            </a:r>
            <a:r>
              <a:rPr lang="en-US" dirty="0"/>
              <a:t>, come dispose la </a:t>
            </a:r>
            <a:r>
              <a:rPr lang="en-US" dirty="0" err="1"/>
              <a:t>divina</a:t>
            </a:r>
            <a:r>
              <a:rPr lang="en-US" dirty="0"/>
              <a:t> </a:t>
            </a:r>
            <a:r>
              <a:rPr lang="en-US" dirty="0" err="1"/>
              <a:t>Afrodite</a:t>
            </a:r>
            <a:r>
              <a:rPr lang="en-US" dirty="0"/>
              <a:t>.</a:t>
            </a:r>
            <a:endParaRPr lang="it-IT" dirty="0"/>
          </a:p>
          <a:p>
            <a:r>
              <a:rPr lang="en-US" dirty="0"/>
              <a:t>E </a:t>
            </a:r>
            <a:r>
              <a:rPr lang="en-US" dirty="0" err="1"/>
              <a:t>quelli</a:t>
            </a:r>
            <a:r>
              <a:rPr lang="en-US" dirty="0"/>
              <a:t>, assai </a:t>
            </a:r>
            <a:r>
              <a:rPr lang="en-US" dirty="0" err="1"/>
              <a:t>lontano</a:t>
            </a:r>
            <a:r>
              <a:rPr lang="en-US" dirty="0"/>
              <a:t>, </a:t>
            </a:r>
            <a:r>
              <a:rPr lang="en-US" dirty="0" err="1"/>
              <a:t>nel</a:t>
            </a:r>
            <a:r>
              <a:rPr lang="en-US" dirty="0"/>
              <a:t> </a:t>
            </a:r>
            <a:r>
              <a:rPr lang="en-US" dirty="0" err="1"/>
              <a:t>grembo</a:t>
            </a:r>
            <a:r>
              <a:rPr lang="en-US" dirty="0"/>
              <a:t> </a:t>
            </a:r>
            <a:r>
              <a:rPr lang="en-US" dirty="0" err="1"/>
              <a:t>dell'isola</a:t>
            </a:r>
            <a:r>
              <a:rPr lang="en-US" dirty="0"/>
              <a:t> sacra,</a:t>
            </a:r>
            <a:endParaRPr lang="it-IT" dirty="0"/>
          </a:p>
          <a:p>
            <a:r>
              <a:rPr lang="en-US" dirty="0" err="1"/>
              <a:t>distesero</a:t>
            </a:r>
            <a:r>
              <a:rPr lang="en-US" dirty="0"/>
              <a:t> </a:t>
            </a:r>
            <a:r>
              <a:rPr lang="en-US" dirty="0" err="1"/>
              <a:t>l'impero</a:t>
            </a:r>
            <a:r>
              <a:rPr lang="en-US" dirty="0"/>
              <a:t> </a:t>
            </a:r>
            <a:r>
              <a:rPr lang="en-US" dirty="0" err="1"/>
              <a:t>su</a:t>
            </a:r>
            <a:r>
              <a:rPr lang="en-US" dirty="0"/>
              <a:t> </a:t>
            </a:r>
            <a:r>
              <a:rPr lang="en-US" dirty="0" err="1"/>
              <a:t>l'inclite</a:t>
            </a:r>
            <a:r>
              <a:rPr lang="en-US" dirty="0"/>
              <a:t> </a:t>
            </a:r>
            <a:r>
              <a:rPr lang="en-US" dirty="0" err="1"/>
              <a:t>genti</a:t>
            </a:r>
            <a:r>
              <a:rPr lang="en-US" dirty="0"/>
              <a:t> terrene.</a:t>
            </a:r>
            <a:endParaRPr lang="it-IT" dirty="0"/>
          </a:p>
          <a:p>
            <a:endParaRPr lang="it-IT" dirty="0"/>
          </a:p>
        </p:txBody>
      </p:sp>
    </p:spTree>
    <p:extLst>
      <p:ext uri="{BB962C8B-B14F-4D97-AF65-F5344CB8AC3E}">
        <p14:creationId xmlns:p14="http://schemas.microsoft.com/office/powerpoint/2010/main" val="18659128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p:txBody>
          <a:bodyPr>
            <a:normAutofit fontScale="90000"/>
          </a:bodyPr>
          <a:lstStyle/>
          <a:p>
            <a:r>
              <a:rPr lang="it-IT" dirty="0"/>
              <a:t>La venuta di </a:t>
            </a:r>
            <a:r>
              <a:rPr lang="it-IT" dirty="0" err="1"/>
              <a:t>Demarato</a:t>
            </a:r>
            <a:r>
              <a:rPr lang="it-IT" dirty="0"/>
              <a:t> da Corinto a Tarquinia</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olo 1"/>
          <p:cNvSpPr>
            <a:spLocks noGrp="1"/>
          </p:cNvSpPr>
          <p:nvPr>
            <p:ph type="title"/>
          </p:nvPr>
        </p:nvSpPr>
        <p:spPr>
          <a:xfrm flipV="1">
            <a:off x="-46038" y="0"/>
            <a:ext cx="46038" cy="549275"/>
          </a:xfrm>
        </p:spPr>
        <p:txBody>
          <a:bodyPr>
            <a:normAutofit fontScale="90000"/>
          </a:bodyPr>
          <a:lstStyle/>
          <a:p>
            <a:endParaRPr lang="it-IT">
              <a:latin typeface="Calibri" charset="0"/>
              <a:ea typeface="ＭＳ Ｐゴシック" charset="0"/>
              <a:cs typeface="ＭＳ Ｐゴシック" charset="0"/>
            </a:endParaRPr>
          </a:p>
        </p:txBody>
      </p:sp>
      <p:sp>
        <p:nvSpPr>
          <p:cNvPr id="40963" name="Segnaposto contenuto 2"/>
          <p:cNvSpPr>
            <a:spLocks noGrp="1"/>
          </p:cNvSpPr>
          <p:nvPr>
            <p:ph idx="1"/>
          </p:nvPr>
        </p:nvSpPr>
        <p:spPr>
          <a:xfrm>
            <a:off x="0" y="0"/>
            <a:ext cx="9144000" cy="6858000"/>
          </a:xfrm>
        </p:spPr>
        <p:txBody>
          <a:bodyPr/>
          <a:lstStyle/>
          <a:p>
            <a:r>
              <a:rPr lang="it-IT">
                <a:latin typeface="Calibri" charset="0"/>
                <a:ea typeface="ＭＳ Ｐゴシック" charset="0"/>
                <a:cs typeface="ＭＳ Ｐゴシック" charset="0"/>
              </a:rPr>
              <a:t>Cic., </a:t>
            </a:r>
            <a:r>
              <a:rPr lang="it-IT" i="1">
                <a:latin typeface="Calibri" charset="0"/>
                <a:ea typeface="ＭＳ Ｐゴシック" charset="0"/>
                <a:cs typeface="ＭＳ Ｐゴシック" charset="0"/>
              </a:rPr>
              <a:t>Rep.</a:t>
            </a:r>
            <a:r>
              <a:rPr lang="it-IT">
                <a:latin typeface="Calibri" charset="0"/>
                <a:ea typeface="ＭＳ Ｐゴシック" charset="0"/>
                <a:cs typeface="ＭＳ Ｐゴシック" charset="0"/>
              </a:rPr>
              <a:t> II.19: </a:t>
            </a:r>
          </a:p>
          <a:p>
            <a:r>
              <a:rPr lang="it-IT">
                <a:latin typeface="Calibri" charset="0"/>
                <a:ea typeface="ＭＳ Ｐゴシック" charset="0"/>
                <a:cs typeface="ＭＳ Ｐゴシック" charset="0"/>
              </a:rPr>
              <a:t>Ma a questo punto, per la prima volta, si vede Roma illuminata da qualche cultura straniera; quella che vi fluì dalla Grecia non fu un tenue rivo ma un vero copiosissimo fiume d'idee e di studi. Si narra infatti che ci fosse un Demarato di Corinto, il più grande personaggio della sua città per gli onori e l'autorità e le ricchezze. Non avendo questi potuto sopportare il tiranno di Corinto, Cypselo, si vuole che se ne fuggisse con gran quantità di denaro e si stabilisse in Tarquinia, città fiorentissima dell'Etruria. E quando apprese che il potere di Cypselo si consolidava in Corinto, da uomo libero e</a:t>
            </a:r>
          </a:p>
        </p:txBody>
      </p:sp>
    </p:spTree>
    <p:extLst>
      <p:ext uri="{BB962C8B-B14F-4D97-AF65-F5344CB8AC3E}">
        <p14:creationId xmlns:p14="http://schemas.microsoft.com/office/powerpoint/2010/main" val="35964620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olo 1"/>
          <p:cNvSpPr>
            <a:spLocks noGrp="1"/>
          </p:cNvSpPr>
          <p:nvPr>
            <p:ph type="title"/>
          </p:nvPr>
        </p:nvSpPr>
        <p:spPr/>
        <p:txBody>
          <a:bodyPr/>
          <a:lstStyle/>
          <a:p>
            <a:endParaRPr lang="it-IT">
              <a:latin typeface="Calibri" charset="0"/>
              <a:ea typeface="ＭＳ Ｐゴシック" charset="0"/>
              <a:cs typeface="ＭＳ Ｐゴシック" charset="0"/>
            </a:endParaRPr>
          </a:p>
        </p:txBody>
      </p:sp>
      <p:sp>
        <p:nvSpPr>
          <p:cNvPr id="41987" name="Segnaposto contenuto 2"/>
          <p:cNvSpPr>
            <a:spLocks noGrp="1"/>
          </p:cNvSpPr>
          <p:nvPr>
            <p:ph idx="1"/>
          </p:nvPr>
        </p:nvSpPr>
        <p:spPr>
          <a:xfrm>
            <a:off x="0" y="1268413"/>
            <a:ext cx="8964613" cy="5589587"/>
          </a:xfrm>
        </p:spPr>
        <p:txBody>
          <a:bodyPr/>
          <a:lstStyle/>
          <a:p>
            <a:r>
              <a:rPr lang="it-IT">
                <a:latin typeface="Calibri" charset="0"/>
                <a:ea typeface="ＭＳ Ｐゴシック" charset="0"/>
                <a:cs typeface="ＭＳ Ｐゴシック" charset="0"/>
              </a:rPr>
              <a:t>forte, rinunciò per sempre alla patria e accettò la cittadinanza Tarquiniese e fissò in quella città il suo domicilio e la sua sede; ed avendo avuti da una donna Tarquiniese due figli, volle che si istruissero in tutte le dottrine greche... </a:t>
            </a:r>
          </a:p>
          <a:p>
            <a:endParaRPr lang="it-IT">
              <a:latin typeface="Calibri" charset="0"/>
              <a:ea typeface="ＭＳ Ｐゴシック" charset="0"/>
              <a:cs typeface="ＭＳ Ｐゴシック" charset="0"/>
            </a:endParaRPr>
          </a:p>
          <a:p>
            <a:r>
              <a:rPr lang="it-IT" i="1">
                <a:latin typeface="Calibri" charset="0"/>
                <a:ea typeface="ＭＳ Ｐゴシック" charset="0"/>
                <a:cs typeface="ＭＳ Ｐゴシック" charset="0"/>
              </a:rPr>
              <a:t>adscitus est civis a Tarquiniensibus atque in ea civitate domicilium et sedes collocavit</a:t>
            </a:r>
            <a:r>
              <a:rPr lang="it-IT">
                <a:latin typeface="Calibri" charset="0"/>
                <a:ea typeface="ＭＳ Ｐゴシック" charset="0"/>
                <a:cs typeface="ＭＳ Ｐゴシック" charset="0"/>
              </a:rPr>
              <a:t> </a:t>
            </a:r>
          </a:p>
        </p:txBody>
      </p:sp>
    </p:spTree>
    <p:extLst>
      <p:ext uri="{BB962C8B-B14F-4D97-AF65-F5344CB8AC3E}">
        <p14:creationId xmlns:p14="http://schemas.microsoft.com/office/powerpoint/2010/main" val="38552857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a:xfrm>
            <a:off x="0" y="0"/>
            <a:ext cx="9144000" cy="6858000"/>
          </a:xfrm>
        </p:spPr>
        <p:txBody>
          <a:bodyPr>
            <a:normAutofit/>
          </a:bodyPr>
          <a:lstStyle/>
          <a:p>
            <a:r>
              <a:rPr lang="it-IT" sz="2800" dirty="0" err="1"/>
              <a:t>Liv</a:t>
            </a:r>
            <a:r>
              <a:rPr lang="it-IT" sz="2800" dirty="0"/>
              <a:t>. I.34</a:t>
            </a:r>
            <a:br>
              <a:rPr lang="it-IT" sz="2800" dirty="0"/>
            </a:br>
            <a:r>
              <a:rPr lang="it-IT" sz="2800" dirty="0"/>
              <a:t>Durante il regno di Anco, venne ad abitare a Roma Lucumone, personaggio intraprendente ed economicamente molto solido, attirato soprattutto dall'ambizione e dalla speranza di raggiungere posizioni di grande rilievo che non era riuscito a ottenere a Tarquinia (in quanto anche in quella città era uno straniero). Era figlio di </a:t>
            </a:r>
            <a:r>
              <a:rPr lang="it-IT" sz="2800" dirty="0" err="1"/>
              <a:t>Demarato</a:t>
            </a:r>
            <a:r>
              <a:rPr lang="it-IT" sz="2800" dirty="0"/>
              <a:t> di Corinto, il quale, fuggito dalla patria a séguito di disordini, si era stabilito per puro caso a Tarquinia e lì aveva preso moglie e messo al mondo due figli, i cui nomi erano </a:t>
            </a:r>
            <a:r>
              <a:rPr lang="it-IT" sz="2800" dirty="0" err="1"/>
              <a:t>Arrunte</a:t>
            </a:r>
            <a:r>
              <a:rPr lang="it-IT" sz="2800" dirty="0"/>
              <a:t> e Lucumone. </a:t>
            </a:r>
          </a:p>
        </p:txBody>
      </p:sp>
    </p:spTree>
    <p:extLst>
      <p:ext uri="{BB962C8B-B14F-4D97-AF65-F5344CB8AC3E}">
        <p14:creationId xmlns:p14="http://schemas.microsoft.com/office/powerpoint/2010/main" val="2814444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a:xfrm>
            <a:off x="0" y="0"/>
            <a:ext cx="9144000" cy="6858000"/>
          </a:xfrm>
        </p:spPr>
        <p:txBody>
          <a:bodyPr>
            <a:normAutofit/>
          </a:bodyPr>
          <a:lstStyle/>
          <a:p>
            <a:r>
              <a:rPr lang="it-IT" sz="2800" dirty="0"/>
              <a:t>Lucumone sopravvisse al padre e ne ereditò tutte le sostanze. </a:t>
            </a:r>
            <a:r>
              <a:rPr lang="it-IT" sz="2800" dirty="0" err="1"/>
              <a:t>Arrunte</a:t>
            </a:r>
            <a:r>
              <a:rPr lang="it-IT" sz="2800" dirty="0"/>
              <a:t> morì invece prima del genitore, lasciando la moglie incinta. </a:t>
            </a:r>
            <a:r>
              <a:rPr lang="it-IT" sz="2800" dirty="0" err="1"/>
              <a:t>Demarato</a:t>
            </a:r>
            <a:r>
              <a:rPr lang="it-IT" sz="2800" dirty="0"/>
              <a:t> non visse molto più a lungo del figlio e, ignorando che la nuora era incinta, morì senza ricordarsi del nipotino nel testamento. Il bambino nacque dopo la scomparsa del nonno e, non essendo destinato a ereditare, fu chiamato Egerio in ragione della sua miseranda condizione. In Lucumone, invece, nominato erede universale, la boriosa presupponenza dovuta alle sostanze ricevute aumentò ancora di più quando sposò un'esponente della più altolocata aristocrazia locale, </a:t>
            </a:r>
            <a:r>
              <a:rPr lang="it-IT" sz="2800" dirty="0" err="1"/>
              <a:t>Tanaquil</a:t>
            </a:r>
            <a:r>
              <a:rPr lang="it-IT" sz="2800" dirty="0"/>
              <a:t>, la quale non poteva ammettere che il suo matrimonio la declassasse dal rango in cui era nata. </a:t>
            </a:r>
          </a:p>
        </p:txBody>
      </p:sp>
    </p:spTree>
    <p:extLst>
      <p:ext uri="{BB962C8B-B14F-4D97-AF65-F5344CB8AC3E}">
        <p14:creationId xmlns:p14="http://schemas.microsoft.com/office/powerpoint/2010/main" val="32381173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a:xfrm>
            <a:off x="0" y="0"/>
            <a:ext cx="9144000" cy="6858000"/>
          </a:xfrm>
        </p:spPr>
        <p:txBody>
          <a:bodyPr>
            <a:normAutofit/>
          </a:bodyPr>
          <a:lstStyle/>
          <a:p>
            <a:pPr algn="l"/>
            <a:r>
              <a:rPr lang="it-IT" sz="2800" dirty="0"/>
              <a:t>Programma: </a:t>
            </a:r>
            <a:r>
              <a:rPr lang="en-US" sz="2800" i="1" dirty="0" err="1"/>
              <a:t>Gli</a:t>
            </a:r>
            <a:r>
              <a:rPr lang="en-US" sz="2800" i="1" dirty="0"/>
              <a:t> </a:t>
            </a:r>
            <a:r>
              <a:rPr lang="en-US" sz="2800" i="1" dirty="0" err="1"/>
              <a:t>Etruschi</a:t>
            </a:r>
            <a:r>
              <a:rPr lang="en-US" sz="2800" i="1" dirty="0"/>
              <a:t> </a:t>
            </a:r>
            <a:r>
              <a:rPr lang="en-US" sz="2800" i="1" dirty="0" err="1"/>
              <a:t>e</a:t>
            </a:r>
            <a:r>
              <a:rPr lang="en-US" sz="2800" i="1" dirty="0"/>
              <a:t> Roma.</a:t>
            </a:r>
            <a:br>
              <a:rPr lang="it-IT" sz="2800" dirty="0"/>
            </a:br>
            <a:r>
              <a:rPr lang="en-US" sz="2800" dirty="0"/>
              <a:t>1) la prima parte </a:t>
            </a:r>
            <a:r>
              <a:rPr lang="en-US" sz="2800" dirty="0" err="1"/>
              <a:t>è</a:t>
            </a:r>
            <a:r>
              <a:rPr lang="en-US" sz="2800" dirty="0"/>
              <a:t> </a:t>
            </a:r>
            <a:r>
              <a:rPr lang="en-US" sz="2800" dirty="0" err="1"/>
              <a:t>costituita</a:t>
            </a:r>
            <a:r>
              <a:rPr lang="en-US" sz="2800" dirty="0"/>
              <a:t> </a:t>
            </a:r>
            <a:r>
              <a:rPr lang="en-US" sz="2800" dirty="0" err="1"/>
              <a:t>dalle</a:t>
            </a:r>
            <a:r>
              <a:rPr lang="en-US" sz="2800" dirty="0"/>
              <a:t> </a:t>
            </a:r>
            <a:r>
              <a:rPr lang="en-US" sz="2800" dirty="0" err="1"/>
              <a:t>lezioni</a:t>
            </a:r>
            <a:r>
              <a:rPr lang="en-US" sz="2800" dirty="0"/>
              <a:t> </a:t>
            </a:r>
            <a:r>
              <a:rPr lang="en-US" sz="2800" dirty="0" err="1"/>
              <a:t>frontali</a:t>
            </a:r>
            <a:r>
              <a:rPr lang="en-US" sz="2800" dirty="0"/>
              <a:t>, dedicate a </a:t>
            </a:r>
            <a:r>
              <a:rPr lang="en-US" sz="2800" dirty="0" err="1"/>
              <a:t>temi</a:t>
            </a:r>
            <a:r>
              <a:rPr lang="en-US" sz="2800" dirty="0"/>
              <a:t> </a:t>
            </a:r>
            <a:r>
              <a:rPr lang="en-US" sz="2800" dirty="0" err="1"/>
              <a:t>scelti</a:t>
            </a:r>
            <a:r>
              <a:rPr lang="en-US" sz="2800" dirty="0"/>
              <a:t> </a:t>
            </a:r>
            <a:r>
              <a:rPr lang="en-US" sz="2800" dirty="0" err="1"/>
              <a:t>relativi</a:t>
            </a:r>
            <a:r>
              <a:rPr lang="en-US" sz="2800" dirty="0"/>
              <a:t> </a:t>
            </a:r>
            <a:r>
              <a:rPr lang="en-US" sz="2800" dirty="0" err="1"/>
              <a:t>all’argomento</a:t>
            </a:r>
            <a:r>
              <a:rPr lang="en-US" sz="2800" dirty="0"/>
              <a:t> del </a:t>
            </a:r>
            <a:r>
              <a:rPr lang="en-US" sz="2800" dirty="0" err="1"/>
              <a:t>corso</a:t>
            </a:r>
            <a:br>
              <a:rPr lang="it-IT" sz="2800" dirty="0"/>
            </a:br>
            <a:r>
              <a:rPr lang="it-IT" sz="2800" dirty="0"/>
              <a:t>.</a:t>
            </a:r>
            <a:br>
              <a:rPr lang="it-IT" sz="2800" dirty="0"/>
            </a:br>
            <a:r>
              <a:rPr lang="en-US" sz="2800" dirty="0"/>
              <a:t>2) la </a:t>
            </a:r>
            <a:r>
              <a:rPr lang="en-US" sz="2800" dirty="0" err="1"/>
              <a:t>seconda</a:t>
            </a:r>
            <a:r>
              <a:rPr lang="en-US" sz="2800" dirty="0"/>
              <a:t> </a:t>
            </a:r>
            <a:r>
              <a:rPr lang="en-US" sz="2800" dirty="0" err="1"/>
              <a:t>è</a:t>
            </a:r>
            <a:r>
              <a:rPr lang="en-US" sz="2800" dirty="0"/>
              <a:t> </a:t>
            </a:r>
            <a:r>
              <a:rPr lang="en-US" sz="2800" dirty="0" err="1"/>
              <a:t>costituita</a:t>
            </a:r>
            <a:r>
              <a:rPr lang="en-US" sz="2800" dirty="0"/>
              <a:t> </a:t>
            </a:r>
            <a:r>
              <a:rPr lang="en-US" sz="2800" dirty="0" err="1"/>
              <a:t>dallo</a:t>
            </a:r>
            <a:r>
              <a:rPr lang="en-US" sz="2800" dirty="0"/>
              <a:t> studio, da parte </a:t>
            </a:r>
            <a:r>
              <a:rPr lang="en-US" sz="2800" dirty="0" err="1"/>
              <a:t>dello</a:t>
            </a:r>
            <a:r>
              <a:rPr lang="en-US" sz="2800" dirty="0"/>
              <a:t> </a:t>
            </a:r>
            <a:r>
              <a:rPr lang="en-US" sz="2800" dirty="0" err="1"/>
              <a:t>studente</a:t>
            </a:r>
            <a:r>
              <a:rPr lang="en-US" sz="2800" dirty="0"/>
              <a:t>, di </a:t>
            </a:r>
            <a:r>
              <a:rPr lang="en-US" sz="2800" dirty="0" err="1"/>
              <a:t>Dionigi</a:t>
            </a:r>
            <a:r>
              <a:rPr lang="en-US" sz="2800" dirty="0"/>
              <a:t> di </a:t>
            </a:r>
            <a:r>
              <a:rPr lang="en-US" sz="2800" dirty="0" err="1"/>
              <a:t>Alicarnasso</a:t>
            </a:r>
            <a:r>
              <a:rPr lang="en-US" sz="2800" dirty="0"/>
              <a:t>, </a:t>
            </a:r>
            <a:r>
              <a:rPr lang="en-US" sz="2800" i="1" dirty="0"/>
              <a:t>Le </a:t>
            </a:r>
            <a:r>
              <a:rPr lang="en-US" sz="2800" i="1" dirty="0" err="1"/>
              <a:t>antichità</a:t>
            </a:r>
            <a:r>
              <a:rPr lang="en-US" sz="2800" i="1" dirty="0"/>
              <a:t> </a:t>
            </a:r>
            <a:r>
              <a:rPr lang="en-US" sz="2800" i="1" dirty="0" err="1"/>
              <a:t>romane</a:t>
            </a:r>
            <a:r>
              <a:rPr lang="en-US" sz="2800" dirty="0"/>
              <a:t>, (ed. a </a:t>
            </a:r>
            <a:r>
              <a:rPr lang="en-US" sz="2800" dirty="0" err="1"/>
              <a:t>cura</a:t>
            </a:r>
            <a:r>
              <a:rPr lang="en-US" sz="2800" dirty="0"/>
              <a:t> </a:t>
            </a:r>
            <a:r>
              <a:rPr lang="en-US" sz="2800" dirty="0" err="1"/>
              <a:t>di</a:t>
            </a:r>
            <a:r>
              <a:rPr lang="en-US" sz="2800" dirty="0"/>
              <a:t> F. </a:t>
            </a:r>
            <a:r>
              <a:rPr lang="en-US" sz="2800" dirty="0" err="1"/>
              <a:t>Donadi</a:t>
            </a:r>
            <a:r>
              <a:rPr lang="en-US" sz="2800" dirty="0"/>
              <a:t> </a:t>
            </a:r>
            <a:r>
              <a:rPr lang="en-US" sz="2800" dirty="0" err="1"/>
              <a:t>ed</a:t>
            </a:r>
            <a:r>
              <a:rPr lang="en-US" sz="2800" dirty="0"/>
              <a:t> E. </a:t>
            </a:r>
            <a:r>
              <a:rPr lang="en-US" sz="2800" dirty="0" err="1"/>
              <a:t>Guzzo</a:t>
            </a:r>
            <a:r>
              <a:rPr lang="en-US" sz="2800" dirty="0"/>
              <a:t>, Torino, </a:t>
            </a:r>
            <a:r>
              <a:rPr lang="en-US" sz="2800" dirty="0" err="1"/>
              <a:t>Einaudi</a:t>
            </a:r>
            <a:r>
              <a:rPr lang="en-US" sz="2800" dirty="0"/>
              <a:t>, 2005). </a:t>
            </a:r>
            <a:br>
              <a:rPr lang="it-IT" sz="2800" dirty="0"/>
            </a:br>
            <a:br>
              <a:rPr lang="it-IT" sz="2800" dirty="0"/>
            </a:br>
            <a:r>
              <a:rPr lang="en-US" sz="2800" dirty="0"/>
              <a:t>3) la </a:t>
            </a:r>
            <a:r>
              <a:rPr lang="en-US" sz="2800" dirty="0" err="1"/>
              <a:t>terza</a:t>
            </a:r>
            <a:r>
              <a:rPr lang="en-US" sz="2800" dirty="0"/>
              <a:t> </a:t>
            </a:r>
            <a:r>
              <a:rPr lang="en-US" sz="2800" dirty="0" err="1"/>
              <a:t>dai</a:t>
            </a:r>
            <a:r>
              <a:rPr lang="en-US" sz="2800" dirty="0"/>
              <a:t> </a:t>
            </a:r>
            <a:r>
              <a:rPr lang="en-US" sz="2800" dirty="0" err="1"/>
              <a:t>passi</a:t>
            </a:r>
            <a:r>
              <a:rPr lang="en-US" sz="2800" dirty="0"/>
              <a:t> di </a:t>
            </a:r>
            <a:r>
              <a:rPr lang="en-US" sz="2800" dirty="0" err="1"/>
              <a:t>autori</a:t>
            </a:r>
            <a:r>
              <a:rPr lang="en-US" sz="2800" dirty="0"/>
              <a:t> </a:t>
            </a:r>
            <a:r>
              <a:rPr lang="en-US" sz="2800" dirty="0" err="1"/>
              <a:t>classici</a:t>
            </a:r>
            <a:r>
              <a:rPr lang="en-US" sz="2800" dirty="0"/>
              <a:t> </a:t>
            </a:r>
            <a:r>
              <a:rPr lang="en-US" sz="2800" dirty="0" err="1"/>
              <a:t>letti</a:t>
            </a:r>
            <a:r>
              <a:rPr lang="en-US" sz="2800" dirty="0"/>
              <a:t> e </a:t>
            </a:r>
            <a:r>
              <a:rPr lang="en-US" sz="2800" dirty="0" err="1"/>
              <a:t>commentati</a:t>
            </a:r>
            <a:r>
              <a:rPr lang="en-US" sz="2800" dirty="0"/>
              <a:t> </a:t>
            </a:r>
            <a:r>
              <a:rPr lang="en-US" sz="2800" dirty="0" err="1"/>
              <a:t>durante</a:t>
            </a:r>
            <a:r>
              <a:rPr lang="en-US" sz="2800" dirty="0"/>
              <a:t> </a:t>
            </a:r>
            <a:r>
              <a:rPr lang="en-US" sz="2800" dirty="0" err="1"/>
              <a:t>il</a:t>
            </a:r>
            <a:r>
              <a:rPr lang="en-US" sz="2800" dirty="0"/>
              <a:t> </a:t>
            </a:r>
            <a:r>
              <a:rPr lang="en-US" sz="2800" dirty="0" err="1"/>
              <a:t>corso</a:t>
            </a:r>
            <a:r>
              <a:rPr lang="en-US" sz="2800" dirty="0"/>
              <a:t>, </a:t>
            </a:r>
            <a:r>
              <a:rPr lang="en-US" sz="2800" dirty="0" err="1"/>
              <a:t>oltre</a:t>
            </a:r>
            <a:r>
              <a:rPr lang="en-US" sz="2800" dirty="0"/>
              <a:t> </a:t>
            </a:r>
            <a:r>
              <a:rPr lang="en-US" sz="2800" dirty="0" err="1"/>
              <a:t>ai</a:t>
            </a:r>
            <a:r>
              <a:rPr lang="en-US" sz="2800" dirty="0"/>
              <a:t> </a:t>
            </a:r>
            <a:r>
              <a:rPr lang="en-US" sz="2800" dirty="0" err="1"/>
              <a:t>monumenti</a:t>
            </a:r>
            <a:r>
              <a:rPr lang="en-US" sz="2800" dirty="0"/>
              <a:t> </a:t>
            </a:r>
            <a:r>
              <a:rPr lang="en-US" sz="2800" dirty="0" err="1"/>
              <a:t>presentati</a:t>
            </a:r>
            <a:r>
              <a:rPr lang="en-US" sz="2800" dirty="0"/>
              <a:t> a </a:t>
            </a:r>
            <a:r>
              <a:rPr lang="en-US" sz="2800" dirty="0" err="1"/>
              <a:t>lezione</a:t>
            </a:r>
            <a:r>
              <a:rPr lang="en-US" sz="2800" dirty="0"/>
              <a:t>; </a:t>
            </a:r>
            <a:br>
              <a:rPr lang="it-IT" sz="2800" dirty="0"/>
            </a:br>
            <a:br>
              <a:rPr lang="it-IT" sz="2800" dirty="0"/>
            </a:br>
            <a:r>
              <a:rPr lang="en-US" sz="2800" dirty="0"/>
              <a:t>5) La </a:t>
            </a:r>
            <a:r>
              <a:rPr lang="en-US" sz="2800" dirty="0" err="1"/>
              <a:t>preparazione</a:t>
            </a:r>
            <a:r>
              <a:rPr lang="en-US" sz="2800" dirty="0"/>
              <a:t> </a:t>
            </a:r>
            <a:r>
              <a:rPr lang="en-US" sz="2800" dirty="0" err="1"/>
              <a:t>va</a:t>
            </a:r>
            <a:r>
              <a:rPr lang="en-US" sz="2800" dirty="0"/>
              <a:t> </a:t>
            </a:r>
            <a:r>
              <a:rPr lang="en-US" sz="2800" dirty="0" err="1"/>
              <a:t>correlata</a:t>
            </a:r>
            <a:r>
              <a:rPr lang="en-US" sz="2800" dirty="0"/>
              <a:t> con </a:t>
            </a:r>
            <a:r>
              <a:rPr lang="en-US" sz="2800" dirty="0" err="1"/>
              <a:t>l'uso</a:t>
            </a:r>
            <a:r>
              <a:rPr lang="en-US" sz="2800" dirty="0"/>
              <a:t> di un </a:t>
            </a:r>
            <a:r>
              <a:rPr lang="en-US" sz="2800" dirty="0" err="1"/>
              <a:t>buon</a:t>
            </a:r>
            <a:r>
              <a:rPr lang="en-US" sz="2800" dirty="0"/>
              <a:t> </a:t>
            </a:r>
            <a:r>
              <a:rPr lang="en-US" sz="2800" dirty="0" err="1"/>
              <a:t>atlante</a:t>
            </a:r>
            <a:r>
              <a:rPr lang="en-US" sz="2800" dirty="0"/>
              <a:t> </a:t>
            </a:r>
            <a:r>
              <a:rPr lang="en-US" sz="2800" dirty="0" err="1"/>
              <a:t>storico</a:t>
            </a:r>
            <a:r>
              <a:rPr lang="en-US" sz="2800" dirty="0"/>
              <a:t>.</a:t>
            </a:r>
            <a:br>
              <a:rPr lang="it-IT" sz="2800" dirty="0"/>
            </a:br>
            <a:endParaRPr lang="it-IT" sz="2800"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a:xfrm>
            <a:off x="0" y="0"/>
            <a:ext cx="9144000" cy="6858000"/>
          </a:xfrm>
        </p:spPr>
        <p:txBody>
          <a:bodyPr>
            <a:normAutofit/>
          </a:bodyPr>
          <a:lstStyle/>
          <a:p>
            <a:r>
              <a:rPr lang="it-IT" sz="2800" dirty="0"/>
              <a:t>Gli Etruschi emarginavano Lucumone perché era straniero e figlio di un profugo. La moglie, non potendo tollerare quest'onta, mise da parte l'attaccamento innato per la patria e, pur di vedere onorato il marito, prese la decisione di emigrare da Tarquinia. Roma faceva in tutto al caso suo: in mezzo a gente nuova, dove si diventava nobili in fretta e in base ai meriti, ci sarebbe stato spazio per un uomo coraggioso e intraprendente. A Roma aveva regnato Tazio, un sabino; Numa, per farlo re, lo erano andati a cercare a </a:t>
            </a:r>
            <a:r>
              <a:rPr lang="it-IT" sz="2800" dirty="0" err="1"/>
              <a:t>Cures</a:t>
            </a:r>
            <a:r>
              <a:rPr lang="it-IT" sz="2800" dirty="0"/>
              <a:t>; Anco era figlio di madre sabina, e tra i ritratti degli antenati poteva vantare soltanto Numa. Non le è quindi difficile convincere un uomo ambizioso e per il quale Tarquinia era solo il luogo di nascita. Così, raccolte tutte le loro cose, partono alla volta di Roma. </a:t>
            </a:r>
          </a:p>
        </p:txBody>
      </p:sp>
    </p:spTree>
    <p:extLst>
      <p:ext uri="{BB962C8B-B14F-4D97-AF65-F5344CB8AC3E}">
        <p14:creationId xmlns:p14="http://schemas.microsoft.com/office/powerpoint/2010/main" val="9800210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a:xfrm>
            <a:off x="0" y="0"/>
            <a:ext cx="9144000" cy="6858000"/>
          </a:xfrm>
        </p:spPr>
        <p:txBody>
          <a:bodyPr>
            <a:normAutofit/>
          </a:bodyPr>
          <a:lstStyle/>
          <a:p>
            <a:r>
              <a:rPr lang="it-IT" sz="2800" dirty="0"/>
              <a:t>Quando arrivarono nei pressi del Gianicolo (un puro caso che successe lì), mentre erano seduti nel loro carro, un'aquila planò su di loro con una dolce cabrata e portò via il cappello a Lucumone. Poi, volteggiando sopra il carro ed emettendo versi acutissimi, come se stesse compiendo una qualche missione divina, si abbassò di nuovo e glielo rimise perfettamente in testa. Quindi sparì nell'alto del cielo. Si racconta che </a:t>
            </a:r>
            <a:r>
              <a:rPr lang="it-IT" sz="2800" dirty="0" err="1"/>
              <a:t>Tanaquil</a:t>
            </a:r>
            <a:r>
              <a:rPr lang="it-IT" sz="2800" dirty="0"/>
              <a:t>, essendo da buona etrusca una vera esperta di prodigi celesti, accolse con entusiasmo il presagio. Abbracciando il marito lo invita a sperare grandi cose, spiegandogli che quello era il senso dell'uccello, della parte del cielo da cui era arrivato e del dio da cui era stato inviato: segno che era stato tolto un ornamento posto sulla testa di un uomo, perché venisse ricollocato su ordine di un dio. Con in mente queste ottimistiche previsioni, entrarono a Roma. </a:t>
            </a:r>
          </a:p>
        </p:txBody>
      </p:sp>
    </p:spTree>
    <p:extLst>
      <p:ext uri="{BB962C8B-B14F-4D97-AF65-F5344CB8AC3E}">
        <p14:creationId xmlns:p14="http://schemas.microsoft.com/office/powerpoint/2010/main" val="79008065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a:xfrm>
            <a:off x="0" y="0"/>
            <a:ext cx="9144000" cy="6858000"/>
          </a:xfrm>
        </p:spPr>
        <p:txBody>
          <a:bodyPr>
            <a:normAutofit/>
          </a:bodyPr>
          <a:lstStyle/>
          <a:p>
            <a:r>
              <a:rPr lang="it-IT" sz="2800" dirty="0"/>
              <a:t>Lì trovarono casa e concordarono il nome da spacciare alla gente: Lucio Tarquinio Prisco. Agli occhi dei Romani faceva colpo per la sua provenienza e per la condizione economica. Lui, da par suo, aiutava la buona sorte rendendosi gradito a chiunque potesse grazie ai suoi modi affabili, alla generosa ospitalità e alla munificenza. A tal punto che la stima di cui era fatto oggetto arrivò fino alla reggia. E il re non lo apprezzò per quel che era finché la generosità e l'efficienza dimostrate nei servigi prestati non gli garantirono un posto tra gli amici più intimi, tanto da essere consultato per questioni di carattere pubblico e privato sia in pace che in guerra. E il re, dopo averlo messo alla prova in tutti i modi possibili, nel testamento lo nominò tutore dei propri figli. </a:t>
            </a:r>
          </a:p>
        </p:txBody>
      </p:sp>
    </p:spTree>
    <p:extLst>
      <p:ext uri="{BB962C8B-B14F-4D97-AF65-F5344CB8AC3E}">
        <p14:creationId xmlns:p14="http://schemas.microsoft.com/office/powerpoint/2010/main" val="6411176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a:xfrm>
            <a:off x="0" y="0"/>
            <a:ext cx="9144000" cy="6858000"/>
          </a:xfrm>
        </p:spPr>
        <p:txBody>
          <a:bodyPr>
            <a:normAutofit fontScale="90000"/>
          </a:bodyPr>
          <a:lstStyle/>
          <a:p>
            <a:r>
              <a:rPr lang="it-IT" sz="2800" dirty="0"/>
              <a:t>35</a:t>
            </a:r>
            <a:br>
              <a:rPr lang="it-IT" sz="2800" dirty="0"/>
            </a:br>
            <a:r>
              <a:rPr lang="it-IT" sz="2800" dirty="0"/>
              <a:t>La sua prima guerra fu contro i Latini: prese d'assalto la loro città di </a:t>
            </a:r>
            <a:r>
              <a:rPr lang="it-IT" sz="2800" dirty="0" err="1"/>
              <a:t>Apiole</a:t>
            </a:r>
            <a:r>
              <a:rPr lang="it-IT" sz="2800" dirty="0"/>
              <a:t> e, avendone riportato un bottino superiore a quanto ci si aspettava dalle prime voci, organizzò dei giochi più ricchi ed elaborati di quelli dei predecessori. Fu in questa occasione che venne scelto e delimitato lo spazio per il circo che oggi si chiama Circo Massimo. Divise tra senatori e cavalieri dei lotti di terra perché si costruissero dei palchi da utilizzare durante gli spettacoli. Detti palchi ebbero il nome di fori e poggiavano su sostegni sollevati di dodici piedi dal livello del terreno. La manifestazione ruotò intorno a gare di equitazione e a incontri di pugilato con atleti per la maggior parte etruschi. Da quell'occasione i giochi rimasero uno spettacolo regolarmente allestito ogni anno e a seconda dei casi vennero chiamati Giochi Romani o Grandi Giochi. Fu sempre Tarquinio a dividere tra i privati cittadini appezzamenti di terreno edificabile intorno al foro, i quali vennero utilizzati per la costruzione di portici e negozi. </a:t>
            </a:r>
          </a:p>
        </p:txBody>
      </p:sp>
    </p:spTree>
    <p:extLst>
      <p:ext uri="{BB962C8B-B14F-4D97-AF65-F5344CB8AC3E}">
        <p14:creationId xmlns:p14="http://schemas.microsoft.com/office/powerpoint/2010/main" val="26407421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a:xfrm>
            <a:off x="0" y="0"/>
            <a:ext cx="9144000" cy="6858000"/>
          </a:xfrm>
        </p:spPr>
        <p:txBody>
          <a:bodyPr>
            <a:normAutofit/>
          </a:bodyPr>
          <a:lstStyle/>
          <a:p>
            <a:r>
              <a:rPr lang="it-IT" sz="2800" dirty="0"/>
              <a:t>38</a:t>
            </a:r>
            <a:br>
              <a:rPr lang="it-IT" sz="2800" dirty="0"/>
            </a:br>
            <a:r>
              <a:rPr lang="it-IT" sz="2800" dirty="0"/>
              <a:t>con un sistema di condotti in discesa verso il Tevere, fa bonificare le parti basse della città, le zone intorno al foro e le valli tra i colli, perché non era possibile far defluire le acque per la natura eccessivamente pianeggiante del terreno. Infine, già anticipando l'importanza che un giorno il luogo avrebbe assunto, fa gettare sul Campidoglio le ampie fondamenta di un tempio che, durante la guerra coi Sabini, aveva promesso di innalzare in onore di Giove. </a:t>
            </a:r>
          </a:p>
        </p:txBody>
      </p:sp>
    </p:spTree>
    <p:extLst>
      <p:ext uri="{BB962C8B-B14F-4D97-AF65-F5344CB8AC3E}">
        <p14:creationId xmlns:p14="http://schemas.microsoft.com/office/powerpoint/2010/main" val="423444602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a:xfrm>
            <a:off x="0" y="0"/>
            <a:ext cx="9144000" cy="6858000"/>
          </a:xfrm>
        </p:spPr>
        <p:txBody>
          <a:bodyPr>
            <a:normAutofit/>
          </a:bodyPr>
          <a:lstStyle/>
          <a:p>
            <a:r>
              <a:rPr lang="en-US" sz="2800" dirty="0"/>
              <a:t>ORIGINE DEL RACCONTO DELL’AQUILA</a:t>
            </a:r>
            <a:br>
              <a:rPr lang="en-US" sz="2800" dirty="0"/>
            </a:br>
            <a:r>
              <a:rPr lang="en-US" sz="2800" dirty="0" err="1"/>
              <a:t>Arrianus</a:t>
            </a:r>
            <a:r>
              <a:rPr lang="en-US" sz="2800" dirty="0"/>
              <a:t>, </a:t>
            </a:r>
            <a:r>
              <a:rPr lang="en-US" sz="2800" i="1" dirty="0"/>
              <a:t>Anabasis</a:t>
            </a:r>
            <a:r>
              <a:rPr lang="en-US" sz="2800" dirty="0"/>
              <a:t> II.2.2-6</a:t>
            </a:r>
            <a:br>
              <a:rPr lang="it-IT" sz="2800" dirty="0"/>
            </a:br>
            <a:r>
              <a:rPr lang="it-IT" sz="2800" dirty="0"/>
              <a:t>Gordio era un povero frigio del tempo antico, con poca terra da coltivare e una coppia di buoi: con uno lavorava la terra e con l’altro trainava il carro. Mentre un giorno stava arando, un’aquila si posò sul giogo e vi rimase fino a quando il bue fu staccato; colpito a quella vista, Gordio si recò a interrogare gli indovini di </a:t>
            </a:r>
            <a:r>
              <a:rPr lang="it-IT" sz="2800" dirty="0" err="1"/>
              <a:t>Telmesso</a:t>
            </a:r>
            <a:r>
              <a:rPr lang="it-IT" sz="2800" dirty="0"/>
              <a:t>. [...] Mentre si avvicinava ad un villaggio dei </a:t>
            </a:r>
            <a:r>
              <a:rPr lang="it-IT" sz="2800" dirty="0" err="1"/>
              <a:t>Telmessei</a:t>
            </a:r>
            <a:r>
              <a:rPr lang="it-IT" sz="2800" dirty="0"/>
              <a:t>, Gordio incontrò una ragazza che attingeva acqua e le raccontò il prodigio dell’aquila; ed essa, che apparteneva ad una famiglia di indovini, gli consigliò di fare un sacrificio a Zeus Re dopo essere ritornato nel luogo in questione. Gordio la pregò di andare con lui e di aiutarlo nel sacrificio: quindi sacrificò come la ragazza suggeriva, la sposò e nacque loro un figlio di nome Mida. </a:t>
            </a:r>
          </a:p>
        </p:txBody>
      </p:sp>
    </p:spTree>
    <p:extLst>
      <p:ext uri="{BB962C8B-B14F-4D97-AF65-F5344CB8AC3E}">
        <p14:creationId xmlns:p14="http://schemas.microsoft.com/office/powerpoint/2010/main" val="298491044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a:xfrm>
            <a:off x="0" y="0"/>
            <a:ext cx="9144000" cy="6858000"/>
          </a:xfrm>
        </p:spPr>
        <p:txBody>
          <a:bodyPr>
            <a:normAutofit/>
          </a:bodyPr>
          <a:lstStyle/>
          <a:p>
            <a:r>
              <a:rPr lang="it-IT" sz="2800" dirty="0"/>
              <a:t>Mida era già un uomo bello e d’animo nobile, quando i Frigi si trovarono oppressi per una lotta intestina, e un oracolo annunciò loro che un carro avrebbe portato loro un re, che li avrebbe liberati dai disordini. Mentre i Frigi ancora discutevano di questo, giunse Mida con il padre e la madre e si fermò davanti all’assemblea con il carro. Interpretando l’oracolo, i Frigi riconobbero chi era, e cioè colui che, come aveva annunciato l’oracolo, il carro avrebbe condotto. Quindi l’elessero re. </a:t>
            </a:r>
          </a:p>
        </p:txBody>
      </p:sp>
    </p:spTree>
    <p:extLst>
      <p:ext uri="{BB962C8B-B14F-4D97-AF65-F5344CB8AC3E}">
        <p14:creationId xmlns:p14="http://schemas.microsoft.com/office/powerpoint/2010/main" val="25637918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a:xfrm>
            <a:off x="0" y="0"/>
            <a:ext cx="9144000" cy="6858000"/>
          </a:xfrm>
        </p:spPr>
        <p:txBody>
          <a:bodyPr>
            <a:normAutofit fontScale="90000"/>
          </a:bodyPr>
          <a:lstStyle/>
          <a:p>
            <a:r>
              <a:rPr lang="it-IT" sz="2400" dirty="0" err="1"/>
              <a:t>Dion.Hal</a:t>
            </a:r>
            <a:r>
              <a:rPr lang="it-IT" sz="2400" dirty="0"/>
              <a:t>. III.46-49</a:t>
            </a:r>
            <a:br>
              <a:rPr lang="it-IT" sz="2400" dirty="0"/>
            </a:br>
            <a:r>
              <a:rPr lang="it-IT" sz="2400" dirty="0"/>
              <a:t>Dopo la morte di Anco Marcio il senato, cui il popolo aveva conferito la facoltà di stabilire l'ordinamento politico che avesse voluto, decise di mantenere l'istituto monarchico e designò gli </a:t>
            </a:r>
            <a:r>
              <a:rPr lang="it-IT" sz="2400" i="1" dirty="0" err="1"/>
              <a:t>interreges</a:t>
            </a:r>
            <a:r>
              <a:rPr lang="it-IT" sz="2400" dirty="0"/>
              <a:t>. Costoro convocarono il popolo in comizi ed elessero re Lucio Tarquinio. Una volta confermate anche dai segni divini le decisioni del popolo, egli assunse il regno nel secondo anno della quarantunesima Olimpiade (615 a.C.), l'anno in cui riportò la vittoria </a:t>
            </a:r>
            <a:r>
              <a:rPr lang="it-IT" sz="2400" dirty="0" err="1"/>
              <a:t>Cleonda</a:t>
            </a:r>
            <a:r>
              <a:rPr lang="it-IT" sz="2400" dirty="0"/>
              <a:t> di Tebe ed </a:t>
            </a:r>
            <a:r>
              <a:rPr lang="it-IT" sz="2400" dirty="0" err="1"/>
              <a:t>Eniochide</a:t>
            </a:r>
            <a:r>
              <a:rPr lang="it-IT" sz="2400" dirty="0"/>
              <a:t> era arconte ad Atene.</a:t>
            </a:r>
            <a:r>
              <a:rPr lang="it-IT" sz="2400" b="1" dirty="0"/>
              <a:t> 2 </a:t>
            </a:r>
            <a:r>
              <a:rPr lang="it-IT" sz="2400" dirty="0"/>
              <a:t>Ora, in base alle notizie trovate nelle storie locali, esporrò da quali genitori nacque questo Tarquinio, quale fu la sua patria, per quali motivi arrivò a Roma  e per quali prerogative salì al trono. </a:t>
            </a:r>
            <a:r>
              <a:rPr lang="it-IT" sz="2400" b="1" dirty="0"/>
              <a:t>3 </a:t>
            </a:r>
            <a:r>
              <a:rPr lang="it-IT" sz="2400" dirty="0"/>
              <a:t>Un uomo di Corinto, un certo </a:t>
            </a:r>
            <a:r>
              <a:rPr lang="it-IT" sz="2400" dirty="0" err="1"/>
              <a:t>Demarato</a:t>
            </a:r>
            <a:r>
              <a:rPr lang="it-IT" sz="2400" dirty="0"/>
              <a:t>, della stirpe dei </a:t>
            </a:r>
            <a:r>
              <a:rPr lang="it-IT" sz="2400" dirty="0" err="1"/>
              <a:t>Bacchiadi</a:t>
            </a:r>
            <a:r>
              <a:rPr lang="it-IT" sz="2400" dirty="0"/>
              <a:t>, avendo scelto di esercitare il commercio, si diresse verso l'Italia a bordo della sua imbarcazione carica delle proprie merci. Dopo aver venduto i suoi prodotti nelle città tirrene, che allora erano sommamente fiorenti, ed aver ricavato qui ingenti profitti, non volle sbarcare in altri porti, ma continuò a svolgere la propria attività sullo stesso mare, fornendo merci greche ai Tirreni e prodotti tirreni in Grecia e in questo modo realizzò una cospicua fortuna economica. </a:t>
            </a:r>
          </a:p>
        </p:txBody>
      </p:sp>
    </p:spTree>
    <p:extLst>
      <p:ext uri="{BB962C8B-B14F-4D97-AF65-F5344CB8AC3E}">
        <p14:creationId xmlns:p14="http://schemas.microsoft.com/office/powerpoint/2010/main" val="406332064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a:xfrm>
            <a:off x="0" y="0"/>
            <a:ext cx="9144000" cy="6858000"/>
          </a:xfrm>
        </p:spPr>
        <p:txBody>
          <a:bodyPr>
            <a:normAutofit/>
          </a:bodyPr>
          <a:lstStyle/>
          <a:p>
            <a:r>
              <a:rPr lang="it-IT" sz="2000" b="1" dirty="0"/>
              <a:t>4 </a:t>
            </a:r>
            <a:r>
              <a:rPr lang="it-IT" sz="2000" dirty="0"/>
              <a:t>Ma quando a Corinto si verificò una sommossa e la tirannide di </a:t>
            </a:r>
            <a:r>
              <a:rPr lang="it-IT" sz="2000" dirty="0" err="1"/>
              <a:t>Cipselo</a:t>
            </a:r>
            <a:r>
              <a:rPr lang="it-IT" sz="2000" dirty="0"/>
              <a:t> ribaltò il governo dei </a:t>
            </a:r>
            <a:r>
              <a:rPr lang="it-IT" sz="2000" dirty="0" err="1"/>
              <a:t>Bacchiadi</a:t>
            </a:r>
            <a:r>
              <a:rPr lang="it-IT" sz="2000" dirty="0"/>
              <a:t>, </a:t>
            </a:r>
            <a:r>
              <a:rPr lang="it-IT" sz="2000" dirty="0" err="1"/>
              <a:t>Demarato</a:t>
            </a:r>
            <a:r>
              <a:rPr lang="it-IT" sz="2000" dirty="0"/>
              <a:t>, non ritenendo più sicuro vivere sotto una tirannide, non solo perché era in possesso di una grande quantità di beni, ma anche perché apparteneva a una casata oligarchica, riuniti i suoi beni, quanti gli fu possibile, andò via da Corinto.</a:t>
            </a:r>
            <a:r>
              <a:rPr lang="it-IT" sz="2000" b="1" dirty="0"/>
              <a:t> 5 </a:t>
            </a:r>
            <a:r>
              <a:rPr lang="it-IT" sz="2000" dirty="0"/>
              <a:t>Tra i Tirreni egli aveva numerosi e buoni amici, in virtù dei numerosi scambi, soprattutto a Tarquinia, città in quel tempo importante e fiorente; qui egli fissò la sua residenza e sposò una donna di origine illustre. Ebbe due figli cui diede nomi tirrenici: Aronte e Lucumone, che ricevettero una formazione sia greca che tirrenica. Quando furono adulti, scelse per loro due mogli provenienti dalle famigli più nobili. </a:t>
            </a:r>
            <a:br>
              <a:rPr lang="it-IT" sz="2000" dirty="0"/>
            </a:br>
            <a:r>
              <a:rPr lang="is-IS" sz="2000" dirty="0"/>
              <a:t>…....</a:t>
            </a:r>
            <a:endParaRPr lang="it-IT" sz="2400" dirty="0"/>
          </a:p>
        </p:txBody>
      </p:sp>
    </p:spTree>
    <p:extLst>
      <p:ext uri="{BB962C8B-B14F-4D97-AF65-F5344CB8AC3E}">
        <p14:creationId xmlns:p14="http://schemas.microsoft.com/office/powerpoint/2010/main" val="16603512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a:xfrm>
            <a:off x="0" y="0"/>
            <a:ext cx="9144000" cy="6858000"/>
          </a:xfrm>
        </p:spPr>
        <p:txBody>
          <a:bodyPr>
            <a:normAutofit/>
          </a:bodyPr>
          <a:lstStyle/>
          <a:p>
            <a:r>
              <a:rPr lang="it-IT" sz="2000" dirty="0"/>
              <a:t>Dopo di ciò, ricevuto a colloquio dal re Marcio, dapprima si presentò mostrando la sua identità, poi disse che, volendo vivere a Roma, aveva portato con sé tutte le fortune paterne con l'intenzione di metterle a disposizione del re e della città dei Romani, visto che possedeva una ricchezza troppo grande per un cittadino privato.</a:t>
            </a:r>
            <a:r>
              <a:rPr lang="it-IT" sz="2000" b="1" dirty="0"/>
              <a:t> 2 </a:t>
            </a:r>
            <a:r>
              <a:rPr lang="it-IT" sz="2000" dirty="0"/>
              <a:t>Il re lo accolse con piacere e lo registrò con quelli dei Tirreni che erano venuti con lui in una tribù e una fratria. Egli pertanto, avendo ottenuto un'area della città sufficiente, vi edificò una casa ed entrò inoltre in possesso di un lotto di terra. Dopo aver sistemato tali cose ed esser divenuto uno dei cittadini di Roma, Lucumone venne a conoscenza del fatto che ogni cittadino romano ha un nome comune, cui viene aggiunto un altro, che per essi è gentilizio e patronimico. Volendo assimilarsi a loro anche in questo, in luogo di Lucumone, si attribuì il nome comune di Lucio, e come gentilizio Tarquinio, dal nome della città in cui era nato e cresciuto. </a:t>
            </a:r>
            <a:endParaRPr lang="it-IT" sz="2400" dirty="0"/>
          </a:p>
        </p:txBody>
      </p:sp>
    </p:spTree>
    <p:extLst>
      <p:ext uri="{BB962C8B-B14F-4D97-AF65-F5344CB8AC3E}">
        <p14:creationId xmlns:p14="http://schemas.microsoft.com/office/powerpoint/2010/main" val="12005712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egnaposto contenuto 1"/>
          <p:cNvSpPr>
            <a:spLocks noGrp="1"/>
          </p:cNvSpPr>
          <p:nvPr>
            <p:ph/>
          </p:nvPr>
        </p:nvSpPr>
        <p:spPr>
          <a:xfrm>
            <a:off x="0" y="228600"/>
            <a:ext cx="9144000" cy="6629400"/>
          </a:xfrm>
        </p:spPr>
        <p:txBody>
          <a:bodyPr/>
          <a:lstStyle/>
          <a:p>
            <a:r>
              <a:rPr lang="en-US" sz="3600" dirty="0"/>
              <a:t>L-ANT/03 </a:t>
            </a:r>
            <a:r>
              <a:rPr lang="en-US" sz="3600" dirty="0" err="1"/>
              <a:t>Storia</a:t>
            </a:r>
            <a:r>
              <a:rPr lang="en-US" sz="3600" dirty="0"/>
              <a:t> </a:t>
            </a:r>
            <a:r>
              <a:rPr lang="en-US" sz="3600" dirty="0" err="1"/>
              <a:t>Romana</a:t>
            </a:r>
            <a:r>
              <a:rPr lang="en-US" sz="3600" dirty="0"/>
              <a:t>: </a:t>
            </a:r>
            <a:r>
              <a:rPr lang="en-US" sz="3600" b="1" i="1" dirty="0" err="1"/>
              <a:t>Storia</a:t>
            </a:r>
            <a:r>
              <a:rPr lang="en-US" sz="3600" b="1" i="1" dirty="0"/>
              <a:t> del </a:t>
            </a:r>
            <a:r>
              <a:rPr lang="en-US" sz="3600" b="1" i="1" dirty="0" err="1"/>
              <a:t>mondo</a:t>
            </a:r>
            <a:r>
              <a:rPr lang="en-US" sz="3600" b="1" i="1" dirty="0"/>
              <a:t> </a:t>
            </a:r>
            <a:r>
              <a:rPr lang="en-US" sz="3600" b="1" i="1" dirty="0" err="1"/>
              <a:t>classico</a:t>
            </a:r>
            <a:r>
              <a:rPr lang="en-US" sz="3600" i="1" dirty="0"/>
              <a:t> </a:t>
            </a:r>
            <a:r>
              <a:rPr lang="en-US" sz="3600" dirty="0"/>
              <a:t> (m) 30 ore </a:t>
            </a:r>
            <a:r>
              <a:rPr lang="en-US" sz="3600" dirty="0" err="1"/>
              <a:t>frontali</a:t>
            </a:r>
            <a:r>
              <a:rPr lang="en-US" sz="3600" dirty="0"/>
              <a:t> e 15 ore di </a:t>
            </a:r>
            <a:r>
              <a:rPr lang="en-US" sz="3600" dirty="0" err="1"/>
              <a:t>esercitazione</a:t>
            </a:r>
            <a:r>
              <a:rPr lang="en-US" sz="3600" dirty="0"/>
              <a:t>, </a:t>
            </a:r>
            <a:r>
              <a:rPr lang="en-US" sz="3600" dirty="0" err="1"/>
              <a:t>che</a:t>
            </a:r>
            <a:r>
              <a:rPr lang="en-US" sz="3600" dirty="0"/>
              <a:t> </a:t>
            </a:r>
            <a:r>
              <a:rPr lang="en-US" sz="3600" dirty="0" err="1"/>
              <a:t>si</a:t>
            </a:r>
            <a:r>
              <a:rPr lang="en-US" sz="3600" dirty="0"/>
              <a:t> </a:t>
            </a:r>
            <a:r>
              <a:rPr lang="en-US" sz="3600" dirty="0" err="1"/>
              <a:t>svolgeranno</a:t>
            </a:r>
            <a:r>
              <a:rPr lang="en-US" sz="3600" dirty="0"/>
              <a:t> </a:t>
            </a:r>
            <a:r>
              <a:rPr lang="en-US" sz="3600" dirty="0" err="1"/>
              <a:t>principalmente</a:t>
            </a:r>
            <a:r>
              <a:rPr lang="en-US" sz="3600" dirty="0"/>
              <a:t> </a:t>
            </a:r>
            <a:r>
              <a:rPr lang="en-US" sz="3600" dirty="0" err="1"/>
              <a:t>sullo</a:t>
            </a:r>
            <a:r>
              <a:rPr lang="en-US" sz="3600" dirty="0"/>
              <a:t> </a:t>
            </a:r>
            <a:r>
              <a:rPr lang="en-US" sz="3600" dirty="0" err="1"/>
              <a:t>scavo</a:t>
            </a:r>
            <a:r>
              <a:rPr lang="en-US" sz="3600" dirty="0"/>
              <a:t> a </a:t>
            </a:r>
            <a:r>
              <a:rPr lang="en-US" sz="3600" dirty="0" err="1"/>
              <a:t>Tarquinia</a:t>
            </a:r>
            <a:r>
              <a:rPr lang="en-US" sz="3600" dirty="0"/>
              <a:t>.</a:t>
            </a:r>
          </a:p>
          <a:p>
            <a:endParaRPr lang="en-US" sz="3600" dirty="0"/>
          </a:p>
          <a:p>
            <a:r>
              <a:rPr lang="en-US" sz="3600" dirty="0" err="1"/>
              <a:t>L’esame</a:t>
            </a:r>
            <a:r>
              <a:rPr lang="en-US" sz="3600" dirty="0"/>
              <a:t> </a:t>
            </a:r>
            <a:r>
              <a:rPr lang="en-US" sz="3600" dirty="0" err="1"/>
              <a:t>verterà</a:t>
            </a:r>
            <a:r>
              <a:rPr lang="en-US" sz="3600" dirty="0"/>
              <a:t> </a:t>
            </a:r>
            <a:r>
              <a:rPr lang="en-US" sz="3600" dirty="0" err="1"/>
              <a:t>su</a:t>
            </a:r>
            <a:r>
              <a:rPr lang="en-US" sz="3600" dirty="0"/>
              <a:t> </a:t>
            </a:r>
            <a:r>
              <a:rPr lang="en-US" sz="3600" dirty="0" err="1"/>
              <a:t>quanto</a:t>
            </a:r>
            <a:r>
              <a:rPr lang="en-US" sz="3600" dirty="0"/>
              <a:t> </a:t>
            </a:r>
            <a:r>
              <a:rPr lang="en-US" sz="3600" dirty="0" err="1"/>
              <a:t>spiegato</a:t>
            </a:r>
            <a:r>
              <a:rPr lang="en-US" sz="3600" dirty="0"/>
              <a:t> a </a:t>
            </a:r>
            <a:r>
              <a:rPr lang="en-US" sz="3600" dirty="0" err="1"/>
              <a:t>lezione</a:t>
            </a:r>
            <a:r>
              <a:rPr lang="en-US" sz="3600" dirty="0"/>
              <a:t>. La </a:t>
            </a:r>
            <a:r>
              <a:rPr lang="en-US" sz="3600" dirty="0" err="1"/>
              <a:t>conoscenza</a:t>
            </a:r>
            <a:r>
              <a:rPr lang="en-US" sz="3600" dirty="0"/>
              <a:t> di </a:t>
            </a:r>
            <a:r>
              <a:rPr lang="en-US" sz="3600" dirty="0" err="1"/>
              <a:t>Dionisio</a:t>
            </a:r>
            <a:r>
              <a:rPr lang="en-US" sz="3600" dirty="0"/>
              <a:t> di </a:t>
            </a:r>
            <a:r>
              <a:rPr lang="en-US" sz="3600" dirty="0" err="1"/>
              <a:t>Alicarnasso</a:t>
            </a:r>
            <a:r>
              <a:rPr lang="en-US" sz="3600" dirty="0"/>
              <a:t> </a:t>
            </a:r>
            <a:r>
              <a:rPr lang="en-US" sz="3600" dirty="0" err="1"/>
              <a:t>faciliterà</a:t>
            </a:r>
            <a:r>
              <a:rPr lang="en-US" sz="3600" dirty="0"/>
              <a:t> </a:t>
            </a:r>
            <a:r>
              <a:rPr lang="en-US" sz="3600" dirty="0" err="1"/>
              <a:t>l’apprendimento</a:t>
            </a:r>
            <a:r>
              <a:rPr lang="en-US" sz="3600" dirty="0"/>
              <a:t> e </a:t>
            </a:r>
            <a:r>
              <a:rPr lang="en-US" sz="3600" dirty="0" err="1"/>
              <a:t>l’approccio</a:t>
            </a:r>
            <a:r>
              <a:rPr lang="en-US" sz="3600" dirty="0"/>
              <a:t> </a:t>
            </a:r>
            <a:r>
              <a:rPr lang="en-US" sz="3600" dirty="0" err="1"/>
              <a:t>diretto</a:t>
            </a:r>
            <a:r>
              <a:rPr lang="en-US" sz="3600" dirty="0"/>
              <a:t> </a:t>
            </a:r>
            <a:r>
              <a:rPr lang="en-US" sz="3600" dirty="0" err="1"/>
              <a:t>ai</a:t>
            </a:r>
            <a:r>
              <a:rPr lang="en-US" sz="3600" dirty="0"/>
              <a:t> </a:t>
            </a:r>
            <a:r>
              <a:rPr lang="en-US" sz="3600" dirty="0" err="1"/>
              <a:t>problemi</a:t>
            </a:r>
            <a:r>
              <a:rPr lang="en-US" sz="3600" dirty="0"/>
              <a:t>. </a:t>
            </a:r>
            <a:endParaRPr lang="it-IT" sz="3600" dirty="0"/>
          </a:p>
          <a:p>
            <a:r>
              <a:rPr lang="en-US" sz="3600" dirty="0"/>
              <a:t> </a:t>
            </a:r>
            <a:endParaRPr lang="it-IT" sz="3600" dirty="0">
              <a:latin typeface="Calibri" charset="0"/>
              <a:ea typeface="ＭＳ Ｐゴシック" charset="0"/>
              <a:cs typeface="ＭＳ Ｐゴシック" charset="0"/>
            </a:endParaRPr>
          </a:p>
        </p:txBody>
      </p:sp>
    </p:spTree>
    <p:extLst>
      <p:ext uri="{BB962C8B-B14F-4D97-AF65-F5344CB8AC3E}">
        <p14:creationId xmlns:p14="http://schemas.microsoft.com/office/powerpoint/2010/main" val="399018426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0"/>
            <a:ext cx="8363272" cy="1417638"/>
          </a:xfrm>
        </p:spPr>
        <p:txBody>
          <a:bodyPr/>
          <a:lstStyle/>
          <a:p>
            <a:r>
              <a:rPr lang="it-IT" dirty="0" err="1"/>
              <a:t>S.Omobono</a:t>
            </a:r>
            <a:r>
              <a:rPr lang="it-IT" dirty="0"/>
              <a:t> Tessera </a:t>
            </a:r>
            <a:r>
              <a:rPr lang="it-IT" dirty="0" err="1"/>
              <a:t>hospitalis</a:t>
            </a:r>
            <a:endParaRPr lang="it-IT" dirty="0"/>
          </a:p>
        </p:txBody>
      </p:sp>
      <p:pic>
        <p:nvPicPr>
          <p:cNvPr id="3" name="Immagine 2" descr="DSCN8715.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160748"/>
            <a:ext cx="7596336" cy="5697252"/>
          </a:xfrm>
          <a:prstGeom prst="rect">
            <a:avLst/>
          </a:prstGeom>
        </p:spPr>
      </p:pic>
    </p:spTree>
    <p:extLst>
      <p:ext uri="{BB962C8B-B14F-4D97-AF65-F5344CB8AC3E}">
        <p14:creationId xmlns:p14="http://schemas.microsoft.com/office/powerpoint/2010/main" val="398993263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0"/>
            <a:ext cx="9144000" cy="6858000"/>
          </a:xfrm>
        </p:spPr>
        <p:txBody>
          <a:bodyPr>
            <a:normAutofit/>
          </a:bodyPr>
          <a:lstStyle/>
          <a:p>
            <a:r>
              <a:rPr lang="it-IT" dirty="0"/>
              <a:t>Her.V.2</a:t>
            </a:r>
            <a:br>
              <a:rPr lang="it-IT" dirty="0"/>
            </a:br>
            <a:r>
              <a:rPr lang="it-IT" dirty="0"/>
              <a:t>Ecco per esempio qual era il regime politico a Corinto: una oligarchia; e a governare la città erano i cosiddetti </a:t>
            </a:r>
            <a:r>
              <a:rPr lang="it-IT" dirty="0" err="1"/>
              <a:t>Bacchiadi</a:t>
            </a:r>
            <a:r>
              <a:rPr lang="it-IT" dirty="0"/>
              <a:t>, che contraevano matrimoni solo al proprio interno. </a:t>
            </a:r>
            <a:br>
              <a:rPr lang="it-IT" dirty="0"/>
            </a:br>
            <a:endParaRPr lang="it-IT" dirty="0"/>
          </a:p>
        </p:txBody>
      </p:sp>
    </p:spTree>
    <p:extLst>
      <p:ext uri="{BB962C8B-B14F-4D97-AF65-F5344CB8AC3E}">
        <p14:creationId xmlns:p14="http://schemas.microsoft.com/office/powerpoint/2010/main" val="72226998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0"/>
            <a:ext cx="9144000" cy="6858000"/>
          </a:xfrm>
        </p:spPr>
        <p:txBody>
          <a:bodyPr>
            <a:normAutofit/>
          </a:bodyPr>
          <a:lstStyle/>
          <a:p>
            <a:r>
              <a:rPr lang="it-IT" dirty="0" err="1"/>
              <a:t>Her</a:t>
            </a:r>
            <a:r>
              <a:rPr lang="it-IT" dirty="0"/>
              <a:t>. V.3 </a:t>
            </a:r>
            <a:br>
              <a:rPr lang="it-IT" dirty="0"/>
            </a:br>
            <a:r>
              <a:rPr lang="it-IT" dirty="0"/>
              <a:t>divenuto tiranno, ecco che uomo fu </a:t>
            </a:r>
            <a:r>
              <a:rPr lang="it-IT" dirty="0" err="1"/>
              <a:t>Cipselo</a:t>
            </a:r>
            <a:r>
              <a:rPr lang="it-IT" dirty="0"/>
              <a:t>: esiliò molti Corinzi, a molti sottrasse i beni, a molti di più ancora la vita. Dopo trenta anni di regno compì felicemente il corso della sua esistenza e gli successe al potere il figlio </a:t>
            </a:r>
            <a:r>
              <a:rPr lang="it-IT" dirty="0" err="1"/>
              <a:t>Periandro</a:t>
            </a:r>
            <a:r>
              <a:rPr lang="it-IT" dirty="0"/>
              <a:t>. </a:t>
            </a:r>
          </a:p>
        </p:txBody>
      </p:sp>
    </p:spTree>
    <p:extLst>
      <p:ext uri="{BB962C8B-B14F-4D97-AF65-F5344CB8AC3E}">
        <p14:creationId xmlns:p14="http://schemas.microsoft.com/office/powerpoint/2010/main" val="268562347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0"/>
            <a:ext cx="9144000" cy="6858000"/>
          </a:xfrm>
        </p:spPr>
        <p:txBody>
          <a:bodyPr>
            <a:normAutofit/>
          </a:bodyPr>
          <a:lstStyle/>
          <a:p>
            <a:r>
              <a:rPr lang="it-IT" dirty="0"/>
              <a:t>Cronologia tradizionale</a:t>
            </a:r>
            <a:br>
              <a:rPr lang="it-IT" dirty="0"/>
            </a:br>
            <a:br>
              <a:rPr lang="it-IT" dirty="0"/>
            </a:br>
            <a:r>
              <a:rPr lang="it-IT" dirty="0"/>
              <a:t>Tarquinio Prisco 37-38 anni 616-579 o 578</a:t>
            </a:r>
            <a:br>
              <a:rPr lang="it-IT" dirty="0"/>
            </a:br>
            <a:r>
              <a:rPr lang="it-IT" dirty="0"/>
              <a:t>Servio Tullio 44 anni 579-8-535</a:t>
            </a:r>
            <a:br>
              <a:rPr lang="it-IT" dirty="0"/>
            </a:br>
            <a:r>
              <a:rPr lang="it-IT" dirty="0"/>
              <a:t>Tarquinio il Superbo 25 anni 534-509 </a:t>
            </a:r>
          </a:p>
        </p:txBody>
      </p:sp>
    </p:spTree>
    <p:extLst>
      <p:ext uri="{BB962C8B-B14F-4D97-AF65-F5344CB8AC3E}">
        <p14:creationId xmlns:p14="http://schemas.microsoft.com/office/powerpoint/2010/main" val="332429149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olo 1"/>
          <p:cNvSpPr>
            <a:spLocks noGrp="1"/>
          </p:cNvSpPr>
          <p:nvPr>
            <p:ph type="title"/>
          </p:nvPr>
        </p:nvSpPr>
        <p:spPr>
          <a:xfrm flipV="1">
            <a:off x="-46038" y="0"/>
            <a:ext cx="46038" cy="620713"/>
          </a:xfrm>
        </p:spPr>
        <p:txBody>
          <a:bodyPr>
            <a:normAutofit fontScale="90000"/>
          </a:bodyPr>
          <a:lstStyle/>
          <a:p>
            <a:endParaRPr lang="it-IT">
              <a:latin typeface="Calibri" charset="0"/>
              <a:ea typeface="ＭＳ Ｐゴシック" charset="0"/>
              <a:cs typeface="ＭＳ Ｐゴシック" charset="0"/>
            </a:endParaRPr>
          </a:p>
        </p:txBody>
      </p:sp>
      <p:sp>
        <p:nvSpPr>
          <p:cNvPr id="43011" name="Segnaposto contenuto 2"/>
          <p:cNvSpPr>
            <a:spLocks noGrp="1"/>
          </p:cNvSpPr>
          <p:nvPr>
            <p:ph idx="1"/>
          </p:nvPr>
        </p:nvSpPr>
        <p:spPr>
          <a:xfrm>
            <a:off x="-46038" y="0"/>
            <a:ext cx="9190038" cy="6858000"/>
          </a:xfrm>
        </p:spPr>
        <p:txBody>
          <a:bodyPr/>
          <a:lstStyle/>
          <a:p>
            <a:r>
              <a:rPr lang="it-IT" dirty="0">
                <a:latin typeface="Calibri" charset="0"/>
                <a:ea typeface="ＭＳ Ｐゴシック" charset="0"/>
                <a:cs typeface="ＭＳ Ｐゴシック" charset="0"/>
              </a:rPr>
              <a:t>Tarquinia la </a:t>
            </a:r>
            <a:r>
              <a:rPr lang="it-IT" dirty="0" err="1">
                <a:latin typeface="Calibri" charset="0"/>
                <a:ea typeface="ＭＳ Ｐゴシック" charset="0"/>
                <a:cs typeface="ＭＳ Ｐゴシック" charset="0"/>
              </a:rPr>
              <a:t>Doganaccia</a:t>
            </a:r>
            <a:r>
              <a:rPr lang="it-IT" dirty="0">
                <a:latin typeface="Calibri" charset="0"/>
                <a:ea typeface="ＭＳ Ｐゴシック" charset="0"/>
                <a:cs typeface="ＭＳ Ｐゴシック" charset="0"/>
              </a:rPr>
              <a:t>, tumulo del re, 35 m </a:t>
            </a:r>
            <a:r>
              <a:rPr lang="it-IT" dirty="0" err="1">
                <a:latin typeface="Calibri" charset="0"/>
                <a:ea typeface="ＭＳ Ｐゴシック" charset="0"/>
                <a:cs typeface="ＭＳ Ｐゴシック" charset="0"/>
              </a:rPr>
              <a:t>diam</a:t>
            </a:r>
            <a:r>
              <a:rPr lang="it-IT" dirty="0">
                <a:latin typeface="Calibri" charset="0"/>
                <a:ea typeface="ＭＳ Ｐゴシック" charset="0"/>
                <a:cs typeface="ＭＳ Ｐゴシック" charset="0"/>
              </a:rPr>
              <a:t> 9 altezza un carro  fine VII sec.</a:t>
            </a:r>
          </a:p>
          <a:p>
            <a:r>
              <a:rPr lang="it-IT" dirty="0">
                <a:latin typeface="Calibri" charset="0"/>
                <a:ea typeface="ＭＳ Ｐゴシック" charset="0"/>
                <a:cs typeface="ＭＳ Ｐゴシック" charset="0"/>
              </a:rPr>
              <a:t>Sotto il fondo di una </a:t>
            </a:r>
            <a:r>
              <a:rPr lang="it-IT" dirty="0" err="1">
                <a:latin typeface="Calibri" charset="0"/>
                <a:ea typeface="ＭＳ Ｐゴシック" charset="0"/>
                <a:cs typeface="ＭＳ Ｐゴシック" charset="0"/>
              </a:rPr>
              <a:t>oinochoe</a:t>
            </a:r>
            <a:r>
              <a:rPr lang="it-IT" dirty="0">
                <a:latin typeface="Calibri" charset="0"/>
                <a:ea typeface="ＭＳ Ｐゴシック" charset="0"/>
                <a:cs typeface="ＭＳ Ｐゴシック" charset="0"/>
              </a:rPr>
              <a:t> in argilla, dipinta a vernice rossastra  </a:t>
            </a:r>
          </a:p>
          <a:p>
            <a:r>
              <a:rPr lang="it-IT" dirty="0">
                <a:latin typeface="Calibri" charset="0"/>
                <a:ea typeface="ＭＳ Ｐゴシック" charset="0"/>
                <a:cs typeface="ＭＳ Ｐゴシック" charset="0"/>
              </a:rPr>
              <a:t>TLE</a:t>
            </a:r>
            <a:r>
              <a:rPr lang="it-IT" baseline="30000" dirty="0">
                <a:latin typeface="Calibri" charset="0"/>
                <a:ea typeface="ＭＳ Ｐゴシック" charset="0"/>
                <a:cs typeface="ＭＳ Ｐゴシック" charset="0"/>
              </a:rPr>
              <a:t>2</a:t>
            </a:r>
            <a:r>
              <a:rPr lang="it-IT" dirty="0">
                <a:latin typeface="Calibri" charset="0"/>
                <a:ea typeface="ＭＳ Ｐゴシック" charset="0"/>
                <a:cs typeface="ＭＳ Ｐゴシック" charset="0"/>
              </a:rPr>
              <a:t> 155</a:t>
            </a:r>
          </a:p>
          <a:p>
            <a:r>
              <a:rPr lang="it-IT" i="1" dirty="0">
                <a:latin typeface="Calibri" charset="0"/>
                <a:ea typeface="ＭＳ Ｐゴシック" charset="0"/>
                <a:cs typeface="ＭＳ Ｐゴシック" charset="0"/>
              </a:rPr>
              <a:t>A</a:t>
            </a:r>
            <a:r>
              <a:rPr lang="el-GR" i="1" dirty="0">
                <a:latin typeface="Calibri" charset="0"/>
                <a:ea typeface="ＭＳ Ｐゴシック" charset="0"/>
                <a:cs typeface="ＭＳ Ｐゴシック" charset="0"/>
              </a:rPr>
              <a:t>χ</a:t>
            </a:r>
            <a:r>
              <a:rPr lang="it-IT" i="1" dirty="0">
                <a:latin typeface="Calibri" charset="0"/>
                <a:ea typeface="ＭＳ Ｐゴシック" charset="0"/>
                <a:cs typeface="ＭＳ Ｐゴシック" charset="0"/>
              </a:rPr>
              <a:t>apri rutile </a:t>
            </a:r>
            <a:r>
              <a:rPr lang="it-IT" i="1" dirty="0" err="1">
                <a:latin typeface="Calibri" charset="0"/>
                <a:ea typeface="ＭＳ Ｐゴシック" charset="0"/>
                <a:cs typeface="ＭＳ Ｐゴシック" charset="0"/>
              </a:rPr>
              <a:t>hipukrates</a:t>
            </a:r>
            <a:endParaRPr lang="it-IT" dirty="0">
              <a:latin typeface="Calibri" charset="0"/>
              <a:ea typeface="ＭＳ Ｐゴシック" charset="0"/>
              <a:cs typeface="ＭＳ Ｐゴシック" charset="0"/>
            </a:endParaRPr>
          </a:p>
          <a:p>
            <a:r>
              <a:rPr lang="it-IT" dirty="0" err="1">
                <a:latin typeface="Calibri" charset="0"/>
                <a:ea typeface="ＭＳ Ｐゴシック" charset="0"/>
                <a:cs typeface="ＭＳ Ｐゴシック" charset="0"/>
              </a:rPr>
              <a:t>Rutilus</a:t>
            </a:r>
            <a:r>
              <a:rPr lang="it-IT" dirty="0">
                <a:latin typeface="Calibri" charset="0"/>
                <a:ea typeface="ＭＳ Ｐゴシック" charset="0"/>
                <a:cs typeface="ＭＳ Ｐゴシック" charset="0"/>
              </a:rPr>
              <a:t> </a:t>
            </a:r>
            <a:r>
              <a:rPr lang="it-IT" dirty="0" err="1">
                <a:latin typeface="Calibri" charset="0"/>
                <a:ea typeface="ＭＳ Ｐゴシック" charset="0"/>
                <a:cs typeface="ＭＳ Ｐゴシック" charset="0"/>
              </a:rPr>
              <a:t>Hippocrates</a:t>
            </a:r>
            <a:endParaRPr lang="it-IT" dirty="0">
              <a:latin typeface="Calibri" charset="0"/>
              <a:ea typeface="ＭＳ Ｐゴシック" charset="0"/>
              <a:cs typeface="ＭＳ Ｐゴシック" charset="0"/>
            </a:endParaRPr>
          </a:p>
          <a:p>
            <a:r>
              <a:rPr lang="it-IT" dirty="0">
                <a:latin typeface="Calibri" charset="0"/>
                <a:ea typeface="ＭＳ Ｐゴシック" charset="0"/>
                <a:cs typeface="ＭＳ Ｐゴシック" charset="0"/>
              </a:rPr>
              <a:t> </a:t>
            </a:r>
          </a:p>
          <a:p>
            <a:r>
              <a:rPr lang="it-IT" dirty="0">
                <a:latin typeface="Calibri" charset="0"/>
                <a:ea typeface="ＭＳ Ｐゴシック" charset="0"/>
                <a:cs typeface="ＭＳ Ｐゴシック" charset="0"/>
              </a:rPr>
              <a:t>Caere (?)TLE</a:t>
            </a:r>
            <a:r>
              <a:rPr lang="it-IT" baseline="30000" dirty="0">
                <a:latin typeface="Calibri" charset="0"/>
                <a:ea typeface="ＭＳ Ｐゴシック" charset="0"/>
                <a:cs typeface="ＭＳ Ｐゴシック" charset="0"/>
              </a:rPr>
              <a:t>2</a:t>
            </a:r>
            <a:r>
              <a:rPr lang="it-IT" dirty="0">
                <a:latin typeface="Calibri" charset="0"/>
                <a:ea typeface="ＭＳ Ｐゴシック" charset="0"/>
                <a:cs typeface="ＭＳ Ｐゴシック" charset="0"/>
              </a:rPr>
              <a:t> 761 Colonna, in SE 36, 1968, p. 271</a:t>
            </a:r>
          </a:p>
          <a:p>
            <a:r>
              <a:rPr lang="it-IT" i="1" dirty="0" err="1">
                <a:latin typeface="Calibri" charset="0"/>
                <a:ea typeface="ＭＳ Ｐゴシック" charset="0"/>
                <a:cs typeface="ＭＳ Ｐゴシック" charset="0"/>
              </a:rPr>
              <a:t>Larth</a:t>
            </a:r>
            <a:r>
              <a:rPr lang="it-IT" i="1" dirty="0">
                <a:latin typeface="Calibri" charset="0"/>
                <a:ea typeface="ＭＳ Ｐゴシック" charset="0"/>
                <a:cs typeface="ＭＳ Ｐゴシック" charset="0"/>
              </a:rPr>
              <a:t> </a:t>
            </a:r>
            <a:r>
              <a:rPr lang="it-IT" i="1" dirty="0" err="1">
                <a:latin typeface="Calibri" charset="0"/>
                <a:ea typeface="ＭＳ Ｐゴシック" charset="0"/>
                <a:cs typeface="ＭＳ Ｐゴシック" charset="0"/>
              </a:rPr>
              <a:t>telicle</a:t>
            </a:r>
            <a:endParaRPr lang="it-IT" dirty="0">
              <a:latin typeface="Calibri" charset="0"/>
              <a:ea typeface="ＭＳ Ｐゴシック" charset="0"/>
              <a:cs typeface="ＭＳ Ｐゴシック" charset="0"/>
            </a:endParaRPr>
          </a:p>
          <a:p>
            <a:r>
              <a:rPr lang="it-IT" dirty="0" err="1">
                <a:latin typeface="Calibri" charset="0"/>
                <a:ea typeface="ＭＳ Ｐゴシック" charset="0"/>
                <a:cs typeface="ＭＳ Ｐゴシック" charset="0"/>
              </a:rPr>
              <a:t>Larth</a:t>
            </a:r>
            <a:r>
              <a:rPr lang="it-IT" dirty="0">
                <a:latin typeface="Calibri" charset="0"/>
                <a:ea typeface="ＭＳ Ｐゴシック" charset="0"/>
                <a:cs typeface="ＭＳ Ｐゴシック" charset="0"/>
              </a:rPr>
              <a:t> </a:t>
            </a:r>
            <a:r>
              <a:rPr lang="it-IT" dirty="0" err="1">
                <a:latin typeface="Calibri" charset="0"/>
                <a:ea typeface="ＭＳ Ｐゴシック" charset="0"/>
                <a:cs typeface="ＭＳ Ｐゴシック" charset="0"/>
              </a:rPr>
              <a:t>Telekles</a:t>
            </a:r>
            <a:r>
              <a:rPr lang="it-IT" dirty="0">
                <a:latin typeface="Calibri" charset="0"/>
                <a:ea typeface="ＭＳ Ｐゴシック" charset="0"/>
                <a:cs typeface="ＭＳ Ｐゴシック" charset="0"/>
              </a:rPr>
              <a:t> </a:t>
            </a:r>
          </a:p>
        </p:txBody>
      </p:sp>
    </p:spTree>
    <p:extLst>
      <p:ext uri="{BB962C8B-B14F-4D97-AF65-F5344CB8AC3E}">
        <p14:creationId xmlns:p14="http://schemas.microsoft.com/office/powerpoint/2010/main" val="392784349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dirty="0">
                <a:latin typeface="Calibri" charset="0"/>
                <a:ea typeface="ＭＳ Ｐゴシック" charset="0"/>
                <a:cs typeface="ＭＳ Ｐゴシック" charset="0"/>
              </a:rPr>
              <a:t>Tarquinia, la Doganaccia, tumulo del re,  fine VII sec.</a:t>
            </a:r>
            <a:br>
              <a:rPr lang="it-IT" dirty="0">
                <a:latin typeface="Calibri" charset="0"/>
                <a:ea typeface="ＭＳ Ｐゴシック" charset="0"/>
                <a:cs typeface="ＭＳ Ｐゴシック" charset="0"/>
              </a:rPr>
            </a:br>
            <a:endParaRPr lang="it-IT" dirty="0"/>
          </a:p>
        </p:txBody>
      </p:sp>
      <p:pic>
        <p:nvPicPr>
          <p:cNvPr id="4" name="Segnaposto contenuto 3" descr="re_2.jpg"/>
          <p:cNvPicPr>
            <a:picLocks noGrp="1" noChangeAspect="1"/>
          </p:cNvPicPr>
          <p:nvPr>
            <p:ph sz="half" idx="1"/>
          </p:nvPr>
        </p:nvPicPr>
        <p:blipFill>
          <a:blip r:embed="rId2"/>
          <a:stretch>
            <a:fillRect/>
          </a:stretch>
        </p:blipFill>
        <p:spPr>
          <a:xfrm>
            <a:off x="67980" y="1981200"/>
            <a:ext cx="5266033" cy="4114800"/>
          </a:xfrm>
        </p:spPr>
      </p:pic>
      <p:pic>
        <p:nvPicPr>
          <p:cNvPr id="6" name="Segnaposto contenuto 5" descr="re_camera.jpg"/>
          <p:cNvPicPr>
            <a:picLocks noGrp="1" noChangeAspect="1"/>
          </p:cNvPicPr>
          <p:nvPr>
            <p:ph sz="half" idx="2"/>
          </p:nvPr>
        </p:nvPicPr>
        <p:blipFill>
          <a:blip r:embed="rId3"/>
          <a:stretch>
            <a:fillRect/>
          </a:stretch>
        </p:blipFill>
        <p:spPr>
          <a:xfrm>
            <a:off x="5272879" y="1703140"/>
            <a:ext cx="3871121" cy="5154860"/>
          </a:xfr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3" name="Immagine 2" descr="demarato.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6" y="2492896"/>
            <a:ext cx="8317156" cy="2079289"/>
          </a:xfrm>
          <a:prstGeom prst="rect">
            <a:avLst/>
          </a:prstGeom>
        </p:spPr>
      </p:pic>
    </p:spTree>
    <p:extLst>
      <p:ext uri="{BB962C8B-B14F-4D97-AF65-F5344CB8AC3E}">
        <p14:creationId xmlns:p14="http://schemas.microsoft.com/office/powerpoint/2010/main" val="382407349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dirty="0"/>
              <a:t>Arrivo del mito greco nel Lazio (etrusco e latino)</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olo 3"/>
          <p:cNvSpPr>
            <a:spLocks noGrp="1"/>
          </p:cNvSpPr>
          <p:nvPr>
            <p:ph type="title"/>
          </p:nvPr>
        </p:nvSpPr>
        <p:spPr>
          <a:xfrm>
            <a:off x="0" y="0"/>
            <a:ext cx="3779838" cy="5157788"/>
          </a:xfrm>
        </p:spPr>
        <p:txBody>
          <a:bodyPr/>
          <a:lstStyle/>
          <a:p>
            <a:r>
              <a:rPr lang="it-IT" dirty="0" err="1">
                <a:latin typeface="Arial" charset="0"/>
                <a:ea typeface="ヒラギノ角ゴ Pro W3" charset="0"/>
                <a:cs typeface="ヒラギノ角ゴ Pro W3" charset="0"/>
              </a:rPr>
              <a:t>Anforetta</a:t>
            </a:r>
            <a:r>
              <a:rPr lang="it-IT" dirty="0">
                <a:latin typeface="Arial" charset="0"/>
                <a:ea typeface="ヒラギノ角ゴ Pro W3" charset="0"/>
                <a:cs typeface="ヒラギノ角ゴ Pro W3" charset="0"/>
              </a:rPr>
              <a:t> da </a:t>
            </a:r>
            <a:r>
              <a:rPr lang="it-IT" dirty="0" err="1">
                <a:latin typeface="Arial" charset="0"/>
                <a:ea typeface="ヒラギノ角ゴ Pro W3" charset="0"/>
                <a:cs typeface="ヒラギノ角ゴ Pro W3" charset="0"/>
              </a:rPr>
              <a:t>Caere</a:t>
            </a:r>
            <a:r>
              <a:rPr lang="it-IT" dirty="0">
                <a:latin typeface="Arial" charset="0"/>
                <a:ea typeface="ヒラギノ角ゴ Pro W3" charset="0"/>
                <a:cs typeface="ヒラギノ角ゴ Pro W3" charset="0"/>
              </a:rPr>
              <a:t> col mito di Medea.</a:t>
            </a:r>
            <a:br>
              <a:rPr lang="it-IT" dirty="0">
                <a:latin typeface="Arial" charset="0"/>
                <a:ea typeface="ヒラギノ角ゴ Pro W3" charset="0"/>
                <a:cs typeface="ヒラギノ角ゴ Pro W3" charset="0"/>
              </a:rPr>
            </a:br>
            <a:r>
              <a:rPr lang="it-IT" dirty="0">
                <a:latin typeface="Arial" charset="0"/>
                <a:ea typeface="ヒラギノ角ゴ Pro W3" charset="0"/>
                <a:cs typeface="ヒラギノ角ゴ Pro W3" charset="0"/>
              </a:rPr>
              <a:t>VII sec.</a:t>
            </a:r>
          </a:p>
        </p:txBody>
      </p:sp>
      <p:pic>
        <p:nvPicPr>
          <p:cNvPr id="30722" name="Immagine 4" descr="Medea Caer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59200" y="0"/>
            <a:ext cx="53848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02734426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1027" descr="anf.CaereMedea                                                 0003100EMacintosh HD                   BBA748FD:"/>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2524125" y="609600"/>
            <a:ext cx="4094163" cy="5486400"/>
          </a:xfrm>
        </p:spPr>
      </p:pic>
      <p:sp>
        <p:nvSpPr>
          <p:cNvPr id="20483" name="Rectangle 1028"/>
          <p:cNvSpPr>
            <a:spLocks noGrp="1" noChangeArrowheads="1"/>
          </p:cNvSpPr>
          <p:nvPr>
            <p:ph type="title" idx="4294967295"/>
          </p:nvPr>
        </p:nvSpPr>
        <p:spPr>
          <a:xfrm>
            <a:off x="0" y="6096000"/>
            <a:ext cx="9144000" cy="762000"/>
          </a:xfrm>
        </p:spPr>
        <p:txBody>
          <a:bodyPr>
            <a:normAutofit/>
          </a:bodyPr>
          <a:lstStyle/>
          <a:p>
            <a:r>
              <a:rPr lang="it-IT" dirty="0" err="1">
                <a:latin typeface="Times" charset="0"/>
              </a:rPr>
              <a:t>Anforetta</a:t>
            </a:r>
            <a:r>
              <a:rPr lang="it-IT" dirty="0">
                <a:latin typeface="Times" charset="0"/>
              </a:rPr>
              <a:t> da </a:t>
            </a:r>
            <a:r>
              <a:rPr lang="it-IT" dirty="0" err="1">
                <a:latin typeface="Times" charset="0"/>
              </a:rPr>
              <a:t>Caere</a:t>
            </a:r>
            <a:r>
              <a:rPr lang="it-IT" dirty="0">
                <a:latin typeface="Times" charset="0"/>
              </a:rPr>
              <a:t> </a:t>
            </a:r>
            <a:r>
              <a:rPr lang="it-IT" dirty="0">
                <a:latin typeface="Arial" charset="0"/>
                <a:ea typeface="ヒラギノ角ゴ Pro W3" charset="0"/>
                <a:cs typeface="ヒラギノ角ゴ Pro W3" charset="0"/>
              </a:rPr>
              <a:t>col mito di Medea</a:t>
            </a:r>
            <a:endParaRPr lang="it-IT" dirty="0">
              <a:latin typeface="Times" charset="0"/>
            </a:endParaRPr>
          </a:p>
        </p:txBody>
      </p:sp>
    </p:spTree>
    <p:extLst>
      <p:ext uri="{BB962C8B-B14F-4D97-AF65-F5344CB8AC3E}">
        <p14:creationId xmlns:p14="http://schemas.microsoft.com/office/powerpoint/2010/main" val="34342520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p:txBody>
          <a:bodyPr>
            <a:normAutofit fontScale="90000"/>
          </a:bodyPr>
          <a:lstStyle/>
          <a:p>
            <a:r>
              <a:rPr lang="it-IT" dirty="0"/>
              <a:t>Scavo a Tarquinia: </a:t>
            </a:r>
            <a:r>
              <a:rPr lang="it-IT" dirty="0" err="1"/>
              <a:t>domus</a:t>
            </a:r>
            <a:r>
              <a:rPr lang="it-IT" dirty="0"/>
              <a:t> del </a:t>
            </a:r>
            <a:r>
              <a:rPr lang="it-IT" dirty="0" err="1"/>
              <a:t>Mitreo</a:t>
            </a:r>
            <a:br>
              <a:rPr lang="it-IT" dirty="0"/>
            </a:br>
            <a:r>
              <a:rPr lang="it-IT" dirty="0"/>
              <a:t>2-28 settembre</a:t>
            </a:r>
          </a:p>
        </p:txBody>
      </p:sp>
      <p:pic>
        <p:nvPicPr>
          <p:cNvPr id="5" name="Segnaposto contenuto 4" descr="Tarquinia.jpg"/>
          <p:cNvPicPr>
            <a:picLocks noGrp="1" noChangeAspect="1"/>
          </p:cNvPicPr>
          <p:nvPr>
            <p:ph idx="1"/>
          </p:nvPr>
        </p:nvPicPr>
        <p:blipFill>
          <a:blip r:embed="rId2">
            <a:extLst>
              <a:ext uri="{28A0092B-C50C-407E-A947-70E740481C1C}">
                <a14:useLocalDpi xmlns:a14="http://schemas.microsoft.com/office/drawing/2010/main" val="0"/>
              </a:ext>
            </a:extLst>
          </a:blip>
          <a:srcRect t="8753" b="8753"/>
          <a:stretch>
            <a:fillRect/>
          </a:stretch>
        </p:blipFill>
        <p:spPr/>
      </p:pic>
    </p:spTree>
    <p:extLst>
      <p:ext uri="{BB962C8B-B14F-4D97-AF65-F5344CB8AC3E}">
        <p14:creationId xmlns:p14="http://schemas.microsoft.com/office/powerpoint/2010/main" val="22100473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olo 1"/>
          <p:cNvSpPr>
            <a:spLocks noGrp="1"/>
          </p:cNvSpPr>
          <p:nvPr>
            <p:ph type="title"/>
          </p:nvPr>
        </p:nvSpPr>
        <p:spPr>
          <a:xfrm>
            <a:off x="0" y="0"/>
            <a:ext cx="3635375" cy="5732463"/>
          </a:xfrm>
        </p:spPr>
        <p:txBody>
          <a:bodyPr/>
          <a:lstStyle/>
          <a:p>
            <a:r>
              <a:rPr lang="it-IT">
                <a:latin typeface="Arial" charset="0"/>
                <a:ea typeface="ヒラギノ角ゴ Pro W3" charset="0"/>
                <a:cs typeface="ヒラギノ角ゴ Pro W3" charset="0"/>
              </a:rPr>
              <a:t>Cratere di Aristonothos, da Caere, metà VII sec. Compagni di Ulisse e Polifemo</a:t>
            </a:r>
          </a:p>
        </p:txBody>
      </p:sp>
      <p:pic>
        <p:nvPicPr>
          <p:cNvPr id="31746" name="Immagine 2" descr="Aristonotho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76600" y="1504950"/>
            <a:ext cx="6042025" cy="5353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39679036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a:xfrm>
            <a:off x="0" y="0"/>
            <a:ext cx="2987824" cy="6858000"/>
          </a:xfrm>
        </p:spPr>
        <p:txBody>
          <a:bodyPr>
            <a:normAutofit/>
          </a:bodyPr>
          <a:lstStyle/>
          <a:p>
            <a:r>
              <a:rPr lang="it-IT" dirty="0"/>
              <a:t>Museo di Viterbo. Cratere dei Gobbi, da Caere (Cerveteri), </a:t>
            </a:r>
            <a:br>
              <a:rPr lang="it-IT" dirty="0"/>
            </a:br>
            <a:r>
              <a:rPr lang="it-IT" dirty="0" err="1"/>
              <a:t>ca</a:t>
            </a:r>
            <a:r>
              <a:rPr lang="it-IT" dirty="0"/>
              <a:t> 580 a.C.</a:t>
            </a:r>
          </a:p>
        </p:txBody>
      </p:sp>
      <p:pic>
        <p:nvPicPr>
          <p:cNvPr id="4" name="Immagine 3" descr="2016-11-24 06.51.30 copia.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71800" y="0"/>
            <a:ext cx="6581099" cy="6858000"/>
          </a:xfrm>
          <a:prstGeom prst="rect">
            <a:avLst/>
          </a:prstGeom>
        </p:spPr>
      </p:pic>
    </p:spTree>
    <p:extLst>
      <p:ext uri="{BB962C8B-B14F-4D97-AF65-F5344CB8AC3E}">
        <p14:creationId xmlns:p14="http://schemas.microsoft.com/office/powerpoint/2010/main" val="226136634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3" descr="vaso dei Gobbi (Cervet.)                                       001808AAMacintosh HD                   BBA748FD:"/>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685800" y="2862263"/>
            <a:ext cx="7772400" cy="979487"/>
          </a:xfrm>
        </p:spPr>
      </p:pic>
      <p:sp>
        <p:nvSpPr>
          <p:cNvPr id="19459" name="Rectangle 4"/>
          <p:cNvSpPr>
            <a:spLocks noGrp="1" noChangeArrowheads="1"/>
          </p:cNvSpPr>
          <p:nvPr>
            <p:ph type="title" idx="4294967295"/>
          </p:nvPr>
        </p:nvSpPr>
        <p:spPr/>
        <p:txBody>
          <a:bodyPr/>
          <a:lstStyle/>
          <a:p>
            <a:pPr eaLnBrk="1" hangingPunct="1"/>
            <a:r>
              <a:rPr lang="it-IT">
                <a:latin typeface="Times" charset="0"/>
              </a:rPr>
              <a:t> </a:t>
            </a:r>
          </a:p>
        </p:txBody>
      </p:sp>
    </p:spTree>
    <p:extLst>
      <p:ext uri="{BB962C8B-B14F-4D97-AF65-F5344CB8AC3E}">
        <p14:creationId xmlns:p14="http://schemas.microsoft.com/office/powerpoint/2010/main" val="211203343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0"/>
            <a:ext cx="4343400" cy="4191000"/>
          </a:xfrm>
        </p:spPr>
        <p:txBody>
          <a:bodyPr>
            <a:normAutofit/>
          </a:bodyPr>
          <a:lstStyle/>
          <a:p>
            <a:r>
              <a:rPr lang="it-IT" dirty="0" err="1"/>
              <a:t>Olpe</a:t>
            </a:r>
            <a:r>
              <a:rPr lang="it-IT" dirty="0"/>
              <a:t> Chigi, da </a:t>
            </a:r>
            <a:r>
              <a:rPr lang="it-IT" dirty="0" err="1"/>
              <a:t>Veio</a:t>
            </a:r>
            <a:r>
              <a:rPr lang="it-IT" dirty="0"/>
              <a:t>. </a:t>
            </a:r>
            <a:r>
              <a:rPr dirty="0"/>
              <a:t>intorno al 640 a.C. (tard</a:t>
            </a:r>
            <a:r>
              <a:rPr lang="it-IT" dirty="0"/>
              <a:t>o </a:t>
            </a:r>
            <a:r>
              <a:rPr lang="it-IT"/>
              <a:t>protocorinzio</a:t>
            </a:r>
            <a:r>
              <a:t>) </a:t>
            </a:r>
            <a:endParaRPr lang="it-IT" dirty="0"/>
          </a:p>
        </p:txBody>
      </p:sp>
      <p:pic>
        <p:nvPicPr>
          <p:cNvPr id="3" name="Immagine 2" descr="IMG_2724.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3152433" y="1203071"/>
            <a:ext cx="7199784" cy="4793639"/>
          </a:xfrm>
          <a:prstGeom prst="rect">
            <a:avLst/>
          </a:prstGeom>
        </p:spPr>
      </p:pic>
    </p:spTree>
    <p:extLst>
      <p:ext uri="{BB962C8B-B14F-4D97-AF65-F5344CB8AC3E}">
        <p14:creationId xmlns:p14="http://schemas.microsoft.com/office/powerpoint/2010/main" val="155198374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458200" cy="6583362"/>
          </a:xfrm>
        </p:spPr>
        <p:txBody>
          <a:bodyPr>
            <a:normAutofit fontScale="90000"/>
          </a:bodyPr>
          <a:lstStyle/>
          <a:p>
            <a:r>
              <a:rPr lang="it-IT" dirty="0"/>
              <a:t>Il momento </a:t>
            </a:r>
            <a:r>
              <a:rPr lang="it-IT" dirty="0" err="1"/>
              <a:t>demarateo</a:t>
            </a:r>
            <a:r>
              <a:rPr lang="it-IT" dirty="0"/>
              <a:t> (Colonna)</a:t>
            </a:r>
            <a:br>
              <a:rPr lang="it-IT" dirty="0"/>
            </a:br>
            <a:br>
              <a:rPr lang="it-IT" dirty="0"/>
            </a:br>
            <a:r>
              <a:rPr lang="en-US" dirty="0"/>
              <a:t>G. Colonna, </a:t>
            </a:r>
            <a:r>
              <a:rPr lang="en-US" i="1" dirty="0"/>
              <a:t>Il </a:t>
            </a:r>
            <a:r>
              <a:rPr lang="en-US" i="1" dirty="0" err="1"/>
              <a:t>ciclo</a:t>
            </a:r>
            <a:r>
              <a:rPr lang="en-US" i="1" dirty="0"/>
              <a:t> </a:t>
            </a:r>
            <a:r>
              <a:rPr lang="en-US" i="1" dirty="0" err="1"/>
              <a:t>etrusco-corinzio</a:t>
            </a:r>
            <a:r>
              <a:rPr lang="en-US" i="1" dirty="0"/>
              <a:t> </a:t>
            </a:r>
            <a:r>
              <a:rPr lang="en-US" i="1" dirty="0" err="1"/>
              <a:t>dei</a:t>
            </a:r>
            <a:r>
              <a:rPr lang="en-US" i="1" dirty="0"/>
              <a:t> </a:t>
            </a:r>
            <a:r>
              <a:rPr lang="en-US" i="1" dirty="0" err="1"/>
              <a:t>rosoni</a:t>
            </a:r>
            <a:r>
              <a:rPr lang="en-US" i="1" dirty="0"/>
              <a:t>. </a:t>
            </a:r>
            <a:r>
              <a:rPr lang="en-US" i="1" dirty="0" err="1"/>
              <a:t>Contributo</a:t>
            </a:r>
            <a:r>
              <a:rPr lang="en-US" i="1" dirty="0"/>
              <a:t> </a:t>
            </a:r>
            <a:r>
              <a:rPr lang="en-US" i="1" dirty="0" err="1"/>
              <a:t>alla</a:t>
            </a:r>
            <a:r>
              <a:rPr lang="en-US" i="1" dirty="0"/>
              <a:t> </a:t>
            </a:r>
            <a:r>
              <a:rPr lang="en-US" i="1" dirty="0" err="1"/>
              <a:t>conoscenza</a:t>
            </a:r>
            <a:r>
              <a:rPr lang="en-US" i="1" dirty="0"/>
              <a:t> </a:t>
            </a:r>
            <a:r>
              <a:rPr lang="en-US" i="1" dirty="0" err="1"/>
              <a:t>della</a:t>
            </a:r>
            <a:r>
              <a:rPr lang="en-US" i="1" dirty="0"/>
              <a:t> </a:t>
            </a:r>
            <a:r>
              <a:rPr lang="en-US" i="1" dirty="0" err="1"/>
              <a:t>ceramica</a:t>
            </a:r>
            <a:r>
              <a:rPr lang="en-US" i="1" dirty="0"/>
              <a:t> </a:t>
            </a:r>
            <a:r>
              <a:rPr lang="en-US" i="1" dirty="0" err="1"/>
              <a:t>e</a:t>
            </a:r>
            <a:r>
              <a:rPr lang="en-US" i="1" dirty="0"/>
              <a:t> del </a:t>
            </a:r>
            <a:r>
              <a:rPr lang="en-US" i="1" dirty="0" err="1"/>
              <a:t>commercio</a:t>
            </a:r>
            <a:r>
              <a:rPr lang="en-US" i="1" dirty="0"/>
              <a:t> </a:t>
            </a:r>
            <a:r>
              <a:rPr lang="en-US" i="1" dirty="0" err="1"/>
              <a:t>vulcente</a:t>
            </a:r>
            <a:r>
              <a:rPr lang="en-US" dirty="0"/>
              <a:t>, in SE 29, 1961, </a:t>
            </a:r>
            <a:r>
              <a:rPr lang="it-IT" dirty="0"/>
              <a:t>pp. 47-88.</a:t>
            </a:r>
            <a:br>
              <a:rPr lang="it-IT" dirty="0"/>
            </a:br>
            <a:r>
              <a:rPr lang="en-US" dirty="0"/>
              <a:t>G. Colonna, </a:t>
            </a:r>
            <a:r>
              <a:rPr lang="en-US" i="1" dirty="0"/>
              <a:t>La </a:t>
            </a:r>
            <a:r>
              <a:rPr lang="en-US" i="1" dirty="0" err="1"/>
              <a:t>ceramica</a:t>
            </a:r>
            <a:r>
              <a:rPr lang="en-US" i="1" dirty="0"/>
              <a:t> </a:t>
            </a:r>
            <a:r>
              <a:rPr lang="en-US" i="1" dirty="0" err="1"/>
              <a:t>etrusco-corinzia</a:t>
            </a:r>
            <a:r>
              <a:rPr lang="en-US" i="1" dirty="0"/>
              <a:t> </a:t>
            </a:r>
            <a:r>
              <a:rPr lang="en-US" i="1" dirty="0" err="1"/>
              <a:t>e</a:t>
            </a:r>
            <a:r>
              <a:rPr lang="en-US" i="1" dirty="0"/>
              <a:t> la </a:t>
            </a:r>
            <a:r>
              <a:rPr lang="en-US" i="1" dirty="0" err="1"/>
              <a:t>problematica</a:t>
            </a:r>
            <a:r>
              <a:rPr lang="en-US" i="1" dirty="0"/>
              <a:t> </a:t>
            </a:r>
            <a:r>
              <a:rPr lang="en-US" i="1" dirty="0" err="1"/>
              <a:t>dell’orientalizzante</a:t>
            </a:r>
            <a:r>
              <a:rPr lang="en-US" i="1" dirty="0"/>
              <a:t> </a:t>
            </a:r>
            <a:r>
              <a:rPr lang="en-US" i="1" dirty="0" err="1"/>
              <a:t>recente</a:t>
            </a:r>
            <a:r>
              <a:rPr lang="en-US" i="1" dirty="0"/>
              <a:t> in Etruria</a:t>
            </a:r>
            <a:r>
              <a:rPr lang="en-US" dirty="0"/>
              <a:t>, in </a:t>
            </a:r>
            <a:r>
              <a:rPr lang="en-US" dirty="0" err="1"/>
              <a:t>Arch.Class</a:t>
            </a:r>
            <a:r>
              <a:rPr lang="en-US" dirty="0"/>
              <a:t>. 13, 1961, pp.9-25</a:t>
            </a:r>
            <a:br>
              <a:rPr lang="it-IT"/>
            </a:br>
            <a:endParaRPr lang="it-IT" dirty="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404664"/>
            <a:ext cx="9144000" cy="6453336"/>
          </a:xfrm>
        </p:spPr>
        <p:txBody>
          <a:bodyPr>
            <a:noAutofit/>
          </a:bodyPr>
          <a:lstStyle/>
          <a:p>
            <a:r>
              <a:rPr lang="en-US" sz="3600" dirty="0" err="1">
                <a:latin typeface="Times New Roman"/>
              </a:rPr>
              <a:t>Plin</a:t>
            </a:r>
            <a:r>
              <a:rPr lang="en-US" sz="3600" dirty="0">
                <a:latin typeface="Times New Roman"/>
              </a:rPr>
              <a:t>., </a:t>
            </a:r>
            <a:r>
              <a:rPr lang="en-US" sz="3600" i="1" dirty="0" err="1">
                <a:latin typeface="Times New Roman"/>
              </a:rPr>
              <a:t>N.h</a:t>
            </a:r>
            <a:r>
              <a:rPr lang="en-US" sz="3600" i="1" dirty="0">
                <a:latin typeface="Times New Roman"/>
              </a:rPr>
              <a:t>.</a:t>
            </a:r>
            <a:r>
              <a:rPr lang="en-US" sz="3600" dirty="0">
                <a:latin typeface="Times New Roman"/>
              </a:rPr>
              <a:t> XXXV.16: primus in&lt;l&gt;</a:t>
            </a:r>
            <a:r>
              <a:rPr lang="en-US" sz="3600" dirty="0" err="1">
                <a:latin typeface="Times New Roman"/>
              </a:rPr>
              <a:t>evit</a:t>
            </a:r>
            <a:r>
              <a:rPr lang="en-US" sz="3600" dirty="0">
                <a:latin typeface="Times New Roman"/>
              </a:rPr>
              <a:t> </a:t>
            </a:r>
            <a:r>
              <a:rPr lang="en-US" sz="3600" dirty="0" err="1">
                <a:latin typeface="Times New Roman"/>
              </a:rPr>
              <a:t>eas</a:t>
            </a:r>
            <a:r>
              <a:rPr lang="en-US" sz="3600" dirty="0">
                <a:latin typeface="Times New Roman"/>
              </a:rPr>
              <a:t> </a:t>
            </a:r>
            <a:r>
              <a:rPr lang="en-US" sz="3600" dirty="0" err="1">
                <a:latin typeface="Times New Roman"/>
              </a:rPr>
              <a:t>colore</a:t>
            </a:r>
            <a:r>
              <a:rPr lang="en-US" sz="3600" dirty="0">
                <a:latin typeface="Times New Roman"/>
              </a:rPr>
              <a:t> </a:t>
            </a:r>
            <a:r>
              <a:rPr lang="en-US" sz="3600" dirty="0" err="1">
                <a:latin typeface="Times New Roman"/>
              </a:rPr>
              <a:t>testae</a:t>
            </a:r>
            <a:r>
              <a:rPr lang="en-US" sz="3600" dirty="0">
                <a:latin typeface="Times New Roman"/>
              </a:rPr>
              <a:t>, </a:t>
            </a:r>
            <a:r>
              <a:rPr lang="en-US" sz="3600" dirty="0" err="1">
                <a:latin typeface="Times New Roman"/>
              </a:rPr>
              <a:t>ut</a:t>
            </a:r>
            <a:r>
              <a:rPr lang="en-US" sz="3600" dirty="0">
                <a:latin typeface="Times New Roman"/>
              </a:rPr>
              <a:t> </a:t>
            </a:r>
            <a:r>
              <a:rPr lang="en-US" sz="3600" dirty="0" err="1">
                <a:latin typeface="Times New Roman"/>
              </a:rPr>
              <a:t>ferunt</a:t>
            </a:r>
            <a:r>
              <a:rPr lang="en-US" sz="3600" dirty="0">
                <a:latin typeface="Times New Roman"/>
              </a:rPr>
              <a:t>, </a:t>
            </a:r>
            <a:r>
              <a:rPr lang="en-US" sz="3600" dirty="0" err="1">
                <a:latin typeface="Times New Roman"/>
              </a:rPr>
              <a:t>tritae</a:t>
            </a:r>
            <a:r>
              <a:rPr lang="en-US" sz="3600" dirty="0">
                <a:latin typeface="Times New Roman"/>
              </a:rPr>
              <a:t> E&lt;c&gt;</a:t>
            </a:r>
            <a:r>
              <a:rPr lang="en-US" sz="3600" dirty="0" err="1">
                <a:latin typeface="Times New Roman"/>
              </a:rPr>
              <a:t>phantus</a:t>
            </a:r>
            <a:r>
              <a:rPr lang="en-US" sz="3600" dirty="0">
                <a:latin typeface="Times New Roman"/>
              </a:rPr>
              <a:t> </a:t>
            </a:r>
            <a:r>
              <a:rPr lang="en-US" sz="3600" dirty="0" err="1">
                <a:latin typeface="Times New Roman"/>
              </a:rPr>
              <a:t>Corinthius</a:t>
            </a:r>
            <a:r>
              <a:rPr lang="en-US" sz="3600" dirty="0">
                <a:latin typeface="Times New Roman"/>
              </a:rPr>
              <a:t>. </a:t>
            </a:r>
            <a:r>
              <a:rPr lang="en-US" sz="3600" dirty="0" err="1">
                <a:latin typeface="Times New Roman"/>
              </a:rPr>
              <a:t>hunc</a:t>
            </a:r>
            <a:r>
              <a:rPr lang="en-US" sz="3600" dirty="0">
                <a:latin typeface="Times New Roman"/>
              </a:rPr>
              <a:t> </a:t>
            </a:r>
            <a:r>
              <a:rPr lang="en-US" sz="3600" dirty="0" err="1">
                <a:latin typeface="Times New Roman"/>
              </a:rPr>
              <a:t>eodem</a:t>
            </a:r>
            <a:r>
              <a:rPr lang="en-US" sz="3600" dirty="0">
                <a:latin typeface="Times New Roman"/>
              </a:rPr>
              <a:t> nomine </a:t>
            </a:r>
            <a:r>
              <a:rPr lang="en-US" sz="3600" dirty="0" err="1">
                <a:latin typeface="Times New Roman"/>
              </a:rPr>
              <a:t>alium</a:t>
            </a:r>
            <a:r>
              <a:rPr lang="en-US" sz="3600" dirty="0">
                <a:latin typeface="Times New Roman"/>
              </a:rPr>
              <a:t> </a:t>
            </a:r>
            <a:r>
              <a:rPr lang="en-US" sz="3600" dirty="0" err="1">
                <a:latin typeface="Times New Roman"/>
              </a:rPr>
              <a:t>fuisse</a:t>
            </a:r>
            <a:r>
              <a:rPr lang="en-US" sz="3600" dirty="0">
                <a:latin typeface="Times New Roman"/>
              </a:rPr>
              <a:t> quam </a:t>
            </a:r>
            <a:r>
              <a:rPr lang="en-US" sz="3600" dirty="0" err="1">
                <a:latin typeface="Times New Roman"/>
              </a:rPr>
              <a:t>tradit</a:t>
            </a:r>
            <a:r>
              <a:rPr lang="en-US" sz="3600" dirty="0">
                <a:latin typeface="Times New Roman"/>
              </a:rPr>
              <a:t> Cornelius Nepos </a:t>
            </a:r>
            <a:r>
              <a:rPr lang="en-US" sz="3600" dirty="0" err="1">
                <a:latin typeface="Times New Roman"/>
              </a:rPr>
              <a:t>secutum</a:t>
            </a:r>
            <a:r>
              <a:rPr lang="en-US" sz="3600" dirty="0">
                <a:latin typeface="Times New Roman"/>
              </a:rPr>
              <a:t> in </a:t>
            </a:r>
            <a:r>
              <a:rPr lang="en-US" sz="3600" dirty="0" err="1">
                <a:latin typeface="Times New Roman"/>
              </a:rPr>
              <a:t>Italiam</a:t>
            </a:r>
            <a:r>
              <a:rPr lang="en-US" sz="3600" dirty="0">
                <a:latin typeface="Times New Roman"/>
              </a:rPr>
              <a:t> </a:t>
            </a:r>
            <a:r>
              <a:rPr lang="en-US" sz="3600" dirty="0" err="1">
                <a:latin typeface="Times New Roman"/>
              </a:rPr>
              <a:t>Damaratum</a:t>
            </a:r>
            <a:r>
              <a:rPr lang="en-US" sz="3600" dirty="0">
                <a:latin typeface="Times New Roman"/>
              </a:rPr>
              <a:t>, Tarquinii </a:t>
            </a:r>
            <a:r>
              <a:rPr lang="en-US" sz="3600" dirty="0" err="1">
                <a:latin typeface="Times New Roman"/>
              </a:rPr>
              <a:t>Prisci</a:t>
            </a:r>
            <a:r>
              <a:rPr lang="en-US" sz="3600" dirty="0">
                <a:latin typeface="Times New Roman"/>
              </a:rPr>
              <a:t> </a:t>
            </a:r>
            <a:r>
              <a:rPr lang="en-US" sz="3600" dirty="0" err="1">
                <a:latin typeface="Times New Roman"/>
              </a:rPr>
              <a:t>regis</a:t>
            </a:r>
            <a:r>
              <a:rPr lang="en-US" sz="3600" dirty="0">
                <a:latin typeface="Times New Roman"/>
              </a:rPr>
              <a:t> Romani </a:t>
            </a:r>
            <a:r>
              <a:rPr lang="en-US" sz="3600" dirty="0" err="1">
                <a:latin typeface="Times New Roman"/>
              </a:rPr>
              <a:t>patrem</a:t>
            </a:r>
            <a:r>
              <a:rPr lang="en-US" sz="3600" dirty="0">
                <a:latin typeface="Times New Roman"/>
              </a:rPr>
              <a:t>, </a:t>
            </a:r>
            <a:r>
              <a:rPr lang="en-US" sz="3600" dirty="0" err="1">
                <a:latin typeface="Times New Roman"/>
              </a:rPr>
              <a:t>fugientem</a:t>
            </a:r>
            <a:r>
              <a:rPr lang="en-US" sz="3600" dirty="0">
                <a:latin typeface="Times New Roman"/>
              </a:rPr>
              <a:t>  a </a:t>
            </a:r>
            <a:r>
              <a:rPr lang="en-US" sz="3600" dirty="0" err="1">
                <a:latin typeface="Times New Roman"/>
              </a:rPr>
              <a:t>Corintho</a:t>
            </a:r>
            <a:r>
              <a:rPr lang="en-US" sz="3600" dirty="0">
                <a:latin typeface="Times New Roman"/>
              </a:rPr>
              <a:t> </a:t>
            </a:r>
            <a:r>
              <a:rPr lang="en-US" sz="3600" dirty="0" err="1">
                <a:latin typeface="Times New Roman"/>
              </a:rPr>
              <a:t>tyranni</a:t>
            </a:r>
            <a:r>
              <a:rPr lang="en-US" sz="3600" dirty="0">
                <a:latin typeface="Times New Roman"/>
              </a:rPr>
              <a:t> </a:t>
            </a:r>
            <a:r>
              <a:rPr lang="en-US" sz="3600" dirty="0" err="1">
                <a:latin typeface="Times New Roman"/>
              </a:rPr>
              <a:t>iniurias</a:t>
            </a:r>
            <a:r>
              <a:rPr lang="en-US" sz="3600" dirty="0">
                <a:latin typeface="Times New Roman"/>
              </a:rPr>
              <a:t> </a:t>
            </a:r>
            <a:r>
              <a:rPr lang="en-US" sz="3600" dirty="0" err="1">
                <a:latin typeface="Times New Roman"/>
              </a:rPr>
              <a:t>Cypseli</a:t>
            </a:r>
            <a:r>
              <a:rPr lang="en-US" sz="3600" dirty="0">
                <a:latin typeface="Times New Roman"/>
              </a:rPr>
              <a:t>, </a:t>
            </a:r>
            <a:r>
              <a:rPr lang="en-US" sz="3600" dirty="0" err="1">
                <a:latin typeface="Times New Roman"/>
              </a:rPr>
              <a:t>mox</a:t>
            </a:r>
            <a:r>
              <a:rPr lang="en-US" sz="3600" dirty="0">
                <a:latin typeface="Times New Roman"/>
              </a:rPr>
              <a:t> </a:t>
            </a:r>
            <a:r>
              <a:rPr lang="en-US" sz="3600" dirty="0" err="1">
                <a:latin typeface="Times New Roman"/>
              </a:rPr>
              <a:t>docebimus</a:t>
            </a:r>
            <a:r>
              <a:rPr lang="en-US" sz="3600" dirty="0">
                <a:latin typeface="Times New Roman"/>
              </a:rPr>
              <a:t>.</a:t>
            </a:r>
            <a:br>
              <a:rPr lang="en-US" sz="3600" dirty="0">
                <a:latin typeface="Times New Roman"/>
              </a:rPr>
            </a:br>
            <a:r>
              <a:rPr lang="it-IT" sz="3600" dirty="0">
                <a:latin typeface="Times New Roman"/>
              </a:rPr>
              <a:t> </a:t>
            </a:r>
            <a:br>
              <a:rPr lang="it-IT" sz="3600" dirty="0">
                <a:latin typeface="Times New Roman"/>
              </a:rPr>
            </a:br>
            <a:r>
              <a:rPr lang="en-US" sz="3600" baseline="30000" dirty="0" err="1">
                <a:latin typeface="Times New Roman"/>
              </a:rPr>
              <a:t>inizi</a:t>
            </a:r>
            <a:r>
              <a:rPr lang="en-US" sz="3600" baseline="30000" dirty="0">
                <a:latin typeface="Times New Roman"/>
              </a:rPr>
              <a:t> </a:t>
            </a:r>
            <a:r>
              <a:rPr lang="en-US" sz="3600" baseline="30000" dirty="0" err="1">
                <a:latin typeface="Times New Roman"/>
              </a:rPr>
              <a:t>della</a:t>
            </a:r>
            <a:r>
              <a:rPr lang="en-US" sz="3600" baseline="30000" dirty="0">
                <a:latin typeface="Times New Roman"/>
              </a:rPr>
              <a:t> </a:t>
            </a:r>
            <a:r>
              <a:rPr lang="en-US" sz="3600" baseline="30000" dirty="0" err="1">
                <a:latin typeface="Times New Roman"/>
              </a:rPr>
              <a:t>pittura</a:t>
            </a:r>
            <a:r>
              <a:rPr lang="en-US" sz="3600" baseline="30000" dirty="0">
                <a:latin typeface="Times New Roman"/>
              </a:rPr>
              <a:t>: </a:t>
            </a:r>
            <a:r>
              <a:rPr lang="en-US" sz="3600" baseline="30000" dirty="0" err="1">
                <a:latin typeface="Times New Roman"/>
              </a:rPr>
              <a:t>Ecfanto</a:t>
            </a:r>
            <a:r>
              <a:rPr lang="en-US" sz="3600" baseline="30000" dirty="0">
                <a:latin typeface="Times New Roman"/>
              </a:rPr>
              <a:t> </a:t>
            </a:r>
            <a:r>
              <a:rPr lang="en-US" sz="3600" baseline="30000" dirty="0" err="1">
                <a:latin typeface="Times New Roman"/>
              </a:rPr>
              <a:t>corinzio</a:t>
            </a:r>
            <a:r>
              <a:rPr lang="en-US" sz="3600" baseline="30000" dirty="0">
                <a:latin typeface="Times New Roman"/>
              </a:rPr>
              <a:t>, come </a:t>
            </a:r>
            <a:r>
              <a:rPr lang="en-US" sz="3600" baseline="30000" dirty="0" err="1">
                <a:latin typeface="Times New Roman"/>
              </a:rPr>
              <a:t>si</a:t>
            </a:r>
            <a:r>
              <a:rPr lang="en-US" sz="3600" baseline="30000" dirty="0">
                <a:latin typeface="Times New Roman"/>
              </a:rPr>
              <a:t> </a:t>
            </a:r>
            <a:r>
              <a:rPr lang="en-US" sz="3600" baseline="30000" dirty="0" err="1">
                <a:latin typeface="Times New Roman"/>
              </a:rPr>
              <a:t>tramanda</a:t>
            </a:r>
            <a:r>
              <a:rPr lang="en-US" sz="3600" baseline="30000" dirty="0">
                <a:latin typeface="Times New Roman"/>
              </a:rPr>
              <a:t>, per primo </a:t>
            </a:r>
            <a:r>
              <a:rPr lang="en-US" sz="3600" baseline="30000" dirty="0" err="1">
                <a:latin typeface="Times New Roman"/>
              </a:rPr>
              <a:t>dipinse</a:t>
            </a:r>
            <a:r>
              <a:rPr lang="en-US" sz="3600" baseline="30000" dirty="0">
                <a:latin typeface="Times New Roman"/>
              </a:rPr>
              <a:t> (le </a:t>
            </a:r>
            <a:r>
              <a:rPr lang="en-US" sz="3600" baseline="30000" dirty="0" err="1">
                <a:latin typeface="Times New Roman"/>
              </a:rPr>
              <a:t>linee</a:t>
            </a:r>
            <a:r>
              <a:rPr lang="en-US" sz="3600" baseline="30000" dirty="0">
                <a:latin typeface="Times New Roman"/>
              </a:rPr>
              <a:t>) </a:t>
            </a:r>
            <a:r>
              <a:rPr lang="en-US" sz="3600" baseline="30000" dirty="0" err="1">
                <a:latin typeface="Times New Roman"/>
              </a:rPr>
              <a:t>col</a:t>
            </a:r>
            <a:r>
              <a:rPr lang="en-US" sz="3600" baseline="30000" dirty="0">
                <a:latin typeface="Times New Roman"/>
              </a:rPr>
              <a:t> </a:t>
            </a:r>
            <a:r>
              <a:rPr lang="en-US" sz="3600" baseline="30000" dirty="0" err="1">
                <a:latin typeface="Times New Roman"/>
              </a:rPr>
              <a:t>colore</a:t>
            </a:r>
            <a:r>
              <a:rPr lang="en-US" sz="3600" baseline="30000" dirty="0">
                <a:latin typeface="Times New Roman"/>
              </a:rPr>
              <a:t> del </a:t>
            </a:r>
            <a:r>
              <a:rPr lang="en-US" sz="3600" baseline="30000" dirty="0" err="1">
                <a:latin typeface="Times New Roman"/>
              </a:rPr>
              <a:t>coccio</a:t>
            </a:r>
            <a:r>
              <a:rPr lang="en-US" sz="3600" baseline="30000" dirty="0">
                <a:latin typeface="Times New Roman"/>
              </a:rPr>
              <a:t> </a:t>
            </a:r>
            <a:r>
              <a:rPr lang="en-US" sz="3600" baseline="30000" dirty="0" err="1">
                <a:latin typeface="Times New Roman"/>
              </a:rPr>
              <a:t>tritato</a:t>
            </a:r>
            <a:r>
              <a:rPr lang="en-US" sz="3600" baseline="30000" dirty="0">
                <a:latin typeface="Times New Roman"/>
              </a:rPr>
              <a:t>, presto </a:t>
            </a:r>
            <a:r>
              <a:rPr lang="en-US" sz="3600" baseline="30000" dirty="0" err="1">
                <a:latin typeface="Times New Roman"/>
              </a:rPr>
              <a:t>vedremo</a:t>
            </a:r>
            <a:r>
              <a:rPr lang="en-US" sz="3600" baseline="30000" dirty="0">
                <a:latin typeface="Times New Roman"/>
              </a:rPr>
              <a:t> </a:t>
            </a:r>
            <a:r>
              <a:rPr lang="en-US" sz="3600" baseline="30000" dirty="0" err="1">
                <a:latin typeface="Times New Roman"/>
              </a:rPr>
              <a:t>che</a:t>
            </a:r>
            <a:r>
              <a:rPr lang="en-US" sz="3600" baseline="30000" dirty="0">
                <a:latin typeface="Times New Roman"/>
              </a:rPr>
              <a:t> </a:t>
            </a:r>
            <a:r>
              <a:rPr lang="en-US" sz="3600" baseline="30000" dirty="0" err="1">
                <a:latin typeface="Times New Roman"/>
              </a:rPr>
              <a:t>costui</a:t>
            </a:r>
            <a:r>
              <a:rPr lang="en-US" sz="3600" baseline="30000" dirty="0">
                <a:latin typeface="Times New Roman"/>
              </a:rPr>
              <a:t> fu un </a:t>
            </a:r>
            <a:r>
              <a:rPr lang="en-US" sz="3600" baseline="30000" dirty="0" err="1">
                <a:latin typeface="Times New Roman"/>
              </a:rPr>
              <a:t>altro</a:t>
            </a:r>
            <a:r>
              <a:rPr lang="en-US" sz="3600" baseline="30000" dirty="0">
                <a:latin typeface="Times New Roman"/>
              </a:rPr>
              <a:t>, </a:t>
            </a:r>
            <a:r>
              <a:rPr lang="en-US" sz="3600" baseline="30000" dirty="0" err="1">
                <a:latin typeface="Times New Roman"/>
              </a:rPr>
              <a:t>diverso</a:t>
            </a:r>
            <a:r>
              <a:rPr lang="en-US" sz="3600" baseline="30000" dirty="0">
                <a:latin typeface="Times New Roman"/>
              </a:rPr>
              <a:t> </a:t>
            </a:r>
            <a:r>
              <a:rPr lang="en-US" sz="3600" baseline="30000" dirty="0" err="1">
                <a:latin typeface="Times New Roman"/>
              </a:rPr>
              <a:t>dall'omonimo</a:t>
            </a:r>
            <a:r>
              <a:rPr lang="en-US" sz="3600" baseline="30000" dirty="0">
                <a:latin typeface="Times New Roman"/>
              </a:rPr>
              <a:t> </a:t>
            </a:r>
            <a:r>
              <a:rPr lang="en-US" sz="3600" baseline="30000" dirty="0" err="1">
                <a:latin typeface="Times New Roman"/>
              </a:rPr>
              <a:t>ricordato</a:t>
            </a:r>
            <a:r>
              <a:rPr lang="en-US" sz="3600" baseline="30000" dirty="0">
                <a:latin typeface="Times New Roman"/>
              </a:rPr>
              <a:t> </a:t>
            </a:r>
            <a:r>
              <a:rPr lang="en-US" sz="3600" baseline="30000" dirty="0" err="1">
                <a:latin typeface="Times New Roman"/>
              </a:rPr>
              <a:t>da</a:t>
            </a:r>
            <a:r>
              <a:rPr lang="en-US" sz="3600" baseline="30000" dirty="0">
                <a:latin typeface="Times New Roman"/>
              </a:rPr>
              <a:t> </a:t>
            </a:r>
            <a:r>
              <a:rPr lang="en-US" sz="3600" baseline="30000" dirty="0" err="1">
                <a:latin typeface="Times New Roman"/>
              </a:rPr>
              <a:t>Nepote</a:t>
            </a:r>
            <a:r>
              <a:rPr lang="en-US" sz="3600" baseline="30000" dirty="0">
                <a:latin typeface="Times New Roman"/>
              </a:rPr>
              <a:t>, </a:t>
            </a:r>
            <a:r>
              <a:rPr lang="en-US" sz="3600" baseline="30000" dirty="0" err="1">
                <a:latin typeface="Times New Roman"/>
              </a:rPr>
              <a:t>che</a:t>
            </a:r>
            <a:r>
              <a:rPr lang="en-US" sz="3600" baseline="30000" dirty="0">
                <a:latin typeface="Times New Roman"/>
              </a:rPr>
              <a:t> </a:t>
            </a:r>
            <a:r>
              <a:rPr lang="en-US" sz="3600" baseline="30000" dirty="0" err="1">
                <a:latin typeface="Times New Roman"/>
              </a:rPr>
              <a:t>aveva</a:t>
            </a:r>
            <a:r>
              <a:rPr lang="en-US" sz="3600" baseline="30000" dirty="0">
                <a:latin typeface="Times New Roman"/>
              </a:rPr>
              <a:t> </a:t>
            </a:r>
            <a:r>
              <a:rPr lang="en-US" sz="3600" baseline="30000" dirty="0" err="1">
                <a:latin typeface="Times New Roman"/>
              </a:rPr>
              <a:t>seguito</a:t>
            </a:r>
            <a:r>
              <a:rPr lang="en-US" sz="3600" baseline="30000" dirty="0">
                <a:latin typeface="Times New Roman"/>
              </a:rPr>
              <a:t> in Italia </a:t>
            </a:r>
            <a:r>
              <a:rPr lang="en-US" sz="3600" baseline="30000" dirty="0" err="1">
                <a:latin typeface="Times New Roman"/>
              </a:rPr>
              <a:t>Damarato</a:t>
            </a:r>
            <a:r>
              <a:rPr lang="en-US" sz="3600" baseline="30000" dirty="0">
                <a:latin typeface="Times New Roman"/>
              </a:rPr>
              <a:t>, padre del re </a:t>
            </a:r>
            <a:r>
              <a:rPr lang="en-US" sz="3600" baseline="30000" dirty="0" err="1">
                <a:latin typeface="Times New Roman"/>
              </a:rPr>
              <a:t>romano</a:t>
            </a:r>
            <a:r>
              <a:rPr lang="en-US" sz="3600" baseline="30000" dirty="0">
                <a:latin typeface="Times New Roman"/>
              </a:rPr>
              <a:t>, </a:t>
            </a:r>
            <a:r>
              <a:rPr lang="en-US" sz="3600" baseline="30000" dirty="0" err="1">
                <a:latin typeface="Times New Roman"/>
              </a:rPr>
              <a:t>Tarquinio</a:t>
            </a:r>
            <a:r>
              <a:rPr lang="en-US" sz="3600" baseline="30000" dirty="0">
                <a:latin typeface="Times New Roman"/>
              </a:rPr>
              <a:t> </a:t>
            </a:r>
            <a:r>
              <a:rPr lang="en-US" sz="3600" baseline="30000" dirty="0" err="1">
                <a:latin typeface="Times New Roman"/>
              </a:rPr>
              <a:t>Prisco</a:t>
            </a:r>
            <a:r>
              <a:rPr lang="en-US" sz="3600" baseline="30000" dirty="0">
                <a:latin typeface="Times New Roman"/>
              </a:rPr>
              <a:t>, </a:t>
            </a:r>
            <a:r>
              <a:rPr lang="en-US" sz="3600" baseline="30000" dirty="0" err="1">
                <a:latin typeface="Times New Roman"/>
              </a:rPr>
              <a:t>quando</a:t>
            </a:r>
            <a:r>
              <a:rPr lang="en-US" sz="3600" baseline="30000" dirty="0">
                <a:latin typeface="Times New Roman"/>
              </a:rPr>
              <a:t> </a:t>
            </a:r>
            <a:r>
              <a:rPr lang="en-US" sz="3600" baseline="30000" dirty="0" err="1">
                <a:latin typeface="Times New Roman"/>
              </a:rPr>
              <a:t>stava</a:t>
            </a:r>
            <a:r>
              <a:rPr lang="en-US" sz="3600" baseline="30000" dirty="0">
                <a:latin typeface="Times New Roman"/>
              </a:rPr>
              <a:t> </a:t>
            </a:r>
            <a:r>
              <a:rPr lang="en-US" sz="3600" baseline="30000" dirty="0" err="1">
                <a:latin typeface="Times New Roman"/>
              </a:rPr>
              <a:t>fuggendo</a:t>
            </a:r>
            <a:r>
              <a:rPr lang="en-US" sz="3600" baseline="30000" dirty="0">
                <a:latin typeface="Times New Roman"/>
              </a:rPr>
              <a:t>, via </a:t>
            </a:r>
            <a:r>
              <a:rPr lang="en-US" sz="3600" baseline="30000" dirty="0" err="1">
                <a:latin typeface="Times New Roman"/>
              </a:rPr>
              <a:t>da</a:t>
            </a:r>
            <a:r>
              <a:rPr lang="en-US" sz="3600" baseline="30000" dirty="0">
                <a:latin typeface="Times New Roman"/>
              </a:rPr>
              <a:t> </a:t>
            </a:r>
            <a:r>
              <a:rPr lang="en-US" sz="3600" baseline="30000" dirty="0" err="1">
                <a:latin typeface="Times New Roman"/>
              </a:rPr>
              <a:t>Corinto</a:t>
            </a:r>
            <a:r>
              <a:rPr lang="en-US" sz="3600" baseline="30000" dirty="0">
                <a:latin typeface="Times New Roman"/>
              </a:rPr>
              <a:t>, le </a:t>
            </a:r>
            <a:r>
              <a:rPr lang="en-US" sz="3600" baseline="30000" dirty="0" err="1">
                <a:latin typeface="Times New Roman"/>
              </a:rPr>
              <a:t>ingiustizie</a:t>
            </a:r>
            <a:r>
              <a:rPr lang="en-US" sz="3600" baseline="30000" dirty="0">
                <a:latin typeface="Times New Roman"/>
              </a:rPr>
              <a:t> del </a:t>
            </a:r>
            <a:r>
              <a:rPr lang="en-US" sz="3600" baseline="30000" dirty="0" err="1">
                <a:latin typeface="Times New Roman"/>
              </a:rPr>
              <a:t>tiranno</a:t>
            </a:r>
            <a:r>
              <a:rPr lang="en-US" sz="3600" baseline="30000" dirty="0">
                <a:latin typeface="Times New Roman"/>
              </a:rPr>
              <a:t> </a:t>
            </a:r>
            <a:r>
              <a:rPr lang="en-US" sz="3600" baseline="30000" dirty="0" err="1">
                <a:latin typeface="Times New Roman"/>
              </a:rPr>
              <a:t>Cipselo</a:t>
            </a:r>
            <a:r>
              <a:rPr lang="en-US" sz="3600" baseline="30000" dirty="0">
                <a:latin typeface="Times New Roman"/>
              </a:rPr>
              <a:t>. </a:t>
            </a:r>
            <a:br>
              <a:rPr lang="en-US" sz="3600" baseline="30000" dirty="0">
                <a:latin typeface="Times New Roman"/>
              </a:rPr>
            </a:br>
            <a:br>
              <a:rPr lang="en-US" sz="3600" baseline="30000" dirty="0">
                <a:latin typeface="Times New Roman"/>
              </a:rPr>
            </a:br>
            <a:endParaRPr lang="it-IT" sz="3600" dirty="0">
              <a:latin typeface="Times New Roman"/>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0"/>
            <a:ext cx="9144000" cy="6858000"/>
          </a:xfrm>
        </p:spPr>
        <p:txBody>
          <a:bodyPr>
            <a:normAutofit fontScale="90000"/>
          </a:bodyPr>
          <a:lstStyle/>
          <a:p>
            <a:r>
              <a:rPr lang="en-US" sz="3200" dirty="0" err="1"/>
              <a:t>Plin</a:t>
            </a:r>
            <a:r>
              <a:rPr lang="en-US" sz="3200" dirty="0"/>
              <a:t>., </a:t>
            </a:r>
            <a:r>
              <a:rPr lang="en-US" sz="3200" i="1" dirty="0" err="1"/>
              <a:t>N.h</a:t>
            </a:r>
            <a:r>
              <a:rPr lang="en-US" sz="3200" i="1" dirty="0"/>
              <a:t>. </a:t>
            </a:r>
            <a:r>
              <a:rPr lang="en-US" sz="3200" dirty="0"/>
              <a:t>35.152:  </a:t>
            </a:r>
            <a:r>
              <a:rPr lang="en-US" sz="3200" dirty="0" err="1"/>
              <a:t>sunt</a:t>
            </a:r>
            <a:r>
              <a:rPr lang="en-US" sz="3200" dirty="0"/>
              <a:t> qui in </a:t>
            </a:r>
            <a:r>
              <a:rPr lang="en-US" sz="3200" dirty="0" err="1"/>
              <a:t>Samo</a:t>
            </a:r>
            <a:r>
              <a:rPr lang="en-US" sz="3200" dirty="0"/>
              <a:t> </a:t>
            </a:r>
            <a:r>
              <a:rPr lang="en-US" sz="3200" dirty="0" err="1"/>
              <a:t>primos</a:t>
            </a:r>
            <a:r>
              <a:rPr lang="en-US" sz="3200" dirty="0"/>
              <a:t> </a:t>
            </a:r>
            <a:r>
              <a:rPr lang="en-US" sz="3200" dirty="0" err="1"/>
              <a:t>omnium</a:t>
            </a:r>
            <a:r>
              <a:rPr lang="en-US" sz="3200" dirty="0"/>
              <a:t> </a:t>
            </a:r>
            <a:r>
              <a:rPr lang="en-US" sz="3200" dirty="0" err="1"/>
              <a:t>plasticen</a:t>
            </a:r>
            <a:r>
              <a:rPr lang="en-US" sz="3200" dirty="0"/>
              <a:t> </a:t>
            </a:r>
            <a:r>
              <a:rPr lang="en-US" sz="3200" dirty="0" err="1"/>
              <a:t>invenisse</a:t>
            </a:r>
            <a:r>
              <a:rPr lang="en-US" sz="3200" dirty="0"/>
              <a:t> </a:t>
            </a:r>
            <a:r>
              <a:rPr lang="en-US" sz="3200" dirty="0" err="1"/>
              <a:t>Rhoecum</a:t>
            </a:r>
            <a:r>
              <a:rPr lang="en-US" sz="3200" dirty="0"/>
              <a:t> et </a:t>
            </a:r>
            <a:r>
              <a:rPr lang="en-US" sz="3200" dirty="0" err="1"/>
              <a:t>Theodorum</a:t>
            </a:r>
            <a:r>
              <a:rPr lang="en-US" sz="3200" dirty="0"/>
              <a:t> </a:t>
            </a:r>
            <a:r>
              <a:rPr lang="en-US" sz="3200" dirty="0" err="1"/>
              <a:t>tradant</a:t>
            </a:r>
            <a:r>
              <a:rPr lang="en-US" sz="3200" dirty="0"/>
              <a:t> </a:t>
            </a:r>
            <a:r>
              <a:rPr lang="en-US" sz="3200" dirty="0" err="1"/>
              <a:t>multo</a:t>
            </a:r>
            <a:r>
              <a:rPr lang="en-US" sz="3200" dirty="0"/>
              <a:t> ante </a:t>
            </a:r>
            <a:r>
              <a:rPr lang="en-US" sz="3200" dirty="0" err="1"/>
              <a:t>Bacchiadas</a:t>
            </a:r>
            <a:r>
              <a:rPr lang="en-US" sz="3200" dirty="0"/>
              <a:t> </a:t>
            </a:r>
            <a:r>
              <a:rPr lang="en-US" sz="3200" dirty="0" err="1"/>
              <a:t>Corintho</a:t>
            </a:r>
            <a:r>
              <a:rPr lang="en-US" sz="3200" dirty="0"/>
              <a:t> </a:t>
            </a:r>
            <a:r>
              <a:rPr lang="en-US" sz="3200" dirty="0" err="1"/>
              <a:t>pulsos</a:t>
            </a:r>
            <a:r>
              <a:rPr lang="en-US" sz="3200" dirty="0"/>
              <a:t>, </a:t>
            </a:r>
            <a:r>
              <a:rPr lang="en-US" sz="3200" dirty="0" err="1"/>
              <a:t>Damaratum</a:t>
            </a:r>
            <a:r>
              <a:rPr lang="en-US" sz="3200" dirty="0"/>
              <a:t> </a:t>
            </a:r>
            <a:r>
              <a:rPr lang="en-US" sz="3200" dirty="0" err="1"/>
              <a:t>vero</a:t>
            </a:r>
            <a:r>
              <a:rPr lang="en-US" sz="3200" dirty="0"/>
              <a:t> ex </a:t>
            </a:r>
            <a:r>
              <a:rPr lang="en-US" sz="3200" dirty="0" err="1"/>
              <a:t>eadem</a:t>
            </a:r>
            <a:r>
              <a:rPr lang="en-US" sz="3200" dirty="0"/>
              <a:t> </a:t>
            </a:r>
            <a:r>
              <a:rPr lang="en-US" sz="3200" dirty="0" err="1"/>
              <a:t>urbe</a:t>
            </a:r>
            <a:r>
              <a:rPr lang="en-US" sz="3200" dirty="0"/>
              <a:t> </a:t>
            </a:r>
            <a:r>
              <a:rPr lang="en-US" sz="3200" dirty="0" err="1"/>
              <a:t>profugum</a:t>
            </a:r>
            <a:r>
              <a:rPr lang="en-US" sz="3200" dirty="0"/>
              <a:t>, qui in Etruria </a:t>
            </a:r>
            <a:r>
              <a:rPr lang="en-US" sz="3200" dirty="0" err="1"/>
              <a:t>Tarquinium</a:t>
            </a:r>
            <a:r>
              <a:rPr lang="en-US" sz="3200" dirty="0"/>
              <a:t> </a:t>
            </a:r>
            <a:r>
              <a:rPr lang="en-US" sz="3200" dirty="0" err="1"/>
              <a:t>regem</a:t>
            </a:r>
            <a:r>
              <a:rPr lang="en-US" sz="3200" dirty="0"/>
              <a:t> </a:t>
            </a:r>
            <a:r>
              <a:rPr lang="en-US" sz="3200" dirty="0" err="1"/>
              <a:t>populi</a:t>
            </a:r>
            <a:r>
              <a:rPr lang="en-US" sz="3200" dirty="0"/>
              <a:t> Romani </a:t>
            </a:r>
            <a:r>
              <a:rPr lang="en-US" sz="3200" dirty="0" err="1"/>
              <a:t>genuit</a:t>
            </a:r>
            <a:r>
              <a:rPr lang="en-US" sz="3200" dirty="0"/>
              <a:t>, </a:t>
            </a:r>
            <a:r>
              <a:rPr lang="en-US" sz="3200" dirty="0" err="1"/>
              <a:t>comitatos</a:t>
            </a:r>
            <a:r>
              <a:rPr lang="en-US" sz="3200" dirty="0"/>
              <a:t> </a:t>
            </a:r>
            <a:r>
              <a:rPr lang="en-US" sz="3200" dirty="0" err="1"/>
              <a:t>fictores</a:t>
            </a:r>
            <a:r>
              <a:rPr lang="en-US" sz="3200" dirty="0"/>
              <a:t> </a:t>
            </a:r>
            <a:r>
              <a:rPr lang="en-US" sz="3200" dirty="0" err="1"/>
              <a:t>Euchira</a:t>
            </a:r>
            <a:r>
              <a:rPr lang="en-US" sz="3200" dirty="0"/>
              <a:t>, </a:t>
            </a:r>
            <a:r>
              <a:rPr lang="en-US" sz="3200" dirty="0" err="1"/>
              <a:t>Diopum</a:t>
            </a:r>
            <a:r>
              <a:rPr lang="en-US" sz="3200" dirty="0"/>
              <a:t>, </a:t>
            </a:r>
            <a:r>
              <a:rPr lang="en-US" sz="3200" dirty="0" err="1"/>
              <a:t>Eugrammum</a:t>
            </a:r>
            <a:r>
              <a:rPr lang="en-US" sz="3200" dirty="0"/>
              <a:t>; </a:t>
            </a:r>
            <a:r>
              <a:rPr lang="en-US" sz="3200" dirty="0" err="1"/>
              <a:t>ab</a:t>
            </a:r>
            <a:r>
              <a:rPr lang="en-US" sz="3200" dirty="0"/>
              <a:t> </a:t>
            </a:r>
            <a:r>
              <a:rPr lang="en-US" sz="3200" dirty="0" err="1"/>
              <a:t>iis</a:t>
            </a:r>
            <a:r>
              <a:rPr lang="en-US" sz="3200" dirty="0"/>
              <a:t> </a:t>
            </a:r>
            <a:r>
              <a:rPr lang="en-US" sz="3200" dirty="0" err="1"/>
              <a:t>Italiae</a:t>
            </a:r>
            <a:r>
              <a:rPr lang="en-US" sz="3200" dirty="0"/>
              <a:t> </a:t>
            </a:r>
            <a:r>
              <a:rPr lang="en-US" sz="3200" dirty="0" err="1"/>
              <a:t>traditam</a:t>
            </a:r>
            <a:r>
              <a:rPr lang="en-US" sz="3200" dirty="0"/>
              <a:t> </a:t>
            </a:r>
            <a:r>
              <a:rPr lang="en-US" sz="3200" dirty="0" err="1"/>
              <a:t>plasticen</a:t>
            </a:r>
            <a:r>
              <a:rPr lang="en-US" sz="3200" dirty="0"/>
              <a:t>.</a:t>
            </a:r>
            <a:br>
              <a:rPr lang="en-US" sz="3200" dirty="0"/>
            </a:br>
            <a:br>
              <a:rPr lang="en-US" sz="3200" dirty="0"/>
            </a:br>
            <a:r>
              <a:rPr lang="en-US" sz="3200" dirty="0" err="1"/>
              <a:t>Alcuni</a:t>
            </a:r>
            <a:r>
              <a:rPr lang="en-US" sz="3200" dirty="0"/>
              <a:t> </a:t>
            </a:r>
            <a:r>
              <a:rPr lang="en-US" sz="3200" dirty="0" err="1"/>
              <a:t>autori</a:t>
            </a:r>
            <a:r>
              <a:rPr lang="en-US" sz="3200" dirty="0"/>
              <a:t> </a:t>
            </a:r>
            <a:r>
              <a:rPr lang="en-US" sz="3200" dirty="0" err="1"/>
              <a:t>riferiscono</a:t>
            </a:r>
            <a:r>
              <a:rPr lang="en-US" sz="3200" dirty="0"/>
              <a:t> </a:t>
            </a:r>
            <a:r>
              <a:rPr lang="en-US" sz="3200" dirty="0" err="1"/>
              <a:t>che</a:t>
            </a:r>
            <a:r>
              <a:rPr lang="en-US" sz="3200" dirty="0"/>
              <a:t> a </a:t>
            </a:r>
            <a:r>
              <a:rPr lang="en-US" sz="3200" dirty="0" err="1"/>
              <a:t>Samo</a:t>
            </a:r>
            <a:r>
              <a:rPr lang="en-US" sz="3200" dirty="0"/>
              <a:t> </a:t>
            </a:r>
            <a:r>
              <a:rPr lang="en-US" sz="3200" dirty="0" err="1"/>
              <a:t>Rhoecus</a:t>
            </a:r>
            <a:r>
              <a:rPr lang="en-US" sz="3200" dirty="0"/>
              <a:t> e </a:t>
            </a:r>
            <a:r>
              <a:rPr lang="en-US" sz="3200" dirty="0" err="1"/>
              <a:t>Teodoro</a:t>
            </a:r>
            <a:r>
              <a:rPr lang="en-US" sz="3200" dirty="0"/>
              <a:t> </a:t>
            </a:r>
            <a:r>
              <a:rPr lang="en-US" sz="3200" dirty="0" err="1"/>
              <a:t>inventarono</a:t>
            </a:r>
            <a:r>
              <a:rPr lang="en-US" sz="3200" dirty="0"/>
              <a:t> la </a:t>
            </a:r>
            <a:r>
              <a:rPr lang="en-US" sz="3200" dirty="0" err="1"/>
              <a:t>scultura</a:t>
            </a:r>
            <a:r>
              <a:rPr lang="en-US" sz="3200" dirty="0"/>
              <a:t> </a:t>
            </a:r>
            <a:r>
              <a:rPr lang="en-US" sz="3200" dirty="0" err="1"/>
              <a:t>plastica</a:t>
            </a:r>
            <a:r>
              <a:rPr lang="en-US" sz="3200" dirty="0"/>
              <a:t> molto prima </a:t>
            </a:r>
            <a:r>
              <a:rPr lang="en-US" sz="3200" dirty="0" err="1"/>
              <a:t>della</a:t>
            </a:r>
            <a:r>
              <a:rPr lang="en-US" sz="3200" dirty="0"/>
              <a:t> </a:t>
            </a:r>
            <a:r>
              <a:rPr lang="en-US" sz="3200" dirty="0" err="1"/>
              <a:t>cacciata</a:t>
            </a:r>
            <a:r>
              <a:rPr lang="en-US" sz="3200" dirty="0"/>
              <a:t> </a:t>
            </a:r>
            <a:r>
              <a:rPr lang="en-US" sz="3200" dirty="0" err="1"/>
              <a:t>dei</a:t>
            </a:r>
            <a:r>
              <a:rPr lang="en-US" sz="3200" dirty="0"/>
              <a:t> </a:t>
            </a:r>
            <a:r>
              <a:rPr lang="en-US" sz="3200" dirty="0" err="1"/>
              <a:t>Bacchiadi</a:t>
            </a:r>
            <a:r>
              <a:rPr lang="en-US" sz="3200" dirty="0"/>
              <a:t> da </a:t>
            </a:r>
            <a:r>
              <a:rPr lang="en-US" sz="3200" dirty="0" err="1"/>
              <a:t>Corinto</a:t>
            </a:r>
            <a:r>
              <a:rPr lang="en-US" sz="3200" dirty="0"/>
              <a:t>, </a:t>
            </a:r>
            <a:r>
              <a:rPr lang="en-US" sz="3200" dirty="0" err="1"/>
              <a:t>che</a:t>
            </a:r>
            <a:r>
              <a:rPr lang="en-US" sz="3200" dirty="0"/>
              <a:t> </a:t>
            </a:r>
            <a:r>
              <a:rPr lang="en-US" sz="3200" dirty="0" err="1"/>
              <a:t>Demarato</a:t>
            </a:r>
            <a:r>
              <a:rPr lang="en-US" sz="3200" dirty="0"/>
              <a:t> </a:t>
            </a:r>
            <a:r>
              <a:rPr lang="en-US" sz="3200" dirty="0" err="1"/>
              <a:t>andò</a:t>
            </a:r>
            <a:r>
              <a:rPr lang="en-US" sz="3200" dirty="0"/>
              <a:t> in </a:t>
            </a:r>
            <a:r>
              <a:rPr lang="en-US" sz="3200" dirty="0" err="1"/>
              <a:t>esilio</a:t>
            </a:r>
            <a:r>
              <a:rPr lang="en-US" sz="3200" dirty="0"/>
              <a:t> da </a:t>
            </a:r>
            <a:r>
              <a:rPr lang="en-US" sz="3200" dirty="0" err="1"/>
              <a:t>questa</a:t>
            </a:r>
            <a:r>
              <a:rPr lang="en-US" sz="3200" dirty="0"/>
              <a:t> </a:t>
            </a:r>
            <a:r>
              <a:rPr lang="en-US" sz="3200" dirty="0" err="1"/>
              <a:t>città</a:t>
            </a:r>
            <a:r>
              <a:rPr lang="en-US" sz="3200" dirty="0"/>
              <a:t> - </a:t>
            </a:r>
            <a:r>
              <a:rPr lang="en-US" sz="3200" dirty="0" err="1"/>
              <a:t>egli</a:t>
            </a:r>
            <a:r>
              <a:rPr lang="en-US" sz="3200" dirty="0"/>
              <a:t> in Etruria </a:t>
            </a:r>
            <a:r>
              <a:rPr lang="en-US" sz="3200" dirty="0" err="1"/>
              <a:t>generò</a:t>
            </a:r>
            <a:r>
              <a:rPr lang="en-US" sz="3200" dirty="0"/>
              <a:t> </a:t>
            </a:r>
            <a:r>
              <a:rPr lang="en-US" sz="3200" dirty="0" err="1"/>
              <a:t>Tarquinio</a:t>
            </a:r>
            <a:r>
              <a:rPr lang="en-US" sz="3200" dirty="0"/>
              <a:t>, re </a:t>
            </a:r>
            <a:r>
              <a:rPr lang="en-US" sz="3200" dirty="0" err="1"/>
              <a:t>dei</a:t>
            </a:r>
            <a:r>
              <a:rPr lang="en-US" sz="3200" dirty="0"/>
              <a:t> Romani -, e </a:t>
            </a:r>
            <a:r>
              <a:rPr lang="en-US" sz="3200" dirty="0" err="1"/>
              <a:t>che</a:t>
            </a:r>
            <a:r>
              <a:rPr lang="en-US" sz="3200" dirty="0"/>
              <a:t> lo </a:t>
            </a:r>
            <a:r>
              <a:rPr lang="en-US" sz="3200" dirty="0" err="1"/>
              <a:t>seguirono</a:t>
            </a:r>
            <a:r>
              <a:rPr lang="en-US" sz="3200" dirty="0"/>
              <a:t> </a:t>
            </a:r>
            <a:r>
              <a:rPr lang="en-US" sz="3200" dirty="0" err="1"/>
              <a:t>gli</a:t>
            </a:r>
            <a:r>
              <a:rPr lang="en-US" sz="3200" dirty="0"/>
              <a:t> </a:t>
            </a:r>
            <a:r>
              <a:rPr lang="en-US" sz="3200" dirty="0" err="1"/>
              <a:t>scultori</a:t>
            </a:r>
            <a:r>
              <a:rPr lang="en-US" sz="3200" dirty="0"/>
              <a:t> </a:t>
            </a:r>
            <a:r>
              <a:rPr lang="en-US" sz="3200" dirty="0" err="1"/>
              <a:t>Euchir</a:t>
            </a:r>
            <a:r>
              <a:rPr lang="en-US" sz="3200" dirty="0"/>
              <a:t>, </a:t>
            </a:r>
            <a:r>
              <a:rPr lang="en-US" sz="3200" dirty="0" err="1"/>
              <a:t>Diops</a:t>
            </a:r>
            <a:r>
              <a:rPr lang="en-US" sz="3200" dirty="0"/>
              <a:t> </a:t>
            </a:r>
            <a:r>
              <a:rPr lang="en-US" sz="3200" dirty="0" err="1"/>
              <a:t>ed</a:t>
            </a:r>
            <a:r>
              <a:rPr lang="en-US" sz="3200" dirty="0"/>
              <a:t> </a:t>
            </a:r>
            <a:r>
              <a:rPr lang="en-US" sz="3200" dirty="0" err="1"/>
              <a:t>Eugrammo</a:t>
            </a:r>
            <a:r>
              <a:rPr lang="en-US" sz="3200" dirty="0"/>
              <a:t>, da </a:t>
            </a:r>
            <a:r>
              <a:rPr lang="en-US" sz="3200" dirty="0" err="1"/>
              <a:t>costoro</a:t>
            </a:r>
            <a:r>
              <a:rPr lang="en-US" sz="3200" dirty="0"/>
              <a:t> fu </a:t>
            </a:r>
            <a:r>
              <a:rPr lang="en-US" sz="3200" dirty="0" err="1"/>
              <a:t>tramandata</a:t>
            </a:r>
            <a:r>
              <a:rPr lang="en-US" sz="3200" dirty="0"/>
              <a:t> in Italia la </a:t>
            </a:r>
            <a:r>
              <a:rPr lang="en-US" sz="3200" dirty="0" err="1"/>
              <a:t>scultura</a:t>
            </a:r>
            <a:r>
              <a:rPr lang="en-US" sz="3200" dirty="0"/>
              <a:t>.</a:t>
            </a:r>
            <a:r>
              <a:rPr lang="it-IT" sz="3200" dirty="0"/>
              <a:t>  </a:t>
            </a:r>
            <a:br>
              <a:rPr lang="it-IT" sz="3200" dirty="0"/>
            </a:br>
            <a:br>
              <a:rPr lang="it-IT" sz="3200" dirty="0"/>
            </a:br>
            <a:endParaRPr lang="it-IT" sz="3200" dirty="0">
              <a:latin typeface="Times New Roman"/>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0"/>
            <a:ext cx="9144000" cy="6858000"/>
          </a:xfrm>
        </p:spPr>
        <p:txBody>
          <a:bodyPr>
            <a:normAutofit/>
          </a:bodyPr>
          <a:lstStyle/>
          <a:p>
            <a:r>
              <a:rPr sz="2800" dirty="0"/>
              <a:t>Tacito,</a:t>
            </a:r>
            <a:r>
              <a:rPr sz="2800" i="1" dirty="0"/>
              <a:t> Annali</a:t>
            </a:r>
            <a:r>
              <a:rPr sz="2800" dirty="0"/>
              <a:t>, XI, 14</a:t>
            </a:r>
            <a:br>
              <a:rPr lang="it-IT" sz="2800" dirty="0"/>
            </a:br>
            <a:r>
              <a:rPr sz="2800" dirty="0"/>
              <a:t>In Italia, gli Etruschi ebbero la scrittura dal Corinzio Demarato</a:t>
            </a:r>
            <a:endParaRPr lang="it-IT" sz="3200" dirty="0">
              <a:latin typeface="Times New Roman"/>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0"/>
            <a:ext cx="4267200" cy="5181600"/>
          </a:xfrm>
        </p:spPr>
        <p:txBody>
          <a:bodyPr/>
          <a:lstStyle/>
          <a:p>
            <a:r>
              <a:rPr lang="it-IT" dirty="0"/>
              <a:t>L’olla di </a:t>
            </a:r>
            <a:r>
              <a:rPr lang="it-IT" dirty="0" err="1"/>
              <a:t>Gabii</a:t>
            </a:r>
            <a:r>
              <a:rPr lang="it-IT" dirty="0"/>
              <a:t>. Primo quarto dell’VIII secolo (</a:t>
            </a:r>
            <a:r>
              <a:rPr dirty="0"/>
              <a:t>EULIN</a:t>
            </a:r>
            <a:r>
              <a:rPr lang="it-IT" dirty="0"/>
              <a:t> ?)</a:t>
            </a:r>
          </a:p>
        </p:txBody>
      </p:sp>
      <p:pic>
        <p:nvPicPr>
          <p:cNvPr id="4" name="Segnaposto contenuto 3" descr="P1120825.JPG"/>
          <p:cNvPicPr>
            <a:picLocks noGrp="1" noChangeAspect="1"/>
          </p:cNvPicPr>
          <p:nvPr>
            <p:ph idx="1"/>
          </p:nvPr>
        </p:nvPicPr>
        <p:blipFill>
          <a:blip r:embed="rId2" cstate="print">
            <a:extLst>
              <a:ext uri="{28A0092B-C50C-407E-A947-70E740481C1C}">
                <a14:useLocalDpi xmlns:a14="http://schemas.microsoft.com/office/drawing/2010/main" val="0"/>
              </a:ext>
            </a:extLst>
          </a:blip>
          <a:srcRect t="8881" b="8881"/>
          <a:stretch>
            <a:fillRect/>
          </a:stretch>
        </p:blipFill>
        <p:spPr>
          <a:xfrm rot="5400000">
            <a:off x="2648174" y="1608411"/>
            <a:ext cx="8229600" cy="4525963"/>
          </a:xfrm>
        </p:spPr>
      </p:pic>
    </p:spTree>
    <p:extLst>
      <p:ext uri="{BB962C8B-B14F-4D97-AF65-F5344CB8AC3E}">
        <p14:creationId xmlns:p14="http://schemas.microsoft.com/office/powerpoint/2010/main" val="274641750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274638"/>
            <a:ext cx="8686800" cy="6583362"/>
          </a:xfrm>
        </p:spPr>
        <p:txBody>
          <a:bodyPr>
            <a:normAutofit/>
          </a:bodyPr>
          <a:lstStyle/>
          <a:p>
            <a:r>
              <a:rPr dirty="0"/>
              <a:t>G. Colonna, </a:t>
            </a:r>
            <a:r>
              <a:rPr i="1" dirty="0"/>
              <a:t>Etruria e Lazio nell’età dei Tarquini</a:t>
            </a:r>
            <a:r>
              <a:rPr dirty="0"/>
              <a:t>, in M. Cristofani, </a:t>
            </a:r>
            <a:r>
              <a:rPr i="1" dirty="0"/>
              <a:t>Etruria e Lazio arcaico</a:t>
            </a:r>
            <a:r>
              <a:rPr dirty="0"/>
              <a:t>, a cura di, Roma, C.N.R., 1987, 57-58</a:t>
            </a:r>
            <a:r>
              <a:rPr lang="it-IT" dirty="0"/>
              <a:t>: iscrizione corinzia su vaso corinzio da Roma, VII sec.:</a:t>
            </a:r>
            <a:br>
              <a:rPr lang="it-IT" dirty="0"/>
            </a:br>
            <a:r>
              <a:rPr i="1" dirty="0"/>
              <a:t>Kleikos o Kleikes</a:t>
            </a:r>
            <a:endParaRPr lang="it-IT"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0"/>
            <a:ext cx="9144000" cy="6858000"/>
          </a:xfrm>
        </p:spPr>
        <p:txBody>
          <a:bodyPr>
            <a:normAutofit/>
          </a:bodyPr>
          <a:lstStyle/>
          <a:p>
            <a:endParaRPr lang="it-IT" dirty="0"/>
          </a:p>
        </p:txBody>
      </p:sp>
      <p:pic>
        <p:nvPicPr>
          <p:cNvPr id="4" name="Segnaposto contenuto 3" descr="Tarquinia2017 1-4.jpg"/>
          <p:cNvPicPr>
            <a:picLocks noGrp="1" noChangeAspect="1"/>
          </p:cNvPicPr>
          <p:nvPr>
            <p:ph idx="4294967295"/>
          </p:nvPr>
        </p:nvPicPr>
        <p:blipFill>
          <a:blip r:embed="rId2"/>
          <a:stretch>
            <a:fillRect/>
          </a:stretch>
        </p:blipFill>
        <p:spPr>
          <a:xfrm>
            <a:off x="1" y="457200"/>
            <a:ext cx="8989806" cy="6294450"/>
          </a:xfrm>
        </p:spPr>
      </p:pic>
    </p:spTree>
    <p:extLst>
      <p:ext uri="{BB962C8B-B14F-4D97-AF65-F5344CB8AC3E}">
        <p14:creationId xmlns:p14="http://schemas.microsoft.com/office/powerpoint/2010/main" val="175615161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0"/>
            <a:ext cx="9144000" cy="1340768"/>
          </a:xfrm>
        </p:spPr>
        <p:txBody>
          <a:bodyPr>
            <a:normAutofit fontScale="90000"/>
          </a:bodyPr>
          <a:lstStyle/>
          <a:p>
            <a:r>
              <a:rPr lang="it-IT" dirty="0"/>
              <a:t>Frontone e acroterio del tempio di Sant’Omobono</a:t>
            </a:r>
          </a:p>
        </p:txBody>
      </p:sp>
      <p:pic>
        <p:nvPicPr>
          <p:cNvPr id="3" name="Immagine 2" descr="DSCN8719.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9552" y="1268760"/>
            <a:ext cx="7740352" cy="5805264"/>
          </a:xfrm>
          <a:prstGeom prst="rect">
            <a:avLst/>
          </a:prstGeom>
        </p:spPr>
      </p:pic>
    </p:spTree>
    <p:extLst>
      <p:ext uri="{BB962C8B-B14F-4D97-AF65-F5344CB8AC3E}">
        <p14:creationId xmlns:p14="http://schemas.microsoft.com/office/powerpoint/2010/main" val="311667787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076056" y="0"/>
            <a:ext cx="4067944" cy="1700808"/>
          </a:xfrm>
        </p:spPr>
        <p:txBody>
          <a:bodyPr>
            <a:normAutofit fontScale="90000"/>
          </a:bodyPr>
          <a:lstStyle/>
          <a:p>
            <a:r>
              <a:rPr lang="it-IT" dirty="0"/>
              <a:t>Gruppo </a:t>
            </a:r>
            <a:r>
              <a:rPr lang="it-IT" dirty="0" err="1"/>
              <a:t>acroteriale</a:t>
            </a:r>
            <a:r>
              <a:rPr lang="it-IT" dirty="0"/>
              <a:t> (</a:t>
            </a:r>
            <a:r>
              <a:rPr lang="it-IT" dirty="0" err="1"/>
              <a:t>ca</a:t>
            </a:r>
            <a:r>
              <a:rPr lang="it-IT" dirty="0"/>
              <a:t>. 520 a.C.</a:t>
            </a:r>
          </a:p>
        </p:txBody>
      </p:sp>
      <p:pic>
        <p:nvPicPr>
          <p:cNvPr id="3" name="Immagine 2" descr="DSCN8718.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5143500" cy="6858000"/>
          </a:xfrm>
          <a:prstGeom prst="rect">
            <a:avLst/>
          </a:prstGeom>
        </p:spPr>
      </p:pic>
    </p:spTree>
    <p:extLst>
      <p:ext uri="{BB962C8B-B14F-4D97-AF65-F5344CB8AC3E}">
        <p14:creationId xmlns:p14="http://schemas.microsoft.com/office/powerpoint/2010/main" val="153883134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67544" y="0"/>
            <a:ext cx="8352928" cy="1340768"/>
          </a:xfrm>
        </p:spPr>
        <p:txBody>
          <a:bodyPr>
            <a:normAutofit fontScale="90000"/>
          </a:bodyPr>
          <a:lstStyle/>
          <a:p>
            <a:r>
              <a:rPr lang="it-IT" dirty="0" err="1"/>
              <a:t>Capitolio</a:t>
            </a:r>
            <a:r>
              <a:rPr lang="it-IT" dirty="0"/>
              <a:t>, templi gemelli di Fortuna e Mater </a:t>
            </a:r>
            <a:r>
              <a:rPr lang="it-IT" dirty="0" err="1"/>
              <a:t>Matuta</a:t>
            </a:r>
            <a:endParaRPr lang="it-IT" dirty="0"/>
          </a:p>
        </p:txBody>
      </p:sp>
      <p:pic>
        <p:nvPicPr>
          <p:cNvPr id="3" name="Immagine 2" descr="DSCN8721.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5160" y="1340768"/>
            <a:ext cx="7127200" cy="5517231"/>
          </a:xfrm>
          <a:prstGeom prst="rect">
            <a:avLst/>
          </a:prstGeom>
        </p:spPr>
      </p:pic>
    </p:spTree>
    <p:extLst>
      <p:ext uri="{BB962C8B-B14F-4D97-AF65-F5344CB8AC3E}">
        <p14:creationId xmlns:p14="http://schemas.microsoft.com/office/powerpoint/2010/main" val="158358574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dirty="0"/>
              <a:t>L’Orientalizzante (VII-VI sec.). L’epoca del predominio delle aristocrazie</a:t>
            </a:r>
          </a:p>
        </p:txBody>
      </p:sp>
    </p:spTree>
    <p:extLst>
      <p:ext uri="{BB962C8B-B14F-4D97-AF65-F5344CB8AC3E}">
        <p14:creationId xmlns:p14="http://schemas.microsoft.com/office/powerpoint/2010/main" val="201216460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dirty="0"/>
              <a:t>Ciò che precede: Bronzo Finale ed età del Ferro</a:t>
            </a:r>
          </a:p>
        </p:txBody>
      </p:sp>
    </p:spTree>
    <p:extLst>
      <p:ext uri="{BB962C8B-B14F-4D97-AF65-F5344CB8AC3E}">
        <p14:creationId xmlns:p14="http://schemas.microsoft.com/office/powerpoint/2010/main" val="172204920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79512" y="0"/>
            <a:ext cx="8507288" cy="1417638"/>
          </a:xfrm>
        </p:spPr>
        <p:txBody>
          <a:bodyPr>
            <a:normAutofit fontScale="90000"/>
          </a:bodyPr>
          <a:lstStyle/>
          <a:p>
            <a:r>
              <a:rPr lang="it-IT" dirty="0"/>
              <a:t>Urna e coperchio da Tarquinia (Museo arch. Firenze)</a:t>
            </a:r>
          </a:p>
        </p:txBody>
      </p:sp>
      <p:pic>
        <p:nvPicPr>
          <p:cNvPr id="6" name="Segnaposto contenuto 5" descr="Tarquinia (MUS FI.jpg"/>
          <p:cNvPicPr>
            <a:picLocks noGrp="1" noChangeAspect="1"/>
          </p:cNvPicPr>
          <p:nvPr>
            <p:ph idx="1"/>
          </p:nvPr>
        </p:nvPicPr>
        <p:blipFill>
          <a:blip r:embed="rId2">
            <a:extLst>
              <a:ext uri="{28A0092B-C50C-407E-A947-70E740481C1C}">
                <a14:useLocalDpi xmlns:a14="http://schemas.microsoft.com/office/drawing/2010/main" val="0"/>
              </a:ext>
            </a:extLst>
          </a:blip>
          <a:srcRect t="599" b="599"/>
          <a:stretch>
            <a:fillRect/>
          </a:stretch>
        </p:blipFill>
        <p:spPr>
          <a:xfrm>
            <a:off x="457200" y="1600200"/>
            <a:ext cx="8218488" cy="5068888"/>
          </a:xfrm>
        </p:spPr>
      </p:pic>
    </p:spTree>
    <p:extLst>
      <p:ext uri="{BB962C8B-B14F-4D97-AF65-F5344CB8AC3E}">
        <p14:creationId xmlns:p14="http://schemas.microsoft.com/office/powerpoint/2010/main" val="43260634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Segnaposto contenuto 2" descr="DSCN9602.JPG"/>
          <p:cNvPicPr>
            <a:picLocks noGrp="1" noChangeAspect="1"/>
          </p:cNvPicPr>
          <p:nvPr>
            <p:ph/>
          </p:nvPr>
        </p:nvPicPr>
        <p:blipFill>
          <a:blip r:embed="rId2">
            <a:extLst>
              <a:ext uri="{28A0092B-C50C-407E-A947-70E740481C1C}">
                <a14:useLocalDpi xmlns:a14="http://schemas.microsoft.com/office/drawing/2010/main" val="0"/>
              </a:ext>
            </a:extLst>
          </a:blip>
          <a:srcRect/>
          <a:stretch>
            <a:fillRect/>
          </a:stretch>
        </p:blipFill>
        <p:spPr>
          <a:xfrm>
            <a:off x="914400" y="609600"/>
            <a:ext cx="7315200" cy="5486400"/>
          </a:xfrm>
        </p:spPr>
      </p:pic>
      <p:sp>
        <p:nvSpPr>
          <p:cNvPr id="16386" name="Titolo 3"/>
          <p:cNvSpPr>
            <a:spLocks noGrp="1"/>
          </p:cNvSpPr>
          <p:nvPr>
            <p:ph type="title" idx="4294967295"/>
          </p:nvPr>
        </p:nvSpPr>
        <p:spPr>
          <a:xfrm>
            <a:off x="0" y="6096000"/>
            <a:ext cx="9144000" cy="762000"/>
          </a:xfrm>
        </p:spPr>
        <p:txBody>
          <a:bodyPr/>
          <a:lstStyle/>
          <a:p>
            <a:pPr eaLnBrk="1" hangingPunct="1"/>
            <a:r>
              <a:rPr lang="it-IT" sz="3600">
                <a:latin typeface="Arial" charset="0"/>
                <a:ea typeface="ヒラギノ角ゴ Pro W3" charset="0"/>
                <a:cs typeface="ヒラギノ角ゴ Pro W3" charset="0"/>
              </a:rPr>
              <a:t>Cinerari dei leaders. Osteria dell</a:t>
            </a:r>
            <a:r>
              <a:rPr lang="ja-JP" altLang="it-IT" sz="3600">
                <a:latin typeface="Arial" charset="0"/>
                <a:ea typeface="ヒラギノ角ゴ Pro W3" charset="0"/>
                <a:cs typeface="ヒラギノ角ゴ Pro W3" charset="0"/>
              </a:rPr>
              <a:t>’</a:t>
            </a:r>
            <a:r>
              <a:rPr lang="it-IT" altLang="ja-JP" sz="3600">
                <a:latin typeface="Arial" charset="0"/>
                <a:ea typeface="ヒラギノ角ゴ Pro W3" charset="0"/>
                <a:cs typeface="ヒラギノ角ゴ Pro W3" charset="0"/>
              </a:rPr>
              <a:t>0sa</a:t>
            </a:r>
            <a:endParaRPr lang="it-IT" sz="3600">
              <a:latin typeface="Arial" charset="0"/>
              <a:ea typeface="ヒラギノ角ゴ Pro W3" charset="0"/>
              <a:cs typeface="ヒラギノ角ゴ Pro W3" charset="0"/>
            </a:endParaRPr>
          </a:p>
        </p:txBody>
      </p:sp>
    </p:spTree>
    <p:extLst>
      <p:ext uri="{BB962C8B-B14F-4D97-AF65-F5344CB8AC3E}">
        <p14:creationId xmlns:p14="http://schemas.microsoft.com/office/powerpoint/2010/main" val="382872570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Segnaposto contenuto 2" descr="cinerari laziali.jpg"/>
          <p:cNvPicPr>
            <a:picLocks noGrp="1" noChangeAspect="1"/>
          </p:cNvPicPr>
          <p:nvPr>
            <p:ph/>
          </p:nvPr>
        </p:nvPicPr>
        <p:blipFill>
          <a:blip r:embed="rId2">
            <a:extLst>
              <a:ext uri="{28A0092B-C50C-407E-A947-70E740481C1C}">
                <a14:useLocalDpi xmlns:a14="http://schemas.microsoft.com/office/drawing/2010/main" val="0"/>
              </a:ext>
            </a:extLst>
          </a:blip>
          <a:srcRect/>
          <a:stretch>
            <a:fillRect/>
          </a:stretch>
        </p:blipFill>
        <p:spPr>
          <a:xfrm>
            <a:off x="838200" y="179388"/>
            <a:ext cx="7747000" cy="4852987"/>
          </a:xfrm>
        </p:spPr>
      </p:pic>
      <p:sp>
        <p:nvSpPr>
          <p:cNvPr id="17410" name="Titolo 3"/>
          <p:cNvSpPr>
            <a:spLocks noGrp="1"/>
          </p:cNvSpPr>
          <p:nvPr>
            <p:ph type="title" idx="4294967295"/>
          </p:nvPr>
        </p:nvSpPr>
        <p:spPr>
          <a:xfrm>
            <a:off x="0" y="5638800"/>
            <a:ext cx="9296400" cy="1219200"/>
          </a:xfrm>
        </p:spPr>
        <p:txBody>
          <a:bodyPr>
            <a:normAutofit fontScale="90000"/>
          </a:bodyPr>
          <a:lstStyle/>
          <a:p>
            <a:pPr eaLnBrk="1" hangingPunct="1"/>
            <a:r>
              <a:rPr lang="it-IT">
                <a:latin typeface="Arial" charset="0"/>
                <a:ea typeface="ヒラギノ角ゴ Pro W3" charset="0"/>
                <a:cs typeface="ヒラギノ角ゴ Pro W3" charset="0"/>
              </a:rPr>
              <a:t>Cinerari da Aprilia e dal Foro romano (XIII-XII sec.)</a:t>
            </a:r>
          </a:p>
        </p:txBody>
      </p:sp>
    </p:spTree>
    <p:extLst>
      <p:ext uri="{BB962C8B-B14F-4D97-AF65-F5344CB8AC3E}">
        <p14:creationId xmlns:p14="http://schemas.microsoft.com/office/powerpoint/2010/main" val="384440538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0"/>
            <a:ext cx="3923928" cy="2492896"/>
          </a:xfrm>
        </p:spPr>
        <p:txBody>
          <a:bodyPr/>
          <a:lstStyle/>
          <a:p>
            <a:r>
              <a:rPr lang="it-IT" dirty="0"/>
              <a:t>Cultura Villanoviana. Volterra</a:t>
            </a:r>
          </a:p>
        </p:txBody>
      </p:sp>
      <p:pic>
        <p:nvPicPr>
          <p:cNvPr id="6" name="Segnaposto contenuto 5" descr="Volterra Museo_guarnacci,_tomba_villanoviana_di_badia.JPG"/>
          <p:cNvPicPr>
            <a:picLocks noGrp="1" noChangeAspect="1"/>
          </p:cNvPicPr>
          <p:nvPr>
            <p:ph idx="1"/>
          </p:nvPr>
        </p:nvPicPr>
        <p:blipFill>
          <a:blip r:embed="rId2">
            <a:extLst>
              <a:ext uri="{28A0092B-C50C-407E-A947-70E740481C1C}">
                <a14:useLocalDpi xmlns:a14="http://schemas.microsoft.com/office/drawing/2010/main" val="0"/>
              </a:ext>
            </a:extLst>
          </a:blip>
          <a:srcRect t="8179" b="8179"/>
          <a:stretch>
            <a:fillRect/>
          </a:stretch>
        </p:blipFill>
        <p:spPr>
          <a:xfrm>
            <a:off x="3293474" y="333375"/>
            <a:ext cx="5850526" cy="6524625"/>
          </a:xfrm>
        </p:spPr>
      </p:pic>
    </p:spTree>
    <p:extLst>
      <p:ext uri="{BB962C8B-B14F-4D97-AF65-F5344CB8AC3E}">
        <p14:creationId xmlns:p14="http://schemas.microsoft.com/office/powerpoint/2010/main" val="23228319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0"/>
            <a:ext cx="4499992" cy="1484784"/>
          </a:xfrm>
        </p:spPr>
        <p:txBody>
          <a:bodyPr>
            <a:normAutofit fontScale="90000"/>
          </a:bodyPr>
          <a:lstStyle/>
          <a:p>
            <a:r>
              <a:rPr lang="it-IT" dirty="0"/>
              <a:t>Cultura Villanoviana. Età del ferro</a:t>
            </a:r>
          </a:p>
        </p:txBody>
      </p:sp>
      <p:pic>
        <p:nvPicPr>
          <p:cNvPr id="10" name="Segnaposto contenuto 9" descr="IMG_7021.JPG"/>
          <p:cNvPicPr>
            <a:picLocks noGrp="1" noChangeAspect="1"/>
          </p:cNvPicPr>
          <p:nvPr>
            <p:ph idx="1"/>
          </p:nvPr>
        </p:nvPicPr>
        <p:blipFill>
          <a:blip r:embed="rId2" cstate="print">
            <a:extLst>
              <a:ext uri="{28A0092B-C50C-407E-A947-70E740481C1C}">
                <a14:useLocalDpi xmlns:a14="http://schemas.microsoft.com/office/drawing/2010/main" val="0"/>
              </a:ext>
            </a:extLst>
          </a:blip>
          <a:srcRect t="7384" b="7384"/>
          <a:stretch>
            <a:fillRect/>
          </a:stretch>
        </p:blipFill>
        <p:spPr>
          <a:xfrm>
            <a:off x="4355976" y="721437"/>
            <a:ext cx="4799936" cy="6136563"/>
          </a:xfrm>
        </p:spPr>
      </p:pic>
    </p:spTree>
    <p:extLst>
      <p:ext uri="{BB962C8B-B14F-4D97-AF65-F5344CB8AC3E}">
        <p14:creationId xmlns:p14="http://schemas.microsoft.com/office/powerpoint/2010/main" val="39215070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0"/>
            <a:ext cx="9144000" cy="6858000"/>
          </a:xfrm>
        </p:spPr>
        <p:txBody>
          <a:bodyPr>
            <a:normAutofit/>
          </a:bodyPr>
          <a:lstStyle/>
          <a:p>
            <a:endParaRPr lang="it-IT" dirty="0"/>
          </a:p>
        </p:txBody>
      </p:sp>
      <p:pic>
        <p:nvPicPr>
          <p:cNvPr id="5" name="Immagine 4" descr="pianta scavo 2017 semplice copia.jpg"/>
          <p:cNvPicPr>
            <a:picLocks noChangeAspect="1"/>
          </p:cNvPicPr>
          <p:nvPr/>
        </p:nvPicPr>
        <p:blipFill>
          <a:blip r:embed="rId2"/>
          <a:stretch>
            <a:fillRect/>
          </a:stretch>
        </p:blipFill>
        <p:spPr>
          <a:xfrm>
            <a:off x="0" y="205283"/>
            <a:ext cx="9144000" cy="6447433"/>
          </a:xfrm>
          <a:prstGeom prst="rect">
            <a:avLst/>
          </a:prstGeom>
        </p:spPr>
      </p:pic>
    </p:spTree>
    <p:extLst>
      <p:ext uri="{BB962C8B-B14F-4D97-AF65-F5344CB8AC3E}">
        <p14:creationId xmlns:p14="http://schemas.microsoft.com/office/powerpoint/2010/main" val="175615161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Segnaposto contenuto 2" descr="cinerario del Foro.jpg"/>
          <p:cNvPicPr>
            <a:picLocks noGrp="1" noChangeAspect="1"/>
          </p:cNvPicPr>
          <p:nvPr>
            <p:ph/>
          </p:nvPr>
        </p:nvPicPr>
        <p:blipFill>
          <a:blip r:embed="rId2">
            <a:extLst>
              <a:ext uri="{28A0092B-C50C-407E-A947-70E740481C1C}">
                <a14:useLocalDpi xmlns:a14="http://schemas.microsoft.com/office/drawing/2010/main" val="0"/>
              </a:ext>
            </a:extLst>
          </a:blip>
          <a:srcRect/>
          <a:stretch>
            <a:fillRect/>
          </a:stretch>
        </p:blipFill>
        <p:spPr>
          <a:xfrm>
            <a:off x="1524000" y="171450"/>
            <a:ext cx="5365750" cy="5468938"/>
          </a:xfrm>
        </p:spPr>
      </p:pic>
      <p:sp>
        <p:nvSpPr>
          <p:cNvPr id="18434" name="Titolo 3"/>
          <p:cNvSpPr>
            <a:spLocks noGrp="1"/>
          </p:cNvSpPr>
          <p:nvPr>
            <p:ph type="title" idx="4294967295"/>
          </p:nvPr>
        </p:nvSpPr>
        <p:spPr>
          <a:xfrm>
            <a:off x="0" y="5562600"/>
            <a:ext cx="9144000" cy="1295400"/>
          </a:xfrm>
        </p:spPr>
        <p:txBody>
          <a:bodyPr/>
          <a:lstStyle/>
          <a:p>
            <a:pPr eaLnBrk="1" hangingPunct="1"/>
            <a:r>
              <a:rPr lang="it-IT">
                <a:latin typeface="Arial" charset="0"/>
                <a:ea typeface="ヒラギノ角ゴ Pro W3" charset="0"/>
                <a:cs typeface="ヒラギノ角ゴ Pro W3" charset="0"/>
              </a:rPr>
              <a:t>Cinerario da Campofattore (Marino)</a:t>
            </a:r>
          </a:p>
        </p:txBody>
      </p:sp>
    </p:spTree>
    <p:extLst>
      <p:ext uri="{BB962C8B-B14F-4D97-AF65-F5344CB8AC3E}">
        <p14:creationId xmlns:p14="http://schemas.microsoft.com/office/powerpoint/2010/main" val="295511162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0"/>
            <a:ext cx="3563888" cy="2780928"/>
          </a:xfrm>
        </p:spPr>
        <p:txBody>
          <a:bodyPr/>
          <a:lstStyle/>
          <a:p>
            <a:r>
              <a:rPr lang="it-IT" dirty="0"/>
              <a:t>Centri laziali arcaici</a:t>
            </a:r>
          </a:p>
        </p:txBody>
      </p:sp>
      <p:pic>
        <p:nvPicPr>
          <p:cNvPr id="4" name="Segnaposto contenuto 3" descr="Lazio copia.jpg"/>
          <p:cNvPicPr>
            <a:picLocks noGrp="1" noChangeAspect="1"/>
          </p:cNvPicPr>
          <p:nvPr>
            <p:ph idx="1"/>
          </p:nvPr>
        </p:nvPicPr>
        <p:blipFill>
          <a:blip r:embed="rId2" cstate="print">
            <a:extLst>
              <a:ext uri="{28A0092B-C50C-407E-A947-70E740481C1C}">
                <a14:useLocalDpi xmlns:a14="http://schemas.microsoft.com/office/drawing/2010/main" val="0"/>
              </a:ext>
            </a:extLst>
          </a:blip>
          <a:srcRect t="3300" b="3300"/>
          <a:stretch>
            <a:fillRect/>
          </a:stretch>
        </p:blipFill>
        <p:spPr>
          <a:xfrm>
            <a:off x="3275856" y="135327"/>
            <a:ext cx="5868144" cy="6722673"/>
          </a:xfrm>
        </p:spPr>
      </p:pic>
    </p:spTree>
    <p:extLst>
      <p:ext uri="{BB962C8B-B14F-4D97-AF65-F5344CB8AC3E}">
        <p14:creationId xmlns:p14="http://schemas.microsoft.com/office/powerpoint/2010/main" val="374335715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descr="DSCN9607.JPG"/>
          <p:cNvPicPr>
            <a:picLocks noGrp="1" noChangeAspect="1"/>
          </p:cNvPicPr>
          <p:nvPr>
            <p:ph idx="1"/>
          </p:nvPr>
        </p:nvPicPr>
        <p:blipFill>
          <a:blip r:embed="rId2" cstate="print">
            <a:extLst>
              <a:ext uri="{28A0092B-C50C-407E-A947-70E740481C1C}">
                <a14:useLocalDpi xmlns:a14="http://schemas.microsoft.com/office/drawing/2010/main" val="0"/>
              </a:ext>
            </a:extLst>
          </a:blip>
          <a:srcRect t="961" b="961"/>
          <a:stretch>
            <a:fillRect/>
          </a:stretch>
        </p:blipFill>
        <p:spPr>
          <a:xfrm>
            <a:off x="95748" y="212370"/>
            <a:ext cx="9048252" cy="6655785"/>
          </a:xfrm>
        </p:spPr>
      </p:pic>
    </p:spTree>
    <p:extLst>
      <p:ext uri="{BB962C8B-B14F-4D97-AF65-F5344CB8AC3E}">
        <p14:creationId xmlns:p14="http://schemas.microsoft.com/office/powerpoint/2010/main" val="189014138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07504" y="0"/>
            <a:ext cx="9036496" cy="1052736"/>
          </a:xfrm>
        </p:spPr>
        <p:txBody>
          <a:bodyPr/>
          <a:lstStyle/>
          <a:p>
            <a:r>
              <a:rPr lang="it-IT" dirty="0"/>
              <a:t>I sette colli</a:t>
            </a:r>
          </a:p>
        </p:txBody>
      </p:sp>
      <p:pic>
        <p:nvPicPr>
          <p:cNvPr id="6" name="Segnaposto contenuto 5" descr="colli-romani.jpg"/>
          <p:cNvPicPr>
            <a:picLocks noGrp="1" noChangeAspect="1"/>
          </p:cNvPicPr>
          <p:nvPr>
            <p:ph idx="1"/>
          </p:nvPr>
        </p:nvPicPr>
        <p:blipFill>
          <a:blip r:embed="rId2">
            <a:extLst>
              <a:ext uri="{28A0092B-C50C-407E-A947-70E740481C1C}">
                <a14:useLocalDpi xmlns:a14="http://schemas.microsoft.com/office/drawing/2010/main" val="0"/>
              </a:ext>
            </a:extLst>
          </a:blip>
          <a:srcRect t="1955" b="1955"/>
          <a:stretch>
            <a:fillRect/>
          </a:stretch>
        </p:blipFill>
        <p:spPr>
          <a:xfrm>
            <a:off x="-11927" y="1196974"/>
            <a:ext cx="9124166" cy="5472386"/>
          </a:xfrm>
        </p:spPr>
      </p:pic>
    </p:spTree>
    <p:extLst>
      <p:ext uri="{BB962C8B-B14F-4D97-AF65-F5344CB8AC3E}">
        <p14:creationId xmlns:p14="http://schemas.microsoft.com/office/powerpoint/2010/main" val="405764308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Periodi Laziali</a:t>
            </a:r>
          </a:p>
        </p:txBody>
      </p:sp>
      <p:sp>
        <p:nvSpPr>
          <p:cNvPr id="3" name="Segnaposto contenuto 2"/>
          <p:cNvSpPr>
            <a:spLocks noGrp="1"/>
          </p:cNvSpPr>
          <p:nvPr>
            <p:ph idx="1"/>
          </p:nvPr>
        </p:nvSpPr>
        <p:spPr/>
        <p:txBody>
          <a:bodyPr/>
          <a:lstStyle/>
          <a:p>
            <a:r>
              <a:rPr lang="it-IT" dirty="0"/>
              <a:t>IIA1 inizio formazione centri protourbani</a:t>
            </a:r>
          </a:p>
          <a:p>
            <a:r>
              <a:rPr lang="it-IT" dirty="0"/>
              <a:t>IIB2 ritorno verso territorio centri satellite </a:t>
            </a:r>
          </a:p>
          <a:p>
            <a:r>
              <a:rPr lang="it-IT" dirty="0"/>
              <a:t>IVA1 nuclei sparsi nel territorio dipendenti dai centri secondari   cf. Roma &gt; Acqua Acetosa Laurentina (satellite)&gt; Torrino Tor de Cenci Casale Massima (nuclei aristocratici del territorio)</a:t>
            </a:r>
          </a:p>
          <a:p>
            <a:endParaRPr lang="it-IT" dirty="0"/>
          </a:p>
        </p:txBody>
      </p:sp>
    </p:spTree>
    <p:extLst>
      <p:ext uri="{BB962C8B-B14F-4D97-AF65-F5344CB8AC3E}">
        <p14:creationId xmlns:p14="http://schemas.microsoft.com/office/powerpoint/2010/main" val="177146299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olo 1"/>
          <p:cNvSpPr>
            <a:spLocks noGrp="1"/>
          </p:cNvSpPr>
          <p:nvPr>
            <p:ph type="title"/>
          </p:nvPr>
        </p:nvSpPr>
        <p:spPr>
          <a:xfrm>
            <a:off x="0" y="2276872"/>
            <a:ext cx="3995936" cy="3168352"/>
          </a:xfrm>
        </p:spPr>
        <p:txBody>
          <a:bodyPr/>
          <a:lstStyle/>
          <a:p>
            <a:r>
              <a:rPr lang="it-IT" dirty="0">
                <a:latin typeface="Arial" charset="0"/>
                <a:ea typeface="ヒラギノ角ゴ Pro W3" charset="0"/>
                <a:cs typeface="ヒラギノ角ゴ Pro W3" charset="0"/>
              </a:rPr>
              <a:t>Colonizzazione greca</a:t>
            </a:r>
          </a:p>
        </p:txBody>
      </p:sp>
      <p:pic>
        <p:nvPicPr>
          <p:cNvPr id="19458"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rcRect l="990" r="990"/>
          <a:stretch>
            <a:fillRect/>
          </a:stretch>
        </p:blipFill>
        <p:spPr>
          <a:xfrm>
            <a:off x="3922713" y="115888"/>
            <a:ext cx="5222875" cy="6553200"/>
          </a:xfrm>
        </p:spPr>
      </p:pic>
    </p:spTree>
    <p:extLst>
      <p:ext uri="{BB962C8B-B14F-4D97-AF65-F5344CB8AC3E}">
        <p14:creationId xmlns:p14="http://schemas.microsoft.com/office/powerpoint/2010/main" val="162032442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pPr>
              <a:defRPr/>
            </a:pPr>
            <a:r>
              <a:rPr lang="it-IT" dirty="0"/>
              <a:t>Importazioni dalla Grecia. Ceramica Euboica e cicladica</a:t>
            </a:r>
          </a:p>
        </p:txBody>
      </p:sp>
      <p:sp>
        <p:nvSpPr>
          <p:cNvPr id="3" name="Segnaposto contenuto 2"/>
          <p:cNvSpPr>
            <a:spLocks noGrp="1"/>
          </p:cNvSpPr>
          <p:nvPr>
            <p:ph idx="1"/>
          </p:nvPr>
        </p:nvSpPr>
        <p:spPr>
          <a:xfrm>
            <a:off x="0" y="1484313"/>
            <a:ext cx="9144000" cy="5373687"/>
          </a:xfrm>
        </p:spPr>
        <p:txBody>
          <a:bodyPr>
            <a:normAutofit fontScale="92500"/>
          </a:bodyPr>
          <a:lstStyle/>
          <a:p>
            <a:pPr>
              <a:defRPr/>
            </a:pPr>
            <a:r>
              <a:rPr lang="it-IT" dirty="0"/>
              <a:t>Tazze e un </a:t>
            </a:r>
            <a:r>
              <a:rPr lang="it-IT" dirty="0" err="1"/>
              <a:t>pithos</a:t>
            </a:r>
            <a:r>
              <a:rPr lang="it-IT" dirty="0"/>
              <a:t> da </a:t>
            </a:r>
            <a:r>
              <a:rPr lang="it-IT" b="1" dirty="0" err="1"/>
              <a:t>Narce</a:t>
            </a:r>
            <a:endParaRPr lang="it-IT" b="1" dirty="0"/>
          </a:p>
          <a:p>
            <a:pPr>
              <a:defRPr/>
            </a:pPr>
            <a:r>
              <a:rPr lang="it-IT" dirty="0"/>
              <a:t>Tazza da </a:t>
            </a:r>
            <a:r>
              <a:rPr lang="it-IT" b="1" dirty="0" err="1"/>
              <a:t>Faleri</a:t>
            </a:r>
            <a:endParaRPr lang="it-IT" b="1" dirty="0"/>
          </a:p>
          <a:p>
            <a:pPr>
              <a:defRPr/>
            </a:pPr>
            <a:r>
              <a:rPr lang="it-IT" b="1" dirty="0"/>
              <a:t>La Rustica</a:t>
            </a:r>
            <a:r>
              <a:rPr lang="it-IT" dirty="0"/>
              <a:t> bottiglia </a:t>
            </a:r>
            <a:r>
              <a:rPr lang="it-IT" dirty="0" err="1"/>
              <a:t>pitecusana</a:t>
            </a:r>
            <a:r>
              <a:rPr lang="it-IT" dirty="0"/>
              <a:t> seconda metà VIII sec.</a:t>
            </a:r>
          </a:p>
          <a:p>
            <a:pPr>
              <a:defRPr/>
            </a:pPr>
            <a:r>
              <a:rPr lang="it-IT" b="1" dirty="0" err="1"/>
              <a:t>Veio</a:t>
            </a:r>
            <a:r>
              <a:rPr lang="it-IT" b="1" dirty="0"/>
              <a:t> </a:t>
            </a:r>
            <a:r>
              <a:rPr lang="it-IT" dirty="0"/>
              <a:t>ceramica geometrica greca (da 775 </a:t>
            </a:r>
            <a:r>
              <a:rPr lang="it-IT" dirty="0" err="1"/>
              <a:t>ca</a:t>
            </a:r>
            <a:r>
              <a:rPr lang="it-IT" dirty="0"/>
              <a:t>)</a:t>
            </a:r>
          </a:p>
          <a:p>
            <a:pPr>
              <a:defRPr/>
            </a:pPr>
            <a:r>
              <a:rPr lang="it-IT" b="1" dirty="0"/>
              <a:t>Tarquinia</a:t>
            </a:r>
            <a:r>
              <a:rPr lang="it-IT" dirty="0"/>
              <a:t> vari reperti ceramici euboici, cicladici, corinzi prima metà VIII sec.</a:t>
            </a:r>
          </a:p>
          <a:p>
            <a:pPr>
              <a:defRPr/>
            </a:pPr>
            <a:r>
              <a:rPr lang="it-IT" b="1" dirty="0"/>
              <a:t>Caere</a:t>
            </a:r>
            <a:r>
              <a:rPr lang="it-IT" dirty="0"/>
              <a:t> poche importazioni</a:t>
            </a:r>
          </a:p>
          <a:p>
            <a:pPr>
              <a:defRPr/>
            </a:pPr>
            <a:r>
              <a:rPr lang="it-IT" b="1" dirty="0"/>
              <a:t>Vulci</a:t>
            </a:r>
            <a:r>
              <a:rPr lang="it-IT" dirty="0"/>
              <a:t> crateri euboici (o imitazioni </a:t>
            </a:r>
            <a:r>
              <a:rPr lang="it-IT" dirty="0" err="1"/>
              <a:t>pitecusane</a:t>
            </a:r>
            <a:r>
              <a:rPr lang="it-IT" dirty="0"/>
              <a:t> o locali), da Vulci qualche pezzo passa a Bisenzio e Chiusi</a:t>
            </a:r>
          </a:p>
        </p:txBody>
      </p:sp>
    </p:spTree>
    <p:extLst>
      <p:ext uri="{BB962C8B-B14F-4D97-AF65-F5344CB8AC3E}">
        <p14:creationId xmlns:p14="http://schemas.microsoft.com/office/powerpoint/2010/main" val="232641483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0"/>
            <a:ext cx="3779838" cy="6237312"/>
          </a:xfrm>
        </p:spPr>
        <p:txBody>
          <a:bodyPr>
            <a:normAutofit/>
          </a:bodyPr>
          <a:lstStyle/>
          <a:p>
            <a:pPr>
              <a:defRPr/>
            </a:pPr>
            <a:r>
              <a:rPr lang="it-IT" dirty="0" err="1"/>
              <a:t>Veio</a:t>
            </a:r>
            <a:r>
              <a:rPr lang="it-IT" dirty="0"/>
              <a:t>, Grotta </a:t>
            </a:r>
            <a:r>
              <a:rPr lang="it-IT" dirty="0" err="1"/>
              <a:t>Gramiccia</a:t>
            </a:r>
            <a:r>
              <a:rPr lang="it-IT" dirty="0"/>
              <a:t> tazza geometrica (attica? Euboica? </a:t>
            </a:r>
            <a:r>
              <a:rPr lang="it-IT"/>
              <a:t>Beotica?)</a:t>
            </a:r>
            <a:endParaRPr lang="it-IT" dirty="0"/>
          </a:p>
        </p:txBody>
      </p:sp>
      <p:sp>
        <p:nvSpPr>
          <p:cNvPr id="21506" name="Segnaposto contenuto 2"/>
          <p:cNvSpPr>
            <a:spLocks noGrp="1"/>
          </p:cNvSpPr>
          <p:nvPr>
            <p:ph idx="1"/>
          </p:nvPr>
        </p:nvSpPr>
        <p:spPr>
          <a:xfrm>
            <a:off x="3924300" y="549275"/>
            <a:ext cx="4762500" cy="5576888"/>
          </a:xfrm>
        </p:spPr>
        <p:txBody>
          <a:bodyPr/>
          <a:lstStyle/>
          <a:p>
            <a:endParaRPr lang="it-IT">
              <a:latin typeface="Arial" charset="0"/>
              <a:ea typeface="ヒラギノ角ゴ Pro W3" charset="0"/>
              <a:cs typeface="ヒラギノ角ゴ Pro W3" charset="0"/>
            </a:endParaRPr>
          </a:p>
        </p:txBody>
      </p:sp>
      <p:pic>
        <p:nvPicPr>
          <p:cNvPr id="21507" name="Immagine 3" descr="geom.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81425" y="0"/>
            <a:ext cx="53625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53456002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pPr>
              <a:defRPr/>
            </a:pPr>
            <a:r>
              <a:rPr lang="it-IT" dirty="0"/>
              <a:t>Importazioni dalla Grecia (Corinto e dal mondo fenicio-punico)</a:t>
            </a:r>
          </a:p>
        </p:txBody>
      </p:sp>
      <p:sp>
        <p:nvSpPr>
          <p:cNvPr id="3" name="Segnaposto contenuto 2"/>
          <p:cNvSpPr>
            <a:spLocks noGrp="1"/>
          </p:cNvSpPr>
          <p:nvPr>
            <p:ph idx="1"/>
          </p:nvPr>
        </p:nvSpPr>
        <p:spPr>
          <a:xfrm>
            <a:off x="0" y="1600200"/>
            <a:ext cx="9144000" cy="5257800"/>
          </a:xfrm>
        </p:spPr>
        <p:txBody>
          <a:bodyPr>
            <a:normAutofit fontScale="92500" lnSpcReduction="10000"/>
          </a:bodyPr>
          <a:lstStyle/>
          <a:p>
            <a:pPr>
              <a:defRPr/>
            </a:pPr>
            <a:r>
              <a:rPr lang="it-IT" b="1" dirty="0" err="1"/>
              <a:t>Satricum</a:t>
            </a:r>
            <a:r>
              <a:rPr lang="it-IT" dirty="0"/>
              <a:t> capanna XIII </a:t>
            </a:r>
            <a:r>
              <a:rPr lang="it-IT" dirty="0" err="1"/>
              <a:t>aryballos</a:t>
            </a:r>
            <a:r>
              <a:rPr lang="it-IT" dirty="0"/>
              <a:t> corinzio 730-720</a:t>
            </a:r>
          </a:p>
          <a:p>
            <a:pPr>
              <a:defRPr/>
            </a:pPr>
            <a:r>
              <a:rPr lang="it-IT" dirty="0"/>
              <a:t>Capanna VI 2 </a:t>
            </a:r>
            <a:r>
              <a:rPr lang="it-IT" dirty="0" err="1"/>
              <a:t>oinochoai</a:t>
            </a:r>
            <a:r>
              <a:rPr lang="it-IT" dirty="0"/>
              <a:t> inizi Protocorinzio Medio (690-650 a.C. circa)</a:t>
            </a:r>
          </a:p>
          <a:p>
            <a:pPr>
              <a:defRPr/>
            </a:pPr>
            <a:r>
              <a:rPr lang="it-IT" b="1" dirty="0" err="1"/>
              <a:t>Lavinium</a:t>
            </a:r>
            <a:r>
              <a:rPr lang="it-IT" dirty="0"/>
              <a:t> </a:t>
            </a:r>
            <a:r>
              <a:rPr lang="it-IT" dirty="0" err="1"/>
              <a:t>heroon</a:t>
            </a:r>
            <a:r>
              <a:rPr lang="it-IT" dirty="0"/>
              <a:t> di Enea </a:t>
            </a:r>
            <a:r>
              <a:rPr lang="it-IT" dirty="0" err="1"/>
              <a:t>oinochoe</a:t>
            </a:r>
            <a:r>
              <a:rPr lang="it-IT" dirty="0"/>
              <a:t> cumana Protocorinzio Medio  (675-650), tomba L </a:t>
            </a:r>
            <a:r>
              <a:rPr lang="it-IT" dirty="0" err="1"/>
              <a:t>kotyle</a:t>
            </a:r>
            <a:r>
              <a:rPr lang="it-IT" dirty="0"/>
              <a:t> Protocorinzio Antico (725-690)</a:t>
            </a:r>
          </a:p>
          <a:p>
            <a:pPr>
              <a:defRPr/>
            </a:pPr>
            <a:r>
              <a:rPr lang="it-IT" b="1" dirty="0"/>
              <a:t>Pontecagnano</a:t>
            </a:r>
            <a:r>
              <a:rPr lang="it-IT" dirty="0"/>
              <a:t> </a:t>
            </a:r>
            <a:r>
              <a:rPr lang="it-IT" dirty="0" err="1"/>
              <a:t>oinochoai</a:t>
            </a:r>
            <a:r>
              <a:rPr lang="it-IT" dirty="0"/>
              <a:t>  700-675</a:t>
            </a:r>
          </a:p>
          <a:p>
            <a:pPr>
              <a:defRPr/>
            </a:pPr>
            <a:r>
              <a:rPr lang="it-IT" b="1" dirty="0"/>
              <a:t>Caere</a:t>
            </a:r>
            <a:r>
              <a:rPr lang="it-IT" dirty="0"/>
              <a:t> </a:t>
            </a:r>
            <a:r>
              <a:rPr lang="it-IT" dirty="0" err="1"/>
              <a:t>Banditaccia</a:t>
            </a:r>
            <a:r>
              <a:rPr lang="it-IT" dirty="0"/>
              <a:t> 25  </a:t>
            </a:r>
            <a:r>
              <a:rPr lang="it-IT" dirty="0" err="1"/>
              <a:t>kotyle</a:t>
            </a:r>
            <a:r>
              <a:rPr lang="it-IT" dirty="0"/>
              <a:t> Protocorinzio Antico (725-690)</a:t>
            </a:r>
          </a:p>
          <a:p>
            <a:pPr>
              <a:defRPr/>
            </a:pPr>
            <a:r>
              <a:rPr lang="it-IT" b="1" dirty="0"/>
              <a:t>Decima</a:t>
            </a:r>
            <a:r>
              <a:rPr lang="it-IT" dirty="0"/>
              <a:t> tomba CLII </a:t>
            </a:r>
            <a:r>
              <a:rPr lang="it-IT" dirty="0" err="1"/>
              <a:t>kotyle</a:t>
            </a:r>
            <a:r>
              <a:rPr lang="it-IT" dirty="0"/>
              <a:t> Protocorinzio Antico (725-690)</a:t>
            </a:r>
          </a:p>
          <a:p>
            <a:pPr>
              <a:defRPr/>
            </a:pPr>
            <a:endParaRPr lang="it-IT" b="1" dirty="0"/>
          </a:p>
          <a:p>
            <a:pPr>
              <a:defRPr/>
            </a:pPr>
            <a:endParaRPr lang="it-IT" b="1" dirty="0"/>
          </a:p>
        </p:txBody>
      </p:sp>
    </p:spTree>
    <p:extLst>
      <p:ext uri="{BB962C8B-B14F-4D97-AF65-F5344CB8AC3E}">
        <p14:creationId xmlns:p14="http://schemas.microsoft.com/office/powerpoint/2010/main" val="136607680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flipV="1">
            <a:off x="-46038" y="0"/>
            <a:ext cx="46038" cy="188913"/>
          </a:xfrm>
        </p:spPr>
        <p:txBody>
          <a:bodyPr>
            <a:normAutofit fontScale="90000"/>
          </a:bodyPr>
          <a:lstStyle/>
          <a:p>
            <a:pPr>
              <a:defRPr/>
            </a:pPr>
            <a:endParaRPr lang="it-IT" dirty="0"/>
          </a:p>
        </p:txBody>
      </p:sp>
      <p:sp>
        <p:nvSpPr>
          <p:cNvPr id="23554" name="Segnaposto contenuto 2"/>
          <p:cNvSpPr>
            <a:spLocks noGrp="1"/>
          </p:cNvSpPr>
          <p:nvPr>
            <p:ph idx="1"/>
          </p:nvPr>
        </p:nvSpPr>
        <p:spPr>
          <a:xfrm>
            <a:off x="0" y="-171450"/>
            <a:ext cx="8964613" cy="7029450"/>
          </a:xfrm>
        </p:spPr>
        <p:txBody>
          <a:bodyPr/>
          <a:lstStyle/>
          <a:p>
            <a:endParaRPr lang="it-IT" b="1" dirty="0">
              <a:latin typeface="Arial" charset="0"/>
              <a:ea typeface="ヒラギノ角ゴ Pro W3" charset="0"/>
              <a:cs typeface="ヒラギノ角ゴ Pro W3" charset="0"/>
            </a:endParaRPr>
          </a:p>
          <a:p>
            <a:endParaRPr lang="it-IT" b="1" dirty="0">
              <a:latin typeface="Arial" charset="0"/>
              <a:ea typeface="ヒラギノ角ゴ Pro W3" charset="0"/>
              <a:cs typeface="ヒラギノ角ゴ Pro W3" charset="0"/>
            </a:endParaRPr>
          </a:p>
          <a:p>
            <a:endParaRPr lang="it-IT" b="1" dirty="0">
              <a:latin typeface="Arial" charset="0"/>
              <a:ea typeface="ヒラギノ角ゴ Pro W3" charset="0"/>
              <a:cs typeface="ヒラギノ角ゴ Pro W3" charset="0"/>
            </a:endParaRPr>
          </a:p>
          <a:p>
            <a:r>
              <a:rPr lang="it-IT" b="1" dirty="0">
                <a:latin typeface="Arial" charset="0"/>
                <a:ea typeface="ヒラギノ角ゴ Pro W3" charset="0"/>
                <a:cs typeface="ヒラギノ角ゴ Pro W3" charset="0"/>
              </a:rPr>
              <a:t>Decima</a:t>
            </a:r>
            <a:r>
              <a:rPr lang="it-IT" dirty="0">
                <a:latin typeface="Arial" charset="0"/>
                <a:ea typeface="ヒラギノ角ゴ Pro W3" charset="0"/>
                <a:cs typeface="ヒラギノ角ゴ Pro W3" charset="0"/>
              </a:rPr>
              <a:t> </a:t>
            </a:r>
            <a:r>
              <a:rPr lang="it-IT" dirty="0" err="1">
                <a:latin typeface="Arial" charset="0"/>
                <a:ea typeface="ヒラギノ角ゴ Pro W3" charset="0"/>
                <a:cs typeface="ヒラギノ角ゴ Pro W3" charset="0"/>
              </a:rPr>
              <a:t>aryballos</a:t>
            </a:r>
            <a:r>
              <a:rPr lang="it-IT" dirty="0">
                <a:latin typeface="Arial" charset="0"/>
                <a:ea typeface="ヒラギノ角ゴ Pro W3" charset="0"/>
                <a:cs typeface="ヒラギノ角ゴ Pro W3" charset="0"/>
              </a:rPr>
              <a:t> ultimo decennio VIII sec. </a:t>
            </a:r>
            <a:r>
              <a:rPr lang="it-IT" dirty="0" err="1">
                <a:latin typeface="Arial" charset="0"/>
                <a:ea typeface="ヒラギノ角ゴ Pro W3" charset="0"/>
                <a:cs typeface="ヒラギノ角ゴ Pro W3" charset="0"/>
              </a:rPr>
              <a:t>oinochoe</a:t>
            </a:r>
            <a:r>
              <a:rPr lang="it-IT" dirty="0">
                <a:latin typeface="Arial" charset="0"/>
                <a:ea typeface="ヒラギノ角ゴ Pro W3" charset="0"/>
                <a:cs typeface="ヒラギノ角ゴ Pro W3" charset="0"/>
              </a:rPr>
              <a:t> Protocorinzio Medio, </a:t>
            </a:r>
            <a:r>
              <a:rPr lang="it-IT" dirty="0" err="1">
                <a:latin typeface="Arial" charset="0"/>
                <a:ea typeface="ヒラギノ角ゴ Pro W3" charset="0"/>
                <a:cs typeface="ヒラギノ角ゴ Pro W3" charset="0"/>
              </a:rPr>
              <a:t>skyphoi</a:t>
            </a:r>
            <a:r>
              <a:rPr lang="it-IT" dirty="0">
                <a:latin typeface="Arial" charset="0"/>
                <a:ea typeface="ヒラギノ角ゴ Pro W3" charset="0"/>
                <a:cs typeface="ヒラギノ角ゴ Pro W3" charset="0"/>
              </a:rPr>
              <a:t> e </a:t>
            </a:r>
            <a:r>
              <a:rPr lang="it-IT" dirty="0" err="1">
                <a:latin typeface="Arial" charset="0"/>
                <a:ea typeface="ヒラギノ角ゴ Pro W3" charset="0"/>
                <a:cs typeface="ヒラギノ角ゴ Pro W3" charset="0"/>
              </a:rPr>
              <a:t>aryballoi</a:t>
            </a:r>
            <a:r>
              <a:rPr lang="it-IT" dirty="0">
                <a:latin typeface="Arial" charset="0"/>
                <a:ea typeface="ヒラギノ角ゴ Pro W3" charset="0"/>
                <a:cs typeface="ヒラギノ角ゴ Pro W3" charset="0"/>
              </a:rPr>
              <a:t> fine VIII sec.  (nella tomba XV importazioni orientali)</a:t>
            </a:r>
          </a:p>
          <a:p>
            <a:endParaRPr lang="it-IT" b="1" dirty="0">
              <a:latin typeface="Arial" charset="0"/>
              <a:ea typeface="ヒラギノ角ゴ Pro W3" charset="0"/>
              <a:cs typeface="ヒラギノ角ゴ Pro W3" charset="0"/>
            </a:endParaRPr>
          </a:p>
        </p:txBody>
      </p:sp>
    </p:spTree>
    <p:extLst>
      <p:ext uri="{BB962C8B-B14F-4D97-AF65-F5344CB8AC3E}">
        <p14:creationId xmlns:p14="http://schemas.microsoft.com/office/powerpoint/2010/main" val="22404772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0"/>
            <a:ext cx="9144000" cy="6858000"/>
          </a:xfrm>
        </p:spPr>
        <p:txBody>
          <a:bodyPr/>
          <a:lstStyle/>
          <a:p>
            <a:r>
              <a:rPr lang="it-IT" sz="4000" b="1" dirty="0">
                <a:ea typeface="ＭＳ Ｐゴシック" pitchFamily="4" charset="-128"/>
                <a:cs typeface="ＭＳ Ｐゴシック" pitchFamily="4" charset="-128"/>
              </a:rPr>
              <a:t>Gli interessati scrivano a </a:t>
            </a:r>
            <a:r>
              <a:rPr lang="it-IT" b="1" dirty="0">
                <a:ea typeface="ＭＳ Ｐゴシック" pitchFamily="4" charset="-128"/>
                <a:cs typeface="ＭＳ Ｐゴシック" pitchFamily="4" charset="-128"/>
              </a:rPr>
              <a:t>chiaramaria.marchetti@gmail.com</a:t>
            </a:r>
            <a:br>
              <a:rPr lang="it-IT" b="1" dirty="0">
                <a:ea typeface="ＭＳ Ｐゴシック" pitchFamily="4" charset="-128"/>
                <a:cs typeface="ＭＳ Ｐゴシック" pitchFamily="4" charset="-128"/>
              </a:rPr>
            </a:br>
            <a:r>
              <a:rPr lang="it-IT" b="1" dirty="0">
                <a:ea typeface="ＭＳ Ｐゴシック" pitchFamily="4" charset="-128"/>
                <a:cs typeface="ＭＳ Ｐゴシック" pitchFamily="4" charset="-128"/>
              </a:rPr>
              <a:t>e </a:t>
            </a:r>
            <a:r>
              <a:rPr lang="it-IT" b="1" dirty="0" err="1">
                <a:ea typeface="ＭＳ Ｐゴシック" pitchFamily="4" charset="-128"/>
                <a:cs typeface="ＭＳ Ｐゴシック" pitchFamily="4" charset="-128"/>
              </a:rPr>
              <a:t>p</a:t>
            </a:r>
            <a:r>
              <a:rPr lang="it-IT" b="1" dirty="0">
                <a:ea typeface="ＭＳ Ｐゴシック" pitchFamily="4" charset="-128"/>
                <a:cs typeface="ＭＳ Ｐゴシック" pitchFamily="4" charset="-128"/>
              </a:rPr>
              <a:t>/c a attilio.mastrocinque@univr.it</a:t>
            </a:r>
            <a:br>
              <a:rPr lang="it-IT" b="1" dirty="0">
                <a:ea typeface="ＭＳ Ｐゴシック" pitchFamily="4" charset="-128"/>
                <a:cs typeface="ＭＳ Ｐゴシック" pitchFamily="4" charset="-128"/>
              </a:rPr>
            </a:br>
            <a:r>
              <a:rPr lang="it-IT" b="1" dirty="0">
                <a:ea typeface="ＭＳ Ｐゴシック" pitchFamily="4" charset="-128"/>
                <a:cs typeface="ＭＳ Ｐゴシック" pitchFamily="4" charset="-128"/>
              </a:rPr>
              <a:t>entro questa settimana (poi il posto non è più garantito)</a:t>
            </a:r>
            <a:br>
              <a:rPr lang="it-IT" b="1" dirty="0">
                <a:ea typeface="ＭＳ Ｐゴシック" pitchFamily="4" charset="-128"/>
                <a:cs typeface="ＭＳ Ｐゴシック" pitchFamily="4" charset="-128"/>
              </a:rPr>
            </a:br>
            <a:br>
              <a:rPr lang="it-IT" b="1" dirty="0">
                <a:ea typeface="ＭＳ Ｐゴシック" pitchFamily="4" charset="-128"/>
                <a:cs typeface="ＭＳ Ｐゴシック" pitchFamily="4" charset="-128"/>
              </a:rPr>
            </a:br>
            <a:endParaRPr lang="it-IT" dirty="0"/>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0"/>
            <a:ext cx="4067175" cy="3644900"/>
          </a:xfrm>
        </p:spPr>
        <p:txBody>
          <a:bodyPr>
            <a:normAutofit fontScale="90000"/>
          </a:bodyPr>
          <a:lstStyle/>
          <a:p>
            <a:pPr>
              <a:defRPr/>
            </a:pPr>
            <a:r>
              <a:rPr lang="it-IT" dirty="0"/>
              <a:t>Ceramica geometrica (Euboica o cicladica) da </a:t>
            </a:r>
            <a:r>
              <a:rPr lang="it-IT" dirty="0" err="1"/>
              <a:t>S.Omobono</a:t>
            </a:r>
            <a:r>
              <a:rPr lang="it-IT" dirty="0"/>
              <a:t>, dal 770 al 740 </a:t>
            </a:r>
            <a:r>
              <a:rPr lang="it-IT" dirty="0" err="1"/>
              <a:t>ca</a:t>
            </a:r>
            <a:r>
              <a:rPr lang="it-IT" dirty="0"/>
              <a:t>)</a:t>
            </a:r>
          </a:p>
        </p:txBody>
      </p:sp>
      <p:pic>
        <p:nvPicPr>
          <p:cNvPr id="25602" name="Segnaposto contenuto 3" descr="2016-03-04 09.24.03.jpg"/>
          <p:cNvPicPr>
            <a:picLocks noGrp="1" noChangeAspect="1"/>
          </p:cNvPicPr>
          <p:nvPr>
            <p:ph idx="1"/>
          </p:nvPr>
        </p:nvPicPr>
        <p:blipFill>
          <a:blip r:embed="rId2">
            <a:extLst>
              <a:ext uri="{28A0092B-C50C-407E-A947-70E740481C1C}">
                <a14:useLocalDpi xmlns:a14="http://schemas.microsoft.com/office/drawing/2010/main" val="0"/>
              </a:ext>
            </a:extLst>
          </a:blip>
          <a:srcRect t="3928" b="3928"/>
          <a:stretch>
            <a:fillRect/>
          </a:stretch>
        </p:blipFill>
        <p:spPr>
          <a:xfrm>
            <a:off x="4067175" y="620713"/>
            <a:ext cx="5076825" cy="6237287"/>
          </a:xfrm>
        </p:spPr>
      </p:pic>
    </p:spTree>
    <p:extLst>
      <p:ext uri="{BB962C8B-B14F-4D97-AF65-F5344CB8AC3E}">
        <p14:creationId xmlns:p14="http://schemas.microsoft.com/office/powerpoint/2010/main" val="83531046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olo 1"/>
          <p:cNvSpPr>
            <a:spLocks noGrp="1"/>
          </p:cNvSpPr>
          <p:nvPr>
            <p:ph type="title"/>
          </p:nvPr>
        </p:nvSpPr>
        <p:spPr/>
        <p:txBody>
          <a:bodyPr>
            <a:normAutofit fontScale="90000"/>
          </a:bodyPr>
          <a:lstStyle/>
          <a:p>
            <a:r>
              <a:rPr lang="it-IT" dirty="0">
                <a:latin typeface="Arial" charset="0"/>
                <a:ea typeface="ヒラギノ角ゴ Pro W3" charset="0"/>
                <a:cs typeface="ヒラギノ角ゴ Pro W3" charset="0"/>
              </a:rPr>
              <a:t>Lavinio, </a:t>
            </a:r>
            <a:r>
              <a:rPr lang="it-IT" dirty="0" err="1">
                <a:latin typeface="Arial" charset="0"/>
                <a:ea typeface="ヒラギノ角ゴ Pro W3" charset="0"/>
                <a:cs typeface="ヒラギノ角ゴ Pro W3" charset="0"/>
              </a:rPr>
              <a:t>kotyle</a:t>
            </a:r>
            <a:r>
              <a:rPr lang="it-IT" dirty="0">
                <a:latin typeface="Arial" charset="0"/>
                <a:ea typeface="ヒラギノ角ゴ Pro W3" charset="0"/>
                <a:cs typeface="ヒラギノ角ゴ Pro W3" charset="0"/>
              </a:rPr>
              <a:t> Protocorinzio Antico (fine VIII sec.)</a:t>
            </a:r>
          </a:p>
        </p:txBody>
      </p:sp>
      <p:pic>
        <p:nvPicPr>
          <p:cNvPr id="24578" name="Segnaposto contenuto 3" descr="2016-03-04 09.23.39.jpg"/>
          <p:cNvPicPr>
            <a:picLocks noGrp="1" noChangeAspect="1"/>
          </p:cNvPicPr>
          <p:nvPr>
            <p:ph idx="1"/>
          </p:nvPr>
        </p:nvPicPr>
        <p:blipFill>
          <a:blip r:embed="rId2">
            <a:extLst>
              <a:ext uri="{28A0092B-C50C-407E-A947-70E740481C1C}">
                <a14:useLocalDpi xmlns:a14="http://schemas.microsoft.com/office/drawing/2010/main" val="0"/>
              </a:ext>
            </a:extLst>
          </a:blip>
          <a:srcRect t="13336" b="13336"/>
          <a:stretch>
            <a:fillRect/>
          </a:stretch>
        </p:blipFill>
        <p:spPr/>
      </p:pic>
    </p:spTree>
    <p:extLst>
      <p:ext uri="{BB962C8B-B14F-4D97-AF65-F5344CB8AC3E}">
        <p14:creationId xmlns:p14="http://schemas.microsoft.com/office/powerpoint/2010/main" val="345191433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olo 1"/>
          <p:cNvSpPr>
            <a:spLocks noGrp="1"/>
          </p:cNvSpPr>
          <p:nvPr>
            <p:ph type="title"/>
          </p:nvPr>
        </p:nvSpPr>
        <p:spPr>
          <a:xfrm>
            <a:off x="0" y="0"/>
            <a:ext cx="4211638" cy="3068638"/>
          </a:xfrm>
        </p:spPr>
        <p:txBody>
          <a:bodyPr/>
          <a:lstStyle/>
          <a:p>
            <a:r>
              <a:rPr lang="it-IT">
                <a:latin typeface="Arial" charset="0"/>
                <a:ea typeface="ヒラギノ角ゴ Pro W3" charset="0"/>
                <a:cs typeface="ヒラギノ角ゴ Pro W3" charset="0"/>
              </a:rPr>
              <a:t>E.La Rocca, in “La Parola del Passato” 1977</a:t>
            </a:r>
          </a:p>
        </p:txBody>
      </p:sp>
      <p:pic>
        <p:nvPicPr>
          <p:cNvPr id="26626" name="Segnaposto contenuto 3" descr="2016-03-04 09.24.16.jpg"/>
          <p:cNvPicPr>
            <a:picLocks noGrp="1" noChangeAspect="1"/>
          </p:cNvPicPr>
          <p:nvPr>
            <p:ph idx="1"/>
          </p:nvPr>
        </p:nvPicPr>
        <p:blipFill>
          <a:blip r:embed="rId2">
            <a:extLst>
              <a:ext uri="{28A0092B-C50C-407E-A947-70E740481C1C}">
                <a14:useLocalDpi xmlns:a14="http://schemas.microsoft.com/office/drawing/2010/main" val="0"/>
              </a:ext>
            </a:extLst>
          </a:blip>
          <a:srcRect l="1300" r="1300"/>
          <a:stretch>
            <a:fillRect/>
          </a:stretch>
        </p:blipFill>
        <p:spPr>
          <a:xfrm>
            <a:off x="4211638" y="0"/>
            <a:ext cx="4475162" cy="6126163"/>
          </a:xfrm>
        </p:spPr>
      </p:pic>
    </p:spTree>
    <p:extLst>
      <p:ext uri="{BB962C8B-B14F-4D97-AF65-F5344CB8AC3E}">
        <p14:creationId xmlns:p14="http://schemas.microsoft.com/office/powerpoint/2010/main" val="41256076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olo 1"/>
          <p:cNvSpPr>
            <a:spLocks noGrp="1"/>
          </p:cNvSpPr>
          <p:nvPr>
            <p:ph type="title"/>
          </p:nvPr>
        </p:nvSpPr>
        <p:spPr/>
        <p:txBody>
          <a:bodyPr/>
          <a:lstStyle/>
          <a:p>
            <a:r>
              <a:rPr lang="it-IT">
                <a:latin typeface="Arial" charset="0"/>
                <a:ea typeface="ヒラギノ角ゴ Pro W3" charset="0"/>
                <a:cs typeface="ヒラギノ角ゴ Pro W3" charset="0"/>
              </a:rPr>
              <a:t>Skyphos euboico ca 770-760</a:t>
            </a:r>
          </a:p>
        </p:txBody>
      </p:sp>
      <p:pic>
        <p:nvPicPr>
          <p:cNvPr id="27650" name="Segnaposto contenuto 3" descr="coppa cicl.jpg"/>
          <p:cNvPicPr>
            <a:picLocks noGrp="1" noChangeAspect="1"/>
          </p:cNvPicPr>
          <p:nvPr>
            <p:ph idx="1"/>
          </p:nvPr>
        </p:nvPicPr>
        <p:blipFill>
          <a:blip r:embed="rId2">
            <a:extLst>
              <a:ext uri="{28A0092B-C50C-407E-A947-70E740481C1C}">
                <a14:useLocalDpi xmlns:a14="http://schemas.microsoft.com/office/drawing/2010/main" val="0"/>
              </a:ext>
            </a:extLst>
          </a:blip>
          <a:srcRect t="6042" b="6042"/>
          <a:stretch>
            <a:fillRect/>
          </a:stretch>
        </p:blipFill>
        <p:spPr/>
      </p:pic>
    </p:spTree>
    <p:extLst>
      <p:ext uri="{BB962C8B-B14F-4D97-AF65-F5344CB8AC3E}">
        <p14:creationId xmlns:p14="http://schemas.microsoft.com/office/powerpoint/2010/main" val="44411701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0"/>
            <a:ext cx="9144000" cy="1196975"/>
          </a:xfrm>
        </p:spPr>
        <p:txBody>
          <a:bodyPr>
            <a:normAutofit fontScale="90000"/>
          </a:bodyPr>
          <a:lstStyle/>
          <a:p>
            <a:pPr>
              <a:defRPr/>
            </a:pPr>
            <a:r>
              <a:rPr lang="it-IT" dirty="0" err="1"/>
              <a:t>Skyphos</a:t>
            </a:r>
            <a:r>
              <a:rPr lang="it-IT" dirty="0"/>
              <a:t> cicladico tipo </a:t>
            </a:r>
            <a:r>
              <a:rPr lang="it-IT" dirty="0" err="1"/>
              <a:t>Thapsos</a:t>
            </a:r>
            <a:r>
              <a:rPr lang="it-IT" dirty="0"/>
              <a:t> (750-740)</a:t>
            </a:r>
          </a:p>
        </p:txBody>
      </p:sp>
      <p:pic>
        <p:nvPicPr>
          <p:cNvPr id="28674" name="Segnaposto contenuto 3" descr="coppa.jpg"/>
          <p:cNvPicPr>
            <a:picLocks noGrp="1" noChangeAspect="1"/>
          </p:cNvPicPr>
          <p:nvPr>
            <p:ph idx="1"/>
          </p:nvPr>
        </p:nvPicPr>
        <p:blipFill>
          <a:blip r:embed="rId2">
            <a:extLst>
              <a:ext uri="{28A0092B-C50C-407E-A947-70E740481C1C}">
                <a14:useLocalDpi xmlns:a14="http://schemas.microsoft.com/office/drawing/2010/main" val="0"/>
              </a:ext>
            </a:extLst>
          </a:blip>
          <a:srcRect t="4665" b="4665"/>
          <a:stretch>
            <a:fillRect/>
          </a:stretch>
        </p:blipFill>
        <p:spPr>
          <a:xfrm rot="21318034">
            <a:off x="457200" y="1600200"/>
            <a:ext cx="8229600" cy="4525963"/>
          </a:xfrm>
        </p:spPr>
      </p:pic>
    </p:spTree>
    <p:extLst>
      <p:ext uri="{BB962C8B-B14F-4D97-AF65-F5344CB8AC3E}">
        <p14:creationId xmlns:p14="http://schemas.microsoft.com/office/powerpoint/2010/main" val="412544216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olo 1"/>
          <p:cNvSpPr>
            <a:spLocks noGrp="1"/>
          </p:cNvSpPr>
          <p:nvPr>
            <p:ph type="title"/>
          </p:nvPr>
        </p:nvSpPr>
        <p:spPr>
          <a:xfrm>
            <a:off x="0" y="0"/>
            <a:ext cx="3348038" cy="3716338"/>
          </a:xfrm>
        </p:spPr>
        <p:txBody>
          <a:bodyPr/>
          <a:lstStyle/>
          <a:p>
            <a:r>
              <a:rPr lang="it-IT">
                <a:latin typeface="Arial" charset="0"/>
                <a:ea typeface="ヒラギノ角ゴ Pro W3" charset="0"/>
                <a:cs typeface="ヒラギノ角ゴ Pro W3" charset="0"/>
              </a:rPr>
              <a:t>Ceramica corinzia dal Foro romano. VI secolo</a:t>
            </a:r>
          </a:p>
        </p:txBody>
      </p:sp>
      <p:pic>
        <p:nvPicPr>
          <p:cNvPr id="29698" name="Segnaposto contenuto 3" descr="DSCN8717.JPG"/>
          <p:cNvPicPr>
            <a:picLocks noGrp="1" noChangeAspect="1"/>
          </p:cNvPicPr>
          <p:nvPr>
            <p:ph idx="1"/>
          </p:nvPr>
        </p:nvPicPr>
        <p:blipFill>
          <a:blip r:embed="rId2">
            <a:extLst>
              <a:ext uri="{28A0092B-C50C-407E-A947-70E740481C1C}">
                <a14:useLocalDpi xmlns:a14="http://schemas.microsoft.com/office/drawing/2010/main" val="0"/>
              </a:ext>
            </a:extLst>
          </a:blip>
          <a:srcRect t="6895" b="6895"/>
          <a:stretch>
            <a:fillRect/>
          </a:stretch>
        </p:blipFill>
        <p:spPr>
          <a:xfrm>
            <a:off x="3203575" y="30163"/>
            <a:ext cx="5940425" cy="6827837"/>
          </a:xfrm>
        </p:spPr>
      </p:pic>
    </p:spTree>
    <p:extLst>
      <p:ext uri="{BB962C8B-B14F-4D97-AF65-F5344CB8AC3E}">
        <p14:creationId xmlns:p14="http://schemas.microsoft.com/office/powerpoint/2010/main" val="1023871043"/>
      </p:ext>
    </p:extLst>
  </p:cSld>
  <p:clrMapOvr>
    <a:masterClrMapping/>
  </p:clrMapOvr>
</p:sld>
</file>

<file path=ppt/theme/theme1.xml><?xml version="1.0" encoding="utf-8"?>
<a:theme xmlns:a="http://schemas.openxmlformats.org/drawingml/2006/main" name="Tema di Office">
  <a:themeElements>
    <a:clrScheme name="Galassia">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4522</TotalTime>
  <Words>4213</Words>
  <Application>Microsoft Macintosh PowerPoint</Application>
  <PresentationFormat>On-screen Show (4:3)</PresentationFormat>
  <Paragraphs>172</Paragraphs>
  <Slides>95</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95</vt:i4>
      </vt:variant>
    </vt:vector>
  </HeadingPairs>
  <TitlesOfParts>
    <vt:vector size="102" baseType="lpstr">
      <vt:lpstr>ＭＳ Ｐゴシック</vt:lpstr>
      <vt:lpstr>ヒラギノ角ゴ Pro W3</vt:lpstr>
      <vt:lpstr>Arial</vt:lpstr>
      <vt:lpstr>Calibri</vt:lpstr>
      <vt:lpstr>Times</vt:lpstr>
      <vt:lpstr>Times New Roman</vt:lpstr>
      <vt:lpstr>Tema di Office</vt:lpstr>
      <vt:lpstr>Attilio Mastrocinque</vt:lpstr>
      <vt:lpstr>PowerPoint Presentation</vt:lpstr>
      <vt:lpstr>PowerPoint Presentation</vt:lpstr>
      <vt:lpstr>Programma: Gli Etruschi e Roma. 1) la prima parte è costituita dalle lezioni frontali, dedicate a temi scelti relativi all’argomento del corso . 2) la seconda è costituita dallo studio, da parte dello studente, di Dionigi di Alicarnasso, Le antichità romane, (ed. a cura di F. Donadi ed E. Guzzo, Torino, Einaudi, 2005).   3) la terza dai passi di autori classici letti e commentati durante il corso, oltre ai monumenti presentati a lezione;   5) La preparazione va correlata con l'uso di un buon atlante storico. </vt:lpstr>
      <vt:lpstr>PowerPoint Presentation</vt:lpstr>
      <vt:lpstr>Scavo a Tarquinia: domus del Mitreo 2-28 settembre</vt:lpstr>
      <vt:lpstr>PowerPoint Presentation</vt:lpstr>
      <vt:lpstr>PowerPoint Presentation</vt:lpstr>
      <vt:lpstr>Gli interessati scrivano a chiaramaria.marchetti@gmail.com e p/c a attilio.mastrocinque@univr.it entro questa settimana (poi il posto non è più garantito)  </vt:lpstr>
      <vt:lpstr>Convegno sugli scavi archeologici dell’Università: 22-23 maggio 2018 Villa del Bene a Volargne di Dolcé (VR)</vt:lpstr>
      <vt:lpstr>Villa del Bene (Volargne di Dolcè) 22 Maggio L’anfiteatro di Aquileia fra vecchi dati e nuovi scavi Patrizia Basso, Gli scavi fra Settecento e Novecento e le ricerche dell'Università di Verona Valeria Grazioli, Fiammetta Soriano, Costruzione, vita e riuso dell'anfiteatro Marina Scalzeri, Elisa Zentilini, I materiali  Antonells Arzone, Le monete Clelia Sbrolli (unipd), Gli intonaci Caterina Previato (uni pd), Le analisi petrografiche Simone Dilaria (Unipd), Le analisi delle malte Cristiano Nicosia (unipd), I carotaggi  Marco Marchesini, Analisi C14 e paleobotaniche </vt:lpstr>
      <vt:lpstr>Fabio Saggioro, Andrea Breda, Maria Bosco et al., Lo scavo di San Benedetto di Leno: il monastero di re Liutprando e il paesaggio della pianura bresciana Fabio Saggioro, Andrea Breda et al., Archeologia delle catastrofi: il paesaggio di Piuro tra medioevo ed età moderna</vt:lpstr>
      <vt:lpstr>23 Maggio Indagini presso la Domus cd. del Mitreo presso la Civita di Tarquinia, Anni 2016 e 2017 Chiara Maria Marchetti, Tarquinia romana. Breve storia degli studi e degli scavi Attilio Mastrocinque, Fiammetta Soriano, Elisa Zentilini, La Domus di Tarquinia, Campagne di scavo 2016/2017: le fasi Fabio Fiocchi, Esplorazione preliminare della cisterna  Studi tipologici Attilio Mastrocinque, Chiara Maria Marchetti, Chiodo votivo con iscrizione Fiammetta Soriano, I pavimenti della Domus di Tarquinia. Considerazioni preliminari I materiali archeologici Elisa Zentilini, Le sigillate e l’africana da cucina Chiara Maria Marchetti, Classi ceramiche etrusche, la vernice nera e le pareti sottili </vt:lpstr>
      <vt:lpstr>Luca Arioli, Le lucerne e i vetri Mirka Disarò, Le anfore Vittoria Canciani, La ceramica comune Attilio Mastrocinque, Chiara Maria Marchetti, Le terrecotte architettoniche Rossana Scavone, Le ossa animali e gli ossi lavorati  Giulia Bison, I metalli Antonella Arzone, Le monete  Nicola Luciani, I pesi di epoca romana  Le analisi  Marco Marchesini, Chiara Vitaloni, Analisi paleobotaniche dal fondo della cisterna Lorenzo Lazzarini, Floriana Majerle, Analisi archeometriche sul marmo della fontana e sulle ballottine di pigmento azzurro e rosso Manuela Malatesta, Franco Tagliaro, Resti alimentari dal caccabus rinvenuto nella cisterna </vt:lpstr>
      <vt:lpstr>PowerPoint Presentation</vt:lpstr>
      <vt:lpstr>Popoli dell’Italia antica</vt:lpstr>
      <vt:lpstr>Etruria e Lazio</vt:lpstr>
      <vt:lpstr>PowerPoint Presentation</vt:lpstr>
      <vt:lpstr>PowerPoint Presentation</vt:lpstr>
      <vt:lpstr>Le fonti</vt:lpstr>
      <vt:lpstr>PowerPoint Presentation</vt:lpstr>
      <vt:lpstr>PowerPoint Presentation</vt:lpstr>
      <vt:lpstr>Incertezza della storia arcaica</vt:lpstr>
      <vt:lpstr>PowerPoint Presentation</vt:lpstr>
      <vt:lpstr>PowerPoint Presentation</vt:lpstr>
      <vt:lpstr>PowerPoint Presentation</vt:lpstr>
      <vt:lpstr>PowerPoint Presentation</vt:lpstr>
      <vt:lpstr>PowerPoint Presentation</vt:lpstr>
      <vt:lpstr>PowerPoint Presentation</vt:lpstr>
      <vt:lpstr>I Fasti Capitolini</vt:lpstr>
      <vt:lpstr>Annales Maximi (Mucio Scevola, 130 a.C.)</vt:lpstr>
      <vt:lpstr>PowerPoint Presentation</vt:lpstr>
      <vt:lpstr>PowerPoint Presentation</vt:lpstr>
      <vt:lpstr>I GRECI</vt:lpstr>
      <vt:lpstr>La venuta di Demarato da Corinto a Tarquinia</vt:lpstr>
      <vt:lpstr>PowerPoint Presentation</vt:lpstr>
      <vt:lpstr>PowerPoint Presentation</vt:lpstr>
      <vt:lpstr>Liv. I.34 Durante il regno di Anco, venne ad abitare a Roma Lucumone, personaggio intraprendente ed economicamente molto solido, attirato soprattutto dall'ambizione e dalla speranza di raggiungere posizioni di grande rilievo che non era riuscito a ottenere a Tarquinia (in quanto anche in quella città era uno straniero). Era figlio di Demarato di Corinto, il quale, fuggito dalla patria a séguito di disordini, si era stabilito per puro caso a Tarquinia e lì aveva preso moglie e messo al mondo due figli, i cui nomi erano Arrunte e Lucumone. </vt:lpstr>
      <vt:lpstr>Lucumone sopravvisse al padre e ne ereditò tutte le sostanze. Arrunte morì invece prima del genitore, lasciando la moglie incinta. Demarato non visse molto più a lungo del figlio e, ignorando che la nuora era incinta, morì senza ricordarsi del nipotino nel testamento. Il bambino nacque dopo la scomparsa del nonno e, non essendo destinato a ereditare, fu chiamato Egerio in ragione della sua miseranda condizione. In Lucumone, invece, nominato erede universale, la boriosa presupponenza dovuta alle sostanze ricevute aumentò ancora di più quando sposò un'esponente della più altolocata aristocrazia locale, Tanaquil, la quale non poteva ammettere che il suo matrimonio la declassasse dal rango in cui era nata. </vt:lpstr>
      <vt:lpstr>Gli Etruschi emarginavano Lucumone perché era straniero e figlio di un profugo. La moglie, non potendo tollerare quest'onta, mise da parte l'attaccamento innato per la patria e, pur di vedere onorato il marito, prese la decisione di emigrare da Tarquinia. Roma faceva in tutto al caso suo: in mezzo a gente nuova, dove si diventava nobili in fretta e in base ai meriti, ci sarebbe stato spazio per un uomo coraggioso e intraprendente. A Roma aveva regnato Tazio, un sabino; Numa, per farlo re, lo erano andati a cercare a Cures; Anco era figlio di madre sabina, e tra i ritratti degli antenati poteva vantare soltanto Numa. Non le è quindi difficile convincere un uomo ambizioso e per il quale Tarquinia era solo il luogo di nascita. Così, raccolte tutte le loro cose, partono alla volta di Roma. </vt:lpstr>
      <vt:lpstr>Quando arrivarono nei pressi del Gianicolo (un puro caso che successe lì), mentre erano seduti nel loro carro, un'aquila planò su di loro con una dolce cabrata e portò via il cappello a Lucumone. Poi, volteggiando sopra il carro ed emettendo versi acutissimi, come se stesse compiendo una qualche missione divina, si abbassò di nuovo e glielo rimise perfettamente in testa. Quindi sparì nell'alto del cielo. Si racconta che Tanaquil, essendo da buona etrusca una vera esperta di prodigi celesti, accolse con entusiasmo il presagio. Abbracciando il marito lo invita a sperare grandi cose, spiegandogli che quello era il senso dell'uccello, della parte del cielo da cui era arrivato e del dio da cui era stato inviato: segno che era stato tolto un ornamento posto sulla testa di un uomo, perché venisse ricollocato su ordine di un dio. Con in mente queste ottimistiche previsioni, entrarono a Roma. </vt:lpstr>
      <vt:lpstr>Lì trovarono casa e concordarono il nome da spacciare alla gente: Lucio Tarquinio Prisco. Agli occhi dei Romani faceva colpo per la sua provenienza e per la condizione economica. Lui, da par suo, aiutava la buona sorte rendendosi gradito a chiunque potesse grazie ai suoi modi affabili, alla generosa ospitalità e alla munificenza. A tal punto che la stima di cui era fatto oggetto arrivò fino alla reggia. E il re non lo apprezzò per quel che era finché la generosità e l'efficienza dimostrate nei servigi prestati non gli garantirono un posto tra gli amici più intimi, tanto da essere consultato per questioni di carattere pubblico e privato sia in pace che in guerra. E il re, dopo averlo messo alla prova in tutti i modi possibili, nel testamento lo nominò tutore dei propri figli. </vt:lpstr>
      <vt:lpstr>35 La sua prima guerra fu contro i Latini: prese d'assalto la loro città di Apiole e, avendone riportato un bottino superiore a quanto ci si aspettava dalle prime voci, organizzò dei giochi più ricchi ed elaborati di quelli dei predecessori. Fu in questa occasione che venne scelto e delimitato lo spazio per il circo che oggi si chiama Circo Massimo. Divise tra senatori e cavalieri dei lotti di terra perché si costruissero dei palchi da utilizzare durante gli spettacoli. Detti palchi ebbero il nome di fori e poggiavano su sostegni sollevati di dodici piedi dal livello del terreno. La manifestazione ruotò intorno a gare di equitazione e a incontri di pugilato con atleti per la maggior parte etruschi. Da quell'occasione i giochi rimasero uno spettacolo regolarmente allestito ogni anno e a seconda dei casi vennero chiamati Giochi Romani o Grandi Giochi. Fu sempre Tarquinio a dividere tra i privati cittadini appezzamenti di terreno edificabile intorno al foro, i quali vennero utilizzati per la costruzione di portici e negozi. </vt:lpstr>
      <vt:lpstr>38 con un sistema di condotti in discesa verso il Tevere, fa bonificare le parti basse della città, le zone intorno al foro e le valli tra i colli, perché non era possibile far defluire le acque per la natura eccessivamente pianeggiante del terreno. Infine, già anticipando l'importanza che un giorno il luogo avrebbe assunto, fa gettare sul Campidoglio le ampie fondamenta di un tempio che, durante la guerra coi Sabini, aveva promesso di innalzare in onore di Giove. </vt:lpstr>
      <vt:lpstr>ORIGINE DEL RACCONTO DELL’AQUILA Arrianus, Anabasis II.2.2-6 Gordio era un povero frigio del tempo antico, con poca terra da coltivare e una coppia di buoi: con uno lavorava la terra e con l’altro trainava il carro. Mentre un giorno stava arando, un’aquila si posò sul giogo e vi rimase fino a quando il bue fu staccato; colpito a quella vista, Gordio si recò a interrogare gli indovini di Telmesso. [...] Mentre si avvicinava ad un villaggio dei Telmessei, Gordio incontrò una ragazza che attingeva acqua e le raccontò il prodigio dell’aquila; ed essa, che apparteneva ad una famiglia di indovini, gli consigliò di fare un sacrificio a Zeus Re dopo essere ritornato nel luogo in questione. Gordio la pregò di andare con lui e di aiutarlo nel sacrificio: quindi sacrificò come la ragazza suggeriva, la sposò e nacque loro un figlio di nome Mida. </vt:lpstr>
      <vt:lpstr>Mida era già un uomo bello e d’animo nobile, quando i Frigi si trovarono oppressi per una lotta intestina, e un oracolo annunciò loro che un carro avrebbe portato loro un re, che li avrebbe liberati dai disordini. Mentre i Frigi ancora discutevano di questo, giunse Mida con il padre e la madre e si fermò davanti all’assemblea con il carro. Interpretando l’oracolo, i Frigi riconobbero chi era, e cioè colui che, come aveva annunciato l’oracolo, il carro avrebbe condotto. Quindi l’elessero re. </vt:lpstr>
      <vt:lpstr>Dion.Hal. III.46-49 Dopo la morte di Anco Marcio il senato, cui il popolo aveva conferito la facoltà di stabilire l'ordinamento politico che avesse voluto, decise di mantenere l'istituto monarchico e designò gli interreges. Costoro convocarono il popolo in comizi ed elessero re Lucio Tarquinio. Una volta confermate anche dai segni divini le decisioni del popolo, egli assunse il regno nel secondo anno della quarantunesima Olimpiade (615 a.C.), l'anno in cui riportò la vittoria Cleonda di Tebe ed Eniochide era arconte ad Atene. 2 Ora, in base alle notizie trovate nelle storie locali, esporrò da quali genitori nacque questo Tarquinio, quale fu la sua patria, per quali motivi arrivò a Roma  e per quali prerogative salì al trono. 3 Un uomo di Corinto, un certo Demarato, della stirpe dei Bacchiadi, avendo scelto di esercitare il commercio, si diresse verso l'Italia a bordo della sua imbarcazione carica delle proprie merci. Dopo aver venduto i suoi prodotti nelle città tirrene, che allora erano sommamente fiorenti, ed aver ricavato qui ingenti profitti, non volle sbarcare in altri porti, ma continuò a svolgere la propria attività sullo stesso mare, fornendo merci greche ai Tirreni e prodotti tirreni in Grecia e in questo modo realizzò una cospicua fortuna economica. </vt:lpstr>
      <vt:lpstr>4 Ma quando a Corinto si verificò una sommossa e la tirannide di Cipselo ribaltò il governo dei Bacchiadi, Demarato, non ritenendo più sicuro vivere sotto una tirannide, non solo perché era in possesso di una grande quantità di beni, ma anche perché apparteneva a una casata oligarchica, riuniti i suoi beni, quanti gli fu possibile, andò via da Corinto. 5 Tra i Tirreni egli aveva numerosi e buoni amici, in virtù dei numerosi scambi, soprattutto a Tarquinia, città in quel tempo importante e fiorente; qui egli fissò la sua residenza e sposò una donna di origine illustre. Ebbe due figli cui diede nomi tirrenici: Aronte e Lucumone, che ricevettero una formazione sia greca che tirrenica. Quando furono adulti, scelse per loro due mogli provenienti dalle famigli più nobili.  …....</vt:lpstr>
      <vt:lpstr>Dopo di ciò, ricevuto a colloquio dal re Marcio, dapprima si presentò mostrando la sua identità, poi disse che, volendo vivere a Roma, aveva portato con sé tutte le fortune paterne con l'intenzione di metterle a disposizione del re e della città dei Romani, visto che possedeva una ricchezza troppo grande per un cittadino privato. 2 Il re lo accolse con piacere e lo registrò con quelli dei Tirreni che erano venuti con lui in una tribù e una fratria. Egli pertanto, avendo ottenuto un'area della città sufficiente, vi edificò una casa ed entrò inoltre in possesso di un lotto di terra. Dopo aver sistemato tali cose ed esser divenuto uno dei cittadini di Roma, Lucumone venne a conoscenza del fatto che ogni cittadino romano ha un nome comune, cui viene aggiunto un altro, che per essi è gentilizio e patronimico. Volendo assimilarsi a loro anche in questo, in luogo di Lucumone, si attribuì il nome comune di Lucio, e come gentilizio Tarquinio, dal nome della città in cui era nato e cresciuto. </vt:lpstr>
      <vt:lpstr>S.Omobono Tessera hospitalis</vt:lpstr>
      <vt:lpstr>Her.V.2 Ecco per esempio qual era il regime politico a Corinto: una oligarchia; e a governare la città erano i cosiddetti Bacchiadi, che contraevano matrimoni solo al proprio interno.  </vt:lpstr>
      <vt:lpstr>Her. V.3  divenuto tiranno, ecco che uomo fu Cipselo: esiliò molti Corinzi, a molti sottrasse i beni, a molti di più ancora la vita. Dopo trenta anni di regno compì felicemente il corso della sua esistenza e gli successe al potere il figlio Periandro. </vt:lpstr>
      <vt:lpstr>Cronologia tradizionale  Tarquinio Prisco 37-38 anni 616-579 o 578 Servio Tullio 44 anni 579-8-535 Tarquinio il Superbo 25 anni 534-509 </vt:lpstr>
      <vt:lpstr>PowerPoint Presentation</vt:lpstr>
      <vt:lpstr>Tarquinia, la Doganaccia, tumulo del re,  fine VII sec. </vt:lpstr>
      <vt:lpstr>PowerPoint Presentation</vt:lpstr>
      <vt:lpstr>Arrivo del mito greco nel Lazio (etrusco e latino)</vt:lpstr>
      <vt:lpstr>Anforetta da Caere col mito di Medea. VII sec.</vt:lpstr>
      <vt:lpstr>Anforetta da Caere col mito di Medea</vt:lpstr>
      <vt:lpstr>Cratere di Aristonothos, da Caere, metà VII sec. Compagni di Ulisse e Polifemo</vt:lpstr>
      <vt:lpstr>Museo di Viterbo. Cratere dei Gobbi, da Caere (Cerveteri),  ca 580 a.C.</vt:lpstr>
      <vt:lpstr> </vt:lpstr>
      <vt:lpstr>Olpe Chigi, da Veio. intorno al 640 a.C. (tardo protocorinzio) </vt:lpstr>
      <vt:lpstr>Il momento demarateo (Colonna)  G. Colonna, Il ciclo etrusco-corinzio dei rosoni. Contributo alla conoscenza della ceramica e del commercio vulcente, in SE 29, 1961, pp. 47-88. G. Colonna, La ceramica etrusco-corinzia e la problematica dell’orientalizzante recente in Etruria, in Arch.Class. 13, 1961, pp.9-25 </vt:lpstr>
      <vt:lpstr>Plin., N.h. XXXV.16: primus in&lt;l&gt;evit eas colore testae, ut ferunt, tritae E&lt;c&gt;phantus Corinthius. hunc eodem nomine alium fuisse quam tradit Cornelius Nepos secutum in Italiam Damaratum, Tarquinii Prisci regis Romani patrem, fugientem  a Corintho tyranni iniurias Cypseli, mox docebimus.   inizi della pittura: Ecfanto corinzio, come si tramanda, per primo dipinse (le linee) col colore del coccio tritato, presto vedremo che costui fu un altro, diverso dall'omonimo ricordato da Nepote, che aveva seguito in Italia Damarato, padre del re romano, Tarquinio Prisco, quando stava fuggendo, via da Corinto, le ingiustizie del tiranno Cipselo.   </vt:lpstr>
      <vt:lpstr>Plin., N.h. 35.152:  sunt qui in Samo primos omnium plasticen invenisse Rhoecum et Theodorum tradant multo ante Bacchiadas Corintho pulsos, Damaratum vero ex eadem urbe profugum, qui in Etruria Tarquinium regem populi Romani genuit, comitatos fictores Euchira, Diopum, Eugrammum; ab iis Italiae traditam plasticen.  Alcuni autori riferiscono che a Samo Rhoecus e Teodoro inventarono la scultura plastica molto prima della cacciata dei Bacchiadi da Corinto, che Demarato andò in esilio da questa città - egli in Etruria generò Tarquinio, re dei Romani -, e che lo seguirono gli scultori Euchir, Diops ed Eugrammo, da costoro fu tramandata in Italia la scultura.    </vt:lpstr>
      <vt:lpstr>Tacito, Annali, XI, 14 In Italia, gli Etruschi ebbero la scrittura dal Corinzio Demarato</vt:lpstr>
      <vt:lpstr>L’olla di Gabii. Primo quarto dell’VIII secolo (EULIN ?)</vt:lpstr>
      <vt:lpstr>G. Colonna, Etruria e Lazio nell’età dei Tarquini, in M. Cristofani, Etruria e Lazio arcaico, a cura di, Roma, C.N.R., 1987, 57-58: iscrizione corinzia su vaso corinzio da Roma, VII sec.: Kleikos o Kleikes</vt:lpstr>
      <vt:lpstr>Frontone e acroterio del tempio di Sant’Omobono</vt:lpstr>
      <vt:lpstr>Gruppo acroteriale (ca. 520 a.C.</vt:lpstr>
      <vt:lpstr>Capitolio, templi gemelli di Fortuna e Mater Matuta</vt:lpstr>
      <vt:lpstr>L’Orientalizzante (VII-VI sec.). L’epoca del predominio delle aristocrazie</vt:lpstr>
      <vt:lpstr>Ciò che precede: Bronzo Finale ed età del Ferro</vt:lpstr>
      <vt:lpstr>Urna e coperchio da Tarquinia (Museo arch. Firenze)</vt:lpstr>
      <vt:lpstr>Cinerari dei leaders. Osteria dell’0sa</vt:lpstr>
      <vt:lpstr>Cinerari da Aprilia e dal Foro romano (XIII-XII sec.)</vt:lpstr>
      <vt:lpstr>Cultura Villanoviana. Volterra</vt:lpstr>
      <vt:lpstr>Cultura Villanoviana. Età del ferro</vt:lpstr>
      <vt:lpstr>Cinerario da Campofattore (Marino)</vt:lpstr>
      <vt:lpstr>Centri laziali arcaici</vt:lpstr>
      <vt:lpstr>PowerPoint Presentation</vt:lpstr>
      <vt:lpstr>I sette colli</vt:lpstr>
      <vt:lpstr>Periodi Laziali</vt:lpstr>
      <vt:lpstr>Colonizzazione greca</vt:lpstr>
      <vt:lpstr>Importazioni dalla Grecia. Ceramica Euboica e cicladica</vt:lpstr>
      <vt:lpstr>Veio, Grotta Gramiccia tazza geometrica (attica? Euboica? Beotica?)</vt:lpstr>
      <vt:lpstr>Importazioni dalla Grecia (Corinto e dal mondo fenicio-punico)</vt:lpstr>
      <vt:lpstr>PowerPoint Presentation</vt:lpstr>
      <vt:lpstr>Ceramica geometrica (Euboica o cicladica) da S.Omobono, dal 770 al 740 ca)</vt:lpstr>
      <vt:lpstr>Lavinio, kotyle Protocorinzio Antico (fine VIII sec.)</vt:lpstr>
      <vt:lpstr>E.La Rocca, in “La Parola del Passato” 1977</vt:lpstr>
      <vt:lpstr>Skyphos euboico ca 770-760</vt:lpstr>
      <vt:lpstr>Skyphos cicladico tipo Thapsos (750-740)</vt:lpstr>
      <vt:lpstr>Ceramica corinzia dal Foro romano. VI secolo</vt:lpstr>
    </vt:vector>
  </TitlesOfParts>
  <LinksUpToDate>false</LinksUpToDate>
  <SharedDoc>false</SharedDoc>
  <HyperlinksChanged>false</HyperlinksChanged>
  <AppVersion>16.0010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Animal Bones from Mithraea</dc:title>
  <dc:creator>Valentina Ramanzini</dc:creator>
  <cp:lastModifiedBy>Attilio Mastrocinque</cp:lastModifiedBy>
  <cp:revision>254</cp:revision>
  <dcterms:created xsi:type="dcterms:W3CDTF">2018-02-11T16:51:47Z</dcterms:created>
  <dcterms:modified xsi:type="dcterms:W3CDTF">2018-04-06T13:51:23Z</dcterms:modified>
</cp:coreProperties>
</file>