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67" r:id="rId3"/>
    <p:sldId id="270" r:id="rId4"/>
    <p:sldId id="271" r:id="rId5"/>
    <p:sldId id="310" r:id="rId6"/>
    <p:sldId id="311" r:id="rId7"/>
    <p:sldId id="312" r:id="rId8"/>
    <p:sldId id="257" r:id="rId9"/>
    <p:sldId id="320" r:id="rId10"/>
    <p:sldId id="309" r:id="rId11"/>
    <p:sldId id="344" r:id="rId12"/>
    <p:sldId id="345" r:id="rId13"/>
    <p:sldId id="346" r:id="rId14"/>
    <p:sldId id="291" r:id="rId15"/>
    <p:sldId id="292" r:id="rId16"/>
    <p:sldId id="293" r:id="rId17"/>
    <p:sldId id="294" r:id="rId18"/>
    <p:sldId id="260" r:id="rId19"/>
    <p:sldId id="347" r:id="rId20"/>
    <p:sldId id="348" r:id="rId21"/>
    <p:sldId id="349" r:id="rId22"/>
    <p:sldId id="297" r:id="rId23"/>
    <p:sldId id="295" r:id="rId24"/>
    <p:sldId id="296" r:id="rId25"/>
    <p:sldId id="299" r:id="rId26"/>
    <p:sldId id="300" r:id="rId27"/>
    <p:sldId id="301" r:id="rId28"/>
    <p:sldId id="302" r:id="rId29"/>
    <p:sldId id="303" r:id="rId30"/>
    <p:sldId id="304" r:id="rId31"/>
    <p:sldId id="313" r:id="rId32"/>
    <p:sldId id="314" r:id="rId33"/>
    <p:sldId id="315" r:id="rId34"/>
    <p:sldId id="316" r:id="rId35"/>
    <p:sldId id="318" r:id="rId36"/>
    <p:sldId id="319" r:id="rId37"/>
    <p:sldId id="321" r:id="rId38"/>
    <p:sldId id="322" r:id="rId39"/>
    <p:sldId id="323" r:id="rId40"/>
    <p:sldId id="324" r:id="rId41"/>
    <p:sldId id="325" r:id="rId42"/>
    <p:sldId id="328" r:id="rId43"/>
    <p:sldId id="330" r:id="rId44"/>
    <p:sldId id="331" r:id="rId45"/>
    <p:sldId id="332" r:id="rId46"/>
    <p:sldId id="337" r:id="rId47"/>
    <p:sldId id="333" r:id="rId48"/>
    <p:sldId id="334" r:id="rId49"/>
    <p:sldId id="335" r:id="rId50"/>
    <p:sldId id="336" r:id="rId51"/>
    <p:sldId id="305" r:id="rId52"/>
    <p:sldId id="306" r:id="rId53"/>
    <p:sldId id="307" r:id="rId54"/>
    <p:sldId id="308" r:id="rId55"/>
    <p:sldId id="339" r:id="rId56"/>
    <p:sldId id="341" r:id="rId57"/>
    <p:sldId id="340" r:id="rId58"/>
    <p:sldId id="342" r:id="rId59"/>
    <p:sldId id="343" r:id="rId60"/>
    <p:sldId id="338" r:id="rId61"/>
    <p:sldId id="329" r:id="rId62"/>
    <p:sldId id="263" r:id="rId63"/>
    <p:sldId id="287" r:id="rId64"/>
    <p:sldId id="288" r:id="rId65"/>
    <p:sldId id="289" r:id="rId66"/>
    <p:sldId id="290" r:id="rId6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3907" autoAdjust="0"/>
  </p:normalViewPr>
  <p:slideViewPr>
    <p:cSldViewPr>
      <p:cViewPr varScale="1">
        <p:scale>
          <a:sx n="81" d="100"/>
          <a:sy n="81" d="100"/>
        </p:scale>
        <p:origin x="-168" y="-104"/>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0BC69F-2F1E-2C45-A527-1F64304F1FF3}" type="datetimeFigureOut">
              <a:rPr lang="it-IT" smtClean="0"/>
              <a:t>11/03/16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0552E3-216F-544B-B876-25EA4474B160}" type="slidenum">
              <a:rPr lang="it-IT" smtClean="0"/>
              <a:t>‹n.›</a:t>
            </a:fld>
            <a:endParaRPr lang="it-IT"/>
          </a:p>
        </p:txBody>
      </p:sp>
    </p:spTree>
    <p:extLst>
      <p:ext uri="{BB962C8B-B14F-4D97-AF65-F5344CB8AC3E}">
        <p14:creationId xmlns:p14="http://schemas.microsoft.com/office/powerpoint/2010/main" val="18626868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it-IT">
              <a:latin typeface="Calibri" charset="0"/>
              <a:ea typeface="ＭＳ Ｐゴシック" charset="0"/>
              <a:cs typeface="ＭＳ Ｐゴシック" charset="0"/>
            </a:endParaRPr>
          </a:p>
        </p:txBody>
      </p:sp>
      <p:sp>
        <p:nvSpPr>
          <p:cNvPr id="5120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84E22C-6D60-B14A-BF46-32AC1FA0BBD0}" type="slidenum">
              <a:rPr lang="it-IT" sz="1200"/>
              <a:pPr eaLnBrk="1" hangingPunct="1"/>
              <a:t>25</a:t>
            </a:fld>
            <a:endParaRPr 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it-IT">
              <a:latin typeface="Calibri" charset="0"/>
              <a:ea typeface="ＭＳ Ｐゴシック" charset="0"/>
              <a:cs typeface="ＭＳ Ｐゴシック" charset="0"/>
            </a:endParaRPr>
          </a:p>
        </p:txBody>
      </p:sp>
      <p:sp>
        <p:nvSpPr>
          <p:cNvPr id="5427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BC001A-C711-5146-AD5E-694B7DF5B1E0}" type="slidenum">
              <a:rPr lang="it-IT" sz="1200"/>
              <a:pPr eaLnBrk="1" hangingPunct="1"/>
              <a:t>26</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B994510-6BD5-4C7D-B890-74EDEF112CD8}" type="datetimeFigureOut">
              <a:rPr lang="it-IT" smtClean="0"/>
              <a:pPr/>
              <a:t>11/03/16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B994510-6BD5-4C7D-B890-74EDEF112CD8}" type="datetimeFigureOut">
              <a:rPr lang="it-IT" smtClean="0"/>
              <a:pPr/>
              <a:t>11/03/16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B994510-6BD5-4C7D-B890-74EDEF112CD8}" type="datetimeFigureOut">
              <a:rPr lang="it-IT" smtClean="0"/>
              <a:pPr/>
              <a:t>11/03/16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A33782C9-E76C-2F4C-989B-4E9BD588C635}" type="slidenum">
              <a:rPr lang="it-IT"/>
              <a:pPr/>
              <a:t>‹n.›</a:t>
            </a:fld>
            <a:endParaRPr lang="it-IT"/>
          </a:p>
        </p:txBody>
      </p:sp>
    </p:spTree>
    <p:extLst>
      <p:ext uri="{BB962C8B-B14F-4D97-AF65-F5344CB8AC3E}">
        <p14:creationId xmlns:p14="http://schemas.microsoft.com/office/powerpoint/2010/main" val="3676766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B994510-6BD5-4C7D-B890-74EDEF112CD8}" type="datetimeFigureOut">
              <a:rPr lang="it-IT" smtClean="0"/>
              <a:pPr/>
              <a:t>11/03/16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B994510-6BD5-4C7D-B890-74EDEF112CD8}" type="datetimeFigureOut">
              <a:rPr lang="it-IT" smtClean="0"/>
              <a:pPr/>
              <a:t>11/03/16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B994510-6BD5-4C7D-B890-74EDEF112CD8}" type="datetimeFigureOut">
              <a:rPr lang="it-IT" smtClean="0"/>
              <a:pPr/>
              <a:t>11/03/16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B994510-6BD5-4C7D-B890-74EDEF112CD8}" type="datetimeFigureOut">
              <a:rPr lang="it-IT" smtClean="0"/>
              <a:pPr/>
              <a:t>11/03/16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B994510-6BD5-4C7D-B890-74EDEF112CD8}" type="datetimeFigureOut">
              <a:rPr lang="it-IT" smtClean="0"/>
              <a:pPr/>
              <a:t>11/03/16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B994510-6BD5-4C7D-B890-74EDEF112CD8}" type="datetimeFigureOut">
              <a:rPr lang="it-IT" smtClean="0"/>
              <a:pPr/>
              <a:t>11/03/16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11/03/16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11/03/16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94510-6BD5-4C7D-B890-74EDEF112CD8}" type="datetimeFigureOut">
              <a:rPr lang="it-IT" smtClean="0"/>
              <a:pPr/>
              <a:t>11/03/16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5BCFA-67D2-4D7A-87D1-C2633EB93E81}"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oodle.com/poll/2cv3drb45yis7taq"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Attilio Mastrocinque</a:t>
            </a:r>
            <a:endParaRPr lang="it-IT" dirty="0"/>
          </a:p>
        </p:txBody>
      </p:sp>
      <p:sp>
        <p:nvSpPr>
          <p:cNvPr id="3" name="Sottotitolo 2"/>
          <p:cNvSpPr>
            <a:spLocks noGrp="1"/>
          </p:cNvSpPr>
          <p:nvPr>
            <p:ph type="subTitle" idx="1"/>
          </p:nvPr>
        </p:nvSpPr>
        <p:spPr/>
        <p:txBody>
          <a:bodyPr/>
          <a:lstStyle/>
          <a:p>
            <a:r>
              <a:rPr lang="it-IT" dirty="0" smtClean="0"/>
              <a:t>Storia del mondo antico</a:t>
            </a:r>
            <a:endParaRPr lang="it-IT" dirty="0"/>
          </a:p>
        </p:txBody>
      </p:sp>
    </p:spTree>
    <p:extLst>
      <p:ext uri="{BB962C8B-B14F-4D97-AF65-F5344CB8AC3E}">
        <p14:creationId xmlns:p14="http://schemas.microsoft.com/office/powerpoint/2010/main" val="256006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Aquileia</a:t>
            </a:r>
            <a:endParaRPr lang="it-IT"/>
          </a:p>
        </p:txBody>
      </p:sp>
      <p:pic>
        <p:nvPicPr>
          <p:cNvPr id="5" name="Segnaposto contenuto 4" descr="IMG_1303.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a:xfrm>
            <a:off x="113192" y="1899989"/>
            <a:ext cx="9015197" cy="4958011"/>
          </a:xfrm>
        </p:spPr>
      </p:pic>
    </p:spTree>
    <p:extLst>
      <p:ext uri="{BB962C8B-B14F-4D97-AF65-F5344CB8AC3E}">
        <p14:creationId xmlns:p14="http://schemas.microsoft.com/office/powerpoint/2010/main" val="1612121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p:nvPr>
        </p:nvSpPr>
        <p:spPr/>
        <p:txBody>
          <a:bodyPr/>
          <a:lstStyle/>
          <a:p>
            <a:endParaRPr lang="it-IT"/>
          </a:p>
        </p:txBody>
      </p:sp>
      <p:pic>
        <p:nvPicPr>
          <p:cNvPr id="103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63563"/>
            <a:ext cx="6934200" cy="346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28" name="Rectangle 4"/>
          <p:cNvSpPr>
            <a:spLocks noGrp="1" noChangeArrowheads="1"/>
          </p:cNvSpPr>
          <p:nvPr>
            <p:ph type="title" idx="4294967295"/>
          </p:nvPr>
        </p:nvSpPr>
        <p:spPr>
          <a:xfrm>
            <a:off x="685800" y="4572000"/>
            <a:ext cx="7772400" cy="1524000"/>
          </a:xfrm>
        </p:spPr>
        <p:txBody>
          <a:bodyPr/>
          <a:lstStyle/>
          <a:p>
            <a:r>
              <a:rPr lang="it-IT"/>
              <a:t>Denario augusteo con scena di fondazione</a:t>
            </a:r>
          </a:p>
        </p:txBody>
      </p:sp>
    </p:spTree>
    <p:extLst>
      <p:ext uri="{BB962C8B-B14F-4D97-AF65-F5344CB8AC3E}">
        <p14:creationId xmlns:p14="http://schemas.microsoft.com/office/powerpoint/2010/main" val="348757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LugoMura romane+pomerio                                        00032D7B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14600" y="609600"/>
            <a:ext cx="4114800" cy="5486400"/>
          </a:xfrm>
        </p:spPr>
      </p:pic>
      <p:sp>
        <p:nvSpPr>
          <p:cNvPr id="72707" name="Rectangle 3"/>
          <p:cNvSpPr>
            <a:spLocks noGrp="1" noChangeArrowheads="1"/>
          </p:cNvSpPr>
          <p:nvPr>
            <p:ph type="title" idx="4294967295"/>
          </p:nvPr>
        </p:nvSpPr>
        <p:spPr>
          <a:xfrm>
            <a:off x="685800" y="6248400"/>
            <a:ext cx="7772400" cy="609600"/>
          </a:xfrm>
        </p:spPr>
        <p:txBody>
          <a:bodyPr>
            <a:normAutofit fontScale="90000"/>
          </a:bodyPr>
          <a:lstStyle/>
          <a:p>
            <a:r>
              <a:rPr lang="it-IT"/>
              <a:t>Lugo, le mura</a:t>
            </a:r>
          </a:p>
        </p:txBody>
      </p:sp>
    </p:spTree>
    <p:extLst>
      <p:ext uri="{BB962C8B-B14F-4D97-AF65-F5344CB8AC3E}">
        <p14:creationId xmlns:p14="http://schemas.microsoft.com/office/powerpoint/2010/main" val="4010228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LugoPomerio                                                    00032D7B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609600"/>
            <a:ext cx="7315200" cy="5486400"/>
          </a:xfrm>
        </p:spPr>
      </p:pic>
      <p:sp>
        <p:nvSpPr>
          <p:cNvPr id="73731" name="Rectangle 3"/>
          <p:cNvSpPr>
            <a:spLocks noGrp="1" noChangeArrowheads="1"/>
          </p:cNvSpPr>
          <p:nvPr>
            <p:ph type="title" idx="4294967295"/>
          </p:nvPr>
        </p:nvSpPr>
        <p:spPr>
          <a:xfrm>
            <a:off x="685800" y="6172200"/>
            <a:ext cx="7772400" cy="685800"/>
          </a:xfrm>
        </p:spPr>
        <p:txBody>
          <a:bodyPr>
            <a:normAutofit fontScale="90000"/>
          </a:bodyPr>
          <a:lstStyle/>
          <a:p>
            <a:r>
              <a:rPr lang="it-IT"/>
              <a:t>Lugo</a:t>
            </a:r>
          </a:p>
        </p:txBody>
      </p:sp>
    </p:spTree>
    <p:extLst>
      <p:ext uri="{BB962C8B-B14F-4D97-AF65-F5344CB8AC3E}">
        <p14:creationId xmlns:p14="http://schemas.microsoft.com/office/powerpoint/2010/main" val="1651535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pomerio</a:t>
            </a:r>
            <a:endParaRPr lang="it-IT" dirty="0"/>
          </a:p>
        </p:txBody>
      </p:sp>
      <p:sp>
        <p:nvSpPr>
          <p:cNvPr id="3" name="Segnaposto contenuto 2"/>
          <p:cNvSpPr>
            <a:spLocks noGrp="1"/>
          </p:cNvSpPr>
          <p:nvPr>
            <p:ph idx="1"/>
          </p:nvPr>
        </p:nvSpPr>
        <p:spPr/>
        <p:txBody>
          <a:bodyPr>
            <a:normAutofit fontScale="70000" lnSpcReduction="20000"/>
          </a:bodyPr>
          <a:lstStyle/>
          <a:p>
            <a:r>
              <a:rPr lang="it-IT" dirty="0"/>
              <a:t>Tacito, </a:t>
            </a:r>
            <a:r>
              <a:rPr lang="it-IT" i="1" dirty="0"/>
              <a:t>Annales</a:t>
            </a:r>
            <a:r>
              <a:rPr lang="it-IT" dirty="0"/>
              <a:t>, XII, 24</a:t>
            </a:r>
          </a:p>
          <a:p>
            <a:r>
              <a:rPr lang="en-US" dirty="0" err="1"/>
              <a:t>Mi</a:t>
            </a:r>
            <a:r>
              <a:rPr lang="en-US" dirty="0"/>
              <a:t> </a:t>
            </a:r>
            <a:r>
              <a:rPr lang="en-US" dirty="0" err="1"/>
              <a:t>sembra</a:t>
            </a:r>
            <a:r>
              <a:rPr lang="en-US" dirty="0"/>
              <a:t> </a:t>
            </a:r>
            <a:r>
              <a:rPr lang="en-US" dirty="0" err="1"/>
              <a:t>però</a:t>
            </a:r>
            <a:r>
              <a:rPr lang="en-US" dirty="0"/>
              <a:t> </a:t>
            </a:r>
            <a:r>
              <a:rPr lang="en-US" dirty="0" err="1"/>
              <a:t>pertinente</a:t>
            </a:r>
            <a:r>
              <a:rPr lang="en-US" dirty="0"/>
              <a:t> fare </a:t>
            </a:r>
            <a:r>
              <a:rPr lang="en-US" dirty="0" err="1"/>
              <a:t>chiarezza</a:t>
            </a:r>
            <a:r>
              <a:rPr lang="en-US" dirty="0"/>
              <a:t> </a:t>
            </a:r>
            <a:r>
              <a:rPr lang="en-US" dirty="0" err="1"/>
              <a:t>sul</a:t>
            </a:r>
            <a:r>
              <a:rPr lang="en-US" dirty="0"/>
              <a:t> </a:t>
            </a:r>
            <a:r>
              <a:rPr lang="en-US" dirty="0" err="1"/>
              <a:t>punto</a:t>
            </a:r>
            <a:r>
              <a:rPr lang="en-US" dirty="0"/>
              <a:t> </a:t>
            </a:r>
            <a:r>
              <a:rPr lang="en-US" dirty="0" err="1"/>
              <a:t>iniziale</a:t>
            </a:r>
            <a:r>
              <a:rPr lang="en-US" dirty="0"/>
              <a:t> </a:t>
            </a:r>
            <a:r>
              <a:rPr lang="en-US" dirty="0" err="1"/>
              <a:t>della</a:t>
            </a:r>
            <a:r>
              <a:rPr lang="en-US" dirty="0"/>
              <a:t> </a:t>
            </a:r>
            <a:r>
              <a:rPr lang="en-US" dirty="0" err="1"/>
              <a:t>fondazione</a:t>
            </a:r>
            <a:r>
              <a:rPr lang="en-US" dirty="0"/>
              <a:t> di Roma e </a:t>
            </a:r>
            <a:r>
              <a:rPr lang="en-US" dirty="0" err="1"/>
              <a:t>sul</a:t>
            </a:r>
            <a:r>
              <a:rPr lang="en-US" dirty="0"/>
              <a:t> </a:t>
            </a:r>
            <a:r>
              <a:rPr lang="en-US" dirty="0" err="1"/>
              <a:t>pomerio</a:t>
            </a:r>
            <a:r>
              <a:rPr lang="en-US" dirty="0"/>
              <a:t> </a:t>
            </a:r>
            <a:r>
              <a:rPr lang="en-US" dirty="0" err="1"/>
              <a:t>tracciato</a:t>
            </a:r>
            <a:r>
              <a:rPr lang="en-US" dirty="0"/>
              <a:t> da </a:t>
            </a:r>
            <a:r>
              <a:rPr lang="en-US" dirty="0" err="1"/>
              <a:t>Romolo</a:t>
            </a:r>
            <a:r>
              <a:rPr lang="en-US" dirty="0"/>
              <a:t>. Dal </a:t>
            </a:r>
            <a:r>
              <a:rPr lang="en-US" dirty="0" err="1"/>
              <a:t>Foro</a:t>
            </a:r>
            <a:r>
              <a:rPr lang="en-US" dirty="0"/>
              <a:t> </a:t>
            </a:r>
            <a:r>
              <a:rPr lang="en-US" dirty="0" err="1"/>
              <a:t>Boario</a:t>
            </a:r>
            <a:r>
              <a:rPr lang="en-US" dirty="0"/>
              <a:t>, dove </a:t>
            </a:r>
            <a:r>
              <a:rPr lang="en-US" dirty="0" err="1"/>
              <a:t>ancor</a:t>
            </a:r>
            <a:r>
              <a:rPr lang="en-US" dirty="0"/>
              <a:t> </a:t>
            </a:r>
            <a:r>
              <a:rPr lang="en-US" dirty="0" err="1"/>
              <a:t>oggi</a:t>
            </a:r>
            <a:r>
              <a:rPr lang="en-US" dirty="0"/>
              <a:t> </a:t>
            </a:r>
            <a:r>
              <a:rPr lang="en-US" dirty="0" err="1"/>
              <a:t>scorgiamo</a:t>
            </a:r>
            <a:r>
              <a:rPr lang="en-US" dirty="0"/>
              <a:t> la </a:t>
            </a:r>
            <a:r>
              <a:rPr lang="en-US" dirty="0" err="1"/>
              <a:t>statua</a:t>
            </a:r>
            <a:r>
              <a:rPr lang="en-US" dirty="0"/>
              <a:t> di </a:t>
            </a:r>
            <a:r>
              <a:rPr lang="en-US" dirty="0" err="1"/>
              <a:t>bronzo</a:t>
            </a:r>
            <a:r>
              <a:rPr lang="en-US" dirty="0"/>
              <a:t> di un </a:t>
            </a:r>
            <a:r>
              <a:rPr lang="en-US" dirty="0" err="1"/>
              <a:t>toro</a:t>
            </a:r>
            <a:r>
              <a:rPr lang="en-US" dirty="0"/>
              <a:t> - e </a:t>
            </a:r>
            <a:r>
              <a:rPr lang="en-US" dirty="0" err="1"/>
              <a:t>questo</a:t>
            </a:r>
            <a:r>
              <a:rPr lang="en-US" dirty="0"/>
              <a:t> </a:t>
            </a:r>
            <a:r>
              <a:rPr lang="en-US" dirty="0" err="1"/>
              <a:t>perché</a:t>
            </a:r>
            <a:r>
              <a:rPr lang="en-US" dirty="0"/>
              <a:t> </a:t>
            </a:r>
            <a:r>
              <a:rPr lang="en-US" dirty="0" err="1"/>
              <a:t>è</a:t>
            </a:r>
            <a:r>
              <a:rPr lang="en-US" dirty="0"/>
              <a:t> </a:t>
            </a:r>
            <a:r>
              <a:rPr lang="en-US" dirty="0" err="1"/>
              <a:t>il</a:t>
            </a:r>
            <a:r>
              <a:rPr lang="en-US" dirty="0"/>
              <a:t> </a:t>
            </a:r>
            <a:r>
              <a:rPr lang="en-US" dirty="0" err="1"/>
              <a:t>tipo</a:t>
            </a:r>
            <a:r>
              <a:rPr lang="en-US" dirty="0"/>
              <a:t> di </a:t>
            </a:r>
            <a:r>
              <a:rPr lang="en-US" dirty="0" err="1"/>
              <a:t>animale</a:t>
            </a:r>
            <a:r>
              <a:rPr lang="en-US" dirty="0"/>
              <a:t> </a:t>
            </a:r>
            <a:r>
              <a:rPr lang="en-US" dirty="0" err="1"/>
              <a:t>che</a:t>
            </a:r>
            <a:r>
              <a:rPr lang="en-US" dirty="0"/>
              <a:t> </a:t>
            </a:r>
            <a:r>
              <a:rPr lang="en-US" dirty="0" err="1"/>
              <a:t>si</a:t>
            </a:r>
            <a:r>
              <a:rPr lang="en-US" dirty="0"/>
              <a:t> </a:t>
            </a:r>
            <a:r>
              <a:rPr lang="en-US" dirty="0" err="1"/>
              <a:t>piega</a:t>
            </a:r>
            <a:r>
              <a:rPr lang="en-US" dirty="0"/>
              <a:t> </a:t>
            </a:r>
            <a:r>
              <a:rPr lang="en-US" dirty="0" err="1"/>
              <a:t>all'aratro</a:t>
            </a:r>
            <a:r>
              <a:rPr lang="en-US" dirty="0"/>
              <a:t> - </a:t>
            </a:r>
            <a:r>
              <a:rPr lang="en-US" dirty="0" err="1"/>
              <a:t>si</a:t>
            </a:r>
            <a:r>
              <a:rPr lang="en-US" dirty="0"/>
              <a:t> </a:t>
            </a:r>
            <a:r>
              <a:rPr lang="en-US" dirty="0" err="1"/>
              <a:t>cominciò</a:t>
            </a:r>
            <a:r>
              <a:rPr lang="en-US" dirty="0"/>
              <a:t> </a:t>
            </a:r>
            <a:r>
              <a:rPr lang="en-US" dirty="0" err="1"/>
              <a:t>il</a:t>
            </a:r>
            <a:r>
              <a:rPr lang="en-US" dirty="0"/>
              <a:t> </a:t>
            </a:r>
            <a:r>
              <a:rPr lang="en-US" dirty="0" err="1"/>
              <a:t>solco</a:t>
            </a:r>
            <a:r>
              <a:rPr lang="en-US" dirty="0"/>
              <a:t> per </a:t>
            </a:r>
            <a:r>
              <a:rPr lang="en-US" dirty="0" err="1"/>
              <a:t>tracciare</a:t>
            </a:r>
            <a:r>
              <a:rPr lang="en-US" dirty="0"/>
              <a:t> </a:t>
            </a:r>
            <a:r>
              <a:rPr lang="en-US" dirty="0" err="1"/>
              <a:t>il</a:t>
            </a:r>
            <a:r>
              <a:rPr lang="en-US" dirty="0"/>
              <a:t> </a:t>
            </a:r>
            <a:r>
              <a:rPr lang="en-US" dirty="0" err="1"/>
              <a:t>perimetro</a:t>
            </a:r>
            <a:r>
              <a:rPr lang="en-US" dirty="0"/>
              <a:t> </a:t>
            </a:r>
            <a:r>
              <a:rPr lang="en-US" dirty="0" err="1"/>
              <a:t>della</a:t>
            </a:r>
            <a:r>
              <a:rPr lang="en-US" dirty="0"/>
              <a:t> </a:t>
            </a:r>
            <a:r>
              <a:rPr lang="en-US" dirty="0" err="1"/>
              <a:t>città</a:t>
            </a:r>
            <a:r>
              <a:rPr lang="en-US" dirty="0"/>
              <a:t>, in </a:t>
            </a:r>
            <a:r>
              <a:rPr lang="en-US" dirty="0" err="1"/>
              <a:t>modo</a:t>
            </a:r>
            <a:r>
              <a:rPr lang="en-US" dirty="0"/>
              <a:t> da </a:t>
            </a:r>
            <a:r>
              <a:rPr lang="en-US" dirty="0" err="1"/>
              <a:t>includere</a:t>
            </a:r>
            <a:r>
              <a:rPr lang="en-US" dirty="0"/>
              <a:t> la </a:t>
            </a:r>
            <a:r>
              <a:rPr lang="en-US" dirty="0" err="1"/>
              <a:t>grande</a:t>
            </a:r>
            <a:r>
              <a:rPr lang="en-US" dirty="0"/>
              <a:t> </a:t>
            </a:r>
            <a:r>
              <a:rPr lang="en-US" dirty="0" err="1"/>
              <a:t>ara</a:t>
            </a:r>
            <a:r>
              <a:rPr lang="en-US" dirty="0"/>
              <a:t> di </a:t>
            </a:r>
            <a:r>
              <a:rPr lang="en-US" dirty="0" err="1"/>
              <a:t>Ercole</a:t>
            </a:r>
            <a:r>
              <a:rPr lang="en-US" dirty="0"/>
              <a:t>. A </a:t>
            </a:r>
            <a:r>
              <a:rPr lang="en-US" dirty="0" err="1"/>
              <a:t>partire</a:t>
            </a:r>
            <a:r>
              <a:rPr lang="en-US" dirty="0"/>
              <a:t> da </a:t>
            </a:r>
            <a:r>
              <a:rPr lang="en-US" dirty="0" err="1"/>
              <a:t>lì</a:t>
            </a:r>
            <a:r>
              <a:rPr lang="en-US" dirty="0"/>
              <a:t>, </a:t>
            </a:r>
            <a:r>
              <a:rPr lang="en-US" dirty="0" err="1"/>
              <a:t>furono</a:t>
            </a:r>
            <a:r>
              <a:rPr lang="en-US" dirty="0"/>
              <a:t> </a:t>
            </a:r>
            <a:r>
              <a:rPr lang="en-US" dirty="0" err="1"/>
              <a:t>posti</a:t>
            </a:r>
            <a:r>
              <a:rPr lang="en-US" dirty="0"/>
              <a:t>, a </a:t>
            </a:r>
            <a:r>
              <a:rPr lang="en-US" dirty="0" err="1"/>
              <a:t>intervalli</a:t>
            </a:r>
            <a:r>
              <a:rPr lang="en-US" dirty="0"/>
              <a:t> </a:t>
            </a:r>
            <a:r>
              <a:rPr lang="en-US" dirty="0" err="1"/>
              <a:t>regolari</a:t>
            </a:r>
            <a:r>
              <a:rPr lang="en-US" dirty="0"/>
              <a:t>, </a:t>
            </a:r>
            <a:r>
              <a:rPr lang="en-US" dirty="0" err="1"/>
              <a:t>dei</a:t>
            </a:r>
            <a:r>
              <a:rPr lang="en-US" dirty="0"/>
              <a:t> </a:t>
            </a:r>
            <a:r>
              <a:rPr lang="en-US" dirty="0" err="1"/>
              <a:t>cippi</a:t>
            </a:r>
            <a:r>
              <a:rPr lang="en-US" dirty="0"/>
              <a:t> di </a:t>
            </a:r>
            <a:r>
              <a:rPr lang="en-US" dirty="0" err="1"/>
              <a:t>pietra</a:t>
            </a:r>
            <a:r>
              <a:rPr lang="en-US" dirty="0"/>
              <a:t>, </a:t>
            </a:r>
            <a:r>
              <a:rPr lang="en-US" dirty="0" err="1"/>
              <a:t>dalle</a:t>
            </a:r>
            <a:r>
              <a:rPr lang="en-US" dirty="0"/>
              <a:t> </a:t>
            </a:r>
            <a:r>
              <a:rPr lang="en-US" dirty="0" err="1"/>
              <a:t>falde</a:t>
            </a:r>
            <a:r>
              <a:rPr lang="en-US" dirty="0"/>
              <a:t> del </a:t>
            </a:r>
            <a:r>
              <a:rPr lang="en-US" dirty="0" err="1"/>
              <a:t>colle</a:t>
            </a:r>
            <a:r>
              <a:rPr lang="en-US" dirty="0"/>
              <a:t> Palatino </a:t>
            </a:r>
            <a:r>
              <a:rPr lang="en-US" dirty="0" err="1"/>
              <a:t>fino</a:t>
            </a:r>
            <a:r>
              <a:rPr lang="en-US" dirty="0"/>
              <a:t> </a:t>
            </a:r>
            <a:r>
              <a:rPr lang="en-US" dirty="0" err="1"/>
              <a:t>all'ara</a:t>
            </a:r>
            <a:r>
              <a:rPr lang="en-US" dirty="0"/>
              <a:t> di </a:t>
            </a:r>
            <a:r>
              <a:rPr lang="en-US" dirty="0" err="1"/>
              <a:t>Conso</a:t>
            </a:r>
            <a:r>
              <a:rPr lang="en-US" dirty="0"/>
              <a:t>, e poi </a:t>
            </a:r>
            <a:r>
              <a:rPr lang="en-US" dirty="0" err="1"/>
              <a:t>fino</a:t>
            </a:r>
            <a:r>
              <a:rPr lang="en-US" dirty="0"/>
              <a:t> </a:t>
            </a:r>
            <a:r>
              <a:rPr lang="en-US" dirty="0" err="1"/>
              <a:t>alle</a:t>
            </a:r>
            <a:r>
              <a:rPr lang="en-US" dirty="0"/>
              <a:t> </a:t>
            </a:r>
            <a:r>
              <a:rPr lang="en-US" dirty="0" err="1"/>
              <a:t>antiche</a:t>
            </a:r>
            <a:r>
              <a:rPr lang="en-US" dirty="0"/>
              <a:t> Curie e </a:t>
            </a:r>
            <a:r>
              <a:rPr lang="en-US" dirty="0" err="1"/>
              <a:t>ancora</a:t>
            </a:r>
            <a:r>
              <a:rPr lang="en-US" dirty="0"/>
              <a:t> </a:t>
            </a:r>
            <a:r>
              <a:rPr lang="en-US" dirty="0" err="1"/>
              <a:t>fino</a:t>
            </a:r>
            <a:r>
              <a:rPr lang="en-US" dirty="0"/>
              <a:t> al </a:t>
            </a:r>
            <a:r>
              <a:rPr lang="en-US" dirty="0" err="1"/>
              <a:t>sacello</a:t>
            </a:r>
            <a:r>
              <a:rPr lang="en-US" dirty="0"/>
              <a:t> </a:t>
            </a:r>
            <a:r>
              <a:rPr lang="en-US" dirty="0" err="1"/>
              <a:t>dei</a:t>
            </a:r>
            <a:r>
              <a:rPr lang="en-US" dirty="0"/>
              <a:t> </a:t>
            </a:r>
            <a:r>
              <a:rPr lang="en-US" dirty="0" err="1"/>
              <a:t>Lari</a:t>
            </a:r>
            <a:r>
              <a:rPr lang="en-US" dirty="0"/>
              <a:t>. E </a:t>
            </a:r>
            <a:r>
              <a:rPr lang="en-US" dirty="0" err="1"/>
              <a:t>si</a:t>
            </a:r>
            <a:r>
              <a:rPr lang="en-US" dirty="0"/>
              <a:t> </a:t>
            </a:r>
            <a:r>
              <a:rPr lang="en-US" dirty="0" err="1"/>
              <a:t>è</a:t>
            </a:r>
            <a:r>
              <a:rPr lang="en-US" dirty="0"/>
              <a:t> </a:t>
            </a:r>
            <a:r>
              <a:rPr lang="en-US" dirty="0" err="1"/>
              <a:t>sempre</a:t>
            </a:r>
            <a:r>
              <a:rPr lang="en-US" dirty="0"/>
              <a:t> </a:t>
            </a:r>
            <a:r>
              <a:rPr lang="en-US" dirty="0" err="1"/>
              <a:t>creduto</a:t>
            </a:r>
            <a:r>
              <a:rPr lang="en-US" dirty="0"/>
              <a:t> </a:t>
            </a:r>
            <a:r>
              <a:rPr lang="en-US" dirty="0" err="1"/>
              <a:t>che</a:t>
            </a:r>
            <a:r>
              <a:rPr lang="en-US" dirty="0"/>
              <a:t> </a:t>
            </a:r>
            <a:r>
              <a:rPr lang="en-US" dirty="0" err="1"/>
              <a:t>il</a:t>
            </a:r>
            <a:r>
              <a:rPr lang="en-US" dirty="0"/>
              <a:t> </a:t>
            </a:r>
            <a:r>
              <a:rPr lang="en-US" dirty="0" err="1"/>
              <a:t>Foro</a:t>
            </a:r>
            <a:r>
              <a:rPr lang="en-US" dirty="0"/>
              <a:t> Romano e </a:t>
            </a:r>
            <a:r>
              <a:rPr lang="en-US" dirty="0" err="1"/>
              <a:t>il</a:t>
            </a:r>
            <a:r>
              <a:rPr lang="en-US" dirty="0"/>
              <a:t> </a:t>
            </a:r>
            <a:r>
              <a:rPr lang="en-US" dirty="0" err="1"/>
              <a:t>Campidoglio</a:t>
            </a:r>
            <a:r>
              <a:rPr lang="en-US" dirty="0"/>
              <a:t> </a:t>
            </a:r>
            <a:r>
              <a:rPr lang="en-US" dirty="0" err="1"/>
              <a:t>siano</a:t>
            </a:r>
            <a:r>
              <a:rPr lang="en-US" dirty="0"/>
              <a:t> </a:t>
            </a:r>
            <a:r>
              <a:rPr lang="en-US" dirty="0" err="1"/>
              <a:t>stati</a:t>
            </a:r>
            <a:r>
              <a:rPr lang="en-US" dirty="0"/>
              <a:t> </a:t>
            </a:r>
            <a:r>
              <a:rPr lang="en-US" dirty="0" err="1"/>
              <a:t>aggiunti</a:t>
            </a:r>
            <a:r>
              <a:rPr lang="en-US" dirty="0"/>
              <a:t> </a:t>
            </a:r>
            <a:r>
              <a:rPr lang="en-US" dirty="0" err="1"/>
              <a:t>alla</a:t>
            </a:r>
            <a:r>
              <a:rPr lang="en-US" dirty="0"/>
              <a:t> </a:t>
            </a:r>
            <a:r>
              <a:rPr lang="en-US" dirty="0" err="1"/>
              <a:t>città</a:t>
            </a:r>
            <a:r>
              <a:rPr lang="en-US" dirty="0"/>
              <a:t> non da </a:t>
            </a:r>
            <a:r>
              <a:rPr lang="en-US" dirty="0" err="1"/>
              <a:t>Romolo</a:t>
            </a:r>
            <a:r>
              <a:rPr lang="en-US" dirty="0"/>
              <a:t>, ma da Tito </a:t>
            </a:r>
            <a:r>
              <a:rPr lang="en-US" dirty="0" err="1"/>
              <a:t>Tazio</a:t>
            </a:r>
            <a:r>
              <a:rPr lang="en-US" dirty="0"/>
              <a:t>. In </a:t>
            </a:r>
            <a:r>
              <a:rPr lang="en-US" dirty="0" err="1"/>
              <a:t>seguito</a:t>
            </a:r>
            <a:r>
              <a:rPr lang="en-US" dirty="0"/>
              <a:t>, col </a:t>
            </a:r>
            <a:r>
              <a:rPr lang="en-US" dirty="0" err="1"/>
              <a:t>crescere</a:t>
            </a:r>
            <a:r>
              <a:rPr lang="en-US" dirty="0"/>
              <a:t> </a:t>
            </a:r>
            <a:r>
              <a:rPr lang="en-US" dirty="0" err="1"/>
              <a:t>della</a:t>
            </a:r>
            <a:r>
              <a:rPr lang="en-US" dirty="0"/>
              <a:t> </a:t>
            </a:r>
            <a:r>
              <a:rPr lang="en-US" dirty="0" err="1"/>
              <a:t>fortuna</a:t>
            </a:r>
            <a:r>
              <a:rPr lang="en-US" dirty="0"/>
              <a:t> di Roma, </a:t>
            </a:r>
            <a:r>
              <a:rPr lang="en-US" dirty="0" err="1"/>
              <a:t>si</a:t>
            </a:r>
            <a:r>
              <a:rPr lang="en-US" dirty="0"/>
              <a:t> </a:t>
            </a:r>
            <a:r>
              <a:rPr lang="en-US" dirty="0" err="1"/>
              <a:t>è</a:t>
            </a:r>
            <a:r>
              <a:rPr lang="en-US" dirty="0"/>
              <a:t> </a:t>
            </a:r>
            <a:r>
              <a:rPr lang="en-US" dirty="0" err="1"/>
              <a:t>ampliato</a:t>
            </a:r>
            <a:r>
              <a:rPr lang="en-US" dirty="0"/>
              <a:t> </a:t>
            </a:r>
            <a:r>
              <a:rPr lang="en-US" dirty="0" err="1"/>
              <a:t>il</a:t>
            </a:r>
            <a:r>
              <a:rPr lang="en-US" dirty="0"/>
              <a:t> </a:t>
            </a:r>
            <a:r>
              <a:rPr lang="en-US" dirty="0" err="1"/>
              <a:t>pomerio</a:t>
            </a:r>
            <a:r>
              <a:rPr lang="en-US" dirty="0"/>
              <a:t>. I </a:t>
            </a:r>
            <a:r>
              <a:rPr lang="en-US" dirty="0" err="1"/>
              <a:t>limiti</a:t>
            </a:r>
            <a:r>
              <a:rPr lang="en-US" dirty="0"/>
              <a:t> </a:t>
            </a:r>
            <a:r>
              <a:rPr lang="en-US" dirty="0" err="1"/>
              <a:t>fissati</a:t>
            </a:r>
            <a:r>
              <a:rPr lang="en-US" dirty="0"/>
              <a:t> </a:t>
            </a:r>
            <a:r>
              <a:rPr lang="en-US" dirty="0" err="1"/>
              <a:t>allora</a:t>
            </a:r>
            <a:r>
              <a:rPr lang="en-US" dirty="0"/>
              <a:t> da Claudio </a:t>
            </a:r>
            <a:r>
              <a:rPr lang="en-US" dirty="0" err="1"/>
              <a:t>appaiono</a:t>
            </a:r>
            <a:r>
              <a:rPr lang="en-US" dirty="0"/>
              <a:t> </a:t>
            </a:r>
            <a:r>
              <a:rPr lang="en-US" dirty="0" err="1"/>
              <a:t>oggi</a:t>
            </a:r>
            <a:r>
              <a:rPr lang="en-US" dirty="0"/>
              <a:t> di facile </a:t>
            </a:r>
            <a:r>
              <a:rPr lang="en-US" dirty="0" err="1"/>
              <a:t>identificazione</a:t>
            </a:r>
            <a:r>
              <a:rPr lang="en-US" dirty="0"/>
              <a:t> e </a:t>
            </a:r>
            <a:r>
              <a:rPr lang="en-US" dirty="0" err="1"/>
              <a:t>sono</a:t>
            </a:r>
            <a:r>
              <a:rPr lang="en-US" dirty="0"/>
              <a:t> </a:t>
            </a:r>
            <a:r>
              <a:rPr lang="en-US" dirty="0" err="1"/>
              <a:t>registrati</a:t>
            </a:r>
            <a:r>
              <a:rPr lang="en-US" dirty="0"/>
              <a:t> </a:t>
            </a:r>
            <a:r>
              <a:rPr lang="en-US" dirty="0" err="1"/>
              <a:t>negli</a:t>
            </a:r>
            <a:r>
              <a:rPr lang="en-US" dirty="0"/>
              <a:t> </a:t>
            </a:r>
            <a:r>
              <a:rPr lang="en-US" dirty="0" err="1"/>
              <a:t>atti</a:t>
            </a:r>
            <a:r>
              <a:rPr lang="en-US" dirty="0"/>
              <a:t> </a:t>
            </a:r>
            <a:r>
              <a:rPr lang="en-US" dirty="0" err="1"/>
              <a:t>pubblici</a:t>
            </a:r>
            <a:r>
              <a:rPr lang="en-US" dirty="0"/>
              <a:t>.</a:t>
            </a:r>
            <a:endParaRPr lang="it-IT" dirty="0"/>
          </a:p>
          <a:p>
            <a:endParaRPr lang="it-IT" dirty="0"/>
          </a:p>
        </p:txBody>
      </p:sp>
    </p:spTree>
    <p:extLst>
      <p:ext uri="{BB962C8B-B14F-4D97-AF65-F5344CB8AC3E}">
        <p14:creationId xmlns:p14="http://schemas.microsoft.com/office/powerpoint/2010/main" val="310697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908720"/>
          </a:xfrm>
        </p:spPr>
        <p:txBody>
          <a:bodyPr>
            <a:normAutofit/>
          </a:bodyPr>
          <a:lstStyle/>
          <a:p>
            <a:endParaRPr lang="it-IT" dirty="0"/>
          </a:p>
        </p:txBody>
      </p:sp>
      <p:sp>
        <p:nvSpPr>
          <p:cNvPr id="3" name="Segnaposto contenuto 2"/>
          <p:cNvSpPr>
            <a:spLocks noGrp="1"/>
          </p:cNvSpPr>
          <p:nvPr>
            <p:ph idx="1"/>
          </p:nvPr>
        </p:nvSpPr>
        <p:spPr>
          <a:xfrm>
            <a:off x="0" y="0"/>
            <a:ext cx="9144000" cy="6858000"/>
          </a:xfrm>
        </p:spPr>
        <p:txBody>
          <a:bodyPr>
            <a:normAutofit fontScale="77500" lnSpcReduction="20000"/>
          </a:bodyPr>
          <a:lstStyle/>
          <a:p>
            <a:r>
              <a:rPr lang="it-IT" dirty="0" err="1"/>
              <a:t>Dion.Hal</a:t>
            </a:r>
            <a:r>
              <a:rPr lang="it-IT" dirty="0"/>
              <a:t>. I.87.3</a:t>
            </a:r>
          </a:p>
          <a:p>
            <a:r>
              <a:rPr lang="it-IT" dirty="0"/>
              <a:t>Chiamò a raccolta i Latini che non erano caduti in battaglia e che erano poco più di tremila rispetto alla notevole quantità dell'inizio, quando guidava la colonia, e fondò una città sul </a:t>
            </a:r>
            <a:r>
              <a:rPr lang="it-IT" dirty="0" err="1"/>
              <a:t>Pallantio</a:t>
            </a:r>
            <a:r>
              <a:rPr lang="it-IT" dirty="0"/>
              <a:t>.</a:t>
            </a:r>
          </a:p>
          <a:p>
            <a:r>
              <a:rPr lang="it-IT" dirty="0" err="1"/>
              <a:t>Dion.Hal</a:t>
            </a:r>
            <a:r>
              <a:rPr lang="it-IT" dirty="0"/>
              <a:t>. I.88.2-3</a:t>
            </a:r>
          </a:p>
          <a:p>
            <a:r>
              <a:rPr lang="it-IT" dirty="0"/>
              <a:t>Quando ritenne che fosse stato fatto quanto, secondo il suo giudizio, fosse gradito agli dei, convocò tutto il popolo nel luogo prescelto e qui delineò sulla sommità del colle un quadrilatero, tracciando con un aratro trainato da un toro e da una mucca un solco continuo, destinato ad accogliere il muro. Da allora i Romani hanno mantenuto questa usanza di tracciare un solco intorno ai luoghi dove fondano le città. Dopo aver effettuato queste operazioni e aver sacrificato entrambi i due bovini, celebrati numerosi altri riti, distribuì i lavori al popolo. </a:t>
            </a:r>
            <a:r>
              <a:rPr lang="it-IT" b="1" dirty="0"/>
              <a:t>3</a:t>
            </a:r>
            <a:r>
              <a:rPr lang="it-IT" dirty="0"/>
              <a:t> Ancora oggi i Romani celebrano ogni anno questo giorno come una delle feste più importanti, denominate </a:t>
            </a:r>
            <a:r>
              <a:rPr lang="it-IT" dirty="0" err="1"/>
              <a:t>Parilia</a:t>
            </a:r>
            <a:r>
              <a:rPr lang="it-IT" dirty="0"/>
              <a:t>. Durante questa festività, che ricorre all'inizio della primavera, i contadini e i pastori fanno un sacrificio in segno di ringraziamento per la fertilità del loro bestiame.</a:t>
            </a:r>
          </a:p>
          <a:p>
            <a:endParaRPr lang="it-IT" dirty="0"/>
          </a:p>
        </p:txBody>
      </p:sp>
    </p:spTree>
    <p:extLst>
      <p:ext uri="{BB962C8B-B14F-4D97-AF65-F5344CB8AC3E}">
        <p14:creationId xmlns:p14="http://schemas.microsoft.com/office/powerpoint/2010/main" val="172593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764704"/>
          </a:xfrm>
        </p:spPr>
        <p:txBody>
          <a:bodyPr>
            <a:normAutofit/>
          </a:bodyPr>
          <a:lstStyle/>
          <a:p>
            <a:endParaRPr lang="it-IT" dirty="0"/>
          </a:p>
        </p:txBody>
      </p:sp>
      <p:sp>
        <p:nvSpPr>
          <p:cNvPr id="3" name="Segnaposto contenuto 2"/>
          <p:cNvSpPr>
            <a:spLocks noGrp="1"/>
          </p:cNvSpPr>
          <p:nvPr>
            <p:ph idx="1"/>
          </p:nvPr>
        </p:nvSpPr>
        <p:spPr>
          <a:xfrm>
            <a:off x="0" y="0"/>
            <a:ext cx="9144000" cy="6858000"/>
          </a:xfrm>
        </p:spPr>
        <p:txBody>
          <a:bodyPr>
            <a:normAutofit fontScale="85000" lnSpcReduction="20000"/>
          </a:bodyPr>
          <a:lstStyle/>
          <a:p>
            <a:r>
              <a:rPr lang="it-IT" dirty="0" smtClean="0"/>
              <a:t>Liv.I.44</a:t>
            </a:r>
          </a:p>
          <a:p>
            <a:r>
              <a:rPr lang="it-IT" dirty="0"/>
              <a:t>Così Servio aggiunge altri due colli, il Quirinale e il Viminale, amplia l'Esquilino e, per dargli lustro, vi si trasferisce lui stesso. Dota Roma di un terrapieno, un fossato e una cerchia muraria, estendendo così i limiti del pomerio. Quanto poi a questa parola, chi non va più in là dell'etimologia, la interpreta come "il tratto oltre le mura". Il senso è invece un altro: significa "il tratto intorno alle mura", cioè quello spazio che anticamente gli Etruschi, all'atto di fondare una città, delimitavano in modo rigoroso per poi costruirvi le mura e quindi consacravano con cerimonie augurali. E questo perché all'interno di esso non ci fossero contatti tra edifici e mura (cosa che oggi è invece d'uso comune), e all'esterno rimanesse una striscia di terra non utilizzabile dall'uomo. Questo spazio, caratterizzato dal divieto assoluto di costruire e di coltivare, fu chiamato pomerio dai Romani sia perché si trova al di là del muro sia perché il muro si trova al di là di esso. E ogni qual volta Roma conosceva degli ampliamenti urbanistici, questi limiti consacrati subivano sempre le stesse modifiche delle mura.</a:t>
            </a:r>
          </a:p>
          <a:p>
            <a:endParaRPr lang="it-IT" dirty="0"/>
          </a:p>
        </p:txBody>
      </p:sp>
    </p:spTree>
    <p:extLst>
      <p:ext uri="{BB962C8B-B14F-4D97-AF65-F5344CB8AC3E}">
        <p14:creationId xmlns:p14="http://schemas.microsoft.com/office/powerpoint/2010/main" val="80038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836712"/>
          </a:xfrm>
        </p:spPr>
        <p:txBody>
          <a:bodyPr>
            <a:normAutofit/>
          </a:bodyPr>
          <a:lstStyle/>
          <a:p>
            <a:endParaRPr lang="it-IT" dirty="0"/>
          </a:p>
        </p:txBody>
      </p:sp>
      <p:sp>
        <p:nvSpPr>
          <p:cNvPr id="3" name="Segnaposto contenuto 2"/>
          <p:cNvSpPr>
            <a:spLocks noGrp="1"/>
          </p:cNvSpPr>
          <p:nvPr>
            <p:ph idx="1"/>
          </p:nvPr>
        </p:nvSpPr>
        <p:spPr>
          <a:xfrm>
            <a:off x="0" y="0"/>
            <a:ext cx="9144000" cy="6858000"/>
          </a:xfrm>
        </p:spPr>
        <p:txBody>
          <a:bodyPr>
            <a:normAutofit fontScale="85000" lnSpcReduction="20000"/>
          </a:bodyPr>
          <a:lstStyle/>
          <a:p>
            <a:r>
              <a:rPr lang="it-IT" dirty="0"/>
              <a:t>Ovidio, </a:t>
            </a:r>
            <a:r>
              <a:rPr lang="it-IT" i="1" dirty="0"/>
              <a:t>Fasti</a:t>
            </a:r>
            <a:r>
              <a:rPr lang="it-IT" dirty="0"/>
              <a:t> IV.819-826</a:t>
            </a:r>
          </a:p>
          <a:p>
            <a:r>
              <a:rPr lang="it-IT" i="1" dirty="0" err="1"/>
              <a:t>apta</a:t>
            </a:r>
            <a:r>
              <a:rPr lang="it-IT" i="1" dirty="0"/>
              <a:t> </a:t>
            </a:r>
            <a:r>
              <a:rPr lang="it-IT" i="1" dirty="0" err="1"/>
              <a:t>dies</a:t>
            </a:r>
            <a:r>
              <a:rPr lang="it-IT" i="1" dirty="0"/>
              <a:t> </a:t>
            </a:r>
            <a:r>
              <a:rPr lang="it-IT" i="1" dirty="0" err="1"/>
              <a:t>legitur</a:t>
            </a:r>
            <a:r>
              <a:rPr lang="it-IT" i="1" dirty="0"/>
              <a:t> qua </a:t>
            </a:r>
            <a:r>
              <a:rPr lang="it-IT" i="1" dirty="0" err="1"/>
              <a:t>moenia</a:t>
            </a:r>
            <a:r>
              <a:rPr lang="it-IT" i="1" dirty="0"/>
              <a:t> </a:t>
            </a:r>
            <a:r>
              <a:rPr lang="it-IT" i="1" dirty="0" err="1"/>
              <a:t>signet</a:t>
            </a:r>
            <a:r>
              <a:rPr lang="it-IT" i="1" dirty="0"/>
              <a:t> aratro:</a:t>
            </a:r>
            <a:endParaRPr lang="it-IT" dirty="0"/>
          </a:p>
          <a:p>
            <a:r>
              <a:rPr lang="it-IT" i="1" dirty="0"/>
              <a:t>sacra </a:t>
            </a:r>
            <a:r>
              <a:rPr lang="it-IT" i="1" dirty="0" err="1"/>
              <a:t>Palis</a:t>
            </a:r>
            <a:r>
              <a:rPr lang="it-IT" i="1" dirty="0"/>
              <a:t> </a:t>
            </a:r>
            <a:r>
              <a:rPr lang="it-IT" i="1" dirty="0" err="1"/>
              <a:t>suberant</a:t>
            </a:r>
            <a:r>
              <a:rPr lang="it-IT" i="1" dirty="0"/>
              <a:t>; inde </a:t>
            </a:r>
            <a:r>
              <a:rPr lang="it-IT" i="1" dirty="0" err="1"/>
              <a:t>movetur</a:t>
            </a:r>
            <a:r>
              <a:rPr lang="it-IT" i="1" dirty="0"/>
              <a:t> opus.</a:t>
            </a:r>
            <a:endParaRPr lang="it-IT" dirty="0"/>
          </a:p>
          <a:p>
            <a:r>
              <a:rPr lang="it-IT" i="1" dirty="0"/>
              <a:t>fossa </a:t>
            </a:r>
            <a:r>
              <a:rPr lang="it-IT" i="1" dirty="0" err="1"/>
              <a:t>fit</a:t>
            </a:r>
            <a:r>
              <a:rPr lang="it-IT" i="1" dirty="0"/>
              <a:t> ad </a:t>
            </a:r>
            <a:r>
              <a:rPr lang="it-IT" i="1" dirty="0" err="1"/>
              <a:t>solidum</a:t>
            </a:r>
            <a:r>
              <a:rPr lang="it-IT" i="1" dirty="0"/>
              <a:t>, </a:t>
            </a:r>
            <a:r>
              <a:rPr lang="it-IT" i="1" dirty="0" err="1"/>
              <a:t>fruges</a:t>
            </a:r>
            <a:r>
              <a:rPr lang="it-IT" i="1" dirty="0"/>
              <a:t> </a:t>
            </a:r>
            <a:r>
              <a:rPr lang="it-IT" i="1" dirty="0" err="1"/>
              <a:t>iaciuntur</a:t>
            </a:r>
            <a:r>
              <a:rPr lang="it-IT" i="1" dirty="0"/>
              <a:t> in ima</a:t>
            </a:r>
            <a:endParaRPr lang="it-IT" dirty="0"/>
          </a:p>
          <a:p>
            <a:r>
              <a:rPr lang="it-IT" i="1" dirty="0"/>
              <a:t>et de vicino terra </a:t>
            </a:r>
            <a:r>
              <a:rPr lang="it-IT" i="1" dirty="0" err="1"/>
              <a:t>petita</a:t>
            </a:r>
            <a:r>
              <a:rPr lang="it-IT" i="1" dirty="0"/>
              <a:t> solo;</a:t>
            </a:r>
            <a:endParaRPr lang="it-IT" dirty="0"/>
          </a:p>
          <a:p>
            <a:r>
              <a:rPr lang="it-IT" i="1" dirty="0"/>
              <a:t>fossa </a:t>
            </a:r>
            <a:r>
              <a:rPr lang="it-IT" i="1" dirty="0" err="1"/>
              <a:t>repletur</a:t>
            </a:r>
            <a:r>
              <a:rPr lang="it-IT" i="1" dirty="0"/>
              <a:t> </a:t>
            </a:r>
            <a:r>
              <a:rPr lang="it-IT" i="1" dirty="0" err="1"/>
              <a:t>humo</a:t>
            </a:r>
            <a:r>
              <a:rPr lang="it-IT" i="1" dirty="0"/>
              <a:t>, </a:t>
            </a:r>
            <a:r>
              <a:rPr lang="it-IT" i="1" dirty="0" err="1"/>
              <a:t>plenaeque</a:t>
            </a:r>
            <a:r>
              <a:rPr lang="it-IT" i="1" dirty="0"/>
              <a:t> </a:t>
            </a:r>
            <a:r>
              <a:rPr lang="it-IT" i="1" dirty="0" err="1"/>
              <a:t>imponitur</a:t>
            </a:r>
            <a:r>
              <a:rPr lang="it-IT" i="1" dirty="0"/>
              <a:t> ara,</a:t>
            </a:r>
            <a:endParaRPr lang="it-IT" dirty="0"/>
          </a:p>
          <a:p>
            <a:r>
              <a:rPr lang="it-IT" i="1" dirty="0"/>
              <a:t>et </a:t>
            </a:r>
            <a:r>
              <a:rPr lang="it-IT" i="1" dirty="0" err="1"/>
              <a:t>novus</a:t>
            </a:r>
            <a:r>
              <a:rPr lang="it-IT" i="1" dirty="0"/>
              <a:t> accenso </a:t>
            </a:r>
            <a:r>
              <a:rPr lang="it-IT" i="1" dirty="0" err="1"/>
              <a:t>fungitur</a:t>
            </a:r>
            <a:r>
              <a:rPr lang="it-IT" i="1" dirty="0"/>
              <a:t> </a:t>
            </a:r>
            <a:r>
              <a:rPr lang="it-IT" i="1" dirty="0" err="1"/>
              <a:t>igne</a:t>
            </a:r>
            <a:r>
              <a:rPr lang="it-IT" i="1" dirty="0"/>
              <a:t> focus. </a:t>
            </a:r>
            <a:endParaRPr lang="it-IT" dirty="0"/>
          </a:p>
          <a:p>
            <a:r>
              <a:rPr lang="it-IT" i="1" dirty="0"/>
              <a:t>inde </a:t>
            </a:r>
            <a:r>
              <a:rPr lang="it-IT" i="1" dirty="0" err="1"/>
              <a:t>premens</a:t>
            </a:r>
            <a:r>
              <a:rPr lang="it-IT" i="1" dirty="0"/>
              <a:t> </a:t>
            </a:r>
            <a:r>
              <a:rPr lang="it-IT" i="1" dirty="0" err="1"/>
              <a:t>stivam</a:t>
            </a:r>
            <a:r>
              <a:rPr lang="it-IT" i="1" dirty="0"/>
              <a:t> </a:t>
            </a:r>
            <a:r>
              <a:rPr lang="it-IT" i="1" dirty="0" err="1"/>
              <a:t>designat</a:t>
            </a:r>
            <a:r>
              <a:rPr lang="it-IT" i="1" dirty="0"/>
              <a:t> </a:t>
            </a:r>
            <a:r>
              <a:rPr lang="it-IT" i="1" dirty="0" err="1"/>
              <a:t>moenia</a:t>
            </a:r>
            <a:r>
              <a:rPr lang="it-IT" i="1" dirty="0"/>
              <a:t> </a:t>
            </a:r>
            <a:r>
              <a:rPr lang="it-IT" i="1" dirty="0" err="1"/>
              <a:t>sulco</a:t>
            </a:r>
            <a:r>
              <a:rPr lang="it-IT" i="1" dirty="0"/>
              <a:t>;</a:t>
            </a:r>
            <a:endParaRPr lang="it-IT" dirty="0"/>
          </a:p>
          <a:p>
            <a:r>
              <a:rPr lang="it-IT" i="1" dirty="0"/>
              <a:t>alba </a:t>
            </a:r>
            <a:r>
              <a:rPr lang="it-IT" i="1" dirty="0" err="1"/>
              <a:t>iugum</a:t>
            </a:r>
            <a:r>
              <a:rPr lang="it-IT" i="1" dirty="0"/>
              <a:t> niveo </a:t>
            </a:r>
            <a:r>
              <a:rPr lang="it-IT" i="1" dirty="0" err="1"/>
              <a:t>cum</a:t>
            </a:r>
            <a:r>
              <a:rPr lang="it-IT" i="1" dirty="0"/>
              <a:t> bove vacca </a:t>
            </a:r>
            <a:r>
              <a:rPr lang="it-IT" i="1" dirty="0" err="1"/>
              <a:t>tulit</a:t>
            </a:r>
            <a:r>
              <a:rPr lang="it-IT" i="1" dirty="0"/>
              <a:t>.   </a:t>
            </a:r>
            <a:endParaRPr lang="it-IT" dirty="0"/>
          </a:p>
          <a:p>
            <a:r>
              <a:rPr lang="it-IT" dirty="0"/>
              <a:t>Romolo sceglie il giorno adatto per tracciare con l'aratro i limiti delle mura: le feste di </a:t>
            </a:r>
            <a:r>
              <a:rPr lang="it-IT" dirty="0" err="1"/>
              <a:t>Pales</a:t>
            </a:r>
            <a:r>
              <a:rPr lang="it-IT" dirty="0"/>
              <a:t> erano vicine; esse segnano l'inizio dell'opera.  Si scava una fossa fino alla roccia, vi si gettano frutti e terra presa dal suolo vicino; poi la fossa è colmata, vi si erige un altare e si accende il fuoco nel nuovo focolare.  Indi Romolo, chiudendo il manubrio dell'aratro, traccia il solco per il tracciato delle mura: una mucca bianca e un bue portano il giogo.</a:t>
            </a:r>
          </a:p>
          <a:p>
            <a:endParaRPr lang="it-IT" dirty="0"/>
          </a:p>
        </p:txBody>
      </p:sp>
    </p:spTree>
    <p:extLst>
      <p:ext uri="{BB962C8B-B14F-4D97-AF65-F5344CB8AC3E}">
        <p14:creationId xmlns:p14="http://schemas.microsoft.com/office/powerpoint/2010/main" val="3115407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Palatino</a:t>
            </a:r>
            <a:endParaRPr lang="it-IT" dirty="0"/>
          </a:p>
        </p:txBody>
      </p:sp>
      <p:pic>
        <p:nvPicPr>
          <p:cNvPr id="4" name="Segnaposto contenuto 3" descr="palatino arcaico musei capitolini.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707520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052736"/>
          </a:xfrm>
        </p:spPr>
        <p:txBody>
          <a:bodyPr/>
          <a:lstStyle/>
          <a:p>
            <a:r>
              <a:rPr lang="it-IT" dirty="0" err="1" smtClean="0"/>
              <a:t>Lupercalia</a:t>
            </a:r>
            <a:endParaRPr lang="it-IT" dirty="0"/>
          </a:p>
        </p:txBody>
      </p:sp>
      <p:sp>
        <p:nvSpPr>
          <p:cNvPr id="3" name="Segnaposto contenuto 2"/>
          <p:cNvSpPr>
            <a:spLocks noGrp="1"/>
          </p:cNvSpPr>
          <p:nvPr>
            <p:ph idx="1"/>
          </p:nvPr>
        </p:nvSpPr>
        <p:spPr>
          <a:xfrm>
            <a:off x="0" y="1268760"/>
            <a:ext cx="9144000" cy="5589240"/>
          </a:xfrm>
        </p:spPr>
        <p:txBody>
          <a:bodyPr>
            <a:normAutofit fontScale="85000" lnSpcReduction="20000"/>
          </a:bodyPr>
          <a:lstStyle/>
          <a:p>
            <a:r>
              <a:rPr lang="it-IT" dirty="0" err="1"/>
              <a:t>Varro</a:t>
            </a:r>
            <a:r>
              <a:rPr lang="it-IT" dirty="0"/>
              <a:t>, </a:t>
            </a:r>
            <a:r>
              <a:rPr lang="it-IT" i="1" dirty="0"/>
              <a:t>L.L.</a:t>
            </a:r>
            <a:r>
              <a:rPr lang="it-IT" dirty="0"/>
              <a:t> VI.34: </a:t>
            </a:r>
            <a:r>
              <a:rPr lang="it-IT" i="1" dirty="0" err="1"/>
              <a:t>Februarium</a:t>
            </a:r>
            <a:r>
              <a:rPr lang="it-IT" i="1" dirty="0"/>
              <a:t>, a die </a:t>
            </a:r>
            <a:r>
              <a:rPr lang="it-IT" i="1" dirty="0" err="1"/>
              <a:t>februato</a:t>
            </a:r>
            <a:r>
              <a:rPr lang="it-IT" i="1" dirty="0"/>
              <a:t>, </a:t>
            </a:r>
            <a:r>
              <a:rPr lang="it-IT" i="1" dirty="0" err="1"/>
              <a:t>quod</a:t>
            </a:r>
            <a:r>
              <a:rPr lang="it-IT" i="1" dirty="0"/>
              <a:t> </a:t>
            </a:r>
            <a:r>
              <a:rPr lang="it-IT" i="1" dirty="0" err="1"/>
              <a:t>tum</a:t>
            </a:r>
            <a:r>
              <a:rPr lang="it-IT" i="1" dirty="0"/>
              <a:t> </a:t>
            </a:r>
            <a:r>
              <a:rPr lang="it-IT" i="1" dirty="0" err="1"/>
              <a:t>februatur</a:t>
            </a:r>
            <a:r>
              <a:rPr lang="it-IT" i="1" dirty="0"/>
              <a:t> </a:t>
            </a:r>
            <a:r>
              <a:rPr lang="it-IT" i="1" dirty="0" err="1"/>
              <a:t>populus</a:t>
            </a:r>
            <a:r>
              <a:rPr lang="it-IT" i="1" dirty="0"/>
              <a:t>, id est </a:t>
            </a:r>
            <a:r>
              <a:rPr lang="it-IT" i="1" dirty="0" err="1"/>
              <a:t>lupercis</a:t>
            </a:r>
            <a:r>
              <a:rPr lang="it-IT" i="1" dirty="0"/>
              <a:t> </a:t>
            </a:r>
            <a:r>
              <a:rPr lang="it-IT" i="1" dirty="0" err="1"/>
              <a:t>nudis</a:t>
            </a:r>
            <a:r>
              <a:rPr lang="it-IT" i="1" dirty="0"/>
              <a:t> </a:t>
            </a:r>
            <a:r>
              <a:rPr lang="it-IT" i="1" dirty="0" err="1"/>
              <a:t>lustratur</a:t>
            </a:r>
            <a:r>
              <a:rPr lang="it-IT" i="1" dirty="0"/>
              <a:t> </a:t>
            </a:r>
            <a:r>
              <a:rPr lang="it-IT" i="1" dirty="0" err="1"/>
              <a:t>antiquum</a:t>
            </a:r>
            <a:r>
              <a:rPr lang="it-IT" i="1" dirty="0"/>
              <a:t> </a:t>
            </a:r>
            <a:r>
              <a:rPr lang="it-IT" i="1" dirty="0" err="1"/>
              <a:t>oppidum</a:t>
            </a:r>
            <a:r>
              <a:rPr lang="it-IT" i="1" dirty="0"/>
              <a:t> </a:t>
            </a:r>
            <a:r>
              <a:rPr lang="it-IT" i="1" dirty="0" err="1"/>
              <a:t>Palatinum</a:t>
            </a:r>
            <a:r>
              <a:rPr lang="it-IT" i="1" dirty="0"/>
              <a:t> </a:t>
            </a:r>
            <a:r>
              <a:rPr lang="it-IT" i="1" dirty="0" err="1"/>
              <a:t>gregibus</a:t>
            </a:r>
            <a:r>
              <a:rPr lang="it-IT" i="1" dirty="0"/>
              <a:t> </a:t>
            </a:r>
            <a:r>
              <a:rPr lang="it-IT" i="1" dirty="0" err="1"/>
              <a:t>humanis</a:t>
            </a:r>
            <a:r>
              <a:rPr lang="it-IT" i="1" dirty="0"/>
              <a:t> </a:t>
            </a:r>
            <a:r>
              <a:rPr lang="it-IT" i="1" dirty="0" err="1"/>
              <a:t>cinctum</a:t>
            </a:r>
            <a:r>
              <a:rPr lang="it-IT" i="1" dirty="0"/>
              <a:t>.</a:t>
            </a:r>
            <a:endParaRPr lang="it-IT" dirty="0"/>
          </a:p>
          <a:p>
            <a:r>
              <a:rPr lang="it-IT" dirty="0"/>
              <a:t>Febbraio, dal “giorno </a:t>
            </a:r>
            <a:r>
              <a:rPr lang="it-IT" dirty="0" err="1"/>
              <a:t>februatus</a:t>
            </a:r>
            <a:r>
              <a:rPr lang="it-IT" dirty="0"/>
              <a:t>”, poiché allora il popolo veniva purificato, vale a dire che l’antica città palatina, circondata da masse di persone, era purificata dai </a:t>
            </a:r>
            <a:r>
              <a:rPr lang="it-IT" dirty="0" err="1"/>
              <a:t>Luperci</a:t>
            </a:r>
            <a:r>
              <a:rPr lang="it-IT" dirty="0"/>
              <a:t> nudi.</a:t>
            </a:r>
          </a:p>
          <a:p>
            <a:r>
              <a:rPr lang="it-IT" dirty="0"/>
              <a:t> </a:t>
            </a:r>
          </a:p>
          <a:p>
            <a:r>
              <a:rPr lang="it-IT" dirty="0"/>
              <a:t>calendario di </a:t>
            </a:r>
            <a:r>
              <a:rPr lang="it-IT" dirty="0" err="1"/>
              <a:t>Polemio</a:t>
            </a:r>
            <a:r>
              <a:rPr lang="it-IT" dirty="0"/>
              <a:t> Silvio </a:t>
            </a:r>
            <a:r>
              <a:rPr lang="it-IT" i="1" dirty="0" err="1"/>
              <a:t>InscrIt</a:t>
            </a:r>
            <a:r>
              <a:rPr lang="it-IT" dirty="0"/>
              <a:t> XIII.2, 43: </a:t>
            </a:r>
          </a:p>
          <a:p>
            <a:r>
              <a:rPr lang="it-IT" i="1" dirty="0" err="1"/>
              <a:t>Februarius</a:t>
            </a:r>
            <a:r>
              <a:rPr lang="it-IT" i="1" dirty="0"/>
              <a:t> </a:t>
            </a:r>
            <a:r>
              <a:rPr lang="it-IT" i="1" dirty="0" err="1"/>
              <a:t>dictus</a:t>
            </a:r>
            <a:r>
              <a:rPr lang="it-IT" i="1" dirty="0"/>
              <a:t> a </a:t>
            </a:r>
            <a:r>
              <a:rPr lang="it-IT" i="1" dirty="0" err="1"/>
              <a:t>febro</a:t>
            </a:r>
            <a:r>
              <a:rPr lang="it-IT" i="1" dirty="0"/>
              <a:t> verbo, </a:t>
            </a:r>
            <a:r>
              <a:rPr lang="it-IT" i="1" dirty="0" err="1"/>
              <a:t>quod</a:t>
            </a:r>
            <a:r>
              <a:rPr lang="it-IT" i="1" dirty="0"/>
              <a:t> </a:t>
            </a:r>
            <a:r>
              <a:rPr lang="it-IT" i="1" dirty="0" err="1"/>
              <a:t>purgamentum</a:t>
            </a:r>
            <a:r>
              <a:rPr lang="it-IT" i="1" dirty="0"/>
              <a:t> </a:t>
            </a:r>
            <a:r>
              <a:rPr lang="it-IT" i="1" dirty="0" err="1"/>
              <a:t>veteres</a:t>
            </a:r>
            <a:r>
              <a:rPr lang="it-IT" i="1" dirty="0"/>
              <a:t> </a:t>
            </a:r>
            <a:r>
              <a:rPr lang="it-IT" i="1" dirty="0" err="1"/>
              <a:t>nominabant</a:t>
            </a:r>
            <a:r>
              <a:rPr lang="it-IT" i="1" dirty="0"/>
              <a:t>, </a:t>
            </a:r>
            <a:r>
              <a:rPr lang="it-IT" i="1" dirty="0" err="1"/>
              <a:t>quia</a:t>
            </a:r>
            <a:r>
              <a:rPr lang="it-IT" i="1" dirty="0"/>
              <a:t> </a:t>
            </a:r>
            <a:r>
              <a:rPr lang="it-IT" i="1" dirty="0" err="1"/>
              <a:t>tum</a:t>
            </a:r>
            <a:r>
              <a:rPr lang="it-IT" i="1" dirty="0"/>
              <a:t> </a:t>
            </a:r>
            <a:r>
              <a:rPr lang="it-IT" i="1" dirty="0" err="1"/>
              <a:t>Romae</a:t>
            </a:r>
            <a:r>
              <a:rPr lang="it-IT" i="1" dirty="0"/>
              <a:t> </a:t>
            </a:r>
            <a:r>
              <a:rPr lang="it-IT" i="1" dirty="0" err="1"/>
              <a:t>moenia</a:t>
            </a:r>
            <a:r>
              <a:rPr lang="it-IT" i="1" dirty="0"/>
              <a:t> </a:t>
            </a:r>
            <a:r>
              <a:rPr lang="it-IT" i="1" dirty="0" err="1"/>
              <a:t>lustrabantur</a:t>
            </a:r>
            <a:r>
              <a:rPr lang="it-IT" i="1" dirty="0"/>
              <a:t>.</a:t>
            </a:r>
            <a:endParaRPr lang="it-IT" dirty="0"/>
          </a:p>
          <a:p>
            <a:r>
              <a:rPr lang="it-IT" dirty="0" err="1"/>
              <a:t>Februarius</a:t>
            </a:r>
            <a:r>
              <a:rPr lang="it-IT" dirty="0"/>
              <a:t> è detto così dalla parola </a:t>
            </a:r>
            <a:r>
              <a:rPr lang="it-IT" i="1" dirty="0" err="1"/>
              <a:t>februm</a:t>
            </a:r>
            <a:r>
              <a:rPr lang="it-IT" dirty="0"/>
              <a:t>, perché gli antichi così chiamavano la purificazione, poiché allora venivano purificate le mura di Roma.</a:t>
            </a:r>
          </a:p>
          <a:p>
            <a:endParaRPr lang="it-IT" dirty="0"/>
          </a:p>
        </p:txBody>
      </p:sp>
    </p:spTree>
    <p:extLst>
      <p:ext uri="{BB962C8B-B14F-4D97-AF65-F5344CB8AC3E}">
        <p14:creationId xmlns:p14="http://schemas.microsoft.com/office/powerpoint/2010/main" val="380059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corsi sicurezza. Chi verrà agli scavi si iscriva al corso della sicurezza, preferibilmente in queste date: 13/03-11/04.</a:t>
            </a:r>
          </a:p>
          <a:p>
            <a:r>
              <a:rPr lang="it-IT" dirty="0" smtClean="0"/>
              <a:t> Il link dove gli studenti potranno iscriversi è</a:t>
            </a:r>
          </a:p>
          <a:p>
            <a:r>
              <a:rPr lang="it-IT" u="sng" dirty="0" smtClean="0">
                <a:hlinkClick r:id="rId2"/>
              </a:rPr>
              <a:t>http://doodle.com/poll/2cv3drb45yis7taq</a:t>
            </a: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260648"/>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85000" lnSpcReduction="20000"/>
          </a:bodyPr>
          <a:lstStyle/>
          <a:p>
            <a:r>
              <a:rPr lang="it-IT" dirty="0" err="1"/>
              <a:t>Serv</a:t>
            </a:r>
            <a:r>
              <a:rPr lang="it-IT" dirty="0"/>
              <a:t>., </a:t>
            </a:r>
            <a:r>
              <a:rPr lang="it-IT" i="1" dirty="0" err="1"/>
              <a:t>Aen</a:t>
            </a:r>
            <a:r>
              <a:rPr lang="it-IT" i="1" dirty="0"/>
              <a:t>.</a:t>
            </a:r>
            <a:r>
              <a:rPr lang="it-IT" dirty="0"/>
              <a:t> VIII.343: </a:t>
            </a:r>
          </a:p>
          <a:p>
            <a:r>
              <a:rPr lang="it-IT" i="1" dirty="0"/>
              <a:t>(Pan = </a:t>
            </a:r>
            <a:r>
              <a:rPr lang="it-IT" i="1" dirty="0" err="1"/>
              <a:t>Lupercus</a:t>
            </a:r>
            <a:r>
              <a:rPr lang="it-IT" i="1" dirty="0"/>
              <a:t>) et </a:t>
            </a:r>
            <a:r>
              <a:rPr lang="it-IT" i="1" dirty="0" err="1"/>
              <a:t>dictus</a:t>
            </a:r>
            <a:r>
              <a:rPr lang="it-IT" i="1" dirty="0"/>
              <a:t> </a:t>
            </a:r>
            <a:r>
              <a:rPr lang="it-IT" i="1" dirty="0" err="1"/>
              <a:t>Lycaeus</a:t>
            </a:r>
            <a:r>
              <a:rPr lang="it-IT" i="1" dirty="0"/>
              <a:t>, </a:t>
            </a:r>
            <a:r>
              <a:rPr lang="it-IT" i="1" dirty="0" err="1"/>
              <a:t>quod</a:t>
            </a:r>
            <a:r>
              <a:rPr lang="it-IT" i="1" dirty="0"/>
              <a:t> </a:t>
            </a:r>
            <a:r>
              <a:rPr lang="it-IT" i="1" dirty="0" err="1"/>
              <a:t>lupos</a:t>
            </a:r>
            <a:r>
              <a:rPr lang="it-IT" i="1" dirty="0"/>
              <a:t> non </a:t>
            </a:r>
            <a:r>
              <a:rPr lang="it-IT" i="1" dirty="0" err="1"/>
              <a:t>sinat</a:t>
            </a:r>
            <a:r>
              <a:rPr lang="it-IT" i="1" dirty="0"/>
              <a:t> in </a:t>
            </a:r>
            <a:r>
              <a:rPr lang="it-IT" i="1" dirty="0" err="1"/>
              <a:t>oves</a:t>
            </a:r>
            <a:r>
              <a:rPr lang="it-IT" i="1" dirty="0"/>
              <a:t> </a:t>
            </a:r>
            <a:r>
              <a:rPr lang="it-IT" i="1" dirty="0" err="1"/>
              <a:t>saevire</a:t>
            </a:r>
            <a:r>
              <a:rPr lang="it-IT" i="1" dirty="0"/>
              <a:t>. ergo ideo et </a:t>
            </a:r>
            <a:r>
              <a:rPr lang="it-IT" i="1" dirty="0" err="1"/>
              <a:t>Euander</a:t>
            </a:r>
            <a:r>
              <a:rPr lang="it-IT" i="1" dirty="0"/>
              <a:t> </a:t>
            </a:r>
            <a:r>
              <a:rPr lang="it-IT" i="1" dirty="0" err="1"/>
              <a:t>deo</a:t>
            </a:r>
            <a:r>
              <a:rPr lang="it-IT" i="1" dirty="0"/>
              <a:t> </a:t>
            </a:r>
            <a:r>
              <a:rPr lang="it-IT" i="1" dirty="0" err="1"/>
              <a:t>gentis</a:t>
            </a:r>
            <a:r>
              <a:rPr lang="it-IT" i="1" dirty="0"/>
              <a:t> </a:t>
            </a:r>
            <a:r>
              <a:rPr lang="it-IT" i="1" dirty="0" err="1"/>
              <a:t>suae</a:t>
            </a:r>
            <a:r>
              <a:rPr lang="it-IT" i="1" dirty="0"/>
              <a:t> </a:t>
            </a:r>
            <a:r>
              <a:rPr lang="it-IT" i="1" dirty="0" err="1"/>
              <a:t>sacravit</a:t>
            </a:r>
            <a:r>
              <a:rPr lang="it-IT" i="1" dirty="0"/>
              <a:t> </a:t>
            </a:r>
            <a:r>
              <a:rPr lang="it-IT" i="1" dirty="0" err="1"/>
              <a:t>locum</a:t>
            </a:r>
            <a:r>
              <a:rPr lang="it-IT" i="1" dirty="0"/>
              <a:t> et </a:t>
            </a:r>
            <a:r>
              <a:rPr lang="it-IT" i="1" dirty="0" err="1"/>
              <a:t>nominavit</a:t>
            </a:r>
            <a:r>
              <a:rPr lang="it-IT" i="1" dirty="0"/>
              <a:t> </a:t>
            </a:r>
            <a:r>
              <a:rPr lang="it-IT" i="1" dirty="0" err="1"/>
              <a:t>lupercal</a:t>
            </a:r>
            <a:r>
              <a:rPr lang="it-IT" i="1" dirty="0"/>
              <a:t>, </a:t>
            </a:r>
            <a:r>
              <a:rPr lang="it-IT" i="1" dirty="0" err="1"/>
              <a:t>quod</a:t>
            </a:r>
            <a:r>
              <a:rPr lang="it-IT" i="1" dirty="0"/>
              <a:t> </a:t>
            </a:r>
            <a:r>
              <a:rPr lang="it-IT" i="1" dirty="0" err="1"/>
              <a:t>praesidio</a:t>
            </a:r>
            <a:r>
              <a:rPr lang="it-IT" i="1" dirty="0"/>
              <a:t> </a:t>
            </a:r>
            <a:r>
              <a:rPr lang="it-IT" i="1" dirty="0" err="1"/>
              <a:t>ipsius</a:t>
            </a:r>
            <a:r>
              <a:rPr lang="it-IT" i="1" dirty="0"/>
              <a:t> </a:t>
            </a:r>
            <a:r>
              <a:rPr lang="it-IT" i="1" dirty="0" err="1"/>
              <a:t>numinis</a:t>
            </a:r>
            <a:r>
              <a:rPr lang="it-IT" i="1" dirty="0"/>
              <a:t> lupi a </a:t>
            </a:r>
            <a:r>
              <a:rPr lang="it-IT" i="1" dirty="0" err="1"/>
              <a:t>pecudibus</a:t>
            </a:r>
            <a:r>
              <a:rPr lang="it-IT" i="1" dirty="0"/>
              <a:t> </a:t>
            </a:r>
            <a:r>
              <a:rPr lang="it-IT" i="1" dirty="0" err="1"/>
              <a:t>arcerentur</a:t>
            </a:r>
            <a:r>
              <a:rPr lang="it-IT" i="1" dirty="0"/>
              <a:t>.</a:t>
            </a:r>
            <a:endParaRPr lang="it-IT" dirty="0"/>
          </a:p>
          <a:p>
            <a:r>
              <a:rPr lang="it-IT" dirty="0"/>
              <a:t>Pan era detto Liceo, perché non permetteva che le pecore fossero oggetto di violenza. Pertanto Evandro consacrò un luogo al dio della sua gente e lo chiamò Lupercale, perché i lupi venivano tenuti alla larga dalle greggi dalla protezione di questo stesso dio. </a:t>
            </a:r>
          </a:p>
          <a:p>
            <a:r>
              <a:rPr lang="it-IT" dirty="0"/>
              <a:t> </a:t>
            </a:r>
          </a:p>
          <a:p>
            <a:r>
              <a:rPr lang="it-IT" dirty="0" err="1"/>
              <a:t>Cic</a:t>
            </a:r>
            <a:r>
              <a:rPr lang="it-IT" dirty="0"/>
              <a:t>., </a:t>
            </a:r>
            <a:r>
              <a:rPr lang="it-IT" i="1" dirty="0"/>
              <a:t>Pro Cael.</a:t>
            </a:r>
            <a:r>
              <a:rPr lang="it-IT" dirty="0"/>
              <a:t>26: </a:t>
            </a:r>
          </a:p>
          <a:p>
            <a:r>
              <a:rPr lang="it-IT" i="1" dirty="0"/>
              <a:t>fera </a:t>
            </a:r>
            <a:r>
              <a:rPr lang="it-IT" i="1" dirty="0" err="1"/>
              <a:t>quaedam</a:t>
            </a:r>
            <a:r>
              <a:rPr lang="it-IT" i="1" dirty="0"/>
              <a:t> </a:t>
            </a:r>
            <a:r>
              <a:rPr lang="it-IT" i="1" dirty="0" err="1"/>
              <a:t>sodalitas</a:t>
            </a:r>
            <a:r>
              <a:rPr lang="it-IT" i="1" dirty="0"/>
              <a:t> et </a:t>
            </a:r>
            <a:r>
              <a:rPr lang="it-IT" i="1" dirty="0" err="1"/>
              <a:t>plane</a:t>
            </a:r>
            <a:r>
              <a:rPr lang="it-IT" i="1" dirty="0"/>
              <a:t> </a:t>
            </a:r>
            <a:r>
              <a:rPr lang="it-IT" i="1" dirty="0" err="1"/>
              <a:t>pastoricia</a:t>
            </a:r>
            <a:r>
              <a:rPr lang="it-IT" i="1" dirty="0"/>
              <a:t> </a:t>
            </a:r>
            <a:r>
              <a:rPr lang="it-IT" i="1" dirty="0" err="1"/>
              <a:t>atque</a:t>
            </a:r>
            <a:r>
              <a:rPr lang="it-IT" i="1" dirty="0"/>
              <a:t> </a:t>
            </a:r>
            <a:r>
              <a:rPr lang="it-IT" i="1" dirty="0" err="1"/>
              <a:t>agrestis</a:t>
            </a:r>
            <a:r>
              <a:rPr lang="it-IT" i="1" dirty="0"/>
              <a:t> </a:t>
            </a:r>
            <a:r>
              <a:rPr lang="it-IT" i="1" dirty="0" err="1"/>
              <a:t>germanorum</a:t>
            </a:r>
            <a:r>
              <a:rPr lang="it-IT" i="1" dirty="0"/>
              <a:t> </a:t>
            </a:r>
            <a:r>
              <a:rPr lang="it-IT" i="1" dirty="0" err="1"/>
              <a:t>Lupercorum</a:t>
            </a:r>
            <a:r>
              <a:rPr lang="it-IT" i="1" dirty="0"/>
              <a:t>, quorum </a:t>
            </a:r>
            <a:r>
              <a:rPr lang="it-IT" i="1" dirty="0" err="1"/>
              <a:t>coitio</a:t>
            </a:r>
            <a:r>
              <a:rPr lang="it-IT" i="1" dirty="0"/>
              <a:t> </a:t>
            </a:r>
            <a:r>
              <a:rPr lang="it-IT" i="1" dirty="0" err="1"/>
              <a:t>illa</a:t>
            </a:r>
            <a:r>
              <a:rPr lang="it-IT" i="1" dirty="0"/>
              <a:t> </a:t>
            </a:r>
            <a:r>
              <a:rPr lang="it-IT" i="1" dirty="0" err="1"/>
              <a:t>silvestris</a:t>
            </a:r>
            <a:r>
              <a:rPr lang="it-IT" i="1" dirty="0"/>
              <a:t> ante est </a:t>
            </a:r>
            <a:r>
              <a:rPr lang="it-IT" i="1" dirty="0" err="1"/>
              <a:t>instituta</a:t>
            </a:r>
            <a:r>
              <a:rPr lang="it-IT" i="1" dirty="0"/>
              <a:t> </a:t>
            </a:r>
            <a:r>
              <a:rPr lang="it-IT" i="1" dirty="0" err="1"/>
              <a:t>quam</a:t>
            </a:r>
            <a:r>
              <a:rPr lang="it-IT" i="1" dirty="0"/>
              <a:t> </a:t>
            </a:r>
            <a:r>
              <a:rPr lang="it-IT" i="1" dirty="0" err="1"/>
              <a:t>humanitas</a:t>
            </a:r>
            <a:r>
              <a:rPr lang="it-IT" i="1" dirty="0"/>
              <a:t> </a:t>
            </a:r>
            <a:r>
              <a:rPr lang="it-IT" i="1" dirty="0" err="1"/>
              <a:t>atque</a:t>
            </a:r>
            <a:r>
              <a:rPr lang="it-IT" i="1" dirty="0"/>
              <a:t> </a:t>
            </a:r>
            <a:r>
              <a:rPr lang="it-IT" i="1" dirty="0" err="1"/>
              <a:t>leges</a:t>
            </a:r>
            <a:endParaRPr lang="it-IT" dirty="0"/>
          </a:p>
          <a:p>
            <a:r>
              <a:rPr lang="it-IT" dirty="0"/>
              <a:t>un sodalizio ferino, certamente pastorale e agreste, quello dei fratelli </a:t>
            </a:r>
            <a:r>
              <a:rPr lang="it-IT" dirty="0" err="1"/>
              <a:t>Luperci</a:t>
            </a:r>
            <a:r>
              <a:rPr lang="it-IT" dirty="0"/>
              <a:t>, la cui silvestre aggregazione è stata istituita prima dell'umanità e delle leggi</a:t>
            </a:r>
            <a:r>
              <a:rPr lang="it-IT" i="1" dirty="0"/>
              <a:t> </a:t>
            </a:r>
            <a:endParaRPr lang="it-IT" dirty="0"/>
          </a:p>
          <a:p>
            <a:endParaRPr lang="it-IT" dirty="0"/>
          </a:p>
        </p:txBody>
      </p:sp>
    </p:spTree>
    <p:extLst>
      <p:ext uri="{BB962C8B-B14F-4D97-AF65-F5344CB8AC3E}">
        <p14:creationId xmlns:p14="http://schemas.microsoft.com/office/powerpoint/2010/main" val="334741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SCN8933.JPG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186113" y="0"/>
            <a:ext cx="2519362" cy="6096000"/>
          </a:xfrm>
        </p:spPr>
      </p:pic>
      <p:sp>
        <p:nvSpPr>
          <p:cNvPr id="74755" name="Rectangle 3"/>
          <p:cNvSpPr>
            <a:spLocks noGrp="1" noChangeArrowheads="1"/>
          </p:cNvSpPr>
          <p:nvPr>
            <p:ph type="title" idx="4294967295"/>
          </p:nvPr>
        </p:nvSpPr>
        <p:spPr>
          <a:xfrm>
            <a:off x="685800" y="6248400"/>
            <a:ext cx="7772400" cy="609600"/>
          </a:xfrm>
        </p:spPr>
        <p:txBody>
          <a:bodyPr>
            <a:normAutofit fontScale="90000"/>
          </a:bodyPr>
          <a:lstStyle/>
          <a:p>
            <a:r>
              <a:rPr lang="it-IT"/>
              <a:t>Luperco di età augustea</a:t>
            </a:r>
          </a:p>
        </p:txBody>
      </p:sp>
    </p:spTree>
    <p:extLst>
      <p:ext uri="{BB962C8B-B14F-4D97-AF65-F5344CB8AC3E}">
        <p14:creationId xmlns:p14="http://schemas.microsoft.com/office/powerpoint/2010/main" val="422800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Roma quadrata</a:t>
            </a:r>
            <a:endParaRPr lang="it-IT" dirty="0"/>
          </a:p>
        </p:txBody>
      </p:sp>
      <p:sp>
        <p:nvSpPr>
          <p:cNvPr id="3" name="Segnaposto contenuto 2"/>
          <p:cNvSpPr>
            <a:spLocks noGrp="1"/>
          </p:cNvSpPr>
          <p:nvPr>
            <p:ph idx="1"/>
          </p:nvPr>
        </p:nvSpPr>
        <p:spPr/>
        <p:txBody>
          <a:bodyPr>
            <a:normAutofit fontScale="77500" lnSpcReduction="20000"/>
          </a:bodyPr>
          <a:lstStyle/>
          <a:p>
            <a:r>
              <a:rPr lang="it-IT" dirty="0" err="1"/>
              <a:t>Fest</a:t>
            </a:r>
            <a:r>
              <a:rPr lang="it-IT" dirty="0"/>
              <a:t>., 310 L: </a:t>
            </a:r>
          </a:p>
          <a:p>
            <a:r>
              <a:rPr lang="it-IT" i="1" dirty="0"/>
              <a:t>Quadrata Roma in </a:t>
            </a:r>
            <a:r>
              <a:rPr lang="it-IT" i="1" dirty="0" err="1"/>
              <a:t>Palatio</a:t>
            </a:r>
            <a:r>
              <a:rPr lang="it-IT" i="1" dirty="0"/>
              <a:t> ante </a:t>
            </a:r>
            <a:r>
              <a:rPr lang="it-IT" i="1" dirty="0" err="1"/>
              <a:t>templum</a:t>
            </a:r>
            <a:r>
              <a:rPr lang="it-IT" i="1" dirty="0"/>
              <a:t> </a:t>
            </a:r>
            <a:r>
              <a:rPr lang="it-IT" i="1" dirty="0" err="1"/>
              <a:t>Apollinis</a:t>
            </a:r>
            <a:r>
              <a:rPr lang="it-IT" i="1" dirty="0"/>
              <a:t> </a:t>
            </a:r>
            <a:r>
              <a:rPr lang="it-IT" i="1" dirty="0" err="1"/>
              <a:t>dicitur</a:t>
            </a:r>
            <a:r>
              <a:rPr lang="it-IT" i="1" dirty="0"/>
              <a:t>, </a:t>
            </a:r>
            <a:r>
              <a:rPr lang="it-IT" i="1" dirty="0" err="1"/>
              <a:t>ubi</a:t>
            </a:r>
            <a:r>
              <a:rPr lang="it-IT" i="1" dirty="0"/>
              <a:t> </a:t>
            </a:r>
            <a:r>
              <a:rPr lang="it-IT" i="1" dirty="0" err="1"/>
              <a:t>reposita</a:t>
            </a:r>
            <a:r>
              <a:rPr lang="it-IT" i="1" dirty="0"/>
              <a:t> </a:t>
            </a:r>
            <a:r>
              <a:rPr lang="it-IT" i="1" dirty="0" err="1"/>
              <a:t>sunt</a:t>
            </a:r>
            <a:r>
              <a:rPr lang="it-IT" i="1" dirty="0"/>
              <a:t>, </a:t>
            </a:r>
            <a:r>
              <a:rPr lang="it-IT" i="1" dirty="0" err="1"/>
              <a:t>quae</a:t>
            </a:r>
            <a:r>
              <a:rPr lang="it-IT" i="1" dirty="0"/>
              <a:t> </a:t>
            </a:r>
            <a:r>
              <a:rPr lang="it-IT" i="1" dirty="0" err="1"/>
              <a:t>solent</a:t>
            </a:r>
            <a:r>
              <a:rPr lang="it-IT" i="1" dirty="0"/>
              <a:t> bona </a:t>
            </a:r>
            <a:r>
              <a:rPr lang="it-IT" i="1" dirty="0" err="1"/>
              <a:t>ominis</a:t>
            </a:r>
            <a:r>
              <a:rPr lang="it-IT" i="1" dirty="0"/>
              <a:t> </a:t>
            </a:r>
            <a:r>
              <a:rPr lang="it-IT" i="1" dirty="0" err="1"/>
              <a:t>gratia</a:t>
            </a:r>
            <a:r>
              <a:rPr lang="it-IT" i="1" dirty="0"/>
              <a:t> in urbe </a:t>
            </a:r>
            <a:r>
              <a:rPr lang="it-IT" i="1" dirty="0" err="1"/>
              <a:t>condenda</a:t>
            </a:r>
            <a:r>
              <a:rPr lang="it-IT" i="1" dirty="0"/>
              <a:t> </a:t>
            </a:r>
            <a:r>
              <a:rPr lang="it-IT" i="1" dirty="0" err="1"/>
              <a:t>adhiberi</a:t>
            </a:r>
            <a:r>
              <a:rPr lang="it-IT" i="1" dirty="0"/>
              <a:t>, </a:t>
            </a:r>
            <a:r>
              <a:rPr lang="it-IT" i="1" dirty="0" err="1"/>
              <a:t>quia</a:t>
            </a:r>
            <a:r>
              <a:rPr lang="it-IT" i="1" dirty="0"/>
              <a:t> </a:t>
            </a:r>
            <a:r>
              <a:rPr lang="it-IT" i="1" dirty="0" err="1"/>
              <a:t>saxo</a:t>
            </a:r>
            <a:r>
              <a:rPr lang="it-IT" i="1" dirty="0"/>
              <a:t> </a:t>
            </a:r>
            <a:r>
              <a:rPr lang="it-IT" i="1" dirty="0" err="1"/>
              <a:t>munitus</a:t>
            </a:r>
            <a:r>
              <a:rPr lang="it-IT" i="1" dirty="0"/>
              <a:t> (</a:t>
            </a:r>
            <a:r>
              <a:rPr lang="it-IT" i="1" dirty="0" err="1"/>
              <a:t>minitus</a:t>
            </a:r>
            <a:r>
              <a:rPr lang="it-IT" i="1" dirty="0"/>
              <a:t> cod.) est </a:t>
            </a:r>
            <a:r>
              <a:rPr lang="it-IT" i="1" dirty="0" err="1"/>
              <a:t>initio</a:t>
            </a:r>
            <a:r>
              <a:rPr lang="it-IT" i="1" dirty="0"/>
              <a:t> in </a:t>
            </a:r>
            <a:r>
              <a:rPr lang="it-IT" i="1" dirty="0" err="1"/>
              <a:t>speciem</a:t>
            </a:r>
            <a:r>
              <a:rPr lang="it-IT" i="1" dirty="0"/>
              <a:t> </a:t>
            </a:r>
            <a:r>
              <a:rPr lang="it-IT" i="1" dirty="0" err="1"/>
              <a:t>quadratam</a:t>
            </a:r>
            <a:r>
              <a:rPr lang="it-IT" i="1" dirty="0"/>
              <a:t>.  </a:t>
            </a:r>
            <a:r>
              <a:rPr lang="it-IT" i="1" dirty="0" err="1"/>
              <a:t>Eius</a:t>
            </a:r>
            <a:r>
              <a:rPr lang="it-IT" i="1" dirty="0"/>
              <a:t> loci </a:t>
            </a:r>
            <a:r>
              <a:rPr lang="it-IT" i="1" dirty="0" err="1"/>
              <a:t>Ennius</a:t>
            </a:r>
            <a:r>
              <a:rPr lang="it-IT" i="1" dirty="0"/>
              <a:t> </a:t>
            </a:r>
            <a:r>
              <a:rPr lang="it-IT" i="1" dirty="0" err="1"/>
              <a:t>meminit</a:t>
            </a:r>
            <a:r>
              <a:rPr lang="it-IT" i="1" dirty="0"/>
              <a:t> </a:t>
            </a:r>
            <a:r>
              <a:rPr lang="it-IT" i="1" dirty="0" err="1"/>
              <a:t>cum</a:t>
            </a:r>
            <a:r>
              <a:rPr lang="it-IT" i="1" dirty="0"/>
              <a:t> </a:t>
            </a:r>
            <a:r>
              <a:rPr lang="it-IT" i="1" dirty="0" err="1"/>
              <a:t>ait</a:t>
            </a:r>
            <a:r>
              <a:rPr lang="it-IT" i="1" dirty="0"/>
              <a:t>: "et †</a:t>
            </a:r>
            <a:r>
              <a:rPr lang="it-IT" i="1" dirty="0" err="1"/>
              <a:t>quis</a:t>
            </a:r>
            <a:r>
              <a:rPr lang="it-IT" i="1" dirty="0"/>
              <a:t> est </a:t>
            </a:r>
            <a:r>
              <a:rPr lang="it-IT" i="1" dirty="0" err="1"/>
              <a:t>erat</a:t>
            </a:r>
            <a:r>
              <a:rPr lang="it-IT" i="1" dirty="0"/>
              <a:t>† </a:t>
            </a:r>
            <a:r>
              <a:rPr lang="it-IT" i="1" dirty="0" err="1"/>
              <a:t>Romae</a:t>
            </a:r>
            <a:r>
              <a:rPr lang="it-IT" i="1" dirty="0"/>
              <a:t> regnare </a:t>
            </a:r>
            <a:r>
              <a:rPr lang="it-IT" i="1" dirty="0" err="1"/>
              <a:t>quadratae</a:t>
            </a:r>
            <a:r>
              <a:rPr lang="it-IT" i="1" dirty="0"/>
              <a:t>"</a:t>
            </a:r>
            <a:endParaRPr lang="it-IT" dirty="0"/>
          </a:p>
          <a:p>
            <a:r>
              <a:rPr lang="it-IT" dirty="0"/>
              <a:t>È chiamato Roma quadrata un luogo sul Palatino davanti al tempio di Apollo, dove è stato deposto tutto ciò che di buono, secondo la consuetudine, si impiega nella fondazione di una città ai fini dell'auspicio, poiché dall'inizio questo luogo è munito dalla pietra in forma quadrata.  Questo luogo è stato ricordato da Ennio quando dice: '</a:t>
            </a:r>
            <a:r>
              <a:rPr lang="it-IT" i="1" dirty="0"/>
              <a:t>et †</a:t>
            </a:r>
            <a:r>
              <a:rPr lang="it-IT" i="1" dirty="0" err="1"/>
              <a:t>quis</a:t>
            </a:r>
            <a:r>
              <a:rPr lang="it-IT" i="1" dirty="0"/>
              <a:t> est </a:t>
            </a:r>
            <a:r>
              <a:rPr lang="it-IT" i="1" dirty="0" err="1"/>
              <a:t>erat</a:t>
            </a:r>
            <a:r>
              <a:rPr lang="it-IT" i="1" dirty="0"/>
              <a:t>† </a:t>
            </a:r>
            <a:r>
              <a:rPr lang="it-IT" i="1" dirty="0" err="1"/>
              <a:t>Romae</a:t>
            </a:r>
            <a:r>
              <a:rPr lang="it-IT" i="1" dirty="0"/>
              <a:t> regnare </a:t>
            </a:r>
            <a:r>
              <a:rPr lang="it-IT" i="1" dirty="0" err="1"/>
              <a:t>quadratae</a:t>
            </a:r>
            <a:r>
              <a:rPr lang="it-IT" dirty="0"/>
              <a:t> (e chi è - era - regnare a Roma quadrata)'</a:t>
            </a:r>
          </a:p>
          <a:p>
            <a:endParaRPr lang="it-IT" dirty="0"/>
          </a:p>
        </p:txBody>
      </p:sp>
    </p:spTree>
    <p:extLst>
      <p:ext uri="{BB962C8B-B14F-4D97-AF65-F5344CB8AC3E}">
        <p14:creationId xmlns:p14="http://schemas.microsoft.com/office/powerpoint/2010/main" val="2555878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764704"/>
          </a:xfrm>
        </p:spPr>
        <p:txBody>
          <a:bodyPr/>
          <a:lstStyle/>
          <a:p>
            <a:r>
              <a:rPr lang="it-IT" dirty="0" smtClean="0"/>
              <a:t>Roma quadrata</a:t>
            </a:r>
            <a:endParaRPr lang="it-IT" dirty="0"/>
          </a:p>
        </p:txBody>
      </p:sp>
      <p:sp>
        <p:nvSpPr>
          <p:cNvPr id="3" name="Segnaposto contenuto 2"/>
          <p:cNvSpPr>
            <a:spLocks noGrp="1"/>
          </p:cNvSpPr>
          <p:nvPr>
            <p:ph idx="1"/>
          </p:nvPr>
        </p:nvSpPr>
        <p:spPr>
          <a:xfrm>
            <a:off x="251520" y="764704"/>
            <a:ext cx="8892480" cy="6093296"/>
          </a:xfrm>
        </p:spPr>
        <p:txBody>
          <a:bodyPr>
            <a:normAutofit fontScale="85000" lnSpcReduction="10000"/>
          </a:bodyPr>
          <a:lstStyle/>
          <a:p>
            <a:r>
              <a:rPr lang="it-IT" dirty="0"/>
              <a:t>Solin.I.17: </a:t>
            </a:r>
            <a:endParaRPr lang="it-IT" dirty="0" smtClean="0"/>
          </a:p>
          <a:p>
            <a:r>
              <a:rPr lang="it-IT" dirty="0"/>
              <a:t>Infatti, come afferma </a:t>
            </a:r>
            <a:r>
              <a:rPr lang="it-IT" dirty="0" err="1"/>
              <a:t>Varrone</a:t>
            </a:r>
            <a:r>
              <a:rPr lang="it-IT" dirty="0"/>
              <a:t>, autore scrupolosissimo, Romolo fondò Roma (...) e dapprima essa fu detta Roma quadrata, perché è stata posta in modo equilibrato.  Essa inizia dal bosco nell'area sacra di Apollo e termina alla sommità delle scale di Caco, dove fu il tugurio di Faustolo.  Qui si fermò Romolo, che, dopo aver preso gli auspici, gettò le fondamenta delle mura </a:t>
            </a:r>
            <a:endParaRPr lang="it-IT" dirty="0" smtClean="0"/>
          </a:p>
          <a:p>
            <a:r>
              <a:rPr lang="it-IT" i="1" dirty="0" err="1" smtClean="0"/>
              <a:t>nam</a:t>
            </a:r>
            <a:r>
              <a:rPr lang="it-IT" i="1" dirty="0"/>
              <a:t>, ut </a:t>
            </a:r>
            <a:r>
              <a:rPr lang="it-IT" i="1" dirty="0" err="1"/>
              <a:t>adfirmat</a:t>
            </a:r>
            <a:r>
              <a:rPr lang="it-IT" i="1" dirty="0"/>
              <a:t> </a:t>
            </a:r>
            <a:r>
              <a:rPr lang="it-IT" i="1" dirty="0" err="1"/>
              <a:t>Varro</a:t>
            </a:r>
            <a:r>
              <a:rPr lang="it-IT" i="1" dirty="0"/>
              <a:t> </a:t>
            </a:r>
            <a:r>
              <a:rPr lang="it-IT" i="1" dirty="0" err="1"/>
              <a:t>auctor</a:t>
            </a:r>
            <a:r>
              <a:rPr lang="it-IT" i="1" dirty="0"/>
              <a:t> </a:t>
            </a:r>
            <a:r>
              <a:rPr lang="it-IT" i="1" dirty="0" err="1"/>
              <a:t>diligentissimus</a:t>
            </a:r>
            <a:r>
              <a:rPr lang="it-IT" i="1" dirty="0"/>
              <a:t>, </a:t>
            </a:r>
            <a:r>
              <a:rPr lang="it-IT" i="1" dirty="0" err="1"/>
              <a:t>Romam</a:t>
            </a:r>
            <a:r>
              <a:rPr lang="it-IT" i="1" dirty="0"/>
              <a:t> </a:t>
            </a:r>
            <a:r>
              <a:rPr lang="it-IT" i="1" dirty="0" err="1"/>
              <a:t>condidit</a:t>
            </a:r>
            <a:r>
              <a:rPr lang="it-IT" i="1" dirty="0"/>
              <a:t> </a:t>
            </a:r>
            <a:r>
              <a:rPr lang="it-IT" i="1" dirty="0" err="1"/>
              <a:t>Romulus</a:t>
            </a:r>
            <a:r>
              <a:rPr lang="it-IT" i="1" dirty="0"/>
              <a:t>...: </a:t>
            </a:r>
            <a:r>
              <a:rPr lang="it-IT" i="1" dirty="0" err="1"/>
              <a:t>dictaque</a:t>
            </a:r>
            <a:r>
              <a:rPr lang="it-IT" i="1" dirty="0"/>
              <a:t> </a:t>
            </a:r>
            <a:r>
              <a:rPr lang="it-IT" i="1" dirty="0" err="1"/>
              <a:t>primum</a:t>
            </a:r>
            <a:r>
              <a:rPr lang="it-IT" i="1" dirty="0"/>
              <a:t> est Roma quadrata, </a:t>
            </a:r>
            <a:r>
              <a:rPr lang="it-IT" i="1" dirty="0" err="1"/>
              <a:t>quod</a:t>
            </a:r>
            <a:r>
              <a:rPr lang="it-IT" i="1" dirty="0"/>
              <a:t> ad </a:t>
            </a:r>
            <a:r>
              <a:rPr lang="it-IT" i="1" dirty="0" err="1"/>
              <a:t>aequilibrium</a:t>
            </a:r>
            <a:r>
              <a:rPr lang="it-IT" i="1" dirty="0"/>
              <a:t> </a:t>
            </a:r>
            <a:r>
              <a:rPr lang="it-IT" i="1" dirty="0" err="1"/>
              <a:t>foret</a:t>
            </a:r>
            <a:r>
              <a:rPr lang="it-IT" i="1" dirty="0"/>
              <a:t> </a:t>
            </a:r>
            <a:r>
              <a:rPr lang="it-IT" i="1" dirty="0" err="1"/>
              <a:t>posita</a:t>
            </a:r>
            <a:r>
              <a:rPr lang="it-IT" i="1" dirty="0"/>
              <a:t>.  Ea incipit a </a:t>
            </a:r>
            <a:r>
              <a:rPr lang="it-IT" i="1" dirty="0" err="1"/>
              <a:t>silva</a:t>
            </a:r>
            <a:r>
              <a:rPr lang="it-IT" i="1" dirty="0"/>
              <a:t> </a:t>
            </a:r>
            <a:r>
              <a:rPr lang="it-IT" i="1" dirty="0" err="1"/>
              <a:t>quae</a:t>
            </a:r>
            <a:r>
              <a:rPr lang="it-IT" i="1" dirty="0"/>
              <a:t> est in area </a:t>
            </a:r>
            <a:r>
              <a:rPr lang="it-IT" i="1" dirty="0" err="1"/>
              <a:t>Apollinis</a:t>
            </a:r>
            <a:r>
              <a:rPr lang="it-IT" i="1" dirty="0"/>
              <a:t>, et ad </a:t>
            </a:r>
            <a:r>
              <a:rPr lang="it-IT" i="1" dirty="0" err="1"/>
              <a:t>supercilium</a:t>
            </a:r>
            <a:r>
              <a:rPr lang="it-IT" i="1" dirty="0"/>
              <a:t> </a:t>
            </a:r>
            <a:r>
              <a:rPr lang="it-IT" i="1" dirty="0" err="1"/>
              <a:t>scalarum</a:t>
            </a:r>
            <a:r>
              <a:rPr lang="it-IT" i="1" dirty="0"/>
              <a:t> Caci </a:t>
            </a:r>
            <a:r>
              <a:rPr lang="it-IT" i="1" dirty="0" err="1"/>
              <a:t>habet</a:t>
            </a:r>
            <a:r>
              <a:rPr lang="it-IT" i="1" dirty="0"/>
              <a:t> </a:t>
            </a:r>
            <a:r>
              <a:rPr lang="it-IT" i="1" dirty="0" err="1"/>
              <a:t>terminum</a:t>
            </a:r>
            <a:r>
              <a:rPr lang="it-IT" i="1" dirty="0"/>
              <a:t>, </a:t>
            </a:r>
            <a:r>
              <a:rPr lang="it-IT" i="1" dirty="0" err="1"/>
              <a:t>ubi</a:t>
            </a:r>
            <a:r>
              <a:rPr lang="it-IT" i="1" dirty="0"/>
              <a:t> </a:t>
            </a:r>
            <a:r>
              <a:rPr lang="it-IT" i="1" dirty="0" err="1"/>
              <a:t>tugurium</a:t>
            </a:r>
            <a:r>
              <a:rPr lang="it-IT" i="1" dirty="0"/>
              <a:t> </a:t>
            </a:r>
            <a:r>
              <a:rPr lang="it-IT" i="1" dirty="0" err="1"/>
              <a:t>fuit</a:t>
            </a:r>
            <a:r>
              <a:rPr lang="it-IT" i="1" dirty="0"/>
              <a:t> </a:t>
            </a:r>
            <a:r>
              <a:rPr lang="it-IT" i="1" dirty="0" err="1"/>
              <a:t>Faustuli</a:t>
            </a:r>
            <a:r>
              <a:rPr lang="it-IT" i="1" dirty="0"/>
              <a:t>.  </a:t>
            </a:r>
            <a:r>
              <a:rPr lang="it-IT" i="1" dirty="0" err="1"/>
              <a:t>Ibi</a:t>
            </a:r>
            <a:r>
              <a:rPr lang="it-IT" i="1" dirty="0"/>
              <a:t> </a:t>
            </a:r>
            <a:r>
              <a:rPr lang="it-IT" i="1" dirty="0" err="1"/>
              <a:t>Romulus</a:t>
            </a:r>
            <a:r>
              <a:rPr lang="it-IT" i="1" dirty="0"/>
              <a:t> </a:t>
            </a:r>
            <a:r>
              <a:rPr lang="it-IT" i="1" dirty="0" err="1"/>
              <a:t>mansitavit</a:t>
            </a:r>
            <a:r>
              <a:rPr lang="it-IT" i="1" dirty="0"/>
              <a:t>, qui auspicato </a:t>
            </a:r>
            <a:r>
              <a:rPr lang="it-IT" i="1" dirty="0" err="1"/>
              <a:t>murorum</a:t>
            </a:r>
            <a:r>
              <a:rPr lang="it-IT" i="1" dirty="0"/>
              <a:t> </a:t>
            </a:r>
            <a:r>
              <a:rPr lang="it-IT" i="1" dirty="0" err="1"/>
              <a:t>fundamenta</a:t>
            </a:r>
            <a:r>
              <a:rPr lang="it-IT" i="1" dirty="0"/>
              <a:t> </a:t>
            </a:r>
            <a:r>
              <a:rPr lang="it-IT" i="1" dirty="0" err="1"/>
              <a:t>iecit</a:t>
            </a:r>
            <a:r>
              <a:rPr lang="it-IT" dirty="0"/>
              <a:t>. </a:t>
            </a:r>
          </a:p>
        </p:txBody>
      </p:sp>
    </p:spTree>
    <p:extLst>
      <p:ext uri="{BB962C8B-B14F-4D97-AF65-F5344CB8AC3E}">
        <p14:creationId xmlns:p14="http://schemas.microsoft.com/office/powerpoint/2010/main" val="326757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Giuseppe Flavio, </a:t>
            </a:r>
            <a:r>
              <a:rPr lang="it-IT" i="1" dirty="0" err="1"/>
              <a:t>Ant.Iud</a:t>
            </a:r>
            <a:r>
              <a:rPr lang="it-IT" i="1" dirty="0"/>
              <a:t>.</a:t>
            </a:r>
            <a:r>
              <a:rPr lang="it-IT" dirty="0"/>
              <a:t> XIX.3.2 (223) </a:t>
            </a:r>
          </a:p>
          <a:p>
            <a:r>
              <a:rPr lang="it-IT" dirty="0"/>
              <a:t>giunti in uno spiazzo del Palatino - la sua storia vuole che esso sia stato abitato per primo nella città di Roma </a:t>
            </a:r>
            <a:endParaRPr lang="it-IT" dirty="0" smtClean="0"/>
          </a:p>
          <a:p>
            <a:r>
              <a:rPr lang="it-IT" dirty="0" err="1"/>
              <a:t>Gell</a:t>
            </a:r>
            <a:r>
              <a:rPr lang="it-IT" dirty="0"/>
              <a:t>. XX.1.2: </a:t>
            </a:r>
            <a:r>
              <a:rPr lang="it-IT" i="1" dirty="0"/>
              <a:t>in area Palatina, </a:t>
            </a:r>
            <a:r>
              <a:rPr lang="it-IT" i="1" dirty="0" err="1"/>
              <a:t>cum</a:t>
            </a:r>
            <a:r>
              <a:rPr lang="it-IT" i="1" dirty="0"/>
              <a:t> </a:t>
            </a:r>
            <a:r>
              <a:rPr lang="it-IT" i="1" dirty="0" err="1"/>
              <a:t>salutationem</a:t>
            </a:r>
            <a:r>
              <a:rPr lang="it-IT" i="1" dirty="0"/>
              <a:t> </a:t>
            </a:r>
            <a:r>
              <a:rPr lang="it-IT" i="1" dirty="0" err="1"/>
              <a:t>Caesaris</a:t>
            </a:r>
            <a:r>
              <a:rPr lang="it-IT" i="1" dirty="0"/>
              <a:t> </a:t>
            </a:r>
            <a:r>
              <a:rPr lang="it-IT" i="1" dirty="0" err="1"/>
              <a:t>opperiremur</a:t>
            </a:r>
            <a:r>
              <a:rPr lang="it-IT" dirty="0"/>
              <a:t> </a:t>
            </a:r>
            <a:endParaRPr lang="it-IT" dirty="0" smtClean="0"/>
          </a:p>
          <a:p>
            <a:r>
              <a:rPr lang="it-IT" dirty="0" smtClean="0"/>
              <a:t>mentre </a:t>
            </a:r>
            <a:r>
              <a:rPr lang="it-IT" dirty="0"/>
              <a:t>aspettavamo di salutare l'imperatore nella piazza </a:t>
            </a:r>
            <a:r>
              <a:rPr lang="it-IT" dirty="0" smtClean="0"/>
              <a:t>palatina. </a:t>
            </a:r>
            <a:endParaRPr lang="it-IT" dirty="0"/>
          </a:p>
        </p:txBody>
      </p:sp>
    </p:spTree>
    <p:extLst>
      <p:ext uri="{BB962C8B-B14F-4D97-AF65-F5344CB8AC3E}">
        <p14:creationId xmlns:p14="http://schemas.microsoft.com/office/powerpoint/2010/main" val="2334108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olo 1"/>
          <p:cNvSpPr>
            <a:spLocks noGrp="1"/>
          </p:cNvSpPr>
          <p:nvPr>
            <p:ph type="title"/>
          </p:nvPr>
        </p:nvSpPr>
        <p:spPr>
          <a:xfrm>
            <a:off x="0" y="0"/>
            <a:ext cx="9144000" cy="914400"/>
          </a:xfrm>
        </p:spPr>
        <p:txBody>
          <a:bodyPr/>
          <a:lstStyle/>
          <a:p>
            <a:pPr eaLnBrk="1" hangingPunct="1"/>
            <a:r>
              <a:rPr lang="it-IT">
                <a:latin typeface="Calibri" charset="0"/>
                <a:ea typeface="ＭＳ Ｐゴシック" charset="0"/>
                <a:cs typeface="ＭＳ Ｐゴシック" charset="0"/>
              </a:rPr>
              <a:t>Palatino e palazzo di Augusto</a:t>
            </a:r>
          </a:p>
        </p:txBody>
      </p:sp>
      <p:pic>
        <p:nvPicPr>
          <p:cNvPr id="50178" name="Segnaposto contenuto 3" descr="palatino069.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914400"/>
            <a:ext cx="8447088" cy="5943600"/>
          </a:xfrm>
        </p:spPr>
      </p:pic>
    </p:spTree>
    <p:extLst>
      <p:ext uri="{BB962C8B-B14F-4D97-AF65-F5344CB8AC3E}">
        <p14:creationId xmlns:p14="http://schemas.microsoft.com/office/powerpoint/2010/main" val="2661061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olo 1"/>
          <p:cNvSpPr>
            <a:spLocks noGrp="1"/>
          </p:cNvSpPr>
          <p:nvPr>
            <p:ph type="title"/>
          </p:nvPr>
        </p:nvSpPr>
        <p:spPr>
          <a:xfrm>
            <a:off x="0" y="0"/>
            <a:ext cx="9144000" cy="1143000"/>
          </a:xfrm>
        </p:spPr>
        <p:txBody>
          <a:bodyPr/>
          <a:lstStyle/>
          <a:p>
            <a:pPr eaLnBrk="1" hangingPunct="1"/>
            <a:r>
              <a:rPr lang="it-IT">
                <a:latin typeface="Calibri" charset="0"/>
                <a:ea typeface="ＭＳ Ｐゴシック" charset="0"/>
                <a:cs typeface="ＭＳ Ｐゴシック" charset="0"/>
              </a:rPr>
              <a:t>Tempio di Apollo e palazzo di Augusto</a:t>
            </a:r>
          </a:p>
        </p:txBody>
      </p:sp>
      <p:pic>
        <p:nvPicPr>
          <p:cNvPr id="53250" name="Segnaposto contenuto 3" descr="apollo palatino068.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 y="1295400"/>
            <a:ext cx="8991600" cy="5486400"/>
          </a:xfrm>
        </p:spPr>
      </p:pic>
    </p:spTree>
    <p:extLst>
      <p:ext uri="{BB962C8B-B14F-4D97-AF65-F5344CB8AC3E}">
        <p14:creationId xmlns:p14="http://schemas.microsoft.com/office/powerpoint/2010/main" val="27236935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olo 1"/>
          <p:cNvSpPr>
            <a:spLocks noGrp="1"/>
          </p:cNvSpPr>
          <p:nvPr>
            <p:ph type="title"/>
          </p:nvPr>
        </p:nvSpPr>
        <p:spPr>
          <a:xfrm>
            <a:off x="0" y="0"/>
            <a:ext cx="9144000" cy="533400"/>
          </a:xfrm>
        </p:spPr>
        <p:txBody>
          <a:bodyPr>
            <a:normAutofit fontScale="90000"/>
          </a:bodyPr>
          <a:lstStyle/>
          <a:p>
            <a:r>
              <a:rPr lang="it-IT" sz="3600">
                <a:latin typeface="Calibri" charset="0"/>
                <a:ea typeface="ＭＳ Ｐゴシック" charset="0"/>
                <a:cs typeface="ＭＳ Ｐゴシック" charset="0"/>
              </a:rPr>
              <a:t>Palatium e templum Apollinis sopra il Circo</a:t>
            </a:r>
          </a:p>
        </p:txBody>
      </p:sp>
      <p:pic>
        <p:nvPicPr>
          <p:cNvPr id="71682" name="Segnaposto contenuto 3" descr="apollo 10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495300"/>
            <a:ext cx="6781800" cy="6516688"/>
          </a:xfrm>
        </p:spPr>
      </p:pic>
    </p:spTree>
    <p:extLst>
      <p:ext uri="{BB962C8B-B14F-4D97-AF65-F5344CB8AC3E}">
        <p14:creationId xmlns:p14="http://schemas.microsoft.com/office/powerpoint/2010/main" val="24017565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Fossa di fondazione</a:t>
            </a:r>
            <a:endParaRPr lang="it-IT" dirty="0"/>
          </a:p>
        </p:txBody>
      </p:sp>
      <p:sp>
        <p:nvSpPr>
          <p:cNvPr id="3" name="Segnaposto contenuto 2"/>
          <p:cNvSpPr>
            <a:spLocks noGrp="1"/>
          </p:cNvSpPr>
          <p:nvPr>
            <p:ph idx="1"/>
          </p:nvPr>
        </p:nvSpPr>
        <p:spPr/>
        <p:txBody>
          <a:bodyPr>
            <a:normAutofit fontScale="77500" lnSpcReduction="20000"/>
          </a:bodyPr>
          <a:lstStyle/>
          <a:p>
            <a:r>
              <a:rPr lang="it-IT" dirty="0" err="1"/>
              <a:t>Ovid</a:t>
            </a:r>
            <a:r>
              <a:rPr lang="it-IT" dirty="0"/>
              <a:t>., </a:t>
            </a:r>
            <a:r>
              <a:rPr lang="it-IT" i="1" dirty="0"/>
              <a:t>Fasti </a:t>
            </a:r>
            <a:r>
              <a:rPr lang="it-IT" dirty="0"/>
              <a:t>IV.819 ss.  </a:t>
            </a:r>
          </a:p>
          <a:p>
            <a:r>
              <a:rPr lang="it-IT" dirty="0"/>
              <a:t>Romolo sceglie il giorno adatto per tracciare con l'aratro i limiti delle mura: le feste di </a:t>
            </a:r>
            <a:r>
              <a:rPr lang="it-IT" dirty="0" err="1"/>
              <a:t>Pales</a:t>
            </a:r>
            <a:r>
              <a:rPr lang="it-IT" dirty="0"/>
              <a:t> erano vicine; esse segnano l'inizio dell'opera.  Si scava una fossa fino alla roccia, vi si gettano frutti e terra presa dal suolo vicino; poi la fossa è colmata, vi si erige un altare e si accende il fuoco nel nuovo focolare.  Indi Romolo, chiudendo il manubrio dell'aratro, traccia il solco per il tracciato delle mura</a:t>
            </a:r>
          </a:p>
          <a:p>
            <a:endParaRPr lang="it-IT" dirty="0" smtClean="0"/>
          </a:p>
          <a:p>
            <a:r>
              <a:rPr lang="it-IT" dirty="0" err="1" smtClean="0"/>
              <a:t>cf</a:t>
            </a:r>
            <a:r>
              <a:rPr lang="it-IT" dirty="0"/>
              <a:t>. </a:t>
            </a:r>
            <a:r>
              <a:rPr lang="it-IT" dirty="0" err="1"/>
              <a:t>D.Briquel</a:t>
            </a:r>
            <a:r>
              <a:rPr lang="it-IT" dirty="0"/>
              <a:t>, </a:t>
            </a:r>
            <a:r>
              <a:rPr lang="it-IT" i="1" dirty="0"/>
              <a:t>I riti di fondazione</a:t>
            </a:r>
            <a:r>
              <a:rPr lang="it-IT" dirty="0"/>
              <a:t>, in </a:t>
            </a:r>
            <a:r>
              <a:rPr lang="it-IT" i="1" dirty="0"/>
              <a:t>Tarquinia: ricerche, scavi e prospettive</a:t>
            </a:r>
            <a:r>
              <a:rPr lang="it-IT" dirty="0"/>
              <a:t>, a cura di </a:t>
            </a:r>
            <a:r>
              <a:rPr lang="it-IT" dirty="0" err="1"/>
              <a:t>M.Bonghi</a:t>
            </a:r>
            <a:r>
              <a:rPr lang="it-IT" dirty="0"/>
              <a:t> </a:t>
            </a:r>
            <a:r>
              <a:rPr lang="it-IT" dirty="0" err="1"/>
              <a:t>Jovino</a:t>
            </a:r>
            <a:r>
              <a:rPr lang="it-IT" dirty="0"/>
              <a:t> e </a:t>
            </a:r>
            <a:r>
              <a:rPr lang="it-IT" dirty="0" err="1"/>
              <a:t>C.Chiaramonte</a:t>
            </a:r>
            <a:r>
              <a:rPr lang="it-IT" dirty="0"/>
              <a:t> </a:t>
            </a:r>
            <a:r>
              <a:rPr lang="it-IT" dirty="0" err="1"/>
              <a:t>Treré</a:t>
            </a:r>
            <a:r>
              <a:rPr lang="it-IT" dirty="0"/>
              <a:t>, Milano </a:t>
            </a:r>
            <a:r>
              <a:rPr lang="it-IT" dirty="0" smtClean="0"/>
              <a:t>1987.</a:t>
            </a:r>
            <a:endParaRPr lang="it-IT" dirty="0"/>
          </a:p>
          <a:p>
            <a:endParaRPr lang="it-IT" dirty="0"/>
          </a:p>
        </p:txBody>
      </p:sp>
    </p:spTree>
    <p:extLst>
      <p:ext uri="{BB962C8B-B14F-4D97-AF65-F5344CB8AC3E}">
        <p14:creationId xmlns:p14="http://schemas.microsoft.com/office/powerpoint/2010/main" val="3084745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332656"/>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92500"/>
          </a:bodyPr>
          <a:lstStyle/>
          <a:p>
            <a:r>
              <a:rPr lang="it-IT" dirty="0"/>
              <a:t>Ovidio, </a:t>
            </a:r>
            <a:r>
              <a:rPr lang="it-IT" i="1" dirty="0"/>
              <a:t>Fasti</a:t>
            </a:r>
            <a:r>
              <a:rPr lang="it-IT" dirty="0"/>
              <a:t> IV.819-826</a:t>
            </a:r>
          </a:p>
          <a:p>
            <a:r>
              <a:rPr lang="it-IT" i="1" dirty="0" err="1"/>
              <a:t>apta</a:t>
            </a:r>
            <a:r>
              <a:rPr lang="it-IT" i="1" dirty="0"/>
              <a:t> </a:t>
            </a:r>
            <a:r>
              <a:rPr lang="it-IT" i="1" dirty="0" err="1"/>
              <a:t>dies</a:t>
            </a:r>
            <a:r>
              <a:rPr lang="it-IT" i="1" dirty="0"/>
              <a:t> </a:t>
            </a:r>
            <a:r>
              <a:rPr lang="it-IT" i="1" dirty="0" err="1"/>
              <a:t>legitur</a:t>
            </a:r>
            <a:r>
              <a:rPr lang="it-IT" i="1" dirty="0"/>
              <a:t> qua </a:t>
            </a:r>
            <a:r>
              <a:rPr lang="it-IT" i="1" dirty="0" err="1"/>
              <a:t>moenia</a:t>
            </a:r>
            <a:r>
              <a:rPr lang="it-IT" i="1" dirty="0"/>
              <a:t> </a:t>
            </a:r>
            <a:r>
              <a:rPr lang="it-IT" i="1" dirty="0" err="1"/>
              <a:t>signet</a:t>
            </a:r>
            <a:r>
              <a:rPr lang="it-IT" i="1" dirty="0"/>
              <a:t> aratro:</a:t>
            </a:r>
            <a:endParaRPr lang="it-IT" dirty="0"/>
          </a:p>
          <a:p>
            <a:r>
              <a:rPr lang="it-IT" i="1" dirty="0"/>
              <a:t>sacra </a:t>
            </a:r>
            <a:r>
              <a:rPr lang="it-IT" i="1" dirty="0" err="1"/>
              <a:t>Palis</a:t>
            </a:r>
            <a:r>
              <a:rPr lang="it-IT" i="1" dirty="0"/>
              <a:t> </a:t>
            </a:r>
            <a:r>
              <a:rPr lang="it-IT" i="1" dirty="0" err="1"/>
              <a:t>suberant</a:t>
            </a:r>
            <a:r>
              <a:rPr lang="it-IT" i="1" dirty="0"/>
              <a:t>; inde </a:t>
            </a:r>
            <a:r>
              <a:rPr lang="it-IT" i="1" dirty="0" err="1"/>
              <a:t>movetur</a:t>
            </a:r>
            <a:r>
              <a:rPr lang="it-IT" i="1" dirty="0"/>
              <a:t> opus.</a:t>
            </a:r>
            <a:endParaRPr lang="it-IT" dirty="0"/>
          </a:p>
          <a:p>
            <a:r>
              <a:rPr lang="it-IT" i="1" dirty="0"/>
              <a:t>fossa </a:t>
            </a:r>
            <a:r>
              <a:rPr lang="it-IT" i="1" dirty="0" err="1"/>
              <a:t>fit</a:t>
            </a:r>
            <a:r>
              <a:rPr lang="it-IT" i="1" dirty="0"/>
              <a:t> ad </a:t>
            </a:r>
            <a:r>
              <a:rPr lang="it-IT" i="1" dirty="0" err="1"/>
              <a:t>solidum</a:t>
            </a:r>
            <a:r>
              <a:rPr lang="it-IT" i="1" dirty="0"/>
              <a:t>, </a:t>
            </a:r>
            <a:r>
              <a:rPr lang="it-IT" i="1" dirty="0" err="1"/>
              <a:t>fruges</a:t>
            </a:r>
            <a:r>
              <a:rPr lang="it-IT" i="1" dirty="0"/>
              <a:t> </a:t>
            </a:r>
            <a:r>
              <a:rPr lang="it-IT" i="1" dirty="0" err="1"/>
              <a:t>iaciuntur</a:t>
            </a:r>
            <a:r>
              <a:rPr lang="it-IT" i="1" dirty="0"/>
              <a:t> in ima</a:t>
            </a:r>
            <a:endParaRPr lang="it-IT" dirty="0"/>
          </a:p>
          <a:p>
            <a:r>
              <a:rPr lang="it-IT" i="1" dirty="0"/>
              <a:t>et de vicino terra </a:t>
            </a:r>
            <a:r>
              <a:rPr lang="it-IT" i="1" dirty="0" err="1"/>
              <a:t>petita</a:t>
            </a:r>
            <a:r>
              <a:rPr lang="it-IT" i="1" dirty="0"/>
              <a:t> solo;</a:t>
            </a:r>
            <a:endParaRPr lang="it-IT" dirty="0"/>
          </a:p>
          <a:p>
            <a:r>
              <a:rPr lang="it-IT" i="1" dirty="0"/>
              <a:t>fossa </a:t>
            </a:r>
            <a:r>
              <a:rPr lang="it-IT" i="1" dirty="0" err="1"/>
              <a:t>repletur</a:t>
            </a:r>
            <a:r>
              <a:rPr lang="it-IT" i="1" dirty="0"/>
              <a:t> </a:t>
            </a:r>
            <a:r>
              <a:rPr lang="it-IT" i="1" dirty="0" err="1"/>
              <a:t>humo</a:t>
            </a:r>
            <a:r>
              <a:rPr lang="it-IT" i="1" dirty="0"/>
              <a:t>, </a:t>
            </a:r>
            <a:r>
              <a:rPr lang="it-IT" i="1" dirty="0" err="1"/>
              <a:t>plenaeque</a:t>
            </a:r>
            <a:r>
              <a:rPr lang="it-IT" i="1" dirty="0"/>
              <a:t> </a:t>
            </a:r>
            <a:r>
              <a:rPr lang="it-IT" i="1" dirty="0" err="1"/>
              <a:t>imponitur</a:t>
            </a:r>
            <a:r>
              <a:rPr lang="it-IT" i="1" dirty="0"/>
              <a:t> ara,</a:t>
            </a:r>
            <a:endParaRPr lang="it-IT" dirty="0"/>
          </a:p>
          <a:p>
            <a:r>
              <a:rPr lang="it-IT" i="1" dirty="0"/>
              <a:t>et </a:t>
            </a:r>
            <a:r>
              <a:rPr lang="it-IT" i="1" dirty="0" err="1"/>
              <a:t>novus</a:t>
            </a:r>
            <a:r>
              <a:rPr lang="it-IT" i="1" dirty="0"/>
              <a:t> accenso </a:t>
            </a:r>
            <a:r>
              <a:rPr lang="it-IT" i="1" dirty="0" err="1"/>
              <a:t>fungitur</a:t>
            </a:r>
            <a:r>
              <a:rPr lang="it-IT" i="1" dirty="0"/>
              <a:t> </a:t>
            </a:r>
            <a:r>
              <a:rPr lang="it-IT" i="1" dirty="0" err="1"/>
              <a:t>igne</a:t>
            </a:r>
            <a:r>
              <a:rPr lang="it-IT" i="1" dirty="0"/>
              <a:t> focus. </a:t>
            </a:r>
            <a:endParaRPr lang="it-IT" dirty="0"/>
          </a:p>
          <a:p>
            <a:r>
              <a:rPr lang="it-IT" dirty="0" smtClean="0"/>
              <a:t>Romolo </a:t>
            </a:r>
            <a:r>
              <a:rPr lang="it-IT" dirty="0"/>
              <a:t>sceglie il giorno adatto per tracciare con l'aratro i limiti delle mura: le feste di </a:t>
            </a:r>
            <a:r>
              <a:rPr lang="it-IT" dirty="0" err="1"/>
              <a:t>Pales</a:t>
            </a:r>
            <a:r>
              <a:rPr lang="it-IT" dirty="0"/>
              <a:t> erano vicine; esse segnano l'inizio dell'opera.  Si scava una fossa fino alla roccia, vi si gettano frutti e terra presa dal suolo vicino; poi la fossa è colmata, vi si erige un altare e si accende il fuoco nel nuovo focolare. </a:t>
            </a:r>
          </a:p>
        </p:txBody>
      </p:sp>
    </p:spTree>
    <p:extLst>
      <p:ext uri="{BB962C8B-B14F-4D97-AF65-F5344CB8AC3E}">
        <p14:creationId xmlns:p14="http://schemas.microsoft.com/office/powerpoint/2010/main" val="3122861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Scavo a Tarquinia: il Mitreo</a:t>
            </a:r>
            <a:endParaRPr lang="it-IT" dirty="0"/>
          </a:p>
        </p:txBody>
      </p:sp>
      <p:pic>
        <p:nvPicPr>
          <p:cNvPr id="5" name="Segnaposto contenuto 4" descr="Tarquinia.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22100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620688"/>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lstStyle/>
          <a:p>
            <a:r>
              <a:rPr lang="it-IT" dirty="0"/>
              <a:t>Plutarco, </a:t>
            </a:r>
            <a:r>
              <a:rPr lang="it-IT" i="1" dirty="0"/>
              <a:t>Romolo</a:t>
            </a:r>
            <a:r>
              <a:rPr lang="it-IT" dirty="0"/>
              <a:t> 11:</a:t>
            </a:r>
          </a:p>
          <a:p>
            <a:r>
              <a:rPr lang="it-IT" dirty="0"/>
              <a:t>Quindi fu scavato un fosso rotondo presso l'attuale Comizio, e vi furono riposte le primizie di tutte le cose sancite dalla legge come buone e dalla natura come necessarie.  Poi ciascuno portò una manciata di terra del paese da cui proveniva, e la gettò mescolandola tra le primizie.  Designano questo fosso col nome usato anche per il cielo, e cioè </a:t>
            </a:r>
            <a:r>
              <a:rPr lang="it-IT" i="1" dirty="0" err="1"/>
              <a:t>mundus</a:t>
            </a:r>
            <a:r>
              <a:rPr lang="it-IT" dirty="0"/>
              <a:t>.  Poi intorno a questo centro tracciarono in cerchio il perimetro della città. </a:t>
            </a:r>
          </a:p>
        </p:txBody>
      </p:sp>
    </p:spTree>
    <p:extLst>
      <p:ext uri="{BB962C8B-B14F-4D97-AF65-F5344CB8AC3E}">
        <p14:creationId xmlns:p14="http://schemas.microsoft.com/office/powerpoint/2010/main" val="2201950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lstStyle/>
          <a:p>
            <a:r>
              <a:rPr lang="it-IT" dirty="0" smtClean="0"/>
              <a:t>Il </a:t>
            </a:r>
            <a:r>
              <a:rPr lang="it-IT" dirty="0" err="1" smtClean="0"/>
              <a:t>mundus</a:t>
            </a:r>
            <a:r>
              <a:rPr lang="it-IT" dirty="0" smtClean="0"/>
              <a:t> di Roma</a:t>
            </a:r>
            <a:endParaRPr lang="it-IT" dirty="0"/>
          </a:p>
        </p:txBody>
      </p:sp>
      <p:pic>
        <p:nvPicPr>
          <p:cNvPr id="4" name="Segnaposto contenuto 3" descr="IMG_1054.JPG"/>
          <p:cNvPicPr>
            <a:picLocks noGrp="1" noChangeAspect="1"/>
          </p:cNvPicPr>
          <p:nvPr>
            <p:ph idx="1"/>
          </p:nvPr>
        </p:nvPicPr>
        <p:blipFill>
          <a:blip r:embed="rId2" cstate="print">
            <a:extLst>
              <a:ext uri="{28A0092B-C50C-407E-A947-70E740481C1C}">
                <a14:useLocalDpi xmlns:a14="http://schemas.microsoft.com/office/drawing/2010/main" val="0"/>
              </a:ext>
            </a:extLst>
          </a:blip>
          <a:srcRect t="4365" b="4365"/>
          <a:stretch>
            <a:fillRect/>
          </a:stretch>
        </p:blipFill>
        <p:spPr>
          <a:xfrm>
            <a:off x="468313" y="1125538"/>
            <a:ext cx="8218487" cy="5000625"/>
          </a:xfrm>
        </p:spPr>
      </p:pic>
    </p:spTree>
    <p:extLst>
      <p:ext uri="{BB962C8B-B14F-4D97-AF65-F5344CB8AC3E}">
        <p14:creationId xmlns:p14="http://schemas.microsoft.com/office/powerpoint/2010/main" val="18614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IMG_1058.JPG"/>
          <p:cNvPicPr>
            <a:picLocks noGrp="1" noChangeAspect="1"/>
          </p:cNvPicPr>
          <p:nvPr>
            <p:ph idx="1"/>
          </p:nvPr>
        </p:nvPicPr>
        <p:blipFill>
          <a:blip r:embed="rId2" cstate="print">
            <a:extLst>
              <a:ext uri="{28A0092B-C50C-407E-A947-70E740481C1C}">
                <a14:useLocalDpi xmlns:a14="http://schemas.microsoft.com/office/drawing/2010/main" val="0"/>
              </a:ext>
            </a:extLst>
          </a:blip>
          <a:srcRect l="24" r="24"/>
          <a:stretch>
            <a:fillRect/>
          </a:stretch>
        </p:blipFill>
        <p:spPr>
          <a:xfrm>
            <a:off x="-1" y="0"/>
            <a:ext cx="9135493" cy="6093296"/>
          </a:xfrm>
        </p:spPr>
      </p:pic>
    </p:spTree>
    <p:extLst>
      <p:ext uri="{BB962C8B-B14F-4D97-AF65-F5344CB8AC3E}">
        <p14:creationId xmlns:p14="http://schemas.microsoft.com/office/powerpoint/2010/main" val="1981611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H="1" flipV="1">
            <a:off x="0" y="0"/>
            <a:ext cx="179512" cy="332656"/>
          </a:xfrm>
        </p:spPr>
        <p:txBody>
          <a:bodyPr>
            <a:normAutofit fontScale="90000"/>
          </a:bodyPr>
          <a:lstStyle/>
          <a:p>
            <a:endParaRPr lang="it-IT" dirty="0"/>
          </a:p>
        </p:txBody>
      </p:sp>
      <p:sp>
        <p:nvSpPr>
          <p:cNvPr id="3" name="Segnaposto contenuto 2"/>
          <p:cNvSpPr>
            <a:spLocks noGrp="1"/>
          </p:cNvSpPr>
          <p:nvPr>
            <p:ph idx="1"/>
          </p:nvPr>
        </p:nvSpPr>
        <p:spPr>
          <a:xfrm>
            <a:off x="0" y="476672"/>
            <a:ext cx="9144000" cy="6381328"/>
          </a:xfrm>
        </p:spPr>
        <p:txBody>
          <a:bodyPr/>
          <a:lstStyle/>
          <a:p>
            <a:r>
              <a:rPr lang="it-IT" dirty="0" err="1"/>
              <a:t>Serv</a:t>
            </a:r>
            <a:r>
              <a:rPr lang="it-IT" dirty="0"/>
              <a:t>., </a:t>
            </a:r>
            <a:r>
              <a:rPr lang="it-IT" i="1" dirty="0" err="1"/>
              <a:t>Aen</a:t>
            </a:r>
            <a:r>
              <a:rPr lang="it-IT" i="1" dirty="0"/>
              <a:t>.</a:t>
            </a:r>
            <a:r>
              <a:rPr lang="it-IT" dirty="0"/>
              <a:t> III.134: </a:t>
            </a:r>
            <a:r>
              <a:rPr lang="it-IT" i="1" dirty="0"/>
              <a:t>Quidam </a:t>
            </a:r>
            <a:r>
              <a:rPr lang="it-IT" i="1" dirty="0" err="1"/>
              <a:t>aras</a:t>
            </a:r>
            <a:r>
              <a:rPr lang="it-IT" i="1" dirty="0"/>
              <a:t> </a:t>
            </a:r>
            <a:r>
              <a:rPr lang="it-IT" i="1" dirty="0" err="1"/>
              <a:t>superorum</a:t>
            </a:r>
            <a:r>
              <a:rPr lang="it-IT" i="1" dirty="0"/>
              <a:t> </a:t>
            </a:r>
            <a:r>
              <a:rPr lang="it-IT" i="1" dirty="0" err="1"/>
              <a:t>deorum</a:t>
            </a:r>
            <a:r>
              <a:rPr lang="it-IT" i="1" dirty="0"/>
              <a:t> </a:t>
            </a:r>
            <a:r>
              <a:rPr lang="it-IT" i="1" dirty="0" err="1"/>
              <a:t>volunt</a:t>
            </a:r>
            <a:r>
              <a:rPr lang="it-IT" i="1" dirty="0"/>
              <a:t> esse, </a:t>
            </a:r>
            <a:r>
              <a:rPr lang="it-IT" i="1" dirty="0" err="1"/>
              <a:t>mediomaximorum</a:t>
            </a:r>
            <a:r>
              <a:rPr lang="it-IT" i="1" dirty="0"/>
              <a:t> id est </a:t>
            </a:r>
            <a:r>
              <a:rPr lang="it-IT" i="1" dirty="0" err="1"/>
              <a:t>marinorum</a:t>
            </a:r>
            <a:r>
              <a:rPr lang="it-IT" i="1" dirty="0"/>
              <a:t> </a:t>
            </a:r>
            <a:r>
              <a:rPr lang="it-IT" i="1" dirty="0" err="1"/>
              <a:t>focos</a:t>
            </a:r>
            <a:r>
              <a:rPr lang="it-IT" i="1" dirty="0"/>
              <a:t>, </a:t>
            </a:r>
            <a:r>
              <a:rPr lang="it-IT" i="1" dirty="0" err="1"/>
              <a:t>inferorum</a:t>
            </a:r>
            <a:r>
              <a:rPr lang="it-IT" i="1" dirty="0"/>
              <a:t> vero </a:t>
            </a:r>
            <a:r>
              <a:rPr lang="it-IT" i="1" dirty="0" err="1"/>
              <a:t>mundos</a:t>
            </a:r>
            <a:r>
              <a:rPr lang="it-IT" dirty="0" smtClean="0"/>
              <a:t>.</a:t>
            </a:r>
          </a:p>
          <a:p>
            <a:r>
              <a:rPr lang="it-IT" dirty="0" smtClean="0"/>
              <a:t> Sostengono in vero che quelle degli dei celesti si chiamano are, quelle degli dei intermedi e marini foci, e quelle degli dei inferi mundi. </a:t>
            </a:r>
            <a:endParaRPr lang="it-IT" dirty="0"/>
          </a:p>
        </p:txBody>
      </p:sp>
    </p:spTree>
    <p:extLst>
      <p:ext uri="{BB962C8B-B14F-4D97-AF65-F5344CB8AC3E}">
        <p14:creationId xmlns:p14="http://schemas.microsoft.com/office/powerpoint/2010/main" val="261184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Quadrata</a:t>
            </a:r>
            <a:endParaRPr lang="it-IT" dirty="0"/>
          </a:p>
        </p:txBody>
      </p:sp>
      <p:sp>
        <p:nvSpPr>
          <p:cNvPr id="3" name="Segnaposto contenuto 2"/>
          <p:cNvSpPr>
            <a:spLocks noGrp="1"/>
          </p:cNvSpPr>
          <p:nvPr>
            <p:ph idx="1"/>
          </p:nvPr>
        </p:nvSpPr>
        <p:spPr/>
        <p:txBody>
          <a:bodyPr/>
          <a:lstStyle/>
          <a:p>
            <a:r>
              <a:rPr lang="it-IT" dirty="0"/>
              <a:t>Frank Edward </a:t>
            </a:r>
            <a:r>
              <a:rPr lang="it-IT" dirty="0" err="1"/>
              <a:t>Brown</a:t>
            </a:r>
            <a:r>
              <a:rPr lang="it-IT" dirty="0"/>
              <a:t>, </a:t>
            </a:r>
            <a:r>
              <a:rPr lang="it-IT" dirty="0" err="1"/>
              <a:t>Emeline</a:t>
            </a:r>
            <a:r>
              <a:rPr lang="it-IT" dirty="0"/>
              <a:t> Hill Richardson, L. Richardson, </a:t>
            </a:r>
            <a:r>
              <a:rPr lang="it-IT" dirty="0" smtClean="0"/>
              <a:t>Jr, Cosa </a:t>
            </a:r>
            <a:r>
              <a:rPr lang="it-IT" dirty="0"/>
              <a:t>II the </a:t>
            </a:r>
            <a:r>
              <a:rPr lang="it-IT" dirty="0" err="1"/>
              <a:t>Temples</a:t>
            </a:r>
            <a:r>
              <a:rPr lang="it-IT" dirty="0"/>
              <a:t> of the </a:t>
            </a:r>
            <a:r>
              <a:rPr lang="it-IT" dirty="0" err="1" smtClean="0"/>
              <a:t>Arx</a:t>
            </a:r>
            <a:r>
              <a:rPr lang="it-IT" dirty="0" smtClean="0"/>
              <a:t>, in </a:t>
            </a:r>
            <a:r>
              <a:rPr lang="it-IT" dirty="0" err="1"/>
              <a:t>Memoirs</a:t>
            </a:r>
            <a:r>
              <a:rPr lang="it-IT" dirty="0"/>
              <a:t> of the American Academy in Rome, Vol. </a:t>
            </a:r>
            <a:r>
              <a:rPr lang="it-IT" dirty="0" smtClean="0"/>
              <a:t>26 (</a:t>
            </a:r>
            <a:r>
              <a:rPr lang="it-IT" dirty="0"/>
              <a:t>1960) </a:t>
            </a:r>
          </a:p>
          <a:p>
            <a:endParaRPr lang="it-IT" dirty="0"/>
          </a:p>
        </p:txBody>
      </p:sp>
    </p:spTree>
    <p:extLst>
      <p:ext uri="{BB962C8B-B14F-4D97-AF65-F5344CB8AC3E}">
        <p14:creationId xmlns:p14="http://schemas.microsoft.com/office/powerpoint/2010/main" val="1391308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Segnaposto contenuto 2" descr="italia central romana.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068388" y="609600"/>
            <a:ext cx="7007225" cy="5486400"/>
          </a:xfrm>
        </p:spPr>
      </p:pic>
      <p:sp>
        <p:nvSpPr>
          <p:cNvPr id="61443" name="Titolo 3"/>
          <p:cNvSpPr>
            <a:spLocks noGrp="1"/>
          </p:cNvSpPr>
          <p:nvPr>
            <p:ph type="title" idx="4294967295"/>
          </p:nvPr>
        </p:nvSpPr>
        <p:spPr>
          <a:xfrm>
            <a:off x="0" y="6096000"/>
            <a:ext cx="8305800" cy="762000"/>
          </a:xfrm>
        </p:spPr>
        <p:txBody>
          <a:bodyPr/>
          <a:lstStyle/>
          <a:p>
            <a:r>
              <a:rPr lang="it-IT">
                <a:latin typeface="Arial" charset="0"/>
                <a:ea typeface="ヒラギノ角ゴ Pro W3" charset="0"/>
                <a:cs typeface="ヒラギノ角ゴ Pro W3" charset="0"/>
              </a:rPr>
              <a:t>Italia centrale</a:t>
            </a:r>
          </a:p>
        </p:txBody>
      </p:sp>
    </p:spTree>
    <p:extLst>
      <p:ext uri="{BB962C8B-B14F-4D97-AF65-F5344CB8AC3E}">
        <p14:creationId xmlns:p14="http://schemas.microsoft.com/office/powerpoint/2010/main" val="1198324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Segnaposto contenuto 2" descr="carta etr.2.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14300" y="1912938"/>
            <a:ext cx="9029700" cy="4940300"/>
          </a:xfrm>
        </p:spPr>
      </p:pic>
    </p:spTree>
    <p:extLst>
      <p:ext uri="{BB962C8B-B14F-4D97-AF65-F5344CB8AC3E}">
        <p14:creationId xmlns:p14="http://schemas.microsoft.com/office/powerpoint/2010/main" val="30968783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cosa3.jpg"/>
          <p:cNvPicPr>
            <a:picLocks noGrp="1" noChangeAspect="1"/>
          </p:cNvPicPr>
          <p:nvPr>
            <p:ph/>
          </p:nvPr>
        </p:nvPicPr>
        <p:blipFill>
          <a:blip r:embed="rId2">
            <a:extLst>
              <a:ext uri="{28A0092B-C50C-407E-A947-70E740481C1C}">
                <a14:useLocalDpi xmlns:a14="http://schemas.microsoft.com/office/drawing/2010/main" val="0"/>
              </a:ext>
            </a:extLst>
          </a:blip>
          <a:srcRect l="3174" r="3174"/>
          <a:stretch>
            <a:fillRect/>
          </a:stretch>
        </p:blipFill>
        <p:spPr>
          <a:xfrm>
            <a:off x="3707904" y="-15958"/>
            <a:ext cx="4750296" cy="6873958"/>
          </a:xfrm>
        </p:spPr>
      </p:pic>
    </p:spTree>
    <p:extLst>
      <p:ext uri="{BB962C8B-B14F-4D97-AF65-F5344CB8AC3E}">
        <p14:creationId xmlns:p14="http://schemas.microsoft.com/office/powerpoint/2010/main" val="1933838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osa1.jpg"/>
          <p:cNvPicPr>
            <a:picLocks noGrp="1" noChangeAspect="1"/>
          </p:cNvPicPr>
          <p:nvPr>
            <p:ph/>
          </p:nvPr>
        </p:nvPicPr>
        <p:blipFill>
          <a:blip r:embed="rId2">
            <a:extLst>
              <a:ext uri="{28A0092B-C50C-407E-A947-70E740481C1C}">
                <a14:useLocalDpi xmlns:a14="http://schemas.microsoft.com/office/drawing/2010/main" val="0"/>
              </a:ext>
            </a:extLst>
          </a:blip>
          <a:srcRect t="4648" b="4648"/>
          <a:stretch>
            <a:fillRect/>
          </a:stretch>
        </p:blipFill>
        <p:spPr>
          <a:xfrm>
            <a:off x="-38207" y="1268760"/>
            <a:ext cx="9182207" cy="5051648"/>
          </a:xfrm>
        </p:spPr>
      </p:pic>
    </p:spTree>
    <p:extLst>
      <p:ext uri="{BB962C8B-B14F-4D97-AF65-F5344CB8AC3E}">
        <p14:creationId xmlns:p14="http://schemas.microsoft.com/office/powerpoint/2010/main" val="2946111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cosa2.jpg"/>
          <p:cNvPicPr>
            <a:picLocks noGrp="1" noChangeAspect="1"/>
          </p:cNvPicPr>
          <p:nvPr>
            <p:ph/>
          </p:nvPr>
        </p:nvPicPr>
        <p:blipFill>
          <a:blip r:embed="rId2">
            <a:extLst>
              <a:ext uri="{28A0092B-C50C-407E-A947-70E740481C1C}">
                <a14:useLocalDpi xmlns:a14="http://schemas.microsoft.com/office/drawing/2010/main" val="0"/>
              </a:ext>
            </a:extLst>
          </a:blip>
          <a:srcRect t="1472" b="1472"/>
          <a:stretch>
            <a:fillRect/>
          </a:stretch>
        </p:blipFill>
        <p:spPr>
          <a:xfrm>
            <a:off x="69214" y="609600"/>
            <a:ext cx="9018684" cy="5267672"/>
          </a:xfrm>
        </p:spPr>
      </p:pic>
    </p:spTree>
    <p:extLst>
      <p:ext uri="{BB962C8B-B14F-4D97-AF65-F5344CB8AC3E}">
        <p14:creationId xmlns:p14="http://schemas.microsoft.com/office/powerpoint/2010/main" val="408943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484784"/>
          </a:xfrm>
        </p:spPr>
        <p:txBody>
          <a:bodyPr>
            <a:normAutofit/>
          </a:bodyPr>
          <a:lstStyle/>
          <a:p>
            <a:r>
              <a:rPr lang="it-IT" dirty="0" smtClean="0"/>
              <a:t>Viaggio di studio in Grecia del Nord. 21-28 maggio</a:t>
            </a:r>
            <a:endParaRPr lang="it-IT" dirty="0"/>
          </a:p>
        </p:txBody>
      </p:sp>
      <p:sp>
        <p:nvSpPr>
          <p:cNvPr id="3" name="Segnaposto contenuto 2"/>
          <p:cNvSpPr>
            <a:spLocks noGrp="1"/>
          </p:cNvSpPr>
          <p:nvPr>
            <p:ph idx="1"/>
          </p:nvPr>
        </p:nvSpPr>
        <p:spPr>
          <a:xfrm>
            <a:off x="0" y="1196752"/>
            <a:ext cx="9144000" cy="5904656"/>
          </a:xfrm>
        </p:spPr>
        <p:txBody>
          <a:bodyPr>
            <a:normAutofit fontScale="62500" lnSpcReduction="20000"/>
          </a:bodyPr>
          <a:lstStyle/>
          <a:p>
            <a:r>
              <a:rPr lang="it-IT" b="1" dirty="0"/>
              <a:t>1°giorno</a:t>
            </a:r>
            <a:endParaRPr lang="it-IT" dirty="0"/>
          </a:p>
          <a:p>
            <a:r>
              <a:rPr lang="it-IT" dirty="0"/>
              <a:t>Partenza con bus privato da Venezia Tronchetto. Traghetto della MINOAN LINES. </a:t>
            </a:r>
            <a:r>
              <a:rPr lang="it-IT" b="1" dirty="0"/>
              <a:t>2° giorno</a:t>
            </a:r>
            <a:endParaRPr lang="it-IT" dirty="0"/>
          </a:p>
          <a:p>
            <a:r>
              <a:rPr lang="it-IT" dirty="0" err="1"/>
              <a:t>Igoumenitsa</a:t>
            </a:r>
            <a:r>
              <a:rPr lang="it-IT" dirty="0"/>
              <a:t>. </a:t>
            </a:r>
            <a:r>
              <a:rPr lang="it-IT" dirty="0" err="1"/>
              <a:t>Nekromanteion</a:t>
            </a:r>
            <a:r>
              <a:rPr lang="it-IT" dirty="0"/>
              <a:t>, </a:t>
            </a:r>
            <a:r>
              <a:rPr lang="it-IT" dirty="0" err="1"/>
              <a:t>Nikopolis</a:t>
            </a:r>
            <a:r>
              <a:rPr lang="it-IT" dirty="0"/>
              <a:t> (Azio), </a:t>
            </a:r>
            <a:r>
              <a:rPr lang="it-IT" dirty="0" err="1"/>
              <a:t>Dodona</a:t>
            </a:r>
            <a:r>
              <a:rPr lang="it-IT" dirty="0"/>
              <a:t>. </a:t>
            </a:r>
            <a:r>
              <a:rPr lang="it-IT" dirty="0" err="1"/>
              <a:t>Ioannina</a:t>
            </a:r>
            <a:r>
              <a:rPr lang="it-IT" dirty="0"/>
              <a:t>. </a:t>
            </a:r>
          </a:p>
          <a:p>
            <a:r>
              <a:rPr lang="it-IT" b="1" dirty="0"/>
              <a:t>3° giorno</a:t>
            </a:r>
            <a:endParaRPr lang="it-IT" dirty="0"/>
          </a:p>
          <a:p>
            <a:r>
              <a:rPr lang="it-IT" dirty="0" err="1"/>
              <a:t>Veria</a:t>
            </a:r>
            <a:r>
              <a:rPr lang="it-IT" dirty="0"/>
              <a:t>, l’antica </a:t>
            </a:r>
            <a:r>
              <a:rPr lang="it-IT" dirty="0" err="1"/>
              <a:t>Beroea</a:t>
            </a:r>
            <a:r>
              <a:rPr lang="it-IT" dirty="0"/>
              <a:t>, </a:t>
            </a:r>
            <a:r>
              <a:rPr lang="it-IT" dirty="0" err="1"/>
              <a:t>Vergina</a:t>
            </a:r>
            <a:r>
              <a:rPr lang="it-IT" dirty="0"/>
              <a:t>, Pella. Salonicco.</a:t>
            </a:r>
          </a:p>
          <a:p>
            <a:r>
              <a:rPr lang="it-IT" b="1" dirty="0"/>
              <a:t>4° giorno</a:t>
            </a:r>
            <a:endParaRPr lang="it-IT" dirty="0"/>
          </a:p>
          <a:p>
            <a:r>
              <a:rPr lang="it-IT" dirty="0"/>
              <a:t>Salonicco: Museo Archeologico, arco di </a:t>
            </a:r>
            <a:r>
              <a:rPr lang="it-IT" dirty="0" err="1"/>
              <a:t>Galerio</a:t>
            </a:r>
            <a:r>
              <a:rPr lang="it-IT" dirty="0"/>
              <a:t>, Chiesa di S. Demetrio, Chiesa di S. Sofia, ecc. </a:t>
            </a:r>
            <a:endParaRPr lang="it-IT" dirty="0" smtClean="0"/>
          </a:p>
          <a:p>
            <a:r>
              <a:rPr lang="it-IT" dirty="0" smtClean="0"/>
              <a:t> </a:t>
            </a:r>
            <a:r>
              <a:rPr lang="it-IT" b="1" dirty="0"/>
              <a:t>5° giorno</a:t>
            </a:r>
            <a:endParaRPr lang="it-IT" dirty="0"/>
          </a:p>
          <a:p>
            <a:r>
              <a:rPr lang="it-IT" dirty="0"/>
              <a:t>Kavala, Filippi </a:t>
            </a:r>
          </a:p>
          <a:p>
            <a:r>
              <a:rPr lang="it-IT" b="1" dirty="0"/>
              <a:t>6° giorno</a:t>
            </a:r>
            <a:endParaRPr lang="it-IT" dirty="0"/>
          </a:p>
          <a:p>
            <a:r>
              <a:rPr lang="it-IT" dirty="0" err="1"/>
              <a:t>Thassos</a:t>
            </a:r>
            <a:r>
              <a:rPr lang="it-IT" dirty="0"/>
              <a:t> </a:t>
            </a:r>
          </a:p>
          <a:p>
            <a:r>
              <a:rPr lang="it-IT" b="1" dirty="0"/>
              <a:t>7° giorno</a:t>
            </a:r>
            <a:endParaRPr lang="it-IT" dirty="0"/>
          </a:p>
          <a:p>
            <a:r>
              <a:rPr lang="it-IT" dirty="0"/>
              <a:t>Dion, ai piedi dell’Olimpo, Meteore . </a:t>
            </a:r>
            <a:r>
              <a:rPr lang="it-IT" dirty="0" err="1"/>
              <a:t>Igoumenitsa</a:t>
            </a:r>
            <a:r>
              <a:rPr lang="it-IT" dirty="0"/>
              <a:t>. </a:t>
            </a:r>
          </a:p>
          <a:p>
            <a:r>
              <a:rPr lang="it-IT" b="1" dirty="0"/>
              <a:t>8° giorno</a:t>
            </a:r>
            <a:endParaRPr lang="it-IT" dirty="0"/>
          </a:p>
          <a:p>
            <a:r>
              <a:rPr lang="it-IT" dirty="0"/>
              <a:t>Arrivo ad Ancona transfer per Venezia</a:t>
            </a:r>
            <a:r>
              <a:rPr lang="it-IT" dirty="0" smtClean="0"/>
              <a:t>.</a:t>
            </a:r>
          </a:p>
          <a:p>
            <a:pPr marL="0" indent="0">
              <a:buNone/>
            </a:pPr>
            <a:r>
              <a:rPr lang="it-IT" dirty="0" smtClean="0"/>
              <a:t>Prezzo base (in stanza quadrupla o tripla): € 530</a:t>
            </a:r>
          </a:p>
          <a:p>
            <a:pPr marL="0" indent="0">
              <a:buNone/>
            </a:pPr>
            <a:r>
              <a:rPr lang="it-IT" dirty="0" smtClean="0"/>
              <a:t>Gli interessati mi mandino una mail: </a:t>
            </a:r>
            <a:r>
              <a:rPr lang="it-IT" dirty="0" err="1" smtClean="0"/>
              <a:t>attilio.mastrocinque@univr.it</a:t>
            </a:r>
            <a:endParaRPr lang="it-IT" dirty="0" smtClean="0"/>
          </a:p>
          <a:p>
            <a:pPr marL="0" indent="0">
              <a:buNone/>
            </a:pPr>
            <a:endParaRPr lang="it-IT" dirty="0" smtClean="0"/>
          </a:p>
          <a:p>
            <a:pPr marL="0" indent="0">
              <a:buNone/>
            </a:pPr>
            <a:endParaRPr lang="it-IT" dirty="0" smtClean="0"/>
          </a:p>
          <a:p>
            <a:endParaRPr lang="it-IT" dirty="0"/>
          </a:p>
          <a:p>
            <a:endParaRPr lang="it-IT" dirty="0"/>
          </a:p>
        </p:txBody>
      </p:sp>
    </p:spTree>
    <p:extLst>
      <p:ext uri="{BB962C8B-B14F-4D97-AF65-F5344CB8AC3E}">
        <p14:creationId xmlns:p14="http://schemas.microsoft.com/office/powerpoint/2010/main" val="1756151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cosa4.jpg"/>
          <p:cNvPicPr>
            <a:picLocks noGrp="1" noChangeAspect="1"/>
          </p:cNvPicPr>
          <p:nvPr>
            <p:ph/>
          </p:nvPr>
        </p:nvPicPr>
        <p:blipFill>
          <a:blip r:embed="rId2">
            <a:extLst>
              <a:ext uri="{28A0092B-C50C-407E-A947-70E740481C1C}">
                <a14:useLocalDpi xmlns:a14="http://schemas.microsoft.com/office/drawing/2010/main" val="0"/>
              </a:ext>
            </a:extLst>
          </a:blip>
          <a:srcRect t="4830" b="4830"/>
          <a:stretch>
            <a:fillRect/>
          </a:stretch>
        </p:blipFill>
        <p:spPr>
          <a:xfrm>
            <a:off x="0" y="125506"/>
            <a:ext cx="8964426" cy="6327830"/>
          </a:xfrm>
        </p:spPr>
      </p:pic>
    </p:spTree>
    <p:extLst>
      <p:ext uri="{BB962C8B-B14F-4D97-AF65-F5344CB8AC3E}">
        <p14:creationId xmlns:p14="http://schemas.microsoft.com/office/powerpoint/2010/main" val="685862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cosa7.jpg"/>
          <p:cNvPicPr>
            <a:picLocks noGrp="1" noChangeAspect="1"/>
          </p:cNvPicPr>
          <p:nvPr>
            <p:ph/>
          </p:nvPr>
        </p:nvPicPr>
        <p:blipFill>
          <a:blip r:embed="rId2">
            <a:extLst>
              <a:ext uri="{28A0092B-C50C-407E-A947-70E740481C1C}">
                <a14:useLocalDpi xmlns:a14="http://schemas.microsoft.com/office/drawing/2010/main" val="0"/>
              </a:ext>
            </a:extLst>
          </a:blip>
          <a:srcRect t="12760" b="12760"/>
          <a:stretch>
            <a:fillRect/>
          </a:stretch>
        </p:blipFill>
        <p:spPr>
          <a:xfrm>
            <a:off x="550058" y="1"/>
            <a:ext cx="8276864" cy="6453336"/>
          </a:xfrm>
        </p:spPr>
      </p:pic>
    </p:spTree>
    <p:extLst>
      <p:ext uri="{BB962C8B-B14F-4D97-AF65-F5344CB8AC3E}">
        <p14:creationId xmlns:p14="http://schemas.microsoft.com/office/powerpoint/2010/main" val="1769937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cosa6.jpg"/>
          <p:cNvPicPr>
            <a:picLocks noGrp="1" noChangeAspect="1"/>
          </p:cNvPicPr>
          <p:nvPr>
            <p:ph/>
          </p:nvPr>
        </p:nvPicPr>
        <p:blipFill>
          <a:blip r:embed="rId2">
            <a:extLst>
              <a:ext uri="{28A0092B-C50C-407E-A947-70E740481C1C}">
                <a14:useLocalDpi xmlns:a14="http://schemas.microsoft.com/office/drawing/2010/main" val="0"/>
              </a:ext>
            </a:extLst>
          </a:blip>
          <a:srcRect l="4364" r="4364"/>
          <a:stretch>
            <a:fillRect/>
          </a:stretch>
        </p:blipFill>
        <p:spPr>
          <a:xfrm>
            <a:off x="3203575" y="620713"/>
            <a:ext cx="5254625" cy="5475287"/>
          </a:xfrm>
        </p:spPr>
      </p:pic>
    </p:spTree>
    <p:extLst>
      <p:ext uri="{BB962C8B-B14F-4D97-AF65-F5344CB8AC3E}">
        <p14:creationId xmlns:p14="http://schemas.microsoft.com/office/powerpoint/2010/main" val="2153741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Asilo</a:t>
            </a:r>
            <a:endParaRPr lang="it-IT" dirty="0"/>
          </a:p>
        </p:txBody>
      </p:sp>
      <p:sp>
        <p:nvSpPr>
          <p:cNvPr id="4" name="Segnaposto contenuto 3"/>
          <p:cNvSpPr>
            <a:spLocks noGrp="1"/>
          </p:cNvSpPr>
          <p:nvPr>
            <p:ph idx="1"/>
          </p:nvPr>
        </p:nvSpPr>
        <p:spPr>
          <a:xfrm>
            <a:off x="0" y="1600200"/>
            <a:ext cx="8686800" cy="5257800"/>
          </a:xfrm>
        </p:spPr>
        <p:txBody>
          <a:bodyPr>
            <a:normAutofit fontScale="70000" lnSpcReduction="20000"/>
          </a:bodyPr>
          <a:lstStyle/>
          <a:p>
            <a:r>
              <a:rPr lang="it-IT" dirty="0" err="1"/>
              <a:t>Liv</a:t>
            </a:r>
            <a:r>
              <a:rPr lang="it-IT" dirty="0"/>
              <a:t>. I.8.5-7:</a:t>
            </a:r>
          </a:p>
          <a:p>
            <a:r>
              <a:rPr lang="it-IT" dirty="0"/>
              <a:t>(Romolo) creò un asilo là dove oggi, per chi sale (sul Campidoglio), c'è un recinto tra due boschi. Lì, dalle popolazioni confinanti, andò a riparare una massa eterogenea di individui, senza distinzione tra liberi e schiavi, avida di rinnovamento: e questo fu il primo passo in direzione del progetto di ampliamento e rafforzamento. Ormai soddisfatto di tali forze, provvede a dotarli di un'assemblea. Ed elegge cento senatori</a:t>
            </a:r>
          </a:p>
          <a:p>
            <a:r>
              <a:rPr lang="it-IT" dirty="0"/>
              <a:t> </a:t>
            </a:r>
          </a:p>
          <a:p>
            <a:r>
              <a:rPr lang="it-IT" dirty="0" err="1"/>
              <a:t>Serv</a:t>
            </a:r>
            <a:r>
              <a:rPr lang="it-IT" dirty="0"/>
              <a:t>. </a:t>
            </a:r>
            <a:r>
              <a:rPr lang="it-IT" i="1" dirty="0" err="1"/>
              <a:t>Aen</a:t>
            </a:r>
            <a:r>
              <a:rPr lang="it-IT" dirty="0"/>
              <a:t>. VIII.635:</a:t>
            </a:r>
          </a:p>
          <a:p>
            <a:r>
              <a:rPr lang="it-IT" i="1" dirty="0" err="1"/>
              <a:t>Romulus</a:t>
            </a:r>
            <a:r>
              <a:rPr lang="it-IT" i="1" dirty="0"/>
              <a:t> </a:t>
            </a:r>
            <a:r>
              <a:rPr lang="it-IT" i="1" dirty="0" err="1"/>
              <a:t>cum</a:t>
            </a:r>
            <a:r>
              <a:rPr lang="it-IT" i="1" dirty="0"/>
              <a:t> </a:t>
            </a:r>
            <a:r>
              <a:rPr lang="it-IT" i="1" dirty="0" err="1"/>
              <a:t>turbam</a:t>
            </a:r>
            <a:r>
              <a:rPr lang="it-IT" i="1" dirty="0"/>
              <a:t> </a:t>
            </a:r>
            <a:r>
              <a:rPr lang="it-IT" i="1" dirty="0" err="1"/>
              <a:t>civium</a:t>
            </a:r>
            <a:r>
              <a:rPr lang="it-IT" i="1" dirty="0"/>
              <a:t> non </a:t>
            </a:r>
            <a:r>
              <a:rPr lang="it-IT" i="1" dirty="0" err="1"/>
              <a:t>haberet</a:t>
            </a:r>
            <a:r>
              <a:rPr lang="it-IT" i="1" dirty="0"/>
              <a:t>, </a:t>
            </a:r>
            <a:r>
              <a:rPr lang="it-IT" i="1" dirty="0" err="1"/>
              <a:t>asylum</a:t>
            </a:r>
            <a:r>
              <a:rPr lang="it-IT" i="1" dirty="0"/>
              <a:t> </a:t>
            </a:r>
            <a:r>
              <a:rPr lang="it-IT" i="1" dirty="0" err="1"/>
              <a:t>condidit</a:t>
            </a:r>
            <a:r>
              <a:rPr lang="it-IT" i="1" dirty="0"/>
              <a:t>, ad </a:t>
            </a:r>
            <a:r>
              <a:rPr lang="it-IT" i="1" dirty="0" err="1"/>
              <a:t>quem</a:t>
            </a:r>
            <a:r>
              <a:rPr lang="it-IT" i="1" dirty="0"/>
              <a:t> </a:t>
            </a:r>
            <a:r>
              <a:rPr lang="it-IT" i="1" dirty="0" err="1"/>
              <a:t>locum</a:t>
            </a:r>
            <a:r>
              <a:rPr lang="it-IT" i="1" dirty="0"/>
              <a:t> si </a:t>
            </a:r>
            <a:r>
              <a:rPr lang="it-IT" i="1" dirty="0" err="1"/>
              <a:t>quis</a:t>
            </a:r>
            <a:r>
              <a:rPr lang="it-IT" i="1" dirty="0"/>
              <a:t> </a:t>
            </a:r>
            <a:r>
              <a:rPr lang="it-IT" i="1" dirty="0" err="1"/>
              <a:t>confugisset</a:t>
            </a:r>
            <a:r>
              <a:rPr lang="it-IT" i="1" dirty="0"/>
              <a:t>, </a:t>
            </a:r>
            <a:r>
              <a:rPr lang="it-IT" i="1" dirty="0" err="1"/>
              <a:t>eumexinde</a:t>
            </a:r>
            <a:r>
              <a:rPr lang="it-IT" i="1" dirty="0"/>
              <a:t> non </a:t>
            </a:r>
            <a:r>
              <a:rPr lang="it-IT" i="1" dirty="0" err="1"/>
              <a:t>liceret</a:t>
            </a:r>
            <a:r>
              <a:rPr lang="it-IT" i="1" dirty="0"/>
              <a:t> </a:t>
            </a:r>
            <a:r>
              <a:rPr lang="it-IT" i="1" dirty="0" err="1"/>
              <a:t>auferri</a:t>
            </a:r>
            <a:r>
              <a:rPr lang="it-IT" i="1" dirty="0"/>
              <a:t>.</a:t>
            </a:r>
            <a:endParaRPr lang="it-IT" dirty="0"/>
          </a:p>
          <a:p>
            <a:r>
              <a:rPr lang="it-IT" dirty="0"/>
              <a:t>Romolo, dato che non aveva con sé un gruppo di cittadini, fondò un asilo, un luogo nel quale, se qualcuno si fosse rifugiato, non avrebbe potuto essere portato via di là.</a:t>
            </a:r>
          </a:p>
          <a:p>
            <a:endParaRPr lang="it-IT" dirty="0"/>
          </a:p>
        </p:txBody>
      </p:sp>
    </p:spTree>
    <p:extLst>
      <p:ext uri="{BB962C8B-B14F-4D97-AF65-F5344CB8AC3E}">
        <p14:creationId xmlns:p14="http://schemas.microsoft.com/office/powerpoint/2010/main" val="285435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88640"/>
            <a:ext cx="8892480" cy="4893647"/>
          </a:xfrm>
          <a:prstGeom prst="rect">
            <a:avLst/>
          </a:prstGeom>
        </p:spPr>
        <p:txBody>
          <a:bodyPr wrap="square">
            <a:spAutoFit/>
          </a:bodyPr>
          <a:lstStyle/>
          <a:p>
            <a:r>
              <a:rPr lang="it-IT" sz="2400" dirty="0"/>
              <a:t>Strabo V.1.9</a:t>
            </a:r>
          </a:p>
          <a:p>
            <a:r>
              <a:rPr lang="it-IT" sz="2400" dirty="0"/>
              <a:t>Ma è un fatto storico che presso i Veneti certi onori sono stati attribuiti a Diomede e, certamente un  cavallo bianco gli viene ancora sacrificato, e inoltre due recinti sacri possono ancora essere visti, uno sacro a Hera Argiva e un altro ad Artemide etolica. Ma certi elementi mitici sono stati aggiunti: in particolare che in questi recinti sacri gli animali selvaggi diventano miti e permettono alle persone di avvicinarsi e di accarezzarle, e se alcuni di loro sono inseguiti dai cani, non vengono più inseguiti se trovano qua rifugio.</a:t>
            </a:r>
          </a:p>
          <a:p>
            <a:r>
              <a:rPr lang="it-IT" sz="2400" dirty="0"/>
              <a:t> </a:t>
            </a:r>
          </a:p>
          <a:p>
            <a:r>
              <a:rPr lang="it-IT" sz="2400" dirty="0" err="1"/>
              <a:t>Lucian</a:t>
            </a:r>
            <a:r>
              <a:rPr lang="it-IT" sz="2400" dirty="0"/>
              <a:t>., </a:t>
            </a:r>
            <a:r>
              <a:rPr lang="it-IT" sz="2400" i="1" dirty="0"/>
              <a:t>dea Syria </a:t>
            </a:r>
            <a:r>
              <a:rPr lang="it-IT" sz="2400" dirty="0"/>
              <a:t>41 (</a:t>
            </a:r>
            <a:r>
              <a:rPr lang="it-IT" sz="2400" dirty="0" err="1"/>
              <a:t>Hierapolis</a:t>
            </a:r>
            <a:r>
              <a:rPr lang="it-IT" sz="2400" dirty="0"/>
              <a:t> di Siria)</a:t>
            </a:r>
          </a:p>
          <a:p>
            <a:r>
              <a:rPr lang="it-IT" sz="2400" dirty="0"/>
              <a:t>Nel cortile vivono grandi buoi, cavalli, orsi e leoni  e non aggrediscono mai gli uomini, sono sacri e mansueti.</a:t>
            </a:r>
          </a:p>
        </p:txBody>
      </p:sp>
    </p:spTree>
    <p:extLst>
      <p:ext uri="{BB962C8B-B14F-4D97-AF65-F5344CB8AC3E}">
        <p14:creationId xmlns:p14="http://schemas.microsoft.com/office/powerpoint/2010/main" val="908039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6555642"/>
          </a:xfrm>
          <a:prstGeom prst="rect">
            <a:avLst/>
          </a:prstGeom>
        </p:spPr>
        <p:txBody>
          <a:bodyPr wrap="square">
            <a:spAutoFit/>
          </a:bodyPr>
          <a:lstStyle/>
          <a:p>
            <a:r>
              <a:rPr lang="it-IT" sz="2800" dirty="0" err="1"/>
              <a:t>Aelian</a:t>
            </a:r>
            <a:r>
              <a:rPr lang="it-IT" sz="2800" dirty="0"/>
              <a:t>., </a:t>
            </a:r>
            <a:r>
              <a:rPr lang="it-IT" sz="2800" i="1" dirty="0" err="1"/>
              <a:t>nat</a:t>
            </a:r>
            <a:r>
              <a:rPr lang="it-IT" sz="2800" dirty="0" err="1"/>
              <a:t>.</a:t>
            </a:r>
            <a:r>
              <a:rPr lang="it-IT" sz="2800" i="1" dirty="0" err="1"/>
              <a:t>an</a:t>
            </a:r>
            <a:r>
              <a:rPr lang="it-IT" sz="2800" i="1" dirty="0"/>
              <a:t>. </a:t>
            </a:r>
            <a:r>
              <a:rPr lang="it-IT" sz="2800" dirty="0"/>
              <a:t>XI.7 </a:t>
            </a:r>
          </a:p>
          <a:p>
            <a:r>
              <a:rPr lang="it-IT" sz="2800" dirty="0"/>
              <a:t>A </a:t>
            </a:r>
            <a:r>
              <a:rPr lang="it-IT" sz="2800" dirty="0" err="1"/>
              <a:t>Kourion</a:t>
            </a:r>
            <a:r>
              <a:rPr lang="it-IT" sz="2800" dirty="0"/>
              <a:t>  (Cipro), quando i cervi (di cui c’è gran numero e molti cacciatori cercano di inseguirli) si rifugiano nel tempio di Apollo (il cui recinto sacro è </a:t>
            </a:r>
            <a:r>
              <a:rPr lang="it-IT" sz="2800" dirty="0" err="1"/>
              <a:t>nolto</a:t>
            </a:r>
            <a:r>
              <a:rPr lang="it-IT" sz="2800" dirty="0"/>
              <a:t> esteso), i cani da caccia abbaiano loro, ma non osano avvicinarsi. I cervi, senza timore, stanno sulla loro pastura e si fidano del dio per la loro salvezza, come per un qualche istinto misterioso.</a:t>
            </a:r>
          </a:p>
          <a:p>
            <a:r>
              <a:rPr lang="it-IT" sz="2800" dirty="0"/>
              <a:t> </a:t>
            </a:r>
          </a:p>
          <a:p>
            <a:r>
              <a:rPr lang="it-IT" sz="2800" dirty="0" err="1"/>
              <a:t>Aelian</a:t>
            </a:r>
            <a:r>
              <a:rPr lang="it-IT" sz="2800" dirty="0"/>
              <a:t>., </a:t>
            </a:r>
            <a:r>
              <a:rPr lang="it-IT" sz="2800" i="1" dirty="0" err="1"/>
              <a:t>Hist.an</a:t>
            </a:r>
            <a:r>
              <a:rPr lang="it-IT" sz="2800" i="1" dirty="0"/>
              <a:t>.</a:t>
            </a:r>
            <a:r>
              <a:rPr lang="it-IT" sz="2800" dirty="0"/>
              <a:t> 11.7</a:t>
            </a:r>
          </a:p>
          <a:p>
            <a:r>
              <a:rPr lang="it-IT" sz="2800" dirty="0"/>
              <a:t>Nel territorio dell’Arcadia c’è un tempio di Pan. Aule è il nome del posto. Ora, gli animali che si rifugiano qua il dio li rispetta come supplici e li protegge completamente. Infatti, i lupi che li inseguono hanno paura di entrarvi e si accorgono quando vedono il luogo di rifugio. Così è proprio di questi animali di essere messi in grado di sopravvivere.</a:t>
            </a:r>
          </a:p>
        </p:txBody>
      </p:sp>
    </p:spTree>
    <p:extLst>
      <p:ext uri="{BB962C8B-B14F-4D97-AF65-F5344CB8AC3E}">
        <p14:creationId xmlns:p14="http://schemas.microsoft.com/office/powerpoint/2010/main" val="895115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764704"/>
            <a:ext cx="6858000" cy="2554545"/>
          </a:xfrm>
          <a:prstGeom prst="rect">
            <a:avLst/>
          </a:prstGeom>
        </p:spPr>
        <p:txBody>
          <a:bodyPr wrap="square">
            <a:spAutoFit/>
          </a:bodyPr>
          <a:lstStyle/>
          <a:p>
            <a:r>
              <a:rPr lang="en-US" sz="3200" dirty="0" err="1"/>
              <a:t>Grattius</a:t>
            </a:r>
            <a:r>
              <a:rPr lang="en-US" sz="3200" dirty="0"/>
              <a:t>, </a:t>
            </a:r>
            <a:r>
              <a:rPr lang="en-US" sz="3200" i="1" dirty="0" err="1"/>
              <a:t>Cyneg</a:t>
            </a:r>
            <a:r>
              <a:rPr lang="en-US" sz="3200" i="1" dirty="0"/>
              <a:t>.</a:t>
            </a:r>
            <a:r>
              <a:rPr lang="en-US" sz="3200" dirty="0"/>
              <a:t> 487</a:t>
            </a:r>
            <a:endParaRPr lang="it-IT" sz="3200" dirty="0"/>
          </a:p>
          <a:p>
            <a:r>
              <a:rPr lang="en-US" sz="3200" dirty="0"/>
              <a:t>Al </a:t>
            </a:r>
            <a:r>
              <a:rPr lang="en-US" sz="3200" dirty="0" err="1"/>
              <a:t>centro</a:t>
            </a:r>
            <a:r>
              <a:rPr lang="en-US" sz="3200" dirty="0"/>
              <a:t> </a:t>
            </a:r>
            <a:r>
              <a:rPr lang="en-US" sz="3200" dirty="0" err="1"/>
              <a:t>degli</a:t>
            </a:r>
            <a:r>
              <a:rPr lang="en-US" sz="3200" dirty="0"/>
              <a:t> </a:t>
            </a:r>
            <a:r>
              <a:rPr lang="en-US" sz="3200" dirty="0" err="1"/>
              <a:t>incroci</a:t>
            </a:r>
            <a:r>
              <a:rPr lang="en-US" sz="3200" dirty="0"/>
              <a:t> </a:t>
            </a:r>
            <a:r>
              <a:rPr lang="en-US" sz="3200" dirty="0" err="1"/>
              <a:t>nel</a:t>
            </a:r>
            <a:r>
              <a:rPr lang="en-US" sz="3200" dirty="0"/>
              <a:t> </a:t>
            </a:r>
            <a:r>
              <a:rPr lang="en-US" sz="3200" dirty="0" err="1"/>
              <a:t>bosco</a:t>
            </a:r>
            <a:r>
              <a:rPr lang="en-US" sz="3200" dirty="0"/>
              <a:t> </a:t>
            </a:r>
            <a:r>
              <a:rPr lang="en-US" sz="3200" dirty="0" err="1"/>
              <a:t>i</a:t>
            </a:r>
            <a:r>
              <a:rPr lang="en-US" sz="3200" dirty="0"/>
              <a:t> </a:t>
            </a:r>
            <a:r>
              <a:rPr lang="en-US" sz="3200" dirty="0" err="1"/>
              <a:t>cacciatori</a:t>
            </a:r>
            <a:r>
              <a:rPr lang="en-US" sz="3200" dirty="0"/>
              <a:t> </a:t>
            </a:r>
            <a:r>
              <a:rPr lang="en-US" sz="3200" dirty="0" err="1"/>
              <a:t>depongono</a:t>
            </a:r>
            <a:r>
              <a:rPr lang="en-US" sz="3200" dirty="0"/>
              <a:t> </a:t>
            </a:r>
            <a:r>
              <a:rPr lang="en-US" sz="3200" dirty="0" err="1"/>
              <a:t>tra</a:t>
            </a:r>
            <a:r>
              <a:rPr lang="en-US" sz="3200" dirty="0"/>
              <a:t> </a:t>
            </a:r>
            <a:r>
              <a:rPr lang="en-US" sz="3200" dirty="0" err="1"/>
              <a:t>i</a:t>
            </a:r>
            <a:r>
              <a:rPr lang="en-US" sz="3200" dirty="0"/>
              <a:t> </a:t>
            </a:r>
            <a:r>
              <a:rPr lang="en-US" sz="3200" dirty="0" err="1"/>
              <a:t>fiori</a:t>
            </a:r>
            <a:r>
              <a:rPr lang="en-US" sz="3200" dirty="0"/>
              <a:t> le </a:t>
            </a:r>
            <a:r>
              <a:rPr lang="en-US" sz="3200" dirty="0" err="1"/>
              <a:t>armi</a:t>
            </a:r>
            <a:r>
              <a:rPr lang="en-US" sz="3200" dirty="0"/>
              <a:t>, le </a:t>
            </a:r>
            <a:r>
              <a:rPr lang="en-US" sz="3200" dirty="0" err="1"/>
              <a:t>quali</a:t>
            </a:r>
            <a:r>
              <a:rPr lang="en-US" sz="3200" dirty="0"/>
              <a:t> </a:t>
            </a:r>
            <a:r>
              <a:rPr lang="en-US" sz="3200" dirty="0" err="1"/>
              <a:t>sono</a:t>
            </a:r>
            <a:r>
              <a:rPr lang="en-US" sz="3200" dirty="0"/>
              <a:t> </a:t>
            </a:r>
            <a:r>
              <a:rPr lang="en-US" sz="3200" dirty="0" err="1"/>
              <a:t>ora</a:t>
            </a:r>
            <a:r>
              <a:rPr lang="en-US" sz="3200" dirty="0"/>
              <a:t> in </a:t>
            </a:r>
            <a:r>
              <a:rPr lang="en-US" sz="3200" dirty="0" err="1"/>
              <a:t>riposo</a:t>
            </a:r>
            <a:r>
              <a:rPr lang="en-US" sz="3200" dirty="0"/>
              <a:t>, </a:t>
            </a:r>
            <a:r>
              <a:rPr lang="en-US" sz="3200" dirty="0" err="1"/>
              <a:t>nella</a:t>
            </a:r>
            <a:r>
              <a:rPr lang="en-US" sz="3200" dirty="0"/>
              <a:t> pace </a:t>
            </a:r>
            <a:r>
              <a:rPr lang="en-US" sz="3200" dirty="0" err="1"/>
              <a:t>festiva</a:t>
            </a:r>
            <a:r>
              <a:rPr lang="en-US" sz="3200" dirty="0"/>
              <a:t> </a:t>
            </a:r>
            <a:r>
              <a:rPr lang="en-US" sz="3200" dirty="0" err="1"/>
              <a:t>dei</a:t>
            </a:r>
            <a:r>
              <a:rPr lang="en-US" sz="3200" dirty="0"/>
              <a:t> </a:t>
            </a:r>
            <a:r>
              <a:rPr lang="en-US" sz="3200" dirty="0" err="1"/>
              <a:t>riti</a:t>
            </a:r>
            <a:r>
              <a:rPr lang="en-US" sz="3200" dirty="0"/>
              <a:t> </a:t>
            </a:r>
            <a:r>
              <a:rPr lang="en-US" sz="3200" dirty="0" err="1"/>
              <a:t>sacri</a:t>
            </a:r>
            <a:r>
              <a:rPr lang="en-US" sz="3200" dirty="0"/>
              <a:t>. </a:t>
            </a:r>
            <a:endParaRPr lang="it-IT" sz="3200" dirty="0"/>
          </a:p>
        </p:txBody>
      </p:sp>
    </p:spTree>
    <p:extLst>
      <p:ext uri="{BB962C8B-B14F-4D97-AF65-F5344CB8AC3E}">
        <p14:creationId xmlns:p14="http://schemas.microsoft.com/office/powerpoint/2010/main" val="3821858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332656"/>
            <a:ext cx="9144000" cy="5016757"/>
          </a:xfrm>
          <a:prstGeom prst="rect">
            <a:avLst/>
          </a:prstGeom>
        </p:spPr>
        <p:txBody>
          <a:bodyPr wrap="square">
            <a:spAutoFit/>
          </a:bodyPr>
          <a:lstStyle/>
          <a:p>
            <a:r>
              <a:rPr lang="it-IT" sz="3200" dirty="0" err="1"/>
              <a:t>Fest</a:t>
            </a:r>
            <a:r>
              <a:rPr lang="it-IT" sz="3200" dirty="0"/>
              <a:t>., 460 L.:</a:t>
            </a:r>
          </a:p>
          <a:p>
            <a:r>
              <a:rPr lang="it-IT" sz="3200" i="1" dirty="0" err="1"/>
              <a:t>Servorum</a:t>
            </a:r>
            <a:r>
              <a:rPr lang="it-IT" sz="3200" i="1" dirty="0"/>
              <a:t> </a:t>
            </a:r>
            <a:r>
              <a:rPr lang="it-IT" sz="3200" i="1" dirty="0" err="1"/>
              <a:t>dies</a:t>
            </a:r>
            <a:r>
              <a:rPr lang="it-IT" sz="3200" i="1" dirty="0"/>
              <a:t> </a:t>
            </a:r>
            <a:r>
              <a:rPr lang="it-IT" sz="3200" i="1" dirty="0" err="1"/>
              <a:t>festus</a:t>
            </a:r>
            <a:r>
              <a:rPr lang="it-IT" sz="3200" i="1" dirty="0"/>
              <a:t> vulgo </a:t>
            </a:r>
            <a:r>
              <a:rPr lang="it-IT" sz="3200" i="1" dirty="0" err="1"/>
              <a:t>existimatur</a:t>
            </a:r>
            <a:r>
              <a:rPr lang="it-IT" sz="3200" i="1" dirty="0"/>
              <a:t> Idus </a:t>
            </a:r>
            <a:r>
              <a:rPr lang="it-IT" sz="3200" i="1" dirty="0" err="1"/>
              <a:t>Aug</a:t>
            </a:r>
            <a:r>
              <a:rPr lang="it-IT" sz="3200" i="1" dirty="0"/>
              <a:t>., </a:t>
            </a:r>
            <a:r>
              <a:rPr lang="it-IT" sz="3200" i="1" dirty="0" err="1"/>
              <a:t>quod</a:t>
            </a:r>
            <a:r>
              <a:rPr lang="it-IT" sz="3200" i="1" dirty="0"/>
              <a:t> </a:t>
            </a:r>
            <a:r>
              <a:rPr lang="it-IT" sz="3200" i="1" dirty="0" err="1"/>
              <a:t>eo</a:t>
            </a:r>
            <a:r>
              <a:rPr lang="it-IT" sz="3200" i="1" dirty="0"/>
              <a:t> die </a:t>
            </a:r>
            <a:r>
              <a:rPr lang="it-IT" sz="3200" i="1" dirty="0" err="1"/>
              <a:t>Ser.Tullius</a:t>
            </a:r>
            <a:r>
              <a:rPr lang="it-IT" sz="3200" i="1" dirty="0"/>
              <a:t>, </a:t>
            </a:r>
            <a:r>
              <a:rPr lang="it-IT" sz="3200" i="1" dirty="0" err="1"/>
              <a:t>natus</a:t>
            </a:r>
            <a:r>
              <a:rPr lang="it-IT" sz="3200" i="1" dirty="0"/>
              <a:t> </a:t>
            </a:r>
            <a:r>
              <a:rPr lang="it-IT" sz="3200" i="1" dirty="0" err="1"/>
              <a:t>servus</a:t>
            </a:r>
            <a:r>
              <a:rPr lang="it-IT" sz="3200" i="1" dirty="0"/>
              <a:t>, </a:t>
            </a:r>
            <a:r>
              <a:rPr lang="it-IT" sz="3200" i="1" dirty="0" err="1"/>
              <a:t>aedem</a:t>
            </a:r>
            <a:r>
              <a:rPr lang="it-IT" sz="3200" i="1" dirty="0"/>
              <a:t> </a:t>
            </a:r>
            <a:r>
              <a:rPr lang="it-IT" sz="3200" i="1" dirty="0" err="1"/>
              <a:t>Dianae</a:t>
            </a:r>
            <a:r>
              <a:rPr lang="it-IT" sz="3200" i="1" dirty="0"/>
              <a:t> </a:t>
            </a:r>
            <a:r>
              <a:rPr lang="it-IT" sz="3200" i="1" dirty="0" err="1"/>
              <a:t>dedicaverit</a:t>
            </a:r>
            <a:r>
              <a:rPr lang="it-IT" sz="3200" i="1" dirty="0"/>
              <a:t> in Aventino, </a:t>
            </a:r>
            <a:r>
              <a:rPr lang="it-IT" sz="3200" i="1" dirty="0" err="1"/>
              <a:t>cuius</a:t>
            </a:r>
            <a:r>
              <a:rPr lang="it-IT" sz="3200" i="1" dirty="0"/>
              <a:t> </a:t>
            </a:r>
            <a:r>
              <a:rPr lang="it-IT" sz="3200" i="1" dirty="0" err="1"/>
              <a:t>tutelae</a:t>
            </a:r>
            <a:r>
              <a:rPr lang="it-IT" sz="3200" i="1" dirty="0"/>
              <a:t> </a:t>
            </a:r>
            <a:r>
              <a:rPr lang="it-IT" sz="3200" i="1" dirty="0" err="1"/>
              <a:t>sint</a:t>
            </a:r>
            <a:r>
              <a:rPr lang="it-IT" sz="3200" i="1" dirty="0"/>
              <a:t> cervi; a quo </a:t>
            </a:r>
            <a:r>
              <a:rPr lang="it-IT" sz="3200" i="1" dirty="0" err="1"/>
              <a:t>celeritate</a:t>
            </a:r>
            <a:r>
              <a:rPr lang="it-IT" sz="3200" i="1" dirty="0"/>
              <a:t> </a:t>
            </a:r>
            <a:r>
              <a:rPr lang="it-IT" sz="3200" i="1" dirty="0" err="1"/>
              <a:t>fugitivos</a:t>
            </a:r>
            <a:r>
              <a:rPr lang="it-IT" sz="3200" i="1" dirty="0"/>
              <a:t> </a:t>
            </a:r>
            <a:r>
              <a:rPr lang="it-IT" sz="3200" i="1" dirty="0" err="1"/>
              <a:t>vocant</a:t>
            </a:r>
            <a:r>
              <a:rPr lang="it-IT" sz="3200" i="1" dirty="0"/>
              <a:t> </a:t>
            </a:r>
            <a:r>
              <a:rPr lang="it-IT" sz="3200" i="1" dirty="0" err="1"/>
              <a:t>cervos</a:t>
            </a:r>
            <a:r>
              <a:rPr lang="it-IT" sz="3200" i="1" dirty="0"/>
              <a:t>.</a:t>
            </a:r>
            <a:endParaRPr lang="it-IT" sz="3200" dirty="0"/>
          </a:p>
          <a:p>
            <a:r>
              <a:rPr lang="it-IT" sz="3200" dirty="0"/>
              <a:t>Le Idi di agosto sono ritenute un giorno festivo per i servi, perché Servio Tullio, nato in servitù, dedicò un tempio di Diana sull’Aventino, la quale protegge i cerci, pertanto, gli schiavi fuggitivi, per la loro rapidità, sono detti cervi.</a:t>
            </a:r>
          </a:p>
        </p:txBody>
      </p:sp>
    </p:spTree>
    <p:extLst>
      <p:ext uri="{BB962C8B-B14F-4D97-AF65-F5344CB8AC3E}">
        <p14:creationId xmlns:p14="http://schemas.microsoft.com/office/powerpoint/2010/main" val="2120392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normAutofit/>
          </a:bodyPr>
          <a:lstStyle/>
          <a:p>
            <a:r>
              <a:rPr lang="it-IT" dirty="0" smtClean="0"/>
              <a:t>L’asilo di Servio Tullio e la Lega Latina</a:t>
            </a:r>
            <a:endParaRPr lang="it-IT" dirty="0"/>
          </a:p>
        </p:txBody>
      </p:sp>
      <p:sp>
        <p:nvSpPr>
          <p:cNvPr id="3" name="Segnaposto contenuto 2"/>
          <p:cNvSpPr>
            <a:spLocks noGrp="1"/>
          </p:cNvSpPr>
          <p:nvPr>
            <p:ph idx="1"/>
          </p:nvPr>
        </p:nvSpPr>
        <p:spPr>
          <a:xfrm>
            <a:off x="0" y="836712"/>
            <a:ext cx="9144000" cy="6021288"/>
          </a:xfrm>
        </p:spPr>
        <p:txBody>
          <a:bodyPr>
            <a:normAutofit fontScale="85000" lnSpcReduction="20000"/>
          </a:bodyPr>
          <a:lstStyle/>
          <a:p>
            <a:r>
              <a:rPr lang="it-IT" dirty="0"/>
              <a:t>Liv.I.45</a:t>
            </a:r>
          </a:p>
          <a:p>
            <a:r>
              <a:rPr lang="it-IT" dirty="0"/>
              <a:t>Servio, non volendo sempre ricorrere alle armi per accrescere la propria potenza, decise di farlo seguendo la strada della diplomazia, in maniera tale da conferire ancora più lustro alla città. Il tempio di Diana a Efeso era già allora parecchio rinomato e la tradizione voleva fosse stato costruito con la cooperazione delle città dell'Asia. Servio, parlando di fronte ai nobili latini, coi quali aveva in progetto di stringere relazioni di amicizia e ospitalità tanto sul piano ufficioso che su quello ufficiale, disse mirabilia di una simile intesa e di una simile condivisione di culto. Tornò così spesso sull'argomento che, alla fine, Romani e Latini edificarono insieme a Roma un tempio in onore di Diana. La questione se Roma fosse o meno la capitale dei dintorni - problema questo che così tante volte era stato motivo di scontri armati - ebbe quindi una soluzione di tacito consenso.</a:t>
            </a:r>
          </a:p>
          <a:p>
            <a:endParaRPr lang="it-IT" dirty="0"/>
          </a:p>
        </p:txBody>
      </p:sp>
    </p:spTree>
    <p:extLst>
      <p:ext uri="{BB962C8B-B14F-4D97-AF65-F5344CB8AC3E}">
        <p14:creationId xmlns:p14="http://schemas.microsoft.com/office/powerpoint/2010/main" val="3345590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476672"/>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77500" lnSpcReduction="20000"/>
          </a:bodyPr>
          <a:lstStyle/>
          <a:p>
            <a:r>
              <a:rPr lang="it-IT" dirty="0" err="1"/>
              <a:t>Dion.Hal</a:t>
            </a:r>
            <a:r>
              <a:rPr lang="it-IT" dirty="0"/>
              <a:t>. IV.26.2-4</a:t>
            </a:r>
          </a:p>
          <a:p>
            <a:r>
              <a:rPr lang="it-IT" dirty="0"/>
              <a:t>Ai  Romani doveva essere affidata la guida di tutti i Latini, visto che si segnalavano non solo per l’estensione della loro città e per l’importanza degli affari, ma anche per la protezione da parte delle divinità, che si erano attirata e che aveva consentito loro di giungere a così alta gloria. </a:t>
            </a:r>
            <a:r>
              <a:rPr lang="it-IT" b="1" dirty="0"/>
              <a:t>3 </a:t>
            </a:r>
            <a:r>
              <a:rPr lang="it-IT" dirty="0"/>
              <a:t>Dopo aver illustrato tali criteri, (Servio Tullio) consigliava loro di edificare a Roma a spese dello stato una zona sacra con la funzione di rifugio inviolabile, nel quale ogni anno celebrassero i sacrifici privati e pubblici le città convenute e svolgessero adunanze solenni nei periodi stabiliti, e, se si fosse verificato qualche dissidio fra loro, lo avrebbero dissolto mediante i sacrifici, conferendo alle altre città l’autorità di valutare gli atti, oggetto di accusa. </a:t>
            </a:r>
            <a:r>
              <a:rPr lang="it-IT" b="1" dirty="0"/>
              <a:t>4 </a:t>
            </a:r>
            <a:r>
              <a:rPr lang="it-IT" dirty="0"/>
              <a:t>Spiegando questi vantaggi e quanti altri ne avrebbero ottenuto mediante la costituzione di un consiglio, persuase tutti i partecipanti a tale adunanza. Dopo di ciò eresse con il contributo di tutte le città il tempio in onore di Artemide, situato sul colle più grande di Roma, l’Aventino. Ratificò, poi, le leggi che regolavano i rapporti fra le città , stabilendo anche le norme di svolgimento delle feste e dell’adunanza solenne.</a:t>
            </a:r>
            <a:r>
              <a:rPr lang="it-IT" dirty="0"/>
              <a:t> </a:t>
            </a:r>
          </a:p>
        </p:txBody>
      </p:sp>
    </p:spTree>
    <p:extLst>
      <p:ext uri="{BB962C8B-B14F-4D97-AF65-F5344CB8AC3E}">
        <p14:creationId xmlns:p14="http://schemas.microsoft.com/office/powerpoint/2010/main" val="167048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H="1" flipV="1">
            <a:off x="0" y="0"/>
            <a:ext cx="179512" cy="620688"/>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lnSpcReduction="10000"/>
          </a:bodyPr>
          <a:lstStyle/>
          <a:p>
            <a:r>
              <a:rPr lang="it-IT" i="1" dirty="0"/>
              <a:t>"</a:t>
            </a:r>
            <a:r>
              <a:rPr lang="it-IT" i="1" dirty="0" err="1"/>
              <a:t>Condere</a:t>
            </a:r>
            <a:r>
              <a:rPr lang="it-IT" i="1" dirty="0"/>
              <a:t> </a:t>
            </a:r>
            <a:r>
              <a:rPr lang="it-IT" i="1" dirty="0" err="1"/>
              <a:t>Urbem</a:t>
            </a:r>
            <a:r>
              <a:rPr lang="it-IT" i="1" dirty="0"/>
              <a:t>", </a:t>
            </a:r>
            <a:r>
              <a:rPr lang="it-IT" i="1" dirty="0" err="1"/>
              <a:t>Actes</a:t>
            </a:r>
            <a:r>
              <a:rPr lang="it-IT" i="1" dirty="0"/>
              <a:t> </a:t>
            </a:r>
            <a:r>
              <a:rPr lang="it-IT" i="1" dirty="0" err="1"/>
              <a:t>des</a:t>
            </a:r>
            <a:r>
              <a:rPr lang="it-IT" i="1" dirty="0"/>
              <a:t> 2èmes </a:t>
            </a:r>
            <a:r>
              <a:rPr lang="it-IT" i="1" dirty="0" err="1"/>
              <a:t>Rencontres</a:t>
            </a:r>
            <a:r>
              <a:rPr lang="it-IT" i="1" dirty="0"/>
              <a:t> </a:t>
            </a:r>
            <a:r>
              <a:rPr lang="it-IT" i="1" dirty="0" err="1"/>
              <a:t>Scient</a:t>
            </a:r>
            <a:r>
              <a:rPr lang="it-IT" i="1" dirty="0"/>
              <a:t>. </a:t>
            </a:r>
            <a:r>
              <a:rPr lang="it-IT" i="1" dirty="0" err="1"/>
              <a:t>Luxembourg</a:t>
            </a:r>
            <a:r>
              <a:rPr lang="it-IT" i="1" dirty="0"/>
              <a:t> 1991</a:t>
            </a:r>
            <a:r>
              <a:rPr lang="it-IT" dirty="0"/>
              <a:t>, a c. di </a:t>
            </a:r>
            <a:r>
              <a:rPr lang="it-IT" dirty="0" err="1"/>
              <a:t>Ch.M.Ternes</a:t>
            </a:r>
            <a:r>
              <a:rPr lang="it-IT" dirty="0"/>
              <a:t>, </a:t>
            </a:r>
            <a:r>
              <a:rPr lang="it-IT" dirty="0" err="1"/>
              <a:t>Luxembourg</a:t>
            </a:r>
            <a:r>
              <a:rPr lang="it-IT" dirty="0"/>
              <a:t> 1992 </a:t>
            </a:r>
            <a:endParaRPr lang="it-IT" dirty="0" smtClean="0"/>
          </a:p>
          <a:p>
            <a:r>
              <a:rPr lang="it-IT" dirty="0" err="1" smtClean="0"/>
              <a:t>C.Ampolo,La</a:t>
            </a:r>
            <a:r>
              <a:rPr lang="it-IT" dirty="0" smtClean="0"/>
              <a:t> </a:t>
            </a:r>
            <a:r>
              <a:rPr lang="it-IT" dirty="0"/>
              <a:t>storiografia su Roma arcaica e i documenti, in Tria </a:t>
            </a:r>
            <a:r>
              <a:rPr lang="it-IT" dirty="0" err="1" smtClean="0"/>
              <a:t>corda.Studi</a:t>
            </a:r>
            <a:r>
              <a:rPr lang="it-IT" dirty="0" smtClean="0"/>
              <a:t> </a:t>
            </a:r>
            <a:r>
              <a:rPr lang="it-IT" dirty="0"/>
              <a:t>in onore di Arnaldo Momigliano, New Press, Como 1983, pp. 9-26</a:t>
            </a:r>
          </a:p>
          <a:p>
            <a:r>
              <a:rPr lang="it-IT" dirty="0" err="1" smtClean="0"/>
              <a:t>C.Ampolo</a:t>
            </a:r>
            <a:r>
              <a:rPr lang="it-IT" dirty="0" smtClean="0"/>
              <a:t>, </a:t>
            </a:r>
            <a:r>
              <a:rPr lang="it-IT" i="1" dirty="0"/>
              <a:t>Roma arcaica tra Latini ed Etruschi: aspetti politici ed istituzionali</a:t>
            </a:r>
            <a:r>
              <a:rPr lang="it-IT" dirty="0"/>
              <a:t>, in </a:t>
            </a:r>
            <a:r>
              <a:rPr lang="it-IT" i="1" dirty="0"/>
              <a:t>Etruria e Lazio arcaico. Atti incontro di studio 1986, </a:t>
            </a:r>
            <a:r>
              <a:rPr lang="it-IT" dirty="0"/>
              <a:t>Roma 1987, pp.85-87 </a:t>
            </a:r>
            <a:endParaRPr lang="it-IT" dirty="0" smtClean="0"/>
          </a:p>
          <a:p>
            <a:r>
              <a:rPr lang="it-IT" dirty="0" err="1"/>
              <a:t>C.Ampolo</a:t>
            </a:r>
            <a:r>
              <a:rPr lang="it-IT" dirty="0"/>
              <a:t>, </a:t>
            </a:r>
            <a:r>
              <a:rPr lang="it-IT" i="1" dirty="0" smtClean="0"/>
              <a:t>Periodo IVB (640/630.580 a.C.), in Atti Roma 1980, 165-192</a:t>
            </a:r>
            <a:endParaRPr lang="it-IT" dirty="0" smtClean="0"/>
          </a:p>
          <a:p>
            <a:r>
              <a:rPr lang="it-IT" dirty="0" err="1"/>
              <a:t>C.Ampolo-M.Manfredini</a:t>
            </a:r>
            <a:r>
              <a:rPr lang="it-IT" dirty="0"/>
              <a:t>, </a:t>
            </a:r>
            <a:r>
              <a:rPr lang="it-IT" i="1" dirty="0"/>
              <a:t>Plutarco, Le vite di Teseo e di Romolo</a:t>
            </a:r>
            <a:r>
              <a:rPr lang="it-IT" dirty="0"/>
              <a:t>, Milano 1988 </a:t>
            </a:r>
          </a:p>
        </p:txBody>
      </p:sp>
    </p:spTree>
    <p:extLst>
      <p:ext uri="{BB962C8B-B14F-4D97-AF65-F5344CB8AC3E}">
        <p14:creationId xmlns:p14="http://schemas.microsoft.com/office/powerpoint/2010/main" val="3642081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404664"/>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70000" lnSpcReduction="20000"/>
          </a:bodyPr>
          <a:lstStyle/>
          <a:p>
            <a:r>
              <a:rPr lang="it-IT" dirty="0" smtClean="0"/>
              <a:t>Tarquinio il Superbo al caput </a:t>
            </a:r>
            <a:r>
              <a:rPr lang="it-IT" dirty="0" err="1" smtClean="0"/>
              <a:t>aquae</a:t>
            </a:r>
            <a:r>
              <a:rPr lang="it-IT" dirty="0" smtClean="0"/>
              <a:t> </a:t>
            </a:r>
            <a:r>
              <a:rPr lang="it-IT" dirty="0" err="1" smtClean="0"/>
              <a:t>Ferentinae</a:t>
            </a:r>
            <a:endParaRPr lang="it-IT" dirty="0" smtClean="0"/>
          </a:p>
          <a:p>
            <a:endParaRPr lang="it-IT" dirty="0"/>
          </a:p>
          <a:p>
            <a:r>
              <a:rPr lang="it-IT" dirty="0"/>
              <a:t>Liv.I.50-51</a:t>
            </a:r>
          </a:p>
          <a:p>
            <a:r>
              <a:rPr lang="it-IT" dirty="0"/>
              <a:t>Tarquinio vantava già una posizione di grande influenza presso i nobili latini, quando decise di convocarli un giorno preciso presso il bosco di </a:t>
            </a:r>
            <a:r>
              <a:rPr lang="it-IT" dirty="0" err="1"/>
              <a:t>Ferentina</a:t>
            </a:r>
            <a:r>
              <a:rPr lang="it-IT" dirty="0"/>
              <a:t>, sostenendo di voler discutere alcuni problemi di comune interesse.</a:t>
            </a:r>
          </a:p>
          <a:p>
            <a:r>
              <a:rPr lang="it-IT" dirty="0"/>
              <a:t>…</a:t>
            </a:r>
          </a:p>
          <a:p>
            <a:r>
              <a:rPr lang="it-IT" dirty="0"/>
              <a:t>Tarquinio, poco prima dell'alba, convocò in sua presenza i capi latini e, fingendo di aver ricevuto qualche notizia allarmante, disse loro che il ritardo del giorno prima era stato provvidenziale e aveva salvato loro e lui stesso. Infatti c'era stata una denuncia: Turno voleva eliminare lui e i capi più in vista del popolo latino per impadronirsi del potere assoluto. L'attentato avrebbe dovuto essere messo in pratica il giorno precedente durante l'assemblea, ma poi era stato rimandato per l'assenza del bersaglio principale, cioè l'ideatore del raduno. Di lì la violenta invettiva di Turno contro l'assente, il cui ritardo ne aveva deluso le speranze. Tarquinio aggiunse di esser sicuro che, se l'informazione ricevuta corrispondeva a verità, Turno, quando alle prime luci dell'alba essi si fossero radunati per l'assemblea, si sarebbe presentato con una banda di cospiratori armati fino ai denti. Gli avevano anche riferito, aggiunse, che a casa di Turno era stata trasportata una grande quantità di spade.</a:t>
            </a:r>
          </a:p>
          <a:p>
            <a:endParaRPr lang="it-IT" dirty="0"/>
          </a:p>
        </p:txBody>
      </p:sp>
    </p:spTree>
    <p:extLst>
      <p:ext uri="{BB962C8B-B14F-4D97-AF65-F5344CB8AC3E}">
        <p14:creationId xmlns:p14="http://schemas.microsoft.com/office/powerpoint/2010/main" val="2304383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Auspici</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770573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620688"/>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85000" lnSpcReduction="10000"/>
          </a:bodyPr>
          <a:lstStyle/>
          <a:p>
            <a:r>
              <a:rPr lang="it-IT" dirty="0"/>
              <a:t>Ennio, </a:t>
            </a:r>
            <a:r>
              <a:rPr lang="it-IT" i="1" dirty="0"/>
              <a:t>Annales</a:t>
            </a:r>
            <a:r>
              <a:rPr lang="it-IT" dirty="0"/>
              <a:t> I.70-91 </a:t>
            </a:r>
            <a:r>
              <a:rPr lang="it-IT" i="1" dirty="0" err="1"/>
              <a:t>apud</a:t>
            </a:r>
            <a:r>
              <a:rPr lang="it-IT" dirty="0"/>
              <a:t> Cicerone </a:t>
            </a:r>
            <a:r>
              <a:rPr lang="it-IT" i="1" dirty="0"/>
              <a:t>de </a:t>
            </a:r>
            <a:r>
              <a:rPr lang="it-IT" i="1" dirty="0" err="1"/>
              <a:t>divinatione</a:t>
            </a:r>
            <a:r>
              <a:rPr lang="it-IT" i="1" dirty="0"/>
              <a:t> </a:t>
            </a:r>
            <a:r>
              <a:rPr lang="it-IT" dirty="0"/>
              <a:t>I.107-8:</a:t>
            </a:r>
          </a:p>
          <a:p>
            <a:r>
              <a:rPr lang="it-IT" dirty="0"/>
              <a:t>Orbene, Romolo augure, come leggiamo in Ennio, e suo fratello </a:t>
            </a:r>
            <a:r>
              <a:rPr lang="it-IT" dirty="0" err="1"/>
              <a:t>àugure</a:t>
            </a:r>
            <a:r>
              <a:rPr lang="it-IT" dirty="0"/>
              <a:t> anche lui, “procedendo con gran cura, e desiderosi di regnare, si accingono all'auspicio e all'augurio. </a:t>
            </a:r>
            <a:r>
              <a:rPr lang="it-IT" i="1" dirty="0"/>
              <a:t>†</a:t>
            </a:r>
            <a:r>
              <a:rPr lang="it-IT" dirty="0"/>
              <a:t>Sul monte</a:t>
            </a:r>
            <a:r>
              <a:rPr lang="it-IT" i="1" dirty="0"/>
              <a:t>†</a:t>
            </a:r>
            <a:r>
              <a:rPr lang="it-IT" dirty="0"/>
              <a:t> Remo si dedica all'auspicio e da solo attende che appaia qualche uccello; dal canto suo, Romolo dall'aspetto divino osserva il cielo sull'alto Aventino, attende la stirpe degli animali che volano in alto. Gareggiavano per decidere se dovessero chiamare la città Roma o </a:t>
            </a:r>
            <a:r>
              <a:rPr lang="it-IT" dirty="0" err="1"/>
              <a:t>Rémora</a:t>
            </a:r>
            <a:r>
              <a:rPr lang="it-IT" dirty="0"/>
              <a:t>; tutti attendevano ansiosamente chi sarebbe stato il sovrano…</a:t>
            </a:r>
          </a:p>
          <a:p>
            <a:r>
              <a:rPr lang="it-IT" dirty="0"/>
              <a:t>Ed ecco, la fulgida luce riapparve raggiante, spinta fuori nel cielo; e nello stesso tempo, lontano, dall'alto, volò un uccello bellissimo, di buon augurio, da sinistra. Appena sorge l'aureo sole, scendono dal cielo dodici corpi sacri di uccelli, si posano su luoghi fausti e bene auguranti. Da ciò Romolo comprese che a lui era stata data la preferenza, che in seguito all'auspicio gli era assicurato il seggio regale e il territorio” </a:t>
            </a:r>
          </a:p>
        </p:txBody>
      </p:sp>
    </p:spTree>
    <p:extLst>
      <p:ext uri="{BB962C8B-B14F-4D97-AF65-F5344CB8AC3E}">
        <p14:creationId xmlns:p14="http://schemas.microsoft.com/office/powerpoint/2010/main" val="1961534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476672"/>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62500" lnSpcReduction="20000"/>
          </a:bodyPr>
          <a:lstStyle/>
          <a:p>
            <a:r>
              <a:rPr lang="it-IT" dirty="0"/>
              <a:t>Cicerone, </a:t>
            </a:r>
            <a:r>
              <a:rPr lang="it-IT" i="1" dirty="0"/>
              <a:t>de </a:t>
            </a:r>
            <a:r>
              <a:rPr lang="it-IT" i="1" dirty="0" err="1"/>
              <a:t>Republica</a:t>
            </a:r>
            <a:r>
              <a:rPr lang="it-IT" dirty="0"/>
              <a:t> II.16:</a:t>
            </a:r>
          </a:p>
          <a:p>
            <a:r>
              <a:rPr lang="it-IT" dirty="0"/>
              <a:t>E Romolo mostrò sempre il più grande ossequio per gli auspicii, ciò che noi conserviamo ancor oggi con grande vantaggio per la repubblica; poiché Romolo, e fu questa l'origine della repubblica, fondò la città solo dopo aver preso gli auspicii e poi, quando si trattò di tutte le altre istituzioni, chiamò a </a:t>
            </a:r>
            <a:r>
              <a:rPr lang="it-IT" dirty="0" err="1"/>
              <a:t>sè</a:t>
            </a:r>
            <a:r>
              <a:rPr lang="it-IT" dirty="0"/>
              <a:t> da ogni tribù un augure perché lo aiutasse a prendere gli auspici e volle che la plebe fosse sotto la protezione dei più importanti cittadini…</a:t>
            </a:r>
          </a:p>
          <a:p>
            <a:r>
              <a:rPr lang="it-IT" dirty="0"/>
              <a:t/>
            </a:r>
            <a:br>
              <a:rPr lang="it-IT" dirty="0"/>
            </a:br>
            <a:r>
              <a:rPr lang="it-IT" dirty="0"/>
              <a:t>Liv.I.7</a:t>
            </a:r>
          </a:p>
          <a:p>
            <a:r>
              <a:rPr lang="it-IT" dirty="0"/>
              <a:t>Siccome erano gemelli e il rispetto per la primogenitura non poteva funzionare come criterio elettivo, toccava agli dei che proteggevano quei luoghi indicare, interrogati mediante aruspici, chi avrebbe dato il nome alla città e chi vi avrebbe regnato. Per interpretare i segni augurali, Romolo scelse il Palatino e Remo l'Aventino. Il primo presagio, sei avvoltoi, si dice toccò a Remo. Dal momento che a Romolo ne erano apparsi dodici quando ormai il presagio era stato annunciato, i rispettivi gruppi avevano proclamato re entrambi. Gli uni sostenevano di aver diritto al potere in base alla priorità nel tempo, gli altri in base al numero degli uccelli visti. Ne nacque una discussione e dallo scontro a parole si passò al sangue: Remo, colpito nella mischia, cadde a terra. È più nota la versione secondo la quale Remo, per prendere in giro il fratello, avrebbe scavalcato le mura appena erette [più probabilmente il </a:t>
            </a:r>
            <a:r>
              <a:rPr lang="it-IT" i="1" dirty="0" err="1"/>
              <a:t>pomerium</a:t>
            </a:r>
            <a:r>
              <a:rPr lang="it-IT" dirty="0"/>
              <a:t>, il solco sacro] e quindi Romolo, al colmo dell'ira, l'avrebbe ucciso aggiungendo queste parole di sfida: «Così, d'ora in poi, possa morire chiunque osi scavalcare le mie mura». In questo modo Romolo s'impossessò del potere e la città prese il nome del suo fondatore. </a:t>
            </a:r>
          </a:p>
          <a:p>
            <a:endParaRPr lang="it-IT" dirty="0"/>
          </a:p>
        </p:txBody>
      </p:sp>
    </p:spTree>
    <p:extLst>
      <p:ext uri="{BB962C8B-B14F-4D97-AF65-F5344CB8AC3E}">
        <p14:creationId xmlns:p14="http://schemas.microsoft.com/office/powerpoint/2010/main" val="2733275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476672"/>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77500" lnSpcReduction="20000"/>
          </a:bodyPr>
          <a:lstStyle/>
          <a:p>
            <a:r>
              <a:rPr lang="it-IT" dirty="0" err="1"/>
              <a:t>Plut</a:t>
            </a:r>
            <a:r>
              <a:rPr lang="it-IT" dirty="0"/>
              <a:t>., </a:t>
            </a:r>
            <a:r>
              <a:rPr lang="it-IT" i="1" dirty="0"/>
              <a:t>Rom.</a:t>
            </a:r>
            <a:r>
              <a:rPr lang="it-IT" dirty="0"/>
              <a:t> 9 </a:t>
            </a:r>
          </a:p>
          <a:p>
            <a:r>
              <a:rPr lang="it-IT" dirty="0"/>
              <a:t>Romolo, che aveva fondato la cosiddetta Roma quadrata, voleva piazzarvi la città, mentre Remo aveva scelto sull’Aventino una solida posizione che poi fu chiamata, dal suo nome, </a:t>
            </a:r>
            <a:r>
              <a:rPr lang="it-IT" dirty="0" err="1"/>
              <a:t>Remorium</a:t>
            </a:r>
            <a:r>
              <a:rPr lang="it-IT" dirty="0"/>
              <a:t> e che ora si chiama </a:t>
            </a:r>
            <a:r>
              <a:rPr lang="it-IT" dirty="0" err="1"/>
              <a:t>Rignarium</a:t>
            </a:r>
            <a:r>
              <a:rPr lang="it-IT" dirty="0"/>
              <a:t>.  Essi convennero di far riferimento agli augùri forniti dagli uccelli per arbitrare la querela. Si installarono dunque separatamente e si dice che 6 avvoltoi apparvero a Remo, e il doppio a Romolo.</a:t>
            </a:r>
          </a:p>
          <a:p>
            <a:r>
              <a:rPr lang="it-IT" dirty="0"/>
              <a:t> </a:t>
            </a:r>
          </a:p>
          <a:p>
            <a:r>
              <a:rPr lang="it-IT" dirty="0" err="1"/>
              <a:t>Plut</a:t>
            </a:r>
            <a:r>
              <a:rPr lang="it-IT" dirty="0"/>
              <a:t>., </a:t>
            </a:r>
            <a:r>
              <a:rPr lang="it-IT" i="1" dirty="0"/>
              <a:t>Rom.</a:t>
            </a:r>
            <a:r>
              <a:rPr lang="it-IT" dirty="0"/>
              <a:t> 11</a:t>
            </a:r>
          </a:p>
          <a:p>
            <a:r>
              <a:rPr lang="it-IT" dirty="0"/>
              <a:t>Dopo aver sepolto Remo e coloro che lo avevano allevato nella </a:t>
            </a:r>
            <a:r>
              <a:rPr lang="it-IT" dirty="0" err="1"/>
              <a:t>Remoria</a:t>
            </a:r>
            <a:r>
              <a:rPr lang="it-IT" dirty="0"/>
              <a:t>, Romolo si mise a costruire la città. Aveva fatto venire dall’Etruria degli uomini per </a:t>
            </a:r>
            <a:r>
              <a:rPr lang="it-IT" dirty="0" err="1"/>
              <a:t>giuidarlo</a:t>
            </a:r>
            <a:r>
              <a:rPr lang="it-IT" dirty="0"/>
              <a:t> e insegnargli nei dettagli  i riti e le formule da osservare, come in una cerimonia religiosa. Si scavò presso il luogo ora chiamato Comizio una fossa circolare e vi furono riposte le primizie di tutte le cose sancite dalla legge come buone e dalla natura come necessarie.  Poi ciascuno portò una manciata di terra del paese da cui proveniva, e la gettò mescolandola tra le primizie.  Designano questo fosso col nome usato anche per il cielo, e cioè </a:t>
            </a:r>
            <a:r>
              <a:rPr lang="it-IT" i="1" dirty="0" err="1"/>
              <a:t>mundus</a:t>
            </a:r>
            <a:r>
              <a:rPr lang="it-IT" dirty="0"/>
              <a:t>.  Poi intorno a questo centro tracciarono in cerchio il perimetro della città.</a:t>
            </a:r>
          </a:p>
          <a:p>
            <a:endParaRPr lang="it-IT" dirty="0"/>
          </a:p>
        </p:txBody>
      </p:sp>
    </p:spTree>
    <p:extLst>
      <p:ext uri="{BB962C8B-B14F-4D97-AF65-F5344CB8AC3E}">
        <p14:creationId xmlns:p14="http://schemas.microsoft.com/office/powerpoint/2010/main" val="3658356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P1010001.JPG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609600"/>
            <a:ext cx="7315200" cy="5486400"/>
          </a:xfrm>
        </p:spPr>
      </p:pic>
      <p:sp>
        <p:nvSpPr>
          <p:cNvPr id="25604" name="Rectangle 4"/>
          <p:cNvSpPr>
            <a:spLocks noGrp="1" noChangeArrowheads="1"/>
          </p:cNvSpPr>
          <p:nvPr>
            <p:ph type="title" idx="4294967295"/>
          </p:nvPr>
        </p:nvSpPr>
        <p:spPr>
          <a:xfrm>
            <a:off x="685800" y="6096000"/>
            <a:ext cx="7772400" cy="762000"/>
          </a:xfrm>
        </p:spPr>
        <p:txBody>
          <a:bodyPr/>
          <a:lstStyle/>
          <a:p>
            <a:r>
              <a:rPr lang="it-IT"/>
              <a:t>Museo di Venosa.Cippi di Bantia</a:t>
            </a:r>
          </a:p>
        </p:txBody>
      </p:sp>
    </p:spTree>
    <p:extLst>
      <p:ext uri="{BB962C8B-B14F-4D97-AF65-F5344CB8AC3E}">
        <p14:creationId xmlns:p14="http://schemas.microsoft.com/office/powerpoint/2010/main" val="182260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idx="4294967295"/>
          </p:nvPr>
        </p:nvSpPr>
        <p:spPr>
          <a:xfrm>
            <a:off x="685800" y="6172200"/>
            <a:ext cx="7772400" cy="685800"/>
          </a:xfrm>
        </p:spPr>
        <p:txBody>
          <a:bodyPr>
            <a:normAutofit fontScale="90000"/>
          </a:bodyPr>
          <a:lstStyle/>
          <a:p>
            <a:r>
              <a:rPr lang="it-IT" sz="4000"/>
              <a:t>Schema dell</a:t>
            </a:r>
            <a:r>
              <a:rPr lang="ja-JP" altLang="it-IT" sz="4000">
                <a:latin typeface="Arial"/>
              </a:rPr>
              <a:t>’</a:t>
            </a:r>
            <a:r>
              <a:rPr lang="it-IT" sz="4000"/>
              <a:t>auguraculum di Bantia</a:t>
            </a:r>
          </a:p>
        </p:txBody>
      </p:sp>
      <p:pic>
        <p:nvPicPr>
          <p:cNvPr id="12298" name="Picture 10" descr="auguraculum di Bantia                                          00202255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723900"/>
            <a:ext cx="7772400" cy="5256213"/>
          </a:xfrm>
        </p:spPr>
      </p:pic>
    </p:spTree>
    <p:extLst>
      <p:ext uri="{BB962C8B-B14F-4D97-AF65-F5344CB8AC3E}">
        <p14:creationId xmlns:p14="http://schemas.microsoft.com/office/powerpoint/2010/main" val="2287511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LituoS.IlarioD'Enza(RE)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84350" y="0"/>
            <a:ext cx="5648325" cy="5867400"/>
          </a:xfrm>
        </p:spPr>
      </p:pic>
      <p:sp>
        <p:nvSpPr>
          <p:cNvPr id="124932" name="Rectangle 4"/>
          <p:cNvSpPr>
            <a:spLocks noGrp="1" noChangeArrowheads="1"/>
          </p:cNvSpPr>
          <p:nvPr>
            <p:ph type="title" idx="4294967295"/>
          </p:nvPr>
        </p:nvSpPr>
        <p:spPr>
          <a:xfrm>
            <a:off x="0" y="5877272"/>
            <a:ext cx="9144000" cy="980728"/>
          </a:xfrm>
        </p:spPr>
        <p:txBody>
          <a:bodyPr>
            <a:normAutofit fontScale="90000"/>
          </a:bodyPr>
          <a:lstStyle/>
          <a:p>
            <a:r>
              <a:rPr lang="it-IT" dirty="0"/>
              <a:t>Parte di </a:t>
            </a:r>
            <a:r>
              <a:rPr lang="it-IT" dirty="0" err="1"/>
              <a:t>lituus</a:t>
            </a:r>
            <a:r>
              <a:rPr lang="it-IT" dirty="0"/>
              <a:t> da </a:t>
            </a:r>
            <a:r>
              <a:rPr lang="it-IT" dirty="0" err="1"/>
              <a:t>S.Ilario</a:t>
            </a:r>
            <a:r>
              <a:rPr lang="it-IT" dirty="0"/>
              <a:t> d</a:t>
            </a:r>
            <a:r>
              <a:rPr lang="ja-JP" altLang="it-IT" dirty="0">
                <a:latin typeface="Arial"/>
              </a:rPr>
              <a:t>’</a:t>
            </a:r>
            <a:r>
              <a:rPr lang="it-IT" dirty="0"/>
              <a:t>Enza (RE). VI sec.</a:t>
            </a:r>
          </a:p>
        </p:txBody>
      </p:sp>
    </p:spTree>
    <p:extLst>
      <p:ext uri="{BB962C8B-B14F-4D97-AF65-F5344CB8AC3E}">
        <p14:creationId xmlns:p14="http://schemas.microsoft.com/office/powerpoint/2010/main" val="3342538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685800" y="5638800"/>
            <a:ext cx="7772400" cy="1219200"/>
          </a:xfrm>
        </p:spPr>
        <p:txBody>
          <a:bodyPr/>
          <a:lstStyle/>
          <a:p>
            <a:r>
              <a:rPr lang="it-IT"/>
              <a:t>Lituus</a:t>
            </a:r>
          </a:p>
        </p:txBody>
      </p:sp>
      <p:pic>
        <p:nvPicPr>
          <p:cNvPr id="133125" name="Picture 5" descr="Lituus copia.jpg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757238"/>
            <a:ext cx="8458200" cy="4800600"/>
          </a:xfrm>
        </p:spPr>
      </p:pic>
    </p:spTree>
    <p:extLst>
      <p:ext uri="{BB962C8B-B14F-4D97-AF65-F5344CB8AC3E}">
        <p14:creationId xmlns:p14="http://schemas.microsoft.com/office/powerpoint/2010/main" val="138339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Tomba François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20713" y="0"/>
            <a:ext cx="4232275" cy="6858000"/>
          </a:xfrm>
        </p:spPr>
      </p:pic>
      <p:sp>
        <p:nvSpPr>
          <p:cNvPr id="125956" name="Rectangle 4"/>
          <p:cNvSpPr>
            <a:spLocks noGrp="1" noChangeArrowheads="1"/>
          </p:cNvSpPr>
          <p:nvPr>
            <p:ph type="title" idx="4294967295"/>
          </p:nvPr>
        </p:nvSpPr>
        <p:spPr>
          <a:xfrm>
            <a:off x="4953000" y="2971800"/>
            <a:ext cx="4191000" cy="3352800"/>
          </a:xfrm>
        </p:spPr>
        <p:txBody>
          <a:bodyPr/>
          <a:lstStyle/>
          <a:p>
            <a:r>
              <a:rPr lang="it-IT"/>
              <a:t>Tomba François a Vulci.Vel Saties in veste da trionfatore</a:t>
            </a:r>
          </a:p>
        </p:txBody>
      </p:sp>
    </p:spTree>
    <p:extLst>
      <p:ext uri="{BB962C8B-B14F-4D97-AF65-F5344CB8AC3E}">
        <p14:creationId xmlns:p14="http://schemas.microsoft.com/office/powerpoint/2010/main" val="3583889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764704"/>
          </a:xfrm>
        </p:spPr>
        <p:txBody>
          <a:bodyPr>
            <a:normAutofit/>
          </a:bodyPr>
          <a:lstStyle/>
          <a:p>
            <a:endParaRPr lang="it-IT" dirty="0"/>
          </a:p>
        </p:txBody>
      </p:sp>
      <p:sp>
        <p:nvSpPr>
          <p:cNvPr id="3" name="Segnaposto contenuto 2"/>
          <p:cNvSpPr>
            <a:spLocks noGrp="1"/>
          </p:cNvSpPr>
          <p:nvPr>
            <p:ph idx="1"/>
          </p:nvPr>
        </p:nvSpPr>
        <p:spPr>
          <a:xfrm>
            <a:off x="0" y="0"/>
            <a:ext cx="9144000" cy="6858000"/>
          </a:xfrm>
        </p:spPr>
        <p:txBody>
          <a:bodyPr>
            <a:normAutofit/>
          </a:bodyPr>
          <a:lstStyle/>
          <a:p>
            <a:r>
              <a:rPr lang="it-IT" dirty="0" err="1"/>
              <a:t>C.Ampolo</a:t>
            </a:r>
            <a:r>
              <a:rPr lang="it-IT" dirty="0"/>
              <a:t>, </a:t>
            </a:r>
            <a:r>
              <a:rPr lang="it-IT" i="1" dirty="0"/>
              <a:t>La città arcaica e le sue feste: due ricerche sul </a:t>
            </a:r>
            <a:r>
              <a:rPr lang="it-IT" i="1" dirty="0" err="1"/>
              <a:t>Septimontium</a:t>
            </a:r>
            <a:r>
              <a:rPr lang="it-IT" i="1" dirty="0"/>
              <a:t> e sull'</a:t>
            </a:r>
            <a:r>
              <a:rPr lang="it-IT" i="1" dirty="0" err="1"/>
              <a:t>equus</a:t>
            </a:r>
            <a:r>
              <a:rPr lang="it-IT" i="1" dirty="0"/>
              <a:t> </a:t>
            </a:r>
            <a:r>
              <a:rPr lang="it-IT" i="1" dirty="0" err="1"/>
              <a:t>october</a:t>
            </a:r>
            <a:r>
              <a:rPr lang="it-IT" dirty="0"/>
              <a:t>, in "Archeologia Laziale" 4, 1981, pp.233-40; </a:t>
            </a:r>
            <a:endParaRPr lang="it-IT" dirty="0" smtClean="0"/>
          </a:p>
          <a:p>
            <a:r>
              <a:rPr lang="it-IT" dirty="0" err="1" smtClean="0"/>
              <a:t>A.Fraschetti</a:t>
            </a:r>
            <a:r>
              <a:rPr lang="it-IT" dirty="0"/>
              <a:t>, </a:t>
            </a:r>
            <a:r>
              <a:rPr lang="it-IT" i="1" dirty="0"/>
              <a:t>Feste dei monti, festa della città</a:t>
            </a:r>
            <a:r>
              <a:rPr lang="it-IT" dirty="0"/>
              <a:t>, in "Studi Storici" 25, 1984, pp.35-54 </a:t>
            </a:r>
            <a:endParaRPr lang="it-IT" dirty="0" smtClean="0"/>
          </a:p>
          <a:p>
            <a:r>
              <a:rPr lang="it-IT" dirty="0" err="1"/>
              <a:t>C.Ampolo</a:t>
            </a:r>
            <a:r>
              <a:rPr lang="it-IT" dirty="0"/>
              <a:t>, </a:t>
            </a:r>
            <a:r>
              <a:rPr lang="it-IT" i="1" dirty="0"/>
              <a:t>La nascita della città</a:t>
            </a:r>
            <a:r>
              <a:rPr lang="it-IT" dirty="0"/>
              <a:t>, in </a:t>
            </a:r>
            <a:r>
              <a:rPr lang="it-IT" i="1" dirty="0"/>
              <a:t>Storia di Roma</a:t>
            </a:r>
            <a:r>
              <a:rPr lang="it-IT" dirty="0"/>
              <a:t>, I, Torino 1988, pp.153-172; </a:t>
            </a:r>
            <a:r>
              <a:rPr lang="it-IT" dirty="0" err="1"/>
              <a:t>cf</a:t>
            </a:r>
            <a:r>
              <a:rPr lang="it-IT" dirty="0"/>
              <a:t>. Id., </a:t>
            </a:r>
            <a:r>
              <a:rPr lang="it-IT" i="1" dirty="0"/>
              <a:t>Le origini di Roma e la "</a:t>
            </a:r>
            <a:r>
              <a:rPr lang="it-IT" i="1" dirty="0" err="1"/>
              <a:t>cité</a:t>
            </a:r>
            <a:r>
              <a:rPr lang="it-IT" i="1" dirty="0"/>
              <a:t> antique"</a:t>
            </a:r>
            <a:r>
              <a:rPr lang="it-IT" dirty="0"/>
              <a:t>, in "MEFRA" 92, 1980, pp.567-</a:t>
            </a:r>
            <a:r>
              <a:rPr lang="it-IT" dirty="0" smtClean="0"/>
              <a:t>76</a:t>
            </a:r>
          </a:p>
          <a:p>
            <a:r>
              <a:rPr lang="it-IT" dirty="0" err="1"/>
              <a:t>A.Magdelain</a:t>
            </a:r>
            <a:r>
              <a:rPr lang="it-IT" dirty="0"/>
              <a:t>, </a:t>
            </a:r>
            <a:r>
              <a:rPr lang="it-IT" i="1" dirty="0"/>
              <a:t>Le </a:t>
            </a:r>
            <a:r>
              <a:rPr lang="it-IT" i="1" dirty="0" err="1"/>
              <a:t>pomerium</a:t>
            </a:r>
            <a:r>
              <a:rPr lang="it-IT" i="1" dirty="0"/>
              <a:t> </a:t>
            </a:r>
            <a:r>
              <a:rPr lang="it-IT" i="1" dirty="0" err="1"/>
              <a:t>archaïque</a:t>
            </a:r>
            <a:r>
              <a:rPr lang="it-IT" i="1" dirty="0"/>
              <a:t> et le </a:t>
            </a:r>
            <a:r>
              <a:rPr lang="it-IT" i="1" dirty="0" err="1"/>
              <a:t>mundus</a:t>
            </a:r>
            <a:r>
              <a:rPr lang="it-IT" dirty="0"/>
              <a:t>, in "REL" 54, 1976, p. 101 </a:t>
            </a:r>
            <a:r>
              <a:rPr lang="it-IT" dirty="0" smtClean="0"/>
              <a:t> </a:t>
            </a:r>
          </a:p>
          <a:p>
            <a:r>
              <a:rPr lang="it-IT" dirty="0" err="1"/>
              <a:t>M.Andreussi</a:t>
            </a:r>
            <a:r>
              <a:rPr lang="it-IT" dirty="0"/>
              <a:t>, </a:t>
            </a:r>
            <a:r>
              <a:rPr lang="it-IT" i="1" dirty="0"/>
              <a:t>Roma: il Pomerio</a:t>
            </a:r>
            <a:r>
              <a:rPr lang="it-IT" dirty="0"/>
              <a:t>, in "Scienze dell'Antichità. Storia Archeologia Antropologia" 2, 1988, pp.219 ss. </a:t>
            </a:r>
          </a:p>
        </p:txBody>
      </p:sp>
    </p:spTree>
    <p:extLst>
      <p:ext uri="{BB962C8B-B14F-4D97-AF65-F5344CB8AC3E}">
        <p14:creationId xmlns:p14="http://schemas.microsoft.com/office/powerpoint/2010/main" val="4218691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146598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29689319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572000" cy="3645024"/>
          </a:xfrm>
        </p:spPr>
        <p:txBody>
          <a:bodyPr/>
          <a:lstStyle/>
          <a:p>
            <a:r>
              <a:rPr lang="it-IT" dirty="0" smtClean="0"/>
              <a:t>Il cippo del Comizio</a:t>
            </a:r>
            <a:endParaRPr lang="it-IT" dirty="0"/>
          </a:p>
        </p:txBody>
      </p:sp>
      <p:pic>
        <p:nvPicPr>
          <p:cNvPr id="6" name="Segnaposto contenuto 5" descr="P1120726.JPG"/>
          <p:cNvPicPr>
            <a:picLocks noGrp="1" noChangeAspect="1"/>
          </p:cNvPicPr>
          <p:nvPr>
            <p:ph idx="1"/>
          </p:nvPr>
        </p:nvPicPr>
        <p:blipFill>
          <a:blip r:embed="rId2" cstate="print">
            <a:extLst>
              <a:ext uri="{28A0092B-C50C-407E-A947-70E740481C1C}">
                <a14:useLocalDpi xmlns:a14="http://schemas.microsoft.com/office/drawing/2010/main" val="0"/>
              </a:ext>
            </a:extLst>
          </a:blip>
          <a:srcRect t="8591" b="8591"/>
          <a:stretch>
            <a:fillRect/>
          </a:stretch>
        </p:blipFill>
        <p:spPr>
          <a:xfrm rot="16200000">
            <a:off x="2730751" y="1680420"/>
            <a:ext cx="8229600" cy="4525963"/>
          </a:xfrm>
        </p:spPr>
      </p:pic>
    </p:spTree>
    <p:extLst>
      <p:ext uri="{BB962C8B-B14F-4D97-AF65-F5344CB8AC3E}">
        <p14:creationId xmlns:p14="http://schemas.microsoft.com/office/powerpoint/2010/main" val="2418970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764704"/>
          </a:xfrm>
        </p:spPr>
        <p:txBody>
          <a:bodyPr/>
          <a:lstStyle/>
          <a:p>
            <a:r>
              <a:rPr lang="it-IT" dirty="0" smtClean="0"/>
              <a:t>I GRECI</a:t>
            </a:r>
            <a:endParaRPr lang="it-IT" dirty="0"/>
          </a:p>
        </p:txBody>
      </p:sp>
      <p:sp>
        <p:nvSpPr>
          <p:cNvPr id="3" name="Segnaposto contenuto 2"/>
          <p:cNvSpPr>
            <a:spLocks noGrp="1"/>
          </p:cNvSpPr>
          <p:nvPr>
            <p:ph idx="1"/>
          </p:nvPr>
        </p:nvSpPr>
        <p:spPr>
          <a:xfrm>
            <a:off x="0" y="764704"/>
            <a:ext cx="9144000" cy="6093296"/>
          </a:xfrm>
        </p:spPr>
        <p:txBody>
          <a:bodyPr>
            <a:normAutofit lnSpcReduction="10000"/>
          </a:bodyPr>
          <a:lstStyle/>
          <a:p>
            <a:r>
              <a:rPr lang="it-IT" dirty="0" smtClean="0"/>
              <a:t>ESIODO</a:t>
            </a:r>
          </a:p>
          <a:p>
            <a:endParaRPr lang="it-IT" dirty="0"/>
          </a:p>
          <a:p>
            <a:r>
              <a:rPr lang="it-IT" dirty="0" err="1"/>
              <a:t>Hes</a:t>
            </a:r>
            <a:r>
              <a:rPr lang="it-IT" dirty="0"/>
              <a:t>., </a:t>
            </a:r>
            <a:r>
              <a:rPr lang="it-IT" i="1" dirty="0" err="1"/>
              <a:t>Theog</a:t>
            </a:r>
            <a:r>
              <a:rPr lang="it-IT" i="1" dirty="0"/>
              <a:t>.</a:t>
            </a:r>
            <a:r>
              <a:rPr lang="it-IT" dirty="0"/>
              <a:t> 1011-1016</a:t>
            </a:r>
          </a:p>
          <a:p>
            <a:r>
              <a:rPr lang="en-US" dirty="0"/>
              <a:t>I FIGLI DI CIRCE</a:t>
            </a:r>
            <a:endParaRPr lang="it-IT" dirty="0"/>
          </a:p>
          <a:p>
            <a:r>
              <a:rPr lang="en-US" dirty="0"/>
              <a:t>E Circe poi, la </a:t>
            </a:r>
            <a:r>
              <a:rPr lang="en-US" dirty="0" err="1"/>
              <a:t>figlia</a:t>
            </a:r>
            <a:r>
              <a:rPr lang="en-US" dirty="0"/>
              <a:t> del Sole </a:t>
            </a:r>
            <a:r>
              <a:rPr lang="en-US" dirty="0" err="1"/>
              <a:t>che</a:t>
            </a:r>
            <a:r>
              <a:rPr lang="en-US" dirty="0"/>
              <a:t> </a:t>
            </a:r>
            <a:r>
              <a:rPr lang="en-US" dirty="0" err="1"/>
              <a:t>valica</a:t>
            </a:r>
            <a:r>
              <a:rPr lang="en-US" dirty="0"/>
              <a:t> </a:t>
            </a:r>
            <a:r>
              <a:rPr lang="en-US" dirty="0" err="1"/>
              <a:t>il</a:t>
            </a:r>
            <a:r>
              <a:rPr lang="en-US" dirty="0"/>
              <a:t> </a:t>
            </a:r>
            <a:r>
              <a:rPr lang="en-US" dirty="0" err="1"/>
              <a:t>Cielo</a:t>
            </a:r>
            <a:r>
              <a:rPr lang="en-US" dirty="0"/>
              <a:t>,</a:t>
            </a:r>
            <a:endParaRPr lang="it-IT" dirty="0"/>
          </a:p>
          <a:p>
            <a:r>
              <a:rPr lang="en-US" dirty="0" err="1"/>
              <a:t>stretta</a:t>
            </a:r>
            <a:r>
              <a:rPr lang="en-US" dirty="0"/>
              <a:t> </a:t>
            </a:r>
            <a:r>
              <a:rPr lang="en-US" dirty="0" err="1"/>
              <a:t>d'amor</a:t>
            </a:r>
            <a:r>
              <a:rPr lang="en-US" dirty="0"/>
              <a:t> con </a:t>
            </a:r>
            <a:r>
              <a:rPr lang="en-US" dirty="0" err="1"/>
              <a:t>Ulisse</a:t>
            </a:r>
            <a:r>
              <a:rPr lang="en-US" dirty="0"/>
              <a:t> dal </a:t>
            </a:r>
            <a:r>
              <a:rPr lang="en-US" dirty="0" err="1"/>
              <a:t>cuor</a:t>
            </a:r>
            <a:r>
              <a:rPr lang="en-US" dirty="0"/>
              <a:t> </a:t>
            </a:r>
            <a:r>
              <a:rPr lang="en-US" dirty="0" err="1"/>
              <a:t>paziente</a:t>
            </a:r>
            <a:r>
              <a:rPr lang="en-US" dirty="0"/>
              <a:t>, </a:t>
            </a:r>
            <a:r>
              <a:rPr lang="en-US" dirty="0" err="1" smtClean="0"/>
              <a:t>diede</a:t>
            </a:r>
            <a:r>
              <a:rPr lang="en-US" dirty="0" smtClean="0"/>
              <a:t> </a:t>
            </a:r>
            <a:r>
              <a:rPr lang="en-US" dirty="0"/>
              <a:t>vita</a:t>
            </a:r>
            <a:endParaRPr lang="it-IT" dirty="0"/>
          </a:p>
          <a:p>
            <a:r>
              <a:rPr lang="en-US" dirty="0"/>
              <a:t>ad </a:t>
            </a:r>
            <a:r>
              <a:rPr lang="en-US" dirty="0" err="1"/>
              <a:t>Agrio</a:t>
            </a:r>
            <a:r>
              <a:rPr lang="en-US" dirty="0"/>
              <a:t>, </a:t>
            </a:r>
            <a:r>
              <a:rPr lang="en-US" dirty="0" err="1"/>
              <a:t>ed</a:t>
            </a:r>
            <a:r>
              <a:rPr lang="en-US" dirty="0"/>
              <a:t> a Latino </a:t>
            </a:r>
            <a:r>
              <a:rPr lang="en-US" dirty="0" err="1"/>
              <a:t>gagliardo</a:t>
            </a:r>
            <a:r>
              <a:rPr lang="en-US" dirty="0"/>
              <a:t> </a:t>
            </a:r>
            <a:r>
              <a:rPr lang="en-US" dirty="0" err="1"/>
              <a:t>ed</a:t>
            </a:r>
            <a:r>
              <a:rPr lang="en-US" dirty="0"/>
              <a:t> immune da </a:t>
            </a:r>
            <a:r>
              <a:rPr lang="en-US" dirty="0" err="1"/>
              <a:t>pecca</a:t>
            </a:r>
            <a:r>
              <a:rPr lang="en-US" dirty="0"/>
              <a:t>,</a:t>
            </a:r>
            <a:endParaRPr lang="it-IT" dirty="0"/>
          </a:p>
          <a:p>
            <a:r>
              <a:rPr lang="en-US" dirty="0" err="1"/>
              <a:t>ed</a:t>
            </a:r>
            <a:r>
              <a:rPr lang="en-US" dirty="0"/>
              <a:t> a </a:t>
            </a:r>
            <a:r>
              <a:rPr lang="en-US" dirty="0" err="1"/>
              <a:t>Telègono</a:t>
            </a:r>
            <a:r>
              <a:rPr lang="en-US" dirty="0"/>
              <a:t>, come dispose la </a:t>
            </a:r>
            <a:r>
              <a:rPr lang="en-US" dirty="0" err="1" smtClean="0"/>
              <a:t>divina</a:t>
            </a:r>
            <a:r>
              <a:rPr lang="en-US" dirty="0" smtClean="0"/>
              <a:t> </a:t>
            </a:r>
            <a:r>
              <a:rPr lang="en-US" dirty="0" err="1"/>
              <a:t>Afrodite</a:t>
            </a:r>
            <a:r>
              <a:rPr lang="en-US" dirty="0"/>
              <a:t>.</a:t>
            </a:r>
            <a:endParaRPr lang="it-IT" dirty="0"/>
          </a:p>
          <a:p>
            <a:r>
              <a:rPr lang="en-US" dirty="0"/>
              <a:t>E </a:t>
            </a:r>
            <a:r>
              <a:rPr lang="en-US" dirty="0" err="1"/>
              <a:t>quelli</a:t>
            </a:r>
            <a:r>
              <a:rPr lang="en-US" dirty="0"/>
              <a:t>, assai </a:t>
            </a:r>
            <a:r>
              <a:rPr lang="en-US" dirty="0" err="1"/>
              <a:t>lontano</a:t>
            </a:r>
            <a:r>
              <a:rPr lang="en-US" dirty="0"/>
              <a:t>, </a:t>
            </a:r>
            <a:r>
              <a:rPr lang="en-US" dirty="0" err="1"/>
              <a:t>nel</a:t>
            </a:r>
            <a:r>
              <a:rPr lang="en-US" dirty="0"/>
              <a:t> </a:t>
            </a:r>
            <a:r>
              <a:rPr lang="en-US" dirty="0" err="1"/>
              <a:t>grembo</a:t>
            </a:r>
            <a:r>
              <a:rPr lang="en-US" dirty="0"/>
              <a:t> </a:t>
            </a:r>
            <a:r>
              <a:rPr lang="en-US" dirty="0" err="1"/>
              <a:t>dell'isola</a:t>
            </a:r>
            <a:r>
              <a:rPr lang="en-US" dirty="0"/>
              <a:t> sacra,</a:t>
            </a:r>
            <a:endParaRPr lang="it-IT" dirty="0"/>
          </a:p>
          <a:p>
            <a:r>
              <a:rPr lang="en-US" dirty="0" err="1"/>
              <a:t>distesero</a:t>
            </a:r>
            <a:r>
              <a:rPr lang="en-US" dirty="0"/>
              <a:t> </a:t>
            </a:r>
            <a:r>
              <a:rPr lang="en-US" dirty="0" err="1"/>
              <a:t>l'impero</a:t>
            </a:r>
            <a:r>
              <a:rPr lang="en-US" dirty="0"/>
              <a:t> </a:t>
            </a:r>
            <a:r>
              <a:rPr lang="en-US" dirty="0" err="1"/>
              <a:t>su</a:t>
            </a:r>
            <a:r>
              <a:rPr lang="en-US" dirty="0"/>
              <a:t> </a:t>
            </a:r>
            <a:r>
              <a:rPr lang="en-US" dirty="0" err="1"/>
              <a:t>l'inclite</a:t>
            </a:r>
            <a:r>
              <a:rPr lang="en-US" dirty="0"/>
              <a:t> </a:t>
            </a:r>
            <a:r>
              <a:rPr lang="en-US" dirty="0" err="1"/>
              <a:t>genti</a:t>
            </a:r>
            <a:r>
              <a:rPr lang="en-US" dirty="0"/>
              <a:t> terrene.</a:t>
            </a:r>
            <a:endParaRPr lang="it-IT" dirty="0"/>
          </a:p>
          <a:p>
            <a:endParaRPr lang="it-IT" dirty="0"/>
          </a:p>
        </p:txBody>
      </p:sp>
    </p:spTree>
    <p:extLst>
      <p:ext uri="{BB962C8B-B14F-4D97-AF65-F5344CB8AC3E}">
        <p14:creationId xmlns:p14="http://schemas.microsoft.com/office/powerpoint/2010/main" val="1865912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 y="-1"/>
            <a:ext cx="45719" cy="228919"/>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77500" lnSpcReduction="20000"/>
          </a:bodyPr>
          <a:lstStyle/>
          <a:p>
            <a:r>
              <a:rPr lang="it-IT" dirty="0"/>
              <a:t>Dion. </a:t>
            </a:r>
            <a:r>
              <a:rPr lang="it-IT" dirty="0" err="1"/>
              <a:t>Hal</a:t>
            </a:r>
            <a:r>
              <a:rPr lang="it-IT" dirty="0"/>
              <a:t>. I.72</a:t>
            </a:r>
          </a:p>
          <a:p>
            <a:r>
              <a:rPr lang="it-IT" dirty="0"/>
              <a:t>Poiché da parte degli studiosi si discute molto riguardo all'epoca della fondazione e ai fondatori della città, ho creduto di non dover trattare sommariamente questi fatti, come se ci fosse accordo tra tutti. L'antichissimo storico </a:t>
            </a:r>
            <a:r>
              <a:rPr lang="it-IT" dirty="0" err="1"/>
              <a:t>Cefalone</a:t>
            </a:r>
            <a:r>
              <a:rPr lang="it-IT" dirty="0"/>
              <a:t> di </a:t>
            </a:r>
            <a:r>
              <a:rPr lang="it-IT" dirty="0" err="1"/>
              <a:t>Gergis</a:t>
            </a:r>
            <a:r>
              <a:rPr lang="it-IT" dirty="0"/>
              <a:t>, infatti, riferisce che la città fu fondata durante la seconda generazione dopo la guerra di Troia da coloro che, in fuga da Ilio, si erano salvati al seguito di Enea. Lo studioso inoltre indica come fondatore della colonia </a:t>
            </a:r>
            <a:r>
              <a:rPr lang="it-IT" dirty="0" err="1"/>
              <a:t>Romos</a:t>
            </a:r>
            <a:r>
              <a:rPr lang="it-IT" dirty="0"/>
              <a:t>, dicendo che questi era uno dei figli di Enea. Aggiunge anche che Enea ebbe quattro figli, Ascanio, </a:t>
            </a:r>
            <a:r>
              <a:rPr lang="it-IT" dirty="0" err="1"/>
              <a:t>Eurileonte</a:t>
            </a:r>
            <a:r>
              <a:rPr lang="it-IT" dirty="0"/>
              <a:t>, Romolo e </a:t>
            </a:r>
            <a:r>
              <a:rPr lang="it-IT" dirty="0" err="1"/>
              <a:t>Romos</a:t>
            </a:r>
            <a:r>
              <a:rPr lang="it-IT" dirty="0"/>
              <a:t>. Anche </a:t>
            </a:r>
            <a:r>
              <a:rPr lang="it-IT" dirty="0" err="1"/>
              <a:t>Demagora</a:t>
            </a:r>
            <a:r>
              <a:rPr lang="it-IT" dirty="0"/>
              <a:t>, </a:t>
            </a:r>
            <a:r>
              <a:rPr lang="it-IT" dirty="0" err="1"/>
              <a:t>Agatillo</a:t>
            </a:r>
            <a:r>
              <a:rPr lang="it-IT" dirty="0"/>
              <a:t> e numerosi altri concordano sulla data di fondazione e sullo stesso nome della guida della spedizione coloniale. </a:t>
            </a:r>
            <a:r>
              <a:rPr lang="it-IT" b="1" dirty="0"/>
              <a:t>2</a:t>
            </a:r>
            <a:r>
              <a:rPr lang="it-IT" dirty="0"/>
              <a:t> Ma l'autore, che in un saggio ha riunito studi sulle sacerdotesse di Argo e sui fatti accaduti nell'epoca di ciascuna, dice che Enea, giunto in Italia con Odisseo, fondò la città, che chiamò Roma da una delle donne di Troia. Si tratterebbe della donna che esortò le altre Troiane alla rivolta e, in collaborazione con esse, incendiò le navi, poiché era stanca di viaggiare. Seguono questa tesi anche Damaste di </a:t>
            </a:r>
            <a:r>
              <a:rPr lang="it-IT" dirty="0" err="1"/>
              <a:t>Sigeo</a:t>
            </a:r>
            <a:r>
              <a:rPr lang="it-IT" dirty="0"/>
              <a:t> e taluni altri. </a:t>
            </a:r>
          </a:p>
        </p:txBody>
      </p:sp>
    </p:spTree>
    <p:extLst>
      <p:ext uri="{BB962C8B-B14F-4D97-AF65-F5344CB8AC3E}">
        <p14:creationId xmlns:p14="http://schemas.microsoft.com/office/powerpoint/2010/main" val="678800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260648"/>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92500" lnSpcReduction="20000"/>
          </a:bodyPr>
          <a:lstStyle/>
          <a:p>
            <a:r>
              <a:rPr lang="it-IT" b="1" dirty="0"/>
              <a:t>3</a:t>
            </a:r>
            <a:r>
              <a:rPr lang="it-IT" dirty="0"/>
              <a:t> Il filosofo Aristotele racconta, invece, che alcuni Achei, di ritorno da Troia, circumnavigarono capo </a:t>
            </a:r>
            <a:r>
              <a:rPr lang="it-IT" dirty="0" err="1"/>
              <a:t>Malea</a:t>
            </a:r>
            <a:r>
              <a:rPr lang="it-IT" dirty="0"/>
              <a:t>, poi, sorpresi da una violenta tempesta, errarono in alto mare, sballottati dai venti, e infine giunsero in questo luogo del territorio degli Opici che si chiama </a:t>
            </a:r>
            <a:r>
              <a:rPr lang="it-IT" i="1" dirty="0" err="1"/>
              <a:t>Latinion</a:t>
            </a:r>
            <a:r>
              <a:rPr lang="it-IT" i="1" dirty="0"/>
              <a:t> </a:t>
            </a:r>
            <a:r>
              <a:rPr lang="it-IT" dirty="0"/>
              <a:t>e si trova sul mar Tirreno. </a:t>
            </a:r>
            <a:r>
              <a:rPr lang="it-IT" b="1" dirty="0"/>
              <a:t>4</a:t>
            </a:r>
            <a:r>
              <a:rPr lang="it-IT" dirty="0"/>
              <a:t> Felici di vedere finalmente la terraferma attraccarono qui le navi e vi trascorsero l'inverno, preparandosi ad affrontare di nuovo il mare agli inizi della primavera. Ma nel corso della notte le loro navi furono incendiate ed, essendo nell'impossibilità di riprendere il viaggio, per necessità e contro la loro volontà, s'insediarono nel luogo, in cui erano sbarcati. Si dice che questa disavventura sia capitata loro per colpa di alcune prigioniere, che avevano condotto da Ilio. Queste avrebbero incendiato le imbarcazioni per paura che gli Achei le portassero nelle loro case con l'intenzione di renderle schiave. </a:t>
            </a:r>
          </a:p>
        </p:txBody>
      </p:sp>
    </p:spTree>
    <p:extLst>
      <p:ext uri="{BB962C8B-B14F-4D97-AF65-F5344CB8AC3E}">
        <p14:creationId xmlns:p14="http://schemas.microsoft.com/office/powerpoint/2010/main" val="1635275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836712"/>
          </a:xfrm>
        </p:spPr>
        <p:txBody>
          <a:bodyPr>
            <a:normAutofit/>
          </a:bodyPr>
          <a:lstStyle/>
          <a:p>
            <a:endParaRPr lang="it-IT" dirty="0"/>
          </a:p>
        </p:txBody>
      </p:sp>
      <p:sp>
        <p:nvSpPr>
          <p:cNvPr id="3" name="Segnaposto contenuto 2"/>
          <p:cNvSpPr>
            <a:spLocks noGrp="1"/>
          </p:cNvSpPr>
          <p:nvPr>
            <p:ph idx="1"/>
          </p:nvPr>
        </p:nvSpPr>
        <p:spPr>
          <a:xfrm>
            <a:off x="0" y="-171400"/>
            <a:ext cx="9144000" cy="7029400"/>
          </a:xfrm>
        </p:spPr>
        <p:txBody>
          <a:bodyPr>
            <a:normAutofit lnSpcReduction="10000"/>
          </a:bodyPr>
          <a:lstStyle/>
          <a:p>
            <a:r>
              <a:rPr lang="it-IT" b="1" dirty="0"/>
              <a:t>5 </a:t>
            </a:r>
            <a:r>
              <a:rPr lang="it-IT" dirty="0" err="1"/>
              <a:t>Callia</a:t>
            </a:r>
            <a:r>
              <a:rPr lang="it-IT" dirty="0"/>
              <a:t>, lo storico delle imprese di Agatocle, racconta che una certa Roma, una delle Troiane, giunta con le altre in Italia, sposò Latino, re degli Aborigeni e generò  tre figli, Romo, Romolo e </a:t>
            </a:r>
            <a:r>
              <a:rPr lang="it-IT" dirty="0" err="1"/>
              <a:t>Telegono</a:t>
            </a:r>
            <a:r>
              <a:rPr lang="it-IT" dirty="0"/>
              <a:t>, i quali fondarono una città, alla quale diedero il nome della loro madre. Lo storico </a:t>
            </a:r>
            <a:r>
              <a:rPr lang="it-IT" dirty="0" err="1"/>
              <a:t>Xenagora</a:t>
            </a:r>
            <a:r>
              <a:rPr lang="it-IT" dirty="0"/>
              <a:t>, a sua volta, dice che tre furono i figli di Odisseo e di Circe, </a:t>
            </a:r>
            <a:r>
              <a:rPr lang="it-IT" dirty="0" err="1"/>
              <a:t>Romos</a:t>
            </a:r>
            <a:r>
              <a:rPr lang="it-IT" dirty="0"/>
              <a:t>, Anteo e Ardea. Questi fondarono tre città, che da essi derivarono il nome. 5 Dionisio di Calcide indica come fondatore della città Romo che, secondo alcuni, sarebbe figlio di Ascanio, secondo altri di </a:t>
            </a:r>
            <a:r>
              <a:rPr lang="it-IT" dirty="0" err="1"/>
              <a:t>Ematione</a:t>
            </a:r>
            <a:r>
              <a:rPr lang="it-IT" dirty="0"/>
              <a:t>. Ma vi sono ancora altri studiosi che affermano che Roma sia stata fondata da Romo, figlio di Italo, la cui madre fu </a:t>
            </a:r>
            <a:r>
              <a:rPr lang="it-IT" dirty="0" err="1"/>
              <a:t>Leucaria</a:t>
            </a:r>
            <a:r>
              <a:rPr lang="it-IT" dirty="0"/>
              <a:t>, figlia di Latino. </a:t>
            </a:r>
          </a:p>
        </p:txBody>
      </p:sp>
    </p:spTree>
    <p:extLst>
      <p:ext uri="{BB962C8B-B14F-4D97-AF65-F5344CB8AC3E}">
        <p14:creationId xmlns:p14="http://schemas.microsoft.com/office/powerpoint/2010/main" val="50795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404664"/>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lstStyle/>
          <a:p>
            <a:r>
              <a:rPr lang="it-IT" dirty="0" err="1" smtClean="0"/>
              <a:t>A.Mastrocinque</a:t>
            </a:r>
            <a:r>
              <a:rPr lang="it-IT" dirty="0" smtClean="0"/>
              <a:t>, </a:t>
            </a:r>
            <a:r>
              <a:rPr lang="en-US" i="1" dirty="0" err="1" smtClean="0"/>
              <a:t>Romolo</a:t>
            </a:r>
            <a:r>
              <a:rPr lang="en-US" i="1" dirty="0" smtClean="0"/>
              <a:t> </a:t>
            </a:r>
            <a:r>
              <a:rPr lang="en-US" i="1" dirty="0"/>
              <a:t>(La </a:t>
            </a:r>
            <a:r>
              <a:rPr lang="en-US" i="1" dirty="0" err="1"/>
              <a:t>fondazione</a:t>
            </a:r>
            <a:r>
              <a:rPr lang="en-US" i="1" dirty="0"/>
              <a:t> di Roma </a:t>
            </a:r>
            <a:r>
              <a:rPr lang="en-US" i="1" dirty="0" err="1"/>
              <a:t>tra</a:t>
            </a:r>
            <a:r>
              <a:rPr lang="en-US" i="1" dirty="0"/>
              <a:t> </a:t>
            </a:r>
            <a:r>
              <a:rPr lang="en-US" i="1" dirty="0" err="1"/>
              <a:t>storia</a:t>
            </a:r>
            <a:r>
              <a:rPr lang="en-US" i="1" dirty="0"/>
              <a:t> e </a:t>
            </a:r>
            <a:r>
              <a:rPr lang="en-US" i="1" dirty="0" err="1"/>
              <a:t>leggenda</a:t>
            </a:r>
            <a:r>
              <a:rPr lang="en-US" i="1" dirty="0"/>
              <a:t>)</a:t>
            </a:r>
            <a:r>
              <a:rPr lang="en-US" dirty="0"/>
              <a:t>, Este, </a:t>
            </a:r>
            <a:r>
              <a:rPr lang="en-US" dirty="0" err="1"/>
              <a:t>Zielo</a:t>
            </a:r>
            <a:r>
              <a:rPr lang="en-US" dirty="0"/>
              <a:t> Ed., 1993</a:t>
            </a:r>
            <a:r>
              <a:rPr lang="it-IT" dirty="0"/>
              <a:t> </a:t>
            </a:r>
            <a:endParaRPr lang="it-IT" dirty="0" smtClean="0"/>
          </a:p>
          <a:p>
            <a:r>
              <a:rPr lang="it-IT" dirty="0" err="1"/>
              <a:t>A.Mastrocinque</a:t>
            </a:r>
            <a:r>
              <a:rPr lang="it-IT" dirty="0"/>
              <a:t>, </a:t>
            </a:r>
            <a:r>
              <a:rPr lang="en-US" i="1" dirty="0" smtClean="0"/>
              <a:t>Roma </a:t>
            </a:r>
            <a:r>
              <a:rPr lang="en-US" i="1" dirty="0" err="1"/>
              <a:t>quadrata</a:t>
            </a:r>
            <a:r>
              <a:rPr lang="en-US" dirty="0"/>
              <a:t>, in </a:t>
            </a:r>
            <a:r>
              <a:rPr lang="en-US" dirty="0" smtClean="0"/>
              <a:t>”Mélanges </a:t>
            </a:r>
            <a:r>
              <a:rPr lang="en-US" dirty="0" err="1" smtClean="0"/>
              <a:t>Ecole</a:t>
            </a:r>
            <a:r>
              <a:rPr lang="en-US" dirty="0" smtClean="0"/>
              <a:t> </a:t>
            </a:r>
            <a:r>
              <a:rPr lang="en-US" dirty="0" err="1" smtClean="0"/>
              <a:t>Française</a:t>
            </a:r>
            <a:r>
              <a:rPr lang="en-US" dirty="0" smtClean="0"/>
              <a:t> Rome" </a:t>
            </a:r>
            <a:r>
              <a:rPr lang="en-US" dirty="0" smtClean="0"/>
              <a:t>90, </a:t>
            </a:r>
            <a:r>
              <a:rPr lang="en-US" dirty="0"/>
              <a:t>1998, pp.681-697</a:t>
            </a:r>
            <a:r>
              <a:rPr lang="it-IT" dirty="0"/>
              <a:t> </a:t>
            </a:r>
            <a:endParaRPr lang="it-IT" dirty="0" smtClean="0"/>
          </a:p>
          <a:p>
            <a:r>
              <a:rPr lang="it-IT" dirty="0" smtClean="0"/>
              <a:t>T.J. </a:t>
            </a:r>
            <a:r>
              <a:rPr lang="it-IT" dirty="0" err="1" smtClean="0"/>
              <a:t>Cornell</a:t>
            </a:r>
            <a:r>
              <a:rPr lang="it-IT" dirty="0" smtClean="0"/>
              <a:t>, The </a:t>
            </a:r>
            <a:r>
              <a:rPr lang="it-IT" dirty="0" err="1" smtClean="0"/>
              <a:t>Beginnings</a:t>
            </a:r>
            <a:r>
              <a:rPr lang="it-IT" dirty="0" smtClean="0"/>
              <a:t> of Rome, </a:t>
            </a:r>
            <a:r>
              <a:rPr lang="it-IT" dirty="0" err="1" smtClean="0"/>
              <a:t>London</a:t>
            </a:r>
            <a:r>
              <a:rPr lang="it-IT" dirty="0" smtClean="0"/>
              <a:t>-New York, </a:t>
            </a:r>
            <a:r>
              <a:rPr lang="it-IT" dirty="0" err="1" smtClean="0"/>
              <a:t>Routledge</a:t>
            </a:r>
            <a:r>
              <a:rPr lang="it-IT" dirty="0" smtClean="0"/>
              <a:t> </a:t>
            </a:r>
            <a:r>
              <a:rPr lang="it-IT" dirty="0" smtClean="0"/>
              <a:t>1995</a:t>
            </a:r>
          </a:p>
          <a:p>
            <a:r>
              <a:rPr lang="it-IT" dirty="0" err="1"/>
              <a:t>A.J.Ammerman</a:t>
            </a:r>
            <a:r>
              <a:rPr lang="it-IT" dirty="0"/>
              <a:t>, </a:t>
            </a:r>
            <a:r>
              <a:rPr lang="it-IT" i="1" dirty="0"/>
              <a:t>On the </a:t>
            </a:r>
            <a:r>
              <a:rPr lang="it-IT" i="1" dirty="0" err="1"/>
              <a:t>Origin</a:t>
            </a:r>
            <a:r>
              <a:rPr lang="it-IT" i="1" dirty="0"/>
              <a:t> of the Forum </a:t>
            </a:r>
            <a:r>
              <a:rPr lang="it-IT" i="1" dirty="0" err="1"/>
              <a:t>Romanum</a:t>
            </a:r>
            <a:r>
              <a:rPr lang="it-IT" dirty="0"/>
              <a:t>, in "AJA" 94, 1990, pp.627-45</a:t>
            </a:r>
            <a:r>
              <a:rPr lang="it-IT" dirty="0"/>
              <a:t> </a:t>
            </a:r>
            <a:endParaRPr lang="it-IT" dirty="0" smtClean="0"/>
          </a:p>
          <a:p>
            <a:r>
              <a:rPr lang="it-IT" dirty="0" err="1"/>
              <a:t>P.Pensabene</a:t>
            </a:r>
            <a:r>
              <a:rPr lang="it-IT" dirty="0"/>
              <a:t>, </a:t>
            </a:r>
            <a:r>
              <a:rPr lang="it-IT" i="1" dirty="0"/>
              <a:t>Casa </a:t>
            </a:r>
            <a:r>
              <a:rPr lang="it-IT" i="1" dirty="0" err="1"/>
              <a:t>Romuli</a:t>
            </a:r>
            <a:r>
              <a:rPr lang="it-IT" dirty="0"/>
              <a:t>, in "</a:t>
            </a:r>
            <a:r>
              <a:rPr lang="it-IT" dirty="0" err="1" smtClean="0"/>
              <a:t>Rendic.Pont.Acc.Arch</a:t>
            </a:r>
            <a:r>
              <a:rPr lang="it-IT" dirty="0" smtClean="0"/>
              <a:t>." </a:t>
            </a:r>
            <a:r>
              <a:rPr lang="it-IT" dirty="0"/>
              <a:t>63, 1990-91, pp.115-162</a:t>
            </a:r>
            <a:r>
              <a:rPr lang="it-IT" dirty="0"/>
              <a:t> </a:t>
            </a:r>
            <a:endParaRPr lang="it-IT" dirty="0"/>
          </a:p>
        </p:txBody>
      </p:sp>
    </p:spTree>
    <p:extLst>
      <p:ext uri="{BB962C8B-B14F-4D97-AF65-F5344CB8AC3E}">
        <p14:creationId xmlns:p14="http://schemas.microsoft.com/office/powerpoint/2010/main" val="457952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Riti di fondazione</a:t>
            </a:r>
            <a:endParaRPr lang="it-IT" dirty="0"/>
          </a:p>
        </p:txBody>
      </p:sp>
      <p:pic>
        <p:nvPicPr>
          <p:cNvPr id="4" name="Segnaposto contenuto 3" descr="DSCN8673.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892579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basilica Aemilia Tyche.JPG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33400" y="38100"/>
            <a:ext cx="8077200" cy="6057900"/>
          </a:xfrm>
        </p:spPr>
      </p:pic>
      <p:sp>
        <p:nvSpPr>
          <p:cNvPr id="70659" name="Rectangle 6"/>
          <p:cNvSpPr>
            <a:spLocks noGrp="1" noChangeArrowheads="1"/>
          </p:cNvSpPr>
          <p:nvPr>
            <p:ph type="title" idx="4294967295"/>
          </p:nvPr>
        </p:nvSpPr>
        <p:spPr>
          <a:xfrm>
            <a:off x="0" y="6172200"/>
            <a:ext cx="9144000" cy="685800"/>
          </a:xfrm>
        </p:spPr>
        <p:txBody>
          <a:bodyPr/>
          <a:lstStyle/>
          <a:p>
            <a:pPr eaLnBrk="1" hangingPunct="1"/>
            <a:r>
              <a:rPr lang="it-IT" sz="2000">
                <a:latin typeface="Arial" charset="0"/>
                <a:ea typeface="ヒラギノ角ゴ Pro W3" charset="0"/>
                <a:cs typeface="ヒラギノ角ゴ Pro W3" charset="0"/>
              </a:rPr>
              <a:t>Fondazioni di città.Rilievo della basilica Aemilia (Museo Nazionale Romano)</a:t>
            </a:r>
          </a:p>
        </p:txBody>
      </p:sp>
    </p:spTree>
    <p:extLst>
      <p:ext uri="{BB962C8B-B14F-4D97-AF65-F5344CB8AC3E}">
        <p14:creationId xmlns:p14="http://schemas.microsoft.com/office/powerpoint/2010/main" val="11824170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Galassia">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3344</TotalTime>
  <Words>4294</Words>
  <Application>Microsoft Macintosh PowerPoint</Application>
  <PresentationFormat>Presentazione su schermo (4:3)</PresentationFormat>
  <Paragraphs>187</Paragraphs>
  <Slides>66</Slides>
  <Notes>2</Notes>
  <HiddenSlides>0</HiddenSlides>
  <MMClips>0</MMClips>
  <ScaleCrop>false</ScaleCrop>
  <HeadingPairs>
    <vt:vector size="4" baseType="variant">
      <vt:variant>
        <vt:lpstr>Tema</vt:lpstr>
      </vt:variant>
      <vt:variant>
        <vt:i4>1</vt:i4>
      </vt:variant>
      <vt:variant>
        <vt:lpstr>Titoli diapositive</vt:lpstr>
      </vt:variant>
      <vt:variant>
        <vt:i4>66</vt:i4>
      </vt:variant>
    </vt:vector>
  </HeadingPairs>
  <TitlesOfParts>
    <vt:vector size="67" baseType="lpstr">
      <vt:lpstr>Tema di Office</vt:lpstr>
      <vt:lpstr>Attilio Mastrocinque</vt:lpstr>
      <vt:lpstr>Presentazione di PowerPoint</vt:lpstr>
      <vt:lpstr>Scavo a Tarquinia: il Mitreo</vt:lpstr>
      <vt:lpstr>Viaggio di studio in Grecia del Nord. 21-28 maggio</vt:lpstr>
      <vt:lpstr>Presentazione di PowerPoint</vt:lpstr>
      <vt:lpstr>Presentazione di PowerPoint</vt:lpstr>
      <vt:lpstr>Presentazione di PowerPoint</vt:lpstr>
      <vt:lpstr>Riti di fondazione</vt:lpstr>
      <vt:lpstr>Fondazioni di città.Rilievo della basilica Aemilia (Museo Nazionale Romano)</vt:lpstr>
      <vt:lpstr>Aquileia</vt:lpstr>
      <vt:lpstr>Denario augusteo con scena di fondazione</vt:lpstr>
      <vt:lpstr>Lugo, le mura</vt:lpstr>
      <vt:lpstr>Lugo</vt:lpstr>
      <vt:lpstr>Il pomerio</vt:lpstr>
      <vt:lpstr>Presentazione di PowerPoint</vt:lpstr>
      <vt:lpstr>Presentazione di PowerPoint</vt:lpstr>
      <vt:lpstr>Presentazione di PowerPoint</vt:lpstr>
      <vt:lpstr>Palatino</vt:lpstr>
      <vt:lpstr>Lupercalia</vt:lpstr>
      <vt:lpstr>Presentazione di PowerPoint</vt:lpstr>
      <vt:lpstr>Luperco di età augustea</vt:lpstr>
      <vt:lpstr>Roma quadrata</vt:lpstr>
      <vt:lpstr>Roma quadrata</vt:lpstr>
      <vt:lpstr>Presentazione di PowerPoint</vt:lpstr>
      <vt:lpstr>Palatino e palazzo di Augusto</vt:lpstr>
      <vt:lpstr>Tempio di Apollo e palazzo di Augusto</vt:lpstr>
      <vt:lpstr>Palatium e templum Apollinis sopra il Circo</vt:lpstr>
      <vt:lpstr>Fossa di fondazione</vt:lpstr>
      <vt:lpstr>Presentazione di PowerPoint</vt:lpstr>
      <vt:lpstr>Presentazione di PowerPoint</vt:lpstr>
      <vt:lpstr>Il mundus di Roma</vt:lpstr>
      <vt:lpstr>Presentazione di PowerPoint</vt:lpstr>
      <vt:lpstr>Presentazione di PowerPoint</vt:lpstr>
      <vt:lpstr>Cosa Quadrata</vt:lpstr>
      <vt:lpstr>Italia centrale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Asilo</vt:lpstr>
      <vt:lpstr>Presentazione di PowerPoint</vt:lpstr>
      <vt:lpstr>Presentazione di PowerPoint</vt:lpstr>
      <vt:lpstr>Presentazione di PowerPoint</vt:lpstr>
      <vt:lpstr>Presentazione di PowerPoint</vt:lpstr>
      <vt:lpstr>L’asilo di Servio Tullio e la Lega Latina</vt:lpstr>
      <vt:lpstr>Presentazione di PowerPoint</vt:lpstr>
      <vt:lpstr>Presentazione di PowerPoint</vt:lpstr>
      <vt:lpstr>Auspici</vt:lpstr>
      <vt:lpstr>Presentazione di PowerPoint</vt:lpstr>
      <vt:lpstr>Presentazione di PowerPoint</vt:lpstr>
      <vt:lpstr>Presentazione di PowerPoint</vt:lpstr>
      <vt:lpstr>Museo di Venosa.Cippi di Bantia</vt:lpstr>
      <vt:lpstr>Schema dell’auguraculum di Bantia</vt:lpstr>
      <vt:lpstr>Parte di lituus da S.Ilario d’Enza (RE). VI sec.</vt:lpstr>
      <vt:lpstr>Lituus</vt:lpstr>
      <vt:lpstr>Tomba François a Vulci.Vel Saties in veste da trionfatore</vt:lpstr>
      <vt:lpstr>Presentazione di PowerPoint</vt:lpstr>
      <vt:lpstr>Presentazione di PowerPoint</vt:lpstr>
      <vt:lpstr>Il cippo del Comizio</vt:lpstr>
      <vt:lpstr>I GRECI</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Bones from Mithraea</dc:title>
  <dc:creator>Valentina Ramanzini</dc:creator>
  <cp:lastModifiedBy>Attilio Mastrocinque</cp:lastModifiedBy>
  <cp:revision>161</cp:revision>
  <dcterms:created xsi:type="dcterms:W3CDTF">2016-02-16T09:47:27Z</dcterms:created>
  <dcterms:modified xsi:type="dcterms:W3CDTF">2016-03-11T12:31:47Z</dcterms:modified>
</cp:coreProperties>
</file>