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5" r:id="rId4"/>
    <p:sldId id="267" r:id="rId5"/>
    <p:sldId id="269" r:id="rId6"/>
    <p:sldId id="270" r:id="rId7"/>
    <p:sldId id="271" r:id="rId8"/>
    <p:sldId id="257" r:id="rId9"/>
    <p:sldId id="258" r:id="rId10"/>
    <p:sldId id="265" r:id="rId11"/>
    <p:sldId id="259" r:id="rId12"/>
    <p:sldId id="260" r:id="rId13"/>
    <p:sldId id="261" r:id="rId14"/>
    <p:sldId id="262" r:id="rId15"/>
    <p:sldId id="266" r:id="rId16"/>
    <p:sldId id="263" r:id="rId17"/>
    <p:sldId id="264" r:id="rId18"/>
    <p:sldId id="272" r:id="rId19"/>
    <p:sldId id="273" r:id="rId20"/>
    <p:sldId id="285" r:id="rId21"/>
    <p:sldId id="286" r:id="rId22"/>
    <p:sldId id="274" r:id="rId23"/>
    <p:sldId id="276" r:id="rId24"/>
    <p:sldId id="277" r:id="rId25"/>
    <p:sldId id="278" r:id="rId26"/>
    <p:sldId id="279" r:id="rId27"/>
    <p:sldId id="280" r:id="rId28"/>
    <p:sldId id="281" r:id="rId29"/>
    <p:sldId id="282" r:id="rId30"/>
    <p:sldId id="283" r:id="rId31"/>
    <p:sldId id="284" r:id="rId32"/>
    <p:sldId id="287" r:id="rId33"/>
    <p:sldId id="288" r:id="rId34"/>
    <p:sldId id="289" r:id="rId35"/>
    <p:sldId id="290"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3907" autoAdjust="0"/>
  </p:normalViewPr>
  <p:slideViewPr>
    <p:cSldViewPr>
      <p:cViewPr varScale="1">
        <p:scale>
          <a:sx n="62" d="100"/>
          <a:sy n="62" d="100"/>
        </p:scale>
        <p:origin x="-808" y="-8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B994510-6BD5-4C7D-B890-74EDEF112CD8}" type="datetimeFigureOut">
              <a:rPr lang="it-IT" smtClean="0"/>
              <a:pPr/>
              <a:t>23/02/16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F5BCFA-67D2-4D7A-87D1-C2633EB93E8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B994510-6BD5-4C7D-B890-74EDEF112CD8}" type="datetimeFigureOut">
              <a:rPr lang="it-IT" smtClean="0"/>
              <a:pPr/>
              <a:t>23/02/16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F5BCFA-67D2-4D7A-87D1-C2633EB93E8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B994510-6BD5-4C7D-B890-74EDEF112CD8}" type="datetimeFigureOut">
              <a:rPr lang="it-IT" smtClean="0"/>
              <a:pPr/>
              <a:t>23/02/16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F5BCFA-67D2-4D7A-87D1-C2633EB93E81}"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data 3"/>
          <p:cNvSpPr>
            <a:spLocks noGrp="1"/>
          </p:cNvSpPr>
          <p:nvPr>
            <p:ph type="dt" sz="half" idx="10"/>
          </p:nvPr>
        </p:nvSpPr>
        <p:spPr/>
        <p:txBody>
          <a:bodyPr/>
          <a:lstStyle>
            <a:lvl1pPr>
              <a:defRPr/>
            </a:lvl1pPr>
          </a:lstStyle>
          <a:p>
            <a:pPr>
              <a:defRPr/>
            </a:pPr>
            <a:fld id="{4F0C9D10-2861-B546-BB97-410278893D2B}" type="datetime1">
              <a:rPr lang="it-IT"/>
              <a:pPr>
                <a:defRPr/>
              </a:pPr>
              <a:t>23/02/16</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6E47DEC-F380-0B42-8F9E-EC634CFC917B}" type="slidenum">
              <a:rPr lang="it-IT"/>
              <a:pPr>
                <a:defRPr/>
              </a:pPr>
              <a:t>‹n.›</a:t>
            </a:fld>
            <a:endParaRPr lang="it-IT"/>
          </a:p>
        </p:txBody>
      </p:sp>
    </p:spTree>
    <p:extLst>
      <p:ext uri="{BB962C8B-B14F-4D97-AF65-F5344CB8AC3E}">
        <p14:creationId xmlns:p14="http://schemas.microsoft.com/office/powerpoint/2010/main" val="94847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B994510-6BD5-4C7D-B890-74EDEF112CD8}" type="datetimeFigureOut">
              <a:rPr lang="it-IT" smtClean="0"/>
              <a:pPr/>
              <a:t>23/02/16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F5BCFA-67D2-4D7A-87D1-C2633EB93E8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B994510-6BD5-4C7D-B890-74EDEF112CD8}" type="datetimeFigureOut">
              <a:rPr lang="it-IT" smtClean="0"/>
              <a:pPr/>
              <a:t>23/02/16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F5BCFA-67D2-4D7A-87D1-C2633EB93E8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B994510-6BD5-4C7D-B890-74EDEF112CD8}" type="datetimeFigureOut">
              <a:rPr lang="it-IT" smtClean="0"/>
              <a:pPr/>
              <a:t>23/02/16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F5BCFA-67D2-4D7A-87D1-C2633EB93E8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B994510-6BD5-4C7D-B890-74EDEF112CD8}" type="datetimeFigureOut">
              <a:rPr lang="it-IT" smtClean="0"/>
              <a:pPr/>
              <a:t>23/02/16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1F5BCFA-67D2-4D7A-87D1-C2633EB93E8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B994510-6BD5-4C7D-B890-74EDEF112CD8}" type="datetimeFigureOut">
              <a:rPr lang="it-IT" smtClean="0"/>
              <a:pPr/>
              <a:t>23/02/16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1F5BCFA-67D2-4D7A-87D1-C2633EB93E8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B994510-6BD5-4C7D-B890-74EDEF112CD8}" type="datetimeFigureOut">
              <a:rPr lang="it-IT" smtClean="0"/>
              <a:pPr/>
              <a:t>23/02/16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1F5BCFA-67D2-4D7A-87D1-C2633EB93E8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B994510-6BD5-4C7D-B890-74EDEF112CD8}" type="datetimeFigureOut">
              <a:rPr lang="it-IT" smtClean="0"/>
              <a:pPr/>
              <a:t>23/02/16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F5BCFA-67D2-4D7A-87D1-C2633EB93E8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B994510-6BD5-4C7D-B890-74EDEF112CD8}" type="datetimeFigureOut">
              <a:rPr lang="it-IT" smtClean="0"/>
              <a:pPr/>
              <a:t>23/02/16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F5BCFA-67D2-4D7A-87D1-C2633EB93E8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94510-6BD5-4C7D-B890-74EDEF112CD8}" type="datetimeFigureOut">
              <a:rPr lang="it-IT" smtClean="0"/>
              <a:pPr/>
              <a:t>23/02/16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5BCFA-67D2-4D7A-87D1-C2633EB93E8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odle.com/poll/2cv3drb45yis7ta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Attilio Mastrocinque</a:t>
            </a:r>
            <a:endParaRPr lang="it-IT" dirty="0"/>
          </a:p>
        </p:txBody>
      </p:sp>
      <p:sp>
        <p:nvSpPr>
          <p:cNvPr id="3" name="Sottotitolo 2"/>
          <p:cNvSpPr>
            <a:spLocks noGrp="1"/>
          </p:cNvSpPr>
          <p:nvPr>
            <p:ph type="subTitle" idx="1"/>
          </p:nvPr>
        </p:nvSpPr>
        <p:spPr/>
        <p:txBody>
          <a:bodyPr/>
          <a:lstStyle/>
          <a:p>
            <a:r>
              <a:rPr lang="it-IT" dirty="0" smtClean="0"/>
              <a:t>Storia del mondo antico</a:t>
            </a:r>
            <a:endParaRPr lang="it-IT" dirty="0"/>
          </a:p>
        </p:txBody>
      </p:sp>
    </p:spTree>
    <p:extLst>
      <p:ext uri="{BB962C8B-B14F-4D97-AF65-F5344CB8AC3E}">
        <p14:creationId xmlns:p14="http://schemas.microsoft.com/office/powerpoint/2010/main" val="256006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19" y="0"/>
            <a:ext cx="45719" cy="332656"/>
          </a:xfrm>
        </p:spPr>
        <p:txBody>
          <a:bodyPr>
            <a:normAutofit fontScale="90000"/>
          </a:bodyPr>
          <a:lstStyle/>
          <a:p>
            <a:endParaRPr lang="it-IT" dirty="0"/>
          </a:p>
        </p:txBody>
      </p:sp>
      <p:sp>
        <p:nvSpPr>
          <p:cNvPr id="3" name="Segnaposto contenuto 2"/>
          <p:cNvSpPr>
            <a:spLocks noGrp="1"/>
          </p:cNvSpPr>
          <p:nvPr>
            <p:ph idx="1"/>
          </p:nvPr>
        </p:nvSpPr>
        <p:spPr>
          <a:xfrm>
            <a:off x="323528" y="836712"/>
            <a:ext cx="8363272" cy="5289451"/>
          </a:xfrm>
        </p:spPr>
        <p:txBody>
          <a:bodyPr/>
          <a:lstStyle/>
          <a:p>
            <a:r>
              <a:rPr lang="it-IT" dirty="0"/>
              <a:t>L</a:t>
            </a:r>
            <a:r>
              <a:rPr lang="it-IT" dirty="0" smtClean="0"/>
              <a:t>e </a:t>
            </a:r>
            <a:r>
              <a:rPr lang="it-IT" dirty="0"/>
              <a:t>leghe </a:t>
            </a:r>
            <a:endParaRPr lang="it-IT" dirty="0" smtClean="0"/>
          </a:p>
          <a:p>
            <a:r>
              <a:rPr lang="it-IT" dirty="0" smtClean="0"/>
              <a:t>I sinecismi</a:t>
            </a:r>
          </a:p>
          <a:p>
            <a:r>
              <a:rPr lang="it-IT" dirty="0" smtClean="0"/>
              <a:t>Le curie</a:t>
            </a:r>
          </a:p>
          <a:p>
            <a:r>
              <a:rPr lang="it-IT" dirty="0" smtClean="0"/>
              <a:t>La schiavitù</a:t>
            </a:r>
          </a:p>
          <a:p>
            <a:r>
              <a:rPr lang="it-IT" dirty="0" smtClean="0"/>
              <a:t>La Roma palatina</a:t>
            </a:r>
          </a:p>
          <a:p>
            <a:endParaRPr lang="it-IT" dirty="0"/>
          </a:p>
        </p:txBody>
      </p:sp>
    </p:spTree>
    <p:extLst>
      <p:ext uri="{BB962C8B-B14F-4D97-AF65-F5344CB8AC3E}">
        <p14:creationId xmlns:p14="http://schemas.microsoft.com/office/powerpoint/2010/main" val="130125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Campidoglio</a:t>
            </a:r>
            <a:endParaRPr lang="it-IT" dirty="0"/>
          </a:p>
        </p:txBody>
      </p:sp>
      <p:pic>
        <p:nvPicPr>
          <p:cNvPr id="4" name="Segnaposto contenuto 3" descr="DSCN8721.JPG"/>
          <p:cNvPicPr>
            <a:picLocks noGrp="1" noChangeAspect="1"/>
          </p:cNvPicPr>
          <p:nvPr>
            <p:ph idx="1"/>
          </p:nvPr>
        </p:nvPicPr>
        <p:blipFill>
          <a:blip r:embed="rId2" cstate="print">
            <a:extLst>
              <a:ext uri="{28A0092B-C50C-407E-A947-70E740481C1C}">
                <a14:useLocalDpi xmlns:a14="http://schemas.microsoft.com/office/drawing/2010/main" val="0"/>
              </a:ext>
            </a:extLst>
          </a:blip>
          <a:srcRect t="14478" b="14478"/>
          <a:stretch>
            <a:fillRect/>
          </a:stretch>
        </p:blipFill>
        <p:spPr/>
      </p:pic>
    </p:spTree>
    <p:extLst>
      <p:ext uri="{BB962C8B-B14F-4D97-AF65-F5344CB8AC3E}">
        <p14:creationId xmlns:p14="http://schemas.microsoft.com/office/powerpoint/2010/main" val="96832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Palatino</a:t>
            </a:r>
            <a:endParaRPr lang="it-IT" dirty="0"/>
          </a:p>
        </p:txBody>
      </p:sp>
      <p:pic>
        <p:nvPicPr>
          <p:cNvPr id="4" name="Segnaposto contenuto 3" descr="palatino arcaico musei capitolini.JPG"/>
          <p:cNvPicPr>
            <a:picLocks noGrp="1" noChangeAspect="1"/>
          </p:cNvPicPr>
          <p:nvPr>
            <p:ph idx="1"/>
          </p:nvPr>
        </p:nvPicPr>
        <p:blipFill>
          <a:blip r:embed="rId2" cstate="print">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270752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Casa </a:t>
            </a:r>
            <a:r>
              <a:rPr lang="it-IT" dirty="0" err="1" smtClean="0"/>
              <a:t>Romuli</a:t>
            </a:r>
            <a:endParaRPr lang="it-IT" dirty="0"/>
          </a:p>
        </p:txBody>
      </p:sp>
      <p:pic>
        <p:nvPicPr>
          <p:cNvPr id="4" name="Segnaposto contenuto 3" descr="DSCN0641.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3983463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2987824" cy="4509120"/>
          </a:xfrm>
        </p:spPr>
        <p:txBody>
          <a:bodyPr>
            <a:normAutofit/>
          </a:bodyPr>
          <a:lstStyle/>
          <a:p>
            <a:r>
              <a:rPr lang="it-IT" dirty="0" smtClean="0"/>
              <a:t>Tempio arcaico sotto </a:t>
            </a:r>
            <a:r>
              <a:rPr lang="it-IT" dirty="0" err="1" smtClean="0"/>
              <a:t>S.Omobono</a:t>
            </a:r>
            <a:endParaRPr lang="it-IT" dirty="0"/>
          </a:p>
        </p:txBody>
      </p:sp>
      <p:pic>
        <p:nvPicPr>
          <p:cNvPr id="6" name="Segnaposto contenuto 5" descr="DSCN8720.JPG"/>
          <p:cNvPicPr>
            <a:picLocks noGrp="1" noChangeAspect="1"/>
          </p:cNvPicPr>
          <p:nvPr>
            <p:ph idx="1"/>
          </p:nvPr>
        </p:nvPicPr>
        <p:blipFill>
          <a:blip r:embed="rId2" cstate="print">
            <a:extLst>
              <a:ext uri="{28A0092B-C50C-407E-A947-70E740481C1C}">
                <a14:useLocalDpi xmlns:a14="http://schemas.microsoft.com/office/drawing/2010/main" val="0"/>
              </a:ext>
            </a:extLst>
          </a:blip>
          <a:srcRect t="7121" b="7121"/>
          <a:stretch>
            <a:fillRect/>
          </a:stretch>
        </p:blipFill>
        <p:spPr>
          <a:xfrm>
            <a:off x="2843213" y="188913"/>
            <a:ext cx="5832475" cy="6669087"/>
          </a:xfrm>
        </p:spPr>
      </p:pic>
    </p:spTree>
    <p:extLst>
      <p:ext uri="{BB962C8B-B14F-4D97-AF65-F5344CB8AC3E}">
        <p14:creationId xmlns:p14="http://schemas.microsoft.com/office/powerpoint/2010/main" val="284822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Ellenizzazione</a:t>
            </a:r>
          </a:p>
          <a:p>
            <a:r>
              <a:rPr lang="it-IT" dirty="0"/>
              <a:t>Il modello di città</a:t>
            </a:r>
          </a:p>
          <a:p>
            <a:r>
              <a:rPr lang="it-IT" dirty="0"/>
              <a:t>Fondare una </a:t>
            </a:r>
            <a:r>
              <a:rPr lang="it-IT" dirty="0" smtClean="0"/>
              <a:t>città</a:t>
            </a:r>
          </a:p>
          <a:p>
            <a:r>
              <a:rPr lang="it-IT" dirty="0" smtClean="0"/>
              <a:t>Il problema </a:t>
            </a:r>
            <a:r>
              <a:rPr lang="it-IT" smtClean="0"/>
              <a:t>delle fonti</a:t>
            </a:r>
            <a:endParaRPr lang="it-IT" dirty="0"/>
          </a:p>
          <a:p>
            <a:endParaRPr lang="it-IT" dirty="0"/>
          </a:p>
        </p:txBody>
      </p:sp>
    </p:spTree>
    <p:extLst>
      <p:ext uri="{BB962C8B-B14F-4D97-AF65-F5344CB8AC3E}">
        <p14:creationId xmlns:p14="http://schemas.microsoft.com/office/powerpoint/2010/main" val="4001937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572000" cy="3645024"/>
          </a:xfrm>
        </p:spPr>
        <p:txBody>
          <a:bodyPr/>
          <a:lstStyle/>
          <a:p>
            <a:r>
              <a:rPr lang="it-IT" dirty="0" smtClean="0"/>
              <a:t>Il cippo del Comizio</a:t>
            </a:r>
            <a:endParaRPr lang="it-IT" dirty="0"/>
          </a:p>
        </p:txBody>
      </p:sp>
      <p:pic>
        <p:nvPicPr>
          <p:cNvPr id="6" name="Segnaposto contenuto 5" descr="P1120726.JPG"/>
          <p:cNvPicPr>
            <a:picLocks noGrp="1" noChangeAspect="1"/>
          </p:cNvPicPr>
          <p:nvPr>
            <p:ph idx="1"/>
          </p:nvPr>
        </p:nvPicPr>
        <p:blipFill>
          <a:blip r:embed="rId2" cstate="print">
            <a:extLst>
              <a:ext uri="{28A0092B-C50C-407E-A947-70E740481C1C}">
                <a14:useLocalDpi xmlns:a14="http://schemas.microsoft.com/office/drawing/2010/main" val="0"/>
              </a:ext>
            </a:extLst>
          </a:blip>
          <a:srcRect t="8591" b="8591"/>
          <a:stretch>
            <a:fillRect/>
          </a:stretch>
        </p:blipFill>
        <p:spPr>
          <a:xfrm rot="16200000">
            <a:off x="2730751" y="1680420"/>
            <a:ext cx="8229600" cy="4525963"/>
          </a:xfrm>
        </p:spPr>
      </p:pic>
    </p:spTree>
    <p:extLst>
      <p:ext uri="{BB962C8B-B14F-4D97-AF65-F5344CB8AC3E}">
        <p14:creationId xmlns:p14="http://schemas.microsoft.com/office/powerpoint/2010/main" val="2418970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Fasti Capitolini</a:t>
            </a:r>
            <a:endParaRPr lang="it-IT" dirty="0"/>
          </a:p>
        </p:txBody>
      </p:sp>
      <p:pic>
        <p:nvPicPr>
          <p:cNvPr id="4" name="Segnaposto contenuto 3" descr="DSCN8681.JPG"/>
          <p:cNvPicPr>
            <a:picLocks noGrp="1" noChangeAspect="1"/>
          </p:cNvPicPr>
          <p:nvPr>
            <p:ph idx="1"/>
          </p:nvPr>
        </p:nvPicPr>
        <p:blipFill>
          <a:blip r:embed="rId2" cstate="print">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1188428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36712"/>
          </a:xfrm>
        </p:spPr>
        <p:txBody>
          <a:bodyPr/>
          <a:lstStyle/>
          <a:p>
            <a:r>
              <a:rPr lang="it-IT" dirty="0" smtClean="0"/>
              <a:t>Nuovi approcci</a:t>
            </a:r>
            <a:endParaRPr lang="it-IT" dirty="0"/>
          </a:p>
        </p:txBody>
      </p:sp>
      <p:sp>
        <p:nvSpPr>
          <p:cNvPr id="3" name="Segnaposto contenuto 2"/>
          <p:cNvSpPr>
            <a:spLocks noGrp="1"/>
          </p:cNvSpPr>
          <p:nvPr>
            <p:ph idx="1"/>
          </p:nvPr>
        </p:nvSpPr>
        <p:spPr>
          <a:xfrm>
            <a:off x="0" y="764704"/>
            <a:ext cx="9144000" cy="6093296"/>
          </a:xfrm>
        </p:spPr>
        <p:txBody>
          <a:bodyPr>
            <a:normAutofit fontScale="55000" lnSpcReduction="20000"/>
          </a:bodyPr>
          <a:lstStyle/>
          <a:p>
            <a:r>
              <a:rPr lang="it-IT" sz="3800" dirty="0"/>
              <a:t>A. </a:t>
            </a:r>
            <a:r>
              <a:rPr lang="it-IT" sz="3800" dirty="0" err="1"/>
              <a:t>Carandini</a:t>
            </a:r>
            <a:r>
              <a:rPr lang="it-IT" sz="3800" dirty="0"/>
              <a:t>, </a:t>
            </a:r>
            <a:r>
              <a:rPr lang="it-IT" sz="3800" i="1" dirty="0"/>
              <a:t>La nascita di Roma. </a:t>
            </a:r>
            <a:r>
              <a:rPr lang="it-IT" sz="3800" i="1" dirty="0" err="1"/>
              <a:t>Dèi</a:t>
            </a:r>
            <a:r>
              <a:rPr lang="it-IT" sz="3800" i="1" dirty="0"/>
              <a:t>, Lari, eroi e uomini all'alba di una civiltà</a:t>
            </a:r>
            <a:r>
              <a:rPr lang="it-IT" sz="3800" dirty="0"/>
              <a:t>, Einaudi, Torino 1997 (traduzione in tedesco: A. </a:t>
            </a:r>
            <a:r>
              <a:rPr lang="it-IT" sz="3800" dirty="0" err="1"/>
              <a:t>Carandini</a:t>
            </a:r>
            <a:r>
              <a:rPr lang="it-IT" sz="3800" dirty="0"/>
              <a:t>, </a:t>
            </a:r>
            <a:r>
              <a:rPr lang="it-IT" sz="3800" i="1" dirty="0"/>
              <a:t>Die </a:t>
            </a:r>
            <a:r>
              <a:rPr lang="it-IT" sz="3800" i="1" dirty="0" err="1"/>
              <a:t>Geburt</a:t>
            </a:r>
            <a:r>
              <a:rPr lang="it-IT" sz="3800" i="1" dirty="0"/>
              <a:t> </a:t>
            </a:r>
            <a:r>
              <a:rPr lang="it-IT" sz="3800" i="1" dirty="0" err="1"/>
              <a:t>Roms</a:t>
            </a:r>
            <a:r>
              <a:rPr lang="it-IT" sz="3800" i="1" dirty="0"/>
              <a:t>. </a:t>
            </a:r>
            <a:r>
              <a:rPr lang="it-IT" sz="3800" i="1" dirty="0" err="1"/>
              <a:t>Aus</a:t>
            </a:r>
            <a:r>
              <a:rPr lang="it-IT" sz="3800" i="1" dirty="0"/>
              <a:t> </a:t>
            </a:r>
            <a:r>
              <a:rPr lang="it-IT" sz="3800" i="1" dirty="0" err="1"/>
              <a:t>dem</a:t>
            </a:r>
            <a:r>
              <a:rPr lang="it-IT" sz="3800" i="1" dirty="0"/>
              <a:t> </a:t>
            </a:r>
            <a:r>
              <a:rPr lang="it-IT" sz="3800" i="1" dirty="0" err="1"/>
              <a:t>Italienischen</a:t>
            </a:r>
            <a:r>
              <a:rPr lang="it-IT" sz="3800" dirty="0"/>
              <a:t> </a:t>
            </a:r>
            <a:r>
              <a:rPr lang="it-IT" sz="3800" dirty="0" err="1"/>
              <a:t>vom</a:t>
            </a:r>
            <a:r>
              <a:rPr lang="it-IT" sz="3800" dirty="0"/>
              <a:t> K. </a:t>
            </a:r>
            <a:r>
              <a:rPr lang="it-IT" sz="3800" dirty="0" err="1"/>
              <a:t>Pichler</a:t>
            </a:r>
            <a:r>
              <a:rPr lang="it-IT" sz="3800" dirty="0"/>
              <a:t>, </a:t>
            </a:r>
            <a:r>
              <a:rPr lang="it-IT" sz="3800" dirty="0" err="1"/>
              <a:t>Artemis&amp;Winler</a:t>
            </a:r>
            <a:r>
              <a:rPr lang="it-IT" sz="3800" dirty="0"/>
              <a:t> </a:t>
            </a:r>
            <a:r>
              <a:rPr lang="it-IT" sz="3800" dirty="0" err="1"/>
              <a:t>Verlag</a:t>
            </a:r>
            <a:r>
              <a:rPr lang="it-IT" sz="3800" dirty="0"/>
              <a:t>, </a:t>
            </a:r>
            <a:r>
              <a:rPr lang="it-IT" sz="3800" dirty="0" smtClean="0"/>
              <a:t>Düsseldorf-</a:t>
            </a:r>
            <a:r>
              <a:rPr lang="it-IT" sz="3800" dirty="0" err="1" smtClean="0"/>
              <a:t>Zürich</a:t>
            </a:r>
            <a:r>
              <a:rPr lang="it-IT" sz="3800" dirty="0"/>
              <a:t>, 2002; edizione corretta e aggiornata nel 2003).</a:t>
            </a:r>
          </a:p>
          <a:p>
            <a:r>
              <a:rPr lang="it-IT" sz="3800" i="1" dirty="0" smtClean="0"/>
              <a:t>Palatino</a:t>
            </a:r>
            <a:r>
              <a:rPr lang="it-IT" sz="3800" i="1" dirty="0"/>
              <a:t>, Velia e Sacra via. Paesaggi urbani attraverso il tempo</a:t>
            </a:r>
            <a:r>
              <a:rPr lang="it-IT" sz="3800" dirty="0"/>
              <a:t>, «Quaderni di Workshop di Archeologia Classica» 1, Fabrizio Serra Editore, Pisa-Roma 2004. </a:t>
            </a:r>
          </a:p>
          <a:p>
            <a:r>
              <a:rPr lang="it-IT" sz="3800" i="1" dirty="0" smtClean="0"/>
              <a:t>Remo </a:t>
            </a:r>
            <a:r>
              <a:rPr lang="it-IT" sz="3800" i="1" dirty="0"/>
              <a:t>e Romolo. Dai rioni dei Quiriti alla città dei Romani (775/750 – 700/675 a.C.)</a:t>
            </a:r>
            <a:r>
              <a:rPr lang="it-IT" sz="3800" dirty="0"/>
              <a:t>, Einaudi, Torino 2006.</a:t>
            </a:r>
          </a:p>
          <a:p>
            <a:r>
              <a:rPr lang="it-IT" sz="3800" i="1" dirty="0" smtClean="0"/>
              <a:t>Roma</a:t>
            </a:r>
            <a:r>
              <a:rPr lang="it-IT" sz="3800" i="1" dirty="0"/>
              <a:t>. Il primo giorno</a:t>
            </a:r>
            <a:r>
              <a:rPr lang="it-IT" sz="3800" dirty="0"/>
              <a:t>, Laterza, Roma-Bari 2007. </a:t>
            </a:r>
          </a:p>
          <a:p>
            <a:r>
              <a:rPr lang="it-IT" sz="3800" i="1" dirty="0" smtClean="0"/>
              <a:t>Cercando </a:t>
            </a:r>
            <a:r>
              <a:rPr lang="it-IT" sz="3800" i="1" dirty="0"/>
              <a:t>Quirino. Traversata sulle onde elettromagnetiche nel suolo del Quirinale</a:t>
            </a:r>
            <a:r>
              <a:rPr lang="it-IT" sz="3800" dirty="0"/>
              <a:t>, Einaudi, Torino 2007. </a:t>
            </a:r>
          </a:p>
          <a:p>
            <a:r>
              <a:rPr lang="it-IT" sz="3800" dirty="0"/>
              <a:t>con D. Bruno, La casa di Augusto. Dai </a:t>
            </a:r>
            <a:r>
              <a:rPr lang="it-IT" sz="3800" dirty="0" err="1"/>
              <a:t>Lupercalia</a:t>
            </a:r>
            <a:r>
              <a:rPr lang="it-IT" sz="3800" dirty="0"/>
              <a:t> al Natale, Laterza, Roma-Bari 2008</a:t>
            </a:r>
          </a:p>
          <a:p>
            <a:r>
              <a:rPr lang="it-IT" sz="3800" i="1" dirty="0"/>
              <a:t>La fondazione di Roma raccontata da Andrea </a:t>
            </a:r>
            <a:r>
              <a:rPr lang="it-IT" sz="3800" i="1" dirty="0" err="1"/>
              <a:t>Carandini</a:t>
            </a:r>
            <a:r>
              <a:rPr lang="it-IT" sz="3800" dirty="0"/>
              <a:t>, Laterza, Roma-Bari 2011</a:t>
            </a:r>
          </a:p>
          <a:p>
            <a:r>
              <a:rPr lang="it-IT" sz="3800" i="1" dirty="0" smtClean="0"/>
              <a:t>La </a:t>
            </a:r>
            <a:r>
              <a:rPr lang="it-IT" sz="3800" i="1" dirty="0"/>
              <a:t>leggenda di Roma</a:t>
            </a:r>
            <a:r>
              <a:rPr lang="it-IT" sz="3800" dirty="0"/>
              <a:t>, I. </a:t>
            </a:r>
            <a:r>
              <a:rPr lang="it-IT" sz="3800" i="1" dirty="0"/>
              <a:t>Dalla nascita dei gemelli alla fondazione della città</a:t>
            </a:r>
            <a:r>
              <a:rPr lang="it-IT" sz="3800" dirty="0"/>
              <a:t>, Milano 2006; II. </a:t>
            </a:r>
            <a:r>
              <a:rPr lang="it-IT" sz="3800" i="1" dirty="0"/>
              <a:t>Dal ratto delle donne al regno di Romolo e Tito Tazio</a:t>
            </a:r>
            <a:r>
              <a:rPr lang="it-IT" sz="3800" dirty="0"/>
              <a:t>, Milano 2010; III. </a:t>
            </a:r>
            <a:r>
              <a:rPr lang="it-IT" sz="3800" i="1" dirty="0"/>
              <a:t>La costituzione</a:t>
            </a:r>
            <a:r>
              <a:rPr lang="it-IT" sz="3800" dirty="0"/>
              <a:t>, Milano 2011 (il piano originario in tre volumi è stato ampliato e si attende un quarto volume su </a:t>
            </a:r>
            <a:r>
              <a:rPr lang="it-IT" sz="3800" i="1" dirty="0"/>
              <a:t>La morte di Tito Tazio e la fine di Romolo</a:t>
            </a:r>
            <a:r>
              <a:rPr lang="it-IT" sz="3800" dirty="0"/>
              <a:t>). </a:t>
            </a:r>
          </a:p>
          <a:p>
            <a:endParaRPr lang="it-IT" dirty="0"/>
          </a:p>
        </p:txBody>
      </p:sp>
    </p:spTree>
    <p:extLst>
      <p:ext uri="{BB962C8B-B14F-4D97-AF65-F5344CB8AC3E}">
        <p14:creationId xmlns:p14="http://schemas.microsoft.com/office/powerpoint/2010/main" val="2722168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19" y="0"/>
            <a:ext cx="45719" cy="476672"/>
          </a:xfrm>
        </p:spPr>
        <p:txBody>
          <a:bodyPr>
            <a:normAutofit fontScale="90000"/>
          </a:bodyPr>
          <a:lstStyle/>
          <a:p>
            <a:endParaRPr lang="it-IT" dirty="0"/>
          </a:p>
        </p:txBody>
      </p:sp>
      <p:sp>
        <p:nvSpPr>
          <p:cNvPr id="3" name="Segnaposto contenuto 2"/>
          <p:cNvSpPr>
            <a:spLocks noGrp="1"/>
          </p:cNvSpPr>
          <p:nvPr>
            <p:ph idx="1"/>
          </p:nvPr>
        </p:nvSpPr>
        <p:spPr/>
        <p:txBody>
          <a:bodyPr/>
          <a:lstStyle/>
          <a:p>
            <a:r>
              <a:rPr lang="it-IT" i="1" dirty="0"/>
              <a:t>Le case del potere nell'antica Roma</a:t>
            </a:r>
            <a:r>
              <a:rPr lang="it-IT" dirty="0"/>
              <a:t>, Laterza, Roma-Bari 2010. </a:t>
            </a:r>
          </a:p>
          <a:p>
            <a:r>
              <a:rPr lang="it-IT" i="1" dirty="0"/>
              <a:t>Re Tarquinio e il divino bastardo. Storia della dinastia segreta che rifondò Roma</a:t>
            </a:r>
            <a:r>
              <a:rPr lang="it-IT" dirty="0"/>
              <a:t>, Rizzoli, Milano 2010. </a:t>
            </a:r>
          </a:p>
          <a:p>
            <a:r>
              <a:rPr lang="it-IT" i="1" dirty="0"/>
              <a:t>Res </a:t>
            </a:r>
            <a:r>
              <a:rPr lang="it-IT" i="1" dirty="0" err="1"/>
              <a:t>publica</a:t>
            </a:r>
            <a:r>
              <a:rPr lang="it-IT" i="1" dirty="0"/>
              <a:t>. </a:t>
            </a:r>
            <a:r>
              <a:rPr lang="it-IT" i="1"/>
              <a:t>Come Bruto cacciò l'ultimo re di Roma</a:t>
            </a:r>
            <a:r>
              <a:rPr lang="it-IT"/>
              <a:t>, Rizzoli, Milano 2011 </a:t>
            </a:r>
          </a:p>
        </p:txBody>
      </p:sp>
    </p:spTree>
    <p:extLst>
      <p:ext uri="{BB962C8B-B14F-4D97-AF65-F5344CB8AC3E}">
        <p14:creationId xmlns:p14="http://schemas.microsoft.com/office/powerpoint/2010/main" val="2314484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0" y="-152400"/>
            <a:ext cx="9144000" cy="762000"/>
          </a:xfrm>
        </p:spPr>
        <p:txBody>
          <a:bodyPr/>
          <a:lstStyle/>
          <a:p>
            <a:endParaRPr lang="it-IT">
              <a:latin typeface="Calibri" charset="0"/>
              <a:ea typeface="ＭＳ Ｐゴシック" charset="0"/>
              <a:cs typeface="ＭＳ Ｐゴシック" charset="0"/>
            </a:endParaRPr>
          </a:p>
        </p:txBody>
      </p:sp>
      <p:sp>
        <p:nvSpPr>
          <p:cNvPr id="16386" name="Segnaposto contenuto 2"/>
          <p:cNvSpPr>
            <a:spLocks noGrp="1"/>
          </p:cNvSpPr>
          <p:nvPr>
            <p:ph idx="1"/>
          </p:nvPr>
        </p:nvSpPr>
        <p:spPr>
          <a:xfrm>
            <a:off x="0" y="609600"/>
            <a:ext cx="9144000" cy="6248400"/>
          </a:xfrm>
        </p:spPr>
        <p:txBody>
          <a:bodyPr/>
          <a:lstStyle/>
          <a:p>
            <a:r>
              <a:rPr lang="it-IT">
                <a:latin typeface="Calibri" charset="0"/>
                <a:ea typeface="ＭＳ Ｐゴシック" charset="0"/>
                <a:cs typeface="ＭＳ Ｐゴシック" charset="0"/>
              </a:rPr>
              <a:t>gli studenti devono iscriversi al servizio "presenza a distanza", compilando il modulo nel sito del loro corso: </a:t>
            </a:r>
            <a:r>
              <a:rPr lang="it-IT" u="sng">
                <a:latin typeface="Calibri" charset="0"/>
                <a:ea typeface="ＭＳ Ｐゴシック" charset="0"/>
                <a:cs typeface="ＭＳ Ｐゴシック" charset="0"/>
              </a:rPr>
              <a:t>http://www.unife.it/interfacolta/lm.preistoria/presenza-a-distanza </a:t>
            </a:r>
          </a:p>
          <a:p>
            <a:endParaRPr lang="it-IT" u="sng">
              <a:latin typeface="Calibri" charset="0"/>
              <a:ea typeface="ＭＳ Ｐゴシック" charset="0"/>
              <a:cs typeface="ＭＳ Ｐゴシック" charset="0"/>
            </a:endParaRPr>
          </a:p>
          <a:p>
            <a:r>
              <a:rPr lang="it-IT" u="sng">
                <a:latin typeface="Calibri" charset="0"/>
                <a:ea typeface="ＭＳ Ｐゴシック" charset="0"/>
                <a:cs typeface="ＭＳ Ｐゴシック" charset="0"/>
              </a:rPr>
              <a:t>Nella piattaforma troveranno sia le lezioni registrate che il materiale didattico per ogni insegnamento del corso di studio</a:t>
            </a:r>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874732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fonti</a:t>
            </a:r>
            <a:endParaRPr lang="it-IT" dirty="0"/>
          </a:p>
        </p:txBody>
      </p:sp>
      <p:sp>
        <p:nvSpPr>
          <p:cNvPr id="3" name="Segnaposto contenuto 2"/>
          <p:cNvSpPr>
            <a:spLocks noGrp="1"/>
          </p:cNvSpPr>
          <p:nvPr>
            <p:ph idx="1"/>
          </p:nvPr>
        </p:nvSpPr>
        <p:spPr>
          <a:xfrm>
            <a:off x="0" y="1268760"/>
            <a:ext cx="9144000" cy="5589240"/>
          </a:xfrm>
        </p:spPr>
        <p:txBody>
          <a:bodyPr>
            <a:normAutofit/>
          </a:bodyPr>
          <a:lstStyle/>
          <a:p>
            <a:r>
              <a:rPr lang="it-IT" dirty="0"/>
              <a:t>TITO LIVIO (59 a.C.-19 d.C.)</a:t>
            </a:r>
            <a:r>
              <a:rPr lang="it-IT" dirty="0"/>
              <a:t> </a:t>
            </a:r>
            <a:endParaRPr lang="it-IT" dirty="0" smtClean="0"/>
          </a:p>
          <a:p>
            <a:r>
              <a:rPr lang="it-IT" dirty="0"/>
              <a:t>storia dalle origini ad Augusto in 142 libri</a:t>
            </a:r>
            <a:r>
              <a:rPr lang="it-IT" dirty="0"/>
              <a:t> </a:t>
            </a:r>
            <a:endParaRPr lang="it-IT" dirty="0" smtClean="0"/>
          </a:p>
          <a:p>
            <a:r>
              <a:rPr lang="it-IT" dirty="0"/>
              <a:t>CICERONE (106-43 a.C.)</a:t>
            </a:r>
            <a:r>
              <a:rPr lang="it-IT" dirty="0"/>
              <a:t> </a:t>
            </a:r>
            <a:endParaRPr lang="it-IT" dirty="0" smtClean="0"/>
          </a:p>
          <a:p>
            <a:r>
              <a:rPr lang="it-IT" dirty="0"/>
              <a:t>Nella </a:t>
            </a:r>
            <a:r>
              <a:rPr lang="it-IT" i="1" dirty="0"/>
              <a:t>Repubblica</a:t>
            </a:r>
            <a:r>
              <a:rPr lang="it-IT" dirty="0"/>
              <a:t> egli dà un'importante ricostruzione della storia romana delle origini e della sua costituzione</a:t>
            </a:r>
            <a:r>
              <a:rPr lang="it-IT" dirty="0"/>
              <a:t> </a:t>
            </a:r>
            <a:endParaRPr lang="it-IT" dirty="0" smtClean="0"/>
          </a:p>
          <a:p>
            <a:r>
              <a:rPr lang="it-IT" dirty="0"/>
              <a:t>PLUTARCO. </a:t>
            </a:r>
            <a:r>
              <a:rPr lang="it-IT" dirty="0" smtClean="0"/>
              <a:t>di </a:t>
            </a:r>
            <a:r>
              <a:rPr lang="it-IT" dirty="0" err="1"/>
              <a:t>Cheronea</a:t>
            </a:r>
            <a:r>
              <a:rPr lang="it-IT" dirty="0"/>
              <a:t> (46 </a:t>
            </a:r>
            <a:r>
              <a:rPr lang="it-IT" dirty="0" err="1"/>
              <a:t>ca</a:t>
            </a:r>
            <a:r>
              <a:rPr lang="it-IT" dirty="0"/>
              <a:t>. – 130 a.C.), </a:t>
            </a:r>
            <a:r>
              <a:rPr lang="it-IT" i="1" dirty="0" smtClean="0"/>
              <a:t>Vite </a:t>
            </a:r>
            <a:r>
              <a:rPr lang="it-IT" i="1" dirty="0"/>
              <a:t>parallele</a:t>
            </a:r>
            <a:r>
              <a:rPr lang="it-IT" dirty="0"/>
              <a:t> </a:t>
            </a:r>
            <a:r>
              <a:rPr lang="it-IT" dirty="0" smtClean="0"/>
              <a:t>(</a:t>
            </a:r>
            <a:r>
              <a:rPr lang="it-IT" dirty="0"/>
              <a:t>Vite di Romolo, Numa, </a:t>
            </a:r>
            <a:r>
              <a:rPr lang="it-IT" dirty="0" err="1"/>
              <a:t>Publicola</a:t>
            </a:r>
            <a:r>
              <a:rPr lang="it-IT" dirty="0"/>
              <a:t>, Coriolano, Camillo, Pirro</a:t>
            </a:r>
            <a:r>
              <a:rPr lang="it-IT" dirty="0"/>
              <a:t> </a:t>
            </a:r>
            <a:r>
              <a:rPr lang="it-IT" dirty="0" smtClean="0"/>
              <a:t>)</a:t>
            </a:r>
            <a:endParaRPr lang="it-IT" dirty="0"/>
          </a:p>
        </p:txBody>
      </p:sp>
    </p:spTree>
    <p:extLst>
      <p:ext uri="{BB962C8B-B14F-4D97-AF65-F5344CB8AC3E}">
        <p14:creationId xmlns:p14="http://schemas.microsoft.com/office/powerpoint/2010/main" val="2538422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19" y="332656"/>
            <a:ext cx="45719" cy="144016"/>
          </a:xfrm>
        </p:spPr>
        <p:txBody>
          <a:bodyPr>
            <a:normAutofit fontScale="90000"/>
          </a:bodyPr>
          <a:lstStyle/>
          <a:p>
            <a:endParaRPr lang="it-IT" dirty="0"/>
          </a:p>
        </p:txBody>
      </p:sp>
      <p:sp>
        <p:nvSpPr>
          <p:cNvPr id="3" name="Segnaposto contenuto 2"/>
          <p:cNvSpPr>
            <a:spLocks noGrp="1"/>
          </p:cNvSpPr>
          <p:nvPr>
            <p:ph idx="1"/>
          </p:nvPr>
        </p:nvSpPr>
        <p:spPr>
          <a:xfrm>
            <a:off x="0" y="0"/>
            <a:ext cx="9144000" cy="6858000"/>
          </a:xfrm>
        </p:spPr>
        <p:txBody>
          <a:bodyPr/>
          <a:lstStyle/>
          <a:p>
            <a:r>
              <a:rPr lang="it-IT" dirty="0"/>
              <a:t>CASSIO DIONE.  Nato a </a:t>
            </a:r>
            <a:r>
              <a:rPr lang="it-IT" dirty="0" smtClean="0"/>
              <a:t>Nicea, 155-235 </a:t>
            </a:r>
            <a:r>
              <a:rPr lang="it-IT" dirty="0"/>
              <a:t>d.C. </a:t>
            </a:r>
            <a:endParaRPr lang="it-IT" dirty="0" smtClean="0"/>
          </a:p>
          <a:p>
            <a:r>
              <a:rPr lang="it-IT" i="1" dirty="0"/>
              <a:t>Storia romana</a:t>
            </a:r>
            <a:r>
              <a:rPr lang="it-IT" dirty="0"/>
              <a:t>, in 80 libri, da Enea al 229 d.C. </a:t>
            </a:r>
            <a:endParaRPr lang="it-IT" dirty="0" smtClean="0"/>
          </a:p>
          <a:p>
            <a:r>
              <a:rPr lang="it-IT" dirty="0"/>
              <a:t>DIONISIO DI ALICARNASSO 60-7 a.C. </a:t>
            </a:r>
            <a:r>
              <a:rPr lang="it-IT" i="1" dirty="0"/>
              <a:t>Le antichità romane</a:t>
            </a:r>
            <a:r>
              <a:rPr lang="it-IT" dirty="0"/>
              <a:t>, in 20 libri (rimangono i primi 11), dall’inizio alla prima guerra Punica</a:t>
            </a:r>
          </a:p>
          <a:p>
            <a:endParaRPr lang="it-IT" dirty="0"/>
          </a:p>
        </p:txBody>
      </p:sp>
    </p:spTree>
    <p:extLst>
      <p:ext uri="{BB962C8B-B14F-4D97-AF65-F5344CB8AC3E}">
        <p14:creationId xmlns:p14="http://schemas.microsoft.com/office/powerpoint/2010/main" val="236987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Incertezza della storia arcaica</a:t>
            </a:r>
            <a:endParaRPr lang="it-IT" dirty="0"/>
          </a:p>
        </p:txBody>
      </p:sp>
      <p:sp>
        <p:nvSpPr>
          <p:cNvPr id="3" name="Segnaposto contenuto 2"/>
          <p:cNvSpPr>
            <a:spLocks noGrp="1"/>
          </p:cNvSpPr>
          <p:nvPr>
            <p:ph idx="1"/>
          </p:nvPr>
        </p:nvSpPr>
        <p:spPr/>
        <p:txBody>
          <a:bodyPr>
            <a:normAutofit fontScale="70000" lnSpcReduction="20000"/>
          </a:bodyPr>
          <a:lstStyle/>
          <a:p>
            <a:r>
              <a:rPr lang="it-IT" dirty="0" err="1"/>
              <a:t>Liv</a:t>
            </a:r>
            <a:r>
              <a:rPr lang="it-IT" dirty="0"/>
              <a:t>., </a:t>
            </a:r>
            <a:r>
              <a:rPr lang="it-IT" dirty="0" err="1"/>
              <a:t>P</a:t>
            </a:r>
            <a:r>
              <a:rPr lang="it-IT" i="1" dirty="0" err="1"/>
              <a:t>raef</a:t>
            </a:r>
            <a:r>
              <a:rPr lang="it-IT" dirty="0"/>
              <a:t>. 6: </a:t>
            </a:r>
            <a:r>
              <a:rPr lang="it-IT" i="1" dirty="0" err="1"/>
              <a:t>quae</a:t>
            </a:r>
            <a:r>
              <a:rPr lang="it-IT" i="1" dirty="0"/>
              <a:t> ante </a:t>
            </a:r>
            <a:r>
              <a:rPr lang="it-IT" i="1" dirty="0" err="1"/>
              <a:t>conditam</a:t>
            </a:r>
            <a:r>
              <a:rPr lang="it-IT" i="1" dirty="0"/>
              <a:t> </a:t>
            </a:r>
            <a:r>
              <a:rPr lang="it-IT" i="1" dirty="0" err="1"/>
              <a:t>condendamve</a:t>
            </a:r>
            <a:r>
              <a:rPr lang="it-IT" i="1" dirty="0"/>
              <a:t> </a:t>
            </a:r>
            <a:r>
              <a:rPr lang="it-IT" i="1" dirty="0" err="1"/>
              <a:t>urbem</a:t>
            </a:r>
            <a:r>
              <a:rPr lang="it-IT" i="1" dirty="0"/>
              <a:t> </a:t>
            </a:r>
            <a:r>
              <a:rPr lang="it-IT" i="1" dirty="0" err="1"/>
              <a:t>poeticis</a:t>
            </a:r>
            <a:r>
              <a:rPr lang="it-IT" i="1" dirty="0"/>
              <a:t> </a:t>
            </a:r>
            <a:r>
              <a:rPr lang="it-IT" i="1" dirty="0" err="1"/>
              <a:t>magis</a:t>
            </a:r>
            <a:r>
              <a:rPr lang="it-IT" i="1" dirty="0"/>
              <a:t> decora </a:t>
            </a:r>
            <a:r>
              <a:rPr lang="it-IT" i="1" dirty="0" err="1"/>
              <a:t>fabulis</a:t>
            </a:r>
            <a:r>
              <a:rPr lang="it-IT" i="1" dirty="0"/>
              <a:t> </a:t>
            </a:r>
            <a:r>
              <a:rPr lang="it-IT" i="1" dirty="0" err="1"/>
              <a:t>quam</a:t>
            </a:r>
            <a:r>
              <a:rPr lang="it-IT" i="1" dirty="0"/>
              <a:t> </a:t>
            </a:r>
            <a:r>
              <a:rPr lang="it-IT" i="1" dirty="0" err="1"/>
              <a:t>incorruptis</a:t>
            </a:r>
            <a:r>
              <a:rPr lang="it-IT" i="1" dirty="0"/>
              <a:t> rerum </a:t>
            </a:r>
            <a:r>
              <a:rPr lang="it-IT" i="1" dirty="0" err="1"/>
              <a:t>gestarum</a:t>
            </a:r>
            <a:r>
              <a:rPr lang="it-IT" i="1" dirty="0"/>
              <a:t> </a:t>
            </a:r>
            <a:r>
              <a:rPr lang="it-IT" i="1" dirty="0" err="1"/>
              <a:t>monumentis</a:t>
            </a:r>
            <a:r>
              <a:rPr lang="it-IT" i="1" dirty="0"/>
              <a:t> </a:t>
            </a:r>
            <a:r>
              <a:rPr lang="it-IT" i="1" dirty="0" err="1"/>
              <a:t>traduntur</a:t>
            </a:r>
            <a:r>
              <a:rPr lang="it-IT" i="1" dirty="0"/>
              <a:t>, ea </a:t>
            </a:r>
            <a:r>
              <a:rPr lang="it-IT" i="1" dirty="0" err="1"/>
              <a:t>nec</a:t>
            </a:r>
            <a:r>
              <a:rPr lang="it-IT" i="1" dirty="0"/>
              <a:t> </a:t>
            </a:r>
            <a:r>
              <a:rPr lang="it-IT" i="1" dirty="0" err="1"/>
              <a:t>adfirmare</a:t>
            </a:r>
            <a:r>
              <a:rPr lang="it-IT" i="1" dirty="0"/>
              <a:t> </a:t>
            </a:r>
            <a:r>
              <a:rPr lang="it-IT" i="1" dirty="0" err="1"/>
              <a:t>nec</a:t>
            </a:r>
            <a:r>
              <a:rPr lang="it-IT" i="1" dirty="0"/>
              <a:t> </a:t>
            </a:r>
            <a:r>
              <a:rPr lang="it-IT" i="1" dirty="0" err="1"/>
              <a:t>refellere</a:t>
            </a:r>
            <a:r>
              <a:rPr lang="it-IT" i="1" dirty="0"/>
              <a:t> in animo est</a:t>
            </a:r>
            <a:endParaRPr lang="it-IT" dirty="0"/>
          </a:p>
          <a:p>
            <a:r>
              <a:rPr lang="it-IT" dirty="0"/>
              <a:t>Le leggende precedenti la fondazione di Roma o il progetto della sua fondazione, dato che si addicono più ai racconti fantasiosi dei poeti che alla documentazione rigorosa degli storici, non è mia intenzione né confermarle né smentirle. Sia concessa agli antichi la facoltà di nobilitare l'origine delle città mescolando l'umano col divino; e se si deve concedere a un popolo di consacrare le proprie origini e di ricondurle a un intervento degli </a:t>
            </a:r>
            <a:r>
              <a:rPr lang="it-IT" dirty="0" err="1"/>
              <a:t>dèi</a:t>
            </a:r>
            <a:r>
              <a:rPr lang="it-IT" dirty="0"/>
              <a:t>, questo vanto militare lo merita il popolo romano perché, riconnettendo a Marte più che a ogni altro la propria nascita e quella del proprio capostipite, il genere umano accetta un simile vezzo con lo stesso buon viso con cui ne sopporta l'autorità.</a:t>
            </a:r>
          </a:p>
          <a:p>
            <a:endParaRPr lang="it-IT" dirty="0"/>
          </a:p>
        </p:txBody>
      </p:sp>
    </p:spTree>
    <p:extLst>
      <p:ext uri="{BB962C8B-B14F-4D97-AF65-F5344CB8AC3E}">
        <p14:creationId xmlns:p14="http://schemas.microsoft.com/office/powerpoint/2010/main" val="261362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19" y="0"/>
            <a:ext cx="45719" cy="332656"/>
          </a:xfrm>
        </p:spPr>
        <p:txBody>
          <a:bodyPr>
            <a:normAutofit fontScale="90000"/>
          </a:bodyPr>
          <a:lstStyle/>
          <a:p>
            <a:endParaRPr lang="it-IT" dirty="0"/>
          </a:p>
        </p:txBody>
      </p:sp>
      <p:sp>
        <p:nvSpPr>
          <p:cNvPr id="3" name="Segnaposto contenuto 2"/>
          <p:cNvSpPr>
            <a:spLocks noGrp="1"/>
          </p:cNvSpPr>
          <p:nvPr>
            <p:ph idx="1"/>
          </p:nvPr>
        </p:nvSpPr>
        <p:spPr>
          <a:xfrm>
            <a:off x="0" y="0"/>
            <a:ext cx="9144000" cy="6858000"/>
          </a:xfrm>
        </p:spPr>
        <p:txBody>
          <a:bodyPr>
            <a:normAutofit fontScale="85000" lnSpcReduction="20000"/>
          </a:bodyPr>
          <a:lstStyle/>
          <a:p>
            <a:r>
              <a:rPr lang="it-IT" dirty="0"/>
              <a:t>Oscurità dell’epoca anteriore all’incendio gallico</a:t>
            </a:r>
          </a:p>
          <a:p>
            <a:r>
              <a:rPr lang="it-IT" dirty="0" err="1"/>
              <a:t>Liv</a:t>
            </a:r>
            <a:r>
              <a:rPr lang="it-IT" dirty="0"/>
              <a:t>. VI, 1</a:t>
            </a:r>
          </a:p>
          <a:p>
            <a:r>
              <a:rPr lang="it-IT" dirty="0"/>
              <a:t>Ho esposto in cinque libri le gesta che i Romani hanno compiuto, dai tempi della fondazione della loro città fino alla sua presa, prima sotto i re e poi sotto consoli e dittatori, decemviri e tribuni consolari, nonché le guerre esterne e gli scontri interni. Si tratta di vicende poco chiare non soltanto per il fatto di essere successe in tempi antichissimi (e quindi simili a quegli oggetti che si riescono a malapena a distinguere per la grande distanza a cui si trovano), ma anche perché in quei tempi era raro e limitato l'uso della scrittura, il solo sistema affidabile per conservare il ricordo degli eventi passati, e anche perché, pur trovandosene accenni nei registri dei pontefici e in altri tipi di documenti pubblici e privati, la maggior parte dei dati esistenti andò distrutta nell'incendio di Roma. Da questo punto in avanti, verranno esposti avvenimenti più chiari e certi relativi alla storia civile e militare di Roma, che, dal momento in cui nacque per la seconda volta, fu come se fosse risorta più fiorente e rigogliosa dalle sue antiche radici.</a:t>
            </a:r>
          </a:p>
          <a:p>
            <a:endParaRPr lang="it-IT" dirty="0"/>
          </a:p>
        </p:txBody>
      </p:sp>
    </p:spTree>
    <p:extLst>
      <p:ext uri="{BB962C8B-B14F-4D97-AF65-F5344CB8AC3E}">
        <p14:creationId xmlns:p14="http://schemas.microsoft.com/office/powerpoint/2010/main" val="2804673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19" y="0"/>
            <a:ext cx="45719" cy="404664"/>
          </a:xfrm>
        </p:spPr>
        <p:txBody>
          <a:bodyPr>
            <a:normAutofit fontScale="90000"/>
          </a:bodyPr>
          <a:lstStyle/>
          <a:p>
            <a:endParaRPr lang="it-IT" dirty="0"/>
          </a:p>
        </p:txBody>
      </p:sp>
      <p:sp>
        <p:nvSpPr>
          <p:cNvPr id="3" name="Segnaposto contenuto 2"/>
          <p:cNvSpPr>
            <a:spLocks noGrp="1"/>
          </p:cNvSpPr>
          <p:nvPr>
            <p:ph idx="1"/>
          </p:nvPr>
        </p:nvSpPr>
        <p:spPr>
          <a:xfrm>
            <a:off x="251520" y="0"/>
            <a:ext cx="8640960" cy="6525344"/>
          </a:xfrm>
        </p:spPr>
        <p:txBody>
          <a:bodyPr/>
          <a:lstStyle/>
          <a:p>
            <a:r>
              <a:rPr lang="it-IT" dirty="0"/>
              <a:t>Livio II.21.3-4:</a:t>
            </a:r>
          </a:p>
          <a:p>
            <a:r>
              <a:rPr lang="it-IT" dirty="0"/>
              <a:t>Ogni storico adotta un criterio arbitrario in materia di cronologie e di liste di magistrati, e da ciò consegue che è quasi impossibile riferire con esattezza la successione dei consoli e le date degli eventi, quando non solo i fatti ma anche gli autori stessi sono avvolti nelle nebbie del passato.</a:t>
            </a:r>
          </a:p>
          <a:p>
            <a:endParaRPr lang="it-IT" dirty="0"/>
          </a:p>
        </p:txBody>
      </p:sp>
    </p:spTree>
    <p:extLst>
      <p:ext uri="{BB962C8B-B14F-4D97-AF65-F5344CB8AC3E}">
        <p14:creationId xmlns:p14="http://schemas.microsoft.com/office/powerpoint/2010/main" val="1503347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flipV="1">
            <a:off x="-45719" y="0"/>
            <a:ext cx="45719" cy="332656"/>
          </a:xfrm>
        </p:spPr>
        <p:txBody>
          <a:bodyPr>
            <a:normAutofit fontScale="90000"/>
          </a:bodyPr>
          <a:lstStyle/>
          <a:p>
            <a:endParaRPr lang="it-IT" dirty="0"/>
          </a:p>
        </p:txBody>
      </p:sp>
      <p:sp>
        <p:nvSpPr>
          <p:cNvPr id="6" name="Segnaposto contenuto 5"/>
          <p:cNvSpPr>
            <a:spLocks noGrp="1"/>
          </p:cNvSpPr>
          <p:nvPr>
            <p:ph idx="1"/>
          </p:nvPr>
        </p:nvSpPr>
        <p:spPr>
          <a:xfrm>
            <a:off x="0" y="0"/>
            <a:ext cx="9144000" cy="6858000"/>
          </a:xfrm>
        </p:spPr>
        <p:txBody>
          <a:bodyPr>
            <a:normAutofit fontScale="77500" lnSpcReduction="20000"/>
          </a:bodyPr>
          <a:lstStyle/>
          <a:p>
            <a:r>
              <a:rPr lang="it-IT" dirty="0" err="1"/>
              <a:t>Liv.VIII</a:t>
            </a:r>
            <a:r>
              <a:rPr lang="it-IT" dirty="0"/>
              <a:t>. 40. 4 (322 a.C., guerre coi Sanniti)</a:t>
            </a:r>
          </a:p>
          <a:p>
            <a:r>
              <a:rPr lang="it-IT" dirty="0"/>
              <a:t>Alcuni autori riportano che questa guerra venne combattuta dai consoli, e che furono loro a trionfare sui Sanniti. Stando a loro, Fabio sarebbe penetrato in Apulia e di lì avrebbe portato via grande bottino. Il fatto che quell'anno Aulo Cornelio fosse dittatore non è in questione. Il dubbio è se fosse stato eletto per occuparsi della campagna, oppure perché ci fosse un magistrato a dare il segnale alle quadrighe nei Giochi Romani - il pretore Lucio </a:t>
            </a:r>
            <a:r>
              <a:rPr lang="it-IT" dirty="0" err="1"/>
              <a:t>Plauzio</a:t>
            </a:r>
            <a:r>
              <a:rPr lang="it-IT" dirty="0"/>
              <a:t> era allora gravemente ammalato -, e avesse quindi rinunciato alla carica di dittatore dopo aver compiuto la funzione non proprio memorabile per la quale era stato eletto. Non è facile scegliere tra le varie versioni e i diversi autori. Ho l'impressione che i fatti siano stati alterati dagli elogi funebri o da false iscrizioni collocate sotto i busti, dato che ogni famiglia cerca di attribuirsi il merito di gesta gloriose con menzogne che traggono in inganno. Da quella pratica discendono sicuramente sia le confusioni nelle gesta dei singoli individui, sia quelle relative alle documentazioni pubbliche; per quegli anni non disponiamo di autori contemporanei agli eventi, sui quali ci si possa quindi basare con certezza.</a:t>
            </a:r>
          </a:p>
          <a:p>
            <a:endParaRPr lang="it-IT" dirty="0"/>
          </a:p>
        </p:txBody>
      </p:sp>
    </p:spTree>
    <p:extLst>
      <p:ext uri="{BB962C8B-B14F-4D97-AF65-F5344CB8AC3E}">
        <p14:creationId xmlns:p14="http://schemas.microsoft.com/office/powerpoint/2010/main" val="1291026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19" y="-1"/>
            <a:ext cx="45719" cy="228919"/>
          </a:xfrm>
        </p:spPr>
        <p:txBody>
          <a:bodyPr>
            <a:normAutofit fontScale="90000"/>
          </a:bodyPr>
          <a:lstStyle/>
          <a:p>
            <a:endParaRPr lang="it-IT" dirty="0"/>
          </a:p>
        </p:txBody>
      </p:sp>
      <p:sp>
        <p:nvSpPr>
          <p:cNvPr id="3" name="Segnaposto contenuto 2"/>
          <p:cNvSpPr>
            <a:spLocks noGrp="1"/>
          </p:cNvSpPr>
          <p:nvPr>
            <p:ph idx="1"/>
          </p:nvPr>
        </p:nvSpPr>
        <p:spPr>
          <a:xfrm>
            <a:off x="0" y="0"/>
            <a:ext cx="9144000" cy="6858000"/>
          </a:xfrm>
        </p:spPr>
        <p:txBody>
          <a:bodyPr>
            <a:normAutofit fontScale="92500" lnSpcReduction="10000"/>
          </a:bodyPr>
          <a:lstStyle/>
          <a:p>
            <a:r>
              <a:rPr lang="it-IT" dirty="0" err="1"/>
              <a:t>Cic</a:t>
            </a:r>
            <a:r>
              <a:rPr lang="it-IT" dirty="0"/>
              <a:t>., </a:t>
            </a:r>
            <a:r>
              <a:rPr lang="it-IT" i="1" dirty="0"/>
              <a:t>Rep.</a:t>
            </a:r>
            <a:r>
              <a:rPr lang="it-IT" dirty="0"/>
              <a:t> II.18. 33 (</a:t>
            </a:r>
            <a:r>
              <a:rPr lang="it-IT" i="1" dirty="0" err="1"/>
              <a:t>sed</a:t>
            </a:r>
            <a:r>
              <a:rPr lang="it-IT" i="1" dirty="0"/>
              <a:t> oscura est </a:t>
            </a:r>
            <a:r>
              <a:rPr lang="it-IT" i="1" dirty="0" err="1"/>
              <a:t>historia</a:t>
            </a:r>
            <a:r>
              <a:rPr lang="it-IT" i="1" dirty="0"/>
              <a:t> Romana ...; </a:t>
            </a:r>
            <a:r>
              <a:rPr lang="it-IT" i="1" dirty="0" err="1"/>
              <a:t>sed</a:t>
            </a:r>
            <a:r>
              <a:rPr lang="it-IT" i="1" dirty="0"/>
              <a:t> temporum </a:t>
            </a:r>
            <a:r>
              <a:rPr lang="it-IT" i="1" dirty="0" err="1"/>
              <a:t>illorum</a:t>
            </a:r>
            <a:r>
              <a:rPr lang="it-IT" i="1" dirty="0"/>
              <a:t> tantum fere </a:t>
            </a:r>
            <a:r>
              <a:rPr lang="it-IT" i="1" dirty="0" err="1"/>
              <a:t>regum</a:t>
            </a:r>
            <a:r>
              <a:rPr lang="it-IT" i="1" dirty="0"/>
              <a:t> </a:t>
            </a:r>
            <a:r>
              <a:rPr lang="it-IT" i="1" dirty="0" err="1"/>
              <a:t>inlustrata</a:t>
            </a:r>
            <a:r>
              <a:rPr lang="it-IT" i="1" dirty="0"/>
              <a:t> </a:t>
            </a:r>
            <a:r>
              <a:rPr lang="it-IT" i="1" dirty="0" err="1"/>
              <a:t>sunt</a:t>
            </a:r>
            <a:r>
              <a:rPr lang="it-IT" i="1" dirty="0"/>
              <a:t> nomina)</a:t>
            </a:r>
            <a:endParaRPr lang="it-IT" dirty="0"/>
          </a:p>
          <a:p>
            <a:r>
              <a:rPr lang="it-IT" dirty="0"/>
              <a:t>ma la storia romana è nebbiosa… ma di quei tempi sono documentati quasi unicamente i nomi dei re. </a:t>
            </a:r>
          </a:p>
          <a:p>
            <a:r>
              <a:rPr lang="it-IT" dirty="0" err="1"/>
              <a:t>Cic</a:t>
            </a:r>
            <a:r>
              <a:rPr lang="it-IT" dirty="0"/>
              <a:t>., </a:t>
            </a:r>
            <a:r>
              <a:rPr lang="it-IT" i="1" dirty="0"/>
              <a:t>Rep.</a:t>
            </a:r>
            <a:r>
              <a:rPr lang="it-IT" dirty="0"/>
              <a:t> II.4.19 (dopo il racconto della lupa e i Gemelli)</a:t>
            </a:r>
          </a:p>
          <a:p>
            <a:r>
              <a:rPr lang="it-IT" dirty="0"/>
              <a:t>Ma per venire dalle favole ai fatti, fattosi duce di quelle schiere, si narra che egli s'impadronisse di </a:t>
            </a:r>
            <a:r>
              <a:rPr lang="it-IT" dirty="0" err="1"/>
              <a:t>Albalonga</a:t>
            </a:r>
            <a:r>
              <a:rPr lang="it-IT" dirty="0"/>
              <a:t>, grande e forte città per quei tempi, </a:t>
            </a:r>
            <a:r>
              <a:rPr lang="it-IT" dirty="0" smtClean="0"/>
              <a:t>…</a:t>
            </a:r>
          </a:p>
          <a:p>
            <a:r>
              <a:rPr lang="it-IT" dirty="0" err="1"/>
              <a:t>Cic</a:t>
            </a:r>
            <a:r>
              <a:rPr lang="it-IT" dirty="0"/>
              <a:t>., </a:t>
            </a:r>
            <a:r>
              <a:rPr lang="it-IT" i="1" dirty="0"/>
              <a:t>Rep.</a:t>
            </a:r>
            <a:r>
              <a:rPr lang="it-IT" dirty="0"/>
              <a:t> II.18.33 (circa Anco Marcio)</a:t>
            </a:r>
          </a:p>
          <a:p>
            <a:r>
              <a:rPr lang="it-IT" dirty="0"/>
              <a:t>E Lelio: "anche questo re, dunque, merita i suoi elogi; ma la storia romana è oscura </a:t>
            </a:r>
            <a:r>
              <a:rPr lang="it-IT" dirty="0" err="1"/>
              <a:t>perchè</a:t>
            </a:r>
            <a:r>
              <a:rPr lang="it-IT" dirty="0"/>
              <a:t>, se conosciamo la madre di questo re, ne ignoriamo il padre" . (Scipione) "Proprio così! disse, ma dei re di quei tempi ci s'è conservato appena il nome".</a:t>
            </a:r>
            <a:r>
              <a:rPr lang="it-IT" dirty="0"/>
              <a:t> </a:t>
            </a:r>
            <a:endParaRPr lang="it-IT" dirty="0"/>
          </a:p>
          <a:p>
            <a:endParaRPr lang="it-IT" dirty="0"/>
          </a:p>
        </p:txBody>
      </p:sp>
    </p:spTree>
    <p:extLst>
      <p:ext uri="{BB962C8B-B14F-4D97-AF65-F5344CB8AC3E}">
        <p14:creationId xmlns:p14="http://schemas.microsoft.com/office/powerpoint/2010/main" val="2632391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19" y="0"/>
            <a:ext cx="45719" cy="764704"/>
          </a:xfrm>
        </p:spPr>
        <p:txBody>
          <a:bodyPr>
            <a:normAutofit/>
          </a:bodyPr>
          <a:lstStyle/>
          <a:p>
            <a:endParaRPr lang="it-IT" dirty="0"/>
          </a:p>
        </p:txBody>
      </p:sp>
      <p:sp>
        <p:nvSpPr>
          <p:cNvPr id="3" name="Segnaposto contenuto 2"/>
          <p:cNvSpPr>
            <a:spLocks noGrp="1"/>
          </p:cNvSpPr>
          <p:nvPr>
            <p:ph idx="1"/>
          </p:nvPr>
        </p:nvSpPr>
        <p:spPr>
          <a:xfrm>
            <a:off x="0" y="0"/>
            <a:ext cx="9144000" cy="6858000"/>
          </a:xfrm>
        </p:spPr>
        <p:txBody>
          <a:bodyPr>
            <a:normAutofit fontScale="85000" lnSpcReduction="10000"/>
          </a:bodyPr>
          <a:lstStyle/>
          <a:p>
            <a:r>
              <a:rPr lang="it-IT" dirty="0" err="1"/>
              <a:t>Cic</a:t>
            </a:r>
            <a:r>
              <a:rPr lang="it-IT" dirty="0"/>
              <a:t>., </a:t>
            </a:r>
            <a:r>
              <a:rPr lang="it-IT" i="1" dirty="0"/>
              <a:t>Brut</a:t>
            </a:r>
            <a:r>
              <a:rPr lang="it-IT" i="1" dirty="0" smtClean="0"/>
              <a:t>.</a:t>
            </a:r>
            <a:r>
              <a:rPr lang="it-IT" dirty="0" smtClean="0"/>
              <a:t> </a:t>
            </a:r>
            <a:r>
              <a:rPr lang="it-IT" dirty="0"/>
              <a:t>16, 61-2 (su Catone censore)</a:t>
            </a:r>
          </a:p>
          <a:p>
            <a:r>
              <a:rPr lang="it-IT" dirty="0"/>
              <a:t>Ma egli è certamente il più antico oratore che noi abbiamo, i cui scritti richiamano la nostra attenzione, a meno che qualcuno si compiaccia del sopra menzionato discorso di Appio sulla pace con Pirro, o del gruppo di panegirici di defunti che, per Ercole, sono ancora conservati. Infatti presso molte famiglie importanti si usava conservare i trofei e i monumenti, sia per i funerali, sia le lodi familiari in memoria, sia per provare la propria nobiltà. Ma la verità della storia è stata molto corrotta da queste lodi.  In mezzo a queste sono molti infatti gli scritti di cose mai avvenute, come, per esempio, falsi trionfi, molti consolati, false genealogie, falsi passaggi alla plebe, quando persone di bassa estrazione sociale confondevano la loro genealogia con stirpi dello stesso nome, come se io pretendessi di discendere da Manio Tullio, patrizio, che fu console con Servio </a:t>
            </a:r>
            <a:r>
              <a:rPr lang="it-IT" dirty="0" err="1"/>
              <a:t>Sulpicio</a:t>
            </a:r>
            <a:r>
              <a:rPr lang="it-IT" dirty="0"/>
              <a:t> nel decimo anno dopo la cacciata dei re. </a:t>
            </a:r>
          </a:p>
          <a:p>
            <a:endParaRPr lang="it-IT" dirty="0"/>
          </a:p>
        </p:txBody>
      </p:sp>
    </p:spTree>
    <p:extLst>
      <p:ext uri="{BB962C8B-B14F-4D97-AF65-F5344CB8AC3E}">
        <p14:creationId xmlns:p14="http://schemas.microsoft.com/office/powerpoint/2010/main" val="1801231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19" y="0"/>
            <a:ext cx="45719" cy="764704"/>
          </a:xfrm>
        </p:spPr>
        <p:txBody>
          <a:bodyPr>
            <a:normAutofit/>
          </a:bodyPr>
          <a:lstStyle/>
          <a:p>
            <a:endParaRPr lang="it-IT" dirty="0"/>
          </a:p>
        </p:txBody>
      </p:sp>
      <p:sp>
        <p:nvSpPr>
          <p:cNvPr id="3" name="Segnaposto contenuto 2"/>
          <p:cNvSpPr>
            <a:spLocks noGrp="1"/>
          </p:cNvSpPr>
          <p:nvPr>
            <p:ph idx="1"/>
          </p:nvPr>
        </p:nvSpPr>
        <p:spPr>
          <a:xfrm>
            <a:off x="0" y="0"/>
            <a:ext cx="9144000" cy="6858000"/>
          </a:xfrm>
        </p:spPr>
        <p:txBody>
          <a:bodyPr/>
          <a:lstStyle/>
          <a:p>
            <a:r>
              <a:rPr lang="it-IT" dirty="0" err="1"/>
              <a:t>Plut</a:t>
            </a:r>
            <a:r>
              <a:rPr lang="it-IT" dirty="0"/>
              <a:t>., </a:t>
            </a:r>
            <a:r>
              <a:rPr lang="it-IT" i="1" dirty="0" err="1"/>
              <a:t>Num</a:t>
            </a:r>
            <a:r>
              <a:rPr lang="it-IT" i="1" dirty="0"/>
              <a:t>.</a:t>
            </a:r>
            <a:r>
              <a:rPr lang="it-IT" dirty="0"/>
              <a:t> 1. 2</a:t>
            </a:r>
          </a:p>
          <a:p>
            <a:r>
              <a:rPr lang="it-IT" dirty="0"/>
              <a:t>C’è una disputa vivace sull’epoca in cui il re Numa visse, anche se le genealogie rimontano, a quanto pare, con precisione, di generazione in generazione, fino a lui. È vero che un tale Clodio, nella sua </a:t>
            </a:r>
            <a:r>
              <a:rPr lang="it-IT" i="1" dirty="0"/>
              <a:t>Discussione sui tempi</a:t>
            </a:r>
            <a:r>
              <a:rPr lang="it-IT" dirty="0"/>
              <a:t>, come egli intitolò la sua opera, assicura che gli antichi registri andarono distrutti durante il sacco gallico di Roma, e che gli atti che oggi vengono mostrati sono dei falsi, opere di persone compiacenti, di persone che volevano ad ogni costo discendere dai primi Romani e crearsi un posto fra le casate più illustri. </a:t>
            </a:r>
          </a:p>
          <a:p>
            <a:endParaRPr lang="it-IT" dirty="0"/>
          </a:p>
        </p:txBody>
      </p:sp>
    </p:spTree>
    <p:extLst>
      <p:ext uri="{BB962C8B-B14F-4D97-AF65-F5344CB8AC3E}">
        <p14:creationId xmlns:p14="http://schemas.microsoft.com/office/powerpoint/2010/main" val="1380723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908720"/>
          </a:xfrm>
        </p:spPr>
        <p:txBody>
          <a:bodyPr>
            <a:normAutofit fontScale="90000"/>
          </a:bodyPr>
          <a:lstStyle/>
          <a:p>
            <a:r>
              <a:rPr lang="it-IT" i="1" dirty="0" smtClean="0"/>
              <a:t>Annales </a:t>
            </a:r>
            <a:r>
              <a:rPr lang="it-IT" i="1" dirty="0" err="1" smtClean="0"/>
              <a:t>Maximi</a:t>
            </a:r>
            <a:r>
              <a:rPr lang="it-IT" dirty="0" smtClean="0"/>
              <a:t> (</a:t>
            </a:r>
            <a:r>
              <a:rPr lang="it-IT" dirty="0" err="1" smtClean="0"/>
              <a:t>Mucio</a:t>
            </a:r>
            <a:r>
              <a:rPr lang="it-IT" dirty="0" smtClean="0"/>
              <a:t> </a:t>
            </a:r>
            <a:r>
              <a:rPr lang="it-IT" dirty="0"/>
              <a:t>Scevola, 130 a.C</a:t>
            </a:r>
            <a:r>
              <a:rPr lang="it-IT" dirty="0" smtClean="0"/>
              <a:t>.)</a:t>
            </a:r>
            <a:endParaRPr lang="it-IT" i="1" dirty="0"/>
          </a:p>
        </p:txBody>
      </p:sp>
      <p:sp>
        <p:nvSpPr>
          <p:cNvPr id="3" name="Segnaposto contenuto 2"/>
          <p:cNvSpPr>
            <a:spLocks noGrp="1"/>
          </p:cNvSpPr>
          <p:nvPr>
            <p:ph idx="1"/>
          </p:nvPr>
        </p:nvSpPr>
        <p:spPr>
          <a:xfrm>
            <a:off x="0" y="764704"/>
            <a:ext cx="9144000" cy="6408712"/>
          </a:xfrm>
        </p:spPr>
        <p:txBody>
          <a:bodyPr>
            <a:normAutofit fontScale="70000" lnSpcReduction="20000"/>
          </a:bodyPr>
          <a:lstStyle/>
          <a:p>
            <a:r>
              <a:rPr lang="it-IT" dirty="0" err="1"/>
              <a:t>Cic</a:t>
            </a:r>
            <a:r>
              <a:rPr lang="it-IT" dirty="0"/>
              <a:t>., </a:t>
            </a:r>
            <a:r>
              <a:rPr lang="it-IT" i="1" dirty="0"/>
              <a:t>De oratore</a:t>
            </a:r>
            <a:r>
              <a:rPr lang="it-IT" dirty="0"/>
              <a:t> II.52</a:t>
            </a:r>
          </a:p>
          <a:p>
            <a:r>
              <a:rPr lang="it-IT" i="1" dirty="0" err="1"/>
              <a:t>Atqui</a:t>
            </a:r>
            <a:r>
              <a:rPr lang="it-IT" i="1" dirty="0"/>
              <a:t>, ne </a:t>
            </a:r>
            <a:r>
              <a:rPr lang="it-IT" i="1" dirty="0" err="1"/>
              <a:t>nostros</a:t>
            </a:r>
            <a:r>
              <a:rPr lang="it-IT" i="1" dirty="0"/>
              <a:t> </a:t>
            </a:r>
            <a:r>
              <a:rPr lang="it-IT" i="1" dirty="0" err="1"/>
              <a:t>contemnas</a:t>
            </a:r>
            <a:r>
              <a:rPr lang="it-IT" i="1" dirty="0"/>
              <a:t>,' </a:t>
            </a:r>
            <a:r>
              <a:rPr lang="it-IT" i="1" dirty="0" err="1"/>
              <a:t>inquit</a:t>
            </a:r>
            <a:r>
              <a:rPr lang="it-IT" i="1" dirty="0"/>
              <a:t> </a:t>
            </a:r>
            <a:r>
              <a:rPr lang="it-IT" i="1" dirty="0" err="1"/>
              <a:t>Antonius</a:t>
            </a:r>
            <a:r>
              <a:rPr lang="it-IT" i="1" dirty="0"/>
              <a:t>, '</a:t>
            </a:r>
            <a:r>
              <a:rPr lang="it-IT" i="1" dirty="0" err="1"/>
              <a:t>Graeci</a:t>
            </a:r>
            <a:r>
              <a:rPr lang="it-IT" i="1" dirty="0"/>
              <a:t> </a:t>
            </a:r>
            <a:r>
              <a:rPr lang="it-IT" i="1" dirty="0" err="1"/>
              <a:t>quoque</a:t>
            </a:r>
            <a:r>
              <a:rPr lang="it-IT" i="1" dirty="0"/>
              <a:t> </a:t>
            </a:r>
            <a:r>
              <a:rPr lang="it-IT" i="1" dirty="0" err="1"/>
              <a:t>ipsi</a:t>
            </a:r>
            <a:r>
              <a:rPr lang="it-IT" i="1" dirty="0"/>
              <a:t> sic </a:t>
            </a:r>
            <a:r>
              <a:rPr lang="it-IT" i="1" dirty="0" err="1"/>
              <a:t>initio</a:t>
            </a:r>
            <a:r>
              <a:rPr lang="it-IT" i="1" dirty="0"/>
              <a:t> </a:t>
            </a:r>
            <a:r>
              <a:rPr lang="it-IT" i="1" dirty="0" err="1"/>
              <a:t>scriptitarunt</a:t>
            </a:r>
            <a:r>
              <a:rPr lang="it-IT" i="1" dirty="0"/>
              <a:t>, ut </a:t>
            </a:r>
            <a:r>
              <a:rPr lang="it-IT" i="1" dirty="0" err="1"/>
              <a:t>noster</a:t>
            </a:r>
            <a:r>
              <a:rPr lang="it-IT" i="1" dirty="0"/>
              <a:t> </a:t>
            </a:r>
            <a:r>
              <a:rPr lang="it-IT" i="1" dirty="0" err="1"/>
              <a:t>Cato</a:t>
            </a:r>
            <a:r>
              <a:rPr lang="it-IT" i="1" dirty="0"/>
              <a:t>, ut </a:t>
            </a:r>
            <a:r>
              <a:rPr lang="it-IT" i="1" dirty="0" err="1"/>
              <a:t>Pictor</a:t>
            </a:r>
            <a:r>
              <a:rPr lang="it-IT" i="1" dirty="0"/>
              <a:t>, ut </a:t>
            </a:r>
            <a:r>
              <a:rPr lang="it-IT" i="1" dirty="0" err="1"/>
              <a:t>Piso</a:t>
            </a:r>
            <a:r>
              <a:rPr lang="it-IT" i="1" dirty="0"/>
              <a:t>; </a:t>
            </a:r>
            <a:r>
              <a:rPr lang="it-IT" i="1" dirty="0" err="1"/>
              <a:t>erat</a:t>
            </a:r>
            <a:r>
              <a:rPr lang="it-IT" i="1" dirty="0"/>
              <a:t> </a:t>
            </a:r>
            <a:r>
              <a:rPr lang="it-IT" i="1" dirty="0" err="1"/>
              <a:t>enim</a:t>
            </a:r>
            <a:r>
              <a:rPr lang="it-IT" i="1" dirty="0"/>
              <a:t> </a:t>
            </a:r>
            <a:r>
              <a:rPr lang="it-IT" i="1" dirty="0" err="1"/>
              <a:t>historia</a:t>
            </a:r>
            <a:r>
              <a:rPr lang="it-IT" i="1" dirty="0"/>
              <a:t> </a:t>
            </a:r>
            <a:r>
              <a:rPr lang="it-IT" i="1" dirty="0" err="1"/>
              <a:t>nihil</a:t>
            </a:r>
            <a:r>
              <a:rPr lang="it-IT" i="1" dirty="0"/>
              <a:t> </a:t>
            </a:r>
            <a:r>
              <a:rPr lang="it-IT" i="1" dirty="0" err="1"/>
              <a:t>aliud</a:t>
            </a:r>
            <a:r>
              <a:rPr lang="it-IT" i="1" dirty="0"/>
              <a:t> </a:t>
            </a:r>
            <a:r>
              <a:rPr lang="it-IT" i="1" dirty="0" err="1"/>
              <a:t>nisi</a:t>
            </a:r>
            <a:r>
              <a:rPr lang="it-IT" i="1" dirty="0"/>
              <a:t> </a:t>
            </a:r>
            <a:r>
              <a:rPr lang="it-IT" i="1" dirty="0" err="1"/>
              <a:t>annalium</a:t>
            </a:r>
            <a:r>
              <a:rPr lang="it-IT" i="1" dirty="0"/>
              <a:t> </a:t>
            </a:r>
            <a:r>
              <a:rPr lang="it-IT" i="1" dirty="0" err="1"/>
              <a:t>confectio</a:t>
            </a:r>
            <a:r>
              <a:rPr lang="it-IT" i="1" dirty="0"/>
              <a:t>, </a:t>
            </a:r>
            <a:r>
              <a:rPr lang="it-IT" i="1" dirty="0" err="1"/>
              <a:t>cuius</a:t>
            </a:r>
            <a:r>
              <a:rPr lang="it-IT" i="1" dirty="0"/>
              <a:t> rei </a:t>
            </a:r>
            <a:r>
              <a:rPr lang="it-IT" i="1" dirty="0" err="1"/>
              <a:t>memoriaeque</a:t>
            </a:r>
            <a:r>
              <a:rPr lang="it-IT" i="1" dirty="0"/>
              <a:t> </a:t>
            </a:r>
            <a:r>
              <a:rPr lang="it-IT" i="1" dirty="0" err="1"/>
              <a:t>publicae</a:t>
            </a:r>
            <a:r>
              <a:rPr lang="it-IT" i="1" dirty="0"/>
              <a:t> </a:t>
            </a:r>
            <a:r>
              <a:rPr lang="it-IT" i="1" dirty="0" err="1"/>
              <a:t>retinendae</a:t>
            </a:r>
            <a:r>
              <a:rPr lang="it-IT" i="1" dirty="0"/>
              <a:t> causa ab </a:t>
            </a:r>
            <a:r>
              <a:rPr lang="it-IT" i="1" dirty="0" err="1"/>
              <a:t>initio</a:t>
            </a:r>
            <a:r>
              <a:rPr lang="it-IT" i="1" dirty="0"/>
              <a:t> rerum </a:t>
            </a:r>
            <a:r>
              <a:rPr lang="it-IT" i="1" dirty="0" err="1"/>
              <a:t>Romanarum</a:t>
            </a:r>
            <a:r>
              <a:rPr lang="it-IT" i="1" dirty="0"/>
              <a:t> </a:t>
            </a:r>
            <a:r>
              <a:rPr lang="it-IT" i="1" dirty="0" err="1"/>
              <a:t>usque</a:t>
            </a:r>
            <a:r>
              <a:rPr lang="it-IT" i="1" dirty="0"/>
              <a:t> ad P. </a:t>
            </a:r>
            <a:r>
              <a:rPr lang="it-IT" i="1" dirty="0" err="1"/>
              <a:t>Mucium</a:t>
            </a:r>
            <a:r>
              <a:rPr lang="it-IT" i="1" dirty="0"/>
              <a:t> </a:t>
            </a:r>
            <a:r>
              <a:rPr lang="it-IT" i="1" dirty="0" err="1"/>
              <a:t>pontificem</a:t>
            </a:r>
            <a:r>
              <a:rPr lang="it-IT" i="1" dirty="0"/>
              <a:t> maximum res </a:t>
            </a:r>
            <a:r>
              <a:rPr lang="it-IT" i="1" dirty="0" err="1"/>
              <a:t>omnis</a:t>
            </a:r>
            <a:r>
              <a:rPr lang="it-IT" i="1" dirty="0"/>
              <a:t> </a:t>
            </a:r>
            <a:r>
              <a:rPr lang="it-IT" i="1" dirty="0" err="1"/>
              <a:t>singulorum</a:t>
            </a:r>
            <a:r>
              <a:rPr lang="it-IT" i="1" dirty="0"/>
              <a:t> </a:t>
            </a:r>
            <a:r>
              <a:rPr lang="it-IT" i="1" dirty="0" err="1"/>
              <a:t>annorum</a:t>
            </a:r>
            <a:r>
              <a:rPr lang="it-IT" i="1" dirty="0"/>
              <a:t> </a:t>
            </a:r>
            <a:r>
              <a:rPr lang="it-IT" i="1" dirty="0" err="1"/>
              <a:t>mandabat</a:t>
            </a:r>
            <a:r>
              <a:rPr lang="it-IT" i="1" dirty="0"/>
              <a:t> </a:t>
            </a:r>
            <a:r>
              <a:rPr lang="it-IT" i="1" dirty="0" err="1"/>
              <a:t>litteris</a:t>
            </a:r>
            <a:r>
              <a:rPr lang="it-IT" i="1" dirty="0"/>
              <a:t> </a:t>
            </a:r>
            <a:r>
              <a:rPr lang="it-IT" i="1" dirty="0" err="1"/>
              <a:t>pontifex</a:t>
            </a:r>
            <a:r>
              <a:rPr lang="it-IT" i="1" dirty="0"/>
              <a:t> </a:t>
            </a:r>
            <a:r>
              <a:rPr lang="it-IT" i="1" dirty="0" err="1"/>
              <a:t>maximus</a:t>
            </a:r>
            <a:r>
              <a:rPr lang="it-IT" i="1" dirty="0"/>
              <a:t> </a:t>
            </a:r>
            <a:r>
              <a:rPr lang="it-IT" i="1" dirty="0" err="1"/>
              <a:t>referebatque</a:t>
            </a:r>
            <a:r>
              <a:rPr lang="it-IT" i="1" dirty="0"/>
              <a:t> in album et </a:t>
            </a:r>
            <a:r>
              <a:rPr lang="it-IT" i="1" dirty="0" err="1"/>
              <a:t>proponebat</a:t>
            </a:r>
            <a:r>
              <a:rPr lang="it-IT" i="1" dirty="0"/>
              <a:t> </a:t>
            </a:r>
            <a:r>
              <a:rPr lang="it-IT" i="1" dirty="0" err="1"/>
              <a:t>tabulam</a:t>
            </a:r>
            <a:r>
              <a:rPr lang="it-IT" i="1" dirty="0"/>
              <a:t> domi, </a:t>
            </a:r>
            <a:r>
              <a:rPr lang="it-IT" i="1" dirty="0" err="1"/>
              <a:t>potestas</a:t>
            </a:r>
            <a:r>
              <a:rPr lang="it-IT" i="1" dirty="0"/>
              <a:t> ut </a:t>
            </a:r>
            <a:r>
              <a:rPr lang="it-IT" i="1" dirty="0" err="1"/>
              <a:t>esset</a:t>
            </a:r>
            <a:r>
              <a:rPr lang="it-IT" i="1" dirty="0"/>
              <a:t> </a:t>
            </a:r>
            <a:r>
              <a:rPr lang="it-IT" i="1" dirty="0" err="1"/>
              <a:t>populo</a:t>
            </a:r>
            <a:r>
              <a:rPr lang="it-IT" i="1" dirty="0"/>
              <a:t> </a:t>
            </a:r>
            <a:r>
              <a:rPr lang="it-IT" i="1" dirty="0" err="1"/>
              <a:t>cognoscendi</a:t>
            </a:r>
            <a:r>
              <a:rPr lang="it-IT" i="1" dirty="0"/>
              <a:t>, </a:t>
            </a:r>
            <a:r>
              <a:rPr lang="it-IT" i="1" dirty="0" err="1"/>
              <a:t>eique</a:t>
            </a:r>
            <a:r>
              <a:rPr lang="it-IT" i="1" dirty="0"/>
              <a:t> </a:t>
            </a:r>
            <a:r>
              <a:rPr lang="it-IT" i="1" dirty="0" err="1"/>
              <a:t>etiam</a:t>
            </a:r>
            <a:r>
              <a:rPr lang="it-IT" i="1" dirty="0"/>
              <a:t> </a:t>
            </a:r>
            <a:r>
              <a:rPr lang="it-IT" i="1" dirty="0" err="1"/>
              <a:t>nunc</a:t>
            </a:r>
            <a:r>
              <a:rPr lang="it-IT" i="1" dirty="0"/>
              <a:t> </a:t>
            </a:r>
            <a:r>
              <a:rPr lang="it-IT" i="1" dirty="0" err="1"/>
              <a:t>annales</a:t>
            </a:r>
            <a:r>
              <a:rPr lang="it-IT" i="1" dirty="0"/>
              <a:t> </a:t>
            </a:r>
            <a:r>
              <a:rPr lang="it-IT" i="1" dirty="0" err="1"/>
              <a:t>maximi</a:t>
            </a:r>
            <a:r>
              <a:rPr lang="it-IT" i="1" dirty="0"/>
              <a:t> </a:t>
            </a:r>
            <a:r>
              <a:rPr lang="it-IT" i="1" dirty="0" err="1"/>
              <a:t>nominantur</a:t>
            </a:r>
            <a:r>
              <a:rPr lang="it-IT" i="1" dirty="0"/>
              <a:t>.</a:t>
            </a:r>
            <a:endParaRPr lang="it-IT" dirty="0"/>
          </a:p>
          <a:p>
            <a:r>
              <a:rPr lang="it-IT" dirty="0"/>
              <a:t>Dunque - continuò Antonio - non ti pare che scrivere un’opera storica sia compito di un oratore valente ed espertissimo nell’arte del dire? E </a:t>
            </a:r>
            <a:r>
              <a:rPr lang="it-IT" dirty="0" err="1"/>
              <a:t>Catulo</a:t>
            </a:r>
            <a:r>
              <a:rPr lang="it-IT" dirty="0"/>
              <a:t> rispose: Per scriverla alla maniera dei Greci, bisogna proprio essere un sommo oratore; per scriverla alla maniera nostra, non occorre alcuna abilità oratoria: basta saper dire la verità. Ma non è giusto - disse Antonio - disprezzare i nostri autori, perché anche gli storici greci agli inizi componevano le loro opere come i nostri Catone, Pittore e </a:t>
            </a:r>
            <a:r>
              <a:rPr lang="it-IT" dirty="0" err="1"/>
              <a:t>Pisone</a:t>
            </a:r>
            <a:r>
              <a:rPr lang="it-IT" dirty="0"/>
              <a:t>;[52] la storia infatti non era altro che una compilazione di annali; per questo, affinché si conservasse il ricordo di ogni pubblico avvenimento, dall’inizio dello Stato romano fino al pontificato di P. </a:t>
            </a:r>
            <a:r>
              <a:rPr lang="it-IT" dirty="0" err="1"/>
              <a:t>Mucio</a:t>
            </a:r>
            <a:r>
              <a:rPr lang="it-IT" dirty="0"/>
              <a:t>, il pontefice massimo registrava tutti gli avvenimenti di ogni singolo anno, trascrivendoli su una tavola bianca, che esponeva nella sua casa, perché il popolo potesse prenderne visione, e questi gli ancora oggi vengono chiamati annali Massimi.</a:t>
            </a:r>
            <a:r>
              <a:rPr lang="it-IT" dirty="0"/>
              <a:t> </a:t>
            </a:r>
          </a:p>
        </p:txBody>
      </p:sp>
    </p:spTree>
    <p:extLst>
      <p:ext uri="{BB962C8B-B14F-4D97-AF65-F5344CB8AC3E}">
        <p14:creationId xmlns:p14="http://schemas.microsoft.com/office/powerpoint/2010/main" val="363823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en-US" dirty="0"/>
              <a:t>le </a:t>
            </a:r>
            <a:r>
              <a:rPr lang="en-US" dirty="0" err="1"/>
              <a:t>lezioni</a:t>
            </a:r>
            <a:r>
              <a:rPr lang="en-US" dirty="0"/>
              <a:t> </a:t>
            </a:r>
            <a:r>
              <a:rPr lang="en-US" dirty="0" err="1"/>
              <a:t>registrate</a:t>
            </a:r>
            <a:r>
              <a:rPr lang="en-US" dirty="0"/>
              <a:t> e le </a:t>
            </a:r>
            <a:r>
              <a:rPr lang="en-US" dirty="0" err="1"/>
              <a:t>immagini</a:t>
            </a:r>
            <a:r>
              <a:rPr lang="en-US" dirty="0"/>
              <a:t> </a:t>
            </a:r>
            <a:r>
              <a:rPr lang="en-US" dirty="0" err="1"/>
              <a:t>saranno</a:t>
            </a:r>
            <a:r>
              <a:rPr lang="en-US" dirty="0"/>
              <a:t> </a:t>
            </a:r>
            <a:r>
              <a:rPr lang="en-US" dirty="0" err="1"/>
              <a:t>disponibili</a:t>
            </a:r>
            <a:r>
              <a:rPr lang="en-US" dirty="0"/>
              <a:t> </a:t>
            </a:r>
            <a:r>
              <a:rPr lang="en-US" dirty="0" err="1"/>
              <a:t>nel</a:t>
            </a:r>
            <a:r>
              <a:rPr lang="en-US" dirty="0"/>
              <a:t> </a:t>
            </a:r>
            <a:r>
              <a:rPr lang="en-US" dirty="0" err="1"/>
              <a:t>sito</a:t>
            </a:r>
            <a:r>
              <a:rPr lang="en-US" dirty="0"/>
              <a:t> </a:t>
            </a:r>
            <a:r>
              <a:rPr lang="en-US" dirty="0" err="1"/>
              <a:t>dell’Università</a:t>
            </a:r>
            <a:r>
              <a:rPr lang="en-US" dirty="0"/>
              <a:t> di Verona, E-learning</a:t>
            </a:r>
            <a:r>
              <a:rPr lang="it-IT" dirty="0"/>
              <a:t> </a:t>
            </a:r>
          </a:p>
        </p:txBody>
      </p:sp>
    </p:spTree>
    <p:extLst>
      <p:ext uri="{BB962C8B-B14F-4D97-AF65-F5344CB8AC3E}">
        <p14:creationId xmlns:p14="http://schemas.microsoft.com/office/powerpoint/2010/main" val="3989637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19" y="0"/>
            <a:ext cx="45719" cy="692696"/>
          </a:xfrm>
        </p:spPr>
        <p:txBody>
          <a:bodyPr>
            <a:normAutofit fontScale="90000"/>
          </a:bodyPr>
          <a:lstStyle/>
          <a:p>
            <a:endParaRPr lang="it-IT" dirty="0"/>
          </a:p>
        </p:txBody>
      </p:sp>
      <p:sp>
        <p:nvSpPr>
          <p:cNvPr id="3" name="Segnaposto contenuto 2"/>
          <p:cNvSpPr>
            <a:spLocks noGrp="1"/>
          </p:cNvSpPr>
          <p:nvPr>
            <p:ph idx="1"/>
          </p:nvPr>
        </p:nvSpPr>
        <p:spPr>
          <a:xfrm>
            <a:off x="0" y="0"/>
            <a:ext cx="9144000" cy="6858000"/>
          </a:xfrm>
        </p:spPr>
        <p:txBody>
          <a:bodyPr>
            <a:normAutofit fontScale="92500" lnSpcReduction="10000"/>
          </a:bodyPr>
          <a:lstStyle/>
          <a:p>
            <a:r>
              <a:rPr lang="it-IT" dirty="0" err="1"/>
              <a:t>Cic</a:t>
            </a:r>
            <a:r>
              <a:rPr lang="it-IT" dirty="0"/>
              <a:t>., </a:t>
            </a:r>
            <a:r>
              <a:rPr lang="it-IT" i="1" dirty="0"/>
              <a:t>Rep. </a:t>
            </a:r>
            <a:r>
              <a:rPr lang="it-IT" dirty="0"/>
              <a:t>II.25</a:t>
            </a:r>
          </a:p>
          <a:p>
            <a:r>
              <a:rPr lang="it-IT" i="1" dirty="0" err="1"/>
              <a:t>Atque</a:t>
            </a:r>
            <a:r>
              <a:rPr lang="it-IT" i="1" dirty="0"/>
              <a:t> </a:t>
            </a:r>
            <a:r>
              <a:rPr lang="it-IT" i="1" dirty="0" err="1"/>
              <a:t>hac</a:t>
            </a:r>
            <a:r>
              <a:rPr lang="it-IT" i="1" dirty="0"/>
              <a:t> in re tanta </a:t>
            </a:r>
            <a:r>
              <a:rPr lang="it-IT" i="1" dirty="0" err="1"/>
              <a:t>inest</a:t>
            </a:r>
            <a:r>
              <a:rPr lang="it-IT" i="1" dirty="0"/>
              <a:t> ratio </a:t>
            </a:r>
            <a:r>
              <a:rPr lang="it-IT" i="1" dirty="0" err="1"/>
              <a:t>atque</a:t>
            </a:r>
            <a:r>
              <a:rPr lang="it-IT" i="1" dirty="0"/>
              <a:t> </a:t>
            </a:r>
            <a:r>
              <a:rPr lang="it-IT" i="1" dirty="0" err="1"/>
              <a:t>sollertia</a:t>
            </a:r>
            <a:r>
              <a:rPr lang="it-IT" i="1" dirty="0"/>
              <a:t>, ut ex hoc die, </a:t>
            </a:r>
            <a:r>
              <a:rPr lang="it-IT" i="1" dirty="0" err="1"/>
              <a:t>quem</a:t>
            </a:r>
            <a:r>
              <a:rPr lang="it-IT" i="1" dirty="0"/>
              <a:t> </a:t>
            </a:r>
            <a:r>
              <a:rPr lang="it-IT" i="1" dirty="0" err="1"/>
              <a:t>apud</a:t>
            </a:r>
            <a:r>
              <a:rPr lang="it-IT" i="1" dirty="0"/>
              <a:t> </a:t>
            </a:r>
            <a:r>
              <a:rPr lang="it-IT" i="1" dirty="0" err="1"/>
              <a:t>Ennium</a:t>
            </a:r>
            <a:r>
              <a:rPr lang="it-IT" i="1" dirty="0"/>
              <a:t> et in </a:t>
            </a:r>
            <a:r>
              <a:rPr lang="it-IT" i="1" dirty="0" err="1"/>
              <a:t>maximis</a:t>
            </a:r>
            <a:r>
              <a:rPr lang="it-IT" i="1" dirty="0"/>
              <a:t> </a:t>
            </a:r>
            <a:r>
              <a:rPr lang="it-IT" i="1" dirty="0" err="1"/>
              <a:t>annalibus</a:t>
            </a:r>
            <a:r>
              <a:rPr lang="it-IT" i="1" dirty="0"/>
              <a:t> </a:t>
            </a:r>
            <a:r>
              <a:rPr lang="it-IT" i="1" dirty="0" err="1"/>
              <a:t>consignatum</a:t>
            </a:r>
            <a:r>
              <a:rPr lang="it-IT" i="1" dirty="0"/>
              <a:t> </a:t>
            </a:r>
            <a:r>
              <a:rPr lang="it-IT" i="1" dirty="0" err="1"/>
              <a:t>videmus</a:t>
            </a:r>
            <a:r>
              <a:rPr lang="it-IT" i="1" dirty="0"/>
              <a:t>, </a:t>
            </a:r>
            <a:r>
              <a:rPr lang="it-IT" i="1" dirty="0" err="1"/>
              <a:t>superiores</a:t>
            </a:r>
            <a:r>
              <a:rPr lang="it-IT" i="1" dirty="0"/>
              <a:t> </a:t>
            </a:r>
            <a:r>
              <a:rPr lang="it-IT" i="1" dirty="0" err="1"/>
              <a:t>solis</a:t>
            </a:r>
            <a:r>
              <a:rPr lang="it-IT" i="1" dirty="0"/>
              <a:t> </a:t>
            </a:r>
            <a:r>
              <a:rPr lang="it-IT" i="1" dirty="0" err="1"/>
              <a:t>defectiones</a:t>
            </a:r>
            <a:r>
              <a:rPr lang="it-IT" i="1" dirty="0"/>
              <a:t> </a:t>
            </a:r>
            <a:r>
              <a:rPr lang="it-IT" i="1" dirty="0" err="1"/>
              <a:t>reputatae</a:t>
            </a:r>
            <a:r>
              <a:rPr lang="it-IT" i="1" dirty="0"/>
              <a:t> </a:t>
            </a:r>
            <a:r>
              <a:rPr lang="it-IT" i="1" dirty="0" err="1"/>
              <a:t>sint</a:t>
            </a:r>
            <a:r>
              <a:rPr lang="it-IT" i="1" dirty="0"/>
              <a:t> </a:t>
            </a:r>
            <a:r>
              <a:rPr lang="it-IT" i="1" dirty="0" err="1"/>
              <a:t>usque</a:t>
            </a:r>
            <a:r>
              <a:rPr lang="it-IT" i="1" dirty="0"/>
              <a:t> ad </a:t>
            </a:r>
            <a:r>
              <a:rPr lang="it-IT" i="1" dirty="0" err="1"/>
              <a:t>illam</a:t>
            </a:r>
            <a:r>
              <a:rPr lang="it-IT" i="1" dirty="0"/>
              <a:t>, </a:t>
            </a:r>
            <a:r>
              <a:rPr lang="it-IT" i="1" dirty="0" err="1"/>
              <a:t>quae</a:t>
            </a:r>
            <a:r>
              <a:rPr lang="it-IT" i="1" dirty="0"/>
              <a:t> </a:t>
            </a:r>
            <a:r>
              <a:rPr lang="it-IT" i="1" dirty="0" err="1"/>
              <a:t>Nonis</a:t>
            </a:r>
            <a:r>
              <a:rPr lang="it-IT" i="1" dirty="0"/>
              <a:t> </a:t>
            </a:r>
            <a:r>
              <a:rPr lang="it-IT" i="1" dirty="0" err="1"/>
              <a:t>Quinctilibus</a:t>
            </a:r>
            <a:r>
              <a:rPr lang="it-IT" i="1" dirty="0"/>
              <a:t> </a:t>
            </a:r>
            <a:r>
              <a:rPr lang="it-IT" i="1" dirty="0" err="1"/>
              <a:t>fuit</a:t>
            </a:r>
            <a:r>
              <a:rPr lang="it-IT" i="1" dirty="0"/>
              <a:t> regnante </a:t>
            </a:r>
            <a:r>
              <a:rPr lang="it-IT" i="1" dirty="0" err="1"/>
              <a:t>Romulo</a:t>
            </a:r>
            <a:r>
              <a:rPr lang="it-IT" i="1" dirty="0"/>
              <a:t>; </a:t>
            </a:r>
            <a:r>
              <a:rPr lang="it-IT" i="1" dirty="0" err="1"/>
              <a:t>quibus</a:t>
            </a:r>
            <a:r>
              <a:rPr lang="it-IT" i="1" dirty="0"/>
              <a:t> </a:t>
            </a:r>
            <a:r>
              <a:rPr lang="it-IT" i="1" dirty="0" err="1"/>
              <a:t>quidem</a:t>
            </a:r>
            <a:r>
              <a:rPr lang="it-IT" i="1" dirty="0"/>
              <a:t> </a:t>
            </a:r>
            <a:r>
              <a:rPr lang="it-IT" i="1" dirty="0" err="1"/>
              <a:t>Romulum</a:t>
            </a:r>
            <a:r>
              <a:rPr lang="it-IT" i="1" dirty="0"/>
              <a:t> </a:t>
            </a:r>
            <a:r>
              <a:rPr lang="it-IT" i="1" dirty="0" err="1"/>
              <a:t>tenebris</a:t>
            </a:r>
            <a:r>
              <a:rPr lang="it-IT" i="1" dirty="0"/>
              <a:t> </a:t>
            </a:r>
            <a:r>
              <a:rPr lang="it-IT" i="1" dirty="0" err="1"/>
              <a:t>etiamsi</a:t>
            </a:r>
            <a:r>
              <a:rPr lang="it-IT" i="1" dirty="0"/>
              <a:t> natura ad </a:t>
            </a:r>
            <a:r>
              <a:rPr lang="it-IT" i="1" dirty="0" err="1"/>
              <a:t>humanum</a:t>
            </a:r>
            <a:r>
              <a:rPr lang="it-IT" i="1" dirty="0"/>
              <a:t> </a:t>
            </a:r>
            <a:r>
              <a:rPr lang="it-IT" i="1" dirty="0" err="1"/>
              <a:t>exitum</a:t>
            </a:r>
            <a:r>
              <a:rPr lang="it-IT" i="1" dirty="0"/>
              <a:t> </a:t>
            </a:r>
            <a:r>
              <a:rPr lang="it-IT" i="1" dirty="0" err="1"/>
              <a:t>abripuit</a:t>
            </a:r>
            <a:r>
              <a:rPr lang="it-IT" i="1" dirty="0"/>
              <a:t>, </a:t>
            </a:r>
            <a:r>
              <a:rPr lang="it-IT" i="1" dirty="0" err="1"/>
              <a:t>virtus</a:t>
            </a:r>
            <a:r>
              <a:rPr lang="it-IT" i="1" dirty="0"/>
              <a:t> </a:t>
            </a:r>
            <a:r>
              <a:rPr lang="it-IT" i="1" dirty="0" err="1"/>
              <a:t>tamen</a:t>
            </a:r>
            <a:r>
              <a:rPr lang="it-IT" i="1" dirty="0"/>
              <a:t> in </a:t>
            </a:r>
            <a:r>
              <a:rPr lang="it-IT" i="1" dirty="0" err="1"/>
              <a:t>caelum</a:t>
            </a:r>
            <a:r>
              <a:rPr lang="it-IT" i="1" dirty="0"/>
              <a:t> </a:t>
            </a:r>
            <a:r>
              <a:rPr lang="it-IT" i="1" dirty="0" err="1"/>
              <a:t>dicitur</a:t>
            </a:r>
            <a:r>
              <a:rPr lang="it-IT" i="1" dirty="0"/>
              <a:t> </a:t>
            </a:r>
            <a:r>
              <a:rPr lang="it-IT" i="1" dirty="0" err="1"/>
              <a:t>sustulisse</a:t>
            </a:r>
            <a:r>
              <a:rPr lang="it-IT" i="1" dirty="0"/>
              <a:t>.</a:t>
            </a:r>
            <a:endParaRPr lang="it-IT" dirty="0"/>
          </a:p>
          <a:p>
            <a:r>
              <a:rPr lang="it-IT" dirty="0"/>
              <a:t>E questa osservazione (sulle eclissi) è così giudiziosa e acuta che da quel giorno, il cui ricordo troviamo registrato da Ennio e dagli annali massimi, si poterono calcolare anche le anteriori eclissi solari sino a quella avvenuta il sette di luglio sotto il regno di Romolo, durante la quale oscurità lo stesso Romolo fu tolto ai vivi per una causa certo del tutto naturale ma si dice che la virtù lo portò via e lo condusse in cielo. </a:t>
            </a:r>
          </a:p>
          <a:p>
            <a:endParaRPr lang="it-IT" dirty="0"/>
          </a:p>
        </p:txBody>
      </p:sp>
    </p:spTree>
    <p:extLst>
      <p:ext uri="{BB962C8B-B14F-4D97-AF65-F5344CB8AC3E}">
        <p14:creationId xmlns:p14="http://schemas.microsoft.com/office/powerpoint/2010/main" val="451545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19" y="0"/>
            <a:ext cx="45719" cy="404664"/>
          </a:xfrm>
        </p:spPr>
        <p:txBody>
          <a:bodyPr>
            <a:normAutofit fontScale="90000"/>
          </a:bodyPr>
          <a:lstStyle/>
          <a:p>
            <a:endParaRPr lang="it-IT" dirty="0"/>
          </a:p>
        </p:txBody>
      </p:sp>
      <p:sp>
        <p:nvSpPr>
          <p:cNvPr id="3" name="Segnaposto contenuto 2"/>
          <p:cNvSpPr>
            <a:spLocks noGrp="1"/>
          </p:cNvSpPr>
          <p:nvPr>
            <p:ph idx="1"/>
          </p:nvPr>
        </p:nvSpPr>
        <p:spPr>
          <a:xfrm>
            <a:off x="0" y="0"/>
            <a:ext cx="9144000" cy="6597352"/>
          </a:xfrm>
        </p:spPr>
        <p:txBody>
          <a:bodyPr>
            <a:normAutofit lnSpcReduction="10000"/>
          </a:bodyPr>
          <a:lstStyle/>
          <a:p>
            <a:r>
              <a:rPr lang="it-IT" dirty="0" err="1"/>
              <a:t>Cic</a:t>
            </a:r>
            <a:r>
              <a:rPr lang="it-IT" dirty="0"/>
              <a:t>., De </a:t>
            </a:r>
            <a:r>
              <a:rPr lang="it-IT" dirty="0" err="1"/>
              <a:t>Legibus</a:t>
            </a:r>
            <a:r>
              <a:rPr lang="it-IT" dirty="0"/>
              <a:t> I.6:</a:t>
            </a:r>
          </a:p>
          <a:p>
            <a:r>
              <a:rPr lang="it-IT" i="1" dirty="0" err="1"/>
              <a:t>Nam</a:t>
            </a:r>
            <a:r>
              <a:rPr lang="it-IT" i="1" dirty="0"/>
              <a:t> post </a:t>
            </a:r>
            <a:r>
              <a:rPr lang="it-IT" i="1" dirty="0" err="1"/>
              <a:t>annalis</a:t>
            </a:r>
            <a:r>
              <a:rPr lang="it-IT" i="1" dirty="0"/>
              <a:t> </a:t>
            </a:r>
            <a:r>
              <a:rPr lang="it-IT" i="1" dirty="0" err="1"/>
              <a:t>pontificum</a:t>
            </a:r>
            <a:r>
              <a:rPr lang="it-IT" i="1" dirty="0"/>
              <a:t> </a:t>
            </a:r>
            <a:r>
              <a:rPr lang="it-IT" i="1" dirty="0" err="1"/>
              <a:t>maximorum</a:t>
            </a:r>
            <a:r>
              <a:rPr lang="it-IT" i="1" dirty="0"/>
              <a:t>, </a:t>
            </a:r>
            <a:r>
              <a:rPr lang="it-IT" i="1" dirty="0" err="1"/>
              <a:t>quibus</a:t>
            </a:r>
            <a:r>
              <a:rPr lang="it-IT" i="1" dirty="0"/>
              <a:t> </a:t>
            </a:r>
            <a:r>
              <a:rPr lang="it-IT" i="1" dirty="0" err="1"/>
              <a:t>nihil</a:t>
            </a:r>
            <a:r>
              <a:rPr lang="it-IT" i="1" dirty="0"/>
              <a:t> </a:t>
            </a:r>
            <a:r>
              <a:rPr lang="it-IT" i="1" dirty="0" err="1"/>
              <a:t>potest</a:t>
            </a:r>
            <a:r>
              <a:rPr lang="it-IT" i="1" dirty="0"/>
              <a:t> esse </a:t>
            </a:r>
            <a:r>
              <a:rPr lang="it-IT" i="1" dirty="0" err="1"/>
              <a:t>iucundius</a:t>
            </a:r>
            <a:r>
              <a:rPr lang="it-IT" i="1" dirty="0"/>
              <a:t>, si aut ad </a:t>
            </a:r>
            <a:r>
              <a:rPr lang="it-IT" i="1" dirty="0" err="1"/>
              <a:t>Fabium</a:t>
            </a:r>
            <a:r>
              <a:rPr lang="it-IT" i="1" dirty="0"/>
              <a:t> aut ad </a:t>
            </a:r>
            <a:r>
              <a:rPr lang="it-IT" i="1" dirty="0" err="1"/>
              <a:t>eum</a:t>
            </a:r>
            <a:r>
              <a:rPr lang="it-IT" i="1" dirty="0"/>
              <a:t> qui </a:t>
            </a:r>
            <a:r>
              <a:rPr lang="it-IT" i="1" dirty="0" err="1"/>
              <a:t>tibi</a:t>
            </a:r>
            <a:r>
              <a:rPr lang="it-IT" i="1" dirty="0"/>
              <a:t> </a:t>
            </a:r>
            <a:r>
              <a:rPr lang="it-IT" i="1" dirty="0" err="1"/>
              <a:t>semper</a:t>
            </a:r>
            <a:r>
              <a:rPr lang="it-IT" i="1" dirty="0"/>
              <a:t> in ore est </a:t>
            </a:r>
            <a:r>
              <a:rPr lang="it-IT" i="1" dirty="0" err="1"/>
              <a:t>Catonem</a:t>
            </a:r>
            <a:r>
              <a:rPr lang="it-IT" i="1" dirty="0"/>
              <a:t>, aut ad </a:t>
            </a:r>
            <a:r>
              <a:rPr lang="it-IT" i="1" dirty="0" err="1"/>
              <a:t>Pisonem</a:t>
            </a:r>
            <a:r>
              <a:rPr lang="it-IT" i="1" dirty="0"/>
              <a:t> aut ad </a:t>
            </a:r>
            <a:r>
              <a:rPr lang="it-IT" i="1" dirty="0" err="1"/>
              <a:t>Fannium</a:t>
            </a:r>
            <a:r>
              <a:rPr lang="it-IT" i="1" dirty="0"/>
              <a:t> aut ad </a:t>
            </a:r>
            <a:r>
              <a:rPr lang="it-IT" i="1" dirty="0" err="1"/>
              <a:t>Vennonium</a:t>
            </a:r>
            <a:r>
              <a:rPr lang="it-IT" i="1" dirty="0"/>
              <a:t> </a:t>
            </a:r>
            <a:r>
              <a:rPr lang="it-IT" i="1" dirty="0" err="1"/>
              <a:t>uenias</a:t>
            </a:r>
            <a:r>
              <a:rPr lang="it-IT" i="1" dirty="0"/>
              <a:t>, </a:t>
            </a:r>
            <a:r>
              <a:rPr lang="it-IT" i="1" dirty="0" err="1"/>
              <a:t>quamquam</a:t>
            </a:r>
            <a:r>
              <a:rPr lang="it-IT" i="1" dirty="0"/>
              <a:t> ex </a:t>
            </a:r>
            <a:r>
              <a:rPr lang="it-IT" i="1" dirty="0" err="1"/>
              <a:t>his</a:t>
            </a:r>
            <a:r>
              <a:rPr lang="it-IT" i="1" dirty="0"/>
              <a:t> </a:t>
            </a:r>
            <a:r>
              <a:rPr lang="it-IT" i="1" dirty="0" err="1"/>
              <a:t>alius</a:t>
            </a:r>
            <a:r>
              <a:rPr lang="it-IT" i="1" dirty="0"/>
              <a:t> alio plus </a:t>
            </a:r>
            <a:r>
              <a:rPr lang="it-IT" i="1" dirty="0" err="1"/>
              <a:t>habet</a:t>
            </a:r>
            <a:r>
              <a:rPr lang="it-IT" i="1" dirty="0"/>
              <a:t> </a:t>
            </a:r>
            <a:r>
              <a:rPr lang="it-IT" i="1" dirty="0" err="1"/>
              <a:t>uirium</a:t>
            </a:r>
            <a:r>
              <a:rPr lang="it-IT" i="1" dirty="0"/>
              <a:t>, </a:t>
            </a:r>
            <a:r>
              <a:rPr lang="it-IT" i="1" dirty="0" err="1"/>
              <a:t>tamen</a:t>
            </a:r>
            <a:r>
              <a:rPr lang="it-IT" i="1" dirty="0"/>
              <a:t> quid </a:t>
            </a:r>
            <a:r>
              <a:rPr lang="it-IT" i="1" dirty="0" err="1"/>
              <a:t>tam</a:t>
            </a:r>
            <a:r>
              <a:rPr lang="it-IT" i="1" dirty="0"/>
              <a:t> </a:t>
            </a:r>
            <a:r>
              <a:rPr lang="it-IT" i="1" dirty="0" err="1"/>
              <a:t>exile</a:t>
            </a:r>
            <a:r>
              <a:rPr lang="it-IT" i="1" dirty="0"/>
              <a:t> </a:t>
            </a:r>
            <a:r>
              <a:rPr lang="it-IT" i="1" dirty="0" err="1"/>
              <a:t>quam</a:t>
            </a:r>
            <a:r>
              <a:rPr lang="it-IT" i="1" dirty="0"/>
              <a:t> isti </a:t>
            </a:r>
            <a:r>
              <a:rPr lang="it-IT" i="1" dirty="0" err="1"/>
              <a:t>omnes</a:t>
            </a:r>
            <a:r>
              <a:rPr lang="it-IT" i="1" dirty="0"/>
              <a:t>?</a:t>
            </a:r>
            <a:endParaRPr lang="it-IT" dirty="0"/>
          </a:p>
          <a:p>
            <a:r>
              <a:rPr lang="it-IT" dirty="0"/>
              <a:t>Infatti, secondo gli Annali dei pontefici massimi, di cui niente può essere più interessante, noi passiamo a Fabio o a colui che tu hai sempre in bocca, Catone, o a </a:t>
            </a:r>
            <a:r>
              <a:rPr lang="it-IT" dirty="0" err="1"/>
              <a:t>Pisone</a:t>
            </a:r>
            <a:r>
              <a:rPr lang="it-IT" dirty="0"/>
              <a:t>, o a </a:t>
            </a:r>
            <a:r>
              <a:rPr lang="it-IT" dirty="0" err="1"/>
              <a:t>Fannio</a:t>
            </a:r>
            <a:r>
              <a:rPr lang="it-IT" dirty="0"/>
              <a:t>, o a </a:t>
            </a:r>
            <a:r>
              <a:rPr lang="it-IT" dirty="0" err="1"/>
              <a:t>Vennonio</a:t>
            </a:r>
            <a:r>
              <a:rPr lang="it-IT" dirty="0"/>
              <a:t>, anche se fra loro la forza è differente, ma cosa c’è di così esile quanto tutti costoro?</a:t>
            </a:r>
          </a:p>
          <a:p>
            <a:endParaRPr lang="it-IT" dirty="0"/>
          </a:p>
        </p:txBody>
      </p:sp>
    </p:spTree>
    <p:extLst>
      <p:ext uri="{BB962C8B-B14F-4D97-AF65-F5344CB8AC3E}">
        <p14:creationId xmlns:p14="http://schemas.microsoft.com/office/powerpoint/2010/main" val="1043705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764704"/>
          </a:xfrm>
        </p:spPr>
        <p:txBody>
          <a:bodyPr/>
          <a:lstStyle/>
          <a:p>
            <a:r>
              <a:rPr lang="it-IT" dirty="0" smtClean="0"/>
              <a:t>I GRECI</a:t>
            </a:r>
            <a:endParaRPr lang="it-IT" dirty="0"/>
          </a:p>
        </p:txBody>
      </p:sp>
      <p:sp>
        <p:nvSpPr>
          <p:cNvPr id="3" name="Segnaposto contenuto 2"/>
          <p:cNvSpPr>
            <a:spLocks noGrp="1"/>
          </p:cNvSpPr>
          <p:nvPr>
            <p:ph idx="1"/>
          </p:nvPr>
        </p:nvSpPr>
        <p:spPr>
          <a:xfrm>
            <a:off x="0" y="764704"/>
            <a:ext cx="9144000" cy="6093296"/>
          </a:xfrm>
        </p:spPr>
        <p:txBody>
          <a:bodyPr>
            <a:normAutofit lnSpcReduction="10000"/>
          </a:bodyPr>
          <a:lstStyle/>
          <a:p>
            <a:r>
              <a:rPr lang="it-IT" dirty="0" smtClean="0"/>
              <a:t>ESIODO</a:t>
            </a:r>
          </a:p>
          <a:p>
            <a:endParaRPr lang="it-IT" dirty="0"/>
          </a:p>
          <a:p>
            <a:r>
              <a:rPr lang="it-IT" dirty="0" err="1"/>
              <a:t>Hes</a:t>
            </a:r>
            <a:r>
              <a:rPr lang="it-IT" dirty="0"/>
              <a:t>., </a:t>
            </a:r>
            <a:r>
              <a:rPr lang="it-IT" i="1" dirty="0" err="1"/>
              <a:t>Theog</a:t>
            </a:r>
            <a:r>
              <a:rPr lang="it-IT" i="1" dirty="0"/>
              <a:t>.</a:t>
            </a:r>
            <a:r>
              <a:rPr lang="it-IT" dirty="0"/>
              <a:t> 1011-1016</a:t>
            </a:r>
          </a:p>
          <a:p>
            <a:r>
              <a:rPr lang="en-US" dirty="0"/>
              <a:t>I FIGLI DI CIRCE</a:t>
            </a:r>
            <a:endParaRPr lang="it-IT" dirty="0"/>
          </a:p>
          <a:p>
            <a:r>
              <a:rPr lang="en-US" dirty="0"/>
              <a:t>E Circe poi, la </a:t>
            </a:r>
            <a:r>
              <a:rPr lang="en-US" dirty="0" err="1"/>
              <a:t>figlia</a:t>
            </a:r>
            <a:r>
              <a:rPr lang="en-US" dirty="0"/>
              <a:t> del Sole </a:t>
            </a:r>
            <a:r>
              <a:rPr lang="en-US" dirty="0" err="1"/>
              <a:t>che</a:t>
            </a:r>
            <a:r>
              <a:rPr lang="en-US" dirty="0"/>
              <a:t> </a:t>
            </a:r>
            <a:r>
              <a:rPr lang="en-US" dirty="0" err="1"/>
              <a:t>valica</a:t>
            </a:r>
            <a:r>
              <a:rPr lang="en-US" dirty="0"/>
              <a:t> </a:t>
            </a:r>
            <a:r>
              <a:rPr lang="en-US" dirty="0" err="1"/>
              <a:t>il</a:t>
            </a:r>
            <a:r>
              <a:rPr lang="en-US" dirty="0"/>
              <a:t> </a:t>
            </a:r>
            <a:r>
              <a:rPr lang="en-US" dirty="0" err="1"/>
              <a:t>Cielo</a:t>
            </a:r>
            <a:r>
              <a:rPr lang="en-US" dirty="0"/>
              <a:t>,</a:t>
            </a:r>
            <a:endParaRPr lang="it-IT" dirty="0"/>
          </a:p>
          <a:p>
            <a:r>
              <a:rPr lang="en-US" dirty="0" err="1"/>
              <a:t>stretta</a:t>
            </a:r>
            <a:r>
              <a:rPr lang="en-US" dirty="0"/>
              <a:t> </a:t>
            </a:r>
            <a:r>
              <a:rPr lang="en-US" dirty="0" err="1"/>
              <a:t>d'amor</a:t>
            </a:r>
            <a:r>
              <a:rPr lang="en-US" dirty="0"/>
              <a:t> con </a:t>
            </a:r>
            <a:r>
              <a:rPr lang="en-US" dirty="0" err="1"/>
              <a:t>Ulisse</a:t>
            </a:r>
            <a:r>
              <a:rPr lang="en-US" dirty="0"/>
              <a:t> dal </a:t>
            </a:r>
            <a:r>
              <a:rPr lang="en-US" dirty="0" err="1"/>
              <a:t>cuor</a:t>
            </a:r>
            <a:r>
              <a:rPr lang="en-US" dirty="0"/>
              <a:t> </a:t>
            </a:r>
            <a:r>
              <a:rPr lang="en-US" dirty="0" err="1"/>
              <a:t>paziente</a:t>
            </a:r>
            <a:r>
              <a:rPr lang="en-US" dirty="0"/>
              <a:t>, </a:t>
            </a:r>
            <a:r>
              <a:rPr lang="en-US" dirty="0" err="1" smtClean="0"/>
              <a:t>diede</a:t>
            </a:r>
            <a:r>
              <a:rPr lang="en-US" dirty="0" smtClean="0"/>
              <a:t> </a:t>
            </a:r>
            <a:r>
              <a:rPr lang="en-US" dirty="0"/>
              <a:t>vita</a:t>
            </a:r>
            <a:endParaRPr lang="it-IT" dirty="0"/>
          </a:p>
          <a:p>
            <a:r>
              <a:rPr lang="en-US" dirty="0"/>
              <a:t>ad </a:t>
            </a:r>
            <a:r>
              <a:rPr lang="en-US" dirty="0" err="1"/>
              <a:t>Agrio</a:t>
            </a:r>
            <a:r>
              <a:rPr lang="en-US" dirty="0"/>
              <a:t>, </a:t>
            </a:r>
            <a:r>
              <a:rPr lang="en-US" dirty="0" err="1"/>
              <a:t>ed</a:t>
            </a:r>
            <a:r>
              <a:rPr lang="en-US" dirty="0"/>
              <a:t> a Latino </a:t>
            </a:r>
            <a:r>
              <a:rPr lang="en-US" dirty="0" err="1"/>
              <a:t>gagliardo</a:t>
            </a:r>
            <a:r>
              <a:rPr lang="en-US" dirty="0"/>
              <a:t> </a:t>
            </a:r>
            <a:r>
              <a:rPr lang="en-US" dirty="0" err="1"/>
              <a:t>ed</a:t>
            </a:r>
            <a:r>
              <a:rPr lang="en-US" dirty="0"/>
              <a:t> immune da </a:t>
            </a:r>
            <a:r>
              <a:rPr lang="en-US" dirty="0" err="1"/>
              <a:t>pecca</a:t>
            </a:r>
            <a:r>
              <a:rPr lang="en-US" dirty="0"/>
              <a:t>,</a:t>
            </a:r>
            <a:endParaRPr lang="it-IT" dirty="0"/>
          </a:p>
          <a:p>
            <a:r>
              <a:rPr lang="en-US" dirty="0" err="1"/>
              <a:t>ed</a:t>
            </a:r>
            <a:r>
              <a:rPr lang="en-US" dirty="0"/>
              <a:t> a </a:t>
            </a:r>
            <a:r>
              <a:rPr lang="en-US" dirty="0" err="1"/>
              <a:t>Telègono</a:t>
            </a:r>
            <a:r>
              <a:rPr lang="en-US" dirty="0"/>
              <a:t>, come dispose la </a:t>
            </a:r>
            <a:r>
              <a:rPr lang="en-US" dirty="0" err="1" smtClean="0"/>
              <a:t>divina</a:t>
            </a:r>
            <a:r>
              <a:rPr lang="en-US" dirty="0" smtClean="0"/>
              <a:t> </a:t>
            </a:r>
            <a:r>
              <a:rPr lang="en-US" dirty="0" err="1"/>
              <a:t>Afrodite</a:t>
            </a:r>
            <a:r>
              <a:rPr lang="en-US" dirty="0"/>
              <a:t>.</a:t>
            </a:r>
            <a:endParaRPr lang="it-IT" dirty="0"/>
          </a:p>
          <a:p>
            <a:r>
              <a:rPr lang="en-US" dirty="0"/>
              <a:t>E </a:t>
            </a:r>
            <a:r>
              <a:rPr lang="en-US" dirty="0" err="1"/>
              <a:t>quelli</a:t>
            </a:r>
            <a:r>
              <a:rPr lang="en-US" dirty="0"/>
              <a:t>, assai </a:t>
            </a:r>
            <a:r>
              <a:rPr lang="en-US" dirty="0" err="1"/>
              <a:t>lontano</a:t>
            </a:r>
            <a:r>
              <a:rPr lang="en-US" dirty="0"/>
              <a:t>, </a:t>
            </a:r>
            <a:r>
              <a:rPr lang="en-US" dirty="0" err="1"/>
              <a:t>nel</a:t>
            </a:r>
            <a:r>
              <a:rPr lang="en-US" dirty="0"/>
              <a:t> </a:t>
            </a:r>
            <a:r>
              <a:rPr lang="en-US" dirty="0" err="1"/>
              <a:t>grembo</a:t>
            </a:r>
            <a:r>
              <a:rPr lang="en-US" dirty="0"/>
              <a:t> </a:t>
            </a:r>
            <a:r>
              <a:rPr lang="en-US" dirty="0" err="1"/>
              <a:t>dell'isola</a:t>
            </a:r>
            <a:r>
              <a:rPr lang="en-US" dirty="0"/>
              <a:t> sacra,</a:t>
            </a:r>
            <a:endParaRPr lang="it-IT" dirty="0"/>
          </a:p>
          <a:p>
            <a:r>
              <a:rPr lang="en-US" dirty="0" err="1"/>
              <a:t>distesero</a:t>
            </a:r>
            <a:r>
              <a:rPr lang="en-US" dirty="0"/>
              <a:t> </a:t>
            </a:r>
            <a:r>
              <a:rPr lang="en-US" dirty="0" err="1"/>
              <a:t>l'impero</a:t>
            </a:r>
            <a:r>
              <a:rPr lang="en-US" dirty="0"/>
              <a:t> </a:t>
            </a:r>
            <a:r>
              <a:rPr lang="en-US" dirty="0" err="1"/>
              <a:t>su</a:t>
            </a:r>
            <a:r>
              <a:rPr lang="en-US" dirty="0"/>
              <a:t> </a:t>
            </a:r>
            <a:r>
              <a:rPr lang="en-US" dirty="0" err="1"/>
              <a:t>l'inclite</a:t>
            </a:r>
            <a:r>
              <a:rPr lang="en-US" dirty="0"/>
              <a:t> </a:t>
            </a:r>
            <a:r>
              <a:rPr lang="en-US" dirty="0" err="1"/>
              <a:t>genti</a:t>
            </a:r>
            <a:r>
              <a:rPr lang="en-US" dirty="0"/>
              <a:t> terrene.</a:t>
            </a:r>
            <a:endParaRPr lang="it-IT" dirty="0"/>
          </a:p>
          <a:p>
            <a:endParaRPr lang="it-IT" dirty="0"/>
          </a:p>
        </p:txBody>
      </p:sp>
    </p:spTree>
    <p:extLst>
      <p:ext uri="{BB962C8B-B14F-4D97-AF65-F5344CB8AC3E}">
        <p14:creationId xmlns:p14="http://schemas.microsoft.com/office/powerpoint/2010/main" val="1865912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19" y="-1"/>
            <a:ext cx="45719" cy="228919"/>
          </a:xfrm>
        </p:spPr>
        <p:txBody>
          <a:bodyPr>
            <a:normAutofit fontScale="90000"/>
          </a:bodyPr>
          <a:lstStyle/>
          <a:p>
            <a:endParaRPr lang="it-IT" dirty="0"/>
          </a:p>
        </p:txBody>
      </p:sp>
      <p:sp>
        <p:nvSpPr>
          <p:cNvPr id="3" name="Segnaposto contenuto 2"/>
          <p:cNvSpPr>
            <a:spLocks noGrp="1"/>
          </p:cNvSpPr>
          <p:nvPr>
            <p:ph idx="1"/>
          </p:nvPr>
        </p:nvSpPr>
        <p:spPr>
          <a:xfrm>
            <a:off x="0" y="0"/>
            <a:ext cx="9144000" cy="6858000"/>
          </a:xfrm>
        </p:spPr>
        <p:txBody>
          <a:bodyPr>
            <a:normAutofit fontScale="77500" lnSpcReduction="20000"/>
          </a:bodyPr>
          <a:lstStyle/>
          <a:p>
            <a:r>
              <a:rPr lang="it-IT" dirty="0"/>
              <a:t>Dion. </a:t>
            </a:r>
            <a:r>
              <a:rPr lang="it-IT" dirty="0" err="1"/>
              <a:t>Hal</a:t>
            </a:r>
            <a:r>
              <a:rPr lang="it-IT" dirty="0"/>
              <a:t>. I.72</a:t>
            </a:r>
          </a:p>
          <a:p>
            <a:r>
              <a:rPr lang="it-IT" dirty="0"/>
              <a:t>Poiché da parte degli studiosi si discute molto riguardo all'epoca della fondazione e ai fondatori della città, ho creduto di non dover trattare sommariamente questi fatti, come se ci fosse accordo tra tutti. L'antichissimo storico </a:t>
            </a:r>
            <a:r>
              <a:rPr lang="it-IT" dirty="0" err="1"/>
              <a:t>Cefalone</a:t>
            </a:r>
            <a:r>
              <a:rPr lang="it-IT" dirty="0"/>
              <a:t> di </a:t>
            </a:r>
            <a:r>
              <a:rPr lang="it-IT" dirty="0" err="1"/>
              <a:t>Gergis</a:t>
            </a:r>
            <a:r>
              <a:rPr lang="it-IT" dirty="0"/>
              <a:t>, infatti, riferisce che la città fu fondata durante la seconda generazione dopo la guerra di Troia da coloro che, in fuga da Ilio, si erano salvati al seguito di Enea. Lo studioso inoltre indica come fondatore della colonia </a:t>
            </a:r>
            <a:r>
              <a:rPr lang="it-IT" dirty="0" err="1"/>
              <a:t>Romos</a:t>
            </a:r>
            <a:r>
              <a:rPr lang="it-IT" dirty="0"/>
              <a:t>, dicendo che questi era uno dei figli di Enea. Aggiunge anche che Enea ebbe quattro figli, Ascanio, </a:t>
            </a:r>
            <a:r>
              <a:rPr lang="it-IT" dirty="0" err="1"/>
              <a:t>Eurileonte</a:t>
            </a:r>
            <a:r>
              <a:rPr lang="it-IT" dirty="0"/>
              <a:t>, Romolo e </a:t>
            </a:r>
            <a:r>
              <a:rPr lang="it-IT" dirty="0" err="1"/>
              <a:t>Romos</a:t>
            </a:r>
            <a:r>
              <a:rPr lang="it-IT" dirty="0"/>
              <a:t>. Anche </a:t>
            </a:r>
            <a:r>
              <a:rPr lang="it-IT" dirty="0" err="1"/>
              <a:t>Demagora</a:t>
            </a:r>
            <a:r>
              <a:rPr lang="it-IT" dirty="0"/>
              <a:t>, </a:t>
            </a:r>
            <a:r>
              <a:rPr lang="it-IT" dirty="0" err="1"/>
              <a:t>Agatillo</a:t>
            </a:r>
            <a:r>
              <a:rPr lang="it-IT" dirty="0"/>
              <a:t> e numerosi altri concordano sulla data di fondazione e sullo stesso nome della guida della spedizione coloniale. </a:t>
            </a:r>
            <a:r>
              <a:rPr lang="it-IT" b="1" dirty="0"/>
              <a:t>2</a:t>
            </a:r>
            <a:r>
              <a:rPr lang="it-IT" dirty="0"/>
              <a:t> Ma l'autore, che in un saggio ha riunito studi sulle sacerdotesse di Argo e sui fatti accaduti nell'epoca di ciascuna, dice che Enea, giunto in Italia con Odisseo, fondò la città, che chiamò Roma da una delle donne di Troia. Si tratterebbe della donna che esortò le altre Troiane alla rivolta e, in collaborazione con esse, incendiò le navi, poiché era stanca di viaggiare. Seguono questa tesi anche Damaste di </a:t>
            </a:r>
            <a:r>
              <a:rPr lang="it-IT" dirty="0" err="1"/>
              <a:t>Sigeo</a:t>
            </a:r>
            <a:r>
              <a:rPr lang="it-IT" dirty="0"/>
              <a:t> e taluni altri. </a:t>
            </a:r>
            <a:endParaRPr lang="it-IT" dirty="0"/>
          </a:p>
        </p:txBody>
      </p:sp>
    </p:spTree>
    <p:extLst>
      <p:ext uri="{BB962C8B-B14F-4D97-AF65-F5344CB8AC3E}">
        <p14:creationId xmlns:p14="http://schemas.microsoft.com/office/powerpoint/2010/main" val="678800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19" y="0"/>
            <a:ext cx="45719" cy="260648"/>
          </a:xfrm>
        </p:spPr>
        <p:txBody>
          <a:bodyPr>
            <a:normAutofit fontScale="90000"/>
          </a:bodyPr>
          <a:lstStyle/>
          <a:p>
            <a:endParaRPr lang="it-IT" dirty="0"/>
          </a:p>
        </p:txBody>
      </p:sp>
      <p:sp>
        <p:nvSpPr>
          <p:cNvPr id="3" name="Segnaposto contenuto 2"/>
          <p:cNvSpPr>
            <a:spLocks noGrp="1"/>
          </p:cNvSpPr>
          <p:nvPr>
            <p:ph idx="1"/>
          </p:nvPr>
        </p:nvSpPr>
        <p:spPr>
          <a:xfrm>
            <a:off x="0" y="0"/>
            <a:ext cx="9144000" cy="6858000"/>
          </a:xfrm>
        </p:spPr>
        <p:txBody>
          <a:bodyPr>
            <a:normAutofit fontScale="92500" lnSpcReduction="20000"/>
          </a:bodyPr>
          <a:lstStyle/>
          <a:p>
            <a:r>
              <a:rPr lang="it-IT" b="1" dirty="0"/>
              <a:t>3</a:t>
            </a:r>
            <a:r>
              <a:rPr lang="it-IT" dirty="0"/>
              <a:t> Il filosofo Aristotele racconta, invece, che alcuni Achei, di ritorno da Troia, circumnavigarono capo </a:t>
            </a:r>
            <a:r>
              <a:rPr lang="it-IT" dirty="0" err="1"/>
              <a:t>Malea</a:t>
            </a:r>
            <a:r>
              <a:rPr lang="it-IT" dirty="0"/>
              <a:t>, poi, sorpresi da una violenta tempesta, errarono in alto mare, sballottati dai venti, e infine giunsero in questo luogo del territorio degli Opici che si chiama </a:t>
            </a:r>
            <a:r>
              <a:rPr lang="it-IT" i="1" dirty="0" err="1"/>
              <a:t>Latinion</a:t>
            </a:r>
            <a:r>
              <a:rPr lang="it-IT" i="1" dirty="0"/>
              <a:t> </a:t>
            </a:r>
            <a:r>
              <a:rPr lang="it-IT" dirty="0"/>
              <a:t>e si trova sul mar Tirreno. </a:t>
            </a:r>
            <a:r>
              <a:rPr lang="it-IT" b="1" dirty="0"/>
              <a:t>4</a:t>
            </a:r>
            <a:r>
              <a:rPr lang="it-IT" dirty="0"/>
              <a:t> Felici di vedere finalmente la terraferma attraccarono qui le navi e vi trascorsero l'inverno, preparandosi ad affrontare di nuovo il mare agli inizi della primavera. Ma nel corso della notte le loro navi furono incendiate ed, essendo nell'impossibilità di riprendere il viaggio, per necessità e contro la loro volontà, s'insediarono nel luogo, in cui erano sbarcati. Si dice che questa disavventura sia capitata loro per colpa di alcune prigioniere, che avevano condotto da Ilio. Queste avrebbero incendiato le imbarcazioni per paura che gli Achei le portassero nelle loro case con l'intenzione di renderle schiave. </a:t>
            </a:r>
            <a:endParaRPr lang="it-IT" dirty="0"/>
          </a:p>
        </p:txBody>
      </p:sp>
    </p:spTree>
    <p:extLst>
      <p:ext uri="{BB962C8B-B14F-4D97-AF65-F5344CB8AC3E}">
        <p14:creationId xmlns:p14="http://schemas.microsoft.com/office/powerpoint/2010/main" val="1635275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19" y="0"/>
            <a:ext cx="45719" cy="836712"/>
          </a:xfrm>
        </p:spPr>
        <p:txBody>
          <a:bodyPr>
            <a:normAutofit/>
          </a:bodyPr>
          <a:lstStyle/>
          <a:p>
            <a:endParaRPr lang="it-IT" dirty="0"/>
          </a:p>
        </p:txBody>
      </p:sp>
      <p:sp>
        <p:nvSpPr>
          <p:cNvPr id="3" name="Segnaposto contenuto 2"/>
          <p:cNvSpPr>
            <a:spLocks noGrp="1"/>
          </p:cNvSpPr>
          <p:nvPr>
            <p:ph idx="1"/>
          </p:nvPr>
        </p:nvSpPr>
        <p:spPr>
          <a:xfrm>
            <a:off x="0" y="-171400"/>
            <a:ext cx="9144000" cy="7029400"/>
          </a:xfrm>
        </p:spPr>
        <p:txBody>
          <a:bodyPr>
            <a:normAutofit lnSpcReduction="10000"/>
          </a:bodyPr>
          <a:lstStyle/>
          <a:p>
            <a:r>
              <a:rPr lang="it-IT" b="1" dirty="0"/>
              <a:t>5 </a:t>
            </a:r>
            <a:r>
              <a:rPr lang="it-IT" dirty="0" err="1"/>
              <a:t>Callia</a:t>
            </a:r>
            <a:r>
              <a:rPr lang="it-IT" dirty="0"/>
              <a:t>, lo storico delle imprese di Agatocle, racconta che una certa Roma, una delle Troiane, giunta con le altre in Italia, sposò Latino, re degli Aborigeni e generò  tre figli, Romo, Romolo e </a:t>
            </a:r>
            <a:r>
              <a:rPr lang="it-IT" dirty="0" err="1"/>
              <a:t>Telegono</a:t>
            </a:r>
            <a:r>
              <a:rPr lang="it-IT" dirty="0"/>
              <a:t>, i quali fondarono una città, alla quale diedero il nome della loro madre. Lo storico </a:t>
            </a:r>
            <a:r>
              <a:rPr lang="it-IT" dirty="0" err="1"/>
              <a:t>Xenagora</a:t>
            </a:r>
            <a:r>
              <a:rPr lang="it-IT" dirty="0"/>
              <a:t>, a sua volta, dice che tre furono i figli di Odisseo e di Circe, </a:t>
            </a:r>
            <a:r>
              <a:rPr lang="it-IT" dirty="0" err="1"/>
              <a:t>Romos</a:t>
            </a:r>
            <a:r>
              <a:rPr lang="it-IT" dirty="0"/>
              <a:t>, Anteo e Ardea. Questi fondarono tre città, che da essi derivarono il nome. 5 Dionisio di Calcide indica come fondatore della città Romo che, secondo alcuni, sarebbe figlio di Ascanio, secondo altri di </a:t>
            </a:r>
            <a:r>
              <a:rPr lang="it-IT" dirty="0" err="1"/>
              <a:t>Ematione</a:t>
            </a:r>
            <a:r>
              <a:rPr lang="it-IT" dirty="0"/>
              <a:t>. Ma vi sono ancora altri studiosi che affermano che Roma sia stata fondata da Romo, figlio di Italo, la cui madre fu </a:t>
            </a:r>
            <a:r>
              <a:rPr lang="it-IT" dirty="0" err="1"/>
              <a:t>Leucaria</a:t>
            </a:r>
            <a:r>
              <a:rPr lang="it-IT" dirty="0"/>
              <a:t>, figlia di Latino.</a:t>
            </a:r>
            <a:r>
              <a:rPr lang="it-IT" dirty="0"/>
              <a:t> </a:t>
            </a:r>
          </a:p>
        </p:txBody>
      </p:sp>
    </p:spTree>
    <p:extLst>
      <p:ext uri="{BB962C8B-B14F-4D97-AF65-F5344CB8AC3E}">
        <p14:creationId xmlns:p14="http://schemas.microsoft.com/office/powerpoint/2010/main" val="50795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corsi sicurezza. Chi verrà agli scavi si iscriva al corso della sicurezza, preferibilmente in queste date: 13/03-11/04.</a:t>
            </a:r>
          </a:p>
          <a:p>
            <a:r>
              <a:rPr lang="it-IT" dirty="0" smtClean="0"/>
              <a:t> Il link dove gli studenti </a:t>
            </a:r>
            <a:r>
              <a:rPr lang="it-IT" smtClean="0"/>
              <a:t>potranno iscriversi è</a:t>
            </a:r>
          </a:p>
          <a:p>
            <a:r>
              <a:rPr lang="it-IT" u="sng" dirty="0" smtClean="0">
                <a:hlinkClick r:id="rId2"/>
              </a:rPr>
              <a:t>http://doodle.com/poll/2cv3drb45yis7taq</a:t>
            </a: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contenuto 1"/>
          <p:cNvSpPr>
            <a:spLocks noGrp="1"/>
          </p:cNvSpPr>
          <p:nvPr>
            <p:ph/>
          </p:nvPr>
        </p:nvSpPr>
        <p:spPr>
          <a:xfrm>
            <a:off x="0" y="228600"/>
            <a:ext cx="9144000" cy="6629400"/>
          </a:xfrm>
        </p:spPr>
        <p:txBody>
          <a:bodyPr/>
          <a:lstStyle/>
          <a:p>
            <a:r>
              <a:rPr lang="en-US" sz="3600" dirty="0"/>
              <a:t>L-ANT/03 </a:t>
            </a:r>
            <a:r>
              <a:rPr lang="en-US" sz="3600" dirty="0" err="1"/>
              <a:t>Storia</a:t>
            </a:r>
            <a:r>
              <a:rPr lang="en-US" sz="3600" dirty="0"/>
              <a:t> </a:t>
            </a:r>
            <a:r>
              <a:rPr lang="en-US" sz="3600" dirty="0" err="1"/>
              <a:t>Romana</a:t>
            </a:r>
            <a:r>
              <a:rPr lang="en-US" sz="3600" dirty="0"/>
              <a:t>: </a:t>
            </a:r>
            <a:r>
              <a:rPr lang="en-US" sz="3600" b="1" i="1" dirty="0" err="1"/>
              <a:t>Storia</a:t>
            </a:r>
            <a:r>
              <a:rPr lang="en-US" sz="3600" b="1" i="1" dirty="0"/>
              <a:t> del </a:t>
            </a:r>
            <a:r>
              <a:rPr lang="en-US" sz="3600" b="1" i="1" dirty="0" err="1"/>
              <a:t>mondo</a:t>
            </a:r>
            <a:r>
              <a:rPr lang="en-US" sz="3600" b="1" i="1" dirty="0"/>
              <a:t> </a:t>
            </a:r>
            <a:r>
              <a:rPr lang="en-US" sz="3600" b="1" i="1" dirty="0" err="1"/>
              <a:t>classico</a:t>
            </a:r>
            <a:r>
              <a:rPr lang="en-US" sz="3600" i="1" dirty="0"/>
              <a:t> </a:t>
            </a:r>
            <a:r>
              <a:rPr lang="en-US" sz="3600" dirty="0"/>
              <a:t> (m) 30 ore </a:t>
            </a:r>
            <a:r>
              <a:rPr lang="en-US" sz="3600" dirty="0" err="1"/>
              <a:t>frontali</a:t>
            </a:r>
            <a:r>
              <a:rPr lang="en-US" sz="3600" dirty="0"/>
              <a:t> e 15 ore di </a:t>
            </a:r>
            <a:r>
              <a:rPr lang="en-US" sz="3600" dirty="0" err="1"/>
              <a:t>esercitazione</a:t>
            </a:r>
            <a:endParaRPr lang="it-IT" sz="3600" dirty="0"/>
          </a:p>
          <a:p>
            <a:r>
              <a:rPr lang="en-US" sz="3600" dirty="0" smtClean="0"/>
              <a:t> </a:t>
            </a:r>
            <a:r>
              <a:rPr lang="en-US" sz="4400" i="1" dirty="0"/>
              <a:t>Roma e la </a:t>
            </a:r>
            <a:r>
              <a:rPr lang="en-US" sz="4400" i="1" dirty="0" err="1"/>
              <a:t>cultura</a:t>
            </a:r>
            <a:r>
              <a:rPr lang="en-US" sz="4400" i="1" dirty="0"/>
              <a:t> </a:t>
            </a:r>
            <a:r>
              <a:rPr lang="en-US" sz="4400" i="1" dirty="0" err="1"/>
              <a:t>della</a:t>
            </a:r>
            <a:r>
              <a:rPr lang="en-US" sz="4400" i="1" dirty="0"/>
              <a:t> </a:t>
            </a:r>
            <a:r>
              <a:rPr lang="en-US" sz="4400" i="1" dirty="0" err="1"/>
              <a:t>città</a:t>
            </a:r>
            <a:r>
              <a:rPr lang="it-IT" sz="4400" dirty="0"/>
              <a:t> </a:t>
            </a:r>
            <a:endParaRPr lang="it-IT" sz="4400" dirty="0" smtClean="0"/>
          </a:p>
          <a:p>
            <a:r>
              <a:rPr lang="en-US" sz="3600" dirty="0" err="1"/>
              <a:t>Livio</a:t>
            </a:r>
            <a:r>
              <a:rPr lang="en-US" sz="3600" dirty="0"/>
              <a:t>, </a:t>
            </a:r>
            <a:r>
              <a:rPr lang="en-US" sz="3600" dirty="0" err="1"/>
              <a:t>libri</a:t>
            </a:r>
            <a:r>
              <a:rPr lang="en-US" sz="3600" dirty="0"/>
              <a:t> I e II (</a:t>
            </a:r>
            <a:r>
              <a:rPr lang="en-US" sz="3600" dirty="0" err="1"/>
              <a:t>qualsiasi</a:t>
            </a:r>
            <a:r>
              <a:rPr lang="en-US" sz="3600" dirty="0"/>
              <a:t> </a:t>
            </a:r>
            <a:r>
              <a:rPr lang="en-US" sz="3600" dirty="0" err="1"/>
              <a:t>edizione</a:t>
            </a:r>
            <a:r>
              <a:rPr lang="en-US" sz="3600" dirty="0"/>
              <a:t> </a:t>
            </a:r>
            <a:r>
              <a:rPr lang="en-US" sz="3600" dirty="0" err="1"/>
              <a:t>commentata</a:t>
            </a:r>
            <a:r>
              <a:rPr lang="en-US" sz="3600" dirty="0"/>
              <a:t>).</a:t>
            </a:r>
            <a:r>
              <a:rPr lang="it-IT" sz="3600" dirty="0"/>
              <a:t> </a:t>
            </a:r>
            <a:endParaRPr lang="it-IT" sz="36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9901842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Scavo a Tarquinia: il Mitreo</a:t>
            </a:r>
            <a:endParaRPr lang="it-IT" dirty="0"/>
          </a:p>
        </p:txBody>
      </p:sp>
      <p:pic>
        <p:nvPicPr>
          <p:cNvPr id="5" name="Segnaposto contenuto 4" descr="Tarquinia.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p:pic>
    </p:spTree>
    <p:extLst>
      <p:ext uri="{BB962C8B-B14F-4D97-AF65-F5344CB8AC3E}">
        <p14:creationId xmlns:p14="http://schemas.microsoft.com/office/powerpoint/2010/main" val="22100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484784"/>
          </a:xfrm>
        </p:spPr>
        <p:txBody>
          <a:bodyPr>
            <a:normAutofit/>
          </a:bodyPr>
          <a:lstStyle/>
          <a:p>
            <a:r>
              <a:rPr lang="it-IT" dirty="0" smtClean="0"/>
              <a:t>Viaggio di studio in Grecia del </a:t>
            </a:r>
            <a:r>
              <a:rPr lang="it-IT" dirty="0" smtClean="0"/>
              <a:t>Nord. 21-28 maggio</a:t>
            </a:r>
            <a:endParaRPr lang="it-IT" dirty="0"/>
          </a:p>
        </p:txBody>
      </p:sp>
      <p:sp>
        <p:nvSpPr>
          <p:cNvPr id="3" name="Segnaposto contenuto 2"/>
          <p:cNvSpPr>
            <a:spLocks noGrp="1"/>
          </p:cNvSpPr>
          <p:nvPr>
            <p:ph idx="1"/>
          </p:nvPr>
        </p:nvSpPr>
        <p:spPr>
          <a:xfrm>
            <a:off x="0" y="1196752"/>
            <a:ext cx="9144000" cy="5904656"/>
          </a:xfrm>
        </p:spPr>
        <p:txBody>
          <a:bodyPr>
            <a:normAutofit fontScale="62500" lnSpcReduction="20000"/>
          </a:bodyPr>
          <a:lstStyle/>
          <a:p>
            <a:r>
              <a:rPr lang="it-IT" b="1" dirty="0"/>
              <a:t>1°giorno</a:t>
            </a:r>
            <a:endParaRPr lang="it-IT" dirty="0"/>
          </a:p>
          <a:p>
            <a:r>
              <a:rPr lang="it-IT" dirty="0"/>
              <a:t>Partenza con bus privato da Venezia Tronchetto. Traghetto della MINOAN LINES. </a:t>
            </a:r>
            <a:r>
              <a:rPr lang="it-IT" b="1" dirty="0"/>
              <a:t>2° giorno</a:t>
            </a:r>
            <a:endParaRPr lang="it-IT" dirty="0"/>
          </a:p>
          <a:p>
            <a:r>
              <a:rPr lang="it-IT" dirty="0" err="1"/>
              <a:t>Igoumenitsa</a:t>
            </a:r>
            <a:r>
              <a:rPr lang="it-IT" dirty="0"/>
              <a:t>. </a:t>
            </a:r>
            <a:r>
              <a:rPr lang="it-IT" dirty="0" err="1"/>
              <a:t>Nekromanteion</a:t>
            </a:r>
            <a:r>
              <a:rPr lang="it-IT" dirty="0"/>
              <a:t>, </a:t>
            </a:r>
            <a:r>
              <a:rPr lang="it-IT" dirty="0" err="1"/>
              <a:t>Nikopolis</a:t>
            </a:r>
            <a:r>
              <a:rPr lang="it-IT" dirty="0"/>
              <a:t> (Azio), </a:t>
            </a:r>
            <a:r>
              <a:rPr lang="it-IT" dirty="0" err="1"/>
              <a:t>Dodona</a:t>
            </a:r>
            <a:r>
              <a:rPr lang="it-IT" dirty="0"/>
              <a:t>. </a:t>
            </a:r>
            <a:r>
              <a:rPr lang="it-IT" dirty="0" err="1"/>
              <a:t>Ioannina</a:t>
            </a:r>
            <a:r>
              <a:rPr lang="it-IT" dirty="0"/>
              <a:t>. </a:t>
            </a:r>
          </a:p>
          <a:p>
            <a:r>
              <a:rPr lang="it-IT" b="1" dirty="0"/>
              <a:t>3° giorno</a:t>
            </a:r>
            <a:endParaRPr lang="it-IT" dirty="0"/>
          </a:p>
          <a:p>
            <a:r>
              <a:rPr lang="it-IT" dirty="0" err="1"/>
              <a:t>Veria</a:t>
            </a:r>
            <a:r>
              <a:rPr lang="it-IT" dirty="0"/>
              <a:t>, l’antica </a:t>
            </a:r>
            <a:r>
              <a:rPr lang="it-IT" dirty="0" err="1"/>
              <a:t>Beroea</a:t>
            </a:r>
            <a:r>
              <a:rPr lang="it-IT" dirty="0"/>
              <a:t>, </a:t>
            </a:r>
            <a:r>
              <a:rPr lang="it-IT" dirty="0" err="1"/>
              <a:t>Vergina</a:t>
            </a:r>
            <a:r>
              <a:rPr lang="it-IT" dirty="0"/>
              <a:t>, Pella. Salonicco.</a:t>
            </a:r>
          </a:p>
          <a:p>
            <a:r>
              <a:rPr lang="it-IT" b="1" dirty="0"/>
              <a:t>4° giorno</a:t>
            </a:r>
            <a:endParaRPr lang="it-IT" dirty="0"/>
          </a:p>
          <a:p>
            <a:r>
              <a:rPr lang="it-IT" dirty="0"/>
              <a:t>Salonicco: Museo Archeologico, arco di </a:t>
            </a:r>
            <a:r>
              <a:rPr lang="it-IT" dirty="0" err="1"/>
              <a:t>Galerio</a:t>
            </a:r>
            <a:r>
              <a:rPr lang="it-IT" dirty="0"/>
              <a:t>, Chiesa di S. Demetrio, Chiesa di S. Sofia, ecc. </a:t>
            </a:r>
            <a:endParaRPr lang="it-IT" dirty="0" smtClean="0"/>
          </a:p>
          <a:p>
            <a:r>
              <a:rPr lang="it-IT" dirty="0" smtClean="0"/>
              <a:t> </a:t>
            </a:r>
            <a:r>
              <a:rPr lang="it-IT" b="1" dirty="0"/>
              <a:t>5° giorno</a:t>
            </a:r>
            <a:endParaRPr lang="it-IT" dirty="0"/>
          </a:p>
          <a:p>
            <a:r>
              <a:rPr lang="it-IT" dirty="0"/>
              <a:t>Kavala, Filippi </a:t>
            </a:r>
          </a:p>
          <a:p>
            <a:r>
              <a:rPr lang="it-IT" b="1" dirty="0"/>
              <a:t>6° giorno</a:t>
            </a:r>
            <a:endParaRPr lang="it-IT" dirty="0"/>
          </a:p>
          <a:p>
            <a:r>
              <a:rPr lang="it-IT" dirty="0" err="1"/>
              <a:t>Thassos</a:t>
            </a:r>
            <a:r>
              <a:rPr lang="it-IT" dirty="0"/>
              <a:t> </a:t>
            </a:r>
          </a:p>
          <a:p>
            <a:r>
              <a:rPr lang="it-IT" b="1" dirty="0"/>
              <a:t>7° giorno</a:t>
            </a:r>
            <a:endParaRPr lang="it-IT" dirty="0"/>
          </a:p>
          <a:p>
            <a:r>
              <a:rPr lang="it-IT" dirty="0"/>
              <a:t>Dion, ai piedi dell’Olimpo, Meteore . </a:t>
            </a:r>
            <a:r>
              <a:rPr lang="it-IT" dirty="0" err="1"/>
              <a:t>Igoumenitsa</a:t>
            </a:r>
            <a:r>
              <a:rPr lang="it-IT" dirty="0"/>
              <a:t>. </a:t>
            </a:r>
          </a:p>
          <a:p>
            <a:r>
              <a:rPr lang="it-IT" b="1" dirty="0"/>
              <a:t>8° giorno</a:t>
            </a:r>
            <a:endParaRPr lang="it-IT" dirty="0"/>
          </a:p>
          <a:p>
            <a:r>
              <a:rPr lang="it-IT" dirty="0"/>
              <a:t>Arrivo ad Ancona transfer per Venezia</a:t>
            </a:r>
            <a:r>
              <a:rPr lang="it-IT" dirty="0" smtClean="0"/>
              <a:t>.</a:t>
            </a:r>
          </a:p>
          <a:p>
            <a:pPr marL="0" indent="0">
              <a:buNone/>
            </a:pPr>
            <a:r>
              <a:rPr lang="it-IT" dirty="0" smtClean="0"/>
              <a:t>Prezzo </a:t>
            </a:r>
            <a:r>
              <a:rPr lang="it-IT" dirty="0" smtClean="0"/>
              <a:t>base (in stanza quadrupla o tripla): € </a:t>
            </a:r>
            <a:r>
              <a:rPr lang="it-IT" dirty="0" smtClean="0"/>
              <a:t>530</a:t>
            </a:r>
          </a:p>
          <a:p>
            <a:pPr marL="0" indent="0">
              <a:buNone/>
            </a:pPr>
            <a:r>
              <a:rPr lang="it-IT" dirty="0" smtClean="0"/>
              <a:t>Gli interessati mi mandino una mail: </a:t>
            </a:r>
            <a:r>
              <a:rPr lang="it-IT" dirty="0" err="1" smtClean="0"/>
              <a:t>attilio.mastrocinque@univr.it</a:t>
            </a:r>
            <a:endParaRPr lang="it-IT" dirty="0" smtClean="0"/>
          </a:p>
          <a:p>
            <a:pPr marL="0" indent="0">
              <a:buNone/>
            </a:pPr>
            <a:endParaRPr lang="it-IT" dirty="0" smtClean="0"/>
          </a:p>
          <a:p>
            <a:pPr marL="0" indent="0">
              <a:buNone/>
            </a:pPr>
            <a:endParaRPr lang="it-IT" dirty="0" smtClean="0"/>
          </a:p>
          <a:p>
            <a:endParaRPr lang="it-IT" dirty="0"/>
          </a:p>
          <a:p>
            <a:endParaRPr lang="it-IT" dirty="0"/>
          </a:p>
        </p:txBody>
      </p:sp>
    </p:spTree>
    <p:extLst>
      <p:ext uri="{BB962C8B-B14F-4D97-AF65-F5344CB8AC3E}">
        <p14:creationId xmlns:p14="http://schemas.microsoft.com/office/powerpoint/2010/main" val="175615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DSCN8673.JPG"/>
          <p:cNvPicPr>
            <a:picLocks noGrp="1" noChangeAspect="1"/>
          </p:cNvPicPr>
          <p:nvPr>
            <p:ph idx="1"/>
          </p:nvPr>
        </p:nvPicPr>
        <p:blipFill>
          <a:blip r:embed="rId2" cstate="print">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189257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3347864" cy="2420888"/>
          </a:xfrm>
        </p:spPr>
        <p:txBody>
          <a:bodyPr/>
          <a:lstStyle/>
          <a:p>
            <a:r>
              <a:rPr lang="it-IT" dirty="0" smtClean="0"/>
              <a:t>L’olla di </a:t>
            </a:r>
            <a:r>
              <a:rPr lang="it-IT" dirty="0" err="1" smtClean="0"/>
              <a:t>Gabii</a:t>
            </a:r>
            <a:endParaRPr lang="it-IT" dirty="0"/>
          </a:p>
        </p:txBody>
      </p:sp>
      <p:pic>
        <p:nvPicPr>
          <p:cNvPr id="4" name="Segnaposto contenuto 3" descr="P1120825.JPG"/>
          <p:cNvPicPr>
            <a:picLocks noGrp="1" noChangeAspect="1"/>
          </p:cNvPicPr>
          <p:nvPr>
            <p:ph idx="1"/>
          </p:nvPr>
        </p:nvPicPr>
        <p:blipFill>
          <a:blip r:embed="rId2" cstate="print">
            <a:extLst>
              <a:ext uri="{28A0092B-C50C-407E-A947-70E740481C1C}">
                <a14:useLocalDpi xmlns:a14="http://schemas.microsoft.com/office/drawing/2010/main" val="0"/>
              </a:ext>
            </a:extLst>
          </a:blip>
          <a:srcRect t="8881" b="8881"/>
          <a:stretch>
            <a:fillRect/>
          </a:stretch>
        </p:blipFill>
        <p:spPr>
          <a:xfrm rot="5400000">
            <a:off x="2648174" y="1608411"/>
            <a:ext cx="8229600" cy="4525963"/>
          </a:xfrm>
        </p:spPr>
      </p:pic>
    </p:spTree>
    <p:extLst>
      <p:ext uri="{BB962C8B-B14F-4D97-AF65-F5344CB8AC3E}">
        <p14:creationId xmlns:p14="http://schemas.microsoft.com/office/powerpoint/2010/main" val="2746417501"/>
      </p:ext>
    </p:extLst>
  </p:cSld>
  <p:clrMapOvr>
    <a:masterClrMapping/>
  </p:clrMapOvr>
</p:sld>
</file>

<file path=ppt/theme/theme1.xml><?xml version="1.0" encoding="utf-8"?>
<a:theme xmlns:a="http://schemas.openxmlformats.org/drawingml/2006/main" name="Tema di Office">
  <a:themeElements>
    <a:clrScheme name="Galassi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2732</TotalTime>
  <Words>3091</Words>
  <Application>Microsoft Macintosh PowerPoint</Application>
  <PresentationFormat>Presentazione su schermo (4:3)</PresentationFormat>
  <Paragraphs>115</Paragraphs>
  <Slides>35</Slides>
  <Notes>0</Notes>
  <HiddenSlides>0</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Tema di Office</vt:lpstr>
      <vt:lpstr>Attilio Mastrocinque</vt:lpstr>
      <vt:lpstr>Presentazione di PowerPoint</vt:lpstr>
      <vt:lpstr>Presentazione di PowerPoint</vt:lpstr>
      <vt:lpstr>Presentazione di PowerPoint</vt:lpstr>
      <vt:lpstr>Presentazione di PowerPoint</vt:lpstr>
      <vt:lpstr>Scavo a Tarquinia: il Mitreo</vt:lpstr>
      <vt:lpstr>Viaggio di studio in Grecia del Nord. 21-28 maggio</vt:lpstr>
      <vt:lpstr>Presentazione di PowerPoint</vt:lpstr>
      <vt:lpstr>L’olla di Gabii</vt:lpstr>
      <vt:lpstr>Presentazione di PowerPoint</vt:lpstr>
      <vt:lpstr>Campidoglio</vt:lpstr>
      <vt:lpstr>Palatino</vt:lpstr>
      <vt:lpstr>Casa Romuli</vt:lpstr>
      <vt:lpstr>Tempio arcaico sotto S.Omobono</vt:lpstr>
      <vt:lpstr>Presentazione di PowerPoint</vt:lpstr>
      <vt:lpstr>Il cippo del Comizio</vt:lpstr>
      <vt:lpstr>I Fasti Capitolini</vt:lpstr>
      <vt:lpstr>Nuovi approcci</vt:lpstr>
      <vt:lpstr>Presentazione di PowerPoint</vt:lpstr>
      <vt:lpstr>Le fonti</vt:lpstr>
      <vt:lpstr>Presentazione di PowerPoint</vt:lpstr>
      <vt:lpstr>Incertezza della storia arcaica</vt:lpstr>
      <vt:lpstr>Presentazione di PowerPoint</vt:lpstr>
      <vt:lpstr>Presentazione di PowerPoint</vt:lpstr>
      <vt:lpstr>Presentazione di PowerPoint</vt:lpstr>
      <vt:lpstr>Presentazione di PowerPoint</vt:lpstr>
      <vt:lpstr>Presentazione di PowerPoint</vt:lpstr>
      <vt:lpstr>Presentazione di PowerPoint</vt:lpstr>
      <vt:lpstr>Annales Maximi (Mucio Scevola, 130 a.C.)</vt:lpstr>
      <vt:lpstr>Presentazione di PowerPoint</vt:lpstr>
      <vt:lpstr>Presentazione di PowerPoint</vt:lpstr>
      <vt:lpstr>I GRECI</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Bones from Mithraea</dc:title>
  <dc:creator>Valentina Ramanzini</dc:creator>
  <cp:lastModifiedBy>Attilio Mastrocinque</cp:lastModifiedBy>
  <cp:revision>116</cp:revision>
  <dcterms:created xsi:type="dcterms:W3CDTF">2016-02-16T09:47:27Z</dcterms:created>
  <dcterms:modified xsi:type="dcterms:W3CDTF">2016-02-24T13:41:41Z</dcterms:modified>
</cp:coreProperties>
</file>