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39" r:id="rId3"/>
    <p:sldId id="340" r:id="rId4"/>
    <p:sldId id="341" r:id="rId5"/>
    <p:sldId id="342" r:id="rId6"/>
    <p:sldId id="343" r:id="rId7"/>
    <p:sldId id="344" r:id="rId8"/>
    <p:sldId id="345" r:id="rId9"/>
    <p:sldId id="362" r:id="rId10"/>
    <p:sldId id="346" r:id="rId11"/>
    <p:sldId id="347" r:id="rId12"/>
    <p:sldId id="348" r:id="rId13"/>
    <p:sldId id="349" r:id="rId14"/>
    <p:sldId id="405" r:id="rId15"/>
    <p:sldId id="350" r:id="rId16"/>
    <p:sldId id="351" r:id="rId17"/>
    <p:sldId id="352" r:id="rId1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9" autoAdjust="0"/>
    <p:restoredTop sz="93875" autoAdjust="0"/>
  </p:normalViewPr>
  <p:slideViewPr>
    <p:cSldViewPr>
      <p:cViewPr varScale="1">
        <p:scale>
          <a:sx n="79" d="100"/>
          <a:sy n="79" d="100"/>
        </p:scale>
        <p:origin x="-69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D074A-6980-8840-A811-25DB983A6499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56C57-F74A-9C49-B160-70D3E184B0A9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482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C9D10-2861-B546-BB97-410278893D2B}" type="datetime1">
              <a:rPr lang="it-IT"/>
              <a:pPr>
                <a:defRPr/>
              </a:pPr>
              <a:t>04/05/18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47DEC-F380-0B42-8F9E-EC634CFC917B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8478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666B5-25FE-744E-9DA2-24841FEA9191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681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Attilio Mastrocinque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Storia del mondo antico</a:t>
            </a:r>
          </a:p>
        </p:txBody>
      </p:sp>
    </p:spTree>
    <p:extLst>
      <p:ext uri="{BB962C8B-B14F-4D97-AF65-F5344CB8AC3E}">
        <p14:creationId xmlns:p14="http://schemas.microsoft.com/office/powerpoint/2010/main" val="2560068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olo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5538"/>
          </a:xfrm>
        </p:spPr>
        <p:txBody>
          <a:bodyPr/>
          <a:lstStyle/>
          <a:p>
            <a:r>
              <a:rPr lang="it-IT">
                <a:latin typeface="Arial" charset="0"/>
                <a:ea typeface="ヒラギノ角ゴ Pro W3" charset="0"/>
                <a:cs typeface="ヒラギノ角ゴ Pro W3" charset="0"/>
              </a:rPr>
              <a:t>Distribuzione delle coppe fenicie</a:t>
            </a:r>
          </a:p>
        </p:txBody>
      </p:sp>
      <p:pic>
        <p:nvPicPr>
          <p:cNvPr id="39938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90726" y="-53975"/>
            <a:ext cx="5732462" cy="809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136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3635896" cy="3861048"/>
          </a:xfrm>
        </p:spPr>
        <p:txBody>
          <a:bodyPr/>
          <a:lstStyle/>
          <a:p>
            <a:r>
              <a:rPr lang="it-IT" dirty="0">
                <a:latin typeface="Arial" charset="0"/>
                <a:ea typeface="ヒラギノ角ゴ Pro W3" charset="0"/>
                <a:cs typeface="ヒラギノ角ゴ Pro W3" charset="0"/>
              </a:rPr>
              <a:t>Distribuzione della </a:t>
            </a:r>
            <a:r>
              <a:rPr lang="it-IT" dirty="0" err="1">
                <a:latin typeface="Arial" charset="0"/>
                <a:ea typeface="ヒラギノ角ゴ Pro W3" charset="0"/>
                <a:cs typeface="ヒラギノ角ゴ Pro W3" charset="0"/>
              </a:rPr>
              <a:t>fayence</a:t>
            </a:r>
            <a:r>
              <a:rPr lang="it-IT" dirty="0">
                <a:latin typeface="Arial" charset="0"/>
                <a:ea typeface="ヒラギノ角ゴ Pro W3" charset="0"/>
                <a:cs typeface="ヒラギノ角ゴ Pro W3" charset="0"/>
              </a:rPr>
              <a:t> egizia</a:t>
            </a:r>
          </a:p>
        </p:txBody>
      </p:sp>
      <p:pic>
        <p:nvPicPr>
          <p:cNvPr id="40962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0"/>
            <a:ext cx="5243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248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olo 2"/>
          <p:cNvSpPr>
            <a:spLocks noGrp="1"/>
          </p:cNvSpPr>
          <p:nvPr>
            <p:ph type="title"/>
          </p:nvPr>
        </p:nvSpPr>
        <p:spPr>
          <a:xfrm>
            <a:off x="0" y="0"/>
            <a:ext cx="4500563" cy="4292600"/>
          </a:xfrm>
        </p:spPr>
        <p:txBody>
          <a:bodyPr/>
          <a:lstStyle/>
          <a:p>
            <a:r>
              <a:rPr lang="it-IT">
                <a:latin typeface="Arial" charset="0"/>
                <a:ea typeface="ヒラギノ角ゴ Pro W3" charset="0"/>
                <a:cs typeface="ヒラギノ角ゴ Pro W3" charset="0"/>
              </a:rPr>
              <a:t>Situla in fayence con cartiglio di Bocchoris, da Tarquinia</a:t>
            </a:r>
          </a:p>
        </p:txBody>
      </p:sp>
      <p:pic>
        <p:nvPicPr>
          <p:cNvPr id="41986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-73025"/>
            <a:ext cx="4140200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529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16113"/>
          </a:xfrm>
        </p:spPr>
        <p:txBody>
          <a:bodyPr/>
          <a:lstStyle/>
          <a:p>
            <a:r>
              <a:rPr lang="it-IT">
                <a:latin typeface="Arial" charset="0"/>
                <a:ea typeface="ヒラギノ角ゴ Pro W3" charset="0"/>
                <a:cs typeface="ヒラギノ角ゴ Pro W3" charset="0"/>
              </a:rPr>
              <a:t>Tridacna scolpita da Vulci, inizi VII secolo</a:t>
            </a:r>
          </a:p>
        </p:txBody>
      </p:sp>
      <p:pic>
        <p:nvPicPr>
          <p:cNvPr id="43010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87500"/>
            <a:ext cx="8286750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70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it-IT" dirty="0"/>
              <a:t>L’epoca orientalizzante.</a:t>
            </a:r>
            <a:br>
              <a:rPr lang="it-IT" dirty="0"/>
            </a:br>
            <a:r>
              <a:rPr lang="it-IT" dirty="0"/>
              <a:t>L’epoca dei prìncipi.</a:t>
            </a:r>
            <a:br>
              <a:rPr lang="it-IT" dirty="0"/>
            </a:br>
            <a:r>
              <a:rPr lang="it-IT" dirty="0"/>
              <a:t>La genesi del sistema gentilizio.</a:t>
            </a:r>
            <a:br>
              <a:rPr lang="it-IT" dirty="0"/>
            </a:br>
            <a:r>
              <a:rPr lang="it-IT" dirty="0"/>
              <a:t/>
            </a:r>
            <a:br>
              <a:rPr lang="it-IT" dirty="0"/>
            </a:br>
            <a:r>
              <a:rPr lang="en-US" dirty="0" err="1"/>
              <a:t>A.Ampolo</a:t>
            </a:r>
            <a:r>
              <a:rPr lang="en-US" dirty="0"/>
              <a:t>, </a:t>
            </a:r>
            <a:r>
              <a:rPr lang="en-US" i="1" dirty="0"/>
              <a:t>Su </a:t>
            </a:r>
            <a:r>
              <a:rPr lang="en-US" i="1" dirty="0" err="1"/>
              <a:t>alcuni</a:t>
            </a:r>
            <a:r>
              <a:rPr lang="en-US" i="1" dirty="0"/>
              <a:t> </a:t>
            </a:r>
            <a:r>
              <a:rPr lang="en-US" i="1" dirty="0" err="1"/>
              <a:t>mutamenti</a:t>
            </a:r>
            <a:r>
              <a:rPr lang="en-US" i="1" dirty="0"/>
              <a:t> </a:t>
            </a:r>
            <a:r>
              <a:rPr lang="en-US" i="1" dirty="0" err="1"/>
              <a:t>sociali</a:t>
            </a:r>
            <a:r>
              <a:rPr lang="en-US" i="1" dirty="0"/>
              <a:t> </a:t>
            </a:r>
            <a:r>
              <a:rPr lang="en-US" i="1" dirty="0" err="1"/>
              <a:t>nel</a:t>
            </a:r>
            <a:r>
              <a:rPr lang="en-US" i="1" dirty="0"/>
              <a:t> Lazio </a:t>
            </a:r>
            <a:r>
              <a:rPr lang="en-US" i="1" dirty="0" err="1"/>
              <a:t>tra</a:t>
            </a:r>
            <a:r>
              <a:rPr lang="en-US" i="1" dirty="0"/>
              <a:t> </a:t>
            </a:r>
            <a:r>
              <a:rPr lang="en-US" i="1" dirty="0" err="1"/>
              <a:t>l’VIII</a:t>
            </a:r>
            <a:r>
              <a:rPr lang="en-US" i="1" dirty="0"/>
              <a:t> e </a:t>
            </a:r>
            <a:r>
              <a:rPr lang="en-US" i="1" dirty="0" err="1"/>
              <a:t>il</a:t>
            </a:r>
            <a:r>
              <a:rPr lang="en-US" i="1" dirty="0"/>
              <a:t> V </a:t>
            </a:r>
            <a:r>
              <a:rPr lang="en-US" i="1" dirty="0" err="1"/>
              <a:t>secolo</a:t>
            </a:r>
            <a:r>
              <a:rPr lang="en-US" dirty="0"/>
              <a:t>, in “</a:t>
            </a:r>
            <a:r>
              <a:rPr lang="en-US" dirty="0" err="1"/>
              <a:t>Dialoghi</a:t>
            </a:r>
            <a:r>
              <a:rPr lang="en-US" dirty="0"/>
              <a:t> di </a:t>
            </a:r>
            <a:r>
              <a:rPr lang="en-US" dirty="0" err="1"/>
              <a:t>Archeologia</a:t>
            </a:r>
            <a:r>
              <a:rPr lang="en-US" dirty="0"/>
              <a:t>” 4, 1970-71, 37 ss.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2927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o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it-IT">
                <a:latin typeface="Arial" charset="0"/>
                <a:ea typeface="ヒラギノ角ゴ Pro W3" charset="0"/>
                <a:cs typeface="ヒラギノ角ゴ Pro W3" charset="0"/>
              </a:rPr>
              <a:t>Cortona</a:t>
            </a:r>
          </a:p>
        </p:txBody>
      </p:sp>
      <p:pic>
        <p:nvPicPr>
          <p:cNvPr id="44034" name="Immagine 4" descr="DSCN0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4563"/>
            <a:ext cx="7885113" cy="591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300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45058" name="Immagine 2" descr="DSCN0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16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3670300" cy="3395663"/>
          </a:xfrm>
        </p:spPr>
        <p:txBody>
          <a:bodyPr/>
          <a:lstStyle/>
          <a:p>
            <a:r>
              <a:rPr lang="it-IT">
                <a:latin typeface="Arial" charset="0"/>
                <a:ea typeface="ヒラギノ角ゴ Pro W3" charset="0"/>
                <a:cs typeface="ヒラギノ角ゴ Pro W3" charset="0"/>
              </a:rPr>
              <a:t>Scultura ai lati della scala</a:t>
            </a:r>
          </a:p>
        </p:txBody>
      </p:sp>
      <p:pic>
        <p:nvPicPr>
          <p:cNvPr id="47106" name="Immagine 2" descr="P10901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348037" y="1055688"/>
            <a:ext cx="6959601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77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762000" y="5105400"/>
            <a:ext cx="7696200" cy="990600"/>
          </a:xfrm>
        </p:spPr>
        <p:txBody>
          <a:bodyPr/>
          <a:lstStyle/>
          <a:p>
            <a:r>
              <a:rPr lang="it-IT" sz="2800">
                <a:latin typeface="Arial" charset="0"/>
                <a:ea typeface="ヒラギノ角ゴ Pro W3" charset="0"/>
                <a:cs typeface="ヒラギノ角ゴ Pro W3" charset="0"/>
              </a:rPr>
              <a:t>Praeneste, tomba Barberini</a:t>
            </a:r>
          </a:p>
        </p:txBody>
      </p:sp>
      <p:pic>
        <p:nvPicPr>
          <p:cNvPr id="32771" name="Picture 4" descr="DSCN0599.JPG                                                   001B654FMacintosh HD                   BBA748FD: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04850"/>
            <a:ext cx="4648200" cy="3486150"/>
          </a:xfrm>
        </p:spPr>
      </p:pic>
      <p:pic>
        <p:nvPicPr>
          <p:cNvPr id="32772" name="Picture 5" descr="DSCN0601.JPG                                                   001B654FMacintosh HD                   BBA748FD: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704850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566618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33794" name="Immagine 6" descr="IMG_2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9938"/>
            <a:ext cx="9144000" cy="608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329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34818" name="Immagine 2" descr="DSCN05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217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4500563" cy="4221163"/>
          </a:xfrm>
        </p:spPr>
        <p:txBody>
          <a:bodyPr/>
          <a:lstStyle/>
          <a:p>
            <a:r>
              <a:rPr lang="it-IT">
                <a:latin typeface="Arial" charset="0"/>
                <a:ea typeface="ヒラギノ角ゴ Pro W3" charset="0"/>
                <a:cs typeface="ヒラギノ角ゴ Pro W3" charset="0"/>
              </a:rPr>
              <a:t>Trono in bronzo dalla tomba Barberini, a Praeneste, secondo quarto del VII secolo</a:t>
            </a:r>
          </a:p>
        </p:txBody>
      </p:sp>
      <p:pic>
        <p:nvPicPr>
          <p:cNvPr id="35842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84138"/>
            <a:ext cx="4670425" cy="677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566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6866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685800" y="5105400"/>
            <a:ext cx="7772400" cy="990600"/>
          </a:xfrm>
        </p:spPr>
        <p:txBody>
          <a:bodyPr/>
          <a:lstStyle/>
          <a:p>
            <a:pPr eaLnBrk="1" hangingPunct="1"/>
            <a:r>
              <a:rPr lang="it-IT" sz="2800">
                <a:latin typeface="Arial" charset="0"/>
                <a:ea typeface="ヒラギノ角ゴ Pro W3" charset="0"/>
                <a:cs typeface="ヒラギノ角ゴ Pro W3" charset="0"/>
              </a:rPr>
              <a:t>Praeneste, tomba Bernardini</a:t>
            </a:r>
          </a:p>
          <a:p>
            <a:pPr eaLnBrk="1" hangingPunct="1"/>
            <a:endParaRPr lang="it-IT" sz="280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36867" name="Picture 4" descr="DSCN0602.JPG                                                   001B654FMacintosh HD                   BBA748FD: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33400"/>
            <a:ext cx="4572000" cy="3429000"/>
          </a:xfrm>
        </p:spPr>
      </p:pic>
      <p:pic>
        <p:nvPicPr>
          <p:cNvPr id="36868" name="Picture 5" descr="DSCN0603.JPG                                                   001B654FMacintosh HD                   BBA748FD: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533400"/>
            <a:ext cx="4572000" cy="3429000"/>
          </a:xfrm>
        </p:spPr>
      </p:pic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609600" y="40386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0279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olo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413"/>
          </a:xfrm>
        </p:spPr>
        <p:txBody>
          <a:bodyPr>
            <a:normAutofit fontScale="90000"/>
          </a:bodyPr>
          <a:lstStyle/>
          <a:p>
            <a:r>
              <a:rPr lang="it-IT">
                <a:latin typeface="Arial" charset="0"/>
                <a:ea typeface="ヒラギノ角ゴ Pro W3" charset="0"/>
                <a:cs typeface="ヒラギノ角ゴ Pro W3" charset="0"/>
              </a:rPr>
              <a:t>Lebes dalla tomba Bernardini, Praeneste</a:t>
            </a:r>
          </a:p>
        </p:txBody>
      </p:sp>
      <p:pic>
        <p:nvPicPr>
          <p:cNvPr id="37890" name="Immagine 6" descr="lebes t Bernardini Pra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479550"/>
            <a:ext cx="6097588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805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Segnaposto contenuto 1" descr="IMG_2730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r="27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6315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-459432"/>
            <a:ext cx="9144000" cy="1656184"/>
          </a:xfrm>
        </p:spPr>
        <p:txBody>
          <a:bodyPr/>
          <a:lstStyle/>
          <a:p>
            <a:r>
              <a:rPr lang="it-IT" dirty="0" err="1"/>
              <a:t>Regolini</a:t>
            </a:r>
            <a:r>
              <a:rPr lang="it-IT" dirty="0"/>
              <a:t> </a:t>
            </a:r>
            <a:r>
              <a:rPr lang="it-IT" dirty="0" err="1"/>
              <a:t>Galassi</a:t>
            </a:r>
            <a:endParaRPr lang="it-IT" dirty="0"/>
          </a:p>
        </p:txBody>
      </p:sp>
      <p:pic>
        <p:nvPicPr>
          <p:cNvPr id="3" name="Immagine 2" descr="DSCN062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68" y="1196752"/>
            <a:ext cx="7548331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593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Galassi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6558</TotalTime>
  <Words>72</Words>
  <Application>Microsoft Macintosh PowerPoint</Application>
  <PresentationFormat>Presentazione su schermo (4:3)</PresentationFormat>
  <Paragraphs>14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8" baseType="lpstr">
      <vt:lpstr>Tema di Office</vt:lpstr>
      <vt:lpstr>Attilio Mastrocinque</vt:lpstr>
      <vt:lpstr>Presentazione di PowerPoint</vt:lpstr>
      <vt:lpstr>Presentazione di PowerPoint</vt:lpstr>
      <vt:lpstr>Presentazione di PowerPoint</vt:lpstr>
      <vt:lpstr>Trono in bronzo dalla tomba Barberini, a Praeneste, secondo quarto del VII secolo</vt:lpstr>
      <vt:lpstr>Presentazione di PowerPoint</vt:lpstr>
      <vt:lpstr>Lebes dalla tomba Bernardini, Praeneste</vt:lpstr>
      <vt:lpstr>Presentazione di PowerPoint</vt:lpstr>
      <vt:lpstr>Regolini Galassi</vt:lpstr>
      <vt:lpstr>Distribuzione delle coppe fenicie</vt:lpstr>
      <vt:lpstr>Distribuzione della fayence egizia</vt:lpstr>
      <vt:lpstr>Situla in fayence con cartiglio di Bocchoris, da Tarquinia</vt:lpstr>
      <vt:lpstr>Tridacna scolpita da Vulci, inizi VII secolo</vt:lpstr>
      <vt:lpstr>L’epoca orientalizzante. L’epoca dei prìncipi. La genesi del sistema gentilizio.  A.Ampolo, Su alcuni mutamenti sociali nel Lazio tra l’VIII e il V secolo, in “Dialoghi di Archeologia” 4, 1970-71, 37 ss. </vt:lpstr>
      <vt:lpstr>Cortona</vt:lpstr>
      <vt:lpstr>Presentazione di PowerPoint</vt:lpstr>
      <vt:lpstr>Scultura ai lati della scala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 Bones from Mithraea</dc:title>
  <dc:creator>Valentina Ramanzini</dc:creator>
  <cp:lastModifiedBy>Attilio Mastrocinque</cp:lastModifiedBy>
  <cp:revision>331</cp:revision>
  <dcterms:created xsi:type="dcterms:W3CDTF">2018-05-01T19:33:35Z</dcterms:created>
  <dcterms:modified xsi:type="dcterms:W3CDTF">2018-05-04T10:29:55Z</dcterms:modified>
</cp:coreProperties>
</file>