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639" r:id="rId3"/>
    <p:sldId id="640" r:id="rId4"/>
    <p:sldId id="642" r:id="rId5"/>
    <p:sldId id="643" r:id="rId6"/>
    <p:sldId id="641" r:id="rId7"/>
    <p:sldId id="644" r:id="rId8"/>
    <p:sldId id="645" r:id="rId9"/>
    <p:sldId id="646" r:id="rId10"/>
    <p:sldId id="647" r:id="rId11"/>
    <p:sldId id="648" r:id="rId12"/>
    <p:sldId id="501" r:id="rId13"/>
    <p:sldId id="485" r:id="rId14"/>
    <p:sldId id="486" r:id="rId15"/>
    <p:sldId id="487" r:id="rId16"/>
    <p:sldId id="488" r:id="rId17"/>
    <p:sldId id="490" r:id="rId18"/>
    <p:sldId id="489" r:id="rId19"/>
    <p:sldId id="491" r:id="rId20"/>
    <p:sldId id="499" r:id="rId21"/>
    <p:sldId id="500" r:id="rId22"/>
    <p:sldId id="492" r:id="rId23"/>
    <p:sldId id="493" r:id="rId24"/>
    <p:sldId id="494" r:id="rId25"/>
    <p:sldId id="495" r:id="rId26"/>
    <p:sldId id="496" r:id="rId27"/>
    <p:sldId id="497" r:id="rId28"/>
    <p:sldId id="498" r:id="rId29"/>
    <p:sldId id="508" r:id="rId30"/>
    <p:sldId id="509" r:id="rId31"/>
    <p:sldId id="510" r:id="rId32"/>
    <p:sldId id="511" r:id="rId33"/>
    <p:sldId id="512" r:id="rId34"/>
    <p:sldId id="513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3875" autoAdjust="0"/>
  </p:normalViewPr>
  <p:slideViewPr>
    <p:cSldViewPr>
      <p:cViewPr varScale="1">
        <p:scale>
          <a:sx n="41" d="100"/>
          <a:sy n="41" d="100"/>
        </p:scale>
        <p:origin x="-17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D074A-6980-8840-A811-25DB983A6499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56C57-F74A-9C49-B160-70D3E184B0A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9D10-2861-B546-BB97-410278893D2B}" type="datetime1">
              <a:rPr lang="it-IT"/>
              <a:pPr>
                <a:defRPr/>
              </a:pPr>
              <a:t>04/05/18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DEC-F380-0B42-8F9E-EC634CFC917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Attilio Mastrocinque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Storia del mondo </a:t>
            </a:r>
            <a:r>
              <a:rPr lang="it-IT" dirty="0" smtClean="0"/>
              <a:t>antico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006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L’arrivo di Tarquinio Prisco a Roma</a:t>
            </a:r>
          </a:p>
        </p:txBody>
      </p:sp>
    </p:spTree>
    <p:extLst>
      <p:ext uri="{BB962C8B-B14F-4D97-AF65-F5344CB8AC3E}">
        <p14:creationId xmlns:p14="http://schemas.microsoft.com/office/powerpoint/2010/main" val="69291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sz="2000" dirty="0" err="1"/>
              <a:t>Liv</a:t>
            </a:r>
            <a:r>
              <a:rPr lang="it-IT" sz="2000" dirty="0"/>
              <a:t>. I.35</a:t>
            </a:r>
            <a:br>
              <a:rPr lang="it-IT" sz="2000" dirty="0"/>
            </a:br>
            <a:r>
              <a:rPr lang="it-IT" sz="2000" dirty="0"/>
              <a:t>Anco regnò ventiquattro anni e non fu secondo a nessuno dei suoi predecessori per capacità specifiche e gloria acquisita in campo militare e civile. I suoi figli erano ormai quasi degli uomini fatti e per questo Tarquinio non perdeva l'occasione di sollecitare l'anticipo dell'assemblea popolare per l'elezione del re. Quando ne fu indetta la convocazione, egli mandò i ragazzi a una battuta di caccia. Pare che Tarquinio sia stato il primo a impegnarsi in una campagna per il trono e che pronunciò un discorso puntato a conquistare il favore popolare. Disse che il suo caso non era privo di precedenti e, per evitare che qualcuno potesse stupirsi e indignarsi, che lui non sarebbe stato il primo bensì il terzo straniero a puntare al trono di Roma. Tazio, addirittura, non solo era un re forestiero, ma proveniva da un paese nemico e Numa, pur non conoscendo affatto Roma e non avendo avanzato alcuna candidatura, era stato invitato ad assumere l'incarico.</a:t>
            </a:r>
          </a:p>
        </p:txBody>
      </p:sp>
    </p:spTree>
    <p:extLst>
      <p:ext uri="{BB962C8B-B14F-4D97-AF65-F5344CB8AC3E}">
        <p14:creationId xmlns:p14="http://schemas.microsoft.com/office/powerpoint/2010/main" val="282782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Carta Grecia                                                   0003100EMacintosh HD                   BBA748FD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9588"/>
            <a:ext cx="9144000" cy="5684837"/>
          </a:xfrm>
        </p:spPr>
      </p:pic>
    </p:spTree>
    <p:extLst>
      <p:ext uri="{BB962C8B-B14F-4D97-AF65-F5344CB8AC3E}">
        <p14:creationId xmlns:p14="http://schemas.microsoft.com/office/powerpoint/2010/main" val="320796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/>
              <a:t>FOCEI, ETRUSCHI E CARTAGINESI NEL TIRRENO</a:t>
            </a:r>
          </a:p>
          <a:p>
            <a:endParaRPr lang="it-IT" dirty="0"/>
          </a:p>
          <a:p>
            <a:r>
              <a:rPr lang="it-IT" b="1" dirty="0"/>
              <a:t>Her.</a:t>
            </a:r>
            <a:r>
              <a:rPr lang="it-IT" dirty="0"/>
              <a:t>I.163-167:  Per prima nella Ionia </a:t>
            </a:r>
            <a:r>
              <a:rPr lang="it-IT" dirty="0" err="1"/>
              <a:t>Arpago</a:t>
            </a:r>
            <a:r>
              <a:rPr lang="it-IT" dirty="0"/>
              <a:t> assalì Focea.  Questi Focei per primi fecero lunghi viaggi per mare; sono loro che scoprirono l’Adriatico e la Tirrenia e l’</a:t>
            </a:r>
            <a:r>
              <a:rPr lang="it-IT" dirty="0" err="1"/>
              <a:t>Iberia</a:t>
            </a:r>
            <a:r>
              <a:rPr lang="it-IT" dirty="0"/>
              <a:t> e </a:t>
            </a:r>
            <a:r>
              <a:rPr lang="it-IT" dirty="0" err="1"/>
              <a:t>Tartesso</a:t>
            </a:r>
            <a:r>
              <a:rPr lang="it-IT" dirty="0"/>
              <a:t>.  Navigavano non su navi da carico, ma su </a:t>
            </a:r>
            <a:r>
              <a:rPr lang="it-IT" dirty="0" err="1"/>
              <a:t>penteconteri</a:t>
            </a:r>
            <a:r>
              <a:rPr lang="it-IT" dirty="0"/>
              <a:t>.  Giunti a </a:t>
            </a:r>
            <a:r>
              <a:rPr lang="it-IT" dirty="0" err="1"/>
              <a:t>Tartesso</a:t>
            </a:r>
            <a:r>
              <a:rPr lang="it-IT" dirty="0"/>
              <a:t> divennero molto amici del re di </a:t>
            </a:r>
            <a:r>
              <a:rPr lang="it-IT" dirty="0" err="1"/>
              <a:t>Tartesso</a:t>
            </a:r>
            <a:r>
              <a:rPr lang="it-IT" dirty="0"/>
              <a:t> che aveva nome </a:t>
            </a:r>
            <a:r>
              <a:rPr lang="it-IT" dirty="0" err="1"/>
              <a:t>Argantonio</a:t>
            </a:r>
            <a:r>
              <a:rPr lang="it-IT" dirty="0"/>
              <a:t>... (amicizia di A. coi Focei e costruzione mura di Focea).</a:t>
            </a:r>
          </a:p>
          <a:p>
            <a:r>
              <a:rPr lang="it-IT" dirty="0"/>
              <a:t>164  In tale maniera dunque furono costruite le mura di Focea, e </a:t>
            </a:r>
            <a:r>
              <a:rPr lang="it-IT" dirty="0" err="1"/>
              <a:t>Arpago</a:t>
            </a:r>
            <a:r>
              <a:rPr lang="it-IT" dirty="0"/>
              <a:t>, messo in moto l’esercito, li assediava, dopo avere fatto prima questa proposta, che si sarebbe accontentato se i Focei avessero abbattuto un solo baluardo delle mura e consacrata una sola abitazione.  Ma i Focei, sdegnando la schiavitù, dissero che volevano un giorno per deliberare e che poi avrebbero risposto, ma mentre deliberavano li invitavano a ritirare l’esercito dalle mura.  </a:t>
            </a:r>
            <a:r>
              <a:rPr lang="it-IT" dirty="0" err="1"/>
              <a:t>Arpago</a:t>
            </a:r>
            <a:r>
              <a:rPr lang="it-IT" dirty="0"/>
              <a:t> allora rispose che sapeva bene ciò che essi avevano intenzione di fare, ma che tuttavia permetteva loro di consigliarsi. Mentre dunque </a:t>
            </a:r>
            <a:r>
              <a:rPr lang="it-IT" dirty="0" err="1"/>
              <a:t>Arpago</a:t>
            </a:r>
            <a:r>
              <a:rPr lang="it-IT" dirty="0"/>
              <a:t> allontanava l’esercito dalle mura, allora i Focei, tratte in mare le </a:t>
            </a:r>
            <a:r>
              <a:rPr lang="it-IT" dirty="0" err="1"/>
              <a:t>penteconteri</a:t>
            </a:r>
            <a:r>
              <a:rPr lang="it-IT" dirty="0"/>
              <a:t>, postivi su i figli e le donne e tutti i beni trasportabili e inoltre anche le statue degli dei dai templi e gli altri oggetti votivi, ad eccezione di quelli che erano bronzi o pietre o dipinti, tutti gli altri caricatili e imbarcatisi anch’essi salpavano alla volta di </a:t>
            </a:r>
            <a:r>
              <a:rPr lang="it-IT" dirty="0" err="1"/>
              <a:t>Chio</a:t>
            </a:r>
            <a:r>
              <a:rPr lang="it-IT" dirty="0"/>
              <a:t>.  Così i Persiani occuparono Focea deserta d’abitanti.</a:t>
            </a:r>
          </a:p>
        </p:txBody>
      </p:sp>
    </p:spTree>
    <p:extLst>
      <p:ext uri="{BB962C8B-B14F-4D97-AF65-F5344CB8AC3E}">
        <p14:creationId xmlns:p14="http://schemas.microsoft.com/office/powerpoint/2010/main" val="259325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165  I Focei, poiché, mentre essi desideravano comprarle, i </a:t>
            </a:r>
            <a:r>
              <a:rPr lang="it-IT" dirty="0" err="1"/>
              <a:t>Chii</a:t>
            </a:r>
            <a:r>
              <a:rPr lang="it-IT" dirty="0"/>
              <a:t> non vollero vendere loro le isole chiamate </a:t>
            </a:r>
            <a:r>
              <a:rPr lang="it-IT" dirty="0" err="1"/>
              <a:t>Enusse</a:t>
            </a:r>
            <a:r>
              <a:rPr lang="it-IT" dirty="0"/>
              <a:t>, per timore che diventassero un centro di commercio e che la loro isola ne fosse per questa ragione esclusa, in seguito a ciò i Focei se ne andavano a </a:t>
            </a:r>
            <a:r>
              <a:rPr lang="it-IT" dirty="0" err="1"/>
              <a:t>Cirno</a:t>
            </a:r>
            <a:r>
              <a:rPr lang="it-IT" dirty="0"/>
              <a:t>.  In </a:t>
            </a:r>
            <a:r>
              <a:rPr lang="it-IT" dirty="0" err="1"/>
              <a:t>Cirno</a:t>
            </a:r>
            <a:r>
              <a:rPr lang="it-IT" dirty="0"/>
              <a:t> infatti vent’anni prima di questi avvenimenti avevano fondato, in seguito ad un oracolo, una città che si chiamava Alalia.  </a:t>
            </a:r>
            <a:r>
              <a:rPr lang="it-IT" dirty="0" err="1"/>
              <a:t>Argantonio</a:t>
            </a:r>
            <a:r>
              <a:rPr lang="it-IT" dirty="0"/>
              <a:t> in quel tempo era morto.  Mentre dunque si dirigevano a </a:t>
            </a:r>
            <a:r>
              <a:rPr lang="it-IT" dirty="0" err="1"/>
              <a:t>Cirno</a:t>
            </a:r>
            <a:r>
              <a:rPr lang="it-IT" dirty="0"/>
              <a:t> dapprima, sbarcati a Focea, uccisero le guardie persiane che presidiavano la città avendola ricevuta in consegna da </a:t>
            </a:r>
            <a:r>
              <a:rPr lang="it-IT" dirty="0" err="1"/>
              <a:t>Arpago</a:t>
            </a:r>
            <a:r>
              <a:rPr lang="it-IT" dirty="0"/>
              <a:t> e poi, dopo aver fatto questo, pronunziarono solenni imprecazioni contro quelli di loro che avessero abbandonato la spedizione.  E oltre a ciò gettarono in mare anche un massello di ferro rovente e giurarono di non tornare a Focea prima che quel massello fosse tornato a galla.  Ma, mentre erano in viaggio alla volta di </a:t>
            </a:r>
            <a:r>
              <a:rPr lang="it-IT" dirty="0" err="1"/>
              <a:t>Cirno</a:t>
            </a:r>
            <a:r>
              <a:rPr lang="it-IT" dirty="0"/>
              <a:t>, oltre la metà dei cittadini fu presa da nostalgia e rimpianto della città e dei costumi della patria e, divenuti spergiuri, navigarono indietro verso Focea.  Quelli invece di loro che osservarono il giuramento, salpati dalle </a:t>
            </a:r>
            <a:r>
              <a:rPr lang="it-IT" dirty="0" err="1"/>
              <a:t>Enusse</a:t>
            </a:r>
            <a:r>
              <a:rPr lang="it-IT" dirty="0"/>
              <a:t>, prendevano il mare.</a:t>
            </a:r>
          </a:p>
        </p:txBody>
      </p:sp>
    </p:spTree>
    <p:extLst>
      <p:ext uri="{BB962C8B-B14F-4D97-AF65-F5344CB8AC3E}">
        <p14:creationId xmlns:p14="http://schemas.microsoft.com/office/powerpoint/2010/main" val="316337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166  Come giunsero a </a:t>
            </a:r>
            <a:r>
              <a:rPr lang="it-IT" dirty="0" err="1"/>
              <a:t>Cirno</a:t>
            </a:r>
            <a:r>
              <a:rPr lang="it-IT" dirty="0"/>
              <a:t>, abitavano per un periodo di cinque anni insieme a quelli giunti in precedenza e costruivano </a:t>
            </a:r>
            <a:r>
              <a:rPr lang="it-IT" dirty="0" err="1"/>
              <a:t>pempli</a:t>
            </a:r>
            <a:r>
              <a:rPr lang="it-IT" dirty="0"/>
              <a:t>.  Ma, poiché depredavano e saccheggiavano tutti i vicini, si accordarono e fecero una spedizione contro di loro i Tirreni e i Cartaginesi, entrambi con 60 navi.  I Focei allora, equipaggiate anch’essi le loro navi che erano in numero di 60, andavano loro incontro nel mare chiamato </a:t>
            </a:r>
            <a:r>
              <a:rPr lang="it-IT" dirty="0" err="1"/>
              <a:t>Sardonio</a:t>
            </a:r>
            <a:r>
              <a:rPr lang="it-IT" dirty="0"/>
              <a:t>.  Scontratisi in battaglia navale, i Focei ottennero una vittoria cadmea.  Quaranta loro navi furono distrutte e le rimanenti 20 erano inservibili, perché s’erano loro spezzati i rostri.  Tornati allora ad Alalia prendevano a bordo i figli e le donne e gli altri beni, quanti le loro navi erano in grado di trasportare e poi, abbandonata </a:t>
            </a:r>
            <a:r>
              <a:rPr lang="it-IT" dirty="0" err="1"/>
              <a:t>Cirno</a:t>
            </a:r>
            <a:r>
              <a:rPr lang="it-IT" dirty="0"/>
              <a:t>, navigavano alla volta di Reggio.</a:t>
            </a:r>
          </a:p>
          <a:p>
            <a:r>
              <a:rPr lang="it-IT" dirty="0"/>
              <a:t>167  Delle navi distrutte i Cartaginesi e i Tirreni si divisero gli equipaggi.  Fra i Tirreni gli </a:t>
            </a:r>
            <a:r>
              <a:rPr lang="it-IT" dirty="0" err="1"/>
              <a:t>Agillei</a:t>
            </a:r>
            <a:r>
              <a:rPr lang="it-IT" dirty="0"/>
              <a:t> ebbero un numero di uomini molto superiore agli altri e, condottili via li lapidarono.  Più tardi agli abitanti di Agilla tutti gli esseri che passavano per il luogo ove giacevano i Focei lapidati divennero storpi e monchi e invalidi, ugualmente le greggi, gli animali da tiro e gli uomini. </a:t>
            </a:r>
          </a:p>
        </p:txBody>
      </p:sp>
    </p:spTree>
    <p:extLst>
      <p:ext uri="{BB962C8B-B14F-4D97-AF65-F5344CB8AC3E}">
        <p14:creationId xmlns:p14="http://schemas.microsoft.com/office/powerpoint/2010/main" val="327159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Gli </a:t>
            </a:r>
            <a:r>
              <a:rPr lang="it-IT" dirty="0" err="1"/>
              <a:t>Agillei</a:t>
            </a:r>
            <a:r>
              <a:rPr lang="it-IT" dirty="0"/>
              <a:t> allora mandarono un’ambasciata a Delfi volendo riparare la colpa.  E la Pizia ordinò loro di far compiere quelle cerimonie che gli </a:t>
            </a:r>
            <a:r>
              <a:rPr lang="it-IT" dirty="0" err="1"/>
              <a:t>Agillei</a:t>
            </a:r>
            <a:r>
              <a:rPr lang="it-IT" dirty="0"/>
              <a:t> compiono ancor oggi: essi infatti offrono sacrifici grandiosi e celebrano in onore dei morti un agone ginnico ed equestre.  Questi dei Focei ebbero dunque tale sorte, quelli invece che si erano rifugiati a Reggio, muovendo di là conquistarono una città della terra d’Enotria che è chiamata oggi Velia.  La fondarono dopo aver appreso da un uomo di Posidonia che il </a:t>
            </a:r>
            <a:r>
              <a:rPr lang="it-IT" dirty="0" err="1"/>
              <a:t>Cirno</a:t>
            </a:r>
            <a:r>
              <a:rPr lang="it-IT" dirty="0"/>
              <a:t> che la Pizia aveva ordinato loro di edificare era un santuario in onore dell’eroe e non l’isola.  Così andarono dunque le cose riguardo a Focea di Ionia.</a:t>
            </a:r>
          </a:p>
        </p:txBody>
      </p:sp>
    </p:spTree>
    <p:extLst>
      <p:ext uri="{BB962C8B-B14F-4D97-AF65-F5344CB8AC3E}">
        <p14:creationId xmlns:p14="http://schemas.microsoft.com/office/powerpoint/2010/main" val="304097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b="1" dirty="0"/>
              <a:t>Thuc.</a:t>
            </a:r>
            <a:r>
              <a:rPr lang="it-IT" dirty="0"/>
              <a:t>VI.2.6: i Cartaginesi “si concentrarono a </a:t>
            </a:r>
            <a:r>
              <a:rPr lang="it-IT" dirty="0" err="1"/>
              <a:t>Mozia</a:t>
            </a:r>
            <a:r>
              <a:rPr lang="it-IT" dirty="0"/>
              <a:t>, </a:t>
            </a:r>
            <a:r>
              <a:rPr lang="it-IT" dirty="0" err="1"/>
              <a:t>Solunto</a:t>
            </a:r>
            <a:r>
              <a:rPr lang="it-IT" dirty="0"/>
              <a:t> e Palermo, dove abitano vicino agli Elimi, rassicurati dal fatto che quel punto della Sicilia distava molto poco da Cartagine”</a:t>
            </a:r>
          </a:p>
          <a:p>
            <a:endParaRPr lang="it-IT" dirty="0"/>
          </a:p>
          <a:p>
            <a:r>
              <a:rPr lang="it-IT" b="1" dirty="0"/>
              <a:t>Thuc.</a:t>
            </a:r>
            <a:r>
              <a:rPr lang="it-IT" dirty="0"/>
              <a:t>I.13.6: E i Focei colonizzando Marsiglia (600 a.C.) vinsero i Cartaginesi in battaglia navale.</a:t>
            </a:r>
          </a:p>
        </p:txBody>
      </p:sp>
    </p:spTree>
    <p:extLst>
      <p:ext uri="{BB962C8B-B14F-4D97-AF65-F5344CB8AC3E}">
        <p14:creationId xmlns:p14="http://schemas.microsoft.com/office/powerpoint/2010/main" val="214702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b="1" dirty="0" err="1"/>
              <a:t>Aristot</a:t>
            </a:r>
            <a:r>
              <a:rPr lang="it-IT" b="1" dirty="0"/>
              <a:t>.</a:t>
            </a:r>
            <a:r>
              <a:rPr lang="it-IT" dirty="0"/>
              <a:t>, </a:t>
            </a:r>
            <a:r>
              <a:rPr lang="it-IT" dirty="0" err="1"/>
              <a:t>Pol</a:t>
            </a:r>
            <a:r>
              <a:rPr lang="it-IT" dirty="0"/>
              <a:t>. III.9.6-7: “Tra Etruschi e Cartaginesi esistono convenzioni sul tipo dei beni da importare, patti sulla non aggressione reciproca e documenti scritti che regolano le forme di alleanza”   Allora gli Etruschi e i Cartaginesi e tutti i popoli legati tra loro da trattati sarebbero come cittadini di una sola città.  Questi popoli hanno certamente delle convenzioni per le importazioni e mutui accordi di sicurezza e trattati di alleanza militare.</a:t>
            </a:r>
          </a:p>
        </p:txBody>
      </p:sp>
    </p:spTree>
    <p:extLst>
      <p:ext uri="{BB962C8B-B14F-4D97-AF65-F5344CB8AC3E}">
        <p14:creationId xmlns:p14="http://schemas.microsoft.com/office/powerpoint/2010/main" val="371582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b="1" dirty="0"/>
              <a:t>Diod.</a:t>
            </a:r>
            <a:r>
              <a:rPr lang="it-IT" dirty="0"/>
              <a:t>V.16.2-3 (da </a:t>
            </a:r>
            <a:r>
              <a:rPr lang="it-IT" dirty="0" err="1"/>
              <a:t>Timeo</a:t>
            </a:r>
            <a:r>
              <a:rPr lang="it-IT" dirty="0"/>
              <a:t>): (Dopo la Sardegna) viene un'isola chiamata </a:t>
            </a:r>
            <a:r>
              <a:rPr lang="it-IT" dirty="0" err="1"/>
              <a:t>Pitiussa</a:t>
            </a:r>
            <a:r>
              <a:rPr lang="it-IT" dirty="0"/>
              <a:t> (Ibiza)... L'isola è interrotta a intervalli da notevoli pianure ed altopiani ed ha una città detta </a:t>
            </a:r>
            <a:r>
              <a:rPr lang="it-IT" dirty="0" err="1"/>
              <a:t>Ereso</a:t>
            </a:r>
            <a:r>
              <a:rPr lang="it-IT" dirty="0"/>
              <a:t>, colonia dei Cartaginesi.  Possiede eccellenti porti, grandi mura, e molte case ben costruite.  I suoi abitanti consistono in barbari di ogni nazionalità, ma i Fenici sono in maggioranza. La data della fondazione della colonia cade 160 anni dopo (654/3) la fondazione di Cartagine.</a:t>
            </a:r>
          </a:p>
        </p:txBody>
      </p:sp>
    </p:spTree>
    <p:extLst>
      <p:ext uri="{BB962C8B-B14F-4D97-AF65-F5344CB8AC3E}">
        <p14:creationId xmlns:p14="http://schemas.microsoft.com/office/powerpoint/2010/main" val="336699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Foro</a:t>
            </a:r>
          </a:p>
        </p:txBody>
      </p:sp>
      <p:pic>
        <p:nvPicPr>
          <p:cNvPr id="4" name="Segnaposto contenuto 3" descr="for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 b="5835"/>
          <a:stretch>
            <a:fillRect/>
          </a:stretch>
        </p:blipFill>
        <p:spPr>
          <a:xfrm>
            <a:off x="146433" y="1412776"/>
            <a:ext cx="8997567" cy="4248472"/>
          </a:xfrm>
        </p:spPr>
      </p:pic>
    </p:spTree>
    <p:extLst>
      <p:ext uri="{BB962C8B-B14F-4D97-AF65-F5344CB8AC3E}">
        <p14:creationId xmlns:p14="http://schemas.microsoft.com/office/powerpoint/2010/main" val="2443172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fig.40 mappa impero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648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6932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ig.5 Lazio-Etruri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6057"/>
          <a:stretch>
            <a:fillRect/>
          </a:stretch>
        </p:blipFill>
        <p:spPr>
          <a:xfrm>
            <a:off x="23192" y="77192"/>
            <a:ext cx="8663608" cy="6160120"/>
          </a:xfrm>
        </p:spPr>
      </p:pic>
    </p:spTree>
    <p:extLst>
      <p:ext uri="{BB962C8B-B14F-4D97-AF65-F5344CB8AC3E}">
        <p14:creationId xmlns:p14="http://schemas.microsoft.com/office/powerpoint/2010/main" val="425353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it-IT" b="1" dirty="0"/>
              <a:t>Pol.</a:t>
            </a:r>
            <a:r>
              <a:rPr lang="it-IT" dirty="0"/>
              <a:t>III.22-24: trattati romano-cartaginesi (509, 348, 280); I trattato:  che i Romani e i loro alleati non navigassero oltre il promontorio Bello (capo Farina) che delimita a ovest il golfo di Tunisi; che i Romani potessero commerciare lungo le coste della Libia a Cartagine e in Sardegna, ma a patto che le merci vendute fossero sottoposte al controllo di un magistrato pubblico; che i Romani potessero commerciare liberamente, come i Cartaginesi, in Sicilia, e che, a loro volta, i Cartaginesi potessero commerciare liberamente con Roma e le città del Lazio sue alleate, specie quelle marittime come Anzio, Laurento, Circeo e Terracina, che nel territorio tra Roma e Terracina i Cartaginesi non compissero razzie o costruissero fortezze.</a:t>
            </a:r>
          </a:p>
        </p:txBody>
      </p:sp>
    </p:spTree>
    <p:extLst>
      <p:ext uri="{BB962C8B-B14F-4D97-AF65-F5344CB8AC3E}">
        <p14:creationId xmlns:p14="http://schemas.microsoft.com/office/powerpoint/2010/main" val="1136210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SCN7362.JPG                                                   001D843AMacintosh HD                   BBA748FD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-28575"/>
            <a:ext cx="6484938" cy="6124575"/>
          </a:xfrm>
        </p:spPr>
      </p:pic>
      <p:sp>
        <p:nvSpPr>
          <p:cNvPr id="2457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96000"/>
            <a:ext cx="7848600" cy="762000"/>
          </a:xfrm>
        </p:spPr>
        <p:txBody>
          <a:bodyPr/>
          <a:lstStyle/>
          <a:p>
            <a:pPr eaLnBrk="1" hangingPunct="1"/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Tessera hospitalis da Cartagine</a:t>
            </a:r>
          </a:p>
        </p:txBody>
      </p:sp>
    </p:spTree>
    <p:extLst>
      <p:ext uri="{BB962C8B-B14F-4D97-AF65-F5344CB8AC3E}">
        <p14:creationId xmlns:p14="http://schemas.microsoft.com/office/powerpoint/2010/main" val="872566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 descr="Senza titolo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" y="0"/>
            <a:ext cx="7434263" cy="6096000"/>
          </a:xfrm>
        </p:spPr>
      </p:pic>
      <p:sp>
        <p:nvSpPr>
          <p:cNvPr id="25603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8382000" cy="762000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I due templi di Pyrgi</a:t>
            </a:r>
          </a:p>
        </p:txBody>
      </p:sp>
    </p:spTree>
    <p:extLst>
      <p:ext uri="{BB962C8B-B14F-4D97-AF65-F5344CB8AC3E}">
        <p14:creationId xmlns:p14="http://schemas.microsoft.com/office/powerpoint/2010/main" val="328793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2" descr="Senza titolo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21475" cy="6838950"/>
          </a:xfrm>
        </p:spPr>
      </p:pic>
      <p:sp>
        <p:nvSpPr>
          <p:cNvPr id="26627" name="Titolo 3"/>
          <p:cNvSpPr>
            <a:spLocks noGrp="1"/>
          </p:cNvSpPr>
          <p:nvPr>
            <p:ph type="title" idx="4294967295"/>
          </p:nvPr>
        </p:nvSpPr>
        <p:spPr>
          <a:xfrm>
            <a:off x="6721475" y="3352800"/>
            <a:ext cx="2422525" cy="3486150"/>
          </a:xfrm>
        </p:spPr>
        <p:txBody>
          <a:bodyPr/>
          <a:lstStyle/>
          <a:p>
            <a:r>
              <a:rPr lang="it-IT" sz="3600">
                <a:latin typeface="Calibri" charset="0"/>
                <a:ea typeface="ＭＳ Ｐゴシック" charset="0"/>
                <a:cs typeface="ＭＳ Ｐゴシック" charset="0"/>
              </a:rPr>
              <a:t>Modellino dello scavo di Pyrgi</a:t>
            </a:r>
          </a:p>
        </p:txBody>
      </p:sp>
    </p:spTree>
    <p:extLst>
      <p:ext uri="{BB962C8B-B14F-4D97-AF65-F5344CB8AC3E}">
        <p14:creationId xmlns:p14="http://schemas.microsoft.com/office/powerpoint/2010/main" val="1676042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egnaposto contenuto 2" descr="DSCN2350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0"/>
            <a:ext cx="8128000" cy="6096000"/>
          </a:xfrm>
        </p:spPr>
      </p:pic>
      <p:sp>
        <p:nvSpPr>
          <p:cNvPr id="27651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pPr eaLnBrk="1" hangingPunct="1"/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Lamine di Pyrgi</a:t>
            </a:r>
          </a:p>
        </p:txBody>
      </p:sp>
      <p:sp>
        <p:nvSpPr>
          <p:cNvPr id="27652" name="Segnaposto testo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43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2" descr="lamina pyrgi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90925" cy="6759575"/>
          </a:xfrm>
        </p:spPr>
      </p:pic>
      <p:sp>
        <p:nvSpPr>
          <p:cNvPr id="28675" name="Titolo 3"/>
          <p:cNvSpPr>
            <a:spLocks noGrp="1"/>
          </p:cNvSpPr>
          <p:nvPr>
            <p:ph type="title" idx="4294967295"/>
          </p:nvPr>
        </p:nvSpPr>
        <p:spPr>
          <a:xfrm>
            <a:off x="3590925" y="3429000"/>
            <a:ext cx="5553075" cy="3330575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Lamina scritta in etrusco</a:t>
            </a:r>
          </a:p>
        </p:txBody>
      </p:sp>
    </p:spTree>
    <p:extLst>
      <p:ext uri="{BB962C8B-B14F-4D97-AF65-F5344CB8AC3E}">
        <p14:creationId xmlns:p14="http://schemas.microsoft.com/office/powerpoint/2010/main" val="2412427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egnaposto contenuto 2" descr="IMG_1237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" y="0"/>
            <a:ext cx="8162925" cy="6096000"/>
          </a:xfrm>
        </p:spPr>
      </p:pic>
      <p:sp>
        <p:nvSpPr>
          <p:cNvPr id="29699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8686800" cy="762000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Disegno delle lamine</a:t>
            </a:r>
          </a:p>
        </p:txBody>
      </p:sp>
    </p:spTree>
    <p:extLst>
      <p:ext uri="{BB962C8B-B14F-4D97-AF65-F5344CB8AC3E}">
        <p14:creationId xmlns:p14="http://schemas.microsoft.com/office/powerpoint/2010/main" val="187783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8686800" cy="762000"/>
          </a:xfrm>
        </p:spPr>
        <p:txBody>
          <a:bodyPr/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Disegno delle lamine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Campan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04"/>
            <a:ext cx="9144000" cy="6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352928" cy="908720"/>
          </a:xfrm>
        </p:spPr>
        <p:txBody>
          <a:bodyPr/>
          <a:lstStyle/>
          <a:p>
            <a:pPr eaLnBrk="1" hangingPunct="1"/>
            <a:r>
              <a:rPr lang="it-IT" dirty="0">
                <a:latin typeface="Calibri" charset="0"/>
                <a:ea typeface="ＭＳ Ｐゴシック" charset="0"/>
                <a:cs typeface="ＭＳ Ｐゴシック" charset="0"/>
              </a:rPr>
              <a:t>I tre ambienti della Regia di </a:t>
            </a:r>
            <a:r>
              <a:rPr lang="it-IT" dirty="0" err="1">
                <a:latin typeface="Calibri" charset="0"/>
                <a:ea typeface="ＭＳ Ｐゴシック" charset="0"/>
                <a:cs typeface="ＭＳ Ｐゴシック" charset="0"/>
              </a:rPr>
              <a:t>Gabii</a:t>
            </a: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Segnaposto contenuto 3" descr="Gabi Regi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r="1781"/>
          <a:stretch>
            <a:fillRect/>
          </a:stretch>
        </p:blipFill>
        <p:spPr>
          <a:xfrm>
            <a:off x="-52241" y="836612"/>
            <a:ext cx="9149434" cy="5688732"/>
          </a:xfrm>
        </p:spPr>
      </p:pic>
    </p:spTree>
    <p:extLst>
      <p:ext uri="{BB962C8B-B14F-4D97-AF65-F5344CB8AC3E}">
        <p14:creationId xmlns:p14="http://schemas.microsoft.com/office/powerpoint/2010/main" val="2673522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8686800" cy="762000"/>
          </a:xfrm>
        </p:spPr>
        <p:txBody>
          <a:bodyPr/>
          <a:lstStyle/>
          <a:p>
            <a:r>
              <a:rPr lang="it-IT" dirty="0">
                <a:latin typeface="Calibri" charset="0"/>
                <a:ea typeface="ＭＳ Ｐゴシック" charset="0"/>
                <a:cs typeface="ＭＳ Ｐゴシック" charset="0"/>
              </a:rPr>
              <a:t>L’antro della Sibilla a </a:t>
            </a:r>
            <a:r>
              <a:rPr lang="it-IT" dirty="0" err="1">
                <a:latin typeface="Calibri" charset="0"/>
                <a:ea typeface="ＭＳ Ｐゴシック" charset="0"/>
                <a:cs typeface="ＭＳ Ｐゴシック" charset="0"/>
              </a:rPr>
              <a:t>Cuma</a:t>
            </a: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egnaposto contenuto 2" descr="IMG_3373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2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2761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cum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r="3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509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Citt__romana_ricostruzione_Citt__Cuma_Campania_Italia_A_Ur_CAM_Cuma1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6894"/>
          <a:stretch>
            <a:fillRect/>
          </a:stretch>
        </p:blipFill>
        <p:spPr/>
      </p:pic>
      <p:sp>
        <p:nvSpPr>
          <p:cNvPr id="4" name="CasellaDiTesto 3"/>
          <p:cNvSpPr txBox="1"/>
          <p:nvPr/>
        </p:nvSpPr>
        <p:spPr>
          <a:xfrm>
            <a:off x="2370666" y="6453336"/>
            <a:ext cx="4433581" cy="36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Ricostruzione virtuale di </a:t>
            </a:r>
            <a:r>
              <a:rPr lang="it-IT" dirty="0" err="1"/>
              <a:t>Cuma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3832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66" y="6453336"/>
            <a:ext cx="4433581" cy="36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Ricostruzione virtuale di </a:t>
            </a:r>
            <a:r>
              <a:rPr lang="it-IT" dirty="0" err="1"/>
              <a:t>Cuma</a:t>
            </a:r>
            <a:endParaRPr lang="it-IT" dirty="0"/>
          </a:p>
        </p:txBody>
      </p:sp>
      <p:pic>
        <p:nvPicPr>
          <p:cNvPr id="5" name="Segnaposto contenuto 4" descr="greco-romain-cumae-vue-generale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3244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giove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31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Lastra dalla Regia</a:t>
            </a:r>
          </a:p>
        </p:txBody>
      </p:sp>
      <p:pic>
        <p:nvPicPr>
          <p:cNvPr id="4198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33400"/>
            <a:ext cx="89439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94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38350"/>
            <a:ext cx="77724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Lastra fittile dalla Regia</a:t>
            </a:r>
          </a:p>
        </p:txBody>
      </p:sp>
    </p:spTree>
    <p:extLst>
      <p:ext uri="{BB962C8B-B14F-4D97-AF65-F5344CB8AC3E}">
        <p14:creationId xmlns:p14="http://schemas.microsoft.com/office/powerpoint/2010/main" val="180276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 descr="Gabii Minotauro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b="5070"/>
          <a:stretch>
            <a:fillRect/>
          </a:stretch>
        </p:blipFill>
        <p:spPr>
          <a:xfrm>
            <a:off x="539552" y="979707"/>
            <a:ext cx="8229600" cy="5851525"/>
          </a:xfrm>
        </p:spPr>
      </p:pic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352928" cy="908720"/>
          </a:xfrm>
        </p:spPr>
        <p:txBody>
          <a:bodyPr/>
          <a:lstStyle/>
          <a:p>
            <a:pPr eaLnBrk="1" hangingPunct="1"/>
            <a:r>
              <a:rPr lang="it-IT" dirty="0">
                <a:latin typeface="Calibri" charset="0"/>
                <a:ea typeface="ＭＳ Ｐゴシック" charset="0"/>
                <a:cs typeface="ＭＳ Ｐゴシック" charset="0"/>
              </a:rPr>
              <a:t>Lastra fittile da </a:t>
            </a:r>
            <a:r>
              <a:rPr lang="it-IT" dirty="0" err="1">
                <a:latin typeface="Calibri" charset="0"/>
                <a:ea typeface="ＭＳ Ｐゴシック" charset="0"/>
                <a:cs typeface="ＭＳ Ｐゴシック" charset="0"/>
              </a:rPr>
              <a:t>Gabii</a:t>
            </a: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2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352928" cy="908720"/>
          </a:xfrm>
        </p:spPr>
        <p:txBody>
          <a:bodyPr/>
          <a:lstStyle/>
          <a:p>
            <a:pPr eaLnBrk="1" hangingPunct="1"/>
            <a:r>
              <a:rPr lang="it-IT" dirty="0">
                <a:latin typeface="Calibri" charset="0"/>
                <a:ea typeface="ＭＳ Ｐゴシック" charset="0"/>
                <a:cs typeface="ＭＳ Ｐゴシック" charset="0"/>
              </a:rPr>
              <a:t>Ricostruzione della Regia di Roma</a:t>
            </a:r>
          </a:p>
        </p:txBody>
      </p:sp>
      <p:pic>
        <p:nvPicPr>
          <p:cNvPr id="3" name="Segnaposto contenuto 2" descr="Regia Rom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b="4515"/>
          <a:stretch>
            <a:fillRect/>
          </a:stretch>
        </p:blipFill>
        <p:spPr>
          <a:xfrm>
            <a:off x="251520" y="733307"/>
            <a:ext cx="8588465" cy="6106690"/>
          </a:xfrm>
        </p:spPr>
      </p:pic>
    </p:spTree>
    <p:extLst>
      <p:ext uri="{BB962C8B-B14F-4D97-AF65-F5344CB8AC3E}">
        <p14:creationId xmlns:p14="http://schemas.microsoft.com/office/powerpoint/2010/main" val="14903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itolo 3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352928" cy="908720"/>
          </a:xfrm>
        </p:spPr>
        <p:txBody>
          <a:bodyPr/>
          <a:lstStyle/>
          <a:p>
            <a:pPr eaLnBrk="1" hangingPunct="1"/>
            <a:r>
              <a:rPr lang="it-IT" dirty="0">
                <a:latin typeface="Calibri" charset="0"/>
                <a:ea typeface="ＭＳ Ｐゴシック" charset="0"/>
                <a:cs typeface="ＭＳ Ｐゴシック" charset="0"/>
              </a:rPr>
              <a:t>Ricostruzione della Regia di Roma</a:t>
            </a:r>
          </a:p>
        </p:txBody>
      </p:sp>
      <p:pic>
        <p:nvPicPr>
          <p:cNvPr id="4" name="Segnaposto contenuto 3" descr="Regia di ROma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b="3891"/>
          <a:stretch>
            <a:fillRect/>
          </a:stretch>
        </p:blipFill>
        <p:spPr>
          <a:xfrm>
            <a:off x="539552" y="98409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223234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Ager Romanus antiquus</a:t>
            </a:r>
          </a:p>
        </p:txBody>
      </p:sp>
      <p:pic>
        <p:nvPicPr>
          <p:cNvPr id="55298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352550"/>
            <a:ext cx="6413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613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6557</TotalTime>
  <Words>1293</Words>
  <Application>Microsoft Macintosh PowerPoint</Application>
  <PresentationFormat>Presentazione su schermo (4:3)</PresentationFormat>
  <Paragraphs>36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Attilio Mastrocinque</vt:lpstr>
      <vt:lpstr>Il Foro</vt:lpstr>
      <vt:lpstr>I tre ambienti della Regia di Gabii</vt:lpstr>
      <vt:lpstr>Presentazione di PowerPoint</vt:lpstr>
      <vt:lpstr>Lastra fittile dalla Regia</vt:lpstr>
      <vt:lpstr>Lastra fittile da Gabii</vt:lpstr>
      <vt:lpstr>Ricostruzione della Regia di Roma</vt:lpstr>
      <vt:lpstr>Ricostruzione della Regia di Roma</vt:lpstr>
      <vt:lpstr>Presentazione di PowerPoint</vt:lpstr>
      <vt:lpstr>L’arrivo di Tarquinio Prisco a Roma</vt:lpstr>
      <vt:lpstr>Liv. I.35 Anco regnò ventiquattro anni e non fu secondo a nessuno dei suoi predecessori per capacità specifiche e gloria acquisita in campo militare e civile. I suoi figli erano ormai quasi degli uomini fatti e per questo Tarquinio non perdeva l'occasione di sollecitare l'anticipo dell'assemblea popolare per l'elezione del re. Quando ne fu indetta la convocazione, egli mandò i ragazzi a una battuta di caccia. Pare che Tarquinio sia stato il primo a impegnarsi in una campagna per il trono e che pronunciò un discorso puntato a conquistare il favore popolare. Disse che il suo caso non era privo di precedenti e, per evitare che qualcuno potesse stupirsi e indignarsi, che lui non sarebbe stato il primo bensì il terzo straniero a puntare al trono di Roma. Tazio, addirittura, non solo era un re forestiero, ma proveniva da un paese nemico e Numa, pur non conoscendo affatto Roma e non avendo avanzato alcuna candidatura, era stato invitato ad assumere l'incarico.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Tessera hospitalis da Cartagine</vt:lpstr>
      <vt:lpstr>I due templi di Pyrgi</vt:lpstr>
      <vt:lpstr>Modellino dello scavo di Pyrgi</vt:lpstr>
      <vt:lpstr>Lamine di Pyrgi</vt:lpstr>
      <vt:lpstr>Lamina scritta in etrusco</vt:lpstr>
      <vt:lpstr>Disegno delle lamine</vt:lpstr>
      <vt:lpstr>Disegno delle lamine</vt:lpstr>
      <vt:lpstr>L’antro della Sibilla a Cuma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Bones from Mithraea</dc:title>
  <dc:creator>Valentina Ramanzini</dc:creator>
  <cp:lastModifiedBy>Attilio Mastrocinque</cp:lastModifiedBy>
  <cp:revision>331</cp:revision>
  <dcterms:created xsi:type="dcterms:W3CDTF">2018-05-01T19:33:35Z</dcterms:created>
  <dcterms:modified xsi:type="dcterms:W3CDTF">2018-05-04T10:37:49Z</dcterms:modified>
</cp:coreProperties>
</file>