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521" r:id="rId3"/>
    <p:sldId id="522" r:id="rId4"/>
    <p:sldId id="507" r:id="rId5"/>
    <p:sldId id="505" r:id="rId6"/>
    <p:sldId id="506" r:id="rId7"/>
    <p:sldId id="523" r:id="rId8"/>
    <p:sldId id="524" r:id="rId9"/>
    <p:sldId id="525" r:id="rId10"/>
    <p:sldId id="526" r:id="rId11"/>
    <p:sldId id="527" r:id="rId12"/>
    <p:sldId id="528" r:id="rId13"/>
    <p:sldId id="529" r:id="rId14"/>
    <p:sldId id="530" r:id="rId15"/>
    <p:sldId id="531" r:id="rId16"/>
    <p:sldId id="532" r:id="rId17"/>
    <p:sldId id="533" r:id="rId18"/>
    <p:sldId id="534" r:id="rId19"/>
    <p:sldId id="535" r:id="rId20"/>
    <p:sldId id="536" r:id="rId21"/>
    <p:sldId id="537" r:id="rId22"/>
    <p:sldId id="538" r:id="rId23"/>
    <p:sldId id="539" r:id="rId24"/>
    <p:sldId id="540" r:id="rId25"/>
    <p:sldId id="541" r:id="rId26"/>
    <p:sldId id="542" r:id="rId27"/>
    <p:sldId id="566" r:id="rId28"/>
    <p:sldId id="558" r:id="rId29"/>
    <p:sldId id="559"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4"/>
  </p:normalViewPr>
  <p:slideViewPr>
    <p:cSldViewPr snapToGrid="0" snapToObjects="1">
      <p:cViewPr varScale="1">
        <p:scale>
          <a:sx n="104" d="100"/>
          <a:sy n="104" d="100"/>
        </p:scale>
        <p:origin x="232" y="7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532E-2F00-FC4A-8579-8076D6279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6B0B02DC-F5A1-E344-95C1-C0690CA7B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FB0479AE-830E-B340-92C5-A825A5527C59}"/>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8EA09717-BE82-F34B-BC7A-18418BD2A479}"/>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B954157-BF9D-3549-9291-616DD71F7ABE}"/>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882996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54640-4359-374B-974C-25D45FE2882E}"/>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5F60262-9CE6-0F46-906C-DFE021A9A66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E684454-4440-E442-A959-20B33453B3D6}"/>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98C85407-2BDE-6E42-ABE7-902EB57A9D7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820384B-AEA4-A54D-B68D-1162701F18E8}"/>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1540153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B9C-8C15-4544-B1D6-95D962619B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554EBA5F-8022-9640-B28D-D021DE4256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4546A941-50F1-1C48-B698-EB7628C37ADD}"/>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E78AC49B-3C89-A14F-A142-201862C6158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A7268976-1622-8C4A-89D9-CC191E2BC2DF}"/>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3696416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09600" y="274639"/>
            <a:ext cx="109728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3"/>
          <p:cNvSpPr>
            <a:spLocks noGrp="1"/>
          </p:cNvSpPr>
          <p:nvPr>
            <p:ph type="dt" sz="half" idx="10"/>
          </p:nvPr>
        </p:nvSpPr>
        <p:spPr/>
        <p:txBody>
          <a:bodyPr/>
          <a:lstStyle>
            <a:lvl1pPr>
              <a:defRPr/>
            </a:lvl1pPr>
          </a:lstStyle>
          <a:p>
            <a:pPr>
              <a:defRPr/>
            </a:pPr>
            <a:fld id="{4F0C9D10-2861-B546-BB97-410278893D2B}" type="datetime1">
              <a:rPr lang="it-IT"/>
              <a:pPr>
                <a:defRPr/>
              </a:pPr>
              <a:t>04/05/18</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36E47DEC-F380-0B42-8F9E-EC634CFC917B}" type="slidenum">
              <a:rPr lang="it-IT"/>
              <a:pPr>
                <a:defRPr/>
              </a:pPr>
              <a:t>‹#›</a:t>
            </a:fld>
            <a:endParaRPr lang="it-IT"/>
          </a:p>
        </p:txBody>
      </p:sp>
    </p:spTree>
    <p:extLst>
      <p:ext uri="{BB962C8B-B14F-4D97-AF65-F5344CB8AC3E}">
        <p14:creationId xmlns:p14="http://schemas.microsoft.com/office/powerpoint/2010/main" val="575592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CEDC6-82A1-9442-9639-83B9B716AEA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9B57955-61EB-4247-BFD9-3B0DA27FE53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4180A43-109B-1144-B9DD-78DF28A3275C}"/>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62E8AABB-5033-DE47-8D66-617FC7CE5393}"/>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5862E9E-C86E-284E-9557-6B99CA9467BB}"/>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1918473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EC86-4B3F-AE45-8014-6D772A78A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763ED39B-640E-1E43-B493-58841333DF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AECD6C-DD8A-1B47-9C50-732DAA02FC55}"/>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DF910E3F-4139-6141-B6D8-222054230BE2}"/>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D9E6EED-50CC-2B4C-9BBC-23FE9FE032EE}"/>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317598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924A-8755-8042-9C11-A28D4024A31C}"/>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9EAC8D74-16B9-9B43-8D54-9A13B71BD5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1923C6EC-B8DC-2149-A20F-EDF658588B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60180CF1-1A7D-594A-99AC-8DB91955CFD1}"/>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6" name="Footer Placeholder 5">
            <a:extLst>
              <a:ext uri="{FF2B5EF4-FFF2-40B4-BE49-F238E27FC236}">
                <a16:creationId xmlns:a16="http://schemas.microsoft.com/office/drawing/2014/main" id="{BFDBEBAC-31EB-D540-ABE0-D4B2EA8E7FCC}"/>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B92806D-2F47-8942-81E2-85CCDA83A758}"/>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586922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AD798-7300-E045-9F03-160018CB493D}"/>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243822A4-4760-624B-8773-481976EDE7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881B89-8786-4A40-9B31-FEB0D974DE1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C751D632-92A0-1644-B9B2-38EBA6773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95F416-B154-984C-A686-EC852B137C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8A847A0F-F2AE-C443-B7E0-56878261F480}"/>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8" name="Footer Placeholder 7">
            <a:extLst>
              <a:ext uri="{FF2B5EF4-FFF2-40B4-BE49-F238E27FC236}">
                <a16:creationId xmlns:a16="http://schemas.microsoft.com/office/drawing/2014/main" id="{5088F4ED-A483-004A-9119-6A98C5078811}"/>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7F1F13A7-5506-CE4B-9103-DA75F17EA37A}"/>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144892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F756-1C8C-C24C-BE91-4F7FD92A9410}"/>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92276755-42B5-4546-BAC0-8225A977F3CD}"/>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4" name="Footer Placeholder 3">
            <a:extLst>
              <a:ext uri="{FF2B5EF4-FFF2-40B4-BE49-F238E27FC236}">
                <a16:creationId xmlns:a16="http://schemas.microsoft.com/office/drawing/2014/main" id="{FB12BE0D-4D39-A94E-80F6-9201AC30C539}"/>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A4B1D35B-213E-3549-A5B5-B3B2846C0458}"/>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218800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DEE5FC-CA05-DE47-97B9-38AE90FD78A9}"/>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3" name="Footer Placeholder 2">
            <a:extLst>
              <a:ext uri="{FF2B5EF4-FFF2-40B4-BE49-F238E27FC236}">
                <a16:creationId xmlns:a16="http://schemas.microsoft.com/office/drawing/2014/main" id="{D402D4E5-0BDB-294C-AD0B-D463AA5E241C}"/>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0D77510C-2332-C64F-B7BD-E091BCD61A99}"/>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351506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88D64-24E8-624B-B372-A552CBA99B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99B48145-B599-FD4A-ADE4-B907A5441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49CDEF9B-357E-8840-AEA4-3E8D1D2B4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AF54EF3-5800-244F-A0CD-06A0A0B179C1}"/>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6" name="Footer Placeholder 5">
            <a:extLst>
              <a:ext uri="{FF2B5EF4-FFF2-40B4-BE49-F238E27FC236}">
                <a16:creationId xmlns:a16="http://schemas.microsoft.com/office/drawing/2014/main" id="{668EB92A-77CC-404C-AEB9-BB5554ABCE01}"/>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94B1944-506B-1148-ADD8-29AB914FDADA}"/>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43135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839A-DD37-7741-B88A-C30CAD9AA6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1CE04064-DE2E-A141-BBAC-1B2C25235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5B41B0BA-902F-7D48-9CF7-31AF9FC1C6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9916A5-6C48-3349-8097-4B66A8E47AE3}"/>
              </a:ext>
            </a:extLst>
          </p:cNvPr>
          <p:cNvSpPr>
            <a:spLocks noGrp="1"/>
          </p:cNvSpPr>
          <p:nvPr>
            <p:ph type="dt" sz="half" idx="10"/>
          </p:nvPr>
        </p:nvSpPr>
        <p:spPr/>
        <p:txBody>
          <a:bodyPr/>
          <a:lstStyle/>
          <a:p>
            <a:fld id="{46D91DDB-2259-B146-905A-FF1DDDD95B6C}" type="datetimeFigureOut">
              <a:rPr lang="it-IT" smtClean="0"/>
              <a:t>04/05/18</a:t>
            </a:fld>
            <a:endParaRPr lang="it-IT"/>
          </a:p>
        </p:txBody>
      </p:sp>
      <p:sp>
        <p:nvSpPr>
          <p:cNvPr id="6" name="Footer Placeholder 5">
            <a:extLst>
              <a:ext uri="{FF2B5EF4-FFF2-40B4-BE49-F238E27FC236}">
                <a16:creationId xmlns:a16="http://schemas.microsoft.com/office/drawing/2014/main" id="{969B488F-89C5-114C-B254-67A5BC3F90AF}"/>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BF6780F2-CB9B-7246-BCE0-C6E513C96FB6}"/>
              </a:ext>
            </a:extLst>
          </p:cNvPr>
          <p:cNvSpPr>
            <a:spLocks noGrp="1"/>
          </p:cNvSpPr>
          <p:nvPr>
            <p:ph type="sldNum" sz="quarter" idx="12"/>
          </p:nvPr>
        </p:nvSpPr>
        <p:spPr/>
        <p:txBody>
          <a:bodyPr/>
          <a:lstStyle/>
          <a:p>
            <a:fld id="{F6AEE601-1A55-CB4F-8B17-4ECF3CAF94B8}" type="slidenum">
              <a:rPr lang="it-IT" smtClean="0"/>
              <a:t>‹#›</a:t>
            </a:fld>
            <a:endParaRPr lang="it-IT"/>
          </a:p>
        </p:txBody>
      </p:sp>
    </p:spTree>
    <p:extLst>
      <p:ext uri="{BB962C8B-B14F-4D97-AF65-F5344CB8AC3E}">
        <p14:creationId xmlns:p14="http://schemas.microsoft.com/office/powerpoint/2010/main" val="4702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7DF542-96CF-F948-A973-6C427EBBBA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61870BE2-4DAC-7445-A2B8-2116566B5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60505C3-C330-B649-8AFD-A666A6C903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91DDB-2259-B146-905A-FF1DDDD95B6C}" type="datetimeFigureOut">
              <a:rPr lang="it-IT" smtClean="0"/>
              <a:t>04/05/18</a:t>
            </a:fld>
            <a:endParaRPr lang="it-IT"/>
          </a:p>
        </p:txBody>
      </p:sp>
      <p:sp>
        <p:nvSpPr>
          <p:cNvPr id="5" name="Footer Placeholder 4">
            <a:extLst>
              <a:ext uri="{FF2B5EF4-FFF2-40B4-BE49-F238E27FC236}">
                <a16:creationId xmlns:a16="http://schemas.microsoft.com/office/drawing/2014/main" id="{1118B7BC-BD09-774E-8071-84C4A66F1E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CD8F194C-029D-6142-80EE-587D08C34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EE601-1A55-CB4F-8B17-4ECF3CAF94B8}" type="slidenum">
              <a:rPr lang="it-IT" smtClean="0"/>
              <a:t>‹#›</a:t>
            </a:fld>
            <a:endParaRPr lang="it-IT"/>
          </a:p>
        </p:txBody>
      </p:sp>
    </p:spTree>
    <p:extLst>
      <p:ext uri="{BB962C8B-B14F-4D97-AF65-F5344CB8AC3E}">
        <p14:creationId xmlns:p14="http://schemas.microsoft.com/office/powerpoint/2010/main" val="156467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18332-9BEC-5848-94DC-31CFB7DF3A69}"/>
              </a:ext>
            </a:extLst>
          </p:cNvPr>
          <p:cNvSpPr>
            <a:spLocks noGrp="1"/>
          </p:cNvSpPr>
          <p:nvPr>
            <p:ph type="ctrTitle"/>
          </p:nvPr>
        </p:nvSpPr>
        <p:spPr/>
        <p:txBody>
          <a:bodyPr/>
          <a:lstStyle/>
          <a:p>
            <a:endParaRPr lang="it-IT"/>
          </a:p>
        </p:txBody>
      </p:sp>
      <p:sp>
        <p:nvSpPr>
          <p:cNvPr id="3" name="Subtitle 2">
            <a:extLst>
              <a:ext uri="{FF2B5EF4-FFF2-40B4-BE49-F238E27FC236}">
                <a16:creationId xmlns:a16="http://schemas.microsoft.com/office/drawing/2014/main" id="{BCC76DDD-F0E5-AF43-BFC0-559FB9CDCE5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4146473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olo 3"/>
          <p:cNvSpPr>
            <a:spLocks noGrp="1"/>
          </p:cNvSpPr>
          <p:nvPr>
            <p:ph type="title"/>
          </p:nvPr>
        </p:nvSpPr>
        <p:spPr>
          <a:xfrm>
            <a:off x="1524000" y="0"/>
            <a:ext cx="4495800" cy="4495800"/>
          </a:xfrm>
        </p:spPr>
        <p:txBody>
          <a:bodyPr/>
          <a:lstStyle/>
          <a:p>
            <a:r>
              <a:rPr lang="it-IT"/>
              <a:t>Donario degli Etruschi a Delfi</a:t>
            </a:r>
          </a:p>
        </p:txBody>
      </p:sp>
      <p:pic>
        <p:nvPicPr>
          <p:cNvPr id="24578" name="Immagine 4" descr="Etruschi e Lipari"/>
          <p:cNvPicPr>
            <a:picLocks noChangeAspect="1"/>
          </p:cNvPicPr>
          <p:nvPr/>
        </p:nvPicPr>
        <p:blipFill>
          <a:blip r:embed="rId2"/>
          <a:srcRect/>
          <a:stretch>
            <a:fillRect/>
          </a:stretch>
        </p:blipFill>
        <p:spPr bwMode="auto">
          <a:xfrm>
            <a:off x="5943600" y="0"/>
            <a:ext cx="4775200" cy="7162800"/>
          </a:xfrm>
          <a:prstGeom prst="rect">
            <a:avLst/>
          </a:prstGeom>
          <a:noFill/>
          <a:ln w="9525">
            <a:noFill/>
            <a:miter lim="800000"/>
            <a:headEnd/>
            <a:tailEnd/>
          </a:ln>
        </p:spPr>
      </p:pic>
    </p:spTree>
    <p:extLst>
      <p:ext uri="{BB962C8B-B14F-4D97-AF65-F5344CB8AC3E}">
        <p14:creationId xmlns:p14="http://schemas.microsoft.com/office/powerpoint/2010/main" val="895775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donario etr.Delfi                                              0003100EMacintosh HD                   BBA748FD:"/>
          <p:cNvPicPr>
            <a:picLocks noGrp="1" noChangeAspect="1" noChangeArrowheads="1"/>
          </p:cNvPicPr>
          <p:nvPr>
            <p:ph/>
          </p:nvPr>
        </p:nvPicPr>
        <p:blipFill>
          <a:blip r:embed="rId2"/>
          <a:srcRect/>
          <a:stretch>
            <a:fillRect/>
          </a:stretch>
        </p:blipFill>
        <p:spPr>
          <a:xfrm>
            <a:off x="3071814" y="609600"/>
            <a:ext cx="6046787" cy="5486400"/>
          </a:xfrm>
        </p:spPr>
      </p:pic>
      <p:sp>
        <p:nvSpPr>
          <p:cNvPr id="25602" name="Rectangle 4"/>
          <p:cNvSpPr>
            <a:spLocks noGrp="1" noChangeArrowheads="1"/>
          </p:cNvSpPr>
          <p:nvPr>
            <p:ph type="title" idx="4294967295"/>
          </p:nvPr>
        </p:nvSpPr>
        <p:spPr>
          <a:xfrm>
            <a:off x="2209800" y="6096000"/>
            <a:ext cx="7772400" cy="762000"/>
          </a:xfrm>
        </p:spPr>
        <p:txBody>
          <a:bodyPr/>
          <a:lstStyle/>
          <a:p>
            <a:pPr eaLnBrk="1" hangingPunct="1"/>
            <a:r>
              <a:rPr lang="it-IT" sz="3200">
                <a:latin typeface="Times" charset="0"/>
              </a:rPr>
              <a:t>Donario degli Etruschi a Delfi (da Colonna)</a:t>
            </a:r>
          </a:p>
        </p:txBody>
      </p:sp>
    </p:spTree>
    <p:extLst>
      <p:ext uri="{BB962C8B-B14F-4D97-AF65-F5344CB8AC3E}">
        <p14:creationId xmlns:p14="http://schemas.microsoft.com/office/powerpoint/2010/main" val="151579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donario etr.Delfi                                              0003100EMacintosh HD                   BBA748FD:"/>
          <p:cNvPicPr>
            <a:picLocks noGrp="1" noChangeAspect="1" noChangeArrowheads="1"/>
          </p:cNvPicPr>
          <p:nvPr>
            <p:ph/>
          </p:nvPr>
        </p:nvPicPr>
        <p:blipFill>
          <a:blip r:embed="rId2"/>
          <a:srcRect/>
          <a:stretch>
            <a:fillRect/>
          </a:stretch>
        </p:blipFill>
        <p:spPr>
          <a:xfrm>
            <a:off x="3071814" y="609600"/>
            <a:ext cx="6046787" cy="5486400"/>
          </a:xfrm>
        </p:spPr>
      </p:pic>
      <p:sp>
        <p:nvSpPr>
          <p:cNvPr id="25602" name="Rectangle 4"/>
          <p:cNvSpPr>
            <a:spLocks noGrp="1" noChangeArrowheads="1"/>
          </p:cNvSpPr>
          <p:nvPr>
            <p:ph type="title" idx="4294967295"/>
          </p:nvPr>
        </p:nvSpPr>
        <p:spPr>
          <a:xfrm>
            <a:off x="2209800" y="6096000"/>
            <a:ext cx="7772400" cy="762000"/>
          </a:xfrm>
        </p:spPr>
        <p:txBody>
          <a:bodyPr/>
          <a:lstStyle/>
          <a:p>
            <a:pPr eaLnBrk="1" hangingPunct="1"/>
            <a:r>
              <a:rPr lang="it-IT" sz="3200">
                <a:latin typeface="Times" charset="0"/>
              </a:rPr>
              <a:t>Donario degli Etruschi a Delfi (da Colonna)</a:t>
            </a:r>
          </a:p>
        </p:txBody>
      </p:sp>
    </p:spTree>
    <p:extLst>
      <p:ext uri="{BB962C8B-B14F-4D97-AF65-F5344CB8AC3E}">
        <p14:creationId xmlns:p14="http://schemas.microsoft.com/office/powerpoint/2010/main" val="731861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descr="iscr.Etr.Delfi                                                 0003100EMacintosh HD                   BBA748FD:"/>
          <p:cNvPicPr>
            <a:picLocks noGrp="1" noChangeAspect="1" noChangeArrowheads="1"/>
          </p:cNvPicPr>
          <p:nvPr>
            <p:ph/>
          </p:nvPr>
        </p:nvPicPr>
        <p:blipFill>
          <a:blip r:embed="rId2"/>
          <a:srcRect/>
          <a:stretch>
            <a:fillRect/>
          </a:stretch>
        </p:blipFill>
        <p:spPr>
          <a:xfrm>
            <a:off x="2573339" y="609600"/>
            <a:ext cx="7045325" cy="5486400"/>
          </a:xfrm>
        </p:spPr>
      </p:pic>
      <p:sp>
        <p:nvSpPr>
          <p:cNvPr id="26626" name="Rectangle 4"/>
          <p:cNvSpPr>
            <a:spLocks noGrp="1" noChangeArrowheads="1"/>
          </p:cNvSpPr>
          <p:nvPr>
            <p:ph type="title" idx="4294967295"/>
          </p:nvPr>
        </p:nvSpPr>
        <p:spPr>
          <a:xfrm>
            <a:off x="2209800" y="6172200"/>
            <a:ext cx="7772400" cy="685800"/>
          </a:xfrm>
        </p:spPr>
        <p:txBody>
          <a:bodyPr/>
          <a:lstStyle/>
          <a:p>
            <a:pPr eaLnBrk="1" hangingPunct="1"/>
            <a:r>
              <a:rPr lang="it-IT" sz="3200">
                <a:latin typeface="Times" charset="0"/>
              </a:rPr>
              <a:t>Cippo degli Etruschi a Delfi</a:t>
            </a:r>
          </a:p>
        </p:txBody>
      </p:sp>
    </p:spTree>
    <p:extLst>
      <p:ext uri="{BB962C8B-B14F-4D97-AF65-F5344CB8AC3E}">
        <p14:creationId xmlns:p14="http://schemas.microsoft.com/office/powerpoint/2010/main" val="337325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delfi pianta                                                   0003100EMacintosh HD                   BBA748FD:"/>
          <p:cNvPicPr>
            <a:picLocks noGrp="1" noChangeAspect="1" noChangeArrowheads="1"/>
          </p:cNvPicPr>
          <p:nvPr>
            <p:ph/>
          </p:nvPr>
        </p:nvPicPr>
        <p:blipFill>
          <a:blip r:embed="rId2"/>
          <a:srcRect/>
          <a:stretch>
            <a:fillRect/>
          </a:stretch>
        </p:blipFill>
        <p:spPr>
          <a:xfrm>
            <a:off x="2209800" y="615951"/>
            <a:ext cx="7772400" cy="5472113"/>
          </a:xfrm>
        </p:spPr>
      </p:pic>
      <p:sp>
        <p:nvSpPr>
          <p:cNvPr id="27650" name="Rectangle 4"/>
          <p:cNvSpPr>
            <a:spLocks noGrp="1" noChangeArrowheads="1"/>
          </p:cNvSpPr>
          <p:nvPr>
            <p:ph type="title" idx="4294967295"/>
          </p:nvPr>
        </p:nvSpPr>
        <p:spPr>
          <a:xfrm>
            <a:off x="2209800" y="5867400"/>
            <a:ext cx="7772400" cy="990600"/>
          </a:xfrm>
        </p:spPr>
        <p:txBody>
          <a:bodyPr>
            <a:normAutofit/>
          </a:bodyPr>
          <a:lstStyle/>
          <a:p>
            <a:pPr eaLnBrk="1" hangingPunct="1"/>
            <a:r>
              <a:rPr lang="it-IT" sz="3200">
                <a:latin typeface="Times" charset="0"/>
              </a:rPr>
              <a:t>Luogo approssimativo del rinvenimento del donario degli Etruschi </a:t>
            </a:r>
          </a:p>
        </p:txBody>
      </p:sp>
      <p:sp>
        <p:nvSpPr>
          <p:cNvPr id="27651" name="Freccia sinistra 3"/>
          <p:cNvSpPr>
            <a:spLocks noChangeArrowheads="1"/>
          </p:cNvSpPr>
          <p:nvPr/>
        </p:nvSpPr>
        <p:spPr bwMode="auto">
          <a:xfrm>
            <a:off x="7794625" y="4005264"/>
            <a:ext cx="2478088" cy="801687"/>
          </a:xfrm>
          <a:prstGeom prst="leftArrow">
            <a:avLst>
              <a:gd name="adj1" fmla="val 50000"/>
              <a:gd name="adj2" fmla="val 50059"/>
            </a:avLst>
          </a:prstGeom>
          <a:solidFill>
            <a:schemeClr val="accent1"/>
          </a:solidFill>
          <a:ln w="9525">
            <a:solidFill>
              <a:schemeClr val="tx1"/>
            </a:solidFill>
            <a:round/>
            <a:headEnd/>
            <a:tailEnd/>
          </a:ln>
        </p:spPr>
        <p:txBody>
          <a:bodyPr>
            <a:prstTxWarp prst="textNoShape">
              <a:avLst/>
            </a:prstTxWarp>
          </a:bodyPr>
          <a:lstStyle/>
          <a:p>
            <a:endParaRPr lang="it-IT"/>
          </a:p>
        </p:txBody>
      </p:sp>
    </p:spTree>
    <p:extLst>
      <p:ext uri="{BB962C8B-B14F-4D97-AF65-F5344CB8AC3E}">
        <p14:creationId xmlns:p14="http://schemas.microsoft.com/office/powerpoint/2010/main" val="53480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olo 2"/>
          <p:cNvSpPr>
            <a:spLocks noGrp="1"/>
          </p:cNvSpPr>
          <p:nvPr>
            <p:ph type="title"/>
          </p:nvPr>
        </p:nvSpPr>
        <p:spPr>
          <a:xfrm>
            <a:off x="1524000" y="1"/>
            <a:ext cx="9144000" cy="1268413"/>
          </a:xfrm>
        </p:spPr>
        <p:txBody>
          <a:bodyPr/>
          <a:lstStyle/>
          <a:p>
            <a:r>
              <a:rPr lang="en-US" sz="3200"/>
              <a:t>M.Torelli, </a:t>
            </a:r>
            <a:r>
              <a:rPr lang="en-US" sz="3200" i="1"/>
              <a:t>Elogia Tarquiniensia</a:t>
            </a:r>
            <a:r>
              <a:rPr lang="en-US" sz="3200"/>
              <a:t>, Roma 1975, pp.30-38:</a:t>
            </a:r>
            <a:br>
              <a:rPr lang="it-IT" sz="3200"/>
            </a:br>
            <a:endParaRPr lang="it-IT" sz="3200"/>
          </a:p>
        </p:txBody>
      </p:sp>
      <p:pic>
        <p:nvPicPr>
          <p:cNvPr id="28674" name="Segnaposto contenuto 4" descr="spurinna.jpg"/>
          <p:cNvPicPr>
            <a:picLocks noGrp="1" noChangeAspect="1"/>
          </p:cNvPicPr>
          <p:nvPr>
            <p:ph idx="1"/>
          </p:nvPr>
        </p:nvPicPr>
        <p:blipFill>
          <a:blip r:embed="rId2"/>
          <a:srcRect t="8124" b="8124"/>
          <a:stretch>
            <a:fillRect/>
          </a:stretch>
        </p:blipFill>
        <p:spPr>
          <a:xfrm>
            <a:off x="1524001" y="908050"/>
            <a:ext cx="8893175" cy="5949950"/>
          </a:xfrm>
        </p:spPr>
      </p:pic>
    </p:spTree>
    <p:extLst>
      <p:ext uri="{BB962C8B-B14F-4D97-AF65-F5344CB8AC3E}">
        <p14:creationId xmlns:p14="http://schemas.microsoft.com/office/powerpoint/2010/main" val="2128606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C2F4C899-8343-BB47-A0BE-E28C4E8E660A}"/>
              </a:ext>
            </a:extLst>
          </p:cNvPr>
          <p:cNvPicPr>
            <a:picLocks noGrp="1" noChangeAspect="1"/>
          </p:cNvPicPr>
          <p:nvPr>
            <p:ph/>
          </p:nvPr>
        </p:nvPicPr>
        <p:blipFill>
          <a:blip r:embed="rId2"/>
          <a:stretch>
            <a:fillRect/>
          </a:stretch>
        </p:blipFill>
        <p:spPr>
          <a:xfrm>
            <a:off x="1524000" y="5755"/>
            <a:ext cx="46038" cy="34528"/>
          </a:xfrm>
        </p:spPr>
      </p:pic>
      <p:sp>
        <p:nvSpPr>
          <p:cNvPr id="29698" name="Rettangolo 2"/>
          <p:cNvSpPr>
            <a:spLocks noChangeArrowheads="1"/>
          </p:cNvSpPr>
          <p:nvPr/>
        </p:nvSpPr>
        <p:spPr bwMode="auto">
          <a:xfrm>
            <a:off x="3143250" y="620713"/>
            <a:ext cx="7056438" cy="3970318"/>
          </a:xfrm>
          <a:prstGeom prst="rect">
            <a:avLst/>
          </a:prstGeom>
          <a:noFill/>
          <a:ln w="9525">
            <a:noFill/>
            <a:miter lim="800000"/>
            <a:headEnd/>
            <a:tailEnd/>
          </a:ln>
        </p:spPr>
        <p:txBody>
          <a:bodyPr>
            <a:prstTxWarp prst="textNoShape">
              <a:avLst/>
            </a:prstTxWarp>
            <a:spAutoFit/>
          </a:bodyPr>
          <a:lstStyle/>
          <a:p>
            <a:r>
              <a:rPr lang="en-US" i="1"/>
              <a:t>V[elthu]r Spur[inna]</a:t>
            </a:r>
            <a:endParaRPr lang="it-IT" i="1"/>
          </a:p>
          <a:p>
            <a:r>
              <a:rPr lang="en-US" i="1"/>
              <a:t>[L]artis f(ilius)</a:t>
            </a:r>
            <a:endParaRPr lang="it-IT" i="1"/>
          </a:p>
          <a:p>
            <a:r>
              <a:rPr lang="en-US" i="1"/>
              <a:t>pr(aetor) II [in] magistratu A[leriae]</a:t>
            </a:r>
            <a:endParaRPr lang="it-IT" i="1"/>
          </a:p>
          <a:p>
            <a:r>
              <a:rPr lang="en-US" i="1"/>
              <a:t>exercitum habuit alte[rum in]</a:t>
            </a:r>
            <a:endParaRPr lang="it-IT" i="1"/>
          </a:p>
          <a:p>
            <a:r>
              <a:rPr lang="en-US" i="1"/>
              <a:t>Siciliam duxit primus [omnium]</a:t>
            </a:r>
            <a:endParaRPr lang="it-IT" i="1"/>
          </a:p>
          <a:p>
            <a:r>
              <a:rPr lang="en-US" i="1"/>
              <a:t>Etruscorum mare c[um legione]</a:t>
            </a:r>
            <a:endParaRPr lang="it-IT" i="1"/>
          </a:p>
          <a:p>
            <a:r>
              <a:rPr lang="en-US" i="1"/>
              <a:t>traiecit a qu[o Apollo cortina]</a:t>
            </a:r>
            <a:endParaRPr lang="it-IT" i="1"/>
          </a:p>
          <a:p>
            <a:r>
              <a:rPr lang="en-US" i="1"/>
              <a:t>aurea ob vi[ctoriam donatus est]</a:t>
            </a:r>
          </a:p>
          <a:p>
            <a:endParaRPr lang="en-US"/>
          </a:p>
          <a:p>
            <a:r>
              <a:rPr lang="en-US"/>
              <a:t>Velthur Spurinna, figlio di Larth, pretore per la seconda volta, mentre era in carica, guidò un esercito ad Aleria e, per primo fra gli Etruschi, ne guidò un altro in Sicilia passando il mare con una legione, per cui donò un bacile d’oro ad Apollo per la sua vittoria. </a:t>
            </a:r>
            <a:endParaRPr lang="it-IT"/>
          </a:p>
          <a:p>
            <a:r>
              <a:rPr lang="en-US"/>
              <a:t> </a:t>
            </a:r>
            <a:endParaRPr lang="it-IT"/>
          </a:p>
        </p:txBody>
      </p:sp>
    </p:spTree>
    <p:extLst>
      <p:ext uri="{BB962C8B-B14F-4D97-AF65-F5344CB8AC3E}">
        <p14:creationId xmlns:p14="http://schemas.microsoft.com/office/powerpoint/2010/main" val="411944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egnaposto contenuto 1"/>
          <p:cNvSpPr>
            <a:spLocks noGrp="1"/>
          </p:cNvSpPr>
          <p:nvPr>
            <p:ph/>
          </p:nvPr>
        </p:nvSpPr>
        <p:spPr/>
        <p:txBody>
          <a:bodyPr/>
          <a:lstStyle/>
          <a:p>
            <a:r>
              <a:rPr lang="en-US" b="1"/>
              <a:t>Strab.</a:t>
            </a:r>
            <a:r>
              <a:rPr lang="en-US" b="1" i="1"/>
              <a:t> </a:t>
            </a:r>
            <a:r>
              <a:rPr lang="en-US"/>
              <a:t>VI.1.5: Segue poi il promontorio Skyllaion... Anassilao, tiranno di Reggio, lo fortificò contro i Tirreni, facendone una stazione navale; impedì così che i pirati attraversassero lo Stretto.</a:t>
            </a:r>
            <a:endParaRPr lang="it-IT"/>
          </a:p>
          <a:p>
            <a:endParaRPr lang="it-IT"/>
          </a:p>
        </p:txBody>
      </p:sp>
    </p:spTree>
    <p:extLst>
      <p:ext uri="{BB962C8B-B14F-4D97-AF65-F5344CB8AC3E}">
        <p14:creationId xmlns:p14="http://schemas.microsoft.com/office/powerpoint/2010/main" val="413860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egnaposto contenuto 1"/>
          <p:cNvSpPr>
            <a:spLocks noGrp="1"/>
          </p:cNvSpPr>
          <p:nvPr>
            <p:ph/>
          </p:nvPr>
        </p:nvSpPr>
        <p:spPr/>
        <p:txBody>
          <a:bodyPr/>
          <a:lstStyle/>
          <a:p>
            <a:r>
              <a:rPr lang="it-IT"/>
              <a:t>La fine dell’espansionismo etrusco</a:t>
            </a:r>
          </a:p>
        </p:txBody>
      </p:sp>
    </p:spTree>
    <p:extLst>
      <p:ext uri="{BB962C8B-B14F-4D97-AF65-F5344CB8AC3E}">
        <p14:creationId xmlns:p14="http://schemas.microsoft.com/office/powerpoint/2010/main" val="1446808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egnaposto contenuto 1"/>
          <p:cNvSpPr>
            <a:spLocks noGrp="1"/>
          </p:cNvSpPr>
          <p:nvPr>
            <p:ph/>
          </p:nvPr>
        </p:nvSpPr>
        <p:spPr/>
        <p:txBody>
          <a:bodyPr/>
          <a:lstStyle/>
          <a:p>
            <a:r>
              <a:rPr lang="it-IT"/>
              <a:t>Battaglia navale vinta a Cuma da Gerone di Siracusa sugli Etruschi. </a:t>
            </a:r>
          </a:p>
          <a:p>
            <a:r>
              <a:rPr lang="it-IT"/>
              <a:t>474 a.C.</a:t>
            </a:r>
          </a:p>
        </p:txBody>
      </p:sp>
    </p:spTree>
    <p:extLst>
      <p:ext uri="{BB962C8B-B14F-4D97-AF65-F5344CB8AC3E}">
        <p14:creationId xmlns:p14="http://schemas.microsoft.com/office/powerpoint/2010/main" val="4161491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p:nvPr>
        </p:nvSpPr>
        <p:spPr/>
        <p:txBody>
          <a:bodyPr/>
          <a:lstStyle/>
          <a:p>
            <a:endParaRPr lang="it-IT"/>
          </a:p>
        </p:txBody>
      </p:sp>
      <p:pic>
        <p:nvPicPr>
          <p:cNvPr id="19458" name="Segnaposto contenuto 3" descr="IMG_6794.JPG"/>
          <p:cNvPicPr>
            <a:picLocks noGrp="1" noChangeAspect="1"/>
          </p:cNvPicPr>
          <p:nvPr>
            <p:ph idx="1"/>
          </p:nvPr>
        </p:nvPicPr>
        <p:blipFill>
          <a:blip r:embed="rId2"/>
          <a:srcRect/>
          <a:stretch>
            <a:fillRect/>
          </a:stretch>
        </p:blipFill>
        <p:spPr>
          <a:xfrm>
            <a:off x="1524000" y="0"/>
            <a:ext cx="9144000" cy="6858000"/>
          </a:xfrm>
        </p:spPr>
      </p:pic>
    </p:spTree>
    <p:extLst>
      <p:ext uri="{BB962C8B-B14F-4D97-AF65-F5344CB8AC3E}">
        <p14:creationId xmlns:p14="http://schemas.microsoft.com/office/powerpoint/2010/main" val="4133508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egnaposto contenuto 1"/>
          <p:cNvSpPr>
            <a:spLocks noGrp="1"/>
          </p:cNvSpPr>
          <p:nvPr>
            <p:ph/>
          </p:nvPr>
        </p:nvSpPr>
        <p:spPr>
          <a:xfrm>
            <a:off x="1524000" y="0"/>
            <a:ext cx="9144000" cy="6858000"/>
          </a:xfrm>
        </p:spPr>
        <p:txBody>
          <a:bodyPr/>
          <a:lstStyle/>
          <a:p>
            <a:pPr marL="0" indent="0">
              <a:buNone/>
            </a:pPr>
            <a:r>
              <a:rPr lang="en-US" b="1"/>
              <a:t>DIODORO XI.51.1-2</a:t>
            </a:r>
            <a:r>
              <a:rPr lang="en-US"/>
              <a:t> </a:t>
            </a:r>
          </a:p>
          <a:p>
            <a:pPr marL="0" indent="0">
              <a:buNone/>
            </a:pPr>
            <a:r>
              <a:rPr lang="en-US">
                <a:latin typeface="Times New Roman" charset="0"/>
                <a:ea typeface="Times New Roman" charset="0"/>
                <a:cs typeface="Times New Roman" charset="0"/>
              </a:rPr>
              <a:t>Sotto l'arconte Acestoride ad Atene e sotto i consoli romani Cesone Fabio e Tito Verginio Ierone, re dei Siracusani, giunti a lui ambasciatori da Cuma d'Italia a chiedergli aiuto, visto che erano attaccati dai Tirreni che avevano il controllo del mare, egli si alleò con loro e mandò un numero adeguato di triremi.  I comandanti delle navi giunsero a Cuma e combatterono insieme con gli abitanti del luogo contro i Tirreni.  Ne distrussero molte navi, vinsero una grande battaglia navale, piegarono la superbia dei Tirreni, liberarono i Cumani dalla paura e fecero ritorno a Siracusa.</a:t>
            </a:r>
            <a:endParaRPr lang="it-IT">
              <a:latin typeface="Times New Roman" charset="0"/>
              <a:ea typeface="Times New Roman" charset="0"/>
              <a:cs typeface="Times New Roman" charset="0"/>
            </a:endParaRPr>
          </a:p>
          <a:p>
            <a:pPr marL="0" indent="0"/>
            <a:endParaRPr lang="it-IT"/>
          </a:p>
        </p:txBody>
      </p:sp>
    </p:spTree>
    <p:extLst>
      <p:ext uri="{BB962C8B-B14F-4D97-AF65-F5344CB8AC3E}">
        <p14:creationId xmlns:p14="http://schemas.microsoft.com/office/powerpoint/2010/main" val="913711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egnaposto contenuto 1"/>
          <p:cNvSpPr>
            <a:spLocks noGrp="1"/>
          </p:cNvSpPr>
          <p:nvPr>
            <p:ph/>
          </p:nvPr>
        </p:nvSpPr>
        <p:spPr/>
        <p:txBody>
          <a:bodyPr/>
          <a:lstStyle/>
          <a:p>
            <a:r>
              <a:rPr lang="en-US" b="1"/>
              <a:t>Pindaro</a:t>
            </a:r>
            <a:r>
              <a:rPr lang="en-US" b="1" i="1"/>
              <a:t>, Pitica</a:t>
            </a:r>
            <a:r>
              <a:rPr lang="en-US" b="1"/>
              <a:t> I 123-132</a:t>
            </a:r>
            <a:endParaRPr lang="it-IT"/>
          </a:p>
          <a:p>
            <a:r>
              <a:rPr lang="en-US"/>
              <a:t>Consenti, Cronide, te ne prego, che il Fenicio rimanga chieto e taccia l'Alalà tirrenico, dopo che vide a Cuma la tracotanza volta per le navi in pianto, e quale il danno fu sotto i colpi del re siracusano, che dalle navi rapide gettò tutti quei giovani in mare, trasse l'Ellade dal peso della schiavitù.</a:t>
            </a:r>
            <a:endParaRPr lang="it-IT"/>
          </a:p>
          <a:p>
            <a:endParaRPr lang="it-IT"/>
          </a:p>
        </p:txBody>
      </p:sp>
    </p:spTree>
    <p:extLst>
      <p:ext uri="{BB962C8B-B14F-4D97-AF65-F5344CB8AC3E}">
        <p14:creationId xmlns:p14="http://schemas.microsoft.com/office/powerpoint/2010/main" val="2318692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5" descr="DSCN3688.JPG                                                   0013D8BBMacintosh HD                   BBA748FD:"/>
          <p:cNvPicPr>
            <a:picLocks noGrp="1" noChangeAspect="1" noChangeArrowheads="1"/>
          </p:cNvPicPr>
          <p:nvPr>
            <p:ph/>
          </p:nvPr>
        </p:nvPicPr>
        <p:blipFill>
          <a:blip r:embed="rId2"/>
          <a:srcRect/>
          <a:stretch>
            <a:fillRect/>
          </a:stretch>
        </p:blipFill>
        <p:spPr>
          <a:xfrm>
            <a:off x="2438400" y="609600"/>
            <a:ext cx="7315200" cy="5486400"/>
          </a:xfrm>
        </p:spPr>
      </p:pic>
      <p:sp>
        <p:nvSpPr>
          <p:cNvPr id="35842" name="Rectangle 6"/>
          <p:cNvSpPr>
            <a:spLocks noGrp="1" noChangeArrowheads="1"/>
          </p:cNvSpPr>
          <p:nvPr>
            <p:ph type="title" idx="4294967295"/>
          </p:nvPr>
        </p:nvSpPr>
        <p:spPr>
          <a:xfrm>
            <a:off x="2209800" y="6019800"/>
            <a:ext cx="7772400" cy="838200"/>
          </a:xfrm>
        </p:spPr>
        <p:txBody>
          <a:bodyPr/>
          <a:lstStyle/>
          <a:p>
            <a:pPr eaLnBrk="1" hangingPunct="1"/>
            <a:r>
              <a:rPr lang="it-IT">
                <a:latin typeface="Times" charset="0"/>
              </a:rPr>
              <a:t>Elmo tipo Negau da Olimpia</a:t>
            </a:r>
          </a:p>
        </p:txBody>
      </p:sp>
    </p:spTree>
    <p:extLst>
      <p:ext uri="{BB962C8B-B14F-4D97-AF65-F5344CB8AC3E}">
        <p14:creationId xmlns:p14="http://schemas.microsoft.com/office/powerpoint/2010/main" val="3033941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DSCN3690.JPG                                                   0013D8BBMacintosh HD                   BBA748FD:"/>
          <p:cNvPicPr>
            <a:picLocks noGrp="1" noChangeAspect="1" noChangeArrowheads="1"/>
          </p:cNvPicPr>
          <p:nvPr>
            <p:ph/>
          </p:nvPr>
        </p:nvPicPr>
        <p:blipFill>
          <a:blip r:embed="rId2"/>
          <a:srcRect/>
          <a:stretch>
            <a:fillRect/>
          </a:stretch>
        </p:blipFill>
        <p:spPr>
          <a:xfrm>
            <a:off x="1828800" y="0"/>
            <a:ext cx="8331200" cy="6248400"/>
          </a:xfrm>
        </p:spPr>
      </p:pic>
      <p:sp>
        <p:nvSpPr>
          <p:cNvPr id="36866" name="Titolo 2"/>
          <p:cNvSpPr>
            <a:spLocks noGrp="1"/>
          </p:cNvSpPr>
          <p:nvPr>
            <p:ph type="title" idx="4294967295"/>
          </p:nvPr>
        </p:nvSpPr>
        <p:spPr>
          <a:xfrm>
            <a:off x="1524000" y="6096000"/>
            <a:ext cx="8839200" cy="762000"/>
          </a:xfrm>
        </p:spPr>
        <p:txBody>
          <a:bodyPr/>
          <a:lstStyle/>
          <a:p>
            <a:r>
              <a:rPr lang="it-IT">
                <a:latin typeface="Calibri" charset="0"/>
                <a:ea typeface="ＭＳ Ｐゴシック" charset="-128"/>
                <a:cs typeface="ＭＳ Ｐゴシック" charset="-128"/>
              </a:rPr>
              <a:t>Iscrizione sullo stesso elmo</a:t>
            </a:r>
          </a:p>
        </p:txBody>
      </p:sp>
    </p:spTree>
    <p:extLst>
      <p:ext uri="{BB962C8B-B14F-4D97-AF65-F5344CB8AC3E}">
        <p14:creationId xmlns:p14="http://schemas.microsoft.com/office/powerpoint/2010/main" val="2866117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DSCN3693.JPG                                                   0013D8BBMacintosh HD                   BBA748FD:"/>
          <p:cNvPicPr>
            <a:picLocks noGrp="1" noChangeAspect="1" noChangeArrowheads="1"/>
          </p:cNvPicPr>
          <p:nvPr>
            <p:ph/>
          </p:nvPr>
        </p:nvPicPr>
        <p:blipFill>
          <a:blip r:embed="rId2"/>
          <a:srcRect/>
          <a:stretch>
            <a:fillRect/>
          </a:stretch>
        </p:blipFill>
        <p:spPr>
          <a:xfrm rot="16200000">
            <a:off x="2405063" y="881063"/>
            <a:ext cx="7048500" cy="5286375"/>
          </a:xfrm>
        </p:spPr>
      </p:pic>
      <p:sp>
        <p:nvSpPr>
          <p:cNvPr id="37890" name="Rectangle 5"/>
          <p:cNvSpPr>
            <a:spLocks noGrp="1" noChangeArrowheads="1"/>
          </p:cNvSpPr>
          <p:nvPr>
            <p:ph type="title" idx="4294967295"/>
          </p:nvPr>
        </p:nvSpPr>
        <p:spPr>
          <a:xfrm>
            <a:off x="7315200" y="5486400"/>
            <a:ext cx="3352800" cy="1371600"/>
          </a:xfrm>
        </p:spPr>
        <p:txBody>
          <a:bodyPr>
            <a:normAutofit/>
          </a:bodyPr>
          <a:lstStyle/>
          <a:p>
            <a:pPr eaLnBrk="1" hangingPunct="1"/>
            <a:r>
              <a:rPr lang="it-IT">
                <a:latin typeface="Times" charset="0"/>
              </a:rPr>
              <a:t>Elmo da Olimpia</a:t>
            </a:r>
          </a:p>
        </p:txBody>
      </p:sp>
    </p:spTree>
    <p:extLst>
      <p:ext uri="{BB962C8B-B14F-4D97-AF65-F5344CB8AC3E}">
        <p14:creationId xmlns:p14="http://schemas.microsoft.com/office/powerpoint/2010/main" val="3406081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 descr="DSCN4117.JPG                                                   00032C48Macintosh HD                   BBA748FD:"/>
          <p:cNvPicPr>
            <a:picLocks noGrp="1" noChangeAspect="1" noChangeArrowheads="1"/>
          </p:cNvPicPr>
          <p:nvPr>
            <p:ph/>
          </p:nvPr>
        </p:nvPicPr>
        <p:blipFill>
          <a:blip r:embed="rId2"/>
          <a:srcRect/>
          <a:stretch>
            <a:fillRect/>
          </a:stretch>
        </p:blipFill>
        <p:spPr>
          <a:xfrm>
            <a:off x="2438400" y="609600"/>
            <a:ext cx="7315200" cy="5486400"/>
          </a:xfrm>
        </p:spPr>
      </p:pic>
      <p:sp>
        <p:nvSpPr>
          <p:cNvPr id="38914" name="Rectangle 4"/>
          <p:cNvSpPr>
            <a:spLocks noGrp="1" noChangeArrowheads="1"/>
          </p:cNvSpPr>
          <p:nvPr>
            <p:ph type="title" idx="4294967295"/>
          </p:nvPr>
        </p:nvSpPr>
        <p:spPr>
          <a:xfrm>
            <a:off x="2209800" y="6019800"/>
            <a:ext cx="7772400" cy="838200"/>
          </a:xfrm>
        </p:spPr>
        <p:txBody>
          <a:bodyPr/>
          <a:lstStyle/>
          <a:p>
            <a:pPr eaLnBrk="1" hangingPunct="1"/>
            <a:r>
              <a:rPr lang="it-IT" sz="3200">
                <a:latin typeface="Times" charset="0"/>
              </a:rPr>
              <a:t>Delfi. Base del donario dei Liparesi</a:t>
            </a:r>
          </a:p>
        </p:txBody>
      </p:sp>
    </p:spTree>
    <p:extLst>
      <p:ext uri="{BB962C8B-B14F-4D97-AF65-F5344CB8AC3E}">
        <p14:creationId xmlns:p14="http://schemas.microsoft.com/office/powerpoint/2010/main" val="1197926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contenuto 1"/>
          <p:cNvSpPr>
            <a:spLocks noGrp="1"/>
          </p:cNvSpPr>
          <p:nvPr>
            <p:ph/>
          </p:nvPr>
        </p:nvSpPr>
        <p:spPr>
          <a:xfrm>
            <a:off x="2209801" y="609600"/>
            <a:ext cx="7847013" cy="5988050"/>
          </a:xfrm>
        </p:spPr>
        <p:txBody>
          <a:bodyPr/>
          <a:lstStyle/>
          <a:p>
            <a:r>
              <a:rPr lang="it-IT"/>
              <a:t>Conseguenza della sconfitta etrusca:</a:t>
            </a:r>
          </a:p>
          <a:p>
            <a:r>
              <a:rPr lang="it-IT"/>
              <a:t>Rifondazione di Napoli.</a:t>
            </a:r>
          </a:p>
          <a:p>
            <a:r>
              <a:rPr lang="it-IT"/>
              <a:t>Strabone V.4.7</a:t>
            </a:r>
          </a:p>
          <a:p>
            <a:r>
              <a:rPr lang="it-IT"/>
              <a:t>Dopo Dicearchia, c'è Neapolis, città dei Cumani; (più tardi ricevette anche una colonia calcidese e alcuni coloni da Pitecusa e da Atene, e per questo fu chiamata Neapolis). Viene indicata sul posto la tomba di una delle Sirene, Partenope, e vi si tiene un agone ginnico, secondo un antico oracolo.</a:t>
            </a:r>
          </a:p>
          <a:p>
            <a:endParaRPr lang="it-IT"/>
          </a:p>
        </p:txBody>
      </p:sp>
    </p:spTree>
    <p:extLst>
      <p:ext uri="{BB962C8B-B14F-4D97-AF65-F5344CB8AC3E}">
        <p14:creationId xmlns:p14="http://schemas.microsoft.com/office/powerpoint/2010/main" val="197291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p:nvPr>
        </p:nvSpPr>
        <p:spPr/>
        <p:txBody>
          <a:bodyPr/>
          <a:lstStyle/>
          <a:p>
            <a:r>
              <a:rPr lang="it-IT" dirty="0"/>
              <a:t>Nuovi costumi funerari nell’Italia centrale tirrenica</a:t>
            </a:r>
          </a:p>
        </p:txBody>
      </p:sp>
    </p:spTree>
    <p:extLst>
      <p:ext uri="{BB962C8B-B14F-4D97-AF65-F5344CB8AC3E}">
        <p14:creationId xmlns:p14="http://schemas.microsoft.com/office/powerpoint/2010/main" val="15562475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olo 1"/>
          <p:cNvSpPr>
            <a:spLocks noGrp="1"/>
          </p:cNvSpPr>
          <p:nvPr>
            <p:ph type="title"/>
          </p:nvPr>
        </p:nvSpPr>
        <p:spPr>
          <a:xfrm>
            <a:off x="1524000" y="0"/>
            <a:ext cx="9144000" cy="762000"/>
          </a:xfrm>
        </p:spPr>
        <p:txBody>
          <a:bodyPr/>
          <a:lstStyle/>
          <a:p>
            <a:r>
              <a:rPr lang="it-IT"/>
              <a:t>Cerveteri (Caere), tombe a facciata</a:t>
            </a:r>
          </a:p>
        </p:txBody>
      </p:sp>
      <p:pic>
        <p:nvPicPr>
          <p:cNvPr id="38915" name="Segnaposto contenuto 3" descr="DSCN0459.JPG"/>
          <p:cNvPicPr>
            <a:picLocks noGrp="1" noChangeAspect="1"/>
          </p:cNvPicPr>
          <p:nvPr>
            <p:ph idx="1"/>
          </p:nvPr>
        </p:nvPicPr>
        <p:blipFill>
          <a:blip r:embed="rId2"/>
          <a:srcRect/>
          <a:stretch>
            <a:fillRect/>
          </a:stretch>
        </p:blipFill>
        <p:spPr>
          <a:xfrm>
            <a:off x="1960563" y="762000"/>
            <a:ext cx="8128000" cy="6096000"/>
          </a:xfrm>
        </p:spPr>
      </p:pic>
    </p:spTree>
    <p:extLst>
      <p:ext uri="{BB962C8B-B14F-4D97-AF65-F5344CB8AC3E}">
        <p14:creationId xmlns:p14="http://schemas.microsoft.com/office/powerpoint/2010/main" val="1196560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olo 3"/>
          <p:cNvSpPr>
            <a:spLocks noGrp="1"/>
          </p:cNvSpPr>
          <p:nvPr>
            <p:ph type="title"/>
          </p:nvPr>
        </p:nvSpPr>
        <p:spPr>
          <a:xfrm>
            <a:off x="1524000" y="-73025"/>
            <a:ext cx="9144000" cy="477838"/>
          </a:xfrm>
        </p:spPr>
        <p:txBody>
          <a:bodyPr>
            <a:normAutofit fontScale="90000"/>
          </a:bodyPr>
          <a:lstStyle/>
          <a:p>
            <a:r>
              <a:rPr lang="it-IT"/>
              <a:t>Caere</a:t>
            </a:r>
          </a:p>
        </p:txBody>
      </p:sp>
      <p:pic>
        <p:nvPicPr>
          <p:cNvPr id="68611" name="Immagine 4" descr="P1130686.JPG"/>
          <p:cNvPicPr>
            <a:picLocks noChangeAspect="1"/>
          </p:cNvPicPr>
          <p:nvPr/>
        </p:nvPicPr>
        <p:blipFill>
          <a:blip r:embed="rId2"/>
          <a:srcRect/>
          <a:stretch>
            <a:fillRect/>
          </a:stretch>
        </p:blipFill>
        <p:spPr bwMode="auto">
          <a:xfrm>
            <a:off x="1524000" y="477838"/>
            <a:ext cx="9144000" cy="6107112"/>
          </a:xfrm>
          <a:prstGeom prst="rect">
            <a:avLst/>
          </a:prstGeom>
          <a:noFill/>
          <a:ln w="9525">
            <a:noFill/>
            <a:miter lim="800000"/>
            <a:headEnd/>
            <a:tailEnd/>
          </a:ln>
        </p:spPr>
      </p:pic>
    </p:spTree>
    <p:extLst>
      <p:ext uri="{BB962C8B-B14F-4D97-AF65-F5344CB8AC3E}">
        <p14:creationId xmlns:p14="http://schemas.microsoft.com/office/powerpoint/2010/main" val="362346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olo 1"/>
          <p:cNvSpPr>
            <a:spLocks noGrp="1"/>
          </p:cNvSpPr>
          <p:nvPr>
            <p:ph type="title"/>
          </p:nvPr>
        </p:nvSpPr>
        <p:spPr>
          <a:xfrm>
            <a:off x="1524000" y="0"/>
            <a:ext cx="9144000" cy="762000"/>
          </a:xfrm>
        </p:spPr>
        <p:txBody>
          <a:bodyPr/>
          <a:lstStyle/>
          <a:p>
            <a:r>
              <a:rPr lang="it-IT"/>
              <a:t>Spina</a:t>
            </a:r>
          </a:p>
        </p:txBody>
      </p:sp>
      <p:pic>
        <p:nvPicPr>
          <p:cNvPr id="20482" name="Segnaposto contenuto 3" descr="IMG_6795.JPG"/>
          <p:cNvPicPr>
            <a:picLocks noGrp="1" noChangeAspect="1"/>
          </p:cNvPicPr>
          <p:nvPr>
            <p:ph idx="1"/>
          </p:nvPr>
        </p:nvPicPr>
        <p:blipFill>
          <a:blip r:embed="rId2"/>
          <a:srcRect/>
          <a:stretch>
            <a:fillRect/>
          </a:stretch>
        </p:blipFill>
        <p:spPr>
          <a:xfrm>
            <a:off x="2209800" y="838200"/>
            <a:ext cx="8026400" cy="6019800"/>
          </a:xfrm>
        </p:spPr>
      </p:pic>
    </p:spTree>
    <p:extLst>
      <p:ext uri="{BB962C8B-B14F-4D97-AF65-F5344CB8AC3E}">
        <p14:creationId xmlns:p14="http://schemas.microsoft.com/office/powerpoint/2010/main" val="267779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1" y="-45719"/>
            <a:ext cx="45719" cy="45719"/>
          </a:xfrm>
        </p:spPr>
        <p:txBody>
          <a:bodyPr>
            <a:normAutofit fontScale="90000"/>
          </a:bodyPr>
          <a:lstStyle/>
          <a:p>
            <a:endParaRPr lang="it-IT" dirty="0"/>
          </a:p>
        </p:txBody>
      </p:sp>
      <p:pic>
        <p:nvPicPr>
          <p:cNvPr id="3" name="Immagine 2" descr="Campani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404"/>
            <a:ext cx="9144000" cy="6777318"/>
          </a:xfrm>
          <a:prstGeom prst="rect">
            <a:avLst/>
          </a:prstGeom>
        </p:spPr>
      </p:pic>
    </p:spTree>
    <p:extLst>
      <p:ext uri="{BB962C8B-B14F-4D97-AF65-F5344CB8AC3E}">
        <p14:creationId xmlns:p14="http://schemas.microsoft.com/office/powerpoint/2010/main" val="3150552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1" y="-45719"/>
            <a:ext cx="45719" cy="45719"/>
          </a:xfrm>
        </p:spPr>
        <p:txBody>
          <a:bodyPr>
            <a:normAutofit fontScale="90000"/>
          </a:bodyPr>
          <a:lstStyle/>
          <a:p>
            <a:endParaRPr lang="it-IT" dirty="0"/>
          </a:p>
        </p:txBody>
      </p:sp>
      <p:pic>
        <p:nvPicPr>
          <p:cNvPr id="3" name="Immagine 2" descr="Fra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1154"/>
            <a:ext cx="3643630" cy="6710215"/>
          </a:xfrm>
          <a:prstGeom prst="rect">
            <a:avLst/>
          </a:prstGeom>
        </p:spPr>
      </p:pic>
      <p:sp>
        <p:nvSpPr>
          <p:cNvPr id="5" name="CasellaDiTesto 4"/>
          <p:cNvSpPr txBox="1"/>
          <p:nvPr/>
        </p:nvSpPr>
        <p:spPr>
          <a:xfrm>
            <a:off x="5231905" y="2060849"/>
            <a:ext cx="5436096" cy="2031325"/>
          </a:xfrm>
          <a:prstGeom prst="rect">
            <a:avLst/>
          </a:prstGeom>
          <a:noFill/>
        </p:spPr>
        <p:txBody>
          <a:bodyPr wrap="square" rtlCol="0">
            <a:spAutoFit/>
          </a:bodyPr>
          <a:lstStyle/>
          <a:p>
            <a:r>
              <a:rPr lang="it-IT" dirty="0"/>
              <a:t>A. Maiuri, Una necropoli arcaica presso Salerno e tracce dell'espansione etrusca </a:t>
            </a:r>
          </a:p>
          <a:p>
            <a:r>
              <a:rPr lang="it-IT" dirty="0"/>
              <a:t>nell'agro picentino, in Studi Etruschi, 3, 1929, p. 91-101 </a:t>
            </a:r>
          </a:p>
          <a:p>
            <a:r>
              <a:rPr lang="it-IT" dirty="0"/>
              <a:t>L. </a:t>
            </a:r>
            <a:r>
              <a:rPr lang="it-IT" dirty="0" err="1"/>
              <a:t>Tomay</a:t>
            </a:r>
            <a:r>
              <a:rPr lang="it-IT" dirty="0"/>
              <a:t>, ‘Per una definizione delle aree sacre di Fratte, nuovi documenti fittili dall’abitato’, in </a:t>
            </a:r>
            <a:r>
              <a:rPr lang="it-IT" i="1" dirty="0"/>
              <a:t>Apollo </a:t>
            </a:r>
            <a:r>
              <a:rPr lang="it-IT" dirty="0"/>
              <a:t>18, 2002, 3-22. </a:t>
            </a:r>
          </a:p>
          <a:p>
            <a:endParaRPr lang="it-IT" dirty="0"/>
          </a:p>
        </p:txBody>
      </p:sp>
    </p:spTree>
    <p:extLst>
      <p:ext uri="{BB962C8B-B14F-4D97-AF65-F5344CB8AC3E}">
        <p14:creationId xmlns:p14="http://schemas.microsoft.com/office/powerpoint/2010/main" val="1403730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1" y="-45719"/>
            <a:ext cx="45719" cy="45719"/>
          </a:xfrm>
        </p:spPr>
        <p:txBody>
          <a:bodyPr>
            <a:normAutofit fontScale="90000"/>
          </a:bodyPr>
          <a:lstStyle/>
          <a:p>
            <a:endParaRPr lang="it-IT" dirty="0"/>
          </a:p>
        </p:txBody>
      </p:sp>
      <p:pic>
        <p:nvPicPr>
          <p:cNvPr id="4" name="Immagine 3" descr="Frat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41602"/>
            <a:ext cx="7596336" cy="6046063"/>
          </a:xfrm>
          <a:prstGeom prst="rect">
            <a:avLst/>
          </a:prstGeom>
        </p:spPr>
      </p:pic>
    </p:spTree>
    <p:extLst>
      <p:ext uri="{BB962C8B-B14F-4D97-AF65-F5344CB8AC3E}">
        <p14:creationId xmlns:p14="http://schemas.microsoft.com/office/powerpoint/2010/main" val="1808590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olo 2"/>
          <p:cNvSpPr>
            <a:spLocks noGrp="1"/>
          </p:cNvSpPr>
          <p:nvPr>
            <p:ph type="title"/>
          </p:nvPr>
        </p:nvSpPr>
        <p:spPr>
          <a:xfrm>
            <a:off x="1524000" y="0"/>
            <a:ext cx="3276600" cy="1989138"/>
          </a:xfrm>
        </p:spPr>
        <p:txBody>
          <a:bodyPr/>
          <a:lstStyle/>
          <a:p>
            <a:r>
              <a:rPr lang="it-IT"/>
              <a:t>Lipara</a:t>
            </a:r>
          </a:p>
        </p:txBody>
      </p:sp>
      <p:pic>
        <p:nvPicPr>
          <p:cNvPr id="21506" name="Segnaposto contenuto 4" descr="Lipari.jpg"/>
          <p:cNvPicPr>
            <a:picLocks noGrp="1" noChangeAspect="1"/>
          </p:cNvPicPr>
          <p:nvPr>
            <p:ph idx="1"/>
          </p:nvPr>
        </p:nvPicPr>
        <p:blipFill>
          <a:blip r:embed="rId2"/>
          <a:srcRect l="1701" r="1701"/>
          <a:stretch>
            <a:fillRect/>
          </a:stretch>
        </p:blipFill>
        <p:spPr>
          <a:xfrm>
            <a:off x="4943476" y="1"/>
            <a:ext cx="5724525" cy="6823075"/>
          </a:xfrm>
        </p:spPr>
      </p:pic>
      <p:pic>
        <p:nvPicPr>
          <p:cNvPr id="2" name="Picture 1">
            <a:extLst>
              <a:ext uri="{FF2B5EF4-FFF2-40B4-BE49-F238E27FC236}">
                <a16:creationId xmlns:a16="http://schemas.microsoft.com/office/drawing/2014/main" id="{FF9A70ED-3645-5E42-8CEC-BF31F75D9C7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590395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egnaposto contenuto 1"/>
          <p:cNvSpPr>
            <a:spLocks noGrp="1"/>
          </p:cNvSpPr>
          <p:nvPr>
            <p:ph/>
          </p:nvPr>
        </p:nvSpPr>
        <p:spPr>
          <a:xfrm>
            <a:off x="1524000" y="-100013"/>
            <a:ext cx="9144000" cy="6958013"/>
          </a:xfrm>
        </p:spPr>
        <p:txBody>
          <a:bodyPr/>
          <a:lstStyle/>
          <a:p>
            <a:r>
              <a:rPr lang="en-US" b="1" dirty="0" err="1"/>
              <a:t>Callim</a:t>
            </a:r>
            <a:r>
              <a:rPr lang="en-US" b="1" dirty="0"/>
              <a:t>.</a:t>
            </a:r>
            <a:r>
              <a:rPr lang="en-US" dirty="0"/>
              <a:t> </a:t>
            </a:r>
            <a:r>
              <a:rPr lang="en-US" i="1" dirty="0" err="1"/>
              <a:t>Aitia</a:t>
            </a:r>
            <a:r>
              <a:rPr lang="en-US" dirty="0"/>
              <a:t> </a:t>
            </a:r>
            <a:r>
              <a:rPr lang="en-US" dirty="0" err="1"/>
              <a:t>fr</a:t>
            </a:r>
            <a:r>
              <a:rPr lang="en-US" dirty="0"/>
              <a:t>. 93 Pfeiffer:</a:t>
            </a:r>
            <a:endParaRPr lang="it-IT" dirty="0"/>
          </a:p>
          <a:p>
            <a:r>
              <a:rPr lang="el-GR" dirty="0"/>
              <a:t>οἰκήσας Λιπά[ρ</a:t>
            </a:r>
          </a:p>
          <a:p>
            <a:r>
              <a:rPr lang="el-GR" dirty="0"/>
              <a:t>της ω. Τυ[ρσην </a:t>
            </a:r>
            <a:endParaRPr lang="it-IT" dirty="0"/>
          </a:p>
          <a:p>
            <a:endParaRPr lang="it-IT" dirty="0"/>
          </a:p>
          <a:p>
            <a:pPr>
              <a:buFontTx/>
              <a:buNone/>
            </a:pPr>
            <a:r>
              <a:rPr lang="en-US" b="1" dirty="0"/>
              <a:t>Ovid.</a:t>
            </a:r>
            <a:r>
              <a:rPr lang="en-US" i="1" dirty="0"/>
              <a:t>, Ibis </a:t>
            </a:r>
            <a:r>
              <a:rPr lang="en-US" dirty="0"/>
              <a:t>465-6: </a:t>
            </a:r>
            <a:endParaRPr lang="it-IT" dirty="0"/>
          </a:p>
          <a:p>
            <a:r>
              <a:rPr lang="en-US" i="1" dirty="0" err="1"/>
              <a:t>Victima</a:t>
            </a:r>
            <a:r>
              <a:rPr lang="en-US" i="1" dirty="0"/>
              <a:t> </a:t>
            </a:r>
            <a:r>
              <a:rPr lang="en-US" i="1" dirty="0" err="1"/>
              <a:t>vel</a:t>
            </a:r>
            <a:r>
              <a:rPr lang="en-US" i="1" dirty="0"/>
              <a:t> </a:t>
            </a:r>
            <a:r>
              <a:rPr lang="en-US" i="1" dirty="0" err="1"/>
              <a:t>Phoebo</a:t>
            </a:r>
            <a:r>
              <a:rPr lang="en-US" i="1" dirty="0"/>
              <a:t> </a:t>
            </a:r>
            <a:r>
              <a:rPr lang="en-US" i="1" dirty="0" err="1"/>
              <a:t>sacras</a:t>
            </a:r>
            <a:r>
              <a:rPr lang="en-US" i="1" dirty="0"/>
              <a:t> </a:t>
            </a:r>
            <a:r>
              <a:rPr lang="en-US" i="1" dirty="0" err="1"/>
              <a:t>macteris</a:t>
            </a:r>
            <a:r>
              <a:rPr lang="en-US" i="1" dirty="0"/>
              <a:t> ad </a:t>
            </a:r>
            <a:r>
              <a:rPr lang="en-US" i="1" dirty="0" err="1"/>
              <a:t>aras</a:t>
            </a:r>
            <a:r>
              <a:rPr lang="en-US" i="1" dirty="0"/>
              <a:t>,</a:t>
            </a:r>
            <a:endParaRPr lang="it-IT" dirty="0"/>
          </a:p>
          <a:p>
            <a:r>
              <a:rPr lang="en-US" i="1" dirty="0"/>
              <a:t>quam </a:t>
            </a:r>
            <a:r>
              <a:rPr lang="en-US" i="1" dirty="0" err="1"/>
              <a:t>tulit</a:t>
            </a:r>
            <a:r>
              <a:rPr lang="en-US" i="1" dirty="0"/>
              <a:t> a </a:t>
            </a:r>
            <a:r>
              <a:rPr lang="en-US" i="1" dirty="0" err="1"/>
              <a:t>saevo</a:t>
            </a:r>
            <a:r>
              <a:rPr lang="en-US" i="1" dirty="0"/>
              <a:t> </a:t>
            </a:r>
            <a:r>
              <a:rPr lang="en-US" i="1" dirty="0" err="1"/>
              <a:t>Theudotus</a:t>
            </a:r>
            <a:r>
              <a:rPr lang="en-US" i="1" dirty="0"/>
              <a:t> </a:t>
            </a:r>
            <a:r>
              <a:rPr lang="en-US" i="1" dirty="0" err="1"/>
              <a:t>hoste</a:t>
            </a:r>
            <a:r>
              <a:rPr lang="en-US" i="1" dirty="0"/>
              <a:t> </a:t>
            </a:r>
            <a:r>
              <a:rPr lang="en-US" i="1" dirty="0" err="1"/>
              <a:t>necem</a:t>
            </a:r>
            <a:r>
              <a:rPr lang="en-US" i="1" dirty="0"/>
              <a:t>.</a:t>
            </a:r>
            <a:endParaRPr lang="it-IT" dirty="0"/>
          </a:p>
          <a:p>
            <a:r>
              <a:rPr lang="en-US" dirty="0"/>
              <a:t>Come </a:t>
            </a:r>
            <a:r>
              <a:rPr lang="en-US" dirty="0" err="1"/>
              <a:t>vittima</a:t>
            </a:r>
            <a:r>
              <a:rPr lang="en-US" dirty="0"/>
              <a:t> </a:t>
            </a:r>
            <a:r>
              <a:rPr lang="en-US" dirty="0" err="1"/>
              <a:t>saresti</a:t>
            </a:r>
            <a:r>
              <a:rPr lang="en-US" dirty="0"/>
              <a:t> </a:t>
            </a:r>
            <a:r>
              <a:rPr lang="en-US" dirty="0" err="1"/>
              <a:t>ucciso</a:t>
            </a:r>
            <a:r>
              <a:rPr lang="en-US" dirty="0"/>
              <a:t> </a:t>
            </a:r>
            <a:r>
              <a:rPr lang="en-US" dirty="0" err="1"/>
              <a:t>sulle</a:t>
            </a:r>
            <a:r>
              <a:rPr lang="en-US" dirty="0"/>
              <a:t> are </a:t>
            </a:r>
            <a:r>
              <a:rPr lang="en-US" dirty="0" err="1"/>
              <a:t>sacre</a:t>
            </a:r>
            <a:r>
              <a:rPr lang="en-US" dirty="0"/>
              <a:t>,</a:t>
            </a:r>
            <a:endParaRPr lang="it-IT" dirty="0"/>
          </a:p>
          <a:p>
            <a:r>
              <a:rPr lang="en-US" dirty="0" err="1"/>
              <a:t>Teodoto</a:t>
            </a:r>
            <a:r>
              <a:rPr lang="en-US" dirty="0"/>
              <a:t>, </a:t>
            </a:r>
            <a:r>
              <a:rPr lang="en-US" dirty="0" err="1"/>
              <a:t>che</a:t>
            </a:r>
            <a:r>
              <a:rPr lang="en-US" dirty="0"/>
              <a:t> </a:t>
            </a:r>
            <a:r>
              <a:rPr lang="en-US" dirty="0" err="1"/>
              <a:t>ottenesti</a:t>
            </a:r>
            <a:r>
              <a:rPr lang="en-US" dirty="0"/>
              <a:t> </a:t>
            </a:r>
            <a:r>
              <a:rPr lang="en-US" dirty="0" err="1"/>
              <a:t>questa</a:t>
            </a:r>
            <a:r>
              <a:rPr lang="en-US" dirty="0"/>
              <a:t> </a:t>
            </a:r>
            <a:r>
              <a:rPr lang="en-US" dirty="0" err="1"/>
              <a:t>morte</a:t>
            </a:r>
            <a:r>
              <a:rPr lang="en-US" dirty="0"/>
              <a:t> </a:t>
            </a:r>
            <a:r>
              <a:rPr lang="en-US" dirty="0" err="1"/>
              <a:t>da</a:t>
            </a:r>
            <a:r>
              <a:rPr lang="en-US" dirty="0"/>
              <a:t> parte </a:t>
            </a:r>
            <a:r>
              <a:rPr lang="en-US" dirty="0" err="1"/>
              <a:t>di</a:t>
            </a:r>
            <a:r>
              <a:rPr lang="en-US" dirty="0"/>
              <a:t> un </a:t>
            </a:r>
            <a:r>
              <a:rPr lang="en-US" dirty="0" err="1"/>
              <a:t>nemico</a:t>
            </a:r>
            <a:r>
              <a:rPr lang="en-US" dirty="0"/>
              <a:t> </a:t>
            </a:r>
            <a:r>
              <a:rPr lang="en-US" dirty="0" err="1"/>
              <a:t>crudele</a:t>
            </a:r>
            <a:r>
              <a:rPr lang="en-US" dirty="0"/>
              <a:t>.</a:t>
            </a:r>
            <a:endParaRPr lang="it-IT" dirty="0"/>
          </a:p>
          <a:p>
            <a:endParaRPr lang="it-IT" dirty="0"/>
          </a:p>
        </p:txBody>
      </p:sp>
    </p:spTree>
    <p:extLst>
      <p:ext uri="{BB962C8B-B14F-4D97-AF65-F5344CB8AC3E}">
        <p14:creationId xmlns:p14="http://schemas.microsoft.com/office/powerpoint/2010/main" val="3416738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contenuto 1"/>
          <p:cNvSpPr>
            <a:spLocks noGrp="1"/>
          </p:cNvSpPr>
          <p:nvPr>
            <p:ph/>
          </p:nvPr>
        </p:nvSpPr>
        <p:spPr>
          <a:xfrm>
            <a:off x="1524000" y="0"/>
            <a:ext cx="9144000" cy="6858000"/>
          </a:xfrm>
        </p:spPr>
        <p:txBody>
          <a:bodyPr/>
          <a:lstStyle/>
          <a:p>
            <a:r>
              <a:rPr lang="en-US"/>
              <a:t>Schol. in Ov., </a:t>
            </a:r>
            <a:r>
              <a:rPr lang="en-US" i="1"/>
              <a:t>Ibin</a:t>
            </a:r>
            <a:r>
              <a:rPr lang="en-US"/>
              <a:t>, cit.</a:t>
            </a:r>
            <a:endParaRPr lang="it-IT"/>
          </a:p>
          <a:p>
            <a:r>
              <a:rPr lang="en-US" i="1"/>
              <a:t>Tyrrheni (codd.: Terpeni) obsidentes Liparium castrum promiserunt Apolloni, si faceret eos victores, fortissimum Liparensium ei sacrificare.  Habita autem victoria, promissum reddiderunt immolantes ei quendam nomine Theodotum.</a:t>
            </a:r>
            <a:endParaRPr lang="it-IT" i="1"/>
          </a:p>
          <a:p>
            <a:r>
              <a:rPr lang="en-US"/>
              <a:t>I Tirreni che assediavano la rocca dei Liparesi promisero ad Apollo che, se avesse dato loro la vittoria, gli avrebbero sacrificato il più forte dei Liparesi.  E difatti, dopo la vittoria, gli offrirono, come promesso, e gli sacrificarono un tale di nome Teodoto.</a:t>
            </a:r>
            <a:endParaRPr lang="it-IT"/>
          </a:p>
          <a:p>
            <a:endParaRPr lang="it-IT"/>
          </a:p>
        </p:txBody>
      </p:sp>
    </p:spTree>
    <p:extLst>
      <p:ext uri="{BB962C8B-B14F-4D97-AF65-F5344CB8AC3E}">
        <p14:creationId xmlns:p14="http://schemas.microsoft.com/office/powerpoint/2010/main" val="23435760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724</Words>
  <Application>Microsoft Macintosh PowerPoint</Application>
  <PresentationFormat>Widescreen</PresentationFormat>
  <Paragraphs>53</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ＭＳ Ｐゴシック</vt:lpstr>
      <vt:lpstr>Arial</vt:lpstr>
      <vt:lpstr>Calibri</vt:lpstr>
      <vt:lpstr>Calibri Light</vt:lpstr>
      <vt:lpstr>Times</vt:lpstr>
      <vt:lpstr>Times New Roman</vt:lpstr>
      <vt:lpstr>Office Theme</vt:lpstr>
      <vt:lpstr>PowerPoint Presentation</vt:lpstr>
      <vt:lpstr>PowerPoint Presentation</vt:lpstr>
      <vt:lpstr>Spina</vt:lpstr>
      <vt:lpstr>PowerPoint Presentation</vt:lpstr>
      <vt:lpstr>PowerPoint Presentation</vt:lpstr>
      <vt:lpstr>PowerPoint Presentation</vt:lpstr>
      <vt:lpstr>Lipara</vt:lpstr>
      <vt:lpstr>PowerPoint Presentation</vt:lpstr>
      <vt:lpstr>PowerPoint Presentation</vt:lpstr>
      <vt:lpstr>Donario degli Etruschi a Delfi</vt:lpstr>
      <vt:lpstr>Donario degli Etruschi a Delfi (da Colonna)</vt:lpstr>
      <vt:lpstr>Donario degli Etruschi a Delfi (da Colonna)</vt:lpstr>
      <vt:lpstr>Cippo degli Etruschi a Delfi</vt:lpstr>
      <vt:lpstr>Luogo approssimativo del rinvenimento del donario degli Etruschi </vt:lpstr>
      <vt:lpstr>M.Torelli, Elogia Tarquiniensia, Roma 1975, pp.30-38: </vt:lpstr>
      <vt:lpstr>PowerPoint Presentation</vt:lpstr>
      <vt:lpstr>PowerPoint Presentation</vt:lpstr>
      <vt:lpstr>PowerPoint Presentation</vt:lpstr>
      <vt:lpstr>PowerPoint Presentation</vt:lpstr>
      <vt:lpstr>PowerPoint Presentation</vt:lpstr>
      <vt:lpstr>PowerPoint Presentation</vt:lpstr>
      <vt:lpstr>Elmo tipo Negau da Olimpia</vt:lpstr>
      <vt:lpstr>Iscrizione sullo stesso elmo</vt:lpstr>
      <vt:lpstr>Elmo da Olimpia</vt:lpstr>
      <vt:lpstr>Delfi. Base del donario dei Liparesi</vt:lpstr>
      <vt:lpstr>PowerPoint Presentation</vt:lpstr>
      <vt:lpstr>PowerPoint Presentation</vt:lpstr>
      <vt:lpstr>Cerveteri (Caere), tombe a facciata</vt:lpstr>
      <vt:lpstr>Caere</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Attilio Mastrocinque</dc:creator>
  <cp:lastModifiedBy>Attilio Mastrocinque</cp:lastModifiedBy>
  <cp:revision>8</cp:revision>
  <dcterms:created xsi:type="dcterms:W3CDTF">2018-05-04T13:41:29Z</dcterms:created>
  <dcterms:modified xsi:type="dcterms:W3CDTF">2018-05-04T13:47:55Z</dcterms:modified>
</cp:coreProperties>
</file>