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8" r:id="rId2"/>
    <p:sldId id="268" r:id="rId3"/>
    <p:sldId id="287" r:id="rId4"/>
    <p:sldId id="286" r:id="rId5"/>
    <p:sldId id="272" r:id="rId6"/>
    <p:sldId id="273" r:id="rId7"/>
    <p:sldId id="274" r:id="rId8"/>
    <p:sldId id="275" r:id="rId9"/>
    <p:sldId id="276" r:id="rId10"/>
    <p:sldId id="277" r:id="rId11"/>
    <p:sldId id="289" r:id="rId12"/>
    <p:sldId id="278" r:id="rId13"/>
    <p:sldId id="295" r:id="rId14"/>
    <p:sldId id="279" r:id="rId15"/>
    <p:sldId id="290" r:id="rId16"/>
    <p:sldId id="294" r:id="rId17"/>
    <p:sldId id="291" r:id="rId18"/>
    <p:sldId id="292" r:id="rId19"/>
    <p:sldId id="293" r:id="rId20"/>
    <p:sldId id="283" r:id="rId21"/>
    <p:sldId id="280" r:id="rId22"/>
    <p:sldId id="284" r:id="rId23"/>
    <p:sldId id="285" r:id="rId24"/>
    <p:sldId id="281"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F3EA65E1-C42B-44FB-8E5A-95D676BB2D2A}">
          <p14:sldIdLst>
            <p14:sldId id="288"/>
          </p14:sldIdLst>
        </p14:section>
        <p14:section name="Sezione senza titolo" id="{ED449DB3-E9A7-4F65-B95C-AE4C31A2488E}">
          <p14:sldIdLst>
            <p14:sldId id="268"/>
            <p14:sldId id="287"/>
            <p14:sldId id="286"/>
            <p14:sldId id="272"/>
            <p14:sldId id="273"/>
            <p14:sldId id="274"/>
            <p14:sldId id="275"/>
            <p14:sldId id="276"/>
            <p14:sldId id="277"/>
            <p14:sldId id="289"/>
            <p14:sldId id="278"/>
            <p14:sldId id="295"/>
            <p14:sldId id="279"/>
            <p14:sldId id="290"/>
            <p14:sldId id="294"/>
            <p14:sldId id="291"/>
            <p14:sldId id="292"/>
            <p14:sldId id="293"/>
            <p14:sldId id="283"/>
            <p14:sldId id="280"/>
            <p14:sldId id="284"/>
            <p14:sldId id="285"/>
            <p14:sldId id="28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1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0E8AF5-779F-4E46-B190-844DF1135210}" type="datetimeFigureOut">
              <a:rPr lang="it-IT" smtClean="0"/>
              <a:pPr/>
              <a:t>08/10/2021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002D90-6F7B-4942-BC87-50D71648556E}"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4002D90-6F7B-4942-BC87-50D71648556E}" type="slidenum">
              <a:rPr lang="it-IT" smtClean="0"/>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4002D90-6F7B-4942-BC87-50D71648556E}" type="slidenum">
              <a:rPr lang="it-IT" smtClean="0"/>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4002D90-6F7B-4942-BC87-50D71648556E}" type="slidenum">
              <a:rPr lang="it-IT" smtClean="0"/>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4002D90-6F7B-4942-BC87-50D71648556E}" type="slidenum">
              <a:rPr lang="it-IT" smtClean="0"/>
              <a:pPr/>
              <a:t>11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9A0CC80-ACF2-4232-AEA5-A1098A28E6ED}" type="datetimeFigureOut">
              <a:rPr lang="it-IT" smtClean="0"/>
              <a:pPr/>
              <a:t>08/10/2021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9D9788C-E3F3-4521-B641-7A2A975DE7EA}" type="slidenum">
              <a:rPr lang="it-IT" smtClean="0"/>
              <a:pPr/>
              <a:t>‹N°›</a:t>
            </a:fld>
            <a:endParaRPr lang="it-IT"/>
          </a:p>
        </p:txBody>
      </p:sp>
    </p:spTree>
    <p:extLst>
      <p:ext uri="{BB962C8B-B14F-4D97-AF65-F5344CB8AC3E}">
        <p14:creationId xmlns:p14="http://schemas.microsoft.com/office/powerpoint/2010/main" val="931474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9A0CC80-ACF2-4232-AEA5-A1098A28E6ED}" type="datetimeFigureOut">
              <a:rPr lang="it-IT" smtClean="0"/>
              <a:pPr/>
              <a:t>08/10/2021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9D9788C-E3F3-4521-B641-7A2A975DE7EA}" type="slidenum">
              <a:rPr lang="it-IT" smtClean="0"/>
              <a:pPr/>
              <a:t>‹N°›</a:t>
            </a:fld>
            <a:endParaRPr lang="it-IT"/>
          </a:p>
        </p:txBody>
      </p:sp>
    </p:spTree>
    <p:extLst>
      <p:ext uri="{BB962C8B-B14F-4D97-AF65-F5344CB8AC3E}">
        <p14:creationId xmlns:p14="http://schemas.microsoft.com/office/powerpoint/2010/main" val="424449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9A0CC80-ACF2-4232-AEA5-A1098A28E6ED}" type="datetimeFigureOut">
              <a:rPr lang="it-IT" smtClean="0"/>
              <a:pPr/>
              <a:t>08/10/2021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9D9788C-E3F3-4521-B641-7A2A975DE7EA}" type="slidenum">
              <a:rPr lang="it-IT" smtClean="0"/>
              <a:pPr/>
              <a:t>‹N°›</a:t>
            </a:fld>
            <a:endParaRPr lang="it-IT"/>
          </a:p>
        </p:txBody>
      </p:sp>
    </p:spTree>
    <p:extLst>
      <p:ext uri="{BB962C8B-B14F-4D97-AF65-F5344CB8AC3E}">
        <p14:creationId xmlns:p14="http://schemas.microsoft.com/office/powerpoint/2010/main" val="368998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9A0CC80-ACF2-4232-AEA5-A1098A28E6ED}" type="datetimeFigureOut">
              <a:rPr lang="it-IT" smtClean="0"/>
              <a:pPr/>
              <a:t>08/10/2021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9D9788C-E3F3-4521-B641-7A2A975DE7EA}" type="slidenum">
              <a:rPr lang="it-IT" smtClean="0"/>
              <a:pPr/>
              <a:t>‹N°›</a:t>
            </a:fld>
            <a:endParaRPr lang="it-IT"/>
          </a:p>
        </p:txBody>
      </p:sp>
    </p:spTree>
    <p:extLst>
      <p:ext uri="{BB962C8B-B14F-4D97-AF65-F5344CB8AC3E}">
        <p14:creationId xmlns:p14="http://schemas.microsoft.com/office/powerpoint/2010/main" val="642605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29A0CC80-ACF2-4232-AEA5-A1098A28E6ED}" type="datetimeFigureOut">
              <a:rPr lang="it-IT" smtClean="0"/>
              <a:pPr/>
              <a:t>08/10/2021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9D9788C-E3F3-4521-B641-7A2A975DE7EA}" type="slidenum">
              <a:rPr lang="it-IT" smtClean="0"/>
              <a:pPr/>
              <a:t>‹N°›</a:t>
            </a:fld>
            <a:endParaRPr lang="it-IT"/>
          </a:p>
        </p:txBody>
      </p:sp>
    </p:spTree>
    <p:extLst>
      <p:ext uri="{BB962C8B-B14F-4D97-AF65-F5344CB8AC3E}">
        <p14:creationId xmlns:p14="http://schemas.microsoft.com/office/powerpoint/2010/main" val="1919103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9A0CC80-ACF2-4232-AEA5-A1098A28E6ED}" type="datetimeFigureOut">
              <a:rPr lang="it-IT" smtClean="0"/>
              <a:pPr/>
              <a:t>08/10/2021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9D9788C-E3F3-4521-B641-7A2A975DE7EA}" type="slidenum">
              <a:rPr lang="it-IT" smtClean="0"/>
              <a:pPr/>
              <a:t>‹N°›</a:t>
            </a:fld>
            <a:endParaRPr lang="it-IT"/>
          </a:p>
        </p:txBody>
      </p:sp>
    </p:spTree>
    <p:extLst>
      <p:ext uri="{BB962C8B-B14F-4D97-AF65-F5344CB8AC3E}">
        <p14:creationId xmlns:p14="http://schemas.microsoft.com/office/powerpoint/2010/main" val="532606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29A0CC80-ACF2-4232-AEA5-A1098A28E6ED}" type="datetimeFigureOut">
              <a:rPr lang="it-IT" smtClean="0"/>
              <a:pPr/>
              <a:t>08/10/2021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9D9788C-E3F3-4521-B641-7A2A975DE7EA}" type="slidenum">
              <a:rPr lang="it-IT" smtClean="0"/>
              <a:pPr/>
              <a:t>‹N°›</a:t>
            </a:fld>
            <a:endParaRPr lang="it-IT"/>
          </a:p>
        </p:txBody>
      </p:sp>
    </p:spTree>
    <p:extLst>
      <p:ext uri="{BB962C8B-B14F-4D97-AF65-F5344CB8AC3E}">
        <p14:creationId xmlns:p14="http://schemas.microsoft.com/office/powerpoint/2010/main" val="218385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29A0CC80-ACF2-4232-AEA5-A1098A28E6ED}" type="datetimeFigureOut">
              <a:rPr lang="it-IT" smtClean="0"/>
              <a:pPr/>
              <a:t>08/10/2021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9D9788C-E3F3-4521-B641-7A2A975DE7EA}" type="slidenum">
              <a:rPr lang="it-IT" smtClean="0"/>
              <a:pPr/>
              <a:t>‹N°›</a:t>
            </a:fld>
            <a:endParaRPr lang="it-IT"/>
          </a:p>
        </p:txBody>
      </p:sp>
    </p:spTree>
    <p:extLst>
      <p:ext uri="{BB962C8B-B14F-4D97-AF65-F5344CB8AC3E}">
        <p14:creationId xmlns:p14="http://schemas.microsoft.com/office/powerpoint/2010/main" val="3262461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9A0CC80-ACF2-4232-AEA5-A1098A28E6ED}" type="datetimeFigureOut">
              <a:rPr lang="it-IT" smtClean="0"/>
              <a:pPr/>
              <a:t>08/10/2021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9D9788C-E3F3-4521-B641-7A2A975DE7EA}" type="slidenum">
              <a:rPr lang="it-IT" smtClean="0"/>
              <a:pPr/>
              <a:t>‹N°›</a:t>
            </a:fld>
            <a:endParaRPr lang="it-IT"/>
          </a:p>
        </p:txBody>
      </p:sp>
    </p:spTree>
    <p:extLst>
      <p:ext uri="{BB962C8B-B14F-4D97-AF65-F5344CB8AC3E}">
        <p14:creationId xmlns:p14="http://schemas.microsoft.com/office/powerpoint/2010/main" val="1375906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9A0CC80-ACF2-4232-AEA5-A1098A28E6ED}" type="datetimeFigureOut">
              <a:rPr lang="it-IT" smtClean="0"/>
              <a:pPr/>
              <a:t>08/10/2021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9D9788C-E3F3-4521-B641-7A2A975DE7EA}" type="slidenum">
              <a:rPr lang="it-IT" smtClean="0"/>
              <a:pPr/>
              <a:t>‹N°›</a:t>
            </a:fld>
            <a:endParaRPr lang="it-IT"/>
          </a:p>
        </p:txBody>
      </p:sp>
    </p:spTree>
    <p:extLst>
      <p:ext uri="{BB962C8B-B14F-4D97-AF65-F5344CB8AC3E}">
        <p14:creationId xmlns:p14="http://schemas.microsoft.com/office/powerpoint/2010/main" val="3306787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9A0CC80-ACF2-4232-AEA5-A1098A28E6ED}" type="datetimeFigureOut">
              <a:rPr lang="it-IT" smtClean="0"/>
              <a:pPr/>
              <a:t>08/10/2021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9D9788C-E3F3-4521-B641-7A2A975DE7EA}" type="slidenum">
              <a:rPr lang="it-IT" smtClean="0"/>
              <a:pPr/>
              <a:t>‹N°›</a:t>
            </a:fld>
            <a:endParaRPr lang="it-IT"/>
          </a:p>
        </p:txBody>
      </p:sp>
    </p:spTree>
    <p:extLst>
      <p:ext uri="{BB962C8B-B14F-4D97-AF65-F5344CB8AC3E}">
        <p14:creationId xmlns:p14="http://schemas.microsoft.com/office/powerpoint/2010/main" val="1625203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A0CC80-ACF2-4232-AEA5-A1098A28E6ED}" type="datetimeFigureOut">
              <a:rPr lang="it-IT" smtClean="0"/>
              <a:pPr/>
              <a:t>08/10/2021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9788C-E3F3-4521-B641-7A2A975DE7EA}" type="slidenum">
              <a:rPr lang="it-IT" smtClean="0"/>
              <a:pPr/>
              <a:t>‹N°›</a:t>
            </a:fld>
            <a:endParaRPr lang="it-IT"/>
          </a:p>
        </p:txBody>
      </p:sp>
    </p:spTree>
    <p:extLst>
      <p:ext uri="{BB962C8B-B14F-4D97-AF65-F5344CB8AC3E}">
        <p14:creationId xmlns:p14="http://schemas.microsoft.com/office/powerpoint/2010/main" val="1667905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785918" y="1787902"/>
            <a:ext cx="5211228" cy="1200329"/>
          </a:xfrm>
          <a:prstGeom prst="rect">
            <a:avLst/>
          </a:prstGeom>
          <a:noFill/>
        </p:spPr>
        <p:txBody>
          <a:bodyPr wrap="square" rtlCol="0">
            <a:spAutoFit/>
          </a:bodyPr>
          <a:lstStyle/>
          <a:p>
            <a:pPr algn="ctr"/>
            <a:r>
              <a:rPr lang="it-IT" sz="2400" b="1" dirty="0"/>
              <a:t>IL CAMBIAMENTO DELLA SESSUALITA’ NEGLI OMINIDI DEL PLIOCENE</a:t>
            </a:r>
          </a:p>
          <a:p>
            <a:endParaRPr lang="it-IT" sz="2400" b="1" dirty="0"/>
          </a:p>
        </p:txBody>
      </p:sp>
      <p:sp>
        <p:nvSpPr>
          <p:cNvPr id="2" name="ZoneTexte 1">
            <a:extLst>
              <a:ext uri="{FF2B5EF4-FFF2-40B4-BE49-F238E27FC236}">
                <a16:creationId xmlns:a16="http://schemas.microsoft.com/office/drawing/2014/main" id="{46ACD699-3311-445F-9BB8-52375B0C3894}"/>
              </a:ext>
            </a:extLst>
          </p:cNvPr>
          <p:cNvSpPr txBox="1"/>
          <p:nvPr/>
        </p:nvSpPr>
        <p:spPr>
          <a:xfrm>
            <a:off x="3136060" y="2782669"/>
            <a:ext cx="2510944" cy="646331"/>
          </a:xfrm>
          <a:prstGeom prst="rect">
            <a:avLst/>
          </a:prstGeom>
          <a:noFill/>
        </p:spPr>
        <p:txBody>
          <a:bodyPr wrap="none" rtlCol="0">
            <a:spAutoFit/>
          </a:bodyPr>
          <a:lstStyle/>
          <a:p>
            <a:pPr algn="ctr"/>
            <a:r>
              <a:rPr lang="it-IT" dirty="0"/>
              <a:t>Prof. Benedetto Sala</a:t>
            </a:r>
          </a:p>
          <a:p>
            <a:pPr algn="ctr"/>
            <a:r>
              <a:rPr lang="it-IT" dirty="0"/>
              <a:t>benedetto.sala@unife.it </a:t>
            </a:r>
          </a:p>
        </p:txBody>
      </p:sp>
    </p:spTree>
    <p:extLst>
      <p:ext uri="{BB962C8B-B14F-4D97-AF65-F5344CB8AC3E}">
        <p14:creationId xmlns:p14="http://schemas.microsoft.com/office/powerpoint/2010/main" val="2664458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isultati immagini per babbuino sav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76672"/>
            <a:ext cx="5715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660748" y="5013176"/>
            <a:ext cx="7632848" cy="1323439"/>
          </a:xfrm>
          <a:prstGeom prst="rect">
            <a:avLst/>
          </a:prstGeom>
          <a:noFill/>
        </p:spPr>
        <p:txBody>
          <a:bodyPr wrap="square" rtlCol="0">
            <a:spAutoFit/>
          </a:bodyPr>
          <a:lstStyle/>
          <a:p>
            <a:r>
              <a:rPr lang="it-IT" sz="2000" b="1" dirty="0"/>
              <a:t>In savana sopravvivono i babbuini che sono sociali, quadrupedi corridori molto veloci, posseggono canini che servono a tener testa anche al leopardo e sono molto più fertili delle antropomorfe, partorendo ogni due anni.</a:t>
            </a:r>
          </a:p>
        </p:txBody>
      </p:sp>
    </p:spTree>
    <p:extLst>
      <p:ext uri="{BB962C8B-B14F-4D97-AF65-F5344CB8AC3E}">
        <p14:creationId xmlns:p14="http://schemas.microsoft.com/office/powerpoint/2010/main" val="2819579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cer\Desktop\babbuino 3.jpg"/>
          <p:cNvPicPr>
            <a:picLocks noChangeAspect="1" noChangeArrowheads="1"/>
          </p:cNvPicPr>
          <p:nvPr/>
        </p:nvPicPr>
        <p:blipFill>
          <a:blip r:embed="rId3"/>
          <a:srcRect/>
          <a:stretch>
            <a:fillRect/>
          </a:stretch>
        </p:blipFill>
        <p:spPr bwMode="auto">
          <a:xfrm>
            <a:off x="5715008" y="1285860"/>
            <a:ext cx="3000396" cy="4508793"/>
          </a:xfrm>
          <a:prstGeom prst="rect">
            <a:avLst/>
          </a:prstGeom>
          <a:noFill/>
        </p:spPr>
      </p:pic>
      <p:pic>
        <p:nvPicPr>
          <p:cNvPr id="1028" name="Picture 4" descr="C:\Users\acer\Desktop\babbuino 2.jpg"/>
          <p:cNvPicPr>
            <a:picLocks noChangeAspect="1" noChangeArrowheads="1"/>
          </p:cNvPicPr>
          <p:nvPr/>
        </p:nvPicPr>
        <p:blipFill>
          <a:blip r:embed="rId4"/>
          <a:srcRect/>
          <a:stretch>
            <a:fillRect/>
          </a:stretch>
        </p:blipFill>
        <p:spPr bwMode="auto">
          <a:xfrm>
            <a:off x="362261" y="1297290"/>
            <a:ext cx="5209871" cy="2917528"/>
          </a:xfrm>
          <a:prstGeom prst="rect">
            <a:avLst/>
          </a:prstGeom>
          <a:noFill/>
        </p:spPr>
      </p:pic>
      <p:sp>
        <p:nvSpPr>
          <p:cNvPr id="7" name="CasellaDiTesto 6"/>
          <p:cNvSpPr txBox="1"/>
          <p:nvPr/>
        </p:nvSpPr>
        <p:spPr>
          <a:xfrm>
            <a:off x="285720" y="4357694"/>
            <a:ext cx="3500462" cy="400110"/>
          </a:xfrm>
          <a:prstGeom prst="rect">
            <a:avLst/>
          </a:prstGeom>
          <a:noFill/>
        </p:spPr>
        <p:txBody>
          <a:bodyPr wrap="square" rtlCol="0">
            <a:spAutoFit/>
          </a:bodyPr>
          <a:lstStyle/>
          <a:p>
            <a:r>
              <a:rPr lang="it-IT" dirty="0"/>
              <a:t> </a:t>
            </a:r>
            <a:r>
              <a:rPr lang="it-IT" sz="2000" b="1" dirty="0"/>
              <a:t>Quadrupedi e corridori veloci</a:t>
            </a:r>
          </a:p>
        </p:txBody>
      </p:sp>
      <p:sp>
        <p:nvSpPr>
          <p:cNvPr id="8" name="CasellaDiTesto 7"/>
          <p:cNvSpPr txBox="1"/>
          <p:nvPr/>
        </p:nvSpPr>
        <p:spPr>
          <a:xfrm>
            <a:off x="3786182" y="5572140"/>
            <a:ext cx="2500330" cy="400110"/>
          </a:xfrm>
          <a:prstGeom prst="rect">
            <a:avLst/>
          </a:prstGeom>
          <a:noFill/>
        </p:spPr>
        <p:txBody>
          <a:bodyPr wrap="square" rtlCol="0">
            <a:spAutoFit/>
          </a:bodyPr>
          <a:lstStyle/>
          <a:p>
            <a:r>
              <a:rPr lang="it-IT" sz="2000" b="1" dirty="0"/>
              <a:t>Canini potenti</a:t>
            </a:r>
          </a:p>
        </p:txBody>
      </p:sp>
      <p:sp>
        <p:nvSpPr>
          <p:cNvPr id="9" name="CasellaDiTesto 8"/>
          <p:cNvSpPr txBox="1"/>
          <p:nvPr/>
        </p:nvSpPr>
        <p:spPr>
          <a:xfrm>
            <a:off x="1285852" y="285728"/>
            <a:ext cx="4071966" cy="461665"/>
          </a:xfrm>
          <a:prstGeom prst="rect">
            <a:avLst/>
          </a:prstGeom>
          <a:noFill/>
        </p:spPr>
        <p:txBody>
          <a:bodyPr wrap="square" rtlCol="0">
            <a:spAutoFit/>
          </a:bodyPr>
          <a:lstStyle/>
          <a:p>
            <a:r>
              <a:rPr lang="it-IT" sz="2400" b="1" dirty="0"/>
              <a:t>Babbuini</a:t>
            </a:r>
          </a:p>
        </p:txBody>
      </p:sp>
    </p:spTree>
    <p:extLst>
      <p:ext uri="{BB962C8B-B14F-4D97-AF65-F5344CB8AC3E}">
        <p14:creationId xmlns:p14="http://schemas.microsoft.com/office/powerpoint/2010/main" val="2819579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94440" y="279226"/>
            <a:ext cx="5489728" cy="6555641"/>
          </a:xfrm>
          <a:prstGeom prst="rect">
            <a:avLst/>
          </a:prstGeom>
          <a:noFill/>
        </p:spPr>
        <p:txBody>
          <a:bodyPr wrap="square" rtlCol="0">
            <a:spAutoFit/>
          </a:bodyPr>
          <a:lstStyle/>
          <a:p>
            <a:r>
              <a:rPr lang="it-IT" sz="2000" b="1" dirty="0"/>
              <a:t>                                                          Ipotesi</a:t>
            </a:r>
          </a:p>
          <a:p>
            <a:r>
              <a:rPr lang="it-IT" sz="2000" b="1" dirty="0"/>
              <a:t>Le scimmie antropomorfe nel Miocene  erano probabilmente semierette, avevano già ridotto il tasso di mortalità dei piccoli, aumentando le cure parentali ma </a:t>
            </a:r>
            <a:r>
              <a:rPr lang="it-IT" sz="2000" b="1" u="sng" dirty="0"/>
              <a:t>accrescendo la tendenza «K» </a:t>
            </a:r>
            <a:r>
              <a:rPr lang="it-IT" sz="2000" b="1" dirty="0"/>
              <a:t>(erano come gli scimpanzé). Vivevano in foresta che è un ambiente protettivo.</a:t>
            </a:r>
          </a:p>
          <a:p>
            <a:endParaRPr lang="it-IT" sz="2000" b="1" dirty="0"/>
          </a:p>
          <a:p>
            <a:r>
              <a:rPr lang="it-IT" sz="2000" b="1" dirty="0"/>
              <a:t>Se si hanno meno nascite per sopravvivere bisogna avere più cervello per curare di più la prole e renderla in seguito più indipendente e capace di sopravvivere.</a:t>
            </a:r>
          </a:p>
          <a:p>
            <a:endParaRPr lang="it-IT" sz="2000" b="1" dirty="0"/>
          </a:p>
          <a:p>
            <a:r>
              <a:rPr lang="it-IT" sz="2000" b="1" u="sng" dirty="0"/>
              <a:t>Principio di retroazione positiva </a:t>
            </a:r>
            <a:r>
              <a:rPr lang="it-IT" sz="2000" b="1" dirty="0"/>
              <a:t>(è circolare): </a:t>
            </a:r>
          </a:p>
          <a:p>
            <a:r>
              <a:rPr lang="it-IT" sz="2000" b="1" dirty="0"/>
              <a:t>sviluppo dell’encefalo - aumento del quoziente di intelligenza – aumento delle cure parentali -aumento del comportamento sociale – aumento dell’aggregazione di gruppo – aumento del gioco dei piccoli – prolungamento dell’infanzia – riduzione del numero dei figli.</a:t>
            </a:r>
          </a:p>
          <a:p>
            <a:endParaRPr lang="it-IT" sz="2000" b="1" dirty="0"/>
          </a:p>
        </p:txBody>
      </p:sp>
      <p:sp>
        <p:nvSpPr>
          <p:cNvPr id="3" name="AutoShape 2" descr="Risultati immagini per Sivapithec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27" name="Picture 3" descr="C:\Users\Sala\Desktop\Sivapithec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692696"/>
            <a:ext cx="2586835" cy="2627896"/>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6660232" y="3356992"/>
            <a:ext cx="2154787" cy="400110"/>
          </a:xfrm>
          <a:prstGeom prst="rect">
            <a:avLst/>
          </a:prstGeom>
          <a:noFill/>
        </p:spPr>
        <p:txBody>
          <a:bodyPr wrap="square" rtlCol="0">
            <a:spAutoFit/>
          </a:bodyPr>
          <a:lstStyle/>
          <a:p>
            <a:r>
              <a:rPr lang="it-IT" sz="2000" b="1" i="1" dirty="0" err="1"/>
              <a:t>Sivapithecus</a:t>
            </a:r>
            <a:endParaRPr lang="it-IT" sz="2000" b="1" i="1" dirty="0"/>
          </a:p>
        </p:txBody>
      </p:sp>
    </p:spTree>
    <p:extLst>
      <p:ext uri="{BB962C8B-B14F-4D97-AF65-F5344CB8AC3E}">
        <p14:creationId xmlns:p14="http://schemas.microsoft.com/office/powerpoint/2010/main" val="2819579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43042" y="928670"/>
            <a:ext cx="5489728" cy="4154984"/>
          </a:xfrm>
          <a:prstGeom prst="rect">
            <a:avLst/>
          </a:prstGeom>
          <a:noFill/>
        </p:spPr>
        <p:txBody>
          <a:bodyPr wrap="square" rtlCol="0">
            <a:spAutoFit/>
          </a:bodyPr>
          <a:lstStyle/>
          <a:p>
            <a:r>
              <a:rPr lang="it-IT" sz="2000" b="1" dirty="0"/>
              <a:t>                                                          </a:t>
            </a:r>
          </a:p>
          <a:p>
            <a:r>
              <a:rPr lang="it-IT" sz="2400" b="1" dirty="0"/>
              <a:t>Principio di retroazione positiva </a:t>
            </a:r>
          </a:p>
          <a:p>
            <a:endParaRPr lang="it-IT" sz="2000" b="1" dirty="0"/>
          </a:p>
          <a:p>
            <a:endParaRPr lang="it-IT" sz="2000" b="1" dirty="0"/>
          </a:p>
          <a:p>
            <a:endParaRPr lang="it-IT" sz="2000" b="1" dirty="0"/>
          </a:p>
          <a:p>
            <a:endParaRPr lang="it-IT" sz="2000" b="1" dirty="0"/>
          </a:p>
          <a:p>
            <a:r>
              <a:rPr lang="it-IT" sz="2000" b="1" dirty="0"/>
              <a:t>sviluppo dell’encefalo - aumento del quoziente di intelligenza – aumento delle cure parentali -aumento del comportamento sociale – aumento dell’aggregazione di gruppo – aumento del gioco dei piccoli – prolungamento dell’infanzia – riduzione del numero dei figli.</a:t>
            </a:r>
          </a:p>
          <a:p>
            <a:endParaRPr lang="it-IT" sz="2000" b="1" dirty="0"/>
          </a:p>
        </p:txBody>
      </p:sp>
      <p:sp>
        <p:nvSpPr>
          <p:cNvPr id="3" name="AutoShape 2" descr="Risultati immagini per Sivapithec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819579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85786" y="3571876"/>
            <a:ext cx="7000924" cy="2554545"/>
          </a:xfrm>
          <a:prstGeom prst="rect">
            <a:avLst/>
          </a:prstGeom>
          <a:noFill/>
        </p:spPr>
        <p:txBody>
          <a:bodyPr wrap="square" rtlCol="0">
            <a:spAutoFit/>
          </a:bodyPr>
          <a:lstStyle/>
          <a:p>
            <a:r>
              <a:rPr lang="it-IT" sz="2000" b="1" dirty="0"/>
              <a:t>La femmina umana  può far figli ogni anno ed ha quindi </a:t>
            </a:r>
            <a:r>
              <a:rPr lang="it-IT" sz="2000" b="1" u="sng" dirty="0"/>
              <a:t>ridotto la tendenza «K»</a:t>
            </a:r>
            <a:r>
              <a:rPr lang="it-IT" sz="2000" b="1" dirty="0"/>
              <a:t>.  Gli Ominidi  sono scimmie antropomorfe con </a:t>
            </a:r>
            <a:r>
              <a:rPr lang="it-IT" sz="2000" b="1" u="sng" dirty="0"/>
              <a:t>stazione eretta e braccia libere dalla deambulazione</a:t>
            </a:r>
            <a:r>
              <a:rPr lang="it-IT" sz="2000" b="1" dirty="0"/>
              <a:t>. Deve esserci un legame.</a:t>
            </a:r>
          </a:p>
          <a:p>
            <a:r>
              <a:rPr lang="it-IT" sz="2000" b="1" dirty="0"/>
              <a:t>L’aumento delle risorse  per nutrirsi, della socialità e  della distribuzione dei compiti all’interno del gruppo, senza aumentare i rischi di essere predati e consumare meno energie, ha forse favorito la riduzione di «K».</a:t>
            </a:r>
          </a:p>
        </p:txBody>
      </p:sp>
      <p:sp>
        <p:nvSpPr>
          <p:cNvPr id="4" name="AutoShape 4" descr="Risultati immagini per australopithecus afaren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6" descr="Risultati immagini per australopithecus afaren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8" descr="Two Australopithecus afarensis reconstructi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6154" name="Picture 10" descr="Il gusto per i viaggi di Australopithecus afaren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2" y="357166"/>
            <a:ext cx="3214710" cy="2851308"/>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1714480" y="2857496"/>
            <a:ext cx="3143272" cy="400110"/>
          </a:xfrm>
          <a:prstGeom prst="rect">
            <a:avLst/>
          </a:prstGeom>
          <a:noFill/>
        </p:spPr>
        <p:txBody>
          <a:bodyPr wrap="square" rtlCol="0">
            <a:spAutoFit/>
          </a:bodyPr>
          <a:lstStyle/>
          <a:p>
            <a:r>
              <a:rPr lang="it-IT" sz="2000" b="1" i="1" dirty="0" err="1"/>
              <a:t>Australopithecus</a:t>
            </a:r>
            <a:r>
              <a:rPr lang="it-IT" sz="2000" b="1" i="1" dirty="0"/>
              <a:t> </a:t>
            </a:r>
            <a:r>
              <a:rPr lang="it-IT" sz="2000" b="1" i="1" dirty="0" err="1"/>
              <a:t>afarensis</a:t>
            </a:r>
            <a:endParaRPr lang="it-IT" sz="2000" b="1" i="1" dirty="0"/>
          </a:p>
        </p:txBody>
      </p:sp>
      <p:sp>
        <p:nvSpPr>
          <p:cNvPr id="11" name="CasellaDiTesto 10"/>
          <p:cNvSpPr txBox="1"/>
          <p:nvPr/>
        </p:nvSpPr>
        <p:spPr>
          <a:xfrm>
            <a:off x="714348" y="857232"/>
            <a:ext cx="3929090" cy="461665"/>
          </a:xfrm>
          <a:prstGeom prst="rect">
            <a:avLst/>
          </a:prstGeom>
          <a:noFill/>
        </p:spPr>
        <p:txBody>
          <a:bodyPr wrap="square" rtlCol="0">
            <a:spAutoFit/>
          </a:bodyPr>
          <a:lstStyle/>
          <a:p>
            <a:r>
              <a:rPr lang="it-IT" sz="2400" b="1" dirty="0"/>
              <a:t>Riduzione fattore K</a:t>
            </a:r>
          </a:p>
        </p:txBody>
      </p:sp>
    </p:spTree>
    <p:extLst>
      <p:ext uri="{BB962C8B-B14F-4D97-AF65-F5344CB8AC3E}">
        <p14:creationId xmlns:p14="http://schemas.microsoft.com/office/powerpoint/2010/main" val="2126205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isultati immagini per homo habilis"/>
          <p:cNvPicPr>
            <a:picLocks noChangeAspect="1" noChangeArrowheads="1"/>
          </p:cNvPicPr>
          <p:nvPr/>
        </p:nvPicPr>
        <p:blipFill rotWithShape="1">
          <a:blip r:embed="rId2">
            <a:extLst>
              <a:ext uri="{28A0092B-C50C-407E-A947-70E740481C1C}">
                <a14:useLocalDpi xmlns:a14="http://schemas.microsoft.com/office/drawing/2010/main" val="0"/>
              </a:ext>
            </a:extLst>
          </a:blip>
          <a:srcRect l="10545" t="8942" r="19637" b="41024"/>
          <a:stretch/>
        </p:blipFill>
        <p:spPr bwMode="auto">
          <a:xfrm>
            <a:off x="785786" y="350709"/>
            <a:ext cx="3357586" cy="293541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4214810" y="2957452"/>
            <a:ext cx="1987996" cy="400110"/>
          </a:xfrm>
          <a:prstGeom prst="rect">
            <a:avLst/>
          </a:prstGeom>
          <a:noFill/>
        </p:spPr>
        <p:txBody>
          <a:bodyPr wrap="square" rtlCol="0">
            <a:spAutoFit/>
          </a:bodyPr>
          <a:lstStyle/>
          <a:p>
            <a:r>
              <a:rPr lang="it-IT" sz="2000" b="1" i="1" dirty="0"/>
              <a:t>Homo </a:t>
            </a:r>
            <a:r>
              <a:rPr lang="it-IT" sz="2000" b="1" i="1" dirty="0" err="1"/>
              <a:t>habilis</a:t>
            </a:r>
            <a:endParaRPr lang="it-IT" sz="2000" b="1" i="1" dirty="0"/>
          </a:p>
        </p:txBody>
      </p:sp>
      <p:sp>
        <p:nvSpPr>
          <p:cNvPr id="4" name="AutoShape 4" descr="Risultati immagini per australopithecus afaren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6" descr="Risultati immagini per australopithecus afaren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8" descr="Two Australopithecus afarensis reconstructi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CasellaDiTesto 9"/>
          <p:cNvSpPr txBox="1"/>
          <p:nvPr/>
        </p:nvSpPr>
        <p:spPr>
          <a:xfrm>
            <a:off x="631795" y="3500438"/>
            <a:ext cx="7919665" cy="3170099"/>
          </a:xfrm>
          <a:prstGeom prst="rect">
            <a:avLst/>
          </a:prstGeom>
          <a:noFill/>
        </p:spPr>
        <p:txBody>
          <a:bodyPr wrap="square" rtlCol="0">
            <a:spAutoFit/>
          </a:bodyPr>
          <a:lstStyle/>
          <a:p>
            <a:r>
              <a:rPr lang="it-IT" sz="2000" b="1" dirty="0"/>
              <a:t>Ma tutto ciò necessariamente deve aver implicazioni nel sistema riproduttivo e nelle cure parentali.</a:t>
            </a:r>
          </a:p>
          <a:p>
            <a:r>
              <a:rPr lang="it-IT" sz="2000" b="1" dirty="0"/>
              <a:t>I caratteri sessuali secondari (epigamici) lasciano purtroppo poche evidenze fossili che riguardano solo lo scheletro osseo. E’ ragionevole supporre però che una madre che può rimaner gravida ogni anno, può avere più piccoli da nutrire e da sola non può farcela. Si ammette, quindi, che anche i maschi facessero la loro parte, proteggendo il territorio, portando il cibo alle femmine e alla prole o sostituendo le femmine nella cura della prole fin che queste si nutrivano. </a:t>
            </a:r>
          </a:p>
          <a:p>
            <a:r>
              <a:rPr lang="it-IT" sz="2000" b="1" dirty="0"/>
              <a:t> </a:t>
            </a:r>
          </a:p>
        </p:txBody>
      </p:sp>
      <p:sp>
        <p:nvSpPr>
          <p:cNvPr id="11" name="CasellaDiTesto 10"/>
          <p:cNvSpPr txBox="1"/>
          <p:nvPr/>
        </p:nvSpPr>
        <p:spPr>
          <a:xfrm>
            <a:off x="4857752" y="1000108"/>
            <a:ext cx="3500462" cy="461665"/>
          </a:xfrm>
          <a:prstGeom prst="rect">
            <a:avLst/>
          </a:prstGeom>
          <a:noFill/>
        </p:spPr>
        <p:txBody>
          <a:bodyPr wrap="square" rtlCol="0">
            <a:spAutoFit/>
          </a:bodyPr>
          <a:lstStyle/>
          <a:p>
            <a:r>
              <a:rPr lang="it-IT" sz="2400" b="1" dirty="0"/>
              <a:t>Divisione dei compiti</a:t>
            </a:r>
          </a:p>
        </p:txBody>
      </p:sp>
    </p:spTree>
    <p:extLst>
      <p:ext uri="{BB962C8B-B14F-4D97-AF65-F5344CB8AC3E}">
        <p14:creationId xmlns:p14="http://schemas.microsoft.com/office/powerpoint/2010/main" val="2126205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857356" y="1928802"/>
            <a:ext cx="5643602" cy="3477875"/>
          </a:xfrm>
          <a:prstGeom prst="rect">
            <a:avLst/>
          </a:prstGeom>
        </p:spPr>
        <p:txBody>
          <a:bodyPr wrap="square">
            <a:spAutoFit/>
          </a:bodyPr>
          <a:lstStyle/>
          <a:p>
            <a:r>
              <a:rPr lang="it-IT" sz="2000" b="1" dirty="0"/>
              <a:t>Perché questo sia avvenuto è necessario che sia diminuita l’aggressività nei maschi nella competizione per le femmine in calore.</a:t>
            </a:r>
          </a:p>
          <a:p>
            <a:r>
              <a:rPr lang="it-IT" sz="2000" b="1" dirty="0"/>
              <a:t>Le differenze di taglia negli ominidi fossili le conosciamo perché abbiamo resti scheletrici e sappiamo che i maschi sono un po’ più grandi (20%) delle femmine come negli uomini attuali. Gli uomini sono monogami ma parzialmente poliginici ed è presumibile che lo fossero anche gli </a:t>
            </a:r>
            <a:r>
              <a:rPr lang="it-IT" sz="2000" b="1" dirty="0" err="1"/>
              <a:t>Australopitecini</a:t>
            </a:r>
            <a:r>
              <a:rPr lang="it-IT" sz="2000" b="1" dirty="0"/>
              <a:t>.  </a:t>
            </a:r>
          </a:p>
          <a:p>
            <a:r>
              <a:rPr lang="it-IT" sz="2000" b="1" dirty="0"/>
              <a:t>Questi comportamenti sembrano legati alla taglia.</a:t>
            </a:r>
          </a:p>
        </p:txBody>
      </p:sp>
      <p:sp>
        <p:nvSpPr>
          <p:cNvPr id="7" name="CasellaDiTesto 6"/>
          <p:cNvSpPr txBox="1"/>
          <p:nvPr/>
        </p:nvSpPr>
        <p:spPr>
          <a:xfrm>
            <a:off x="1928794" y="785794"/>
            <a:ext cx="4572032" cy="461665"/>
          </a:xfrm>
          <a:prstGeom prst="rect">
            <a:avLst/>
          </a:prstGeom>
          <a:noFill/>
        </p:spPr>
        <p:txBody>
          <a:bodyPr wrap="square" rtlCol="0">
            <a:spAutoFit/>
          </a:bodyPr>
          <a:lstStyle/>
          <a:p>
            <a:r>
              <a:rPr lang="it-IT" sz="2400" b="1" dirty="0"/>
              <a:t>Riduzione dell’aggressività</a:t>
            </a:r>
          </a:p>
        </p:txBody>
      </p:sp>
    </p:spTree>
    <p:extLst>
      <p:ext uri="{BB962C8B-B14F-4D97-AF65-F5344CB8AC3E}">
        <p14:creationId xmlns:p14="http://schemas.microsoft.com/office/powerpoint/2010/main" val="2126205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Risultati immagini per australopithecus afaren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6" descr="Risultati immagini per australopithecus afaren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8" descr="Two Australopithecus afarensis reconstructi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50" name="Picture 2" descr="C:\Users\acer\Desktop\gorilla.jpg"/>
          <p:cNvPicPr>
            <a:picLocks noChangeAspect="1" noChangeArrowheads="1"/>
          </p:cNvPicPr>
          <p:nvPr/>
        </p:nvPicPr>
        <p:blipFill>
          <a:blip r:embed="rId2"/>
          <a:srcRect/>
          <a:stretch>
            <a:fillRect/>
          </a:stretch>
        </p:blipFill>
        <p:spPr bwMode="auto">
          <a:xfrm>
            <a:off x="5214942" y="571480"/>
            <a:ext cx="3357585" cy="3533274"/>
          </a:xfrm>
          <a:prstGeom prst="rect">
            <a:avLst/>
          </a:prstGeom>
          <a:noFill/>
        </p:spPr>
      </p:pic>
      <p:pic>
        <p:nvPicPr>
          <p:cNvPr id="2051" name="Picture 3" descr="C:\Users\acer\Desktop\orangutan.jpg"/>
          <p:cNvPicPr>
            <a:picLocks noChangeAspect="1" noChangeArrowheads="1"/>
          </p:cNvPicPr>
          <p:nvPr/>
        </p:nvPicPr>
        <p:blipFill>
          <a:blip r:embed="rId3"/>
          <a:srcRect/>
          <a:stretch>
            <a:fillRect/>
          </a:stretch>
        </p:blipFill>
        <p:spPr bwMode="auto">
          <a:xfrm>
            <a:off x="642910" y="2214554"/>
            <a:ext cx="4332046" cy="3244853"/>
          </a:xfrm>
          <a:prstGeom prst="rect">
            <a:avLst/>
          </a:prstGeom>
          <a:noFill/>
        </p:spPr>
      </p:pic>
      <p:sp>
        <p:nvSpPr>
          <p:cNvPr id="11" name="CasellaDiTesto 10"/>
          <p:cNvSpPr txBox="1"/>
          <p:nvPr/>
        </p:nvSpPr>
        <p:spPr>
          <a:xfrm>
            <a:off x="1357290" y="857232"/>
            <a:ext cx="2214578" cy="461665"/>
          </a:xfrm>
          <a:prstGeom prst="rect">
            <a:avLst/>
          </a:prstGeom>
          <a:noFill/>
        </p:spPr>
        <p:txBody>
          <a:bodyPr wrap="square" rtlCol="0">
            <a:spAutoFit/>
          </a:bodyPr>
          <a:lstStyle/>
          <a:p>
            <a:r>
              <a:rPr lang="it-IT" sz="2400" b="1" dirty="0" err="1"/>
              <a:t>Poliginici</a:t>
            </a:r>
            <a:endParaRPr lang="it-IT" sz="2400" b="1" dirty="0"/>
          </a:p>
        </p:txBody>
      </p:sp>
      <p:sp>
        <p:nvSpPr>
          <p:cNvPr id="12" name="CasellaDiTesto 11"/>
          <p:cNvSpPr txBox="1"/>
          <p:nvPr/>
        </p:nvSpPr>
        <p:spPr>
          <a:xfrm>
            <a:off x="571472" y="5643578"/>
            <a:ext cx="3643338" cy="400110"/>
          </a:xfrm>
          <a:prstGeom prst="rect">
            <a:avLst/>
          </a:prstGeom>
          <a:noFill/>
        </p:spPr>
        <p:txBody>
          <a:bodyPr wrap="square" rtlCol="0">
            <a:spAutoFit/>
          </a:bodyPr>
          <a:lstStyle/>
          <a:p>
            <a:r>
              <a:rPr lang="it-IT" sz="2000" b="1" dirty="0"/>
              <a:t>Orangutan</a:t>
            </a:r>
          </a:p>
        </p:txBody>
      </p:sp>
      <p:sp>
        <p:nvSpPr>
          <p:cNvPr id="13" name="CasellaDiTesto 12"/>
          <p:cNvSpPr txBox="1"/>
          <p:nvPr/>
        </p:nvSpPr>
        <p:spPr>
          <a:xfrm>
            <a:off x="5143504" y="4214818"/>
            <a:ext cx="3000396" cy="400110"/>
          </a:xfrm>
          <a:prstGeom prst="rect">
            <a:avLst/>
          </a:prstGeom>
          <a:noFill/>
        </p:spPr>
        <p:txBody>
          <a:bodyPr wrap="square" rtlCol="0">
            <a:spAutoFit/>
          </a:bodyPr>
          <a:lstStyle/>
          <a:p>
            <a:r>
              <a:rPr lang="it-IT" sz="2000" b="1" dirty="0"/>
              <a:t>Gorilla</a:t>
            </a:r>
          </a:p>
        </p:txBody>
      </p:sp>
    </p:spTree>
    <p:extLst>
      <p:ext uri="{BB962C8B-B14F-4D97-AF65-F5344CB8AC3E}">
        <p14:creationId xmlns:p14="http://schemas.microsoft.com/office/powerpoint/2010/main" val="2126205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Risultati immagini per australopithecus afaren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6" descr="Risultati immagini per australopithecus afaren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8" descr="Two Australopithecus afarensis reconstructi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 name="CasellaDiTesto 10"/>
          <p:cNvSpPr txBox="1"/>
          <p:nvPr/>
        </p:nvSpPr>
        <p:spPr>
          <a:xfrm>
            <a:off x="4071934" y="571480"/>
            <a:ext cx="3571900" cy="461665"/>
          </a:xfrm>
          <a:prstGeom prst="rect">
            <a:avLst/>
          </a:prstGeom>
          <a:noFill/>
        </p:spPr>
        <p:txBody>
          <a:bodyPr wrap="square" rtlCol="0">
            <a:spAutoFit/>
          </a:bodyPr>
          <a:lstStyle/>
          <a:p>
            <a:r>
              <a:rPr lang="it-IT" sz="2400" b="1" dirty="0"/>
              <a:t>Strettamente</a:t>
            </a:r>
            <a:r>
              <a:rPr lang="it-IT" sz="2000" b="1" dirty="0"/>
              <a:t> </a:t>
            </a:r>
            <a:r>
              <a:rPr lang="it-IT" sz="2400" b="1" dirty="0"/>
              <a:t>monogami</a:t>
            </a:r>
          </a:p>
        </p:txBody>
      </p:sp>
      <p:pic>
        <p:nvPicPr>
          <p:cNvPr id="2052" name="Picture 4" descr="C:\Users\acer\Desktop\gibboni.jpg"/>
          <p:cNvPicPr>
            <a:picLocks noChangeAspect="1" noChangeArrowheads="1"/>
          </p:cNvPicPr>
          <p:nvPr/>
        </p:nvPicPr>
        <p:blipFill>
          <a:blip r:embed="rId2" cstate="print"/>
          <a:srcRect/>
          <a:stretch>
            <a:fillRect/>
          </a:stretch>
        </p:blipFill>
        <p:spPr bwMode="auto">
          <a:xfrm>
            <a:off x="1571604" y="1500174"/>
            <a:ext cx="5852192" cy="3894137"/>
          </a:xfrm>
          <a:prstGeom prst="rect">
            <a:avLst/>
          </a:prstGeom>
          <a:noFill/>
        </p:spPr>
      </p:pic>
      <p:sp>
        <p:nvSpPr>
          <p:cNvPr id="9" name="CasellaDiTesto 8"/>
          <p:cNvSpPr txBox="1"/>
          <p:nvPr/>
        </p:nvSpPr>
        <p:spPr>
          <a:xfrm>
            <a:off x="1571604" y="5572140"/>
            <a:ext cx="4071966" cy="400110"/>
          </a:xfrm>
          <a:prstGeom prst="rect">
            <a:avLst/>
          </a:prstGeom>
          <a:noFill/>
        </p:spPr>
        <p:txBody>
          <a:bodyPr wrap="square" rtlCol="0">
            <a:spAutoFit/>
          </a:bodyPr>
          <a:lstStyle/>
          <a:p>
            <a:r>
              <a:rPr lang="it-IT" sz="2000" b="1" dirty="0"/>
              <a:t>Gibboni</a:t>
            </a:r>
          </a:p>
        </p:txBody>
      </p:sp>
    </p:spTree>
    <p:extLst>
      <p:ext uri="{BB962C8B-B14F-4D97-AF65-F5344CB8AC3E}">
        <p14:creationId xmlns:p14="http://schemas.microsoft.com/office/powerpoint/2010/main" val="2126205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Risultati immagini per australopithecus afaren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6" descr="Risultati immagini per australopithecus afaren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8" descr="Two Australopithecus afarensis reconstructi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 name="CasellaDiTesto 10"/>
          <p:cNvSpPr txBox="1"/>
          <p:nvPr/>
        </p:nvSpPr>
        <p:spPr>
          <a:xfrm>
            <a:off x="4071934" y="571480"/>
            <a:ext cx="3571900" cy="461665"/>
          </a:xfrm>
          <a:prstGeom prst="rect">
            <a:avLst/>
          </a:prstGeom>
          <a:noFill/>
        </p:spPr>
        <p:txBody>
          <a:bodyPr wrap="square" rtlCol="0">
            <a:spAutoFit/>
          </a:bodyPr>
          <a:lstStyle/>
          <a:p>
            <a:r>
              <a:rPr lang="it-IT" sz="2400" b="1" dirty="0"/>
              <a:t>Promiscui</a:t>
            </a:r>
          </a:p>
        </p:txBody>
      </p:sp>
      <p:sp>
        <p:nvSpPr>
          <p:cNvPr id="8" name="CasellaDiTesto 7"/>
          <p:cNvSpPr txBox="1"/>
          <p:nvPr/>
        </p:nvSpPr>
        <p:spPr>
          <a:xfrm>
            <a:off x="1071538" y="5429264"/>
            <a:ext cx="3143272" cy="400110"/>
          </a:xfrm>
          <a:prstGeom prst="rect">
            <a:avLst/>
          </a:prstGeom>
          <a:noFill/>
        </p:spPr>
        <p:txBody>
          <a:bodyPr wrap="square" rtlCol="0">
            <a:spAutoFit/>
          </a:bodyPr>
          <a:lstStyle/>
          <a:p>
            <a:r>
              <a:rPr lang="it-IT" sz="2000" b="1" dirty="0" err="1"/>
              <a:t>Scimpanzè</a:t>
            </a:r>
            <a:endParaRPr lang="it-IT" sz="2000" b="1" dirty="0"/>
          </a:p>
        </p:txBody>
      </p:sp>
      <p:pic>
        <p:nvPicPr>
          <p:cNvPr id="3074" name="Picture 2" descr="C:\Users\acer\Desktop\scimpanzè.jpg"/>
          <p:cNvPicPr>
            <a:picLocks noChangeAspect="1" noChangeArrowheads="1"/>
          </p:cNvPicPr>
          <p:nvPr/>
        </p:nvPicPr>
        <p:blipFill>
          <a:blip r:embed="rId2"/>
          <a:srcRect/>
          <a:stretch>
            <a:fillRect/>
          </a:stretch>
        </p:blipFill>
        <p:spPr bwMode="auto">
          <a:xfrm>
            <a:off x="1071538" y="1714488"/>
            <a:ext cx="6429419" cy="3600475"/>
          </a:xfrm>
          <a:prstGeom prst="rect">
            <a:avLst/>
          </a:prstGeom>
          <a:noFill/>
        </p:spPr>
      </p:pic>
    </p:spTree>
    <p:extLst>
      <p:ext uri="{BB962C8B-B14F-4D97-AF65-F5344CB8AC3E}">
        <p14:creationId xmlns:p14="http://schemas.microsoft.com/office/powerpoint/2010/main" val="2126205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71736" y="714356"/>
            <a:ext cx="4496848" cy="461665"/>
          </a:xfrm>
          <a:prstGeom prst="rect">
            <a:avLst/>
          </a:prstGeom>
          <a:noFill/>
        </p:spPr>
        <p:txBody>
          <a:bodyPr wrap="square" rtlCol="0">
            <a:spAutoFit/>
          </a:bodyPr>
          <a:lstStyle/>
          <a:p>
            <a:r>
              <a:rPr lang="it-IT" sz="2400" b="1" dirty="0"/>
              <a:t>Strategia r e K</a:t>
            </a:r>
          </a:p>
        </p:txBody>
      </p:sp>
      <p:sp>
        <p:nvSpPr>
          <p:cNvPr id="6" name="CasellaDiTesto 5"/>
          <p:cNvSpPr txBox="1"/>
          <p:nvPr/>
        </p:nvSpPr>
        <p:spPr>
          <a:xfrm>
            <a:off x="500034" y="1357298"/>
            <a:ext cx="8072494" cy="5016758"/>
          </a:xfrm>
          <a:prstGeom prst="rect">
            <a:avLst/>
          </a:prstGeom>
          <a:noFill/>
        </p:spPr>
        <p:txBody>
          <a:bodyPr wrap="square" rtlCol="0">
            <a:spAutoFit/>
          </a:bodyPr>
          <a:lstStyle/>
          <a:p>
            <a:r>
              <a:rPr lang="it-IT" sz="2000" b="1" dirty="0"/>
              <a:t>Strategia r = dinamica di </a:t>
            </a:r>
            <a:r>
              <a:rPr lang="it-IT" sz="2000" b="1" dirty="0" err="1"/>
              <a:t>popol</a:t>
            </a:r>
            <a:r>
              <a:rPr lang="it-IT" sz="2000" b="1" dirty="0"/>
              <a:t>. basata sul potenziale riproduttivo;</a:t>
            </a:r>
          </a:p>
          <a:p>
            <a:r>
              <a:rPr lang="it-IT" sz="2000" b="1" dirty="0"/>
              <a:t>-elevata prolificità;</a:t>
            </a:r>
          </a:p>
          <a:p>
            <a:r>
              <a:rPr lang="it-IT" sz="2000" b="1" dirty="0"/>
              <a:t>-brevi cicli di sviluppo individuale;</a:t>
            </a:r>
          </a:p>
          <a:p>
            <a:r>
              <a:rPr lang="it-IT" sz="2000" b="1" dirty="0"/>
              <a:t>-intenso turnover generazionale;</a:t>
            </a:r>
          </a:p>
          <a:p>
            <a:r>
              <a:rPr lang="it-IT" sz="2000" b="1" dirty="0"/>
              <a:t>-elevata mortalità.</a:t>
            </a:r>
          </a:p>
          <a:p>
            <a:r>
              <a:rPr lang="it-IT" sz="2000" b="1" dirty="0"/>
              <a:t>Legata a -notevole competizione intraspecifica;</a:t>
            </a:r>
          </a:p>
          <a:p>
            <a:r>
              <a:rPr lang="it-IT" sz="2000" b="1" dirty="0"/>
              <a:t>                -diffusione in ambienti poco stabili (acque fredde, savana);</a:t>
            </a:r>
          </a:p>
          <a:p>
            <a:r>
              <a:rPr lang="it-IT" sz="2000" b="1" dirty="0"/>
              <a:t>                -fattori di controllo naturale (malattie, parassiti) ad alto impatto.</a:t>
            </a:r>
          </a:p>
          <a:p>
            <a:endParaRPr lang="it-IT" sz="2000" b="1" dirty="0"/>
          </a:p>
          <a:p>
            <a:r>
              <a:rPr lang="it-IT" sz="2000" b="1" dirty="0"/>
              <a:t>Strategia K = dinamica di </a:t>
            </a:r>
            <a:r>
              <a:rPr lang="it-IT" sz="2000" b="1" dirty="0" err="1"/>
              <a:t>popol</a:t>
            </a:r>
            <a:r>
              <a:rPr lang="it-IT" sz="2000" b="1" dirty="0"/>
              <a:t>. basata su adattamento e sopravvivenza;</a:t>
            </a:r>
          </a:p>
          <a:p>
            <a:r>
              <a:rPr lang="it-IT" sz="2000" b="1" dirty="0"/>
              <a:t>-sviluppo lento;</a:t>
            </a:r>
          </a:p>
          <a:p>
            <a:r>
              <a:rPr lang="it-IT" sz="2000" b="1" dirty="0"/>
              <a:t>-basso grado di prolificità ma cure parentali prolungate;</a:t>
            </a:r>
          </a:p>
          <a:p>
            <a:r>
              <a:rPr lang="it-IT" sz="2000" b="1" dirty="0"/>
              <a:t>-competizione intraspecifica limitata;</a:t>
            </a:r>
          </a:p>
          <a:p>
            <a:r>
              <a:rPr lang="it-IT" sz="2000" b="1" dirty="0"/>
              <a:t>-diffusione in ambienti stabili (ad es. acque calde,foresta pluviale);</a:t>
            </a:r>
          </a:p>
          <a:p>
            <a:r>
              <a:rPr lang="it-IT" sz="2000" b="1" dirty="0"/>
              <a:t>-fattori di controllo naturale a basso impatto.</a:t>
            </a:r>
          </a:p>
          <a:p>
            <a:endParaRPr lang="it-IT" sz="2000" b="1" dirty="0"/>
          </a:p>
        </p:txBody>
      </p:sp>
    </p:spTree>
    <p:extLst>
      <p:ext uri="{BB962C8B-B14F-4D97-AF65-F5344CB8AC3E}">
        <p14:creationId xmlns:p14="http://schemas.microsoft.com/office/powerpoint/2010/main" val="2664458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357554" y="857232"/>
            <a:ext cx="5400600" cy="461665"/>
          </a:xfrm>
          <a:prstGeom prst="rect">
            <a:avLst/>
          </a:prstGeom>
        </p:spPr>
        <p:txBody>
          <a:bodyPr wrap="square">
            <a:spAutoFit/>
          </a:bodyPr>
          <a:lstStyle/>
          <a:p>
            <a:r>
              <a:rPr lang="it-IT" sz="2400" b="1" dirty="0"/>
              <a:t> L’estro nelle femmine di </a:t>
            </a:r>
            <a:r>
              <a:rPr lang="it-IT" sz="2400" b="1" dirty="0" err="1"/>
              <a:t>scimpanzè</a:t>
            </a:r>
            <a:endParaRPr lang="it-IT" sz="2400" b="1" dirty="0"/>
          </a:p>
        </p:txBody>
      </p:sp>
      <p:sp>
        <p:nvSpPr>
          <p:cNvPr id="5" name="Rettangolo 4"/>
          <p:cNvSpPr/>
          <p:nvPr/>
        </p:nvSpPr>
        <p:spPr>
          <a:xfrm>
            <a:off x="484705" y="3846527"/>
            <a:ext cx="8208911" cy="2246769"/>
          </a:xfrm>
          <a:prstGeom prst="rect">
            <a:avLst/>
          </a:prstGeom>
        </p:spPr>
        <p:txBody>
          <a:bodyPr wrap="square">
            <a:spAutoFit/>
          </a:bodyPr>
          <a:lstStyle/>
          <a:p>
            <a:r>
              <a:rPr lang="it-IT" sz="2000" b="1" dirty="0"/>
              <a:t>L’estro delle femmine negli Scimpanzé  si manifesta con il rigonfiamento e l’arrossamento della zona perianale e con la produzione di un ferormone odoroso. La visione della zona perianale rossa  e l’odore del ferormone eccita tutti i maschi e li rende aggressivi. Se gli Scimpanzé vivessero in savana, distratti dalle femmine in calore cadrebbero in mano dei predatori. Questo non è avvenuto negli </a:t>
            </a:r>
            <a:r>
              <a:rPr lang="it-IT" sz="2000" b="1" dirty="0" err="1"/>
              <a:t>Australopitecini</a:t>
            </a:r>
            <a:r>
              <a:rPr lang="it-IT" sz="2000" b="1" dirty="0"/>
              <a:t> di savana perché erano probabilmente, come gli umani, monogami–parzialmente poliginici.  </a:t>
            </a:r>
          </a:p>
        </p:txBody>
      </p:sp>
      <p:pic>
        <p:nvPicPr>
          <p:cNvPr id="3074" name="Picture 2" descr="C:\Users\Sala\Desktop\femmina di Scimpanzé 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900114"/>
            <a:ext cx="2476500" cy="27432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3357554" y="3314642"/>
            <a:ext cx="7318596" cy="400110"/>
          </a:xfrm>
          <a:prstGeom prst="rect">
            <a:avLst/>
          </a:prstGeom>
          <a:noFill/>
        </p:spPr>
        <p:txBody>
          <a:bodyPr wrap="square" rtlCol="0">
            <a:spAutoFit/>
          </a:bodyPr>
          <a:lstStyle/>
          <a:p>
            <a:r>
              <a:rPr lang="it-IT" sz="2000" b="1" dirty="0"/>
              <a:t>Scimpanzé in calore</a:t>
            </a:r>
          </a:p>
        </p:txBody>
      </p:sp>
    </p:spTree>
    <p:extLst>
      <p:ext uri="{BB962C8B-B14F-4D97-AF65-F5344CB8AC3E}">
        <p14:creationId xmlns:p14="http://schemas.microsoft.com/office/powerpoint/2010/main" val="2126205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769928"/>
            <a:ext cx="6032142" cy="2554545"/>
          </a:xfrm>
          <a:prstGeom prst="rect">
            <a:avLst/>
          </a:prstGeom>
          <a:noFill/>
        </p:spPr>
        <p:txBody>
          <a:bodyPr wrap="square" rtlCol="0">
            <a:spAutoFit/>
          </a:bodyPr>
          <a:lstStyle/>
          <a:p>
            <a:r>
              <a:rPr lang="it-IT" sz="2000" b="1" dirty="0"/>
              <a:t>Se si deve diminuire l’aggressività è necessario che le femmine non odorino più molto e non mostrino a tutti i maschi il sedere rigonfio e rosso. </a:t>
            </a:r>
          </a:p>
          <a:p>
            <a:r>
              <a:rPr lang="it-IT" sz="2000" b="1" dirty="0"/>
              <a:t>In savana e con la stazione eretta le femmine non ostentano più la zona perianale e quindi le natiche. Queste, come richiamo sessuale, vengono sostituite dal petto che si rigonfia. </a:t>
            </a:r>
          </a:p>
          <a:p>
            <a:endParaRPr lang="it-IT" sz="2000" b="1" dirty="0"/>
          </a:p>
        </p:txBody>
      </p:sp>
      <p:sp>
        <p:nvSpPr>
          <p:cNvPr id="5" name="Rettangolo 4"/>
          <p:cNvSpPr/>
          <p:nvPr/>
        </p:nvSpPr>
        <p:spPr>
          <a:xfrm>
            <a:off x="571472" y="3643314"/>
            <a:ext cx="5949984" cy="1323439"/>
          </a:xfrm>
          <a:prstGeom prst="rect">
            <a:avLst/>
          </a:prstGeom>
        </p:spPr>
        <p:txBody>
          <a:bodyPr wrap="square">
            <a:spAutoFit/>
          </a:bodyPr>
          <a:lstStyle/>
          <a:p>
            <a:r>
              <a:rPr lang="it-IT" sz="2000" b="1" dirty="0"/>
              <a:t>Essendo più fertili, le femmine  degli ominidi non devono essere fecondate subito, ma possono richiamare l’interesse sessuale di un compagno esponendo da vicino le differenze </a:t>
            </a:r>
            <a:r>
              <a:rPr lang="it-IT" sz="2000" b="1" dirty="0" err="1"/>
              <a:t>epigamiche</a:t>
            </a:r>
            <a:r>
              <a:rPr lang="it-IT" sz="2000" b="1" dirty="0"/>
              <a:t>.</a:t>
            </a:r>
          </a:p>
        </p:txBody>
      </p:sp>
      <p:sp>
        <p:nvSpPr>
          <p:cNvPr id="8" name="CasellaDiTesto 7"/>
          <p:cNvSpPr txBox="1"/>
          <p:nvPr/>
        </p:nvSpPr>
        <p:spPr>
          <a:xfrm>
            <a:off x="3662576" y="5909210"/>
            <a:ext cx="3069664" cy="400110"/>
          </a:xfrm>
          <a:prstGeom prst="rect">
            <a:avLst/>
          </a:prstGeom>
          <a:noFill/>
        </p:spPr>
        <p:txBody>
          <a:bodyPr wrap="square" rtlCol="0">
            <a:spAutoFit/>
          </a:bodyPr>
          <a:lstStyle/>
          <a:p>
            <a:r>
              <a:rPr lang="it-IT" sz="2000" b="1" i="1" dirty="0" err="1"/>
              <a:t>Australopithecus</a:t>
            </a:r>
            <a:r>
              <a:rPr lang="it-IT" sz="2000" b="1" i="1" dirty="0"/>
              <a:t>  </a:t>
            </a:r>
            <a:r>
              <a:rPr lang="it-IT" sz="2000" b="1" i="1" dirty="0" err="1"/>
              <a:t>afarensis</a:t>
            </a:r>
            <a:endParaRPr lang="it-IT" sz="2000" b="1" i="1" dirty="0"/>
          </a:p>
        </p:txBody>
      </p:sp>
      <p:pic>
        <p:nvPicPr>
          <p:cNvPr id="1026" name="Picture 2" descr="C:\Users\Sala\Desktop\Australopithecus-afarensis 3.jpg"/>
          <p:cNvPicPr>
            <a:picLocks noChangeAspect="1" noChangeArrowheads="1"/>
          </p:cNvPicPr>
          <p:nvPr/>
        </p:nvPicPr>
        <p:blipFill rotWithShape="1">
          <a:blip r:embed="rId2">
            <a:extLst>
              <a:ext uri="{28A0092B-C50C-407E-A947-70E740481C1C}">
                <a14:useLocalDpi xmlns:a14="http://schemas.microsoft.com/office/drawing/2010/main" val="0"/>
              </a:ext>
            </a:extLst>
          </a:blip>
          <a:srcRect l="27605" t="3548" r="19815" b="6675"/>
          <a:stretch/>
        </p:blipFill>
        <p:spPr bwMode="auto">
          <a:xfrm>
            <a:off x="6715140" y="1500174"/>
            <a:ext cx="2428860" cy="4726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205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714744" y="2319875"/>
            <a:ext cx="5429256" cy="1323439"/>
          </a:xfrm>
          <a:prstGeom prst="rect">
            <a:avLst/>
          </a:prstGeom>
        </p:spPr>
        <p:txBody>
          <a:bodyPr wrap="square">
            <a:spAutoFit/>
          </a:bodyPr>
          <a:lstStyle/>
          <a:p>
            <a:r>
              <a:rPr lang="it-IT" sz="2000" b="1" dirty="0"/>
              <a:t>Negli umani le femmine sono sempre recettive, quindi è calato l’interesse per l’ovulazione.  Così doveva essere capitato anche ai primi ominidi.</a:t>
            </a:r>
          </a:p>
          <a:p>
            <a:endParaRPr lang="it-IT" sz="2000" dirty="0"/>
          </a:p>
        </p:txBody>
      </p:sp>
      <p:pic>
        <p:nvPicPr>
          <p:cNvPr id="2051" name="Picture 3" descr="C:\Users\Sala\Desktop\Australopithecus 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a:stretch/>
        </p:blipFill>
        <p:spPr bwMode="auto">
          <a:xfrm>
            <a:off x="928662" y="337459"/>
            <a:ext cx="2643206" cy="2734351"/>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3571868" y="214290"/>
            <a:ext cx="4638952" cy="400110"/>
          </a:xfrm>
          <a:prstGeom prst="rect">
            <a:avLst/>
          </a:prstGeom>
          <a:noFill/>
        </p:spPr>
        <p:txBody>
          <a:bodyPr wrap="square" rtlCol="0">
            <a:spAutoFit/>
          </a:bodyPr>
          <a:lstStyle/>
          <a:p>
            <a:r>
              <a:rPr lang="it-IT" sz="2000" b="1" i="1" dirty="0" err="1"/>
              <a:t>Australopithecus</a:t>
            </a:r>
            <a:r>
              <a:rPr lang="it-IT" sz="2000" b="1" i="1" dirty="0"/>
              <a:t> </a:t>
            </a:r>
            <a:r>
              <a:rPr lang="it-IT" sz="2000" b="1" i="1" dirty="0" err="1"/>
              <a:t>afarensis</a:t>
            </a:r>
            <a:endParaRPr lang="it-IT" sz="2000" b="1" i="1" dirty="0"/>
          </a:p>
        </p:txBody>
      </p:sp>
      <p:sp>
        <p:nvSpPr>
          <p:cNvPr id="3" name="CasellaDiTesto 2"/>
          <p:cNvSpPr txBox="1"/>
          <p:nvPr/>
        </p:nvSpPr>
        <p:spPr>
          <a:xfrm>
            <a:off x="785786" y="3212976"/>
            <a:ext cx="8103242" cy="1631216"/>
          </a:xfrm>
          <a:prstGeom prst="rect">
            <a:avLst/>
          </a:prstGeom>
          <a:noFill/>
        </p:spPr>
        <p:txBody>
          <a:bodyPr wrap="square" rtlCol="0">
            <a:spAutoFit/>
          </a:bodyPr>
          <a:lstStyle/>
          <a:p>
            <a:r>
              <a:rPr lang="it-IT" sz="2000" b="1" dirty="0"/>
              <a:t>Il maschio che piace e che eccita di più la femmina viene avvicinato da questa. E cosa vede? Una femmina meno pelosa, con la faccia più rotonda come quella di un bambino (neotenia), con peli del capo più lunghi, pelle più liscia, petto rigonfio, bacino più largo e più in carne, movimenti più aggraziati.</a:t>
            </a:r>
          </a:p>
        </p:txBody>
      </p:sp>
      <p:sp>
        <p:nvSpPr>
          <p:cNvPr id="5" name="CasellaDiTesto 4"/>
          <p:cNvSpPr txBox="1"/>
          <p:nvPr/>
        </p:nvSpPr>
        <p:spPr>
          <a:xfrm>
            <a:off x="719064" y="4799032"/>
            <a:ext cx="7853464" cy="1631216"/>
          </a:xfrm>
          <a:prstGeom prst="rect">
            <a:avLst/>
          </a:prstGeom>
          <a:noFill/>
        </p:spPr>
        <p:txBody>
          <a:bodyPr wrap="square" rtlCol="0">
            <a:spAutoFit/>
          </a:bodyPr>
          <a:lstStyle/>
          <a:p>
            <a:r>
              <a:rPr lang="it-IT" sz="2000" b="1" dirty="0"/>
              <a:t>Per la femmina il richiamo sessuale è quindi indirizzato verso meno maschi  o uno solo. Questo può innescare anche altri comportamenti come l’offerta di cibo che è il preludio ad un sostentamento reciproco e all’alimentazione della prole. Il tutto porta ad una riduzione dell’aggressività e ad un aumento della socialità.</a:t>
            </a:r>
          </a:p>
        </p:txBody>
      </p:sp>
    </p:spTree>
    <p:extLst>
      <p:ext uri="{BB962C8B-B14F-4D97-AF65-F5344CB8AC3E}">
        <p14:creationId xmlns:p14="http://schemas.microsoft.com/office/powerpoint/2010/main" val="1218448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28596" y="4786322"/>
            <a:ext cx="8358246" cy="1938992"/>
          </a:xfrm>
          <a:prstGeom prst="rect">
            <a:avLst/>
          </a:prstGeom>
          <a:noFill/>
        </p:spPr>
        <p:txBody>
          <a:bodyPr wrap="square" rtlCol="0">
            <a:spAutoFit/>
          </a:bodyPr>
          <a:lstStyle/>
          <a:p>
            <a:r>
              <a:rPr lang="it-IT" sz="2000" b="1" dirty="0"/>
              <a:t>Con la stazione eretta,l’erba alta della savana permette ad un ominide, data l’altezza di 1.20 m di un adulto, di controllare l’eventuale avvicinamento di un predatore. Permette di nascondersi o di rimanere in contatto visivo con i propri simili per meglio intervenire in caso di caccia o di aggressione. Permette anche gli incontri con l’altro sesso, ora riconoscibile per la crescita del petto nelle femmine in esposizione molto più alta rispetto alle pudenda.</a:t>
            </a:r>
          </a:p>
        </p:txBody>
      </p:sp>
      <p:pic>
        <p:nvPicPr>
          <p:cNvPr id="1027" name="Picture 3" descr="C:\Users\Sala\Desktop\Savana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642918"/>
            <a:ext cx="6337910" cy="3802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945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39768" y="3789040"/>
            <a:ext cx="8236688" cy="2246769"/>
          </a:xfrm>
          <a:prstGeom prst="rect">
            <a:avLst/>
          </a:prstGeom>
          <a:noFill/>
        </p:spPr>
        <p:txBody>
          <a:bodyPr wrap="square" rtlCol="0">
            <a:spAutoFit/>
          </a:bodyPr>
          <a:lstStyle/>
          <a:p>
            <a:r>
              <a:rPr lang="it-IT" sz="2000" b="1" dirty="0"/>
              <a:t>L’eros umano nasce quindi probabilmente nel Terziario per dare maggiori  possibilità di vita agli Ominidi che si sono poi adattati ai nuovi ambienti aperti, pena l’estinzione.</a:t>
            </a:r>
          </a:p>
          <a:p>
            <a:r>
              <a:rPr lang="it-IT" sz="2000" b="1" dirty="0"/>
              <a:t>La grande rivoluzione sessuale è stata innescata da cause geologiche, la </a:t>
            </a:r>
          </a:p>
          <a:p>
            <a:r>
              <a:rPr lang="it-IT" sz="2000" b="1" dirty="0"/>
              <a:t>formazione della Grande Fossa Tettonica, che ha inaridito il Corno d’Africa e ha costretto l’adattamento degli Ominidi ai nuovi ambienti aridi, le savane arborate.</a:t>
            </a:r>
          </a:p>
        </p:txBody>
      </p:sp>
      <p:pic>
        <p:nvPicPr>
          <p:cNvPr id="1026" name="Picture 2" descr="C:\Users\Sala\Desktop\savana arborata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65470"/>
            <a:ext cx="4680520" cy="3114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20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143108" y="428604"/>
            <a:ext cx="5000660" cy="461665"/>
          </a:xfrm>
          <a:prstGeom prst="rect">
            <a:avLst/>
          </a:prstGeom>
          <a:noFill/>
        </p:spPr>
        <p:txBody>
          <a:bodyPr wrap="square" rtlCol="0">
            <a:spAutoFit/>
          </a:bodyPr>
          <a:lstStyle/>
          <a:p>
            <a:r>
              <a:rPr lang="it-IT" sz="2400" b="1" dirty="0"/>
              <a:t>Grandi primati antropomorfi attuali </a:t>
            </a:r>
          </a:p>
        </p:txBody>
      </p:sp>
      <p:sp>
        <p:nvSpPr>
          <p:cNvPr id="6" name="CasellaDiTesto 5"/>
          <p:cNvSpPr txBox="1"/>
          <p:nvPr/>
        </p:nvSpPr>
        <p:spPr>
          <a:xfrm>
            <a:off x="500034" y="3643314"/>
            <a:ext cx="8072494" cy="2862322"/>
          </a:xfrm>
          <a:prstGeom prst="rect">
            <a:avLst/>
          </a:prstGeom>
          <a:noFill/>
        </p:spPr>
        <p:txBody>
          <a:bodyPr wrap="square" rtlCol="0">
            <a:spAutoFit/>
          </a:bodyPr>
          <a:lstStyle/>
          <a:p>
            <a:r>
              <a:rPr lang="it-IT" sz="2000" b="1" dirty="0"/>
              <a:t>-aspettative di vita 30 anni;</a:t>
            </a:r>
          </a:p>
          <a:p>
            <a:r>
              <a:rPr lang="it-IT" sz="2000" b="1" dirty="0"/>
              <a:t>-mortalità prepubere del 40-50%;</a:t>
            </a:r>
          </a:p>
          <a:p>
            <a:r>
              <a:rPr lang="it-IT" sz="2000" b="1" dirty="0"/>
              <a:t>- primi 7 anni di maturazione, ultimi di sterilità;</a:t>
            </a:r>
          </a:p>
          <a:p>
            <a:r>
              <a:rPr lang="it-IT" sz="2000" b="1" dirty="0"/>
              <a:t>-sessualmente matura a 6-7 anni;</a:t>
            </a:r>
          </a:p>
          <a:p>
            <a:r>
              <a:rPr lang="it-IT" sz="2000" b="1" dirty="0"/>
              <a:t>-fertile ogni 4-5 anni perché è senza ovulazione durante la gravidanza, l’allattamento e le cure parentali che terminano 4-5 anni dopo il parto.</a:t>
            </a:r>
          </a:p>
          <a:p>
            <a:r>
              <a:rPr lang="it-IT" sz="2000" b="1" dirty="0"/>
              <a:t>Stima di discendenza: 2-3 figli.</a:t>
            </a:r>
          </a:p>
          <a:p>
            <a:r>
              <a:rPr lang="it-IT" sz="2000" b="1" dirty="0"/>
              <a:t>Per contro, vive in foresta pluviale, ambiente conservativo per eccellenza.</a:t>
            </a:r>
          </a:p>
          <a:p>
            <a:endParaRPr lang="it-IT" sz="2000" b="1" dirty="0"/>
          </a:p>
        </p:txBody>
      </p:sp>
      <p:sp>
        <p:nvSpPr>
          <p:cNvPr id="4" name="Rettangolo 3"/>
          <p:cNvSpPr/>
          <p:nvPr/>
        </p:nvSpPr>
        <p:spPr>
          <a:xfrm>
            <a:off x="428596" y="3286124"/>
            <a:ext cx="3868736" cy="400110"/>
          </a:xfrm>
          <a:prstGeom prst="rect">
            <a:avLst/>
          </a:prstGeom>
        </p:spPr>
        <p:txBody>
          <a:bodyPr wrap="square">
            <a:spAutoFit/>
          </a:bodyPr>
          <a:lstStyle/>
          <a:p>
            <a:r>
              <a:rPr lang="it-IT" sz="2000" b="1" dirty="0">
                <a:solidFill>
                  <a:prstClr val="black"/>
                </a:solidFill>
              </a:rPr>
              <a:t>Una femmina allo stato libero </a:t>
            </a:r>
            <a:endParaRPr lang="it-IT" dirty="0"/>
          </a:p>
        </p:txBody>
      </p:sp>
      <p:pic>
        <p:nvPicPr>
          <p:cNvPr id="4098" name="Picture 2" descr="C:\Users\acer\Desktop\Scimpanze.jpg"/>
          <p:cNvPicPr>
            <a:picLocks noChangeAspect="1" noChangeArrowheads="1"/>
          </p:cNvPicPr>
          <p:nvPr/>
        </p:nvPicPr>
        <p:blipFill>
          <a:blip r:embed="rId3" cstate="print"/>
          <a:srcRect/>
          <a:stretch>
            <a:fillRect/>
          </a:stretch>
        </p:blipFill>
        <p:spPr bwMode="auto">
          <a:xfrm>
            <a:off x="7215206" y="3357562"/>
            <a:ext cx="1643074" cy="1199501"/>
          </a:xfrm>
          <a:prstGeom prst="rect">
            <a:avLst/>
          </a:prstGeom>
          <a:noFill/>
        </p:spPr>
      </p:pic>
      <p:pic>
        <p:nvPicPr>
          <p:cNvPr id="4099" name="Picture 3" descr="C:\Users\acer\Desktop\orango.jpg"/>
          <p:cNvPicPr>
            <a:picLocks noChangeAspect="1" noChangeArrowheads="1"/>
          </p:cNvPicPr>
          <p:nvPr/>
        </p:nvPicPr>
        <p:blipFill>
          <a:blip r:embed="rId4"/>
          <a:srcRect/>
          <a:stretch>
            <a:fillRect/>
          </a:stretch>
        </p:blipFill>
        <p:spPr bwMode="auto">
          <a:xfrm>
            <a:off x="5357818" y="1285860"/>
            <a:ext cx="2828925" cy="1619250"/>
          </a:xfrm>
          <a:prstGeom prst="rect">
            <a:avLst/>
          </a:prstGeom>
          <a:noFill/>
        </p:spPr>
      </p:pic>
      <p:pic>
        <p:nvPicPr>
          <p:cNvPr id="4100" name="Picture 4" descr="C:\Users\acer\Desktop\Gorilla.jpg"/>
          <p:cNvPicPr>
            <a:picLocks noChangeAspect="1" noChangeArrowheads="1"/>
          </p:cNvPicPr>
          <p:nvPr/>
        </p:nvPicPr>
        <p:blipFill>
          <a:blip r:embed="rId5" cstate="print"/>
          <a:srcRect/>
          <a:stretch>
            <a:fillRect/>
          </a:stretch>
        </p:blipFill>
        <p:spPr bwMode="auto">
          <a:xfrm>
            <a:off x="928662" y="1071546"/>
            <a:ext cx="3558420" cy="2000264"/>
          </a:xfrm>
          <a:prstGeom prst="rect">
            <a:avLst/>
          </a:prstGeom>
          <a:noFill/>
        </p:spPr>
      </p:pic>
    </p:spTree>
    <p:extLst>
      <p:ext uri="{BB962C8B-B14F-4D97-AF65-F5344CB8AC3E}">
        <p14:creationId xmlns:p14="http://schemas.microsoft.com/office/powerpoint/2010/main" val="2664458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la\Desktop\fossa tetton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04664"/>
            <a:ext cx="5760640" cy="484364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395536" y="3602434"/>
            <a:ext cx="3888432" cy="1938992"/>
          </a:xfrm>
          <a:prstGeom prst="rect">
            <a:avLst/>
          </a:prstGeom>
          <a:noFill/>
        </p:spPr>
        <p:txBody>
          <a:bodyPr wrap="square" rtlCol="0">
            <a:spAutoFit/>
          </a:bodyPr>
          <a:lstStyle/>
          <a:p>
            <a:r>
              <a:rPr lang="it-IT" sz="2000" b="1" dirty="0"/>
              <a:t>Nel Terziario  si sono formate grandi faglie in Africa Orientale che allargandosi e sollevando il bordo della Placca Africana, hanno formato una Grande Fossa Tettonica, la Rift Valley.</a:t>
            </a:r>
          </a:p>
        </p:txBody>
      </p:sp>
      <p:sp>
        <p:nvSpPr>
          <p:cNvPr id="3" name="CasellaDiTesto 2"/>
          <p:cNvSpPr txBox="1"/>
          <p:nvPr/>
        </p:nvSpPr>
        <p:spPr>
          <a:xfrm>
            <a:off x="360904" y="692695"/>
            <a:ext cx="3528392" cy="461665"/>
          </a:xfrm>
          <a:prstGeom prst="rect">
            <a:avLst/>
          </a:prstGeom>
          <a:noFill/>
        </p:spPr>
        <p:txBody>
          <a:bodyPr wrap="square" rtlCol="0">
            <a:spAutoFit/>
          </a:bodyPr>
          <a:lstStyle/>
          <a:p>
            <a:r>
              <a:rPr lang="it-IT" sz="2400" b="1" dirty="0" err="1"/>
              <a:t>Rift</a:t>
            </a:r>
            <a:r>
              <a:rPr lang="it-IT" sz="2400" b="1" dirty="0"/>
              <a:t> Valley</a:t>
            </a:r>
          </a:p>
        </p:txBody>
      </p:sp>
    </p:spTree>
    <p:extLst>
      <p:ext uri="{BB962C8B-B14F-4D97-AF65-F5344CB8AC3E}">
        <p14:creationId xmlns:p14="http://schemas.microsoft.com/office/powerpoint/2010/main" val="2664458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074872" y="1153519"/>
            <a:ext cx="3142024" cy="830997"/>
          </a:xfrm>
          <a:prstGeom prst="rect">
            <a:avLst/>
          </a:prstGeom>
          <a:noFill/>
        </p:spPr>
        <p:txBody>
          <a:bodyPr wrap="square" rtlCol="0">
            <a:spAutoFit/>
          </a:bodyPr>
          <a:lstStyle/>
          <a:p>
            <a:r>
              <a:rPr lang="it-IT" sz="2400" b="1" dirty="0"/>
              <a:t>Cambiamento climatico</a:t>
            </a:r>
          </a:p>
        </p:txBody>
      </p:sp>
      <p:pic>
        <p:nvPicPr>
          <p:cNvPr id="3075" name="Picture 3" descr="C:\Users\Sala\Desktop\Afric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4540" y="0"/>
            <a:ext cx="5227947" cy="6793915"/>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1043608" y="4365104"/>
            <a:ext cx="4680520" cy="1938992"/>
          </a:xfrm>
          <a:prstGeom prst="rect">
            <a:avLst/>
          </a:prstGeom>
          <a:noFill/>
        </p:spPr>
        <p:txBody>
          <a:bodyPr wrap="square" rtlCol="0">
            <a:spAutoFit/>
          </a:bodyPr>
          <a:lstStyle/>
          <a:p>
            <a:r>
              <a:rPr lang="it-IT" sz="2000" b="1" dirty="0"/>
              <a:t>Il sollevamento del bordo orientale della  Placca Africana ha progressivamente inaridito il Corno d’Africa e ha,  d’altro canto, favorito la formazione del Bacino del Congo che raccoglie le precipitazioni  delle perturbazioni atlantiche </a:t>
            </a:r>
          </a:p>
        </p:txBody>
      </p:sp>
    </p:spTree>
    <p:extLst>
      <p:ext uri="{BB962C8B-B14F-4D97-AF65-F5344CB8AC3E}">
        <p14:creationId xmlns:p14="http://schemas.microsoft.com/office/powerpoint/2010/main" val="3531612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savana arbor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342" y="3481542"/>
            <a:ext cx="7887090" cy="26714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sultati immagini per foresta tropi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788" y="764704"/>
            <a:ext cx="4017836" cy="252028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573342" y="1785926"/>
            <a:ext cx="3784344" cy="830997"/>
          </a:xfrm>
          <a:prstGeom prst="rect">
            <a:avLst/>
          </a:prstGeom>
          <a:noFill/>
        </p:spPr>
        <p:txBody>
          <a:bodyPr wrap="square" rtlCol="0">
            <a:spAutoFit/>
          </a:bodyPr>
          <a:lstStyle/>
          <a:p>
            <a:r>
              <a:rPr lang="it-IT" sz="2400" b="1" dirty="0"/>
              <a:t>Da foresta pluviale e/o tropicale a savana arborata</a:t>
            </a:r>
          </a:p>
        </p:txBody>
      </p:sp>
    </p:spTree>
    <p:extLst>
      <p:ext uri="{BB962C8B-B14F-4D97-AF65-F5344CB8AC3E}">
        <p14:creationId xmlns:p14="http://schemas.microsoft.com/office/powerpoint/2010/main" val="1467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etoli recrea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929" y="332656"/>
            <a:ext cx="2988768" cy="5918158"/>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3786182" y="1643612"/>
            <a:ext cx="4680520" cy="3785652"/>
          </a:xfrm>
          <a:prstGeom prst="rect">
            <a:avLst/>
          </a:prstGeom>
          <a:noFill/>
        </p:spPr>
        <p:txBody>
          <a:bodyPr wrap="square" rtlCol="0">
            <a:spAutoFit/>
          </a:bodyPr>
          <a:lstStyle/>
          <a:p>
            <a:r>
              <a:rPr lang="it-IT" sz="2000" b="1" dirty="0"/>
              <a:t>Gli ominidi in savana</a:t>
            </a:r>
            <a:r>
              <a:rPr lang="it-IT" sz="2000" b="1" i="1" dirty="0"/>
              <a:t> </a:t>
            </a:r>
            <a:r>
              <a:rPr lang="it-IT" sz="2000" b="1" dirty="0"/>
              <a:t>erano bipedi e camminavano eretti (orme di </a:t>
            </a:r>
            <a:r>
              <a:rPr lang="it-IT" sz="2000" b="1" dirty="0" err="1"/>
              <a:t>Laetoli</a:t>
            </a:r>
            <a:r>
              <a:rPr lang="it-IT" sz="2000" b="1" dirty="0"/>
              <a:t>, Tanzania, scheletro di Lucy, </a:t>
            </a:r>
            <a:r>
              <a:rPr lang="it-IT" sz="2000" b="1" dirty="0" err="1"/>
              <a:t>Hadar</a:t>
            </a:r>
            <a:r>
              <a:rPr lang="it-IT" sz="2000" b="1" dirty="0"/>
              <a:t>, Etiopia)</a:t>
            </a:r>
          </a:p>
          <a:p>
            <a:r>
              <a:rPr lang="it-IT" sz="2000" b="1" dirty="0"/>
              <a:t>Liberate le mani dal giogo della deambulazione, potevano usarle per armarsi per difendersi dai predatori, offendere e abbattere prede o raccogliere e trasportare frutti, tuberi e altro cibo. Anche i loro piccoli avevano i piedi adatti a camminare, non completamente prensili, quindi erano tenuti in braccio dalla madre o portati per mano.</a:t>
            </a:r>
          </a:p>
        </p:txBody>
      </p:sp>
      <p:sp>
        <p:nvSpPr>
          <p:cNvPr id="4" name="Rettangolo 3"/>
          <p:cNvSpPr/>
          <p:nvPr/>
        </p:nvSpPr>
        <p:spPr>
          <a:xfrm>
            <a:off x="3779912" y="5850704"/>
            <a:ext cx="3370907" cy="400110"/>
          </a:xfrm>
          <a:prstGeom prst="rect">
            <a:avLst/>
          </a:prstGeom>
        </p:spPr>
        <p:txBody>
          <a:bodyPr wrap="square">
            <a:spAutoFit/>
          </a:bodyPr>
          <a:lstStyle/>
          <a:p>
            <a:r>
              <a:rPr lang="it-IT" sz="2000" b="1" i="1" dirty="0" err="1">
                <a:solidFill>
                  <a:prstClr val="black"/>
                </a:solidFill>
              </a:rPr>
              <a:t>Australopithecus</a:t>
            </a:r>
            <a:r>
              <a:rPr lang="it-IT" sz="2000" b="1" i="1" dirty="0">
                <a:solidFill>
                  <a:prstClr val="black"/>
                </a:solidFill>
              </a:rPr>
              <a:t> </a:t>
            </a:r>
            <a:r>
              <a:rPr lang="it-IT" sz="2000" b="1" i="1" dirty="0" err="1">
                <a:solidFill>
                  <a:prstClr val="black"/>
                </a:solidFill>
              </a:rPr>
              <a:t>afarensis</a:t>
            </a:r>
            <a:endParaRPr lang="it-IT" dirty="0"/>
          </a:p>
        </p:txBody>
      </p:sp>
      <p:sp>
        <p:nvSpPr>
          <p:cNvPr id="5" name="CasellaDiTesto 4"/>
          <p:cNvSpPr txBox="1"/>
          <p:nvPr/>
        </p:nvSpPr>
        <p:spPr>
          <a:xfrm>
            <a:off x="5214942" y="714356"/>
            <a:ext cx="2786082" cy="461665"/>
          </a:xfrm>
          <a:prstGeom prst="rect">
            <a:avLst/>
          </a:prstGeom>
          <a:noFill/>
        </p:spPr>
        <p:txBody>
          <a:bodyPr wrap="square" rtlCol="0">
            <a:spAutoFit/>
          </a:bodyPr>
          <a:lstStyle/>
          <a:p>
            <a:r>
              <a:rPr lang="it-IT" sz="2400" b="1" dirty="0"/>
              <a:t>Stazione eretta</a:t>
            </a:r>
          </a:p>
        </p:txBody>
      </p:sp>
    </p:spTree>
    <p:extLst>
      <p:ext uri="{BB962C8B-B14F-4D97-AF65-F5344CB8AC3E}">
        <p14:creationId xmlns:p14="http://schemas.microsoft.com/office/powerpoint/2010/main" val="4228874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isultati immagini per foresta tropicale fl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390" y="476672"/>
            <a:ext cx="8026058" cy="4464496"/>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578390" y="5143512"/>
            <a:ext cx="8026058" cy="1015663"/>
          </a:xfrm>
          <a:prstGeom prst="rect">
            <a:avLst/>
          </a:prstGeom>
          <a:noFill/>
        </p:spPr>
        <p:txBody>
          <a:bodyPr wrap="square" rtlCol="0">
            <a:spAutoFit/>
          </a:bodyPr>
          <a:lstStyle/>
          <a:p>
            <a:r>
              <a:rPr lang="it-IT" sz="2000" b="1" dirty="0"/>
              <a:t> Secondo Owen </a:t>
            </a:r>
            <a:r>
              <a:rPr lang="it-IT" sz="2000" b="1" dirty="0" err="1"/>
              <a:t>Lovejoy</a:t>
            </a:r>
            <a:r>
              <a:rPr lang="it-IT" sz="2000" b="1" dirty="0"/>
              <a:t> (2009), la stazione eretta era già stata acquisita prima che la foresta si riducesse, sostenendo  inoltre che sia nata proprio  per liberare le mani e farne un potente strumento. </a:t>
            </a:r>
          </a:p>
        </p:txBody>
      </p:sp>
    </p:spTree>
    <p:extLst>
      <p:ext uri="{BB962C8B-B14F-4D97-AF65-F5344CB8AC3E}">
        <p14:creationId xmlns:p14="http://schemas.microsoft.com/office/powerpoint/2010/main" val="2919347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isultati immagini per savana tropi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7992888" cy="414475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540296" y="4869160"/>
            <a:ext cx="7992888" cy="1323439"/>
          </a:xfrm>
          <a:prstGeom prst="rect">
            <a:avLst/>
          </a:prstGeom>
          <a:noFill/>
        </p:spPr>
        <p:txBody>
          <a:bodyPr wrap="square" rtlCol="0">
            <a:spAutoFit/>
          </a:bodyPr>
          <a:lstStyle/>
          <a:p>
            <a:r>
              <a:rPr lang="it-IT" sz="2000" b="1" dirty="0"/>
              <a:t>La savana è un ambiente particolarmente rischioso  per un primate anche ad attitudini sociali di difesa di gruppo. Se le nascite per femmina fossero rimaste una ogni 5 anni, la popolazione delle scimmie antropomorfe sarebbe stata decimata e sarebbe scomparsa.</a:t>
            </a:r>
          </a:p>
        </p:txBody>
      </p:sp>
    </p:spTree>
    <p:extLst>
      <p:ext uri="{BB962C8B-B14F-4D97-AF65-F5344CB8AC3E}">
        <p14:creationId xmlns:p14="http://schemas.microsoft.com/office/powerpoint/2010/main" val="281957989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1977</TotalTime>
  <Words>1444</Words>
  <Application>Microsoft Office PowerPoint</Application>
  <PresentationFormat>Affichage à l'écran (4:3)</PresentationFormat>
  <Paragraphs>97</Paragraphs>
  <Slides>24</Slides>
  <Notes>4</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24</vt:i4>
      </vt:variant>
    </vt:vector>
  </HeadingPairs>
  <TitlesOfParts>
    <vt:vector size="27" baseType="lpstr">
      <vt:lpstr>Arial</vt:lpstr>
      <vt:lpstr>Calibri</vt:lpstr>
      <vt:lpstr>Tema di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Gli ominoidi</dc:title>
  <dc:creator>Sala</dc:creator>
  <cp:lastModifiedBy>Julie Arnaud</cp:lastModifiedBy>
  <cp:revision>156</cp:revision>
  <dcterms:created xsi:type="dcterms:W3CDTF">2019-09-26T08:01:19Z</dcterms:created>
  <dcterms:modified xsi:type="dcterms:W3CDTF">2021-10-08T07:28:04Z</dcterms:modified>
</cp:coreProperties>
</file>