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3" r:id="rId2"/>
    <p:sldId id="323" r:id="rId3"/>
    <p:sldId id="363" r:id="rId4"/>
    <p:sldId id="256" r:id="rId5"/>
    <p:sldId id="364" r:id="rId6"/>
    <p:sldId id="257" r:id="rId7"/>
    <p:sldId id="365" r:id="rId8"/>
    <p:sldId id="258" r:id="rId9"/>
    <p:sldId id="367" r:id="rId10"/>
    <p:sldId id="324" r:id="rId11"/>
    <p:sldId id="259" r:id="rId12"/>
    <p:sldId id="292" r:id="rId13"/>
    <p:sldId id="354" r:id="rId14"/>
    <p:sldId id="296" r:id="rId15"/>
    <p:sldId id="293" r:id="rId16"/>
    <p:sldId id="294" r:id="rId17"/>
    <p:sldId id="368" r:id="rId18"/>
    <p:sldId id="299" r:id="rId19"/>
    <p:sldId id="303" r:id="rId20"/>
    <p:sldId id="325" r:id="rId21"/>
    <p:sldId id="352" r:id="rId22"/>
    <p:sldId id="306" r:id="rId23"/>
    <p:sldId id="326" r:id="rId24"/>
    <p:sldId id="304" r:id="rId25"/>
    <p:sldId id="355" r:id="rId26"/>
    <p:sldId id="330" r:id="rId27"/>
    <p:sldId id="301" r:id="rId28"/>
    <p:sldId id="369" r:id="rId29"/>
    <p:sldId id="327" r:id="rId30"/>
    <p:sldId id="328" r:id="rId31"/>
    <p:sldId id="331" r:id="rId32"/>
    <p:sldId id="356" r:id="rId33"/>
    <p:sldId id="357" r:id="rId34"/>
    <p:sldId id="359" r:id="rId35"/>
    <p:sldId id="360" r:id="rId36"/>
    <p:sldId id="361" r:id="rId37"/>
    <p:sldId id="351" r:id="rId38"/>
    <p:sldId id="366" r:id="rId39"/>
    <p:sldId id="350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0" autoAdjust="0"/>
  </p:normalViewPr>
  <p:slideViewPr>
    <p:cSldViewPr>
      <p:cViewPr>
        <p:scale>
          <a:sx n="90" d="100"/>
          <a:sy n="90" d="100"/>
        </p:scale>
        <p:origin x="-51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F9BFF-72C5-4141-B50B-8A358720A300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96F37-8F90-4FFF-BD91-BEE6C7CC0F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99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D9E93-FEAA-47A5-A436-9697B6E7D12C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60F-52FC-8D41-A50E-E0868C3E6D5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2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60F-52FC-8D41-A50E-E0868C3E6D5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2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60F-52FC-8D41-A50E-E0868C3E6D5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60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60F-52FC-8D41-A50E-E0868C3E6D5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5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1227" indent="-211021" defTabSz="41471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3269" indent="-211021" defTabSz="41471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5310" indent="-211021" defTabSz="41471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7351" indent="-211021" defTabSz="41471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88337" algn="l"/>
                <a:tab pos="782535" algn="l"/>
                <a:tab pos="1176734" algn="l"/>
                <a:tab pos="1570932" algn="l"/>
                <a:tab pos="1963664" algn="l"/>
                <a:tab pos="2357863" algn="l"/>
                <a:tab pos="2752061" algn="l"/>
                <a:tab pos="3146260" algn="l"/>
                <a:tab pos="3537527" algn="l"/>
                <a:tab pos="3931726" algn="l"/>
                <a:tab pos="4325924" algn="l"/>
                <a:tab pos="4720122" algn="l"/>
                <a:tab pos="5114320" algn="l"/>
                <a:tab pos="5508519" algn="l"/>
                <a:tab pos="5902717" algn="l"/>
                <a:tab pos="6296916" algn="l"/>
                <a:tab pos="6691113" algn="l"/>
                <a:tab pos="7082381" algn="l"/>
                <a:tab pos="7476579" algn="l"/>
                <a:tab pos="7870778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fld id="{7AE69278-15AD-4499-8196-8BDB7704F2FF}" type="slidenum">
              <a:rPr lang="it-IT" altLang="it-IT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eaLnBrk="1"/>
              <a:t>18</a:t>
            </a:fld>
            <a:endParaRPr lang="it-IT" altLang="it-IT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3881395" y="8685878"/>
            <a:ext cx="2975072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20688" algn="l"/>
                <a:tab pos="847725" algn="l"/>
                <a:tab pos="1274763" algn="l"/>
                <a:tab pos="1701800" algn="l"/>
                <a:tab pos="2127250" algn="l"/>
                <a:tab pos="2554288" algn="l"/>
                <a:tab pos="2981325" algn="l"/>
                <a:tab pos="3408363" algn="l"/>
                <a:tab pos="3832225" algn="l"/>
                <a:tab pos="4259263" algn="l"/>
                <a:tab pos="4686300" algn="l"/>
                <a:tab pos="5113338" algn="l"/>
                <a:tab pos="5540375" algn="l"/>
                <a:tab pos="5967413" algn="l"/>
                <a:tab pos="6394450" algn="l"/>
                <a:tab pos="6821488" algn="l"/>
                <a:tab pos="7248525" algn="l"/>
                <a:tab pos="7672388" algn="l"/>
                <a:tab pos="8099425" algn="l"/>
                <a:tab pos="85264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buClrTx/>
            </a:pPr>
            <a:fld id="{5B9C5EC2-A698-4EC9-A047-C7674EBCD73A}" type="slidenum">
              <a:rPr lang="it-IT" altLang="it-IT" sz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 eaLnBrk="1">
                <a:buClrTx/>
              </a:pPr>
              <a:t>18</a:t>
            </a:fld>
            <a:endParaRPr lang="it-IT" altLang="it-IT" sz="120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23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4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81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5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39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60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26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24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41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85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55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6A070-5BAE-4FDA-956A-E61D84152DAB}" type="datetimeFigureOut">
              <a:rPr lang="it-IT" smtClean="0"/>
              <a:t>28/11/2018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55D7B-8AC2-44E4-B59C-2EFF3C812B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4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it/url?sa=i&amp;rct=j&amp;q=&amp;esrc=s&amp;source=images&amp;cd=&amp;cad=rja&amp;uact=8&amp;ved=0ahUKEwijr-Le5ZHOAhXFnBoKHQ8xBPoQjRwIBw&amp;url=http://www.pinomasciari.it/?p%3D35865&amp;psig=AFQjCNH1wa9sbvo7Tw3tPN0VwudRiih1yg&amp;ust=1469645278375089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it/url?sa=i&amp;rct=j&amp;q=&amp;esrc=s&amp;source=images&amp;cd=&amp;cad=rja&amp;uact=8&amp;ved=0ahUKEwiGxejz55HOAhVFtRoKHTRSCCcQjRwIBw&amp;url=http://www.mondosigi.com/2014/08/stasera-alla-madonna-delle-grazie-di.html&amp;bvm=bv.128153897,d.d2s&amp;psig=AFQjCNF_LGvKZJKgb2zeox33F0Q8BRrXlA&amp;ust=14696459094608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docid=YrY-ZCP1pMLa5M&amp;tbnid=eTJnHvRRgYlq9M:&amp;ved=0CAYQjRw&amp;url=http://prodottitipici.provincia.cuneo.it/prodotti/carni/razzabovina/foto/index.jsp&amp;ei=D9glU5OLAYrCtAaJ7oGIBA&amp;bvm=bv.62922401,d.Yms&amp;psig=AFQjCNEvDH9trdczWVLqCFzykq8oZ7sbXw&amp;ust=1395075458723720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hyperlink" Target="http://www.google.it/url?sa=i&amp;rct=j&amp;q=&amp;esrc=s&amp;source=images&amp;cd=&amp;cad=rja&amp;uact=8&amp;docid=aSHCX6G9gauKaM&amp;tbnid=LJoQjQE-Vl5qdM:&amp;ved=0CAYQjRw&amp;url=http://www.ska.it/ita/realizzazioni-dettaglio.php/id_cat%3D4/id_real%3D11&amp;ei=AdYlU-q4F4nOsgaw4IHgDQ&amp;bvm=bv.62922401,d.Yms&amp;psig=AFQjCNFlZOxueiyRPkwp3d3JEsOksMUZug&amp;ust=139507492307996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docid=fAEp0V6MT_1FoM&amp;tbnid=7yIjOdPuDicQ0M:&amp;ved=0CAYQjRw&amp;url=http://oltrelostretto.blogsicilia.it/la-bellezza-passa-dallortolano-il-libro-best-seller-negli-usa/179743/&amp;ei=3dYlU4WQEoGStAbO4oGABQ&amp;bvm=bv.62922401,d.Yms&amp;psig=AFQjCNHpOvwKYXuvtAHj17X15_kreRL_Pw&amp;ust=1395075156324859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://www.google.it/url?sa=i&amp;rct=j&amp;q=&amp;esrc=s&amp;source=images&amp;cd=&amp;cad=rja&amp;uact=8&amp;docid=TvOApdNkuzenBM&amp;tbnid=7-BMwSftbLTpeM:&amp;ved=0CAYQjRw&amp;url=http://www.italmopa.com/presentazione&amp;ei=itYlU6DWM4iatQbq2ICIAw&amp;bvm=bv.62922401,d.Yms&amp;psig=AFQjCNHCCEU_84B4q3GbRmO6sZV4gSb0pg&amp;ust=1395075064101360" TargetMode="External"/><Relationship Id="rId9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docid=aGVGs1tSD-x7aM&amp;tbnid=rezDL4l3x2wh2M:&amp;ved=0CAYQjRw&amp;url=http://www.panoramio.com/photo/24422644&amp;ei=Cd0lU4GkA4OctAb5uYDQAQ&amp;bvm=bv.62922401,d.Yms&amp;psig=AFQjCNEiQZjlx4j_iU81yfAYruKjBnozBQ&amp;ust=1395076725491457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hyperlink" Target="http://www.google.it/url?sa=i&amp;rct=j&amp;q=&amp;esrc=s&amp;source=images&amp;cd=&amp;cad=rja&amp;uact=8&amp;docid=VoIF5EqOAYAZaM&amp;tbnid=0ih2P1c2XkSsZM:&amp;ved=0CAYQjRw&amp;url=http://www.moroaratri.com/sito/index.php?option%3Dcom_content%26task%3Dview%26id%3D36%26Itemid%3D34&amp;ei=-dolU43qD8jPtAb5m4G4Dg&amp;bvm=bv.62922401,d.Yms&amp;psig=AFQjCNE3Nvc_y7dCho6u-mpPjxyGYhrWyg&amp;ust=139507618437204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docid=JBOjTZxO15DNgM&amp;tbnid=4VgNrZX3NJBMkM:&amp;ved=0CAYQjRw&amp;url=http://www.saluggia.enea.it/labo/ionirp/labchimico.htm&amp;ei=3NslU8XANciRtAa01YCoDw&amp;bvm=bv.62922401,d.Yms&amp;psig=AFQjCNHZJf2vYAM9oyrigWITWnoIarXl-w&amp;ust=1395076404126938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://www.google.it/url?sa=i&amp;rct=j&amp;q=&amp;esrc=s&amp;source=images&amp;cd=&amp;cad=rja&amp;uact=8&amp;docid=y3gkylZruOEAOM&amp;tbnid=i02mznH9tOTpmM:&amp;ved=0CAYQjRw&amp;url=http://www.autostan.it/officina-meccanica-con-centro-diagnosi/&amp;ei=eNslU7XTBYeetAanl4HgCw&amp;bvm=bv.62922401,d.Yms&amp;psig=AFQjCNFDnOfXhQ1zaJZ0LMM267O6nJE-cg&amp;ust=1395076322412885" TargetMode="External"/><Relationship Id="rId9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it/url?sa=i&amp;rct=j&amp;q=&amp;esrc=s&amp;source=images&amp;cd=&amp;cad=rja&amp;uact=8&amp;ved=0ahUKEwio8PfotJXOAhXFPRQKHb81DW8QjRwIBw&amp;url=http://www.sfondilandia.it/sfondoPrev.asp?file%3DGrano02%26ris%3D1440&amp;psig=AFQjCNFOGvvOcA_wcVThRVHCOooKq2TI4Q&amp;ust=1469769650162145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it/url?sa=i&amp;rct=j&amp;q=&amp;esrc=s&amp;source=images&amp;cd=&amp;cad=rja&amp;uact=8&amp;ved=0ahUKEwjbn5yHtpXOAhWEOhQKHeATDUgQjRwIBw&amp;url=https://www.fotocommunity.it/photo/lo-sai-che-i-papaveri-claudio-indio/24517675&amp;bvm=bv.128153897,d.d24&amp;psig=AFQjCNHPkI36hY0pf_xiUS5_Y7Z8Q1_jvQ&amp;ust=1469769895026611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it/url?sa=i&amp;rct=j&amp;q=&amp;esrc=s&amp;source=images&amp;cd=&amp;cad=rja&amp;uact=8&amp;ved=0ahUKEwi076eYuJXOAhUMaxQKHcm4Ax0QjRwIBw&amp;url=http://www.acquabuona.it/2013/02/un-metro-quadro-di-grano-un-pane-il-mio-grano-attraverso-le-stagioni-prima-parte/&amp;bvm=bv.128153897,d.d24&amp;psig=AFQjCNEYHwFbQTWUkmBQbVpZc6ooIFT0Fg&amp;ust=1469770509232781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it/url?sa=i&amp;rct=j&amp;q=&amp;esrc=s&amp;source=images&amp;cd=&amp;cad=rja&amp;uact=8&amp;ved=0ahUKEwjstv7-uJXOAhUFORQKHXhiBa8QjRwIBw&amp;url=http://it.dreamstime.com/photos-images/farfalle-del-campo-di-frumento.html&amp;psig=AFQjCNEvTM4m-7EzKZBqYokdpB_e2OBk-Q&amp;ust=1469770772217852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immagini.4ever.eu/natura/campo-di-fiori-155202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84759" y="2435404"/>
            <a:ext cx="621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FF00"/>
                </a:solidFill>
              </a:rPr>
              <a:t>Diffusione e migrazione</a:t>
            </a:r>
            <a:endParaRPr lang="it-IT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7317" y="2132856"/>
            <a:ext cx="6387051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b="1" dirty="0" smtClean="0"/>
              <a:t>Importante è «imparare» </a:t>
            </a:r>
          </a:p>
          <a:p>
            <a:pPr algn="ctr"/>
            <a:r>
              <a:rPr lang="it-IT" sz="3600" b="1" dirty="0"/>
              <a:t>a</a:t>
            </a:r>
            <a:r>
              <a:rPr lang="it-IT" sz="3600" b="1" dirty="0" smtClean="0"/>
              <a:t> comminare </a:t>
            </a:r>
          </a:p>
          <a:p>
            <a:pPr algn="ctr"/>
            <a:r>
              <a:rPr lang="it-IT" sz="3600" b="1" dirty="0" smtClean="0"/>
              <a:t>su due «zampe»,</a:t>
            </a:r>
          </a:p>
          <a:p>
            <a:pPr algn="ctr"/>
            <a:endParaRPr lang="it-IT" sz="3600" b="1" dirty="0" smtClean="0"/>
          </a:p>
          <a:p>
            <a:pPr algn="ctr"/>
            <a:r>
              <a:rPr lang="it-IT" sz="3600" b="1" i="1" dirty="0" smtClean="0"/>
              <a:t>quelle posteriori</a:t>
            </a:r>
            <a:endParaRPr lang="it-IT" sz="3600" b="1" i="1" dirty="0"/>
          </a:p>
        </p:txBody>
      </p:sp>
    </p:spTree>
    <p:extLst>
      <p:ext uri="{BB962C8B-B14F-4D97-AF65-F5344CB8AC3E}">
        <p14:creationId xmlns:p14="http://schemas.microsoft.com/office/powerpoint/2010/main" val="262267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comozio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04" y="0"/>
            <a:ext cx="5143500" cy="6858000"/>
          </a:xfrm>
          <a:prstGeom prst="rect">
            <a:avLst/>
          </a:prstGeom>
        </p:spPr>
      </p:pic>
      <p:pic>
        <p:nvPicPr>
          <p:cNvPr id="5" name="Immagine 4" descr="Primatas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00"/>
            <a:ext cx="3635896" cy="69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3--2417167-Footprints.jp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42" y="0"/>
            <a:ext cx="10664042" cy="6858000"/>
          </a:xfrm>
          <a:prstGeom prst="rect">
            <a:avLst/>
          </a:prstGeom>
        </p:spPr>
      </p:pic>
      <p:pic>
        <p:nvPicPr>
          <p:cNvPr id="2" name="Immagine 1" descr="schie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529"/>
            <a:ext cx="4285206" cy="653283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14882" y="404664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* Rachide a S.</a:t>
            </a:r>
          </a:p>
          <a:p>
            <a:endParaRPr lang="it-IT" sz="2800" dirty="0" smtClean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rgbClr val="000000"/>
                </a:solidFill>
              </a:rPr>
              <a:t>* </a:t>
            </a:r>
            <a:r>
              <a:rPr lang="it-IT" sz="2800" dirty="0" err="1" smtClean="0">
                <a:solidFill>
                  <a:srgbClr val="000000"/>
                </a:solidFill>
              </a:rPr>
              <a:t>Foramen</a:t>
            </a:r>
            <a:r>
              <a:rPr lang="it-IT" sz="2800" dirty="0" smtClean="0">
                <a:solidFill>
                  <a:srgbClr val="000000"/>
                </a:solidFill>
              </a:rPr>
              <a:t> magno in avanti.</a:t>
            </a:r>
          </a:p>
          <a:p>
            <a:endParaRPr lang="it-IT" sz="2800" dirty="0" smtClean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rgbClr val="000000"/>
                </a:solidFill>
              </a:rPr>
              <a:t>* Muscoli collo ridotti.</a:t>
            </a:r>
          </a:p>
          <a:p>
            <a:endParaRPr lang="it-IT" sz="2800" dirty="0" smtClean="0">
              <a:solidFill>
                <a:srgbClr val="595959"/>
              </a:solidFill>
            </a:endParaRPr>
          </a:p>
        </p:txBody>
      </p:sp>
      <p:pic>
        <p:nvPicPr>
          <p:cNvPr id="3" name="Immagine 2" descr="lordosi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07" y="3362466"/>
            <a:ext cx="4858793" cy="34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827" y="-20906"/>
            <a:ext cx="6880557" cy="6880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4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rani con musco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4624"/>
            <a:ext cx="8360284" cy="3565416"/>
          </a:xfrm>
          <a:prstGeom prst="rect">
            <a:avLst/>
          </a:prstGeom>
        </p:spPr>
      </p:pic>
      <p:pic>
        <p:nvPicPr>
          <p:cNvPr id="7" name="Immagine 6" descr="ts1136-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5" y="3717032"/>
            <a:ext cx="4756310" cy="31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3--2417167-Footprints.jp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42" y="0"/>
            <a:ext cx="10664042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392847" y="4410000"/>
            <a:ext cx="4625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* Torace compresso.</a:t>
            </a:r>
          </a:p>
          <a:p>
            <a:pPr marL="285750" indent="-285750">
              <a:buFont typeface="Arial"/>
              <a:buChar char="•"/>
            </a:pPr>
            <a:endParaRPr lang="it-IT" sz="2800" dirty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rgbClr val="000000"/>
                </a:solidFill>
              </a:rPr>
              <a:t>* Scapole dritte.</a:t>
            </a:r>
          </a:p>
          <a:p>
            <a:pPr marL="285750" indent="-285750">
              <a:buFont typeface="Arial"/>
              <a:buChar char="•"/>
            </a:pPr>
            <a:endParaRPr lang="it-IT" sz="2800" dirty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rgbClr val="000000"/>
                </a:solidFill>
              </a:rPr>
              <a:t>* Clavicola sulla cassa toracica.</a:t>
            </a:r>
          </a:p>
          <a:p>
            <a:pPr marL="285750" indent="-285750">
              <a:buFont typeface="Arial"/>
              <a:buChar char="•"/>
            </a:pPr>
            <a:endParaRPr lang="it-IT" sz="2800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800" dirty="0" smtClean="0">
              <a:solidFill>
                <a:srgbClr val="595959"/>
              </a:solidFill>
            </a:endParaRPr>
          </a:p>
          <a:p>
            <a:endParaRPr lang="it-IT" sz="2800" dirty="0">
              <a:solidFill>
                <a:srgbClr val="595959"/>
              </a:solidFill>
            </a:endParaRPr>
          </a:p>
        </p:txBody>
      </p:sp>
      <p:pic>
        <p:nvPicPr>
          <p:cNvPr id="6" name="Immagine 5" descr="sezion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8" y="15533"/>
            <a:ext cx="7617116" cy="4144298"/>
          </a:xfrm>
          <a:prstGeom prst="rect">
            <a:avLst/>
          </a:prstGeom>
        </p:spPr>
      </p:pic>
      <p:pic>
        <p:nvPicPr>
          <p:cNvPr id="8" name="Immagine 7" descr="Schermata 2015-02-23 alle 14.03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5" y="4372064"/>
            <a:ext cx="29591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3--2417167-Footprints.jp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42" y="0"/>
            <a:ext cx="10664042" cy="6858000"/>
          </a:xfrm>
          <a:prstGeom prst="rect">
            <a:avLst/>
          </a:prstGeom>
        </p:spPr>
      </p:pic>
      <p:pic>
        <p:nvPicPr>
          <p:cNvPr id="3" name="Immagine 2" descr="piede di luc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80" y="4653643"/>
            <a:ext cx="1499245" cy="1424282"/>
          </a:xfrm>
          <a:prstGeom prst="rect">
            <a:avLst/>
          </a:prstGeom>
        </p:spPr>
      </p:pic>
      <p:pic>
        <p:nvPicPr>
          <p:cNvPr id="5" name="Immagine 4" descr="pie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68" y="1834243"/>
            <a:ext cx="2590800" cy="28194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3357" y="163286"/>
            <a:ext cx="26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Piede e mano</a:t>
            </a:r>
            <a:endParaRPr lang="it-IT" dirty="0">
              <a:solidFill>
                <a:srgbClr val="800000"/>
              </a:solidFill>
            </a:endParaRPr>
          </a:p>
        </p:txBody>
      </p:sp>
      <p:pic>
        <p:nvPicPr>
          <p:cNvPr id="10" name="Immagine 9" descr="52984-004-9D503C8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5" y="4653643"/>
            <a:ext cx="2454729" cy="17961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927048" y="4361036"/>
            <a:ext cx="4968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00"/>
                </a:solidFill>
              </a:rPr>
              <a:t>* Arco plantare.</a:t>
            </a:r>
          </a:p>
          <a:p>
            <a:pPr marL="285750" indent="-285750">
              <a:buFontTx/>
              <a:buChar char="-"/>
            </a:pPr>
            <a:endParaRPr lang="it-IT" sz="2400" b="1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it-IT" sz="2400" b="1" dirty="0" smtClean="0">
              <a:solidFill>
                <a:srgbClr val="000000"/>
              </a:solidFill>
            </a:endParaRPr>
          </a:p>
          <a:p>
            <a:r>
              <a:rPr lang="it-IT" sz="2400" b="1" dirty="0" smtClean="0">
                <a:solidFill>
                  <a:srgbClr val="000000"/>
                </a:solidFill>
              </a:rPr>
              <a:t>* Pollice opponibile.</a:t>
            </a:r>
          </a:p>
          <a:p>
            <a:pPr marL="285750" indent="-285750">
              <a:buFontTx/>
              <a:buChar char="-"/>
            </a:pPr>
            <a:endParaRPr lang="it-IT" sz="2400" b="1" dirty="0" smtClean="0">
              <a:solidFill>
                <a:srgbClr val="000000"/>
              </a:solidFill>
            </a:endParaRPr>
          </a:p>
          <a:p>
            <a:r>
              <a:rPr lang="it-IT" sz="2400" b="1" dirty="0" smtClean="0">
                <a:solidFill>
                  <a:srgbClr val="000000"/>
                </a:solidFill>
              </a:rPr>
              <a:t>* Presa di forza – Presa di precisione.</a:t>
            </a:r>
            <a:endParaRPr lang="it-IT" sz="2400" b="1" dirty="0">
              <a:solidFill>
                <a:srgbClr val="000000"/>
              </a:solidFill>
            </a:endParaRPr>
          </a:p>
        </p:txBody>
      </p:sp>
      <p:pic>
        <p:nvPicPr>
          <p:cNvPr id="13" name="Immagine 12" descr="uomo_di_neanderthal_la_sua_storia_clip_image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" y="905329"/>
            <a:ext cx="3323673" cy="3113314"/>
          </a:xfrm>
          <a:prstGeom prst="rect">
            <a:avLst/>
          </a:prstGeom>
        </p:spPr>
      </p:pic>
      <p:pic>
        <p:nvPicPr>
          <p:cNvPr id="14" name="Immagine 13" descr="uomo_di_neanderthal_la_sua_storia_clip_image0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89" y="270068"/>
            <a:ext cx="3104827" cy="153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3--2417167-Footprints.jp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42" y="0"/>
            <a:ext cx="10664042" cy="6858000"/>
          </a:xfrm>
          <a:prstGeom prst="rect">
            <a:avLst/>
          </a:prstGeom>
        </p:spPr>
      </p:pic>
      <p:pic>
        <p:nvPicPr>
          <p:cNvPr id="2" name="Immagine 1" descr="WP_0057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6" y="683801"/>
            <a:ext cx="4200198" cy="3314663"/>
          </a:xfrm>
          <a:prstGeom prst="rect">
            <a:avLst/>
          </a:prstGeom>
        </p:spPr>
      </p:pic>
      <p:pic>
        <p:nvPicPr>
          <p:cNvPr id="4" name="Immagine 3" descr="femur-comparis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06" y="951470"/>
            <a:ext cx="3744410" cy="2828746"/>
          </a:xfrm>
          <a:prstGeom prst="rect">
            <a:avLst/>
          </a:prstGeom>
        </p:spPr>
      </p:pic>
      <p:pic>
        <p:nvPicPr>
          <p:cNvPr id="6" name="Immagine 5" descr="Schermata 2015-02-17 alle 15.52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8" y="4850620"/>
            <a:ext cx="4813450" cy="151819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3357" y="163286"/>
            <a:ext cx="415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Bacino e femore e braccia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5235" y="4156042"/>
            <a:ext cx="3513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* Bacino più basso e largo.</a:t>
            </a:r>
          </a:p>
          <a:p>
            <a:endParaRPr lang="it-IT" sz="1600" dirty="0">
              <a:solidFill>
                <a:srgbClr val="000000"/>
              </a:solidFill>
            </a:endParaRPr>
          </a:p>
          <a:p>
            <a:r>
              <a:rPr lang="it-IT" sz="1600" dirty="0" smtClean="0">
                <a:solidFill>
                  <a:srgbClr val="000000"/>
                </a:solidFill>
              </a:rPr>
              <a:t>* Ala iliaca in avanti.</a:t>
            </a:r>
          </a:p>
          <a:p>
            <a:endParaRPr lang="it-IT" sz="1600" dirty="0">
              <a:solidFill>
                <a:srgbClr val="000000"/>
              </a:solidFill>
            </a:endParaRPr>
          </a:p>
          <a:p>
            <a:r>
              <a:rPr lang="it-IT" sz="1600" dirty="0" smtClean="0">
                <a:solidFill>
                  <a:srgbClr val="000000"/>
                </a:solidFill>
              </a:rPr>
              <a:t>* Testa del femore più lunga.</a:t>
            </a:r>
          </a:p>
          <a:p>
            <a:endParaRPr lang="it-IT" sz="1600" dirty="0">
              <a:solidFill>
                <a:srgbClr val="000000"/>
              </a:solidFill>
            </a:endParaRPr>
          </a:p>
          <a:p>
            <a:r>
              <a:rPr lang="it-IT" sz="1600" dirty="0" smtClean="0">
                <a:solidFill>
                  <a:srgbClr val="000000"/>
                </a:solidFill>
              </a:rPr>
              <a:t>* Canale del parto.</a:t>
            </a:r>
          </a:p>
          <a:p>
            <a:pPr marL="285750" indent="-285750">
              <a:buFont typeface="Arial"/>
              <a:buChar char="•"/>
            </a:pPr>
            <a:endParaRPr lang="it-IT" sz="1600" dirty="0">
              <a:solidFill>
                <a:srgbClr val="000000"/>
              </a:solidFill>
            </a:endParaRPr>
          </a:p>
          <a:p>
            <a:r>
              <a:rPr lang="it-IT" sz="1600" dirty="0" smtClean="0">
                <a:solidFill>
                  <a:srgbClr val="000000"/>
                </a:solidFill>
              </a:rPr>
              <a:t>* Gambe lunghe-braccia corte.</a:t>
            </a:r>
          </a:p>
          <a:p>
            <a:pPr marL="285750" indent="-285750">
              <a:buFont typeface="Arial"/>
              <a:buChar char="•"/>
            </a:pPr>
            <a:endParaRPr lang="it-IT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solidFill>
                <a:srgbClr val="595959"/>
              </a:solidFill>
            </a:endParaRPr>
          </a:p>
          <a:p>
            <a:endParaRPr lang="it-IT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456480" y="2612435"/>
            <a:ext cx="8392320" cy="2220713"/>
          </a:xfrm>
          <a:custGeom>
            <a:avLst/>
            <a:gdLst>
              <a:gd name="T0" fmla="*/ 9251950 w 9251950"/>
              <a:gd name="T1" fmla="*/ 1223988 h 2447925"/>
              <a:gd name="T2" fmla="*/ 4625975 w 9251950"/>
              <a:gd name="T3" fmla="*/ 2447925 h 2447925"/>
              <a:gd name="T4" fmla="*/ 0 w 9251950"/>
              <a:gd name="T5" fmla="*/ 1223988 h 2447925"/>
              <a:gd name="T6" fmla="*/ 4625975 w 9251950"/>
              <a:gd name="T7" fmla="*/ 0 h 2447925"/>
              <a:gd name="T8" fmla="*/ 0 60000 65536"/>
              <a:gd name="T9" fmla="*/ 0 60000 65536"/>
              <a:gd name="T10" fmla="*/ 0 60000 65536"/>
              <a:gd name="T11" fmla="*/ 0 60000 65536"/>
              <a:gd name="T12" fmla="*/ 0 w 9251950"/>
              <a:gd name="T13" fmla="*/ 0 h 2447925"/>
              <a:gd name="T14" fmla="*/ 9251950 w 9251950"/>
              <a:gd name="T15" fmla="*/ 2447925 h 2447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51950" h="2447925">
                <a:moveTo>
                  <a:pt x="0" y="0"/>
                </a:moveTo>
                <a:lnTo>
                  <a:pt x="25699" y="0"/>
                </a:lnTo>
                <a:lnTo>
                  <a:pt x="25699" y="6800"/>
                </a:lnTo>
                <a:lnTo>
                  <a:pt x="0" y="68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68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653760" y="5420730"/>
            <a:ext cx="7053120" cy="718636"/>
          </a:xfrm>
          <a:custGeom>
            <a:avLst/>
            <a:gdLst>
              <a:gd name="T0" fmla="*/ 7775575 w 7775575"/>
              <a:gd name="T1" fmla="*/ 396082 h 792163"/>
              <a:gd name="T2" fmla="*/ 3887838 w 7775575"/>
              <a:gd name="T3" fmla="*/ 792163 h 792163"/>
              <a:gd name="T4" fmla="*/ 0 w 7775575"/>
              <a:gd name="T5" fmla="*/ 396082 h 792163"/>
              <a:gd name="T6" fmla="*/ 3887838 w 7775575"/>
              <a:gd name="T7" fmla="*/ 0 h 792163"/>
              <a:gd name="T8" fmla="*/ 0 60000 65536"/>
              <a:gd name="T9" fmla="*/ 0 60000 65536"/>
              <a:gd name="T10" fmla="*/ 0 60000 65536"/>
              <a:gd name="T11" fmla="*/ 0 60000 65536"/>
              <a:gd name="T12" fmla="*/ 0 w 7775575"/>
              <a:gd name="T13" fmla="*/ 0 h 792163"/>
              <a:gd name="T14" fmla="*/ 7775575 w 7775575"/>
              <a:gd name="T15" fmla="*/ 792163 h 7921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5575" h="792163">
                <a:moveTo>
                  <a:pt x="0" y="0"/>
                </a:moveTo>
                <a:lnTo>
                  <a:pt x="21599" y="0"/>
                </a:lnTo>
                <a:lnTo>
                  <a:pt x="21599" y="2200"/>
                </a:lnTo>
                <a:lnTo>
                  <a:pt x="0" y="22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it-IT" altLang="it-IT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928800" y="-171400"/>
            <a:ext cx="728640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it-IT" altLang="it-IT" sz="4000" b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“Il bipede barcollante”</a:t>
            </a:r>
            <a:endParaRPr lang="it-IT" altLang="it-IT" sz="3300" b="1" i="1" dirty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-108520" y="836712"/>
            <a:ext cx="9036496" cy="22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1313" eaLnBrk="0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>
              <a:spcAft>
                <a:spcPts val="1293"/>
              </a:spcAft>
            </a:pPr>
            <a:r>
              <a:rPr lang="it-IT" altLang="it-IT" sz="2400" i="1" dirty="0">
                <a:solidFill>
                  <a:srgbClr val="000000"/>
                </a:solidFill>
              </a:rPr>
              <a:t>	</a:t>
            </a:r>
            <a:r>
              <a:rPr lang="it-IT" altLang="it-IT" sz="2400" i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“La camminata umana è quell’attività distintiva nel corso della quale il corpo, passo dopo passo, vacilla sull’orlo della catastrofe… perché solo il ritmico movimento in avanti compiuto prima da una gamba e poi dall’altra gli impedisce di cadere a faccia in giù”    	</a:t>
            </a:r>
          </a:p>
          <a:p>
            <a:pPr algn="ctr" eaLnBrk="1">
              <a:spcAft>
                <a:spcPts val="1293"/>
              </a:spcAft>
            </a:pPr>
            <a:r>
              <a:rPr lang="it-IT" altLang="it-IT" sz="2400" i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								</a:t>
            </a:r>
            <a:r>
              <a:rPr lang="it-IT" altLang="it-IT" sz="2400" i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(</a:t>
            </a:r>
            <a:r>
              <a:rPr lang="it-IT" altLang="it-IT" sz="2400" i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Napier J. R.) </a:t>
            </a:r>
          </a:p>
          <a:p>
            <a:pPr algn="ctr" eaLnBrk="1">
              <a:spcAft>
                <a:spcPts val="1293"/>
              </a:spcAft>
            </a:pPr>
            <a:endParaRPr lang="it-IT" altLang="it-IT" sz="2400" i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6" name="Immagine 5" descr="gamba-rotta-11479.jpg"/>
          <p:cNvPicPr>
            <a:picLocks noChangeAspect="1"/>
          </p:cNvPicPr>
          <p:nvPr/>
        </p:nvPicPr>
        <p:blipFill rotWithShape="1">
          <a:blip r:embed="rId3" cstate="print"/>
          <a:srcRect l="13658" t="7795" r="16080"/>
          <a:stretch/>
        </p:blipFill>
        <p:spPr>
          <a:xfrm>
            <a:off x="34084" y="3426531"/>
            <a:ext cx="3239146" cy="2813233"/>
          </a:xfrm>
          <a:prstGeom prst="rect">
            <a:avLst/>
          </a:prstGeom>
        </p:spPr>
      </p:pic>
      <p:pic>
        <p:nvPicPr>
          <p:cNvPr id="7" name="Immagine 6" descr="toro-attacca-uom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3212976"/>
            <a:ext cx="5364087" cy="34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40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ndatu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1198" r="1826" b="2397"/>
          <a:stretch>
            <a:fillRect/>
          </a:stretch>
        </p:blipFill>
        <p:spPr bwMode="auto">
          <a:xfrm>
            <a:off x="0" y="-86042"/>
            <a:ext cx="9144000" cy="690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6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19672" y="2132856"/>
            <a:ext cx="5971122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4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Quante diffusioni ……</a:t>
            </a:r>
          </a:p>
          <a:p>
            <a:endParaRPr lang="it-IT" sz="4800" b="1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4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  perché</a:t>
            </a:r>
            <a:endParaRPr lang="it-IT" sz="4800" b="1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4198" y="476672"/>
            <a:ext cx="5616114" cy="550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FFFF00"/>
                </a:solidFill>
              </a:rPr>
              <a:t>Migrare, diffondersi</a:t>
            </a:r>
          </a:p>
          <a:p>
            <a:pPr algn="ctr"/>
            <a:r>
              <a:rPr lang="it-IT" sz="4400" dirty="0" smtClean="0">
                <a:solidFill>
                  <a:srgbClr val="FFFF00"/>
                </a:solidFill>
              </a:rPr>
              <a:t>il problema basilare:</a:t>
            </a:r>
          </a:p>
          <a:p>
            <a:pPr algn="ctr"/>
            <a:endParaRPr lang="it-IT" sz="4400" dirty="0">
              <a:solidFill>
                <a:srgbClr val="FFFF00"/>
              </a:solidFill>
            </a:endParaRPr>
          </a:p>
          <a:p>
            <a:pPr algn="ctr"/>
            <a:r>
              <a:rPr lang="it-IT" sz="4400" dirty="0" smtClean="0">
                <a:solidFill>
                  <a:srgbClr val="FFFF00"/>
                </a:solidFill>
              </a:rPr>
              <a:t>  aumentare di numero</a:t>
            </a:r>
          </a:p>
          <a:p>
            <a:pPr algn="ctr"/>
            <a:endParaRPr lang="it-IT" sz="4400" dirty="0">
              <a:solidFill>
                <a:srgbClr val="FFFF00"/>
              </a:solidFill>
            </a:endParaRPr>
          </a:p>
          <a:p>
            <a:pPr algn="ctr"/>
            <a:r>
              <a:rPr lang="it-IT" sz="4400" dirty="0" smtClean="0">
                <a:solidFill>
                  <a:srgbClr val="FFFF00"/>
                </a:solidFill>
              </a:rPr>
              <a:t>Entra in scena la strategia riproduttiva</a:t>
            </a:r>
          </a:p>
          <a:p>
            <a:pPr algn="ctr"/>
            <a:endParaRPr lang="it-IT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pinomasciari.it/wp-content/uploads/2016/05/mamma-figli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 b="10582"/>
          <a:stretch/>
        </p:blipFill>
        <p:spPr bwMode="auto">
          <a:xfrm>
            <a:off x="-19799" y="-154984"/>
            <a:ext cx="9144000" cy="70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19799" y="-65658"/>
            <a:ext cx="408342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3200" dirty="0" smtClean="0"/>
              <a:t>Cura Parentale estrema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1495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nidiata_di_figl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2465"/>
          <a:stretch/>
        </p:blipFill>
        <p:spPr bwMode="auto">
          <a:xfrm>
            <a:off x="1" y="-1"/>
            <a:ext cx="4860032" cy="705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Chicco+e3figl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r="10180"/>
          <a:stretch/>
        </p:blipFill>
        <p:spPr bwMode="auto">
          <a:xfrm>
            <a:off x="4932040" y="0"/>
            <a:ext cx="4186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547664" y="5930116"/>
            <a:ext cx="61926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800" b="1" dirty="0"/>
              <a:t>Rapporto preferenziale di </a:t>
            </a:r>
            <a:r>
              <a:rPr lang="it-IT" altLang="it-IT" sz="2800" b="1" dirty="0" smtClean="0"/>
              <a:t>coppia</a:t>
            </a:r>
            <a:endParaRPr lang="it-IT" altLang="it-IT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1892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19471" y="2354104"/>
            <a:ext cx="5416825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tx2"/>
                </a:solidFill>
              </a:rPr>
              <a:t>Ma non basta:</a:t>
            </a:r>
          </a:p>
          <a:p>
            <a:pPr algn="ctr"/>
            <a:r>
              <a:rPr lang="it-IT" sz="4400" b="1" dirty="0" smtClean="0">
                <a:solidFill>
                  <a:schemeClr val="tx2"/>
                </a:solidFill>
              </a:rPr>
              <a:t>Un’altra prerogativa e un grande cervello </a:t>
            </a:r>
            <a:endParaRPr lang="it-IT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erve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b="1698"/>
          <a:stretch>
            <a:fillRect/>
          </a:stretch>
        </p:blipFill>
        <p:spPr bwMode="auto">
          <a:xfrm>
            <a:off x="2627313" y="3024336"/>
            <a:ext cx="3964521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cervel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1332" r="1048" b="1332"/>
          <a:stretch>
            <a:fillRect/>
          </a:stretch>
        </p:blipFill>
        <p:spPr bwMode="auto">
          <a:xfrm>
            <a:off x="1101234" y="0"/>
            <a:ext cx="6999158" cy="30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nio, Umano, Testa, Diagramma, Anatomia, Schel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65" y="-281326"/>
            <a:ext cx="9181965" cy="71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581400" y="2895600"/>
            <a:ext cx="2057400" cy="8318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Attività strumentale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858000" y="457200"/>
            <a:ext cx="1997075" cy="1196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Riduzione apparato masticatore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58000" y="2819400"/>
            <a:ext cx="2073275" cy="1196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Mani libere per l’uso di strumenti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858000" y="5105400"/>
            <a:ext cx="2057400" cy="8318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  <a:latin typeface="Comic Sans MS" pitchFamily="66" charset="0"/>
              </a:rPr>
              <a:t>Postura eretta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1997075" cy="1562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Comic Sans MS" pitchFamily="66" charset="0"/>
              </a:rPr>
              <a:t>Aumento dimensioni e capacità del cervello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28600" y="4724400"/>
            <a:ext cx="2209800" cy="1196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Caccia attiva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trappole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it-IT" altLang="it-IT" sz="2400" b="1" dirty="0" err="1">
                <a:solidFill>
                  <a:schemeClr val="tx2"/>
                </a:solidFill>
                <a:latin typeface="Comic Sans MS" pitchFamily="66" charset="0"/>
              </a:rPr>
              <a:t>charognage</a:t>
            </a:r>
            <a:endParaRPr lang="it-IT" altLang="it-IT" sz="2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1219200" y="2209800"/>
            <a:ext cx="0" cy="2286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1752600" y="2286000"/>
            <a:ext cx="0" cy="2286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590800" y="5334000"/>
            <a:ext cx="4038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H="1">
            <a:off x="2590800" y="5562600"/>
            <a:ext cx="4038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7848600" y="18288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7620000" y="4191000"/>
            <a:ext cx="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8077200" y="4191000"/>
            <a:ext cx="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>
            <a:off x="4800600" y="1066800"/>
            <a:ext cx="1905000" cy="160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4876800" y="3886200"/>
            <a:ext cx="1752600" cy="1143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H="1" flipV="1">
            <a:off x="2743200" y="1371600"/>
            <a:ext cx="175260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2667000" y="1676400"/>
            <a:ext cx="144780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H="1">
            <a:off x="2667000" y="3886200"/>
            <a:ext cx="1905000" cy="1219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flipV="1">
            <a:off x="2590800" y="3886200"/>
            <a:ext cx="144780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 flipV="1">
            <a:off x="4572000" y="1676400"/>
            <a:ext cx="1588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486150" y="614363"/>
            <a:ext cx="2078038" cy="8318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Corporatura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omic Sans MS" pitchFamily="66" charset="0"/>
              </a:rPr>
              <a:t>gracile</a:t>
            </a:r>
            <a:r>
              <a:rPr lang="it-IT" altLang="it-IT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8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23018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2400" b="1" dirty="0">
                <a:solidFill>
                  <a:srgbClr val="FFCCFF"/>
                </a:solidFill>
                <a:latin typeface="Times New Roman" pitchFamily="18" charset="0"/>
              </a:rPr>
              <a:t>Consente la possibilità di colonizzare ambienti umidi e inospitali</a:t>
            </a:r>
          </a:p>
        </p:txBody>
      </p:sp>
      <p:sp>
        <p:nvSpPr>
          <p:cNvPr id="74755" name="Oval 3"/>
          <p:cNvSpPr>
            <a:spLocks noChangeArrowheads="1"/>
          </p:cNvSpPr>
          <p:nvPr/>
        </p:nvSpPr>
        <p:spPr bwMode="auto">
          <a:xfrm>
            <a:off x="0" y="1143000"/>
            <a:ext cx="3200400" cy="20574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0" y="3657600"/>
            <a:ext cx="3200400" cy="20574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3276600" y="2743200"/>
            <a:ext cx="2514600" cy="13716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5943600" y="1143000"/>
            <a:ext cx="3200400" cy="20574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5943600" y="3581400"/>
            <a:ext cx="3200400" cy="20574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2971800" y="4724400"/>
            <a:ext cx="3200400" cy="19050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2971800" y="0"/>
            <a:ext cx="3200400" cy="2057400"/>
          </a:xfrm>
          <a:prstGeom prst="ellips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3733800" y="3200400"/>
            <a:ext cx="168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it-IT" altLang="it-IT" sz="2400" b="1">
                <a:solidFill>
                  <a:srgbClr val="FFFF00"/>
                </a:solidFill>
                <a:latin typeface="Times New Roman" pitchFamily="18" charset="0"/>
              </a:rPr>
              <a:t>IL FUOCO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289139" y="228600"/>
            <a:ext cx="25304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2400" b="1" dirty="0">
                <a:solidFill>
                  <a:srgbClr val="99FF99"/>
                </a:solidFill>
                <a:latin typeface="Times New Roman" pitchFamily="18" charset="0"/>
              </a:rPr>
              <a:t>Consente di riscaldare l’ambiente in cui si vive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6477000" y="1355284"/>
            <a:ext cx="266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2400" b="1" dirty="0">
                <a:solidFill>
                  <a:srgbClr val="66FFFF"/>
                </a:solidFill>
                <a:latin typeface="Times New Roman" pitchFamily="18" charset="0"/>
              </a:rPr>
              <a:t>Favorisce lo sviluppo di migliori tecniche di offesa e di difesa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6675189" y="3861048"/>
            <a:ext cx="2073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2400" b="1" dirty="0">
                <a:solidFill>
                  <a:srgbClr val="CCCCFF"/>
                </a:solidFill>
                <a:latin typeface="Times New Roman" pitchFamily="18" charset="0"/>
              </a:rPr>
              <a:t>Induce un cambiamento nella dieta alimentare</a:t>
            </a: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3429000" y="4955684"/>
            <a:ext cx="2378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2400" b="1" dirty="0">
                <a:solidFill>
                  <a:srgbClr val="FF9999"/>
                </a:solidFill>
                <a:latin typeface="Times New Roman" pitchFamily="18" charset="0"/>
              </a:rPr>
              <a:t>Prolunga le ore a disposizione con la sua luce artificiale</a:t>
            </a: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381000" y="3962400"/>
            <a:ext cx="2590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2400" b="1" dirty="0">
                <a:solidFill>
                  <a:srgbClr val="00FFCC"/>
                </a:solidFill>
                <a:latin typeface="Times New Roman" pitchFamily="18" charset="0"/>
              </a:rPr>
              <a:t>Sviluppa i rapporti sociali essendo un fattore di aggregazione</a:t>
            </a: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V="1">
            <a:off x="4572000" y="2209800"/>
            <a:ext cx="0" cy="38100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 flipV="1">
            <a:off x="5715000" y="2819400"/>
            <a:ext cx="304800" cy="15240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0" name="Line 18"/>
          <p:cNvSpPr>
            <a:spLocks noChangeShapeType="1"/>
          </p:cNvSpPr>
          <p:nvPr/>
        </p:nvSpPr>
        <p:spPr bwMode="auto">
          <a:xfrm flipH="1" flipV="1">
            <a:off x="3124200" y="2819400"/>
            <a:ext cx="304800" cy="15240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1" name="Line 19"/>
          <p:cNvSpPr>
            <a:spLocks noChangeShapeType="1"/>
          </p:cNvSpPr>
          <p:nvPr/>
        </p:nvSpPr>
        <p:spPr bwMode="auto">
          <a:xfrm flipH="1">
            <a:off x="3048000" y="3886200"/>
            <a:ext cx="304800" cy="22860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>
            <a:off x="5715000" y="3886200"/>
            <a:ext cx="304800" cy="22860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>
            <a:off x="4572000" y="4191000"/>
            <a:ext cx="0" cy="381000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3" name="Picture 2" descr="fu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"/>
          <a:stretch>
            <a:fillRect/>
          </a:stretch>
        </p:blipFill>
        <p:spPr bwMode="auto">
          <a:xfrm>
            <a:off x="3112368" y="2590338"/>
            <a:ext cx="2971800" cy="213480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72917" y="2103239"/>
            <a:ext cx="132196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ENERGIA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994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19672" y="2974257"/>
            <a:ext cx="6158032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FF00"/>
                </a:solidFill>
              </a:rPr>
              <a:t>Ma non ancora </a:t>
            </a:r>
            <a:r>
              <a:rPr lang="it-IT" sz="4400" dirty="0" err="1" smtClean="0">
                <a:solidFill>
                  <a:srgbClr val="FFFF00"/>
                </a:solidFill>
              </a:rPr>
              <a:t>sufficente</a:t>
            </a:r>
            <a:r>
              <a:rPr lang="it-IT" sz="4400" dirty="0" smtClean="0">
                <a:solidFill>
                  <a:srgbClr val="FFFF00"/>
                </a:solidFill>
              </a:rPr>
              <a:t> </a:t>
            </a:r>
            <a:endParaRPr lang="it-IT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32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.bp.blogspot.com/-vM5riNNBuCk/U_Rur95koOI/AAAAAAAAFSU/kLuB6bICAnU/s1600/carracci-il-mangiatore-di-fagioli-590x45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15"/>
            <a:ext cx="9144000" cy="708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CasellaDiTesto 1"/>
          <p:cNvSpPr txBox="1">
            <a:spLocks noChangeArrowheads="1"/>
          </p:cNvSpPr>
          <p:nvPr/>
        </p:nvSpPr>
        <p:spPr bwMode="auto">
          <a:xfrm>
            <a:off x="1836762" y="4264639"/>
            <a:ext cx="5543550" cy="2554545"/>
          </a:xfrm>
          <a:prstGeom prst="rect">
            <a:avLst/>
          </a:prstGeom>
          <a:solidFill>
            <a:schemeClr val="tx2">
              <a:lumMod val="20000"/>
              <a:lumOff val="80000"/>
              <a:alpha val="7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b="1" dirty="0" smtClean="0">
                <a:solidFill>
                  <a:srgbClr val="002060"/>
                </a:solidFill>
              </a:rPr>
              <a:t>Mangiamo </a:t>
            </a:r>
            <a:r>
              <a:rPr lang="it-IT" altLang="it-IT" b="1" dirty="0" smtClean="0">
                <a:solidFill>
                  <a:srgbClr val="002060"/>
                </a:solidFill>
              </a:rPr>
              <a:t>di </a:t>
            </a:r>
            <a:r>
              <a:rPr lang="it-IT" altLang="it-IT" b="1" dirty="0" smtClean="0">
                <a:solidFill>
                  <a:srgbClr val="002060"/>
                </a:solidFill>
              </a:rPr>
              <a:t>tutto e impariamo a controllare la produzione di alimenti.</a:t>
            </a:r>
            <a:endParaRPr lang="it-IT" altLang="it-IT" b="1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b="1" dirty="0" smtClean="0">
                <a:solidFill>
                  <a:srgbClr val="002060"/>
                </a:solidFill>
              </a:rPr>
              <a:t>Così </a:t>
            </a:r>
            <a:r>
              <a:rPr lang="it-IT" altLang="it-IT" b="1" dirty="0">
                <a:solidFill>
                  <a:srgbClr val="002060"/>
                </a:solidFill>
              </a:rPr>
              <a:t>siamo al vertice della catena alimentare</a:t>
            </a:r>
            <a:endParaRPr lang="it-IT" altLang="it-IT" b="1" dirty="0"/>
          </a:p>
        </p:txBody>
      </p:sp>
    </p:spTree>
    <p:extLst>
      <p:ext uri="{BB962C8B-B14F-4D97-AF65-F5344CB8AC3E}">
        <p14:creationId xmlns:p14="http://schemas.microsoft.com/office/powerpoint/2010/main" val="35882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dro\Desktop\UNIFE\0) Tesi\PP\diaspore\DSCN1408.JPG"/>
          <p:cNvPicPr>
            <a:picLocks noChangeAspect="1" noChangeArrowheads="1"/>
          </p:cNvPicPr>
          <p:nvPr/>
        </p:nvPicPr>
        <p:blipFill rotWithShape="1">
          <a:blip r:embed="rId3" cstate="print"/>
          <a:srcRect l="632" t="1145" r="-234" b="3239"/>
          <a:stretch/>
        </p:blipFill>
        <p:spPr bwMode="auto">
          <a:xfrm>
            <a:off x="0" y="0"/>
            <a:ext cx="9144000" cy="6871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148064" y="787351"/>
            <a:ext cx="445956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?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6203032" y="32049"/>
            <a:ext cx="914400" cy="5166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2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http://www.ska.it/backend/realizzazioni/img_upload/img_big/110917165760_polli_da_carn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2"/>
          <a:stretch>
            <a:fillRect/>
          </a:stretch>
        </p:blipFill>
        <p:spPr bwMode="auto">
          <a:xfrm>
            <a:off x="0" y="0"/>
            <a:ext cx="47625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 descr="http://www.italmopa.com/wp-content/uploads/2013/03/gran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935538" y="0"/>
            <a:ext cx="42084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1" descr="http://www.blogsicilia.it/wp-content/uploads/2013/04/frutt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3665538"/>
            <a:ext cx="42227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5" descr="http://prodottitipici.provincia.cuneo.it/_images/prodotti/foto/214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7784"/>
          <a:stretch>
            <a:fillRect/>
          </a:stretch>
        </p:blipFill>
        <p:spPr bwMode="auto">
          <a:xfrm>
            <a:off x="0" y="3665538"/>
            <a:ext cx="4762500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9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moroaratri.com/sito/images/stories/aratri_listino/xfs_a5_in_campo_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" b="17560"/>
          <a:stretch>
            <a:fillRect/>
          </a:stretch>
        </p:blipFill>
        <p:spPr bwMode="auto">
          <a:xfrm>
            <a:off x="-23813" y="-26988"/>
            <a:ext cx="4991101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http://www.autostan.it/wp-content/uploads/2012/05/Officin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1" b="9792"/>
          <a:stretch>
            <a:fillRect/>
          </a:stretch>
        </p:blipFill>
        <p:spPr bwMode="auto">
          <a:xfrm>
            <a:off x="-1588" y="3114675"/>
            <a:ext cx="4968876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http://www.saluggia.enea.it/labo/images/labchimicoWeb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26988"/>
            <a:ext cx="3963987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http://static.panoramio.com/photos/large/24422644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0"/>
          <a:stretch>
            <a:fillRect/>
          </a:stretch>
        </p:blipFill>
        <p:spPr bwMode="auto">
          <a:xfrm>
            <a:off x="5194300" y="3114675"/>
            <a:ext cx="39639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fondilandia.it/1440/Grano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291" y="0"/>
            <a:ext cx="10976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8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origin.img.fotocommunity.com/lo-sai-che-i-papaveri-f50274a0-f975-4420-bf44-1a6b6dc35c1e.jpg?height=108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36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cquabuona.it/wp-content/uploads/2013/01/maggio-grano-basso-e-infestant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humbs.dreamstime.com/x/farfalle-del-campo-di-frumento-2100513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everstatic.com/immagini/674xX/natura/campo-di-fiori-1552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3" y="1"/>
            <a:ext cx="9153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72373" y="836712"/>
            <a:ext cx="5832648" cy="5509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E impariamo ad organizzarci meglio nell’organizzazione sociale :</a:t>
            </a:r>
          </a:p>
          <a:p>
            <a:pPr marL="285750" indent="-285750">
              <a:buFontTx/>
              <a:buChar char="-"/>
            </a:pPr>
            <a:r>
              <a:rPr lang="it-IT" sz="3200" b="1" dirty="0" smtClean="0"/>
              <a:t>La solidarietà, </a:t>
            </a:r>
          </a:p>
          <a:p>
            <a:pPr marL="285750" indent="-285750">
              <a:buFontTx/>
              <a:buChar char="-"/>
            </a:pPr>
            <a:r>
              <a:rPr lang="it-IT" sz="3200" b="1" dirty="0" smtClean="0"/>
              <a:t>Il lavoro,</a:t>
            </a:r>
          </a:p>
          <a:p>
            <a:pPr marL="285750" indent="-285750">
              <a:buFontTx/>
              <a:buChar char="-"/>
            </a:pPr>
            <a:r>
              <a:rPr lang="it-IT" sz="3200" b="1" dirty="0" smtClean="0"/>
              <a:t>La garanzie sociali,</a:t>
            </a:r>
          </a:p>
          <a:p>
            <a:pPr marL="285750" indent="-285750">
              <a:buFontTx/>
              <a:buChar char="-"/>
            </a:pPr>
            <a:r>
              <a:rPr lang="it-IT" sz="3200" b="1" dirty="0" smtClean="0"/>
              <a:t>Il benessere,</a:t>
            </a:r>
          </a:p>
          <a:p>
            <a:pPr marL="285750" indent="-285750">
              <a:buFontTx/>
              <a:buChar char="-"/>
            </a:pPr>
            <a:r>
              <a:rPr lang="it-IT" sz="3200" b="1" dirty="0" smtClean="0"/>
              <a:t>La pace</a:t>
            </a:r>
          </a:p>
          <a:p>
            <a:pPr marL="285750" indent="-285750">
              <a:buFontTx/>
              <a:buChar char="-"/>
            </a:pPr>
            <a:r>
              <a:rPr lang="it-IT" sz="3200" b="1" dirty="0" smtClean="0"/>
              <a:t>Ecc.</a:t>
            </a:r>
          </a:p>
          <a:p>
            <a:endParaRPr lang="it-IT" sz="3200" b="1" dirty="0" smtClean="0"/>
          </a:p>
          <a:p>
            <a:r>
              <a:rPr lang="it-IT" sz="3200" b="1" dirty="0" smtClean="0"/>
              <a:t>si allunga così l’aspettativa di vita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7917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ext Box 2"/>
          <p:cNvSpPr txBox="1">
            <a:spLocks noChangeArrowheads="1"/>
          </p:cNvSpPr>
          <p:nvPr/>
        </p:nvSpPr>
        <p:spPr bwMode="auto">
          <a:xfrm>
            <a:off x="3490913" y="333375"/>
            <a:ext cx="21605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rgbClr val="FF3300"/>
                </a:solidFill>
              </a:rPr>
              <a:t>ETNIA</a:t>
            </a:r>
            <a:endParaRPr lang="it-IT" altLang="it-IT" sz="4800"/>
          </a:p>
        </p:txBody>
      </p:sp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381000" y="2568575"/>
            <a:ext cx="2438400" cy="860425"/>
          </a:xfrm>
          <a:prstGeom prst="rect">
            <a:avLst/>
          </a:prstGeom>
          <a:solidFill>
            <a:srgbClr val="FF99FF"/>
          </a:solidFill>
          <a:ln w="38100">
            <a:solidFill>
              <a:srgbClr val="FF66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Facilitazione dei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percorsi  sociali</a:t>
            </a:r>
          </a:p>
        </p:txBody>
      </p:sp>
      <p:sp>
        <p:nvSpPr>
          <p:cNvPr id="414725" name="Text Box 5"/>
          <p:cNvSpPr txBox="1">
            <a:spLocks noChangeArrowheads="1"/>
          </p:cNvSpPr>
          <p:nvPr/>
        </p:nvSpPr>
        <p:spPr bwMode="auto">
          <a:xfrm>
            <a:off x="539750" y="4797425"/>
            <a:ext cx="8208963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percorsi di identificazione e riti di iniziazione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276600" y="1628775"/>
            <a:ext cx="2519363" cy="1955800"/>
          </a:xfrm>
          <a:prstGeom prst="rect">
            <a:avLst/>
          </a:prstGeom>
          <a:solidFill>
            <a:srgbClr val="00FF00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i="1"/>
              <a:t>SEGNI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i="1"/>
              <a:t>Colore, forme,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i="1"/>
              <a:t>costumi, decoro, simboli, ritualità, ecc.</a:t>
            </a:r>
          </a:p>
        </p:txBody>
      </p:sp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2405063" y="5745163"/>
            <a:ext cx="4254500" cy="63658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FF00"/>
                </a:solidFill>
                <a:latin typeface="Arial" charset="0"/>
              </a:rPr>
              <a:t>tradizione e fissismo</a:t>
            </a:r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6303963" y="2478088"/>
            <a:ext cx="2371725" cy="879475"/>
          </a:xfrm>
          <a:prstGeom prst="rect">
            <a:avLst/>
          </a:prstGeom>
          <a:solidFill>
            <a:srgbClr val="00FFFF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Assoluto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comportamentale </a:t>
            </a: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381000" y="3716338"/>
            <a:ext cx="2409825" cy="495300"/>
          </a:xfrm>
          <a:prstGeom prst="rect">
            <a:avLst/>
          </a:prstGeom>
          <a:solidFill>
            <a:srgbClr val="FF99FF"/>
          </a:solidFill>
          <a:ln w="38100">
            <a:solidFill>
              <a:srgbClr val="FF66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solidarietà sociale</a:t>
            </a: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6889750" y="3644900"/>
            <a:ext cx="1066800" cy="495300"/>
          </a:xfrm>
          <a:prstGeom prst="rect">
            <a:avLst/>
          </a:prstGeom>
          <a:solidFill>
            <a:srgbClr val="66FFFF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morale</a:t>
            </a:r>
          </a:p>
        </p:txBody>
      </p:sp>
    </p:spTree>
    <p:extLst>
      <p:ext uri="{BB962C8B-B14F-4D97-AF65-F5344CB8AC3E}">
        <p14:creationId xmlns:p14="http://schemas.microsoft.com/office/powerpoint/2010/main" val="27582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2" grpId="0"/>
      <p:bldP spid="414724" grpId="0" animBg="1"/>
      <p:bldP spid="414725" grpId="0" animBg="1"/>
      <p:bldP spid="414727" grpId="0" animBg="1"/>
      <p:bldP spid="414728" grpId="0" animBg="1"/>
      <p:bldP spid="414729" grpId="0" animBg="1"/>
      <p:bldP spid="4147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lla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0"/>
            <a:ext cx="4230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754063" y="836613"/>
            <a:ext cx="34575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imes New Roman" pitchFamily="18" charset="0"/>
              </a:rPr>
              <a:t>E Oggi </a:t>
            </a:r>
            <a:r>
              <a:rPr lang="it-IT" altLang="it-IT" sz="2800" dirty="0">
                <a:solidFill>
                  <a:srgbClr val="FFFF00"/>
                </a:solidFill>
                <a:latin typeface="Times New Roman" pitchFamily="18" charset="0"/>
              </a:rPr>
              <a:t>siamo in tanti ….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rgbClr val="FFFF00"/>
                </a:solidFill>
                <a:latin typeface="Times New Roman" pitchFamily="18" charset="0"/>
              </a:rPr>
              <a:t>e continuiamo ad aumentare …</a:t>
            </a:r>
          </a:p>
        </p:txBody>
      </p:sp>
      <p:pic>
        <p:nvPicPr>
          <p:cNvPr id="46084" name="Picture 4" descr="Toky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450"/>
            <a:ext cx="4716463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dro\Desktop\UNIFE\0) Tesi\PP\diaspore\DSCN1396.JPG"/>
          <p:cNvPicPr>
            <a:picLocks noChangeAspect="1" noChangeArrowheads="1"/>
          </p:cNvPicPr>
          <p:nvPr/>
        </p:nvPicPr>
        <p:blipFill rotWithShape="1">
          <a:blip r:embed="rId2" cstate="print"/>
          <a:srcRect r="50000" b="55432"/>
          <a:stretch/>
        </p:blipFill>
        <p:spPr bwMode="auto">
          <a:xfrm>
            <a:off x="0" y="-396954"/>
            <a:ext cx="9143999" cy="7763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963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rimo popolamento europa con nomi.ai.jpg"/>
          <p:cNvPicPr>
            <a:picLocks noChangeAspect="1"/>
          </p:cNvPicPr>
          <p:nvPr/>
        </p:nvPicPr>
        <p:blipFill rotWithShape="1">
          <a:blip r:embed="rId2"/>
          <a:srcRect t="8855" r="9345"/>
          <a:stretch/>
        </p:blipFill>
        <p:spPr>
          <a:xfrm>
            <a:off x="50915" y="170480"/>
            <a:ext cx="8985581" cy="426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31244">
            <a:off x="157151" y="4753812"/>
            <a:ext cx="2633385" cy="154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nucleo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72684">
            <a:off x="3314193" y="4440901"/>
            <a:ext cx="2288651" cy="190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P4 3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270885">
            <a:off x="5950835" y="4756041"/>
            <a:ext cx="3152855" cy="140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684213" y="6308725"/>
            <a:ext cx="23764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FF00"/>
                </a:solidFill>
                <a:latin typeface="Arial" charset="0"/>
              </a:rPr>
              <a:t>Sima dell’Elefante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3924300" y="6381750"/>
            <a:ext cx="1452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FF00"/>
                </a:solidFill>
                <a:latin typeface="Arial" charset="0"/>
              </a:rPr>
              <a:t>Pirro Nord</a:t>
            </a:r>
          </a:p>
        </p:txBody>
      </p:sp>
      <p:sp>
        <p:nvSpPr>
          <p:cNvPr id="14344" name="Text Box 12"/>
          <p:cNvSpPr txBox="1">
            <a:spLocks noChangeArrowheads="1"/>
          </p:cNvSpPr>
          <p:nvPr/>
        </p:nvSpPr>
        <p:spPr bwMode="auto">
          <a:xfrm>
            <a:off x="6948488" y="6197600"/>
            <a:ext cx="2095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FF00"/>
                </a:solidFill>
                <a:latin typeface="Arial" charset="0"/>
              </a:rPr>
              <a:t>Pont de Lavaud</a:t>
            </a:r>
          </a:p>
        </p:txBody>
      </p:sp>
    </p:spTree>
    <p:extLst>
      <p:ext uri="{BB962C8B-B14F-4D97-AF65-F5344CB8AC3E}">
        <p14:creationId xmlns:p14="http://schemas.microsoft.com/office/powerpoint/2010/main" val="3821833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dro\Desktop\UNIFE\0) Tesi\PP\diaspore\DSCN1396.JPG"/>
          <p:cNvPicPr>
            <a:picLocks noChangeAspect="1" noChangeArrowheads="1"/>
          </p:cNvPicPr>
          <p:nvPr/>
        </p:nvPicPr>
        <p:blipFill rotWithShape="1">
          <a:blip r:embed="rId2" cstate="print"/>
          <a:srcRect l="50910" b="55464"/>
          <a:stretch/>
        </p:blipFill>
        <p:spPr bwMode="auto">
          <a:xfrm>
            <a:off x="0" y="-297791"/>
            <a:ext cx="9144000" cy="7901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10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C:\Christophe IPC\Figures et tableaux\Fig jpg\général\2vaguessites2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76238"/>
            <a:ext cx="8763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CasellaDiTesto 2"/>
          <p:cNvSpPr txBox="1">
            <a:spLocks noChangeArrowheads="1"/>
          </p:cNvSpPr>
          <p:nvPr/>
        </p:nvSpPr>
        <p:spPr bwMode="auto">
          <a:xfrm>
            <a:off x="6011863" y="4340225"/>
            <a:ext cx="1155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Times New Roman" pitchFamily="18" charset="0"/>
                <a:cs typeface="Times New Roman" pitchFamily="18" charset="0"/>
              </a:rPr>
              <a:t>Pirro Nord</a:t>
            </a:r>
          </a:p>
        </p:txBody>
      </p:sp>
      <p:cxnSp>
        <p:nvCxnSpPr>
          <p:cNvPr id="63492" name="Connettore 1 4"/>
          <p:cNvCxnSpPr>
            <a:cxnSpLocks noChangeShapeType="1"/>
          </p:cNvCxnSpPr>
          <p:nvPr/>
        </p:nvCxnSpPr>
        <p:spPr bwMode="auto">
          <a:xfrm>
            <a:off x="6011863" y="4271963"/>
            <a:ext cx="0" cy="236537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3" name="CasellaDiTesto 1"/>
          <p:cNvSpPr txBox="1">
            <a:spLocks noChangeArrowheads="1"/>
          </p:cNvSpPr>
          <p:nvPr/>
        </p:nvSpPr>
        <p:spPr bwMode="auto">
          <a:xfrm>
            <a:off x="7019925" y="2708275"/>
            <a:ext cx="1008063" cy="5048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dro\Desktop\UNIFE\0) Tesi\PP\diaspore\DSCN1396.JPG"/>
          <p:cNvPicPr>
            <a:picLocks noChangeAspect="1" noChangeArrowheads="1"/>
          </p:cNvPicPr>
          <p:nvPr/>
        </p:nvPicPr>
        <p:blipFill rotWithShape="1">
          <a:blip r:embed="rId2" cstate="print"/>
          <a:srcRect l="3798" t="45276" r="4072"/>
          <a:stretch/>
        </p:blipFill>
        <p:spPr bwMode="auto">
          <a:xfrm>
            <a:off x="-41557" y="836712"/>
            <a:ext cx="9185557" cy="5196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3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spect="1" noChangeArrowheads="1"/>
          </p:cNvSpPr>
          <p:nvPr/>
        </p:nvSpPr>
        <p:spPr bwMode="auto">
          <a:xfrm>
            <a:off x="-49213" y="133350"/>
            <a:ext cx="16398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800">
                <a:solidFill>
                  <a:srgbClr val="FFFF00"/>
                </a:solidFill>
                <a:latin typeface="Arial" charset="0"/>
              </a:rPr>
              <a:t>Migliaia d'anni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800">
                <a:solidFill>
                  <a:srgbClr val="FFFF00"/>
                </a:solidFill>
                <a:latin typeface="Arial" charset="0"/>
              </a:rPr>
              <a:t>dal presente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39688" y="854075"/>
            <a:ext cx="744537" cy="5457825"/>
            <a:chOff x="28" y="538"/>
            <a:chExt cx="528" cy="3438"/>
          </a:xfrm>
        </p:grpSpPr>
        <p:grpSp>
          <p:nvGrpSpPr>
            <p:cNvPr id="72745" name="Group 4"/>
            <p:cNvGrpSpPr>
              <a:grpSpLocks/>
            </p:cNvGrpSpPr>
            <p:nvPr/>
          </p:nvGrpSpPr>
          <p:grpSpPr bwMode="auto">
            <a:xfrm>
              <a:off x="444" y="539"/>
              <a:ext cx="112" cy="3437"/>
              <a:chOff x="444" y="539"/>
              <a:chExt cx="112" cy="3437"/>
            </a:xfrm>
          </p:grpSpPr>
          <p:sp>
            <p:nvSpPr>
              <p:cNvPr id="72752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44" y="539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3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44" y="704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4" name="Rectangle 7"/>
              <p:cNvSpPr>
                <a:spLocks noChangeAspect="1" noChangeArrowheads="1"/>
              </p:cNvSpPr>
              <p:nvPr/>
            </p:nvSpPr>
            <p:spPr bwMode="auto">
              <a:xfrm>
                <a:off x="444" y="870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5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44" y="1035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6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44" y="1200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7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44" y="1366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8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444" y="1530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59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444" y="1861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0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444" y="2191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1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444" y="2521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2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44" y="2851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44" y="1696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44" y="2027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5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44" y="2356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6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444" y="2687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7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444" y="3016"/>
                <a:ext cx="112" cy="127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8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444" y="3356"/>
                <a:ext cx="112" cy="123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69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444" y="3687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70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44" y="3191"/>
                <a:ext cx="112" cy="125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7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44" y="3521"/>
                <a:ext cx="112" cy="124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  <p:sp>
            <p:nvSpPr>
              <p:cNvPr id="72772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444" y="3850"/>
                <a:ext cx="112" cy="126"/>
              </a:xfrm>
              <a:prstGeom prst="rect">
                <a:avLst/>
              </a:prstGeom>
              <a:gradFill rotWithShape="0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charset="0"/>
                </a:endParaRPr>
              </a:p>
            </p:txBody>
          </p:sp>
        </p:grpSp>
        <p:sp>
          <p:nvSpPr>
            <p:cNvPr id="72746" name="Text Box 26"/>
            <p:cNvSpPr txBox="1">
              <a:spLocks noChangeAspect="1" noChangeArrowheads="1"/>
            </p:cNvSpPr>
            <p:nvPr/>
          </p:nvSpPr>
          <p:spPr bwMode="auto">
            <a:xfrm>
              <a:off x="84" y="1259"/>
              <a:ext cx="31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solidFill>
                    <a:srgbClr val="CC0000"/>
                  </a:solidFill>
                  <a:latin typeface="Arial" charset="0"/>
                </a:rPr>
                <a:t>500</a:t>
              </a:r>
              <a:endParaRPr lang="en-GB" altLang="it-IT" sz="12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72747" name="Text Box 27"/>
            <p:cNvSpPr txBox="1">
              <a:spLocks noChangeAspect="1" noChangeArrowheads="1"/>
            </p:cNvSpPr>
            <p:nvPr/>
          </p:nvSpPr>
          <p:spPr bwMode="auto">
            <a:xfrm>
              <a:off x="28" y="2090"/>
              <a:ext cx="3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solidFill>
                    <a:srgbClr val="CC0000"/>
                  </a:solidFill>
                  <a:latin typeface="Arial" charset="0"/>
                </a:rPr>
                <a:t>1000</a:t>
              </a:r>
              <a:endParaRPr lang="en-GB" altLang="it-IT" sz="12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72748" name="Text Box 28"/>
            <p:cNvSpPr txBox="1">
              <a:spLocks noChangeAspect="1" noChangeArrowheads="1"/>
            </p:cNvSpPr>
            <p:nvPr/>
          </p:nvSpPr>
          <p:spPr bwMode="auto">
            <a:xfrm>
              <a:off x="28" y="2917"/>
              <a:ext cx="3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solidFill>
                    <a:srgbClr val="CC0000"/>
                  </a:solidFill>
                  <a:latin typeface="Arial" charset="0"/>
                </a:rPr>
                <a:t>1500</a:t>
              </a:r>
              <a:endParaRPr lang="en-GB" altLang="it-IT" sz="12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72749" name="Line 29"/>
            <p:cNvSpPr>
              <a:spLocks noChangeShapeType="1"/>
            </p:cNvSpPr>
            <p:nvPr/>
          </p:nvSpPr>
          <p:spPr bwMode="auto">
            <a:xfrm>
              <a:off x="397" y="538"/>
              <a:ext cx="0" cy="34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750" name="Text Box 30"/>
            <p:cNvSpPr txBox="1">
              <a:spLocks noChangeAspect="1" noChangeArrowheads="1"/>
            </p:cNvSpPr>
            <p:nvPr/>
          </p:nvSpPr>
          <p:spPr bwMode="auto">
            <a:xfrm>
              <a:off x="28" y="3744"/>
              <a:ext cx="3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solidFill>
                    <a:srgbClr val="CC0000"/>
                  </a:solidFill>
                  <a:latin typeface="Arial" charset="0"/>
                </a:rPr>
                <a:t>2000</a:t>
              </a:r>
              <a:endParaRPr lang="en-GB" altLang="it-IT" sz="12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72751" name="Text Box 31"/>
            <p:cNvSpPr txBox="1">
              <a:spLocks noChangeAspect="1" noChangeArrowheads="1"/>
            </p:cNvSpPr>
            <p:nvPr/>
          </p:nvSpPr>
          <p:spPr bwMode="auto">
            <a:xfrm>
              <a:off x="84" y="600"/>
              <a:ext cx="31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solidFill>
                    <a:srgbClr val="CC0000"/>
                  </a:solidFill>
                  <a:latin typeface="Arial" charset="0"/>
                </a:rPr>
                <a:t>100</a:t>
              </a:r>
              <a:endParaRPr lang="en-GB" altLang="it-IT" sz="12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2708" name="Text Box 32"/>
          <p:cNvSpPr txBox="1">
            <a:spLocks noChangeAspect="1" noChangeArrowheads="1"/>
          </p:cNvSpPr>
          <p:nvPr/>
        </p:nvSpPr>
        <p:spPr bwMode="auto">
          <a:xfrm>
            <a:off x="3738563" y="-27384"/>
            <a:ext cx="30702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400" dirty="0">
                <a:solidFill>
                  <a:srgbClr val="FFFF00"/>
                </a:solidFill>
                <a:latin typeface="Arial" charset="0"/>
              </a:rPr>
              <a:t>Africa/</a:t>
            </a:r>
            <a:r>
              <a:rPr lang="en-GB" altLang="it-IT" sz="2400" dirty="0" err="1">
                <a:solidFill>
                  <a:srgbClr val="FFFF00"/>
                </a:solidFill>
                <a:latin typeface="Arial" charset="0"/>
              </a:rPr>
              <a:t>Vicino</a:t>
            </a:r>
            <a:r>
              <a:rPr lang="en-GB" altLang="it-IT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GB" altLang="it-IT" sz="2400" dirty="0" err="1">
                <a:solidFill>
                  <a:srgbClr val="FFFF00"/>
                </a:solidFill>
                <a:latin typeface="Arial" charset="0"/>
              </a:rPr>
              <a:t>Oriente</a:t>
            </a:r>
            <a:endParaRPr lang="en-GB" altLang="it-IT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09" name="Text Box 33"/>
          <p:cNvSpPr txBox="1">
            <a:spLocks noChangeAspect="1" noChangeArrowheads="1"/>
          </p:cNvSpPr>
          <p:nvPr/>
        </p:nvSpPr>
        <p:spPr bwMode="auto">
          <a:xfrm>
            <a:off x="6804025" y="-27384"/>
            <a:ext cx="2425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rgbClr val="FFFF00"/>
                </a:solidFill>
                <a:latin typeface="Arial" charset="0"/>
              </a:rPr>
              <a:t>Estremo</a:t>
            </a:r>
            <a:r>
              <a:rPr lang="en-GB" altLang="it-IT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GB" altLang="it-IT" sz="2400" dirty="0" err="1">
                <a:solidFill>
                  <a:srgbClr val="FFFF00"/>
                </a:solidFill>
                <a:latin typeface="Arial" charset="0"/>
              </a:rPr>
              <a:t>Oriente</a:t>
            </a:r>
            <a:endParaRPr lang="en-GB" altLang="it-IT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10" name="Text Box 34"/>
          <p:cNvSpPr txBox="1">
            <a:spLocks noChangeAspect="1" noChangeArrowheads="1"/>
          </p:cNvSpPr>
          <p:nvPr/>
        </p:nvSpPr>
        <p:spPr bwMode="auto">
          <a:xfrm>
            <a:off x="2435225" y="-27384"/>
            <a:ext cx="1177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400" dirty="0">
                <a:solidFill>
                  <a:srgbClr val="FFFF00"/>
                </a:solidFill>
                <a:latin typeface="Arial" charset="0"/>
              </a:rPr>
              <a:t>Europa</a:t>
            </a:r>
          </a:p>
        </p:txBody>
      </p:sp>
      <p:sp>
        <p:nvSpPr>
          <p:cNvPr id="72711" name="Text Box 35"/>
          <p:cNvSpPr txBox="1">
            <a:spLocks noChangeArrowheads="1"/>
          </p:cNvSpPr>
          <p:nvPr/>
        </p:nvSpPr>
        <p:spPr bwMode="auto">
          <a:xfrm>
            <a:off x="611188" y="1916113"/>
            <a:ext cx="2160587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FFFF00"/>
                </a:solidFill>
                <a:latin typeface="Arial" charset="0"/>
              </a:rPr>
              <a:t>Diffusione in Europa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FFFF00"/>
                </a:solidFill>
                <a:latin typeface="Arial" charset="0"/>
              </a:rPr>
              <a:t> dell' Acheuleano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FFFF00"/>
                </a:solidFill>
                <a:latin typeface="Arial" charset="0"/>
              </a:rPr>
              <a:t>(</a:t>
            </a:r>
            <a:r>
              <a:rPr lang="en-GB" altLang="it-IT" sz="1600" b="1" i="1">
                <a:solidFill>
                  <a:srgbClr val="FFFF00"/>
                </a:solidFill>
                <a:latin typeface="Arial" charset="0"/>
              </a:rPr>
              <a:t>H. heidelbergensis</a:t>
            </a:r>
            <a:r>
              <a:rPr lang="en-GB" altLang="it-IT" sz="1400">
                <a:solidFill>
                  <a:srgbClr val="FFFF00"/>
                </a:solidFill>
                <a:latin typeface="Arial" charset="0"/>
              </a:rPr>
              <a:t>)</a:t>
            </a:r>
          </a:p>
        </p:txBody>
      </p:sp>
      <p:sp>
        <p:nvSpPr>
          <p:cNvPr id="72712" name="Text Box 36"/>
          <p:cNvSpPr txBox="1">
            <a:spLocks noChangeArrowheads="1"/>
          </p:cNvSpPr>
          <p:nvPr/>
        </p:nvSpPr>
        <p:spPr bwMode="auto">
          <a:xfrm>
            <a:off x="884575" y="3594239"/>
            <a:ext cx="17797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 err="1">
                <a:solidFill>
                  <a:srgbClr val="FFFF00"/>
                </a:solidFill>
                <a:latin typeface="Arial" charset="0"/>
              </a:rPr>
              <a:t>Primi</a:t>
            </a:r>
            <a:r>
              <a:rPr lang="en-GB" altLang="it-IT" sz="1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GB" altLang="it-IT" sz="1400" b="1" dirty="0" err="1">
                <a:solidFill>
                  <a:srgbClr val="FFFF00"/>
                </a:solidFill>
                <a:latin typeface="Arial" charset="0"/>
              </a:rPr>
              <a:t>esseri</a:t>
            </a:r>
            <a:r>
              <a:rPr lang="en-GB" altLang="it-IT" sz="1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GB" altLang="it-IT" sz="1400" b="1" dirty="0" err="1">
                <a:solidFill>
                  <a:srgbClr val="FFFF00"/>
                </a:solidFill>
                <a:latin typeface="Arial" charset="0"/>
              </a:rPr>
              <a:t>umani</a:t>
            </a:r>
            <a:endParaRPr lang="en-GB" altLang="it-IT" sz="1400" b="1" dirty="0">
              <a:solidFill>
                <a:srgbClr val="FFFF00"/>
              </a:solidFill>
              <a:latin typeface="Arial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>
                <a:solidFill>
                  <a:srgbClr val="FFFF00"/>
                </a:solidFill>
                <a:latin typeface="Arial" charset="0"/>
              </a:rPr>
              <a:t> in Europa: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 err="1" smtClean="0">
                <a:solidFill>
                  <a:srgbClr val="FFFF00"/>
                </a:solidFill>
                <a:latin typeface="Arial" charset="0"/>
              </a:rPr>
              <a:t>Sima</a:t>
            </a:r>
            <a:r>
              <a:rPr lang="en-GB" altLang="it-IT" sz="1400" b="1" dirty="0" smtClean="0">
                <a:solidFill>
                  <a:srgbClr val="FFFF00"/>
                </a:solidFill>
                <a:latin typeface="Arial" charset="0"/>
              </a:rPr>
              <a:t> de </a:t>
            </a:r>
            <a:r>
              <a:rPr lang="en-GB" altLang="it-IT" sz="1400" b="1" dirty="0" err="1" smtClean="0">
                <a:solidFill>
                  <a:srgbClr val="FFFF00"/>
                </a:solidFill>
                <a:latin typeface="Arial" charset="0"/>
              </a:rPr>
              <a:t>L’Elefante</a:t>
            </a:r>
            <a:endParaRPr lang="en-GB" altLang="it-IT" sz="1400" b="1" dirty="0" smtClean="0">
              <a:solidFill>
                <a:srgbClr val="FFFF00"/>
              </a:solidFill>
              <a:latin typeface="Arial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 err="1" smtClean="0">
                <a:solidFill>
                  <a:srgbClr val="FFFF00"/>
                </a:solidFill>
                <a:latin typeface="Arial" charset="0"/>
              </a:rPr>
              <a:t>Pirro</a:t>
            </a:r>
            <a:r>
              <a:rPr lang="en-GB" altLang="it-IT" sz="1400" b="1" dirty="0" smtClean="0">
                <a:solidFill>
                  <a:srgbClr val="FFFF00"/>
                </a:solidFill>
                <a:latin typeface="Arial" charset="0"/>
              </a:rPr>
              <a:t> Nord</a:t>
            </a:r>
            <a:endParaRPr lang="en-GB" altLang="it-IT" sz="1400" b="1" dirty="0">
              <a:solidFill>
                <a:srgbClr val="FFFF00"/>
              </a:solidFill>
              <a:latin typeface="Arial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72713" name="Text Box 37"/>
          <p:cNvSpPr txBox="1">
            <a:spLocks noChangeArrowheads="1"/>
          </p:cNvSpPr>
          <p:nvPr/>
        </p:nvSpPr>
        <p:spPr bwMode="auto">
          <a:xfrm>
            <a:off x="875813" y="5435601"/>
            <a:ext cx="27844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>
                <a:solidFill>
                  <a:srgbClr val="FFFF00"/>
                </a:solidFill>
                <a:latin typeface="Arial" charset="0"/>
              </a:rPr>
              <a:t>Prima </a:t>
            </a:r>
            <a:r>
              <a:rPr lang="en-GB" altLang="it-IT" sz="1400" b="1" dirty="0" err="1">
                <a:solidFill>
                  <a:srgbClr val="FFFF00"/>
                </a:solidFill>
                <a:latin typeface="Arial" charset="0"/>
              </a:rPr>
              <a:t>diffusione</a:t>
            </a:r>
            <a:r>
              <a:rPr lang="en-GB" altLang="it-IT" sz="1400" b="1" dirty="0">
                <a:solidFill>
                  <a:srgbClr val="FFFF00"/>
                </a:solidFill>
                <a:latin typeface="Arial" charset="0"/>
              </a:rPr>
              <a:t> extra-</a:t>
            </a:r>
            <a:r>
              <a:rPr lang="en-GB" altLang="it-IT" sz="1400" b="1" dirty="0" err="1">
                <a:solidFill>
                  <a:srgbClr val="FFFF00"/>
                </a:solidFill>
                <a:latin typeface="Arial" charset="0"/>
              </a:rPr>
              <a:t>africana</a:t>
            </a:r>
            <a:endParaRPr lang="en-GB" altLang="it-IT" sz="1400" b="1" dirty="0">
              <a:solidFill>
                <a:srgbClr val="FFFF00"/>
              </a:solidFill>
              <a:latin typeface="Arial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it-IT" sz="1400" b="1" dirty="0" err="1">
                <a:solidFill>
                  <a:srgbClr val="FFFF00"/>
                </a:solidFill>
                <a:latin typeface="Arial" charset="0"/>
              </a:rPr>
              <a:t>Dmanissi</a:t>
            </a:r>
            <a:endParaRPr lang="en-GB" altLang="it-IT" sz="1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14" name="Line 38"/>
          <p:cNvSpPr>
            <a:spLocks noChangeShapeType="1"/>
          </p:cNvSpPr>
          <p:nvPr/>
        </p:nvSpPr>
        <p:spPr bwMode="auto">
          <a:xfrm rot="300000" flipV="1">
            <a:off x="2560638" y="2159000"/>
            <a:ext cx="1503362" cy="1492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lg"/>
          </a:ln>
          <a:effectLst>
            <a:outerShdw dist="28398" dir="1593903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715" name="AutoShape 39"/>
          <p:cNvSpPr>
            <a:spLocks noChangeArrowheads="1"/>
          </p:cNvSpPr>
          <p:nvPr/>
        </p:nvSpPr>
        <p:spPr bwMode="auto">
          <a:xfrm>
            <a:off x="6508750" y="4097338"/>
            <a:ext cx="1079500" cy="485775"/>
          </a:xfrm>
          <a:prstGeom prst="leftRightArrow">
            <a:avLst>
              <a:gd name="adj1" fmla="val 50000"/>
              <a:gd name="adj2" fmla="val 44444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16" name="AutoShape 40"/>
          <p:cNvSpPr>
            <a:spLocks noChangeAspect="1" noChangeArrowheads="1"/>
          </p:cNvSpPr>
          <p:nvPr/>
        </p:nvSpPr>
        <p:spPr bwMode="auto">
          <a:xfrm rot="5400000" flipH="1">
            <a:off x="6163470" y="1437481"/>
            <a:ext cx="1693862" cy="1285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974 h 21600"/>
              <a:gd name="T14" fmla="*/ 18424 w 21600"/>
              <a:gd name="T15" fmla="*/ 81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974"/>
                </a:lnTo>
                <a:cubicBezTo>
                  <a:pt x="5564" y="3974"/>
                  <a:pt x="0" y="7638"/>
                  <a:pt x="0" y="12158"/>
                </a:cubicBezTo>
                <a:lnTo>
                  <a:pt x="0" y="21600"/>
                </a:lnTo>
                <a:lnTo>
                  <a:pt x="4303" y="21600"/>
                </a:lnTo>
                <a:lnTo>
                  <a:pt x="4303" y="12158"/>
                </a:lnTo>
                <a:cubicBezTo>
                  <a:pt x="4303" y="9963"/>
                  <a:pt x="7940" y="8184"/>
                  <a:pt x="12427" y="8184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717" name="AutoShape 41"/>
          <p:cNvSpPr>
            <a:spLocks noChangeAspect="1" noChangeArrowheads="1"/>
          </p:cNvSpPr>
          <p:nvPr/>
        </p:nvSpPr>
        <p:spPr bwMode="auto">
          <a:xfrm>
            <a:off x="5737225" y="912813"/>
            <a:ext cx="833438" cy="288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2718" name="AutoShape 42"/>
          <p:cNvSpPr>
            <a:spLocks noChangeAspect="1" noChangeArrowheads="1"/>
          </p:cNvSpPr>
          <p:nvPr/>
        </p:nvSpPr>
        <p:spPr bwMode="auto">
          <a:xfrm flipH="1">
            <a:off x="4564063" y="912813"/>
            <a:ext cx="833437" cy="288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2719" name="AutoShape 43"/>
          <p:cNvSpPr>
            <a:spLocks noChangeAspect="1" noChangeArrowheads="1"/>
          </p:cNvSpPr>
          <p:nvPr/>
        </p:nvSpPr>
        <p:spPr bwMode="auto">
          <a:xfrm>
            <a:off x="5054600" y="432991"/>
            <a:ext cx="1017588" cy="1248172"/>
          </a:xfrm>
          <a:prstGeom prst="upArrow">
            <a:avLst>
              <a:gd name="adj1" fmla="val 25963"/>
              <a:gd name="adj2" fmla="val 17681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20" name="AutoShape 44"/>
          <p:cNvSpPr>
            <a:spLocks noChangeAspect="1" noChangeArrowheads="1"/>
          </p:cNvSpPr>
          <p:nvPr/>
        </p:nvSpPr>
        <p:spPr bwMode="auto">
          <a:xfrm rot="5400000" flipH="1">
            <a:off x="4328320" y="1215231"/>
            <a:ext cx="1751012" cy="1698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05 h 21600"/>
              <a:gd name="T14" fmla="*/ 19368 w 21600"/>
              <a:gd name="T15" fmla="*/ 80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725" y="0"/>
                </a:lnTo>
                <a:lnTo>
                  <a:pt x="14725" y="4105"/>
                </a:lnTo>
                <a:lnTo>
                  <a:pt x="12427" y="4105"/>
                </a:lnTo>
                <a:cubicBezTo>
                  <a:pt x="5564" y="4105"/>
                  <a:pt x="0" y="7710"/>
                  <a:pt x="0" y="12158"/>
                </a:cubicBezTo>
                <a:lnTo>
                  <a:pt x="0" y="21600"/>
                </a:lnTo>
                <a:lnTo>
                  <a:pt x="4035" y="21600"/>
                </a:lnTo>
                <a:lnTo>
                  <a:pt x="4035" y="12158"/>
                </a:lnTo>
                <a:cubicBezTo>
                  <a:pt x="4035" y="9891"/>
                  <a:pt x="7792" y="8053"/>
                  <a:pt x="12427" y="8053"/>
                </a:cubicBezTo>
                <a:lnTo>
                  <a:pt x="14725" y="8053"/>
                </a:lnTo>
                <a:lnTo>
                  <a:pt x="14725" y="12158"/>
                </a:lnTo>
                <a:lnTo>
                  <a:pt x="21600" y="6079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721" name="AutoShape 45"/>
          <p:cNvSpPr>
            <a:spLocks noChangeAspect="1" noChangeArrowheads="1"/>
          </p:cNvSpPr>
          <p:nvPr/>
        </p:nvSpPr>
        <p:spPr bwMode="auto">
          <a:xfrm rot="5400000" flipH="1">
            <a:off x="7469187" y="-173037"/>
            <a:ext cx="568326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2722" name="AutoShape 46"/>
          <p:cNvSpPr>
            <a:spLocks noChangeAspect="1" noChangeArrowheads="1"/>
          </p:cNvSpPr>
          <p:nvPr/>
        </p:nvSpPr>
        <p:spPr bwMode="auto">
          <a:xfrm rot="-5400000">
            <a:off x="3084153" y="-235309"/>
            <a:ext cx="69287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2723" name="AutoShape 47"/>
          <p:cNvSpPr>
            <a:spLocks noChangeAspect="1" noChangeArrowheads="1"/>
          </p:cNvSpPr>
          <p:nvPr/>
        </p:nvSpPr>
        <p:spPr bwMode="auto">
          <a:xfrm>
            <a:off x="2519363" y="858838"/>
            <a:ext cx="1014412" cy="3238500"/>
          </a:xfrm>
          <a:prstGeom prst="upArrow">
            <a:avLst>
              <a:gd name="adj1" fmla="val 25963"/>
              <a:gd name="adj2" fmla="val 65796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24" name="AutoShape 48"/>
          <p:cNvSpPr>
            <a:spLocks noChangeAspect="1" noChangeArrowheads="1"/>
          </p:cNvSpPr>
          <p:nvPr/>
        </p:nvSpPr>
        <p:spPr bwMode="auto">
          <a:xfrm flipH="1">
            <a:off x="4168775" y="2284413"/>
            <a:ext cx="1193800" cy="1698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813 h 21600"/>
              <a:gd name="T14" fmla="*/ 19174 w 21600"/>
              <a:gd name="T15" fmla="*/ 8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092" y="0"/>
                </a:lnTo>
                <a:lnTo>
                  <a:pt x="15092" y="3813"/>
                </a:lnTo>
                <a:lnTo>
                  <a:pt x="12427" y="3813"/>
                </a:lnTo>
                <a:cubicBezTo>
                  <a:pt x="5564" y="3813"/>
                  <a:pt x="0" y="7549"/>
                  <a:pt x="0" y="12158"/>
                </a:cubicBezTo>
                <a:lnTo>
                  <a:pt x="0" y="21600"/>
                </a:lnTo>
                <a:lnTo>
                  <a:pt x="4632" y="21600"/>
                </a:lnTo>
                <a:lnTo>
                  <a:pt x="4632" y="12158"/>
                </a:lnTo>
                <a:cubicBezTo>
                  <a:pt x="4632" y="10052"/>
                  <a:pt x="8122" y="8345"/>
                  <a:pt x="12427" y="8345"/>
                </a:cubicBezTo>
                <a:lnTo>
                  <a:pt x="15092" y="8345"/>
                </a:lnTo>
                <a:lnTo>
                  <a:pt x="15092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2725" name="AutoShape 49"/>
          <p:cNvSpPr>
            <a:spLocks noChangeAspect="1" noChangeArrowheads="1"/>
          </p:cNvSpPr>
          <p:nvPr/>
        </p:nvSpPr>
        <p:spPr bwMode="auto">
          <a:xfrm>
            <a:off x="7594600" y="935038"/>
            <a:ext cx="1017588" cy="2327275"/>
          </a:xfrm>
          <a:prstGeom prst="upArrow">
            <a:avLst>
              <a:gd name="adj1" fmla="val 25963"/>
              <a:gd name="adj2" fmla="val 72243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26" name="AutoShape 50"/>
          <p:cNvSpPr>
            <a:spLocks noChangeAspect="1" noChangeArrowheads="1"/>
          </p:cNvSpPr>
          <p:nvPr/>
        </p:nvSpPr>
        <p:spPr bwMode="auto">
          <a:xfrm>
            <a:off x="7597775" y="2840038"/>
            <a:ext cx="1014413" cy="2328862"/>
          </a:xfrm>
          <a:prstGeom prst="upArrow">
            <a:avLst>
              <a:gd name="adj1" fmla="val 25963"/>
              <a:gd name="adj2" fmla="val 72519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27" name="AutoShape 51"/>
          <p:cNvSpPr>
            <a:spLocks noChangeAspect="1" noChangeArrowheads="1"/>
          </p:cNvSpPr>
          <p:nvPr/>
        </p:nvSpPr>
        <p:spPr bwMode="auto">
          <a:xfrm rot="5400000" flipH="1">
            <a:off x="7402513" y="4419600"/>
            <a:ext cx="547687" cy="1897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728" name="AutoShape 52"/>
          <p:cNvSpPr>
            <a:spLocks noChangeAspect="1" noChangeArrowheads="1"/>
          </p:cNvSpPr>
          <p:nvPr/>
        </p:nvSpPr>
        <p:spPr bwMode="auto">
          <a:xfrm>
            <a:off x="5737225" y="2284413"/>
            <a:ext cx="1193800" cy="1698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813 h 21600"/>
              <a:gd name="T14" fmla="*/ 19174 w 21600"/>
              <a:gd name="T15" fmla="*/ 8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092" y="0"/>
                </a:lnTo>
                <a:lnTo>
                  <a:pt x="15092" y="3813"/>
                </a:lnTo>
                <a:lnTo>
                  <a:pt x="12427" y="3813"/>
                </a:lnTo>
                <a:cubicBezTo>
                  <a:pt x="5564" y="3813"/>
                  <a:pt x="0" y="7549"/>
                  <a:pt x="0" y="12158"/>
                </a:cubicBezTo>
                <a:lnTo>
                  <a:pt x="0" y="21600"/>
                </a:lnTo>
                <a:lnTo>
                  <a:pt x="4632" y="21600"/>
                </a:lnTo>
                <a:lnTo>
                  <a:pt x="4632" y="12158"/>
                </a:lnTo>
                <a:cubicBezTo>
                  <a:pt x="4632" y="10052"/>
                  <a:pt x="8122" y="8345"/>
                  <a:pt x="12427" y="8345"/>
                </a:cubicBezTo>
                <a:lnTo>
                  <a:pt x="15092" y="8345"/>
                </a:lnTo>
                <a:lnTo>
                  <a:pt x="15092" y="12158"/>
                </a:lnTo>
                <a:lnTo>
                  <a:pt x="21600" y="6079"/>
                </a:lnTo>
                <a:close/>
              </a:path>
            </a:pathLst>
          </a:cu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729" name="AutoShape 53"/>
          <p:cNvSpPr>
            <a:spLocks noChangeAspect="1" noChangeArrowheads="1"/>
          </p:cNvSpPr>
          <p:nvPr/>
        </p:nvSpPr>
        <p:spPr bwMode="auto">
          <a:xfrm>
            <a:off x="4930775" y="3141663"/>
            <a:ext cx="1247775" cy="3048000"/>
          </a:xfrm>
          <a:prstGeom prst="upArrow">
            <a:avLst>
              <a:gd name="adj1" fmla="val 25963"/>
              <a:gd name="adj2" fmla="val 77161"/>
            </a:avLst>
          </a:prstGeom>
          <a:gradFill rotWithShape="0">
            <a:gsLst>
              <a:gs pos="0">
                <a:srgbClr val="777777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30" name="AutoShape 54"/>
          <p:cNvSpPr>
            <a:spLocks noChangeAspect="1" noChangeArrowheads="1"/>
          </p:cNvSpPr>
          <p:nvPr/>
        </p:nvSpPr>
        <p:spPr bwMode="auto">
          <a:xfrm rot="-5400000">
            <a:off x="3239176" y="1954213"/>
            <a:ext cx="549275" cy="1247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2731" name="Oval 55"/>
          <p:cNvSpPr>
            <a:spLocks noChangeArrowheads="1"/>
          </p:cNvSpPr>
          <p:nvPr/>
        </p:nvSpPr>
        <p:spPr bwMode="auto">
          <a:xfrm>
            <a:off x="7246938" y="3068638"/>
            <a:ext cx="1693862" cy="6858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32" name="Text Box 56"/>
          <p:cNvSpPr txBox="1">
            <a:spLocks noChangeArrowheads="1"/>
          </p:cNvSpPr>
          <p:nvPr/>
        </p:nvSpPr>
        <p:spPr bwMode="auto">
          <a:xfrm>
            <a:off x="7273925" y="3219450"/>
            <a:ext cx="1641475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000" b="1" i="1" dirty="0">
                <a:solidFill>
                  <a:srgbClr val="FFFF00"/>
                </a:solidFill>
                <a:latin typeface="Times New Roman" pitchFamily="18" charset="0"/>
              </a:rPr>
              <a:t>H. erectus </a:t>
            </a:r>
            <a:r>
              <a:rPr lang="en-GB" altLang="it-IT" sz="2000" b="1" dirty="0" err="1">
                <a:solidFill>
                  <a:srgbClr val="FFFF00"/>
                </a:solidFill>
                <a:latin typeface="Times New Roman" pitchFamily="18" charset="0"/>
              </a:rPr>
              <a:t>s.s.</a:t>
            </a:r>
            <a:endParaRPr lang="en-GB" altLang="it-IT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2733" name="Oval 57"/>
          <p:cNvSpPr>
            <a:spLocks noChangeArrowheads="1"/>
          </p:cNvSpPr>
          <p:nvPr/>
        </p:nvSpPr>
        <p:spPr bwMode="auto">
          <a:xfrm>
            <a:off x="3984625" y="5013176"/>
            <a:ext cx="3116263" cy="12192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2734" name="Text Box 58"/>
          <p:cNvSpPr txBox="1">
            <a:spLocks noChangeArrowheads="1"/>
          </p:cNvSpPr>
          <p:nvPr/>
        </p:nvSpPr>
        <p:spPr bwMode="auto">
          <a:xfrm>
            <a:off x="4976813" y="5743576"/>
            <a:ext cx="1365250" cy="4000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000" b="1" i="1" dirty="0">
                <a:solidFill>
                  <a:srgbClr val="FFFF00"/>
                </a:solidFill>
                <a:latin typeface="Times New Roman" pitchFamily="18" charset="0"/>
              </a:rPr>
              <a:t>H. </a:t>
            </a:r>
            <a:r>
              <a:rPr lang="en-GB" altLang="it-IT" sz="2000" b="1" i="1" dirty="0" err="1">
                <a:solidFill>
                  <a:srgbClr val="FFFF00"/>
                </a:solidFill>
                <a:latin typeface="Times New Roman" pitchFamily="18" charset="0"/>
              </a:rPr>
              <a:t>ergaster</a:t>
            </a:r>
            <a:endParaRPr lang="en-GB" altLang="it-IT" sz="20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2735" name="AutoShape 59"/>
          <p:cNvSpPr>
            <a:spLocks noChangeAspect="1" noChangeArrowheads="1"/>
          </p:cNvSpPr>
          <p:nvPr/>
        </p:nvSpPr>
        <p:spPr bwMode="auto">
          <a:xfrm rot="-5400000">
            <a:off x="3091331" y="3498850"/>
            <a:ext cx="549275" cy="1403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72736" name="Group 60"/>
          <p:cNvGrpSpPr>
            <a:grpSpLocks/>
          </p:cNvGrpSpPr>
          <p:nvPr/>
        </p:nvGrpSpPr>
        <p:grpSpPr bwMode="auto">
          <a:xfrm>
            <a:off x="3175000" y="1296988"/>
            <a:ext cx="2166938" cy="952500"/>
            <a:chOff x="2250" y="817"/>
            <a:chExt cx="1536" cy="600"/>
          </a:xfrm>
        </p:grpSpPr>
        <p:sp>
          <p:nvSpPr>
            <p:cNvPr id="72743" name="Line 61"/>
            <p:cNvSpPr>
              <a:spLocks noChangeShapeType="1"/>
            </p:cNvSpPr>
            <p:nvPr/>
          </p:nvSpPr>
          <p:spPr bwMode="auto">
            <a:xfrm>
              <a:off x="2250" y="818"/>
              <a:ext cx="768" cy="599"/>
            </a:xfrm>
            <a:prstGeom prst="line">
              <a:avLst/>
            </a:prstGeom>
            <a:noFill/>
            <a:ln w="57150" cmpd="thickThin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44" name="Line 62"/>
            <p:cNvSpPr>
              <a:spLocks noChangeShapeType="1"/>
            </p:cNvSpPr>
            <p:nvPr/>
          </p:nvSpPr>
          <p:spPr bwMode="auto">
            <a:xfrm flipH="1">
              <a:off x="3018" y="817"/>
              <a:ext cx="768" cy="599"/>
            </a:xfrm>
            <a:prstGeom prst="line">
              <a:avLst/>
            </a:prstGeom>
            <a:noFill/>
            <a:ln w="57150" cmpd="thickThin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2737" name="Oval 63"/>
          <p:cNvSpPr>
            <a:spLocks noChangeArrowheads="1"/>
          </p:cNvSpPr>
          <p:nvPr/>
        </p:nvSpPr>
        <p:spPr bwMode="auto">
          <a:xfrm>
            <a:off x="1803400" y="858838"/>
            <a:ext cx="2438400" cy="609600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38" name="Text Box 64"/>
          <p:cNvSpPr txBox="1">
            <a:spLocks noChangeArrowheads="1"/>
          </p:cNvSpPr>
          <p:nvPr/>
        </p:nvSpPr>
        <p:spPr bwMode="auto">
          <a:xfrm>
            <a:off x="1874838" y="965200"/>
            <a:ext cx="2297112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>
                        <a:alpha val="50000"/>
                      </a:schemeClr>
                    </a:gs>
                    <a:gs pos="100000">
                      <a:srgbClr val="FFFFFF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000" b="1" i="1">
                <a:solidFill>
                  <a:srgbClr val="FFFF00"/>
                </a:solidFill>
                <a:latin typeface="Times New Roman" pitchFamily="18" charset="0"/>
              </a:rPr>
              <a:t>H. neanderthalensis</a:t>
            </a:r>
          </a:p>
        </p:txBody>
      </p:sp>
      <p:sp>
        <p:nvSpPr>
          <p:cNvPr id="72739" name="Oval 65"/>
          <p:cNvSpPr>
            <a:spLocks noChangeArrowheads="1"/>
          </p:cNvSpPr>
          <p:nvPr/>
        </p:nvSpPr>
        <p:spPr bwMode="auto">
          <a:xfrm>
            <a:off x="4835398" y="731044"/>
            <a:ext cx="1558925" cy="1011238"/>
          </a:xfrm>
          <a:prstGeom prst="ellipse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charset="0"/>
            </a:endParaRPr>
          </a:p>
        </p:txBody>
      </p:sp>
      <p:sp>
        <p:nvSpPr>
          <p:cNvPr id="72740" name="Text Box 66"/>
          <p:cNvSpPr txBox="1">
            <a:spLocks noChangeArrowheads="1"/>
          </p:cNvSpPr>
          <p:nvPr/>
        </p:nvSpPr>
        <p:spPr bwMode="auto">
          <a:xfrm>
            <a:off x="4921250" y="960438"/>
            <a:ext cx="128270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>
                        <a:alpha val="50000"/>
                      </a:schemeClr>
                    </a:gs>
                    <a:gs pos="100000">
                      <a:srgbClr val="FFFFFF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000" b="1" i="1" dirty="0">
                <a:solidFill>
                  <a:srgbClr val="FFFF00"/>
                </a:solidFill>
                <a:latin typeface="Times New Roman" pitchFamily="18" charset="0"/>
              </a:rPr>
              <a:t>H. sapiens</a:t>
            </a:r>
          </a:p>
        </p:txBody>
      </p:sp>
      <p:sp>
        <p:nvSpPr>
          <p:cNvPr id="72741" name="Text Box 67"/>
          <p:cNvSpPr txBox="1">
            <a:spLocks noChangeArrowheads="1"/>
          </p:cNvSpPr>
          <p:nvPr/>
        </p:nvSpPr>
        <p:spPr bwMode="auto">
          <a:xfrm rot="-5400000">
            <a:off x="8016082" y="5787231"/>
            <a:ext cx="18875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000">
                <a:solidFill>
                  <a:schemeClr val="folHlink"/>
                </a:solidFill>
                <a:latin typeface="Arial" charset="0"/>
              </a:rPr>
              <a:t>Da giorgio.manzi@uniroma1.it</a:t>
            </a:r>
          </a:p>
        </p:txBody>
      </p:sp>
      <p:sp>
        <p:nvSpPr>
          <p:cNvPr id="72742" name="Text Box 68"/>
          <p:cNvSpPr txBox="1">
            <a:spLocks noChangeArrowheads="1"/>
          </p:cNvSpPr>
          <p:nvPr/>
        </p:nvSpPr>
        <p:spPr bwMode="auto">
          <a:xfrm>
            <a:off x="1055688" y="4636368"/>
            <a:ext cx="2554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FF00"/>
                </a:solidFill>
                <a:latin typeface="Arial" charset="0"/>
              </a:rPr>
              <a:t>Industrie a schegge e nuclei</a:t>
            </a:r>
          </a:p>
        </p:txBody>
      </p:sp>
      <p:sp>
        <p:nvSpPr>
          <p:cNvPr id="69" name="Text Box 56"/>
          <p:cNvSpPr txBox="1">
            <a:spLocks noChangeArrowheads="1"/>
          </p:cNvSpPr>
          <p:nvPr/>
        </p:nvSpPr>
        <p:spPr bwMode="auto">
          <a:xfrm>
            <a:off x="7217027" y="5080738"/>
            <a:ext cx="1535998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000" b="1" i="1" dirty="0">
                <a:solidFill>
                  <a:srgbClr val="FFFF00"/>
                </a:solidFill>
                <a:latin typeface="Times New Roman" pitchFamily="18" charset="0"/>
              </a:rPr>
              <a:t>H. </a:t>
            </a:r>
            <a:r>
              <a:rPr lang="en-GB" altLang="it-IT" sz="2000" b="1" i="1" dirty="0" err="1" smtClean="0">
                <a:solidFill>
                  <a:srgbClr val="FFFF00"/>
                </a:solidFill>
                <a:latin typeface="Times New Roman" pitchFamily="18" charset="0"/>
              </a:rPr>
              <a:t>georgicus</a:t>
            </a:r>
            <a:endParaRPr lang="en-GB" altLang="it-IT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87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412</Words>
  <Application>Microsoft Office PowerPoint</Application>
  <PresentationFormat>Presentazione su schermo (4:3)</PresentationFormat>
  <Paragraphs>136</Paragraphs>
  <Slides>39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Samsung</dc:creator>
  <cp:lastModifiedBy>Peretto</cp:lastModifiedBy>
  <cp:revision>56</cp:revision>
  <dcterms:created xsi:type="dcterms:W3CDTF">2016-07-22T10:42:34Z</dcterms:created>
  <dcterms:modified xsi:type="dcterms:W3CDTF">2018-11-28T14:17:49Z</dcterms:modified>
</cp:coreProperties>
</file>