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356" r:id="rId2"/>
    <p:sldId id="357" r:id="rId3"/>
    <p:sldId id="358" r:id="rId4"/>
    <p:sldId id="378" r:id="rId5"/>
    <p:sldId id="359" r:id="rId6"/>
    <p:sldId id="361" r:id="rId7"/>
    <p:sldId id="364" r:id="rId8"/>
    <p:sldId id="365" r:id="rId9"/>
    <p:sldId id="366" r:id="rId10"/>
    <p:sldId id="367" r:id="rId11"/>
    <p:sldId id="368" r:id="rId12"/>
    <p:sldId id="369" r:id="rId13"/>
    <p:sldId id="379" r:id="rId14"/>
    <p:sldId id="375" r:id="rId15"/>
    <p:sldId id="376" r:id="rId16"/>
    <p:sldId id="377" r:id="rId17"/>
    <p:sldId id="257" r:id="rId18"/>
    <p:sldId id="380" r:id="rId19"/>
    <p:sldId id="382" r:id="rId20"/>
    <p:sldId id="370" r:id="rId21"/>
    <p:sldId id="373" r:id="rId22"/>
    <p:sldId id="374" r:id="rId23"/>
    <p:sldId id="385" r:id="rId24"/>
    <p:sldId id="391" r:id="rId25"/>
    <p:sldId id="383" r:id="rId26"/>
    <p:sldId id="396" r:id="rId27"/>
    <p:sldId id="384" r:id="rId28"/>
    <p:sldId id="386" r:id="rId29"/>
    <p:sldId id="387" r:id="rId30"/>
    <p:sldId id="388" r:id="rId31"/>
    <p:sldId id="389" r:id="rId32"/>
    <p:sldId id="392" r:id="rId33"/>
    <p:sldId id="393" r:id="rId34"/>
    <p:sldId id="394" r:id="rId35"/>
    <p:sldId id="408" r:id="rId36"/>
    <p:sldId id="407" r:id="rId37"/>
    <p:sldId id="397" r:id="rId38"/>
    <p:sldId id="398" r:id="rId39"/>
    <p:sldId id="258" r:id="rId40"/>
    <p:sldId id="259" r:id="rId41"/>
    <p:sldId id="260" r:id="rId42"/>
    <p:sldId id="261" r:id="rId43"/>
    <p:sldId id="262" r:id="rId44"/>
    <p:sldId id="263" r:id="rId45"/>
    <p:sldId id="264" r:id="rId46"/>
    <p:sldId id="399" r:id="rId47"/>
    <p:sldId id="265" r:id="rId48"/>
    <p:sldId id="266" r:id="rId49"/>
    <p:sldId id="267" r:id="rId50"/>
    <p:sldId id="268" r:id="rId51"/>
    <p:sldId id="269" r:id="rId52"/>
    <p:sldId id="270" r:id="rId53"/>
    <p:sldId id="271" r:id="rId54"/>
    <p:sldId id="272" r:id="rId55"/>
    <p:sldId id="273" r:id="rId56"/>
    <p:sldId id="274" r:id="rId57"/>
    <p:sldId id="275" r:id="rId58"/>
    <p:sldId id="276" r:id="rId59"/>
    <p:sldId id="277" r:id="rId60"/>
    <p:sldId id="400" r:id="rId61"/>
    <p:sldId id="401" r:id="rId62"/>
    <p:sldId id="402" r:id="rId63"/>
    <p:sldId id="403" r:id="rId64"/>
    <p:sldId id="404" r:id="rId65"/>
    <p:sldId id="405" r:id="rId66"/>
    <p:sldId id="406" r:id="rId67"/>
    <p:sldId id="278" r:id="rId68"/>
    <p:sldId id="279" r:id="rId69"/>
    <p:sldId id="410" r:id="rId70"/>
    <p:sldId id="281" r:id="rId71"/>
    <p:sldId id="282" r:id="rId72"/>
    <p:sldId id="283" r:id="rId73"/>
    <p:sldId id="409" r:id="rId74"/>
    <p:sldId id="284" r:id="rId75"/>
    <p:sldId id="285" r:id="rId76"/>
    <p:sldId id="286" r:id="rId77"/>
    <p:sldId id="287" r:id="rId78"/>
    <p:sldId id="288" r:id="rId79"/>
  </p:sldIdLst>
  <p:sldSz cx="9144000" cy="6858000" type="screen4x3"/>
  <p:notesSz cx="7102475" cy="10234613"/>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94638" autoAdjust="0"/>
  </p:normalViewPr>
  <p:slideViewPr>
    <p:cSldViewPr>
      <p:cViewPr>
        <p:scale>
          <a:sx n="80" d="100"/>
          <a:sy n="80" d="100"/>
        </p:scale>
        <p:origin x="-1618" y="-1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fr-FR"/>
          </a:p>
        </p:txBody>
      </p:sp>
      <p:sp>
        <p:nvSpPr>
          <p:cNvPr id="3" name="Espace réservé de la date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1300"/>
            </a:lvl1pPr>
          </a:lstStyle>
          <a:p>
            <a:fld id="{941241FC-E0F6-4718-8DA9-2BDC2CA70268}" type="datetimeFigureOut">
              <a:rPr lang="fr-FR" smtClean="0"/>
              <a:pPr/>
              <a:t>27/10/2014</a:t>
            </a:fld>
            <a:endParaRPr lang="fr-FR"/>
          </a:p>
        </p:txBody>
      </p:sp>
      <p:sp>
        <p:nvSpPr>
          <p:cNvPr id="4" name="Espace réservé de l'image des diapositives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endParaRPr lang="fr-FR"/>
          </a:p>
        </p:txBody>
      </p:sp>
      <p:sp>
        <p:nvSpPr>
          <p:cNvPr id="5" name="Espace réservé des commentaires 4"/>
          <p:cNvSpPr>
            <a:spLocks noGrp="1"/>
          </p:cNvSpPr>
          <p:nvPr>
            <p:ph type="body" sz="quarter" idx="3"/>
          </p:nvPr>
        </p:nvSpPr>
        <p:spPr>
          <a:xfrm>
            <a:off x="710248" y="4861441"/>
            <a:ext cx="5681980" cy="4605576"/>
          </a:xfrm>
          <a:prstGeom prst="rect">
            <a:avLst/>
          </a:prstGeom>
        </p:spPr>
        <p:txBody>
          <a:bodyPr vert="horz" lIns="99066" tIns="49533" rIns="99066" bIns="49533"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1300"/>
            </a:lvl1pPr>
          </a:lstStyle>
          <a:p>
            <a:fld id="{03DCCDA8-77C9-4789-9B03-75F06F09FE35}" type="slidenum">
              <a:rPr lang="fr-FR" smtClean="0"/>
              <a:pPr/>
              <a:t>‹N›</a:t>
            </a:fld>
            <a:endParaRPr lang="fr-FR"/>
          </a:p>
        </p:txBody>
      </p:sp>
    </p:spTree>
    <p:extLst>
      <p:ext uri="{BB962C8B-B14F-4D97-AF65-F5344CB8AC3E}">
        <p14:creationId xmlns:p14="http://schemas.microsoft.com/office/powerpoint/2010/main" val="104113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84D0AF2-3F6E-4A78-8DF6-8EB28D8162F0}"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57</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60</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63</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70</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8502793-6902-42F6-9C65-F924F7C5B8DF}" type="slidenum">
              <a:rPr lang="fr-FR" smtClean="0"/>
              <a:pPr/>
              <a:t>78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3DCCDA8-77C9-4789-9B03-75F06F09FE35}"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B08144B5-2E65-4548-8A1A-3A967DE7ED56}" type="slidenum">
              <a:rPr lang="es-ES"/>
              <a:pPr/>
              <a:t>‹N›</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0CB2F47E-B3B3-48E4-8E13-0D3481F556CB}" type="slidenum">
              <a:rPr lang="es-ES"/>
              <a:pPr/>
              <a:t>‹N›</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D56D5D4D-06A6-47DC-9D42-DE7B64253385}" type="slidenum">
              <a:rPr lang="es-ES"/>
              <a:pPr/>
              <a:t>‹N›</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B6A6E0EC-6354-4D7C-ACF4-D06D174977AE}" type="slidenum">
              <a:rPr lang="es-ES"/>
              <a:pPr/>
              <a:t>‹N›</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s-ES"/>
          </a:p>
        </p:txBody>
      </p:sp>
      <p:sp>
        <p:nvSpPr>
          <p:cNvPr id="5" name="Espace réservé du pied de page 4"/>
          <p:cNvSpPr>
            <a:spLocks noGrp="1"/>
          </p:cNvSpPr>
          <p:nvPr>
            <p:ph type="ftr" sz="quarter" idx="11"/>
          </p:nvPr>
        </p:nvSpPr>
        <p:spPr/>
        <p:txBody>
          <a:bodyPr/>
          <a:lstStyle>
            <a:lvl1pPr>
              <a:defRPr/>
            </a:lvl1pPr>
          </a:lstStyle>
          <a:p>
            <a:endParaRPr lang="es-ES"/>
          </a:p>
        </p:txBody>
      </p:sp>
      <p:sp>
        <p:nvSpPr>
          <p:cNvPr id="6" name="Espace réservé du numéro de diapositive 5"/>
          <p:cNvSpPr>
            <a:spLocks noGrp="1"/>
          </p:cNvSpPr>
          <p:nvPr>
            <p:ph type="sldNum" sz="quarter" idx="12"/>
          </p:nvPr>
        </p:nvSpPr>
        <p:spPr/>
        <p:txBody>
          <a:bodyPr/>
          <a:lstStyle>
            <a:lvl1pPr>
              <a:defRPr/>
            </a:lvl1pPr>
          </a:lstStyle>
          <a:p>
            <a:fld id="{736BEAC7-401B-46BD-9D95-534BEB3B3091}" type="slidenum">
              <a:rPr lang="es-ES"/>
              <a:pPr/>
              <a:t>‹N›</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s-ES"/>
          </a:p>
        </p:txBody>
      </p:sp>
      <p:sp>
        <p:nvSpPr>
          <p:cNvPr id="6" name="Espace réservé du pied de page 5"/>
          <p:cNvSpPr>
            <a:spLocks noGrp="1"/>
          </p:cNvSpPr>
          <p:nvPr>
            <p:ph type="ftr" sz="quarter" idx="11"/>
          </p:nvPr>
        </p:nvSpPr>
        <p:spPr/>
        <p:txBody>
          <a:bodyPr/>
          <a:lstStyle>
            <a:lvl1pPr>
              <a:defRPr/>
            </a:lvl1pPr>
          </a:lstStyle>
          <a:p>
            <a:endParaRPr lang="es-ES"/>
          </a:p>
        </p:txBody>
      </p:sp>
      <p:sp>
        <p:nvSpPr>
          <p:cNvPr id="7" name="Espace réservé du numéro de diapositive 6"/>
          <p:cNvSpPr>
            <a:spLocks noGrp="1"/>
          </p:cNvSpPr>
          <p:nvPr>
            <p:ph type="sldNum" sz="quarter" idx="12"/>
          </p:nvPr>
        </p:nvSpPr>
        <p:spPr/>
        <p:txBody>
          <a:bodyPr/>
          <a:lstStyle>
            <a:lvl1pPr>
              <a:defRPr/>
            </a:lvl1pPr>
          </a:lstStyle>
          <a:p>
            <a:fld id="{80006146-26F4-469D-9B91-32EFF65D4DD0}" type="slidenum">
              <a:rPr lang="es-ES"/>
              <a:pPr/>
              <a:t>‹N›</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es-ES"/>
          </a:p>
        </p:txBody>
      </p:sp>
      <p:sp>
        <p:nvSpPr>
          <p:cNvPr id="8" name="Espace réservé du pied de page 7"/>
          <p:cNvSpPr>
            <a:spLocks noGrp="1"/>
          </p:cNvSpPr>
          <p:nvPr>
            <p:ph type="ftr" sz="quarter" idx="11"/>
          </p:nvPr>
        </p:nvSpPr>
        <p:spPr/>
        <p:txBody>
          <a:bodyPr/>
          <a:lstStyle>
            <a:lvl1pPr>
              <a:defRPr/>
            </a:lvl1pPr>
          </a:lstStyle>
          <a:p>
            <a:endParaRPr lang="es-ES"/>
          </a:p>
        </p:txBody>
      </p:sp>
      <p:sp>
        <p:nvSpPr>
          <p:cNvPr id="9" name="Espace réservé du numéro de diapositive 8"/>
          <p:cNvSpPr>
            <a:spLocks noGrp="1"/>
          </p:cNvSpPr>
          <p:nvPr>
            <p:ph type="sldNum" sz="quarter" idx="12"/>
          </p:nvPr>
        </p:nvSpPr>
        <p:spPr/>
        <p:txBody>
          <a:bodyPr/>
          <a:lstStyle>
            <a:lvl1pPr>
              <a:defRPr/>
            </a:lvl1pPr>
          </a:lstStyle>
          <a:p>
            <a:fld id="{261CA487-2837-4236-9A6B-7030F90193AB}" type="slidenum">
              <a:rPr lang="es-ES"/>
              <a:pPr/>
              <a:t>‹N›</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es-ES"/>
          </a:p>
        </p:txBody>
      </p:sp>
      <p:sp>
        <p:nvSpPr>
          <p:cNvPr id="4" name="Espace réservé du pied de page 3"/>
          <p:cNvSpPr>
            <a:spLocks noGrp="1"/>
          </p:cNvSpPr>
          <p:nvPr>
            <p:ph type="ftr" sz="quarter" idx="11"/>
          </p:nvPr>
        </p:nvSpPr>
        <p:spPr/>
        <p:txBody>
          <a:bodyPr/>
          <a:lstStyle>
            <a:lvl1pPr>
              <a:defRPr/>
            </a:lvl1pPr>
          </a:lstStyle>
          <a:p>
            <a:endParaRPr lang="es-ES"/>
          </a:p>
        </p:txBody>
      </p:sp>
      <p:sp>
        <p:nvSpPr>
          <p:cNvPr id="5" name="Espace réservé du numéro de diapositive 4"/>
          <p:cNvSpPr>
            <a:spLocks noGrp="1"/>
          </p:cNvSpPr>
          <p:nvPr>
            <p:ph type="sldNum" sz="quarter" idx="12"/>
          </p:nvPr>
        </p:nvSpPr>
        <p:spPr/>
        <p:txBody>
          <a:bodyPr/>
          <a:lstStyle>
            <a:lvl1pPr>
              <a:defRPr/>
            </a:lvl1pPr>
          </a:lstStyle>
          <a:p>
            <a:fld id="{1F556730-BF11-4265-8B7B-9D1AC33B4D5E}" type="slidenum">
              <a:rPr lang="es-ES"/>
              <a:pPr/>
              <a:t>‹N›</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s-ES"/>
          </a:p>
        </p:txBody>
      </p:sp>
      <p:sp>
        <p:nvSpPr>
          <p:cNvPr id="3" name="Espace réservé du pied de page 2"/>
          <p:cNvSpPr>
            <a:spLocks noGrp="1"/>
          </p:cNvSpPr>
          <p:nvPr>
            <p:ph type="ftr" sz="quarter" idx="11"/>
          </p:nvPr>
        </p:nvSpPr>
        <p:spPr/>
        <p:txBody>
          <a:bodyPr/>
          <a:lstStyle>
            <a:lvl1pPr>
              <a:defRPr/>
            </a:lvl1pPr>
          </a:lstStyle>
          <a:p>
            <a:endParaRPr lang="es-ES"/>
          </a:p>
        </p:txBody>
      </p:sp>
      <p:sp>
        <p:nvSpPr>
          <p:cNvPr id="4" name="Espace réservé du numéro de diapositive 3"/>
          <p:cNvSpPr>
            <a:spLocks noGrp="1"/>
          </p:cNvSpPr>
          <p:nvPr>
            <p:ph type="sldNum" sz="quarter" idx="12"/>
          </p:nvPr>
        </p:nvSpPr>
        <p:spPr/>
        <p:txBody>
          <a:bodyPr/>
          <a:lstStyle>
            <a:lvl1pPr>
              <a:defRPr/>
            </a:lvl1pPr>
          </a:lstStyle>
          <a:p>
            <a:fld id="{4D65441E-A3CD-4D51-8C61-2188A5B2A848}" type="slidenum">
              <a:rPr lang="es-ES"/>
              <a:pPr/>
              <a:t>‹N›</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s-ES"/>
          </a:p>
        </p:txBody>
      </p:sp>
      <p:sp>
        <p:nvSpPr>
          <p:cNvPr id="6" name="Espace réservé du pied de page 5"/>
          <p:cNvSpPr>
            <a:spLocks noGrp="1"/>
          </p:cNvSpPr>
          <p:nvPr>
            <p:ph type="ftr" sz="quarter" idx="11"/>
          </p:nvPr>
        </p:nvSpPr>
        <p:spPr/>
        <p:txBody>
          <a:bodyPr/>
          <a:lstStyle>
            <a:lvl1pPr>
              <a:defRPr/>
            </a:lvl1pPr>
          </a:lstStyle>
          <a:p>
            <a:endParaRPr lang="es-ES"/>
          </a:p>
        </p:txBody>
      </p:sp>
      <p:sp>
        <p:nvSpPr>
          <p:cNvPr id="7" name="Espace réservé du numéro de diapositive 6"/>
          <p:cNvSpPr>
            <a:spLocks noGrp="1"/>
          </p:cNvSpPr>
          <p:nvPr>
            <p:ph type="sldNum" sz="quarter" idx="12"/>
          </p:nvPr>
        </p:nvSpPr>
        <p:spPr/>
        <p:txBody>
          <a:bodyPr/>
          <a:lstStyle>
            <a:lvl1pPr>
              <a:defRPr/>
            </a:lvl1pPr>
          </a:lstStyle>
          <a:p>
            <a:fld id="{3000F577-93AB-4430-A4C4-B146DB72AE5B}" type="slidenum">
              <a:rPr lang="es-ES"/>
              <a:pPr/>
              <a:t>‹N›</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s-ES"/>
          </a:p>
        </p:txBody>
      </p:sp>
      <p:sp>
        <p:nvSpPr>
          <p:cNvPr id="6" name="Espace réservé du pied de page 5"/>
          <p:cNvSpPr>
            <a:spLocks noGrp="1"/>
          </p:cNvSpPr>
          <p:nvPr>
            <p:ph type="ftr" sz="quarter" idx="11"/>
          </p:nvPr>
        </p:nvSpPr>
        <p:spPr/>
        <p:txBody>
          <a:bodyPr/>
          <a:lstStyle>
            <a:lvl1pPr>
              <a:defRPr/>
            </a:lvl1pPr>
          </a:lstStyle>
          <a:p>
            <a:endParaRPr lang="es-ES"/>
          </a:p>
        </p:txBody>
      </p:sp>
      <p:sp>
        <p:nvSpPr>
          <p:cNvPr id="7" name="Espace réservé du numéro de diapositive 6"/>
          <p:cNvSpPr>
            <a:spLocks noGrp="1"/>
          </p:cNvSpPr>
          <p:nvPr>
            <p:ph type="sldNum" sz="quarter" idx="12"/>
          </p:nvPr>
        </p:nvSpPr>
        <p:spPr/>
        <p:txBody>
          <a:bodyPr/>
          <a:lstStyle>
            <a:lvl1pPr>
              <a:defRPr/>
            </a:lvl1pPr>
          </a:lstStyle>
          <a:p>
            <a:fld id="{E10CB7A4-DC20-4F60-9CE8-32A4A5831AC1}" type="slidenum">
              <a:rPr lang="es-ES"/>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E8BB4BB-139C-4C5C-ABA1-54ABE417601E}" type="slidenum">
              <a:rPr lang="es-ES"/>
              <a:pPr/>
              <a:t>‹N›</a:t>
            </a:fld>
            <a:endParaRPr lang="es-E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gif"/></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0.jpeg"/></Relationships>
</file>

<file path=ppt/slides/_rels/slide7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132856"/>
            <a:ext cx="9144000" cy="2016223"/>
          </a:xfrm>
        </p:spPr>
        <p:txBody>
          <a:bodyPr/>
          <a:lstStyle/>
          <a:p>
            <a:r>
              <a:rPr lang="it-IT" dirty="0" smtClean="0">
                <a:solidFill>
                  <a:schemeClr val="tx1"/>
                </a:solidFill>
                <a:latin typeface="Times New Roman" pitchFamily="18" charset="0"/>
                <a:cs typeface="Times New Roman" pitchFamily="18" charset="0"/>
              </a:rPr>
              <a:t>Metodologie di Studio in Paleoantropologia</a:t>
            </a:r>
            <a:br>
              <a:rPr lang="it-IT" dirty="0" smtClean="0">
                <a:solidFill>
                  <a:schemeClr val="tx1"/>
                </a:solidFill>
                <a:latin typeface="Times New Roman" pitchFamily="18" charset="0"/>
                <a:cs typeface="Times New Roman" pitchFamily="18" charset="0"/>
              </a:rPr>
            </a:br>
            <a:r>
              <a:rPr lang="it-IT" dirty="0" smtClean="0">
                <a:solidFill>
                  <a:schemeClr val="tx1"/>
                </a:solidFill>
                <a:latin typeface="Times New Roman" pitchFamily="18" charset="0"/>
                <a:cs typeface="Times New Roman" pitchFamily="18" charset="0"/>
              </a:rPr>
              <a:t>La linea umana</a:t>
            </a:r>
            <a:endParaRPr lang="it-IT" dirty="0">
              <a:solidFill>
                <a:schemeClr val="tx1"/>
              </a:solidFill>
              <a:latin typeface="Times New Roman" pitchFamily="18" charset="0"/>
              <a:cs typeface="Times New Roman" pitchFamily="18" charset="0"/>
            </a:endParaRPr>
          </a:p>
        </p:txBody>
      </p:sp>
      <p:sp>
        <p:nvSpPr>
          <p:cNvPr id="3" name="Sous-titre 2"/>
          <p:cNvSpPr>
            <a:spLocks noGrp="1"/>
          </p:cNvSpPr>
          <p:nvPr>
            <p:ph type="subTitle" idx="1"/>
          </p:nvPr>
        </p:nvSpPr>
        <p:spPr>
          <a:xfrm>
            <a:off x="0" y="6091064"/>
            <a:ext cx="2555776" cy="766936"/>
          </a:xfrm>
        </p:spPr>
        <p:txBody>
          <a:bodyPr>
            <a:normAutofit/>
          </a:bodyPr>
          <a:lstStyle/>
          <a:p>
            <a:pPr algn="l"/>
            <a:r>
              <a:rPr lang="fr-FR" sz="1800" dirty="0" smtClean="0">
                <a:latin typeface="Times New Roman" pitchFamily="18" charset="0"/>
                <a:cs typeface="Times New Roman" pitchFamily="18" charset="0"/>
              </a:rPr>
              <a:t>Julie Arnaud</a:t>
            </a:r>
          </a:p>
          <a:p>
            <a:pPr algn="l"/>
            <a:r>
              <a:rPr lang="fr-FR" sz="1800" i="1" u="sng" dirty="0" smtClean="0">
                <a:latin typeface="Times New Roman" pitchFamily="18" charset="0"/>
                <a:cs typeface="Times New Roman" pitchFamily="18" charset="0"/>
              </a:rPr>
              <a:t>julie.arnaud@unife.it</a:t>
            </a:r>
            <a:endParaRPr lang="fr-FR" sz="1800" i="1" u="sng" dirty="0">
              <a:latin typeface="Times New Roman" pitchFamily="18" charset="0"/>
              <a:cs typeface="Times New Roman" pitchFamily="18" charset="0"/>
            </a:endParaRPr>
          </a:p>
        </p:txBody>
      </p:sp>
      <p:pic>
        <p:nvPicPr>
          <p:cNvPr id="7" name="Picture 4" descr="http://u.jimdo.com/www7/o/s32d34e13571ce849/img/i68e9fa2e20460dab/1279235510/std/craniom%C3%A8tr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0800000">
            <a:off x="6650724" y="1916832"/>
            <a:ext cx="2493276" cy="1944216"/>
          </a:xfrm>
          <a:prstGeom prst="rect">
            <a:avLst/>
          </a:prstGeom>
          <a:noFill/>
        </p:spPr>
      </p:pic>
      <p:pic>
        <p:nvPicPr>
          <p:cNvPr id="75778" name="Picture 2" descr="http://www.bija-industrie.net/images/16FN.jpg"/>
          <p:cNvPicPr>
            <a:picLocks noChangeAspect="1" noChangeArrowheads="1"/>
          </p:cNvPicPr>
          <p:nvPr/>
        </p:nvPicPr>
        <p:blipFill>
          <a:blip r:embed="rId4" cstate="print">
            <a:clrChange>
              <a:clrFrom>
                <a:srgbClr val="FDFDFD"/>
              </a:clrFrom>
              <a:clrTo>
                <a:srgbClr val="FDFDFD">
                  <a:alpha val="0"/>
                </a:srgbClr>
              </a:clrTo>
            </a:clrChange>
          </a:blip>
          <a:srcRect t="31129" r="10572" b="29960"/>
          <a:stretch>
            <a:fillRect/>
          </a:stretch>
        </p:blipFill>
        <p:spPr bwMode="auto">
          <a:xfrm flipV="1">
            <a:off x="971600" y="3212976"/>
            <a:ext cx="6768752" cy="2442333"/>
          </a:xfrm>
          <a:prstGeom prst="rect">
            <a:avLst/>
          </a:prstGeom>
          <a:noFill/>
        </p:spPr>
      </p:pic>
      <p:pic>
        <p:nvPicPr>
          <p:cNvPr id="75782" name="Picture 6" descr="http://www.hominides.com/data/images/illus/anatomie/comparaison-cerveau-sapiens-neandertal.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78572" y="5517232"/>
            <a:ext cx="3349612" cy="1052736"/>
          </a:xfrm>
          <a:prstGeom prst="rect">
            <a:avLst/>
          </a:prstGeom>
          <a:noFill/>
        </p:spPr>
      </p:pic>
      <p:pic>
        <p:nvPicPr>
          <p:cNvPr id="12" name="Immagine 10" descr="logo_em.jpg"/>
          <p:cNvPicPr>
            <a:picLocks noChangeAspect="1"/>
          </p:cNvPicPr>
          <p:nvPr/>
        </p:nvPicPr>
        <p:blipFill>
          <a:blip r:embed="rId6" cstate="print">
            <a:clrChange>
              <a:clrFrom>
                <a:srgbClr val="F9FFFF"/>
              </a:clrFrom>
              <a:clrTo>
                <a:srgbClr val="F9FFFF">
                  <a:alpha val="0"/>
                </a:srgbClr>
              </a:clrTo>
            </a:clrChange>
          </a:blip>
          <a:srcRect/>
          <a:stretch>
            <a:fillRect/>
          </a:stretch>
        </p:blipFill>
        <p:spPr bwMode="auto">
          <a:xfrm>
            <a:off x="3995936" y="116632"/>
            <a:ext cx="1016000" cy="1041400"/>
          </a:xfrm>
          <a:prstGeom prst="rect">
            <a:avLst/>
          </a:prstGeom>
          <a:noFill/>
          <a:ln w="9525">
            <a:noFill/>
            <a:miter lim="800000"/>
            <a:headEnd/>
            <a:tailEnd/>
          </a:ln>
        </p:spPr>
      </p:pic>
      <p:pic>
        <p:nvPicPr>
          <p:cNvPr id="161800" name="Picture 8" descr="http://sabmcs.files.wordpress.com/2013/09/logo-unife_color.png"/>
          <p:cNvPicPr>
            <a:picLocks noChangeAspect="1" noChangeArrowheads="1"/>
          </p:cNvPicPr>
          <p:nvPr/>
        </p:nvPicPr>
        <p:blipFill>
          <a:blip r:embed="rId7" cstate="print"/>
          <a:srcRect r="62022"/>
          <a:stretch>
            <a:fillRect/>
          </a:stretch>
        </p:blipFill>
        <p:spPr bwMode="auto">
          <a:xfrm>
            <a:off x="179512" y="188640"/>
            <a:ext cx="1043608" cy="1234817"/>
          </a:xfrm>
          <a:prstGeom prst="rect">
            <a:avLst/>
          </a:prstGeom>
          <a:noFill/>
        </p:spPr>
      </p:pic>
      <p:pic>
        <p:nvPicPr>
          <p:cNvPr id="161802" name="Picture 10" descr="http://eacea.ec.europa.eu/about/logos/eu_flag_programme/ErasmusMundus/eu_flag_erasmusmu.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236296" y="260648"/>
            <a:ext cx="1907704" cy="74139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1587"/>
            <a:ext cx="4932040" cy="6856413"/>
            <a:chOff x="4211960" y="1587"/>
            <a:chExt cx="4932040" cy="6856413"/>
          </a:xfrm>
        </p:grpSpPr>
        <p:pic>
          <p:nvPicPr>
            <p:cNvPr id="276482" name="Picture 2"/>
            <p:cNvPicPr>
              <a:picLocks noChangeAspect="1" noChangeArrowheads="1"/>
            </p:cNvPicPr>
            <p:nvPr/>
          </p:nvPicPr>
          <p:blipFill>
            <a:blip r:embed="rId3" cstate="print"/>
            <a:srcRect/>
            <a:stretch>
              <a:fillRect/>
            </a:stretch>
          </p:blipFill>
          <p:spPr bwMode="auto">
            <a:xfrm>
              <a:off x="4229100" y="1587"/>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9" name="ZoneTexte 8"/>
          <p:cNvSpPr txBox="1"/>
          <p:nvPr/>
        </p:nvSpPr>
        <p:spPr>
          <a:xfrm>
            <a:off x="251521" y="1340768"/>
            <a:ext cx="3960440" cy="2800767"/>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it-IT" sz="1600" i="1" dirty="0" err="1" smtClean="0">
                <a:solidFill>
                  <a:srgbClr val="92D050"/>
                </a:solidFill>
                <a:latin typeface="Times New Roman" pitchFamily="18" charset="0"/>
                <a:cs typeface="Times New Roman" pitchFamily="18" charset="0"/>
              </a:rPr>
              <a:t>Rachis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vertebral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column</a:t>
            </a:r>
            <a:endParaRPr lang="it-IT" sz="1600" i="1" dirty="0" smtClean="0">
              <a:solidFill>
                <a:srgbClr val="92D050"/>
              </a:solidFill>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32/33 vertebra</a:t>
            </a:r>
          </a:p>
          <a:p>
            <a:r>
              <a:rPr lang="it-IT" sz="1600" dirty="0" smtClean="0">
                <a:latin typeface="Times New Roman" pitchFamily="18" charset="0"/>
                <a:cs typeface="Times New Roman" pitchFamily="18" charset="0"/>
              </a:rPr>
              <a:t>Coste e sterno</a:t>
            </a:r>
          </a:p>
          <a:p>
            <a:r>
              <a:rPr lang="it-IT" sz="1600" i="1" dirty="0" err="1" smtClean="0">
                <a:solidFill>
                  <a:srgbClr val="92D050"/>
                </a:solidFill>
                <a:latin typeface="Times New Roman" pitchFamily="18" charset="0"/>
                <a:cs typeface="Times New Roman" pitchFamily="18" charset="0"/>
              </a:rPr>
              <a:t>Ribs</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sternum</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Testa ossea (cranio, mandibola e denti)</a:t>
            </a:r>
          </a:p>
          <a:p>
            <a:r>
              <a:rPr lang="it-IT" sz="1600" i="1" dirty="0" err="1" smtClean="0">
                <a:solidFill>
                  <a:srgbClr val="92D050"/>
                </a:solidFill>
                <a:latin typeface="Times New Roman" pitchFamily="18" charset="0"/>
                <a:cs typeface="Times New Roman" pitchFamily="18" charset="0"/>
              </a:rPr>
              <a:t>Skull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cranium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mandible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teeth</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Arti (superiori e inferiori)</a:t>
            </a:r>
          </a:p>
          <a:p>
            <a:r>
              <a:rPr lang="it-IT" sz="1600" i="1" dirty="0" err="1" smtClean="0">
                <a:solidFill>
                  <a:srgbClr val="92D050"/>
                </a:solidFill>
                <a:latin typeface="Times New Roman" pitchFamily="18" charset="0"/>
                <a:cs typeface="Times New Roman" pitchFamily="18" charset="0"/>
              </a:rPr>
              <a:t>Limbs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superior</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inferior</a:t>
            </a:r>
            <a:r>
              <a:rPr lang="it-IT" sz="1600" i="1" dirty="0" smtClean="0">
                <a:solidFill>
                  <a:srgbClr val="92D050"/>
                </a:solidFill>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0"/>
            <a:ext cx="4932040" cy="6856413"/>
            <a:chOff x="4211960" y="0"/>
            <a:chExt cx="4932040" cy="6856413"/>
          </a:xfrm>
        </p:grpSpPr>
        <p:pic>
          <p:nvPicPr>
            <p:cNvPr id="277506" name="Picture 2"/>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9" name="ZoneTexte 8"/>
          <p:cNvSpPr txBox="1"/>
          <p:nvPr/>
        </p:nvSpPr>
        <p:spPr>
          <a:xfrm>
            <a:off x="251521" y="1340768"/>
            <a:ext cx="3960440" cy="3293209"/>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it-IT" sz="1600" i="1" dirty="0" err="1" smtClean="0">
                <a:solidFill>
                  <a:srgbClr val="92D050"/>
                </a:solidFill>
                <a:latin typeface="Times New Roman" pitchFamily="18" charset="0"/>
                <a:cs typeface="Times New Roman" pitchFamily="18" charset="0"/>
              </a:rPr>
              <a:t>Rachis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vertebral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column</a:t>
            </a:r>
            <a:endParaRPr lang="it-IT" sz="1600" i="1" dirty="0" smtClean="0">
              <a:solidFill>
                <a:srgbClr val="92D050"/>
              </a:solidFill>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32/33 vertebra</a:t>
            </a:r>
          </a:p>
          <a:p>
            <a:r>
              <a:rPr lang="it-IT" sz="1600" dirty="0" smtClean="0">
                <a:latin typeface="Times New Roman" pitchFamily="18" charset="0"/>
                <a:cs typeface="Times New Roman" pitchFamily="18" charset="0"/>
              </a:rPr>
              <a:t>Coste e sterno</a:t>
            </a:r>
          </a:p>
          <a:p>
            <a:r>
              <a:rPr lang="it-IT" sz="1600" i="1" dirty="0" err="1" smtClean="0">
                <a:solidFill>
                  <a:srgbClr val="92D050"/>
                </a:solidFill>
                <a:latin typeface="Times New Roman" pitchFamily="18" charset="0"/>
                <a:cs typeface="Times New Roman" pitchFamily="18" charset="0"/>
              </a:rPr>
              <a:t>Ribs</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sternum</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Testa ossea (cranio, mandibola e denti)</a:t>
            </a:r>
          </a:p>
          <a:p>
            <a:r>
              <a:rPr lang="it-IT" sz="1600" i="1" dirty="0" err="1" smtClean="0">
                <a:solidFill>
                  <a:srgbClr val="92D050"/>
                </a:solidFill>
                <a:latin typeface="Times New Roman" pitchFamily="18" charset="0"/>
                <a:cs typeface="Times New Roman" pitchFamily="18" charset="0"/>
              </a:rPr>
              <a:t>Skull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cranium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mandible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teeth</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Arti (superiori e inferiori)</a:t>
            </a:r>
          </a:p>
          <a:p>
            <a:r>
              <a:rPr lang="it-IT" sz="1600" i="1" dirty="0" err="1" smtClean="0">
                <a:solidFill>
                  <a:srgbClr val="92D050"/>
                </a:solidFill>
                <a:latin typeface="Times New Roman" pitchFamily="18" charset="0"/>
                <a:cs typeface="Times New Roman" pitchFamily="18" charset="0"/>
              </a:rPr>
              <a:t>Limbs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superior</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inferior</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Cinto (scapolare e pelvico)</a:t>
            </a:r>
          </a:p>
          <a:p>
            <a:r>
              <a:rPr lang="it-IT" sz="1600" i="1" dirty="0" err="1" smtClean="0">
                <a:solidFill>
                  <a:srgbClr val="92D050"/>
                </a:solidFill>
                <a:latin typeface="Times New Roman" pitchFamily="18" charset="0"/>
                <a:cs typeface="Times New Roman" pitchFamily="18" charset="0"/>
              </a:rPr>
              <a:t>Girdles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shoulder</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pelis</a:t>
            </a:r>
            <a:r>
              <a:rPr lang="it-IT" sz="1600" i="1" dirty="0" smtClean="0">
                <a:solidFill>
                  <a:srgbClr val="92D050"/>
                </a:solidFill>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0"/>
            <a:ext cx="4932040" cy="6856413"/>
            <a:chOff x="4211960" y="0"/>
            <a:chExt cx="4932040" cy="6856413"/>
          </a:xfrm>
        </p:grpSpPr>
        <p:pic>
          <p:nvPicPr>
            <p:cNvPr id="278530" name="Picture 2"/>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08920"/>
            <a:ext cx="9144000" cy="1077218"/>
          </a:xfrm>
          <a:prstGeom prst="rect">
            <a:avLst/>
          </a:prstGeom>
        </p:spPr>
        <p:txBody>
          <a:bodyPr wrap="square">
            <a:spAutoFit/>
          </a:bodyPr>
          <a:lstStyle/>
          <a:p>
            <a:pPr algn="ctr"/>
            <a:r>
              <a:rPr lang="it-IT" sz="3200" dirty="0" smtClean="0">
                <a:latin typeface="Times New Roman" pitchFamily="18" charset="0"/>
                <a:cs typeface="Times New Roman" pitchFamily="18" charset="0"/>
              </a:rPr>
              <a:t>Qualche nozioni generali</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i="1" dirty="0" smtClean="0">
                <a:solidFill>
                  <a:srgbClr val="92D050"/>
                </a:solidFill>
                <a:latin typeface="Times New Roman" pitchFamily="18" charset="0"/>
                <a:cs typeface="Times New Roman" pitchFamily="18" charset="0"/>
              </a:rPr>
              <a:t>Basic notions</a:t>
            </a:r>
            <a:endParaRPr lang="fr-FR" sz="3200"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Omologia vs analogia</a:t>
            </a:r>
            <a:br>
              <a:rPr lang="it-IT" kern="0" dirty="0" smtClean="0">
                <a:latin typeface="Times New Roman" pitchFamily="18" charset="0"/>
                <a:ea typeface="+mj-ea"/>
                <a:cs typeface="Times New Roman" pitchFamily="18" charset="0"/>
              </a:rPr>
            </a:br>
            <a:r>
              <a:rPr lang="it-IT" i="1" kern="0" dirty="0" err="1" smtClean="0">
                <a:solidFill>
                  <a:srgbClr val="92D050"/>
                </a:solidFill>
                <a:latin typeface="Times New Roman" pitchFamily="18" charset="0"/>
                <a:ea typeface="+mj-ea"/>
                <a:cs typeface="Times New Roman" pitchFamily="18" charset="0"/>
              </a:rPr>
              <a:t>Homology</a:t>
            </a:r>
            <a:r>
              <a:rPr lang="it-IT" i="1" kern="0" dirty="0" smtClean="0">
                <a:solidFill>
                  <a:srgbClr val="92D050"/>
                </a:solidFill>
                <a:latin typeface="Times New Roman" pitchFamily="18" charset="0"/>
                <a:ea typeface="+mj-ea"/>
                <a:cs typeface="Times New Roman" pitchFamily="18" charset="0"/>
              </a:rPr>
              <a:t> vs </a:t>
            </a:r>
            <a:r>
              <a:rPr lang="it-IT" i="1" kern="0" dirty="0" err="1" smtClean="0">
                <a:solidFill>
                  <a:srgbClr val="92D050"/>
                </a:solidFill>
                <a:latin typeface="Times New Roman" pitchFamily="18" charset="0"/>
                <a:ea typeface="+mj-ea"/>
                <a:cs typeface="Times New Roman" pitchFamily="18" charset="0"/>
              </a:rPr>
              <a:t>analogy</a:t>
            </a:r>
            <a:endParaRPr lang="it-IT" sz="1400" dirty="0">
              <a:solidFill>
                <a:srgbClr val="92D050"/>
              </a:solidFill>
              <a:latin typeface="Times New Roman" pitchFamily="18" charset="0"/>
              <a:cs typeface="Times New Roman" pitchFamily="18" charset="0"/>
            </a:endParaRPr>
          </a:p>
        </p:txBody>
      </p:sp>
      <p:sp>
        <p:nvSpPr>
          <p:cNvPr id="5" name="ZoneTexte 4"/>
          <p:cNvSpPr txBox="1"/>
          <p:nvPr/>
        </p:nvSpPr>
        <p:spPr>
          <a:xfrm>
            <a:off x="35496" y="1196752"/>
            <a:ext cx="9108504" cy="830997"/>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Omologia</a:t>
            </a:r>
            <a:r>
              <a:rPr lang="it-IT" sz="1600" dirty="0" smtClean="0">
                <a:latin typeface="Times New Roman" pitchFamily="18" charset="0"/>
                <a:cs typeface="Times New Roman" pitchFamily="18" charset="0"/>
              </a:rPr>
              <a:t> = similitudine ereditata da un antenato comune / </a:t>
            </a:r>
            <a:r>
              <a:rPr lang="it-IT" sz="1600" i="1" dirty="0" err="1" smtClean="0">
                <a:solidFill>
                  <a:srgbClr val="92D050"/>
                </a:solidFill>
                <a:latin typeface="Times New Roman" pitchFamily="18" charset="0"/>
                <a:cs typeface="Times New Roman" pitchFamily="18" charset="0"/>
              </a:rPr>
              <a:t>similarity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inherited</a:t>
            </a:r>
            <a:r>
              <a:rPr lang="it-IT" sz="1600" i="1" dirty="0" smtClean="0">
                <a:solidFill>
                  <a:srgbClr val="92D050"/>
                </a:solidFill>
                <a:latin typeface="Times New Roman" pitchFamily="18" charset="0"/>
                <a:cs typeface="Times New Roman" pitchFamily="18" charset="0"/>
              </a:rPr>
              <a:t> from a common </a:t>
            </a:r>
            <a:r>
              <a:rPr lang="it-IT" sz="1600" i="1" dirty="0" err="1" smtClean="0">
                <a:solidFill>
                  <a:srgbClr val="92D050"/>
                </a:solidFill>
                <a:latin typeface="Times New Roman" pitchFamily="18" charset="0"/>
                <a:cs typeface="Times New Roman" pitchFamily="18" charset="0"/>
              </a:rPr>
              <a:t>ancestor</a:t>
            </a:r>
            <a:endParaRPr lang="it-IT" sz="1600" i="1" dirty="0" smtClean="0">
              <a:solidFill>
                <a:srgbClr val="92D050"/>
              </a:solidFill>
              <a:latin typeface="Times New Roman" pitchFamily="18" charset="0"/>
              <a:cs typeface="Times New Roman" pitchFamily="18" charset="0"/>
            </a:endParaRPr>
          </a:p>
          <a:p>
            <a:endParaRPr lang="it-IT" sz="1600" i="1" dirty="0" smtClean="0">
              <a:solidFill>
                <a:srgbClr val="92D050"/>
              </a:solidFill>
              <a:latin typeface="Times New Roman" pitchFamily="18" charset="0"/>
              <a:cs typeface="Times New Roman" pitchFamily="18" charset="0"/>
            </a:endParaRPr>
          </a:p>
          <a:p>
            <a:r>
              <a:rPr lang="it-IT" sz="1600" b="1" dirty="0" smtClean="0">
                <a:latin typeface="Times New Roman" pitchFamily="18" charset="0"/>
                <a:cs typeface="Times New Roman" pitchFamily="18" charset="0"/>
              </a:rPr>
              <a:t>Analogia</a:t>
            </a:r>
            <a:r>
              <a:rPr lang="it-IT" sz="1600" dirty="0" smtClean="0">
                <a:latin typeface="Times New Roman" pitchFamily="18" charset="0"/>
                <a:cs typeface="Times New Roman" pitchFamily="18" charset="0"/>
              </a:rPr>
              <a:t> = similitudine dovuta ad una convergenza evolutiva / </a:t>
            </a:r>
            <a:r>
              <a:rPr lang="it-IT" sz="1600" i="1" dirty="0" err="1" smtClean="0">
                <a:solidFill>
                  <a:srgbClr val="92D050"/>
                </a:solidFill>
                <a:latin typeface="Times New Roman" pitchFamily="18" charset="0"/>
                <a:cs typeface="Times New Roman" pitchFamily="18" charset="0"/>
              </a:rPr>
              <a:t>similarity</a:t>
            </a:r>
            <a:r>
              <a:rPr lang="it-IT" sz="1600" i="1" dirty="0" smtClean="0">
                <a:solidFill>
                  <a:srgbClr val="92D050"/>
                </a:solidFill>
                <a:latin typeface="Times New Roman" pitchFamily="18" charset="0"/>
                <a:cs typeface="Times New Roman" pitchFamily="18" charset="0"/>
              </a:rPr>
              <a:t> due to </a:t>
            </a:r>
            <a:r>
              <a:rPr lang="it-IT" sz="1600" i="1" dirty="0" err="1" smtClean="0">
                <a:solidFill>
                  <a:srgbClr val="92D050"/>
                </a:solidFill>
                <a:latin typeface="Times New Roman" pitchFamily="18" charset="0"/>
                <a:cs typeface="Times New Roman" pitchFamily="18" charset="0"/>
              </a:rPr>
              <a:t>convergent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evolution</a:t>
            </a:r>
            <a:endParaRPr lang="it-IT" sz="1600" i="1" dirty="0" smtClean="0">
              <a:solidFill>
                <a:srgbClr val="92D050"/>
              </a:solidFill>
              <a:latin typeface="Times New Roman" pitchFamily="18" charset="0"/>
              <a:cs typeface="Times New Roman" pitchFamily="18" charset="0"/>
            </a:endParaRPr>
          </a:p>
        </p:txBody>
      </p:sp>
      <p:pic>
        <p:nvPicPr>
          <p:cNvPr id="295944" name="Picture 8" descr="http://www.bio.miami.edu/dana/pix/homologous.jpg"/>
          <p:cNvPicPr>
            <a:picLocks noChangeAspect="1" noChangeArrowheads="1"/>
          </p:cNvPicPr>
          <p:nvPr/>
        </p:nvPicPr>
        <p:blipFill>
          <a:blip r:embed="rId3" cstate="print"/>
          <a:srcRect/>
          <a:stretch>
            <a:fillRect/>
          </a:stretch>
        </p:blipFill>
        <p:spPr bwMode="auto">
          <a:xfrm>
            <a:off x="2195736" y="2787352"/>
            <a:ext cx="4800600" cy="3810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1.bp.blogspot.com/-gaB47mdRRJ4/Tx9fUOz_NMI/AAAAAAAAAA0/VORalvqrC0U/s400/73993_evo_resources_resource_image_390_original.gif"/>
          <p:cNvPicPr>
            <a:picLocks noChangeAspect="1" noChangeArrowheads="1"/>
          </p:cNvPicPr>
          <p:nvPr/>
        </p:nvPicPr>
        <p:blipFill>
          <a:blip r:embed="rId3" cstate="print"/>
          <a:srcRect/>
          <a:stretch>
            <a:fillRect/>
          </a:stretch>
        </p:blipFill>
        <p:spPr bwMode="auto">
          <a:xfrm>
            <a:off x="4283968" y="1340768"/>
            <a:ext cx="3810000" cy="2133601"/>
          </a:xfrm>
          <a:prstGeom prst="rect">
            <a:avLst/>
          </a:prstGeom>
          <a:noFill/>
        </p:spPr>
      </p:pic>
      <p:pic>
        <p:nvPicPr>
          <p:cNvPr id="299010" name="Picture 2" descr="http://3.bp.blogspot.com/-J2WMqiLnRKk/Tx9khiM3HWI/AAAAAAAAABM/E26ld19S5Qk/s400/scribepicyayy1111.jpg"/>
          <p:cNvPicPr>
            <a:picLocks noChangeAspect="1" noChangeArrowheads="1"/>
          </p:cNvPicPr>
          <p:nvPr/>
        </p:nvPicPr>
        <p:blipFill>
          <a:blip r:embed="rId4" cstate="print"/>
          <a:srcRect t="45359" r="706"/>
          <a:stretch>
            <a:fillRect/>
          </a:stretch>
        </p:blipFill>
        <p:spPr bwMode="auto">
          <a:xfrm>
            <a:off x="4067944" y="3717032"/>
            <a:ext cx="4264258" cy="2801888"/>
          </a:xfrm>
          <a:prstGeom prst="rect">
            <a:avLst/>
          </a:prstGeom>
          <a:noFill/>
        </p:spPr>
      </p:pic>
      <p:sp>
        <p:nvSpPr>
          <p:cNvPr id="7" name="ZoneTexte 6"/>
          <p:cNvSpPr txBox="1"/>
          <p:nvPr/>
        </p:nvSpPr>
        <p:spPr>
          <a:xfrm>
            <a:off x="0" y="1844824"/>
            <a:ext cx="4211960" cy="584775"/>
          </a:xfrm>
          <a:prstGeom prst="rect">
            <a:avLst/>
          </a:prstGeom>
          <a:noFill/>
        </p:spPr>
        <p:txBody>
          <a:bodyPr wrap="square" rtlCol="0">
            <a:spAutoFit/>
          </a:bodyPr>
          <a:lstStyle/>
          <a:p>
            <a:r>
              <a:rPr lang="it-IT" sz="1600" dirty="0" smtClean="0"/>
              <a:t>Omologia: membro anteriore dei tetrapodi</a:t>
            </a:r>
          </a:p>
          <a:p>
            <a:r>
              <a:rPr lang="it-IT" sz="1600" i="1" dirty="0" err="1" smtClean="0">
                <a:solidFill>
                  <a:srgbClr val="92D050"/>
                </a:solidFill>
              </a:rPr>
              <a:t>Homology</a:t>
            </a:r>
            <a:r>
              <a:rPr lang="it-IT" sz="1600" i="1" dirty="0" smtClean="0">
                <a:solidFill>
                  <a:srgbClr val="92D050"/>
                </a:solidFill>
              </a:rPr>
              <a:t>: anteriore </a:t>
            </a:r>
            <a:r>
              <a:rPr lang="it-IT" sz="1600" i="1" dirty="0" err="1" smtClean="0">
                <a:solidFill>
                  <a:srgbClr val="92D050"/>
                </a:solidFill>
              </a:rPr>
              <a:t>limbs</a:t>
            </a:r>
            <a:r>
              <a:rPr lang="it-IT" sz="1600" i="1" dirty="0" smtClean="0">
                <a:solidFill>
                  <a:srgbClr val="92D050"/>
                </a:solidFill>
              </a:rPr>
              <a:t> of </a:t>
            </a:r>
            <a:r>
              <a:rPr lang="it-IT" sz="1600" i="1" dirty="0" err="1" smtClean="0">
                <a:solidFill>
                  <a:srgbClr val="92D050"/>
                </a:solidFill>
              </a:rPr>
              <a:t>tetrapods</a:t>
            </a:r>
            <a:endParaRPr lang="it-IT" sz="1600" i="1" dirty="0">
              <a:solidFill>
                <a:srgbClr val="92D050"/>
              </a:solidFill>
            </a:endParaRPr>
          </a:p>
        </p:txBody>
      </p:sp>
      <p:sp>
        <p:nvSpPr>
          <p:cNvPr id="6" name="ZoneTexte 5"/>
          <p:cNvSpPr txBox="1"/>
          <p:nvPr/>
        </p:nvSpPr>
        <p:spPr>
          <a:xfrm>
            <a:off x="0" y="44624"/>
            <a:ext cx="9144000" cy="646331"/>
          </a:xfrm>
          <a:prstGeom prst="rect">
            <a:avLst/>
          </a:prstGeom>
          <a:noFill/>
        </p:spPr>
        <p:txBody>
          <a:bodyPr wrap="square" rtlCol="0">
            <a:spAutoFit/>
          </a:bodyPr>
          <a:lstStyle/>
          <a:p>
            <a:pPr algn="ctr"/>
            <a:r>
              <a:rPr lang="fr-FR" kern="0" dirty="0" err="1" smtClean="0">
                <a:latin typeface="Arial"/>
                <a:ea typeface="+mj-ea"/>
                <a:cs typeface="Arial"/>
              </a:rPr>
              <a:t>Omologia</a:t>
            </a:r>
            <a:r>
              <a:rPr lang="fr-FR" kern="0" dirty="0" smtClean="0">
                <a:latin typeface="Arial"/>
                <a:ea typeface="+mj-ea"/>
                <a:cs typeface="Arial"/>
              </a:rPr>
              <a:t> vs </a:t>
            </a:r>
            <a:r>
              <a:rPr lang="fr-FR" kern="0" dirty="0" err="1" smtClean="0">
                <a:latin typeface="Arial"/>
                <a:ea typeface="+mj-ea"/>
                <a:cs typeface="Arial"/>
              </a:rPr>
              <a:t>analogia</a:t>
            </a:r>
            <a:r>
              <a:rPr lang="fr-FR" kern="0" dirty="0" smtClean="0">
                <a:latin typeface="Arial"/>
                <a:ea typeface="+mj-ea"/>
                <a:cs typeface="Arial"/>
              </a:rPr>
              <a:t/>
            </a:r>
            <a:br>
              <a:rPr lang="fr-FR" kern="0" dirty="0" smtClean="0">
                <a:latin typeface="Arial"/>
                <a:ea typeface="+mj-ea"/>
                <a:cs typeface="Arial"/>
              </a:rPr>
            </a:br>
            <a:r>
              <a:rPr lang="fr-FR" i="1" kern="0" dirty="0" err="1" smtClean="0">
                <a:solidFill>
                  <a:srgbClr val="92D050"/>
                </a:solidFill>
                <a:latin typeface="Arial"/>
                <a:ea typeface="+mj-ea"/>
                <a:cs typeface="Arial"/>
              </a:rPr>
              <a:t>Homology</a:t>
            </a:r>
            <a:r>
              <a:rPr lang="fr-FR" i="1" kern="0" dirty="0" smtClean="0">
                <a:solidFill>
                  <a:srgbClr val="92D050"/>
                </a:solidFill>
                <a:latin typeface="Arial"/>
                <a:ea typeface="+mj-ea"/>
                <a:cs typeface="Arial"/>
              </a:rPr>
              <a:t> vs </a:t>
            </a:r>
            <a:r>
              <a:rPr lang="fr-FR" i="1" kern="0" dirty="0" err="1" smtClean="0">
                <a:solidFill>
                  <a:srgbClr val="92D050"/>
                </a:solidFill>
                <a:latin typeface="Arial"/>
                <a:ea typeface="+mj-ea"/>
                <a:cs typeface="Arial"/>
              </a:rPr>
              <a:t>analogy</a:t>
            </a:r>
            <a:endParaRPr lang="fr-FR" sz="1400" dirty="0">
              <a:solidFill>
                <a:srgbClr val="92D05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bio.miami.edu/dana/pix/analogous.gif"/>
          <p:cNvPicPr>
            <a:picLocks noChangeAspect="1" noChangeArrowheads="1"/>
          </p:cNvPicPr>
          <p:nvPr/>
        </p:nvPicPr>
        <p:blipFill>
          <a:blip r:embed="rId3" cstate="print"/>
          <a:srcRect/>
          <a:stretch>
            <a:fillRect/>
          </a:stretch>
        </p:blipFill>
        <p:spPr bwMode="auto">
          <a:xfrm>
            <a:off x="1187624" y="1988840"/>
            <a:ext cx="7132516" cy="4293096"/>
          </a:xfrm>
          <a:prstGeom prst="rect">
            <a:avLst/>
          </a:prstGeom>
          <a:noFill/>
        </p:spPr>
      </p:pic>
      <p:sp>
        <p:nvSpPr>
          <p:cNvPr id="6" name="ZoneTexte 5"/>
          <p:cNvSpPr txBox="1"/>
          <p:nvPr/>
        </p:nvSpPr>
        <p:spPr>
          <a:xfrm>
            <a:off x="144016" y="1196752"/>
            <a:ext cx="8964488" cy="584775"/>
          </a:xfrm>
          <a:prstGeom prst="rect">
            <a:avLst/>
          </a:prstGeom>
          <a:noFill/>
        </p:spPr>
        <p:txBody>
          <a:bodyPr wrap="square" rtlCol="0">
            <a:spAutoFit/>
          </a:bodyPr>
          <a:lstStyle/>
          <a:p>
            <a:r>
              <a:rPr lang="it-IT" sz="1600" dirty="0" smtClean="0"/>
              <a:t>Analogia: Ali dei insetti, Pterodattili, uccelli, pipistrelli</a:t>
            </a:r>
          </a:p>
          <a:p>
            <a:r>
              <a:rPr lang="it-IT" sz="1600" i="1" dirty="0" err="1" smtClean="0">
                <a:solidFill>
                  <a:srgbClr val="92D050"/>
                </a:solidFill>
              </a:rPr>
              <a:t>Analogy</a:t>
            </a:r>
            <a:r>
              <a:rPr lang="it-IT" sz="1600" i="1" dirty="0" smtClean="0">
                <a:solidFill>
                  <a:srgbClr val="92D050"/>
                </a:solidFill>
              </a:rPr>
              <a:t>: </a:t>
            </a:r>
            <a:r>
              <a:rPr lang="it-IT" sz="1600" i="1" dirty="0" err="1" smtClean="0">
                <a:solidFill>
                  <a:srgbClr val="92D050"/>
                </a:solidFill>
              </a:rPr>
              <a:t>Wings</a:t>
            </a:r>
            <a:r>
              <a:rPr lang="it-IT" sz="1600" i="1" dirty="0" smtClean="0">
                <a:solidFill>
                  <a:srgbClr val="92D050"/>
                </a:solidFill>
              </a:rPr>
              <a:t> of </a:t>
            </a:r>
            <a:r>
              <a:rPr lang="it-IT" sz="1600" i="1" dirty="0" err="1" smtClean="0">
                <a:solidFill>
                  <a:srgbClr val="92D050"/>
                </a:solidFill>
              </a:rPr>
              <a:t>insect</a:t>
            </a:r>
            <a:r>
              <a:rPr lang="it-IT" sz="1600" i="1" dirty="0" smtClean="0">
                <a:solidFill>
                  <a:srgbClr val="92D050"/>
                </a:solidFill>
              </a:rPr>
              <a:t>, </a:t>
            </a:r>
            <a:r>
              <a:rPr lang="it-IT" sz="1600" i="1" dirty="0" err="1" smtClean="0">
                <a:solidFill>
                  <a:srgbClr val="92D050"/>
                </a:solidFill>
              </a:rPr>
              <a:t>Pterodactyl</a:t>
            </a:r>
            <a:r>
              <a:rPr lang="it-IT" sz="1600" i="1" dirty="0" smtClean="0">
                <a:solidFill>
                  <a:srgbClr val="92D050"/>
                </a:solidFill>
              </a:rPr>
              <a:t>, </a:t>
            </a:r>
            <a:r>
              <a:rPr lang="it-IT" sz="1600" i="1" dirty="0" err="1" smtClean="0">
                <a:solidFill>
                  <a:srgbClr val="92D050"/>
                </a:solidFill>
              </a:rPr>
              <a:t>bird</a:t>
            </a:r>
            <a:r>
              <a:rPr lang="it-IT" sz="1600" i="1" dirty="0" smtClean="0">
                <a:solidFill>
                  <a:srgbClr val="92D050"/>
                </a:solidFill>
              </a:rPr>
              <a:t> and </a:t>
            </a:r>
            <a:r>
              <a:rPr lang="it-IT" sz="1600" i="1" dirty="0" err="1" smtClean="0">
                <a:solidFill>
                  <a:srgbClr val="92D050"/>
                </a:solidFill>
              </a:rPr>
              <a:t>bat</a:t>
            </a:r>
            <a:endParaRPr lang="it-IT" sz="1600" i="1" dirty="0">
              <a:solidFill>
                <a:srgbClr val="92D050"/>
              </a:solidFill>
            </a:endParaRPr>
          </a:p>
        </p:txBody>
      </p:sp>
      <p:sp>
        <p:nvSpPr>
          <p:cNvPr id="7" name="ZoneTexte 6"/>
          <p:cNvSpPr txBox="1"/>
          <p:nvPr/>
        </p:nvSpPr>
        <p:spPr>
          <a:xfrm>
            <a:off x="0" y="44624"/>
            <a:ext cx="9144000" cy="646331"/>
          </a:xfrm>
          <a:prstGeom prst="rect">
            <a:avLst/>
          </a:prstGeom>
          <a:noFill/>
        </p:spPr>
        <p:txBody>
          <a:bodyPr wrap="square" rtlCol="0">
            <a:spAutoFit/>
          </a:bodyPr>
          <a:lstStyle/>
          <a:p>
            <a:pPr algn="ctr"/>
            <a:r>
              <a:rPr lang="fr-FR" kern="0" dirty="0" err="1" smtClean="0">
                <a:latin typeface="Arial"/>
                <a:ea typeface="+mj-ea"/>
                <a:cs typeface="Arial"/>
              </a:rPr>
              <a:t>Omologia</a:t>
            </a:r>
            <a:r>
              <a:rPr lang="fr-FR" kern="0" dirty="0" smtClean="0">
                <a:latin typeface="Arial"/>
                <a:ea typeface="+mj-ea"/>
                <a:cs typeface="Arial"/>
              </a:rPr>
              <a:t> vs </a:t>
            </a:r>
            <a:r>
              <a:rPr lang="fr-FR" kern="0" dirty="0" err="1" smtClean="0">
                <a:latin typeface="Arial"/>
                <a:ea typeface="+mj-ea"/>
                <a:cs typeface="Arial"/>
              </a:rPr>
              <a:t>analogia</a:t>
            </a:r>
            <a:r>
              <a:rPr lang="fr-FR" kern="0" dirty="0" smtClean="0">
                <a:latin typeface="Arial"/>
                <a:ea typeface="+mj-ea"/>
                <a:cs typeface="Arial"/>
              </a:rPr>
              <a:t/>
            </a:r>
            <a:br>
              <a:rPr lang="fr-FR" kern="0" dirty="0" smtClean="0">
                <a:latin typeface="Arial"/>
                <a:ea typeface="+mj-ea"/>
                <a:cs typeface="Arial"/>
              </a:rPr>
            </a:br>
            <a:r>
              <a:rPr lang="fr-FR" i="1" kern="0" dirty="0" err="1" smtClean="0">
                <a:solidFill>
                  <a:srgbClr val="92D050"/>
                </a:solidFill>
                <a:latin typeface="Arial"/>
                <a:ea typeface="+mj-ea"/>
                <a:cs typeface="Arial"/>
              </a:rPr>
              <a:t>Homology</a:t>
            </a:r>
            <a:r>
              <a:rPr lang="fr-FR" i="1" kern="0" dirty="0" smtClean="0">
                <a:solidFill>
                  <a:srgbClr val="92D050"/>
                </a:solidFill>
                <a:latin typeface="Arial"/>
                <a:ea typeface="+mj-ea"/>
                <a:cs typeface="Arial"/>
              </a:rPr>
              <a:t> vs </a:t>
            </a:r>
            <a:r>
              <a:rPr lang="fr-FR" i="1" kern="0" dirty="0" err="1" smtClean="0">
                <a:solidFill>
                  <a:srgbClr val="92D050"/>
                </a:solidFill>
                <a:latin typeface="Arial"/>
                <a:ea typeface="+mj-ea"/>
                <a:cs typeface="Arial"/>
              </a:rPr>
              <a:t>analogy</a:t>
            </a:r>
            <a:endParaRPr lang="fr-FR" sz="1400" dirty="0">
              <a:solidFill>
                <a:srgbClr val="92D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44624"/>
            <a:ext cx="9144000"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Tafonomia</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Taphonomy</a:t>
            </a:r>
            <a:endParaRPr lang="fr-FR" sz="1400" dirty="0">
              <a:solidFill>
                <a:srgbClr val="92D050"/>
              </a:solidFill>
              <a:latin typeface="Times New Roman" pitchFamily="18" charset="0"/>
              <a:cs typeface="Times New Roman" pitchFamily="18" charset="0"/>
            </a:endParaRPr>
          </a:p>
        </p:txBody>
      </p:sp>
      <p:sp>
        <p:nvSpPr>
          <p:cNvPr id="3" name="ZoneTexte 2"/>
          <p:cNvSpPr txBox="1"/>
          <p:nvPr/>
        </p:nvSpPr>
        <p:spPr>
          <a:xfrm>
            <a:off x="0" y="764704"/>
            <a:ext cx="9144000" cy="830997"/>
          </a:xfrm>
          <a:prstGeom prst="rect">
            <a:avLst/>
          </a:prstGeom>
          <a:noFill/>
        </p:spPr>
        <p:txBody>
          <a:bodyPr wrap="square" rtlCol="0">
            <a:spAutoFit/>
          </a:bodyPr>
          <a:lstStyle/>
          <a:p>
            <a:pPr algn="just"/>
            <a:r>
              <a:rPr lang="it-IT" sz="1600" dirty="0" smtClean="0">
                <a:latin typeface="Times New Roman" pitchFamily="18" charset="0"/>
                <a:cs typeface="Times New Roman" pitchFamily="18" charset="0"/>
              </a:rPr>
              <a:t>La </a:t>
            </a:r>
            <a:r>
              <a:rPr lang="it-IT" sz="1600" b="1" dirty="0" smtClean="0">
                <a:latin typeface="Times New Roman" pitchFamily="18" charset="0"/>
                <a:cs typeface="Times New Roman" pitchFamily="18" charset="0"/>
              </a:rPr>
              <a:t>tafonomia</a:t>
            </a:r>
            <a:r>
              <a:rPr lang="it-IT" sz="1600" dirty="0" smtClean="0">
                <a:latin typeface="Times New Roman" pitchFamily="18" charset="0"/>
                <a:cs typeface="Times New Roman" pitchFamily="18" charset="0"/>
              </a:rPr>
              <a:t> è la discipline della paleontologia che studia i processi che intervengono dopo la morte di un organisme fino alla fossilizzazione.</a:t>
            </a:r>
          </a:p>
          <a:p>
            <a:pPr algn="just"/>
            <a:r>
              <a:rPr lang="en-US" sz="1600" b="1" i="1" dirty="0" err="1" smtClean="0">
                <a:solidFill>
                  <a:srgbClr val="92D050"/>
                </a:solidFill>
                <a:latin typeface="Times New Roman" pitchFamily="18" charset="0"/>
                <a:cs typeface="Times New Roman" pitchFamily="18" charset="0"/>
              </a:rPr>
              <a:t>Taphonomy</a:t>
            </a:r>
            <a:r>
              <a:rPr lang="en-US" sz="1600" i="1" dirty="0" smtClean="0">
                <a:solidFill>
                  <a:srgbClr val="92D050"/>
                </a:solidFill>
                <a:latin typeface="Times New Roman" pitchFamily="18" charset="0"/>
                <a:cs typeface="Times New Roman" pitchFamily="18" charset="0"/>
              </a:rPr>
              <a:t> is the study of decaying organisms over time and how they become fossilized (if they do).</a:t>
            </a:r>
            <a:endParaRPr lang="fr-FR" sz="1600" i="1" dirty="0">
              <a:solidFill>
                <a:srgbClr val="92D05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323528" y="1975718"/>
            <a:ext cx="1666875" cy="252095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8096696" y="1543670"/>
            <a:ext cx="939800" cy="2965450"/>
          </a:xfrm>
          <a:prstGeom prst="rect">
            <a:avLst/>
          </a:prstGeom>
          <a:noFill/>
          <a:ln w="9525">
            <a:noFill/>
            <a:miter lim="800000"/>
            <a:headEnd/>
            <a:tailEnd/>
          </a:ln>
        </p:spPr>
      </p:pic>
      <p:pic>
        <p:nvPicPr>
          <p:cNvPr id="1031" name="Picture 7" descr="http://archeologie.pasdecalais.fr/var/cg62/storage/images/mediatheque/archeo/dossier-documentaire/rhinoceros/rhino-13/108757-1-fre-FR/rhino-13_large.jpg"/>
          <p:cNvPicPr>
            <a:picLocks noChangeAspect="1" noChangeArrowheads="1"/>
          </p:cNvPicPr>
          <p:nvPr/>
        </p:nvPicPr>
        <p:blipFill>
          <a:blip r:embed="rId5" cstate="print"/>
          <a:srcRect l="10500" t="15366" r="11801"/>
          <a:stretch>
            <a:fillRect/>
          </a:stretch>
        </p:blipFill>
        <p:spPr bwMode="auto">
          <a:xfrm>
            <a:off x="2123728" y="2191742"/>
            <a:ext cx="2664296" cy="1983111"/>
          </a:xfrm>
          <a:prstGeom prst="rect">
            <a:avLst/>
          </a:prstGeom>
          <a:noFill/>
        </p:spPr>
      </p:pic>
      <p:pic>
        <p:nvPicPr>
          <p:cNvPr id="1033" name="Picture 9" descr="http://www.u-picardie.fr/beauchamp/conferences/La_vie_fichiers/sepulture_picardie.jpg"/>
          <p:cNvPicPr>
            <a:picLocks noChangeAspect="1" noChangeArrowheads="1"/>
          </p:cNvPicPr>
          <p:nvPr/>
        </p:nvPicPr>
        <p:blipFill>
          <a:blip r:embed="rId6" cstate="print"/>
          <a:srcRect/>
          <a:stretch>
            <a:fillRect/>
          </a:stretch>
        </p:blipFill>
        <p:spPr bwMode="auto">
          <a:xfrm>
            <a:off x="4932040" y="2047726"/>
            <a:ext cx="3072593" cy="2426990"/>
          </a:xfrm>
          <a:prstGeom prst="rect">
            <a:avLst/>
          </a:prstGeom>
          <a:noFill/>
        </p:spPr>
      </p:pic>
      <p:sp>
        <p:nvSpPr>
          <p:cNvPr id="10" name="ZoneTexte 9"/>
          <p:cNvSpPr txBox="1"/>
          <p:nvPr/>
        </p:nvSpPr>
        <p:spPr>
          <a:xfrm>
            <a:off x="589294" y="4509120"/>
            <a:ext cx="1053494" cy="523220"/>
          </a:xfrm>
          <a:prstGeom prst="rect">
            <a:avLst/>
          </a:prstGeom>
          <a:noFill/>
        </p:spPr>
        <p:txBody>
          <a:bodyPr wrap="none" rtlCol="0">
            <a:spAutoFit/>
          </a:bodyPr>
          <a:lstStyle/>
          <a:p>
            <a:pPr algn="ctr"/>
            <a:r>
              <a:rPr lang="it-IT" sz="1400" dirty="0" smtClean="0">
                <a:latin typeface="Times New Roman" pitchFamily="18" charset="0"/>
                <a:cs typeface="Times New Roman" pitchFamily="18" charset="0"/>
              </a:rPr>
              <a:t>Biocenosi</a:t>
            </a:r>
          </a:p>
          <a:p>
            <a:pPr algn="ctr"/>
            <a:r>
              <a:rPr lang="it-IT" sz="1400" i="1" dirty="0" err="1" smtClean="0">
                <a:solidFill>
                  <a:srgbClr val="92D050"/>
                </a:solidFill>
                <a:latin typeface="Times New Roman" pitchFamily="18" charset="0"/>
                <a:cs typeface="Times New Roman" pitchFamily="18" charset="0"/>
              </a:rPr>
              <a:t>Biocoenosis</a:t>
            </a:r>
            <a:endParaRPr lang="it-IT" sz="1400" i="1" dirty="0">
              <a:solidFill>
                <a:srgbClr val="92D050"/>
              </a:solidFill>
              <a:latin typeface="Times New Roman" pitchFamily="18" charset="0"/>
              <a:cs typeface="Times New Roman" pitchFamily="18" charset="0"/>
            </a:endParaRPr>
          </a:p>
        </p:txBody>
      </p:sp>
      <p:sp>
        <p:nvSpPr>
          <p:cNvPr id="11" name="ZoneTexte 10"/>
          <p:cNvSpPr txBox="1"/>
          <p:nvPr/>
        </p:nvSpPr>
        <p:spPr>
          <a:xfrm>
            <a:off x="2172202" y="4509120"/>
            <a:ext cx="2678426" cy="523220"/>
          </a:xfrm>
          <a:prstGeom prst="rect">
            <a:avLst/>
          </a:prstGeom>
          <a:noFill/>
        </p:spPr>
        <p:txBody>
          <a:bodyPr wrap="none" rtlCol="0">
            <a:spAutoFit/>
          </a:bodyPr>
          <a:lstStyle/>
          <a:p>
            <a:pPr algn="ctr"/>
            <a:r>
              <a:rPr lang="it-IT" sz="1400" dirty="0" err="1" smtClean="0">
                <a:latin typeface="Times New Roman" pitchFamily="18" charset="0"/>
                <a:cs typeface="Times New Roman" pitchFamily="18" charset="0"/>
              </a:rPr>
              <a:t>Tanatocenosi</a:t>
            </a:r>
            <a:r>
              <a:rPr lang="it-IT" sz="1400" dirty="0" smtClean="0">
                <a:latin typeface="Times New Roman" pitchFamily="18" charset="0"/>
                <a:cs typeface="Times New Roman" pitchFamily="18" charset="0"/>
              </a:rPr>
              <a:t>: resti organici</a:t>
            </a:r>
          </a:p>
          <a:p>
            <a:pPr algn="ctr"/>
            <a:r>
              <a:rPr lang="it-IT" sz="1400" i="1" dirty="0" err="1" smtClean="0">
                <a:solidFill>
                  <a:srgbClr val="92D050"/>
                </a:solidFill>
                <a:latin typeface="Times New Roman" pitchFamily="18" charset="0"/>
                <a:cs typeface="Times New Roman" pitchFamily="18" charset="0"/>
              </a:rPr>
              <a:t>Thanatocoenosis</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organic</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remains</a:t>
            </a:r>
            <a:endParaRPr lang="it-IT" sz="1400" i="1" dirty="0">
              <a:solidFill>
                <a:srgbClr val="92D050"/>
              </a:solidFill>
              <a:latin typeface="Times New Roman" pitchFamily="18" charset="0"/>
              <a:cs typeface="Times New Roman" pitchFamily="18" charset="0"/>
            </a:endParaRPr>
          </a:p>
        </p:txBody>
      </p:sp>
      <p:sp>
        <p:nvSpPr>
          <p:cNvPr id="12" name="ZoneTexte 11"/>
          <p:cNvSpPr txBox="1"/>
          <p:nvPr/>
        </p:nvSpPr>
        <p:spPr>
          <a:xfrm>
            <a:off x="6096570" y="4509120"/>
            <a:ext cx="694421" cy="523220"/>
          </a:xfrm>
          <a:prstGeom prst="rect">
            <a:avLst/>
          </a:prstGeom>
          <a:noFill/>
        </p:spPr>
        <p:txBody>
          <a:bodyPr wrap="none" rtlCol="0">
            <a:spAutoFit/>
          </a:bodyPr>
          <a:lstStyle/>
          <a:p>
            <a:pPr algn="ctr"/>
            <a:r>
              <a:rPr lang="it-IT" sz="1400" dirty="0" smtClean="0">
                <a:latin typeface="Times New Roman" pitchFamily="18" charset="0"/>
                <a:cs typeface="Times New Roman" pitchFamily="18" charset="0"/>
              </a:rPr>
              <a:t>Fossili</a:t>
            </a:r>
          </a:p>
          <a:p>
            <a:pPr algn="ctr"/>
            <a:r>
              <a:rPr lang="it-IT" sz="1400" i="1" dirty="0" err="1" smtClean="0">
                <a:solidFill>
                  <a:srgbClr val="92D050"/>
                </a:solidFill>
                <a:latin typeface="Times New Roman" pitchFamily="18" charset="0"/>
                <a:cs typeface="Times New Roman" pitchFamily="18" charset="0"/>
              </a:rPr>
              <a:t>Fossils</a:t>
            </a:r>
            <a:endParaRPr lang="it-IT" sz="1400" i="1" dirty="0">
              <a:solidFill>
                <a:srgbClr val="92D050"/>
              </a:solidFill>
              <a:latin typeface="Times New Roman" pitchFamily="18" charset="0"/>
              <a:cs typeface="Times New Roman" pitchFamily="18" charset="0"/>
            </a:endParaRPr>
          </a:p>
        </p:txBody>
      </p:sp>
      <p:sp>
        <p:nvSpPr>
          <p:cNvPr id="13" name="ZoneTexte 12"/>
          <p:cNvSpPr txBox="1"/>
          <p:nvPr/>
        </p:nvSpPr>
        <p:spPr>
          <a:xfrm>
            <a:off x="8066461" y="4509120"/>
            <a:ext cx="1003800" cy="523220"/>
          </a:xfrm>
          <a:prstGeom prst="rect">
            <a:avLst/>
          </a:prstGeom>
          <a:noFill/>
        </p:spPr>
        <p:txBody>
          <a:bodyPr wrap="none" rtlCol="0">
            <a:spAutoFit/>
          </a:bodyPr>
          <a:lstStyle/>
          <a:p>
            <a:pPr algn="ctr"/>
            <a:r>
              <a:rPr lang="it-IT" sz="1400" dirty="0" smtClean="0">
                <a:latin typeface="Times New Roman" pitchFamily="18" charset="0"/>
                <a:cs typeface="Times New Roman" pitchFamily="18" charset="0"/>
              </a:rPr>
              <a:t>Collezione</a:t>
            </a:r>
          </a:p>
          <a:p>
            <a:pPr algn="ctr"/>
            <a:r>
              <a:rPr lang="it-IT" sz="1400" i="1" dirty="0" err="1" smtClean="0">
                <a:solidFill>
                  <a:srgbClr val="92D050"/>
                </a:solidFill>
                <a:latin typeface="Times New Roman" pitchFamily="18" charset="0"/>
                <a:cs typeface="Times New Roman" pitchFamily="18" charset="0"/>
              </a:rPr>
              <a:t>Collections</a:t>
            </a:r>
            <a:endParaRPr lang="it-IT" sz="1400" i="1" dirty="0">
              <a:solidFill>
                <a:srgbClr val="92D050"/>
              </a:solidFill>
              <a:latin typeface="Times New Roman" pitchFamily="18" charset="0"/>
              <a:cs typeface="Times New Roman" pitchFamily="18" charset="0"/>
            </a:endParaRPr>
          </a:p>
        </p:txBody>
      </p:sp>
      <p:sp>
        <p:nvSpPr>
          <p:cNvPr id="16" name="Flèche droite 15"/>
          <p:cNvSpPr/>
          <p:nvPr/>
        </p:nvSpPr>
        <p:spPr>
          <a:xfrm>
            <a:off x="1403648" y="5013176"/>
            <a:ext cx="1008112"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7" name="Flèche droite 16"/>
          <p:cNvSpPr/>
          <p:nvPr/>
        </p:nvSpPr>
        <p:spPr>
          <a:xfrm>
            <a:off x="4427984" y="5013176"/>
            <a:ext cx="1008112"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8" name="Flèche droite 17"/>
          <p:cNvSpPr/>
          <p:nvPr/>
        </p:nvSpPr>
        <p:spPr>
          <a:xfrm>
            <a:off x="7380312" y="5013176"/>
            <a:ext cx="1008112"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20" name="ZoneTexte 19"/>
          <p:cNvSpPr txBox="1"/>
          <p:nvPr/>
        </p:nvSpPr>
        <p:spPr>
          <a:xfrm>
            <a:off x="683568" y="5301208"/>
            <a:ext cx="2279284" cy="954107"/>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Predazioni, Accidenti, Malattie, invecchiamento</a:t>
            </a:r>
          </a:p>
          <a:p>
            <a:pPr algn="ctr"/>
            <a:r>
              <a:rPr lang="it-IT" sz="1400" i="1" dirty="0" err="1" smtClean="0">
                <a:solidFill>
                  <a:srgbClr val="92D050"/>
                </a:solidFill>
                <a:latin typeface="Times New Roman" pitchFamily="18" charset="0"/>
                <a:cs typeface="Times New Roman" pitchFamily="18" charset="0"/>
              </a:rPr>
              <a:t>Predation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accidents</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deseases</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ageing</a:t>
            </a:r>
            <a:endParaRPr lang="it-IT" sz="1400" i="1" dirty="0" smtClean="0">
              <a:solidFill>
                <a:srgbClr val="92D050"/>
              </a:solidFill>
              <a:latin typeface="Times New Roman" pitchFamily="18" charset="0"/>
              <a:cs typeface="Times New Roman" pitchFamily="18" charset="0"/>
            </a:endParaRPr>
          </a:p>
        </p:txBody>
      </p:sp>
      <p:sp>
        <p:nvSpPr>
          <p:cNvPr id="21" name="ZoneTexte 20"/>
          <p:cNvSpPr txBox="1"/>
          <p:nvPr/>
        </p:nvSpPr>
        <p:spPr>
          <a:xfrm>
            <a:off x="3059832" y="5301208"/>
            <a:ext cx="3312368" cy="1384995"/>
          </a:xfrm>
          <a:prstGeom prst="rect">
            <a:avLst/>
          </a:prstGeom>
          <a:noFill/>
        </p:spPr>
        <p:txBody>
          <a:bodyPr wrap="square" rtlCol="0">
            <a:spAutoFit/>
          </a:bodyPr>
          <a:lstStyle/>
          <a:p>
            <a:pPr algn="ctr"/>
            <a:r>
              <a:rPr lang="it-IT" sz="1400" dirty="0" err="1" smtClean="0">
                <a:latin typeface="Times New Roman" pitchFamily="18" charset="0"/>
                <a:cs typeface="Times New Roman" pitchFamily="18" charset="0"/>
              </a:rPr>
              <a:t>Carrognaggio</a:t>
            </a:r>
            <a:r>
              <a:rPr lang="it-IT" sz="1400" dirty="0" smtClean="0">
                <a:latin typeface="Times New Roman" pitchFamily="18" charset="0"/>
                <a:cs typeface="Times New Roman" pitchFamily="18" charset="0"/>
              </a:rPr>
              <a:t>, trasporti (acqua), calpestamento, seppellimento, dissoluzione, mineralizzazione</a:t>
            </a:r>
          </a:p>
          <a:p>
            <a:pPr algn="ctr"/>
            <a:r>
              <a:rPr lang="it-IT" sz="1400" i="1" dirty="0" err="1" smtClean="0">
                <a:solidFill>
                  <a:srgbClr val="92D050"/>
                </a:solidFill>
                <a:latin typeface="Times New Roman" pitchFamily="18" charset="0"/>
                <a:cs typeface="Times New Roman" pitchFamily="18" charset="0"/>
              </a:rPr>
              <a:t>Scavenging</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transport</a:t>
            </a:r>
            <a:r>
              <a:rPr lang="it-IT" sz="1400" i="1" dirty="0" smtClean="0">
                <a:solidFill>
                  <a:srgbClr val="92D050"/>
                </a:solidFill>
                <a:latin typeface="Times New Roman" pitchFamily="18" charset="0"/>
                <a:cs typeface="Times New Roman" pitchFamily="18" charset="0"/>
              </a:rPr>
              <a:t> (water), </a:t>
            </a:r>
            <a:r>
              <a:rPr lang="it-IT" sz="1400" i="1" dirty="0" err="1" smtClean="0">
                <a:solidFill>
                  <a:srgbClr val="92D050"/>
                </a:solidFill>
                <a:latin typeface="Times New Roman" pitchFamily="18" charset="0"/>
                <a:cs typeface="Times New Roman" pitchFamily="18" charset="0"/>
              </a:rPr>
              <a:t>trampling</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alteration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burial</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dissolution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mineralization</a:t>
            </a:r>
            <a:r>
              <a:rPr lang="it-IT" sz="1400" i="1" dirty="0" smtClean="0">
                <a:solidFill>
                  <a:srgbClr val="92D050"/>
                </a:solidFill>
                <a:latin typeface="Times New Roman" pitchFamily="18" charset="0"/>
                <a:cs typeface="Times New Roman" pitchFamily="18" charset="0"/>
              </a:rPr>
              <a:t>  </a:t>
            </a:r>
            <a:endParaRPr lang="it-IT" sz="1400" i="1" dirty="0" smtClean="0">
              <a:solidFill>
                <a:srgbClr val="92D050"/>
              </a:solidFill>
              <a:latin typeface="Times New Roman" pitchFamily="18" charset="0"/>
              <a:cs typeface="Times New Roman" pitchFamily="18" charset="0"/>
            </a:endParaRPr>
          </a:p>
        </p:txBody>
      </p:sp>
      <p:sp>
        <p:nvSpPr>
          <p:cNvPr id="23" name="ZoneTexte 22"/>
          <p:cNvSpPr txBox="1"/>
          <p:nvPr/>
        </p:nvSpPr>
        <p:spPr>
          <a:xfrm>
            <a:off x="6732240" y="5301208"/>
            <a:ext cx="2279284" cy="1169551"/>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Erosione, collezione-scavo, preparazione, restauro</a:t>
            </a:r>
          </a:p>
          <a:p>
            <a:pPr algn="ctr"/>
            <a:r>
              <a:rPr lang="it-IT" sz="1400" i="1" dirty="0" err="1" smtClean="0">
                <a:solidFill>
                  <a:srgbClr val="92D050"/>
                </a:solidFill>
                <a:latin typeface="Times New Roman" pitchFamily="18" charset="0"/>
                <a:cs typeface="Times New Roman" pitchFamily="18" charset="0"/>
              </a:rPr>
              <a:t>Erosion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collection-excavation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preparation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restoration</a:t>
            </a:r>
            <a:endParaRPr lang="it-IT" sz="1400" i="1" dirty="0" smtClean="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Quello che rimane…</a:t>
            </a:r>
            <a:br>
              <a:rPr lang="it-IT" kern="0" dirty="0" smtClean="0">
                <a:latin typeface="Times New Roman" pitchFamily="18" charset="0"/>
                <a:ea typeface="+mj-ea"/>
                <a:cs typeface="Times New Roman" pitchFamily="18" charset="0"/>
              </a:rPr>
            </a:br>
            <a:r>
              <a:rPr lang="it-IT" i="1" kern="0" dirty="0" err="1" smtClean="0">
                <a:solidFill>
                  <a:srgbClr val="92D050"/>
                </a:solidFill>
                <a:latin typeface="Times New Roman" pitchFamily="18" charset="0"/>
                <a:ea typeface="+mj-ea"/>
                <a:cs typeface="Times New Roman" pitchFamily="18" charset="0"/>
              </a:rPr>
              <a:t>What</a:t>
            </a:r>
            <a:r>
              <a:rPr lang="it-IT" i="1" kern="0" dirty="0" smtClean="0">
                <a:solidFill>
                  <a:srgbClr val="92D050"/>
                </a:solidFill>
                <a:latin typeface="Times New Roman" pitchFamily="18" charset="0"/>
                <a:ea typeface="+mj-ea"/>
                <a:cs typeface="Times New Roman" pitchFamily="18" charset="0"/>
              </a:rPr>
              <a:t> </a:t>
            </a:r>
            <a:r>
              <a:rPr lang="it-IT" i="1" kern="0" dirty="0" err="1" smtClean="0">
                <a:solidFill>
                  <a:srgbClr val="92D050"/>
                </a:solidFill>
                <a:latin typeface="Times New Roman" pitchFamily="18" charset="0"/>
                <a:ea typeface="+mj-ea"/>
                <a:cs typeface="Times New Roman" pitchFamily="18" charset="0"/>
              </a:rPr>
              <a:t>remains</a:t>
            </a:r>
            <a:r>
              <a:rPr lang="it-IT" i="1" kern="0" dirty="0" smtClean="0">
                <a:solidFill>
                  <a:srgbClr val="92D050"/>
                </a:solidFill>
                <a:latin typeface="Times New Roman" pitchFamily="18" charset="0"/>
                <a:ea typeface="+mj-ea"/>
                <a:cs typeface="Times New Roman" pitchFamily="18" charset="0"/>
              </a:rPr>
              <a:t>…</a:t>
            </a:r>
            <a:endParaRPr lang="it-IT" sz="1400" dirty="0">
              <a:solidFill>
                <a:srgbClr val="92D050"/>
              </a:solidFill>
              <a:latin typeface="Times New Roman" pitchFamily="18" charset="0"/>
              <a:cs typeface="Times New Roman" pitchFamily="18" charset="0"/>
            </a:endParaRPr>
          </a:p>
        </p:txBody>
      </p:sp>
      <p:pic>
        <p:nvPicPr>
          <p:cNvPr id="260098" name="Picture 2"/>
          <p:cNvPicPr>
            <a:picLocks noChangeAspect="1" noChangeArrowheads="1"/>
          </p:cNvPicPr>
          <p:nvPr/>
        </p:nvPicPr>
        <p:blipFill>
          <a:blip r:embed="rId3" cstate="print"/>
          <a:srcRect l="56930" t="21600" r="26706" b="12881"/>
          <a:stretch>
            <a:fillRect/>
          </a:stretch>
        </p:blipFill>
        <p:spPr bwMode="auto">
          <a:xfrm>
            <a:off x="395536" y="1241376"/>
            <a:ext cx="2718105" cy="3483768"/>
          </a:xfrm>
          <a:prstGeom prst="rect">
            <a:avLst/>
          </a:prstGeom>
          <a:noFill/>
          <a:ln w="9525">
            <a:noFill/>
            <a:miter lim="800000"/>
            <a:headEnd/>
            <a:tailEnd/>
          </a:ln>
        </p:spPr>
      </p:pic>
      <p:sp>
        <p:nvSpPr>
          <p:cNvPr id="6" name="ZoneTexte 5"/>
          <p:cNvSpPr txBox="1"/>
          <p:nvPr/>
        </p:nvSpPr>
        <p:spPr>
          <a:xfrm>
            <a:off x="323528" y="4725144"/>
            <a:ext cx="2771800"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Venosa 1 (</a:t>
            </a:r>
            <a:r>
              <a:rPr lang="it-IT" sz="1400" dirty="0" err="1" smtClean="0">
                <a:latin typeface="Times New Roman" pitchFamily="18" charset="0"/>
                <a:cs typeface="Times New Roman" pitchFamily="18" charset="0"/>
              </a:rPr>
              <a:t>Notarchirico</a:t>
            </a:r>
            <a:r>
              <a:rPr lang="it-IT" sz="1400" dirty="0" smtClean="0">
                <a:latin typeface="Times New Roman" pitchFamily="18" charset="0"/>
                <a:cs typeface="Times New Roman" pitchFamily="18" charset="0"/>
              </a:rPr>
              <a:t>, ~500ka): Diafisi di femore</a:t>
            </a:r>
            <a:endParaRPr lang="it-IT" sz="1400" dirty="0">
              <a:latin typeface="Times New Roman" pitchFamily="18" charset="0"/>
              <a:cs typeface="Times New Roman" pitchFamily="18" charset="0"/>
            </a:endParaRPr>
          </a:p>
        </p:txBody>
      </p:sp>
      <p:sp>
        <p:nvSpPr>
          <p:cNvPr id="7" name="ZoneTexte 6"/>
          <p:cNvSpPr txBox="1"/>
          <p:nvPr/>
        </p:nvSpPr>
        <p:spPr>
          <a:xfrm>
            <a:off x="3995936" y="1124744"/>
            <a:ext cx="4608512" cy="4031873"/>
          </a:xfrm>
          <a:prstGeom prst="rect">
            <a:avLst/>
          </a:prstGeom>
          <a:noFill/>
        </p:spPr>
        <p:txBody>
          <a:bodyPr wrap="square" rtlCol="0">
            <a:spAutoFit/>
          </a:bodyPr>
          <a:lstStyle/>
          <a:p>
            <a:pPr algn="just"/>
            <a:r>
              <a:rPr lang="it-IT" sz="1600" dirty="0" smtClean="0">
                <a:latin typeface="Times New Roman" pitchFamily="18" charset="0"/>
                <a:cs typeface="Times New Roman" pitchFamily="18" charset="0"/>
              </a:rPr>
              <a:t>Le ossa lunga sono facilmente frammentabili e difficilmente riconoscibile, questi frammenti sono difficile da determinare e portano poche informazione morfologiche diagnostiche (tassonomia, filogenia..)</a:t>
            </a:r>
          </a:p>
          <a:p>
            <a:pPr algn="just"/>
            <a:r>
              <a:rPr lang="en-US" sz="1600" i="1" dirty="0" smtClean="0">
                <a:solidFill>
                  <a:srgbClr val="92D050"/>
                </a:solidFill>
                <a:latin typeface="Times New Roman" pitchFamily="18" charset="0"/>
                <a:cs typeface="Times New Roman" pitchFamily="18" charset="0"/>
              </a:rPr>
              <a:t>Long </a:t>
            </a:r>
            <a:r>
              <a:rPr lang="en-US" sz="1600" i="1" dirty="0" smtClean="0">
                <a:solidFill>
                  <a:srgbClr val="92D050"/>
                </a:solidFill>
                <a:latin typeface="Times New Roman" pitchFamily="18" charset="0"/>
                <a:cs typeface="Times New Roman" pitchFamily="18" charset="0"/>
              </a:rPr>
              <a:t>bones are easily fragmented and “hardly” recognized, those fragments </a:t>
            </a:r>
          </a:p>
          <a:p>
            <a:pPr algn="just"/>
            <a:r>
              <a:rPr lang="en-US" sz="1600" i="1" dirty="0" smtClean="0">
                <a:solidFill>
                  <a:srgbClr val="92D050"/>
                </a:solidFill>
                <a:latin typeface="Times New Roman" pitchFamily="18" charset="0"/>
                <a:cs typeface="Times New Roman" pitchFamily="18" charset="0"/>
              </a:rPr>
              <a:t>are difficult to determine and bear “few” diagnostic morphological </a:t>
            </a:r>
          </a:p>
          <a:p>
            <a:pPr algn="just"/>
            <a:r>
              <a:rPr lang="en-US" sz="1600" i="1" dirty="0" smtClean="0">
                <a:solidFill>
                  <a:srgbClr val="92D050"/>
                </a:solidFill>
                <a:latin typeface="Times New Roman" pitchFamily="18" charset="0"/>
                <a:cs typeface="Times New Roman" pitchFamily="18" charset="0"/>
              </a:rPr>
              <a:t>information (taxonomic, </a:t>
            </a:r>
            <a:r>
              <a:rPr lang="en-US" sz="1600" i="1" dirty="0" err="1" smtClean="0">
                <a:solidFill>
                  <a:srgbClr val="92D050"/>
                </a:solidFill>
                <a:latin typeface="Times New Roman" pitchFamily="18" charset="0"/>
                <a:cs typeface="Times New Roman" pitchFamily="18" charset="0"/>
              </a:rPr>
              <a:t>phylogenetic</a:t>
            </a:r>
            <a:r>
              <a:rPr lang="en-US" sz="1600" i="1" dirty="0" smtClean="0">
                <a:solidFill>
                  <a:srgbClr val="92D050"/>
                </a:solidFill>
                <a:latin typeface="Times New Roman" pitchFamily="18" charset="0"/>
                <a:cs typeface="Times New Roman" pitchFamily="18" charset="0"/>
              </a:rPr>
              <a:t>, functional…)</a:t>
            </a:r>
          </a:p>
          <a:p>
            <a:pPr algn="just"/>
            <a:endParaRPr lang="en-US" sz="1600" i="1" dirty="0" smtClean="0">
              <a:solidFill>
                <a:srgbClr val="002060"/>
              </a:solidFill>
              <a:latin typeface="Times New Roman" pitchFamily="18" charset="0"/>
              <a:cs typeface="Times New Roman" pitchFamily="18" charset="0"/>
            </a:endParaRPr>
          </a:p>
          <a:p>
            <a:pPr algn="just"/>
            <a:r>
              <a:rPr lang="it-IT" sz="1600" dirty="0" smtClean="0">
                <a:latin typeface="Times New Roman" pitchFamily="18" charset="0"/>
                <a:cs typeface="Times New Roman" pitchFamily="18" charset="0"/>
              </a:rPr>
              <a:t>Le parte </a:t>
            </a:r>
            <a:r>
              <a:rPr lang="it-IT" sz="1600" dirty="0" err="1" smtClean="0">
                <a:latin typeface="Times New Roman" pitchFamily="18" charset="0"/>
                <a:cs typeface="Times New Roman" pitchFamily="18" charset="0"/>
              </a:rPr>
              <a:t>epifisale</a:t>
            </a:r>
            <a:r>
              <a:rPr lang="it-IT" sz="1600" dirty="0" smtClean="0">
                <a:latin typeface="Times New Roman" pitchFamily="18" charset="0"/>
                <a:cs typeface="Times New Roman" pitchFamily="18" charset="0"/>
              </a:rPr>
              <a:t> che danno delle informazione morfologiche e funzionale sono molto fragile e raramente preservate.</a:t>
            </a:r>
          </a:p>
          <a:p>
            <a:pPr algn="just"/>
            <a:r>
              <a:rPr lang="en-US" sz="1600" i="1" dirty="0" smtClean="0">
                <a:solidFill>
                  <a:srgbClr val="92D050"/>
                </a:solidFill>
                <a:latin typeface="Times New Roman" pitchFamily="18" charset="0"/>
                <a:cs typeface="Times New Roman" pitchFamily="18" charset="0"/>
              </a:rPr>
              <a:t>The </a:t>
            </a:r>
            <a:r>
              <a:rPr lang="en-US" sz="1600" i="1" dirty="0" smtClean="0">
                <a:solidFill>
                  <a:srgbClr val="92D050"/>
                </a:solidFill>
                <a:latin typeface="Times New Roman" pitchFamily="18" charset="0"/>
                <a:cs typeface="Times New Roman" pitchFamily="18" charset="0"/>
              </a:rPr>
              <a:t>epiphysis parte which gives morphological and functional information are very fragile and rarely preserved. </a:t>
            </a:r>
            <a:endParaRPr lang="fr-FR" sz="1600" i="1" dirty="0">
              <a:solidFill>
                <a:srgbClr val="92D050"/>
              </a:solidFill>
              <a:latin typeface="Times New Roman" pitchFamily="18" charset="0"/>
              <a:cs typeface="Times New Roman" pitchFamily="18" charset="0"/>
            </a:endParaRPr>
          </a:p>
        </p:txBody>
      </p:sp>
      <p:sp>
        <p:nvSpPr>
          <p:cNvPr id="8" name="ZoneTexte 7"/>
          <p:cNvSpPr txBox="1"/>
          <p:nvPr/>
        </p:nvSpPr>
        <p:spPr>
          <a:xfrm>
            <a:off x="35497" y="5517233"/>
            <a:ext cx="9108503" cy="1077218"/>
          </a:xfrm>
          <a:prstGeom prst="rect">
            <a:avLst/>
          </a:prstGeom>
          <a:noFill/>
        </p:spPr>
        <p:txBody>
          <a:bodyPr wrap="square" rtlCol="0">
            <a:spAutoFit/>
          </a:bodyPr>
          <a:lstStyle/>
          <a:p>
            <a:r>
              <a:rPr lang="it-IT" sz="1600" dirty="0" smtClean="0">
                <a:latin typeface="Times New Roman" pitchFamily="18" charset="0"/>
                <a:cs typeface="Times New Roman" pitchFamily="18" charset="0"/>
              </a:rPr>
              <a:t>Fortunatamente, una parte delle ossa del cranio e i denti sono più robuste e più spesso preservati e riconosciuti sullo scavo.</a:t>
            </a:r>
          </a:p>
          <a:p>
            <a:r>
              <a:rPr lang="fr-FR" sz="1600" i="1" dirty="0" err="1" smtClean="0">
                <a:solidFill>
                  <a:srgbClr val="92D050"/>
                </a:solidFill>
                <a:latin typeface="Times New Roman" pitchFamily="18" charset="0"/>
                <a:cs typeface="Times New Roman" pitchFamily="18" charset="0"/>
              </a:rPr>
              <a:t>Fortunately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some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bones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from</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skull</a:t>
            </a:r>
            <a:r>
              <a:rPr lang="fr-FR" sz="1600" i="1" dirty="0" smtClean="0">
                <a:solidFill>
                  <a:srgbClr val="92D050"/>
                </a:solidFill>
                <a:latin typeface="Times New Roman" pitchFamily="18" charset="0"/>
                <a:cs typeface="Times New Roman" pitchFamily="18" charset="0"/>
              </a:rPr>
              <a:t> and the </a:t>
            </a:r>
            <a:r>
              <a:rPr lang="fr-FR" sz="1600" i="1" dirty="0" err="1" smtClean="0">
                <a:solidFill>
                  <a:srgbClr val="92D050"/>
                </a:solidFill>
                <a:latin typeface="Times New Roman" pitchFamily="18" charset="0"/>
                <a:cs typeface="Times New Roman" pitchFamily="18" charset="0"/>
              </a:rPr>
              <a:t>teeth</a:t>
            </a:r>
            <a:r>
              <a:rPr lang="fr-FR" sz="1600" i="1" dirty="0" smtClean="0">
                <a:solidFill>
                  <a:srgbClr val="92D050"/>
                </a:solidFill>
                <a:latin typeface="Times New Roman" pitchFamily="18" charset="0"/>
                <a:cs typeface="Times New Roman" pitchFamily="18" charset="0"/>
              </a:rPr>
              <a:t> are more robuste and more </a:t>
            </a:r>
            <a:r>
              <a:rPr lang="fr-FR" sz="1600" i="1" dirty="0" err="1" smtClean="0">
                <a:solidFill>
                  <a:srgbClr val="92D050"/>
                </a:solidFill>
                <a:latin typeface="Times New Roman" pitchFamily="18" charset="0"/>
                <a:cs typeface="Times New Roman" pitchFamily="18" charset="0"/>
              </a:rPr>
              <a:t>often</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preserved</a:t>
            </a:r>
            <a:r>
              <a:rPr lang="fr-FR" sz="1600" i="1" dirty="0" smtClean="0">
                <a:solidFill>
                  <a:srgbClr val="92D050"/>
                </a:solidFill>
                <a:latin typeface="Times New Roman" pitchFamily="18" charset="0"/>
                <a:cs typeface="Times New Roman" pitchFamily="18" charset="0"/>
              </a:rPr>
              <a:t> and </a:t>
            </a:r>
            <a:r>
              <a:rPr lang="fr-FR" sz="1600" i="1" dirty="0" err="1" smtClean="0">
                <a:solidFill>
                  <a:srgbClr val="92D050"/>
                </a:solidFill>
                <a:latin typeface="Times New Roman" pitchFamily="18" charset="0"/>
                <a:cs typeface="Times New Roman" pitchFamily="18" charset="0"/>
              </a:rPr>
              <a:t>recognized</a:t>
            </a:r>
            <a:r>
              <a:rPr lang="fr-FR" sz="1600" i="1" dirty="0" smtClean="0">
                <a:solidFill>
                  <a:srgbClr val="92D050"/>
                </a:solidFill>
                <a:latin typeface="Times New Roman" pitchFamily="18" charset="0"/>
                <a:cs typeface="Times New Roman" pitchFamily="18" charset="0"/>
              </a:rPr>
              <a:t> on excavation.</a:t>
            </a:r>
            <a:endParaRPr lang="fr-FR"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08920"/>
            <a:ext cx="9144000" cy="1569660"/>
          </a:xfrm>
          <a:prstGeom prst="rect">
            <a:avLst/>
          </a:prstGeom>
        </p:spPr>
        <p:txBody>
          <a:bodyPr wrap="square">
            <a:spAutoFit/>
          </a:bodyPr>
          <a:lstStyle/>
          <a:p>
            <a:pPr algn="ctr"/>
            <a:r>
              <a:rPr lang="it-IT" sz="3200" dirty="0" smtClean="0">
                <a:latin typeface="Times New Roman" pitchFamily="18" charset="0"/>
                <a:cs typeface="Times New Roman" pitchFamily="18" charset="0"/>
              </a:rPr>
              <a:t>Caratteri morfologici: l’esempio della linea umana</a:t>
            </a:r>
          </a:p>
          <a:p>
            <a:pPr algn="ctr"/>
            <a:r>
              <a:rPr lang="fr-FR" sz="3200" i="1" dirty="0" err="1" smtClean="0">
                <a:solidFill>
                  <a:srgbClr val="92D050"/>
                </a:solidFill>
                <a:latin typeface="Times New Roman" pitchFamily="18" charset="0"/>
                <a:cs typeface="Times New Roman" pitchFamily="18" charset="0"/>
              </a:rPr>
              <a:t>Morphological</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features</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human</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evolution</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endParaRPr lang="fr-FR"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8614"/>
            <a:ext cx="8219256" cy="634082"/>
          </a:xfrm>
        </p:spPr>
        <p:txBody>
          <a:bodyPr/>
          <a:lstStyle/>
          <a:p>
            <a:r>
              <a:rPr lang="fr-FR" sz="1800" dirty="0" err="1" smtClean="0">
                <a:solidFill>
                  <a:schemeClr val="tx1"/>
                </a:solidFill>
                <a:latin typeface="Times New Roman" pitchFamily="18" charset="0"/>
                <a:cs typeface="Times New Roman" pitchFamily="18" charset="0"/>
              </a:rPr>
              <a:t>Paleoantropologia</a:t>
            </a:r>
            <a:r>
              <a:rPr lang="fr-FR" sz="1800" dirty="0" smtClean="0">
                <a:solidFill>
                  <a:schemeClr val="tx1"/>
                </a:solidFill>
                <a:latin typeface="Times New Roman" pitchFamily="18" charset="0"/>
                <a:cs typeface="Times New Roman" pitchFamily="18" charset="0"/>
              </a:rPr>
              <a:t> / </a:t>
            </a:r>
            <a:r>
              <a:rPr lang="fr-FR" sz="1800" dirty="0" err="1" smtClean="0">
                <a:solidFill>
                  <a:schemeClr val="tx1"/>
                </a:solidFill>
                <a:latin typeface="Times New Roman" pitchFamily="18" charset="0"/>
                <a:cs typeface="Times New Roman" pitchFamily="18" charset="0"/>
              </a:rPr>
              <a:t>Paleontologia</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umana</a:t>
            </a:r>
            <a:r>
              <a:rPr lang="fr-FR" sz="1800" dirty="0" smtClean="0">
                <a:latin typeface="Times New Roman" pitchFamily="18" charset="0"/>
                <a:cs typeface="Times New Roman" pitchFamily="18" charset="0"/>
              </a:rPr>
              <a:t/>
            </a:r>
            <a:br>
              <a:rPr lang="fr-FR" sz="1800" dirty="0" smtClean="0">
                <a:latin typeface="Times New Roman" pitchFamily="18" charset="0"/>
                <a:cs typeface="Times New Roman" pitchFamily="18" charset="0"/>
              </a:rPr>
            </a:br>
            <a:r>
              <a:rPr lang="fr-FR" sz="1800" i="1" dirty="0" err="1" smtClean="0">
                <a:solidFill>
                  <a:srgbClr val="92D050"/>
                </a:solidFill>
                <a:latin typeface="Times New Roman" pitchFamily="18" charset="0"/>
                <a:cs typeface="Times New Roman" pitchFamily="18" charset="0"/>
              </a:rPr>
              <a:t>Palaeoanthropology</a:t>
            </a:r>
            <a:r>
              <a:rPr lang="fr-FR" sz="1800" i="1" dirty="0" smtClean="0">
                <a:solidFill>
                  <a:srgbClr val="92D050"/>
                </a:solidFill>
                <a:latin typeface="Times New Roman" pitchFamily="18" charset="0"/>
                <a:cs typeface="Times New Roman" pitchFamily="18" charset="0"/>
              </a:rPr>
              <a:t> / </a:t>
            </a:r>
            <a:r>
              <a:rPr lang="fr-FR" sz="1800" i="1" dirty="0" err="1" smtClean="0">
                <a:solidFill>
                  <a:srgbClr val="92D050"/>
                </a:solidFill>
                <a:latin typeface="Times New Roman" pitchFamily="18" charset="0"/>
                <a:cs typeface="Times New Roman" pitchFamily="18" charset="0"/>
              </a:rPr>
              <a:t>Human</a:t>
            </a:r>
            <a:r>
              <a:rPr lang="fr-FR" sz="1800" i="1" dirty="0" smtClean="0">
                <a:solidFill>
                  <a:srgbClr val="92D050"/>
                </a:solidFill>
                <a:latin typeface="Times New Roman" pitchFamily="18" charset="0"/>
                <a:cs typeface="Times New Roman" pitchFamily="18" charset="0"/>
              </a:rPr>
              <a:t> </a:t>
            </a:r>
            <a:r>
              <a:rPr lang="fr-FR" sz="1800" i="1" dirty="0" err="1" smtClean="0">
                <a:solidFill>
                  <a:srgbClr val="92D050"/>
                </a:solidFill>
                <a:latin typeface="Times New Roman" pitchFamily="18" charset="0"/>
                <a:cs typeface="Times New Roman" pitchFamily="18" charset="0"/>
              </a:rPr>
              <a:t>Palaeontology</a:t>
            </a:r>
            <a:endParaRPr lang="fr-FR" sz="1800" i="1" dirty="0">
              <a:solidFill>
                <a:srgbClr val="92D050"/>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457200" y="1124745"/>
            <a:ext cx="8363272" cy="2592288"/>
          </a:xfrm>
        </p:spPr>
        <p:txBody>
          <a:bodyPr/>
          <a:lstStyle/>
          <a:p>
            <a:pPr>
              <a:buNone/>
            </a:pPr>
            <a:r>
              <a:rPr lang="fr-FR" sz="1600" b="1" dirty="0" smtClean="0">
                <a:latin typeface="Times New Roman" pitchFamily="18" charset="0"/>
                <a:cs typeface="Times New Roman" pitchFamily="18" charset="0"/>
              </a:rPr>
              <a:t>	</a:t>
            </a:r>
            <a:r>
              <a:rPr lang="it-IT"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Definizione</a:t>
            </a:r>
          </a:p>
          <a:p>
            <a:pPr>
              <a:buNone/>
            </a:pPr>
            <a:endParaRPr lang="it-IT" sz="1600" b="1" dirty="0" smtClean="0">
              <a:latin typeface="Times New Roman" pitchFamily="18" charset="0"/>
              <a:cs typeface="Times New Roman" pitchFamily="18" charset="0"/>
            </a:endParaRPr>
          </a:p>
          <a:p>
            <a:pPr>
              <a:buNone/>
            </a:pPr>
            <a:r>
              <a:rPr lang="it-IT" sz="1600" b="1" dirty="0" smtClean="0">
                <a:latin typeface="Times New Roman" pitchFamily="18" charset="0"/>
                <a:cs typeface="Times New Roman" pitchFamily="18" charset="0"/>
              </a:rPr>
              <a:t>Paleoantropologia o Paleontologia umana </a:t>
            </a:r>
            <a:r>
              <a:rPr lang="it-IT" sz="1600" dirty="0" smtClean="0">
                <a:latin typeface="Times New Roman" pitchFamily="18" charset="0"/>
                <a:cs typeface="Times New Roman" pitchFamily="18" charset="0"/>
              </a:rPr>
              <a:t>è una disciplina dell’antropologia nata dallo studio dei resti fossili dell’uomo e dei tipi umani ormai estinti (</a:t>
            </a:r>
            <a:r>
              <a:rPr lang="it-IT" sz="1600" i="1" dirty="0" err="1" smtClean="0">
                <a:latin typeface="Times New Roman" pitchFamily="18" charset="0"/>
                <a:cs typeface="Times New Roman" pitchFamily="18" charset="0"/>
              </a:rPr>
              <a:t>wikipedia</a:t>
            </a:r>
            <a:r>
              <a:rPr lang="it-IT" sz="1600" dirty="0" smtClean="0">
                <a:latin typeface="Times New Roman" pitchFamily="18" charset="0"/>
                <a:cs typeface="Times New Roman" pitchFamily="18" charset="0"/>
              </a:rPr>
              <a:t>)</a:t>
            </a:r>
          </a:p>
          <a:p>
            <a:pPr>
              <a:buNone/>
            </a:pPr>
            <a:endParaRPr lang="fr-FR" sz="1600" dirty="0" smtClean="0">
              <a:latin typeface="Times New Roman" pitchFamily="18" charset="0"/>
              <a:cs typeface="Times New Roman" pitchFamily="18" charset="0"/>
            </a:endParaRPr>
          </a:p>
          <a:p>
            <a:pPr>
              <a:buNone/>
            </a:pPr>
            <a:r>
              <a:rPr lang="en-US" sz="1600" b="1" i="1" dirty="0" err="1" smtClean="0">
                <a:solidFill>
                  <a:srgbClr val="92D050"/>
                </a:solidFill>
                <a:latin typeface="Times New Roman" pitchFamily="18" charset="0"/>
                <a:cs typeface="Times New Roman" pitchFamily="18" charset="0"/>
              </a:rPr>
              <a:t>Paleoanthropology</a:t>
            </a:r>
            <a:r>
              <a:rPr lang="en-US" sz="1600" i="1" dirty="0" smtClean="0">
                <a:solidFill>
                  <a:srgbClr val="92D050"/>
                </a:solidFill>
                <a:latin typeface="Times New Roman" pitchFamily="18" charset="0"/>
                <a:cs typeface="Times New Roman" pitchFamily="18" charset="0"/>
              </a:rPr>
              <a:t> is the branch of physical anthropology (often called biological anthropology) that focuses on the study of human evolution, tracing the anatomic, behavioral and genetic linkages of pre-humans from millions of years ago up to modern times (</a:t>
            </a:r>
            <a:r>
              <a:rPr lang="en-US" sz="1600" i="1" dirty="0" err="1" smtClean="0">
                <a:solidFill>
                  <a:srgbClr val="92D050"/>
                </a:solidFill>
                <a:latin typeface="Times New Roman" pitchFamily="18" charset="0"/>
                <a:cs typeface="Times New Roman" pitchFamily="18" charset="0"/>
              </a:rPr>
              <a:t>wikipedia</a:t>
            </a:r>
            <a:r>
              <a:rPr lang="en-US" sz="1600" i="1" dirty="0" smtClean="0">
                <a:solidFill>
                  <a:srgbClr val="92D050"/>
                </a:solidFill>
                <a:latin typeface="Times New Roman" pitchFamily="18" charset="0"/>
                <a:cs typeface="Times New Roman" pitchFamily="18" charset="0"/>
              </a:rPr>
              <a:t>) </a:t>
            </a:r>
            <a:endParaRPr lang="fr-FR" sz="1600" i="1" dirty="0">
              <a:solidFill>
                <a:srgbClr val="92D050"/>
              </a:solidFill>
              <a:latin typeface="Times New Roman" pitchFamily="18" charset="0"/>
              <a:cs typeface="Times New Roman" pitchFamily="18" charset="0"/>
            </a:endParaRPr>
          </a:p>
        </p:txBody>
      </p:sp>
      <p:pic>
        <p:nvPicPr>
          <p:cNvPr id="261122" name="Picture 2" descr="http://1.bp.blogspot.com/_t7MjfDFxwnI/TIuD_mYRv3I/AAAAAAAAAQo/32ivJ16VBus/s1600/2000px-Human_evolution_svg.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736" y="3501008"/>
            <a:ext cx="4564698" cy="285293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Caratteri morfologici e strutture anatomiche</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Morphological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r>
              <a:rPr lang="fr-FR" i="1" kern="0" dirty="0" smtClean="0">
                <a:solidFill>
                  <a:srgbClr val="92D050"/>
                </a:solidFill>
                <a:latin typeface="Times New Roman" pitchFamily="18" charset="0"/>
                <a:ea typeface="+mj-ea"/>
                <a:cs typeface="Times New Roman" pitchFamily="18" charset="0"/>
              </a:rPr>
              <a:t> and </a:t>
            </a: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endParaRPr lang="fr-FR" sz="1400" dirty="0">
              <a:solidFill>
                <a:srgbClr val="92D050"/>
              </a:solidFill>
              <a:latin typeface="Times New Roman" pitchFamily="18" charset="0"/>
              <a:cs typeface="Times New Roman" pitchFamily="18" charset="0"/>
            </a:endParaRPr>
          </a:p>
        </p:txBody>
      </p:sp>
      <p:pic>
        <p:nvPicPr>
          <p:cNvPr id="279554" name="Picture 2"/>
          <p:cNvPicPr>
            <a:picLocks noChangeAspect="1" noChangeArrowheads="1"/>
          </p:cNvPicPr>
          <p:nvPr/>
        </p:nvPicPr>
        <p:blipFill>
          <a:blip r:embed="rId3" cstate="print"/>
          <a:srcRect/>
          <a:stretch>
            <a:fillRect/>
          </a:stretch>
        </p:blipFill>
        <p:spPr bwMode="auto">
          <a:xfrm>
            <a:off x="539552" y="734620"/>
            <a:ext cx="8208912" cy="60067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Caratteri morfologici e strutture anatomiche</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Morphological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r>
              <a:rPr lang="fr-FR" i="1" kern="0" dirty="0" smtClean="0">
                <a:solidFill>
                  <a:srgbClr val="92D050"/>
                </a:solidFill>
                <a:latin typeface="Times New Roman" pitchFamily="18" charset="0"/>
                <a:ea typeface="+mj-ea"/>
                <a:cs typeface="Times New Roman" pitchFamily="18" charset="0"/>
              </a:rPr>
              <a:t> and </a:t>
            </a: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endParaRPr lang="fr-FR" sz="1400" dirty="0">
              <a:solidFill>
                <a:srgbClr val="92D050"/>
              </a:solidFill>
              <a:latin typeface="Times New Roman" pitchFamily="18" charset="0"/>
              <a:cs typeface="Times New Roman" pitchFamily="18" charset="0"/>
            </a:endParaRPr>
          </a:p>
        </p:txBody>
      </p:sp>
      <p:grpSp>
        <p:nvGrpSpPr>
          <p:cNvPr id="16" name="Groupe 15"/>
          <p:cNvGrpSpPr/>
          <p:nvPr/>
        </p:nvGrpSpPr>
        <p:grpSpPr>
          <a:xfrm>
            <a:off x="1691680" y="1541137"/>
            <a:ext cx="7344816" cy="5128223"/>
            <a:chOff x="179512" y="1268759"/>
            <a:chExt cx="7344816" cy="5128223"/>
          </a:xfrm>
        </p:grpSpPr>
        <p:pic>
          <p:nvPicPr>
            <p:cNvPr id="282628" name="Picture 4" descr="Masseter or jaw muscles"/>
            <p:cNvPicPr>
              <a:picLocks noChangeAspect="1" noChangeArrowheads="1"/>
            </p:cNvPicPr>
            <p:nvPr/>
          </p:nvPicPr>
          <p:blipFill>
            <a:blip r:embed="rId3" cstate="print"/>
            <a:srcRect/>
            <a:stretch>
              <a:fillRect/>
            </a:stretch>
          </p:blipFill>
          <p:spPr bwMode="auto">
            <a:xfrm>
              <a:off x="1907704" y="1268759"/>
              <a:ext cx="5616624" cy="5128223"/>
            </a:xfrm>
            <a:prstGeom prst="rect">
              <a:avLst/>
            </a:prstGeom>
            <a:noFill/>
          </p:spPr>
        </p:pic>
        <p:cxnSp>
          <p:nvCxnSpPr>
            <p:cNvPr id="13" name="Connecteur droit avec flèche 12"/>
            <p:cNvCxnSpPr/>
            <p:nvPr/>
          </p:nvCxnSpPr>
          <p:spPr>
            <a:xfrm>
              <a:off x="1763688" y="2580558"/>
              <a:ext cx="1944216"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79512" y="2292526"/>
              <a:ext cx="1527982" cy="584775"/>
            </a:xfrm>
            <a:prstGeom prst="rect">
              <a:avLst/>
            </a:prstGeom>
            <a:noFill/>
          </p:spPr>
          <p:txBody>
            <a:bodyPr wrap="none" rtlCol="0">
              <a:spAutoFit/>
            </a:bodyPr>
            <a:lstStyle/>
            <a:p>
              <a:r>
                <a:rPr lang="it-IT" sz="1600" dirty="0" smtClean="0">
                  <a:latin typeface="Times New Roman" pitchFamily="18" charset="0"/>
                  <a:cs typeface="Times New Roman" pitchFamily="18" charset="0"/>
                </a:rPr>
                <a:t>Linea temporale</a:t>
              </a:r>
            </a:p>
            <a:p>
              <a:r>
                <a:rPr lang="fr-FR" sz="1600" i="1" dirty="0" smtClean="0">
                  <a:solidFill>
                    <a:srgbClr val="92D050"/>
                  </a:solidFill>
                  <a:latin typeface="Times New Roman" pitchFamily="18" charset="0"/>
                  <a:cs typeface="Times New Roman" pitchFamily="18" charset="0"/>
                </a:rPr>
                <a:t>Temporal </a:t>
              </a:r>
              <a:r>
                <a:rPr lang="fr-FR" sz="1600" i="1" dirty="0" smtClean="0">
                  <a:solidFill>
                    <a:srgbClr val="92D050"/>
                  </a:solidFill>
                  <a:latin typeface="Times New Roman" pitchFamily="18" charset="0"/>
                  <a:cs typeface="Times New Roman" pitchFamily="18" charset="0"/>
                </a:rPr>
                <a:t>line</a:t>
              </a:r>
              <a:endParaRPr lang="fr-FR" sz="1600" i="1" dirty="0">
                <a:solidFill>
                  <a:srgbClr val="92D050"/>
                </a:solidFill>
                <a:latin typeface="Times New Roman" pitchFamily="18" charset="0"/>
                <a:cs typeface="Times New Roman" pitchFamily="18" charset="0"/>
              </a:endParaRPr>
            </a:p>
          </p:txBody>
        </p:sp>
      </p:grpSp>
      <p:sp>
        <p:nvSpPr>
          <p:cNvPr id="19" name="ZoneTexte 18"/>
          <p:cNvSpPr txBox="1"/>
          <p:nvPr/>
        </p:nvSpPr>
        <p:spPr>
          <a:xfrm>
            <a:off x="179512" y="1268760"/>
            <a:ext cx="2304256" cy="648072"/>
          </a:xfrm>
          <a:prstGeom prst="rect">
            <a:avLst/>
          </a:prstGeom>
          <a:noFill/>
        </p:spPr>
        <p:txBody>
          <a:bodyPr wrap="square" rtlCol="0">
            <a:spAutoFit/>
          </a:bodyPr>
          <a:lstStyle/>
          <a:p>
            <a:r>
              <a:rPr lang="it-IT" dirty="0" smtClean="0">
                <a:latin typeface="Times New Roman" pitchFamily="18" charset="0"/>
                <a:cs typeface="Times New Roman" pitchFamily="18" charset="0"/>
              </a:rPr>
              <a:t>Muscoli masticatori</a:t>
            </a:r>
          </a:p>
          <a:p>
            <a:r>
              <a:rPr lang="fr-FR" i="1" dirty="0" err="1" smtClean="0">
                <a:solidFill>
                  <a:srgbClr val="92D050"/>
                </a:solidFill>
                <a:latin typeface="Times New Roman" pitchFamily="18" charset="0"/>
                <a:cs typeface="Times New Roman" pitchFamily="18" charset="0"/>
              </a:rPr>
              <a:t>Chewing</a:t>
            </a:r>
            <a:r>
              <a:rPr lang="fr-FR" i="1" dirty="0" smtClean="0">
                <a:solidFill>
                  <a:srgbClr val="92D050"/>
                </a:solidFill>
                <a:latin typeface="Times New Roman" pitchFamily="18" charset="0"/>
                <a:cs typeface="Times New Roman" pitchFamily="18" charset="0"/>
              </a:rPr>
              <a:t> </a:t>
            </a:r>
            <a:r>
              <a:rPr lang="fr-FR" i="1" dirty="0" smtClean="0">
                <a:solidFill>
                  <a:srgbClr val="92D050"/>
                </a:solidFill>
                <a:latin typeface="Times New Roman" pitchFamily="18" charset="0"/>
                <a:cs typeface="Times New Roman" pitchFamily="18" charset="0"/>
              </a:rPr>
              <a:t>muscle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cstate="print"/>
          <a:srcRect/>
          <a:stretch>
            <a:fillRect/>
          </a:stretch>
        </p:blipFill>
        <p:spPr bwMode="auto">
          <a:xfrm>
            <a:off x="0" y="1628800"/>
            <a:ext cx="9144000" cy="5212852"/>
          </a:xfrm>
          <a:prstGeom prst="rect">
            <a:avLst/>
          </a:prstGeom>
          <a:noFill/>
          <a:ln w="9525">
            <a:noFill/>
            <a:miter lim="800000"/>
            <a:headEnd/>
            <a:tailEnd/>
          </a:ln>
        </p:spPr>
      </p:pic>
      <p:sp>
        <p:nvSpPr>
          <p:cNvPr id="5" name="ZoneTexte 4"/>
          <p:cNvSpPr txBox="1"/>
          <p:nvPr/>
        </p:nvSpPr>
        <p:spPr>
          <a:xfrm>
            <a:off x="251520" y="5589240"/>
            <a:ext cx="1907704" cy="646331"/>
          </a:xfrm>
          <a:prstGeom prst="rect">
            <a:avLst/>
          </a:prstGeom>
          <a:solidFill>
            <a:schemeClr val="bg1"/>
          </a:solidFill>
          <a:ln>
            <a:solidFill>
              <a:schemeClr val="bg1"/>
            </a:solidFill>
          </a:ln>
        </p:spPr>
        <p:txBody>
          <a:bodyPr wrap="square" rtlCol="0">
            <a:spAutoFit/>
          </a:bodyPr>
          <a:lstStyle/>
          <a:p>
            <a:pPr algn="ctr"/>
            <a:r>
              <a:rPr lang="fr-FR" dirty="0" err="1" smtClean="0">
                <a:latin typeface="Times New Roman" pitchFamily="18" charset="0"/>
                <a:cs typeface="Times New Roman" pitchFamily="18" charset="0"/>
              </a:rPr>
              <a:t>Linea</a:t>
            </a:r>
            <a:r>
              <a:rPr lang="fr-FR" dirty="0" smtClean="0">
                <a:latin typeface="Times New Roman" pitchFamily="18" charset="0"/>
                <a:cs typeface="Times New Roman" pitchFamily="18" charset="0"/>
              </a:rPr>
              <a:t> nucale</a:t>
            </a:r>
          </a:p>
          <a:p>
            <a:pPr algn="ctr"/>
            <a:r>
              <a:rPr lang="fr-FR" i="1" dirty="0" smtClean="0">
                <a:latin typeface="Times New Roman" pitchFamily="18" charset="0"/>
                <a:cs typeface="Times New Roman" pitchFamily="18" charset="0"/>
              </a:rPr>
              <a:t>Nucale line</a:t>
            </a:r>
            <a:endParaRPr lang="fr-FR" i="1" dirty="0">
              <a:latin typeface="Times New Roman" pitchFamily="18" charset="0"/>
              <a:cs typeface="Times New Roman" pitchFamily="18" charset="0"/>
            </a:endParaRPr>
          </a:p>
        </p:txBody>
      </p:sp>
      <p:sp>
        <p:nvSpPr>
          <p:cNvPr id="6" name="ZoneTexte 5"/>
          <p:cNvSpPr txBox="1"/>
          <p:nvPr/>
        </p:nvSpPr>
        <p:spPr>
          <a:xfrm>
            <a:off x="0" y="44624"/>
            <a:ext cx="9144000"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Caratteri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morfologici</a:t>
            </a:r>
            <a:r>
              <a:rPr lang="fr-FR" kern="0" dirty="0" smtClean="0">
                <a:latin typeface="Times New Roman" pitchFamily="18" charset="0"/>
                <a:ea typeface="+mj-ea"/>
                <a:cs typeface="Times New Roman" pitchFamily="18" charset="0"/>
              </a:rPr>
              <a:t> e </a:t>
            </a:r>
            <a:r>
              <a:rPr lang="fr-FR" kern="0" dirty="0" err="1" smtClean="0">
                <a:latin typeface="Times New Roman" pitchFamily="18" charset="0"/>
                <a:ea typeface="+mj-ea"/>
                <a:cs typeface="Times New Roman" pitchFamily="18" charset="0"/>
              </a:rPr>
              <a:t>strutture</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anatomiche</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Morphological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r>
              <a:rPr lang="fr-FR" i="1" kern="0" dirty="0" smtClean="0">
                <a:solidFill>
                  <a:srgbClr val="92D050"/>
                </a:solidFill>
                <a:latin typeface="Times New Roman" pitchFamily="18" charset="0"/>
                <a:ea typeface="+mj-ea"/>
                <a:cs typeface="Times New Roman" pitchFamily="18" charset="0"/>
              </a:rPr>
              <a:t> and </a:t>
            </a: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features</a:t>
            </a:r>
            <a:endParaRPr lang="fr-FR" sz="1400" dirty="0">
              <a:solidFill>
                <a:srgbClr val="92D050"/>
              </a:solidFill>
              <a:latin typeface="Times New Roman" pitchFamily="18" charset="0"/>
              <a:cs typeface="Times New Roman" pitchFamily="18" charset="0"/>
            </a:endParaRPr>
          </a:p>
        </p:txBody>
      </p:sp>
      <p:sp>
        <p:nvSpPr>
          <p:cNvPr id="7" name="ZoneTexte 6"/>
          <p:cNvSpPr txBox="1"/>
          <p:nvPr/>
        </p:nvSpPr>
        <p:spPr>
          <a:xfrm>
            <a:off x="35496" y="980728"/>
            <a:ext cx="2304256" cy="648072"/>
          </a:xfrm>
          <a:prstGeom prst="rect">
            <a:avLst/>
          </a:prstGeom>
          <a:noFill/>
        </p:spPr>
        <p:txBody>
          <a:bodyPr wrap="square" rtlCol="0">
            <a:spAutoFit/>
          </a:bodyPr>
          <a:lstStyle/>
          <a:p>
            <a:r>
              <a:rPr lang="fr-FR" dirty="0" err="1" smtClean="0">
                <a:latin typeface="Times New Roman" pitchFamily="18" charset="0"/>
                <a:cs typeface="Times New Roman" pitchFamily="18" charset="0"/>
              </a:rPr>
              <a:t>Muscoli</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del</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collo</a:t>
            </a:r>
            <a:endParaRPr lang="fr-FR" dirty="0" smtClean="0">
              <a:latin typeface="Times New Roman" pitchFamily="18" charset="0"/>
              <a:cs typeface="Times New Roman" pitchFamily="18" charset="0"/>
            </a:endParaRPr>
          </a:p>
          <a:p>
            <a:r>
              <a:rPr lang="fr-FR" i="1" dirty="0" smtClean="0">
                <a:solidFill>
                  <a:srgbClr val="92D050"/>
                </a:solidFill>
                <a:latin typeface="Times New Roman" pitchFamily="18" charset="0"/>
                <a:cs typeface="Times New Roman" pitchFamily="18" charset="0"/>
              </a:rPr>
              <a:t>Neck muscle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66691" y="1052736"/>
            <a:ext cx="8480155" cy="4680520"/>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Proiezione laterale dei zigomatici</a:t>
            </a:r>
          </a:p>
          <a:p>
            <a:pPr algn="ctr"/>
            <a:r>
              <a:rPr lang="fr-FR" i="1" dirty="0" err="1" smtClean="0">
                <a:solidFill>
                  <a:srgbClr val="92D050"/>
                </a:solidFill>
                <a:latin typeface="Times New Roman" pitchFamily="18" charset="0"/>
                <a:cs typeface="Times New Roman" pitchFamily="18" charset="0"/>
              </a:rPr>
              <a:t>Lateral</a:t>
            </a:r>
            <a:r>
              <a:rPr lang="fr-FR" i="1" dirty="0" smtClean="0">
                <a:solidFill>
                  <a:srgbClr val="92D050"/>
                </a:solidFill>
                <a:latin typeface="Times New Roman" pitchFamily="18" charset="0"/>
                <a:cs typeface="Times New Roman" pitchFamily="18" charset="0"/>
              </a:rPr>
              <a:t> </a:t>
            </a:r>
            <a:r>
              <a:rPr lang="fr-FR" i="1" dirty="0" smtClean="0">
                <a:solidFill>
                  <a:srgbClr val="92D050"/>
                </a:solidFill>
                <a:latin typeface="Times New Roman" pitchFamily="18" charset="0"/>
                <a:cs typeface="Times New Roman" pitchFamily="18" charset="0"/>
              </a:rPr>
              <a:t>projection of the </a:t>
            </a:r>
            <a:r>
              <a:rPr lang="fr-FR" i="1" dirty="0" err="1" smtClean="0">
                <a:solidFill>
                  <a:srgbClr val="92D050"/>
                </a:solidFill>
                <a:latin typeface="Times New Roman" pitchFamily="18" charset="0"/>
                <a:cs typeface="Times New Roman" pitchFamily="18" charset="0"/>
              </a:rPr>
              <a:t>zygomatics</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539552" y="721946"/>
            <a:ext cx="8215730" cy="5515366"/>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Toro occipitale trasverso</a:t>
            </a:r>
          </a:p>
          <a:p>
            <a:pPr algn="ctr"/>
            <a:r>
              <a:rPr lang="fr-FR" i="1" dirty="0" smtClean="0">
                <a:solidFill>
                  <a:srgbClr val="92D050"/>
                </a:solidFill>
                <a:latin typeface="Times New Roman" pitchFamily="18" charset="0"/>
                <a:cs typeface="Times New Roman" pitchFamily="18" charset="0"/>
              </a:rPr>
              <a:t>Occipital </a:t>
            </a:r>
            <a:r>
              <a:rPr lang="fr-FR" i="1" dirty="0" smtClean="0">
                <a:solidFill>
                  <a:srgbClr val="92D050"/>
                </a:solidFill>
                <a:latin typeface="Times New Roman" pitchFamily="18" charset="0"/>
                <a:cs typeface="Times New Roman" pitchFamily="18" charset="0"/>
              </a:rPr>
              <a:t>transverse torus</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53179" y="908720"/>
            <a:ext cx="8473001" cy="5184575"/>
          </a:xfrm>
          <a:prstGeom prst="rect">
            <a:avLst/>
          </a:prstGeom>
          <a:noFill/>
          <a:ln w="9525">
            <a:noFill/>
            <a:miter lim="800000"/>
            <a:headEnd/>
            <a:tailEnd/>
          </a:ln>
        </p:spPr>
      </p:pic>
      <p:sp>
        <p:nvSpPr>
          <p:cNvPr id="5" name="ZoneTexte 4"/>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Larghezza cranica massima</a:t>
            </a:r>
          </a:p>
          <a:p>
            <a:pPr algn="ctr"/>
            <a:r>
              <a:rPr lang="fr-FR" i="1" dirty="0" smtClean="0">
                <a:solidFill>
                  <a:srgbClr val="92D050"/>
                </a:solidFill>
                <a:latin typeface="Times New Roman" pitchFamily="18" charset="0"/>
                <a:cs typeface="Times New Roman" pitchFamily="18" charset="0"/>
              </a:rPr>
              <a:t>Maximum </a:t>
            </a: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breath</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3" cstate="print"/>
          <a:srcRect/>
          <a:stretch>
            <a:fillRect/>
          </a:stretch>
        </p:blipFill>
        <p:spPr bwMode="auto">
          <a:xfrm>
            <a:off x="323528" y="1844824"/>
            <a:ext cx="8644982" cy="4305672"/>
          </a:xfrm>
          <a:prstGeom prst="rect">
            <a:avLst/>
          </a:prstGeom>
          <a:noFill/>
          <a:ln w="9525">
            <a:noFill/>
            <a:miter lim="800000"/>
            <a:headEnd/>
            <a:tailEnd/>
          </a:ln>
        </p:spPr>
      </p:pic>
      <p:sp>
        <p:nvSpPr>
          <p:cNvPr id="5" name="ZoneTexte 4"/>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 cranio in vista superiore</a:t>
            </a:r>
          </a:p>
          <a:p>
            <a:pPr algn="ct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in superiore </a:t>
            </a:r>
            <a:r>
              <a:rPr lang="fr-FR" i="1" dirty="0" err="1" smtClean="0">
                <a:solidFill>
                  <a:srgbClr val="92D050"/>
                </a:solidFill>
                <a:latin typeface="Times New Roman" pitchFamily="18" charset="0"/>
                <a:cs typeface="Times New Roman" pitchFamily="18" charset="0"/>
              </a:rPr>
              <a:t>view</a:t>
            </a:r>
            <a:endParaRPr lang="fr-FR" i="1" dirty="0">
              <a:solidFill>
                <a:srgbClr val="92D050"/>
              </a:solidFill>
              <a:latin typeface="Times New Roman" pitchFamily="18" charset="0"/>
              <a:cs typeface="Times New Roman" pitchFamily="18" charset="0"/>
            </a:endParaRPr>
          </a:p>
        </p:txBody>
      </p:sp>
      <p:sp>
        <p:nvSpPr>
          <p:cNvPr id="7" name="ZoneTexte 6"/>
          <p:cNvSpPr txBox="1"/>
          <p:nvPr/>
        </p:nvSpPr>
        <p:spPr>
          <a:xfrm>
            <a:off x="395536" y="1268760"/>
            <a:ext cx="3807389" cy="523220"/>
          </a:xfrm>
          <a:prstGeom prst="rect">
            <a:avLst/>
          </a:prstGeom>
          <a:noFill/>
        </p:spPr>
        <p:txBody>
          <a:bodyPr wrap="none" rtlCol="0">
            <a:spAutoFit/>
          </a:bodyPr>
          <a:lstStyle/>
          <a:p>
            <a:r>
              <a:rPr lang="it-IT" sz="1400" dirty="0" smtClean="0">
                <a:latin typeface="Times New Roman" pitchFamily="18" charset="0"/>
                <a:cs typeface="Times New Roman" pitchFamily="18" charset="0"/>
              </a:rPr>
              <a:t>Parete convergente verso l’avanti: forma sfenoide</a:t>
            </a:r>
          </a:p>
          <a:p>
            <a:pPr algn="ctr"/>
            <a:r>
              <a:rPr lang="fr-FR" sz="1400" i="1" dirty="0" smtClean="0">
                <a:solidFill>
                  <a:srgbClr val="92D050"/>
                </a:solidFill>
                <a:latin typeface="Times New Roman" pitchFamily="18" charset="0"/>
                <a:cs typeface="Times New Roman" pitchFamily="18" charset="0"/>
              </a:rPr>
              <a:t>Wall </a:t>
            </a:r>
            <a:r>
              <a:rPr lang="fr-FR" sz="1400" i="1" dirty="0" smtClean="0">
                <a:solidFill>
                  <a:srgbClr val="92D050"/>
                </a:solidFill>
                <a:latin typeface="Times New Roman" pitchFamily="18" charset="0"/>
                <a:cs typeface="Times New Roman" pitchFamily="18" charset="0"/>
              </a:rPr>
              <a:t>convergente </a:t>
            </a:r>
            <a:r>
              <a:rPr lang="fr-FR" sz="1400" i="1" dirty="0" err="1" smtClean="0">
                <a:solidFill>
                  <a:srgbClr val="92D050"/>
                </a:solidFill>
                <a:latin typeface="Times New Roman" pitchFamily="18" charset="0"/>
                <a:cs typeface="Times New Roman" pitchFamily="18" charset="0"/>
              </a:rPr>
              <a:t>forward</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sphenoidal</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shape</a:t>
            </a:r>
            <a:endParaRPr lang="fr-FR" sz="1400" i="1" dirty="0">
              <a:solidFill>
                <a:srgbClr val="92D050"/>
              </a:solidFill>
              <a:latin typeface="Times New Roman" pitchFamily="18" charset="0"/>
              <a:cs typeface="Times New Roman" pitchFamily="18" charset="0"/>
            </a:endParaRPr>
          </a:p>
        </p:txBody>
      </p:sp>
      <p:sp>
        <p:nvSpPr>
          <p:cNvPr id="8" name="ZoneTexte 7"/>
          <p:cNvSpPr txBox="1"/>
          <p:nvPr/>
        </p:nvSpPr>
        <p:spPr>
          <a:xfrm>
            <a:off x="4971063" y="1268760"/>
            <a:ext cx="3842655" cy="523220"/>
          </a:xfrm>
          <a:prstGeom prst="rect">
            <a:avLst/>
          </a:prstGeom>
          <a:noFill/>
        </p:spPr>
        <p:txBody>
          <a:bodyPr wrap="none" rtlCol="0">
            <a:spAutoFit/>
          </a:bodyPr>
          <a:lstStyle/>
          <a:p>
            <a:r>
              <a:rPr lang="it-IT" sz="1400" dirty="0" smtClean="0">
                <a:latin typeface="Times New Roman" pitchFamily="18" charset="0"/>
                <a:cs typeface="Times New Roman" pitchFamily="18" charset="0"/>
              </a:rPr>
              <a:t>Parete convergente quasi-parallele: forma ovoidea</a:t>
            </a:r>
          </a:p>
          <a:p>
            <a:pPr algn="ctr"/>
            <a:r>
              <a:rPr lang="fr-FR" sz="1400" i="1" dirty="0" smtClean="0">
                <a:solidFill>
                  <a:srgbClr val="92D050"/>
                </a:solidFill>
                <a:latin typeface="Times New Roman" pitchFamily="18" charset="0"/>
                <a:cs typeface="Times New Roman" pitchFamily="18" charset="0"/>
              </a:rPr>
              <a:t>Wall </a:t>
            </a:r>
            <a:r>
              <a:rPr lang="fr-FR" sz="1400" i="1" dirty="0" err="1" smtClean="0">
                <a:solidFill>
                  <a:srgbClr val="92D050"/>
                </a:solidFill>
                <a:latin typeface="Times New Roman" pitchFamily="18" charset="0"/>
                <a:cs typeface="Times New Roman" pitchFamily="18" charset="0"/>
              </a:rPr>
              <a:t>almost</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parallele</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ovoidal</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shape</a:t>
            </a:r>
            <a:endParaRPr lang="fr-FR" sz="14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96061" y="836712"/>
            <a:ext cx="8551878" cy="5184576"/>
          </a:xfrm>
          <a:prstGeom prst="rect">
            <a:avLst/>
          </a:prstGeom>
          <a:noFill/>
          <a:ln w="9525">
            <a:noFill/>
            <a:miter lim="800000"/>
            <a:headEnd/>
            <a:tailEnd/>
          </a:ln>
        </p:spPr>
      </p:pic>
      <p:sp>
        <p:nvSpPr>
          <p:cNvPr id="6" name="ZoneTexte 5"/>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Prognatismo faciale</a:t>
            </a:r>
          </a:p>
          <a:p>
            <a:pPr algn="ctr"/>
            <a:r>
              <a:rPr lang="fr-FR" i="1" dirty="0" smtClean="0">
                <a:solidFill>
                  <a:srgbClr val="92D050"/>
                </a:solidFill>
                <a:latin typeface="Times New Roman" pitchFamily="18" charset="0"/>
                <a:cs typeface="Times New Roman" pitchFamily="18" charset="0"/>
              </a:rPr>
              <a:t>Facial </a:t>
            </a:r>
            <a:r>
              <a:rPr lang="fr-FR" i="1" dirty="0" err="1" smtClean="0">
                <a:solidFill>
                  <a:srgbClr val="92D050"/>
                </a:solidFill>
                <a:latin typeface="Times New Roman" pitchFamily="18" charset="0"/>
                <a:cs typeface="Times New Roman" pitchFamily="18" charset="0"/>
              </a:rPr>
              <a:t>prognatism</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23529" y="1036832"/>
            <a:ext cx="8471732" cy="5344496"/>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dell’osso frontale: convessità e inclinazione</a:t>
            </a:r>
          </a:p>
          <a:p>
            <a:pPr algn="ctr"/>
            <a:r>
              <a:rPr lang="fr-FR" i="1" dirty="0" smtClean="0">
                <a:solidFill>
                  <a:srgbClr val="92D050"/>
                </a:solidFill>
                <a:latin typeface="Times New Roman" pitchFamily="18" charset="0"/>
                <a:cs typeface="Times New Roman" pitchFamily="18" charset="0"/>
              </a:rPr>
              <a:t>Frontal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convexity</a:t>
            </a:r>
            <a:r>
              <a:rPr lang="fr-FR" i="1" dirty="0" smtClean="0">
                <a:solidFill>
                  <a:srgbClr val="92D050"/>
                </a:solidFill>
                <a:latin typeface="Times New Roman" pitchFamily="18" charset="0"/>
                <a:cs typeface="Times New Roman" pitchFamily="18" charset="0"/>
              </a:rPr>
              <a:t> and inclination</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r="824"/>
          <a:stretch>
            <a:fillRect/>
          </a:stretch>
        </p:blipFill>
        <p:spPr bwMode="auto">
          <a:xfrm>
            <a:off x="395536" y="1268760"/>
            <a:ext cx="8496944" cy="5184576"/>
          </a:xfrm>
          <a:prstGeom prst="rect">
            <a:avLst/>
          </a:prstGeom>
          <a:noFill/>
          <a:ln w="9525">
            <a:noFill/>
            <a:miter lim="800000"/>
            <a:headEnd/>
            <a:tailEnd/>
          </a:ln>
        </p:spPr>
      </p:pic>
      <p:sp>
        <p:nvSpPr>
          <p:cNvPr id="6" name="ZoneTexte 5"/>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della squama temporale e dell’apofisi mastoidea</a:t>
            </a:r>
          </a:p>
          <a:p>
            <a:pPr algn="ctr"/>
            <a:r>
              <a:rPr lang="fr-FR" i="1" dirty="0" smtClean="0">
                <a:solidFill>
                  <a:srgbClr val="92D050"/>
                </a:solidFill>
                <a:latin typeface="Times New Roman" pitchFamily="18" charset="0"/>
                <a:cs typeface="Times New Roman" pitchFamily="18" charset="0"/>
              </a:rPr>
              <a:t>Temporal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and </a:t>
            </a:r>
            <a:r>
              <a:rPr lang="fr-FR" i="1" dirty="0" err="1" smtClean="0">
                <a:solidFill>
                  <a:srgbClr val="92D050"/>
                </a:solidFill>
                <a:latin typeface="Times New Roman" pitchFamily="18" charset="0"/>
                <a:cs typeface="Times New Roman" pitchFamily="18" charset="0"/>
              </a:rPr>
              <a:t>mastoide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0" y="116633"/>
            <a:ext cx="9144000" cy="2952328"/>
          </a:xfrm>
        </p:spPr>
        <p:txBody>
          <a:bodyPr/>
          <a:lstStyle/>
          <a:p>
            <a:pPr>
              <a:buNone/>
            </a:pPr>
            <a:r>
              <a:rPr lang="fr-FR"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Definizione</a:t>
            </a:r>
          </a:p>
          <a:p>
            <a:pPr>
              <a:buNone/>
            </a:pPr>
            <a:endParaRPr lang="it-IT" sz="1600" b="1" dirty="0" smtClean="0">
              <a:latin typeface="Times New Roman" pitchFamily="18" charset="0"/>
              <a:cs typeface="Times New Roman" pitchFamily="18" charset="0"/>
            </a:endParaRPr>
          </a:p>
          <a:p>
            <a:pPr>
              <a:buNone/>
            </a:pPr>
            <a:r>
              <a:rPr lang="it-IT" sz="1600" dirty="0" smtClean="0">
                <a:latin typeface="Times New Roman" pitchFamily="18" charset="0"/>
                <a:cs typeface="Times New Roman" pitchFamily="18" charset="0"/>
              </a:rPr>
              <a:t>«  La paleoantropologia è la disciplina dell’antropologia che si impegna a scoprire e analizzare i resti fossili e archeologici documentando i ultimi 10 a 15 milioni d’anni […]. »</a:t>
            </a:r>
          </a:p>
          <a:p>
            <a:pPr>
              <a:buNone/>
            </a:pPr>
            <a:r>
              <a:rPr lang="it-IT" sz="1600" dirty="0" smtClean="0">
                <a:latin typeface="Times New Roman" pitchFamily="18" charset="0"/>
                <a:cs typeface="Times New Roman" pitchFamily="18" charset="0"/>
              </a:rPr>
              <a:t>« […] l’antropologia è lo studio dei essere umani in una perspettiva biologica, sociale, culturale e preistorica. » (</a:t>
            </a:r>
            <a:r>
              <a:rPr lang="it-IT" sz="1600" i="1" dirty="0" smtClean="0">
                <a:latin typeface="Times New Roman" pitchFamily="18" charset="0"/>
                <a:cs typeface="Times New Roman" pitchFamily="18" charset="0"/>
              </a:rPr>
              <a:t>Mann, 2005</a:t>
            </a:r>
            <a:r>
              <a:rPr lang="it-IT" sz="1600" dirty="0" smtClean="0">
                <a:latin typeface="Times New Roman" pitchFamily="18" charset="0"/>
                <a:cs typeface="Times New Roman" pitchFamily="18" charset="0"/>
              </a:rPr>
              <a:t>)</a:t>
            </a:r>
          </a:p>
          <a:p>
            <a:pPr>
              <a:buNone/>
            </a:pPr>
            <a:endParaRPr lang="fr-FR" sz="1600" dirty="0" smtClean="0">
              <a:latin typeface="Times New Roman" pitchFamily="18" charset="0"/>
              <a:cs typeface="Times New Roman" pitchFamily="18" charset="0"/>
            </a:endParaRPr>
          </a:p>
          <a:p>
            <a:pPr>
              <a:buNone/>
            </a:pPr>
            <a:r>
              <a:rPr lang="en-US" sz="1600" i="1" dirty="0" smtClean="0">
                <a:solidFill>
                  <a:srgbClr val="92D050"/>
                </a:solidFill>
                <a:latin typeface="Times New Roman" pitchFamily="18" charset="0"/>
                <a:cs typeface="Times New Roman" pitchFamily="18" charset="0"/>
              </a:rPr>
              <a:t>« </a:t>
            </a:r>
            <a:r>
              <a:rPr lang="en-US" sz="1600" i="1" dirty="0" err="1" smtClean="0">
                <a:solidFill>
                  <a:srgbClr val="92D050"/>
                </a:solidFill>
                <a:latin typeface="Times New Roman" pitchFamily="18" charset="0"/>
                <a:cs typeface="Times New Roman" pitchFamily="18" charset="0"/>
              </a:rPr>
              <a:t>Paleoanthropology</a:t>
            </a:r>
            <a:r>
              <a:rPr lang="en-US" sz="1600" i="1" dirty="0" smtClean="0">
                <a:solidFill>
                  <a:srgbClr val="92D050"/>
                </a:solidFill>
                <a:latin typeface="Times New Roman" pitchFamily="18" charset="0"/>
                <a:cs typeface="Times New Roman" pitchFamily="18" charset="0"/>
              </a:rPr>
              <a:t> is the branch of anthropology that focuses on research and analysis of fossil and archaeological remains of the last 10 – 15 millions of years […]. »</a:t>
            </a:r>
          </a:p>
          <a:p>
            <a:pPr>
              <a:buNone/>
            </a:pPr>
            <a:r>
              <a:rPr lang="en-US" sz="1600" i="1" dirty="0" smtClean="0">
                <a:solidFill>
                  <a:srgbClr val="92D050"/>
                </a:solidFill>
                <a:latin typeface="Times New Roman" pitchFamily="18" charset="0"/>
                <a:cs typeface="Times New Roman" pitchFamily="18" charset="0"/>
              </a:rPr>
              <a:t>« […] anthropology is the study of human beings from the biological, social, cultural and prehistoric perspectives. » (Mann, 2005)</a:t>
            </a:r>
            <a:endParaRPr lang="fr-FR" sz="1600" i="1" dirty="0" smtClean="0">
              <a:solidFill>
                <a:srgbClr val="92D050"/>
              </a:solidFill>
              <a:latin typeface="Times New Roman" pitchFamily="18" charset="0"/>
              <a:cs typeface="Times New Roman" pitchFamily="18" charset="0"/>
            </a:endParaRPr>
          </a:p>
        </p:txBody>
      </p:sp>
      <p:pic>
        <p:nvPicPr>
          <p:cNvPr id="265218" name="Picture 2" descr="http://flt75.ovh.org/spip/IMG/jpg/BD_-_Les_ancetres_de_l_Homme.jpg"/>
          <p:cNvPicPr>
            <a:picLocks noChangeAspect="1" noChangeArrowheads="1"/>
          </p:cNvPicPr>
          <p:nvPr/>
        </p:nvPicPr>
        <p:blipFill>
          <a:blip r:embed="rId3" cstate="print"/>
          <a:srcRect/>
          <a:stretch>
            <a:fillRect/>
          </a:stretch>
        </p:blipFill>
        <p:spPr bwMode="auto">
          <a:xfrm>
            <a:off x="2483768" y="3248980"/>
            <a:ext cx="4464496" cy="334837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23528" y="1124302"/>
            <a:ext cx="8352236" cy="5329034"/>
          </a:xfrm>
          <a:prstGeom prst="rect">
            <a:avLst/>
          </a:prstGeom>
          <a:noFill/>
          <a:ln w="9525">
            <a:noFill/>
            <a:miter lim="800000"/>
            <a:headEnd/>
            <a:tailEnd/>
          </a:ln>
        </p:spPr>
      </p:pic>
      <p:sp>
        <p:nvSpPr>
          <p:cNvPr id="4" name="ZoneTexte 3"/>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dell’osso occipitale</a:t>
            </a:r>
          </a:p>
          <a:p>
            <a:pPr algn="ctr"/>
            <a:r>
              <a:rPr lang="fr-FR" i="1" dirty="0" smtClean="0">
                <a:solidFill>
                  <a:srgbClr val="92D050"/>
                </a:solidFill>
                <a:latin typeface="Times New Roman" pitchFamily="18" charset="0"/>
                <a:cs typeface="Times New Roman" pitchFamily="18" charset="0"/>
              </a:rPr>
              <a:t>Occipital </a:t>
            </a:r>
            <a:r>
              <a:rPr lang="fr-FR" i="1" dirty="0" err="1" smtClean="0">
                <a:solidFill>
                  <a:srgbClr val="92D050"/>
                </a:solidFill>
                <a:latin typeface="Times New Roman" pitchFamily="18" charset="0"/>
                <a:cs typeface="Times New Roman" pitchFamily="18" charset="0"/>
              </a:rPr>
              <a:t>shape</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 y="1853766"/>
            <a:ext cx="5796136" cy="3162189"/>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5940152" y="836712"/>
            <a:ext cx="2717087" cy="4980633"/>
          </a:xfrm>
          <a:prstGeom prst="rect">
            <a:avLst/>
          </a:prstGeom>
          <a:noFill/>
          <a:ln w="9525">
            <a:noFill/>
            <a:miter lim="800000"/>
            <a:headEnd/>
            <a:tailEnd/>
          </a:ln>
        </p:spPr>
      </p:pic>
      <p:sp>
        <p:nvSpPr>
          <p:cNvPr id="6" name="ZoneTexte 5"/>
          <p:cNvSpPr txBox="1"/>
          <p:nvPr/>
        </p:nvSpPr>
        <p:spPr>
          <a:xfrm>
            <a:off x="395536" y="4994012"/>
            <a:ext cx="2376264" cy="954107"/>
          </a:xfrm>
          <a:prstGeom prst="rect">
            <a:avLst/>
          </a:prstGeom>
          <a:noFill/>
        </p:spPr>
        <p:txBody>
          <a:bodyPr wrap="square" rtlCol="0">
            <a:spAutoFit/>
          </a:bodyPr>
          <a:lstStyle/>
          <a:p>
            <a:pPr algn="ctr"/>
            <a:r>
              <a:rPr lang="fr-FR" sz="1400" dirty="0" smtClean="0">
                <a:latin typeface="Times New Roman" pitchFamily="18" charset="0"/>
                <a:cs typeface="Times New Roman" pitchFamily="18" charset="0"/>
              </a:rPr>
              <a:t>Pentagonale a </a:t>
            </a:r>
            <a:r>
              <a:rPr lang="fr-FR" sz="1400" dirty="0" err="1" smtClean="0">
                <a:latin typeface="Times New Roman" pitchFamily="18" charset="0"/>
                <a:cs typeface="Times New Roman" pitchFamily="18" charset="0"/>
              </a:rPr>
              <a:t>parete</a:t>
            </a:r>
            <a:r>
              <a:rPr lang="fr-FR" sz="1400" dirty="0" smtClean="0">
                <a:latin typeface="Times New Roman" pitchFamily="18" charset="0"/>
                <a:cs typeface="Times New Roman" pitchFamily="18" charset="0"/>
              </a:rPr>
              <a:t> convergente verso l’alto</a:t>
            </a:r>
          </a:p>
          <a:p>
            <a:pPr algn="ctr"/>
            <a:r>
              <a:rPr lang="fr-FR" sz="1400" i="1" dirty="0" smtClean="0">
                <a:solidFill>
                  <a:srgbClr val="92D050"/>
                </a:solidFill>
                <a:latin typeface="Times New Roman" pitchFamily="18" charset="0"/>
                <a:cs typeface="Times New Roman" pitchFamily="18" charset="0"/>
              </a:rPr>
              <a:t>Pentagonal </a:t>
            </a:r>
            <a:r>
              <a:rPr lang="fr-FR" sz="1400" i="1" dirty="0" err="1" smtClean="0">
                <a:solidFill>
                  <a:srgbClr val="92D050"/>
                </a:solidFill>
                <a:latin typeface="Times New Roman" pitchFamily="18" charset="0"/>
                <a:cs typeface="Times New Roman" pitchFamily="18" charset="0"/>
              </a:rPr>
              <a:t>with</a:t>
            </a:r>
            <a:r>
              <a:rPr lang="fr-FR" sz="1400" i="1" dirty="0" smtClean="0">
                <a:solidFill>
                  <a:srgbClr val="92D050"/>
                </a:solidFill>
                <a:latin typeface="Times New Roman" pitchFamily="18" charset="0"/>
                <a:cs typeface="Times New Roman" pitchFamily="18" charset="0"/>
              </a:rPr>
              <a:t> the </a:t>
            </a:r>
            <a:r>
              <a:rPr lang="fr-FR" sz="1400" i="1" dirty="0" err="1" smtClean="0">
                <a:solidFill>
                  <a:srgbClr val="92D050"/>
                </a:solidFill>
                <a:latin typeface="Times New Roman" pitchFamily="18" charset="0"/>
                <a:cs typeface="Times New Roman" pitchFamily="18" charset="0"/>
              </a:rPr>
              <a:t>wall</a:t>
            </a:r>
            <a:r>
              <a:rPr lang="fr-FR" sz="1400" i="1" dirty="0" smtClean="0">
                <a:solidFill>
                  <a:srgbClr val="92D050"/>
                </a:solidFill>
                <a:latin typeface="Times New Roman" pitchFamily="18" charset="0"/>
                <a:cs typeface="Times New Roman" pitchFamily="18" charset="0"/>
              </a:rPr>
              <a:t> convergent </a:t>
            </a:r>
            <a:r>
              <a:rPr lang="fr-FR" sz="1400" i="1" dirty="0" err="1" smtClean="0">
                <a:solidFill>
                  <a:srgbClr val="92D050"/>
                </a:solidFill>
                <a:latin typeface="Times New Roman" pitchFamily="18" charset="0"/>
                <a:cs typeface="Times New Roman" pitchFamily="18" charset="0"/>
              </a:rPr>
              <a:t>upward</a:t>
            </a:r>
            <a:endParaRPr lang="fr-FR" sz="1400" i="1" dirty="0">
              <a:solidFill>
                <a:srgbClr val="92D050"/>
              </a:solidFill>
              <a:latin typeface="Times New Roman" pitchFamily="18" charset="0"/>
              <a:cs typeface="Times New Roman" pitchFamily="18" charset="0"/>
            </a:endParaRPr>
          </a:p>
        </p:txBody>
      </p:sp>
      <p:sp>
        <p:nvSpPr>
          <p:cNvPr id="7" name="ZoneTexte 6"/>
          <p:cNvSpPr txBox="1"/>
          <p:nvPr/>
        </p:nvSpPr>
        <p:spPr>
          <a:xfrm>
            <a:off x="3779912" y="4995173"/>
            <a:ext cx="1368152" cy="1169551"/>
          </a:xfrm>
          <a:prstGeom prst="rect">
            <a:avLst/>
          </a:prstGeom>
          <a:noFill/>
        </p:spPr>
        <p:txBody>
          <a:bodyPr wrap="square" rtlCol="0">
            <a:spAutoFit/>
          </a:bodyPr>
          <a:lstStyle/>
          <a:p>
            <a:pPr algn="ctr"/>
            <a:r>
              <a:rPr lang="fr-FR" sz="1400" dirty="0" err="1" smtClean="0">
                <a:latin typeface="Times New Roman" pitchFamily="18" charset="0"/>
                <a:cs typeface="Times New Roman" pitchFamily="18" charset="0"/>
              </a:rPr>
              <a:t>Circolare</a:t>
            </a:r>
            <a:r>
              <a:rPr lang="fr-FR" sz="1400" dirty="0" smtClean="0">
                <a:latin typeface="Times New Roman" pitchFamily="18" charset="0"/>
                <a:cs typeface="Times New Roman" pitchFamily="18" charset="0"/>
              </a:rPr>
              <a:t> (</a:t>
            </a:r>
            <a:r>
              <a:rPr lang="fr-FR" sz="1400" dirty="0" err="1" smtClean="0">
                <a:latin typeface="Times New Roman" pitchFamily="18" charset="0"/>
                <a:cs typeface="Times New Roman" pitchFamily="18" charset="0"/>
              </a:rPr>
              <a:t>Caso</a:t>
            </a:r>
            <a:r>
              <a:rPr lang="fr-FR" sz="1400" dirty="0" smtClean="0">
                <a:latin typeface="Times New Roman" pitchFamily="18" charset="0"/>
                <a:cs typeface="Times New Roman" pitchFamily="18" charset="0"/>
              </a:rPr>
              <a:t> </a:t>
            </a:r>
            <a:r>
              <a:rPr lang="fr-FR" sz="1400" dirty="0" err="1" smtClean="0">
                <a:latin typeface="Times New Roman" pitchFamily="18" charset="0"/>
                <a:cs typeface="Times New Roman" pitchFamily="18" charset="0"/>
              </a:rPr>
              <a:t>particolare</a:t>
            </a:r>
            <a:r>
              <a:rPr lang="fr-FR" sz="1400" dirty="0" smtClean="0">
                <a:latin typeface="Times New Roman" pitchFamily="18" charset="0"/>
                <a:cs typeface="Times New Roman" pitchFamily="18" charset="0"/>
              </a:rPr>
              <a:t> dei </a:t>
            </a:r>
            <a:r>
              <a:rPr lang="fr-FR" sz="1400" dirty="0" err="1" smtClean="0">
                <a:latin typeface="Times New Roman" pitchFamily="18" charset="0"/>
                <a:cs typeface="Times New Roman" pitchFamily="18" charset="0"/>
              </a:rPr>
              <a:t>neandertaliani</a:t>
            </a:r>
            <a:r>
              <a:rPr lang="fr-FR" sz="1400" dirty="0" smtClean="0">
                <a:latin typeface="Times New Roman" pitchFamily="18" charset="0"/>
                <a:cs typeface="Times New Roman" pitchFamily="18" charset="0"/>
              </a:rPr>
              <a:t>)</a:t>
            </a:r>
          </a:p>
          <a:p>
            <a:pPr algn="ctr"/>
            <a:r>
              <a:rPr lang="fr-FR" sz="1400" i="1" dirty="0" err="1" smtClean="0">
                <a:solidFill>
                  <a:srgbClr val="92D050"/>
                </a:solidFill>
                <a:latin typeface="Times New Roman" pitchFamily="18" charset="0"/>
                <a:cs typeface="Times New Roman" pitchFamily="18" charset="0"/>
              </a:rPr>
              <a:t>Circular</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neanderthals</a:t>
            </a:r>
            <a:r>
              <a:rPr lang="fr-FR" sz="1400" dirty="0" smtClean="0">
                <a:solidFill>
                  <a:srgbClr val="92D050"/>
                </a:solidFill>
                <a:latin typeface="Times New Roman" pitchFamily="18" charset="0"/>
                <a:cs typeface="Times New Roman" pitchFamily="18" charset="0"/>
              </a:rPr>
              <a:t>)</a:t>
            </a:r>
            <a:endParaRPr lang="fr-FR" sz="1400" dirty="0">
              <a:solidFill>
                <a:srgbClr val="92D050"/>
              </a:solidFill>
              <a:latin typeface="Times New Roman" pitchFamily="18" charset="0"/>
              <a:cs typeface="Times New Roman" pitchFamily="18" charset="0"/>
            </a:endParaRPr>
          </a:p>
        </p:txBody>
      </p:sp>
      <p:sp>
        <p:nvSpPr>
          <p:cNvPr id="8" name="ZoneTexte 7"/>
          <p:cNvSpPr txBox="1"/>
          <p:nvPr/>
        </p:nvSpPr>
        <p:spPr>
          <a:xfrm>
            <a:off x="6372200" y="5786100"/>
            <a:ext cx="1800200" cy="954107"/>
          </a:xfrm>
          <a:prstGeom prst="rect">
            <a:avLst/>
          </a:prstGeom>
          <a:noFill/>
        </p:spPr>
        <p:txBody>
          <a:bodyPr wrap="square" rtlCol="0">
            <a:spAutoFit/>
          </a:bodyPr>
          <a:lstStyle/>
          <a:p>
            <a:pPr algn="ctr"/>
            <a:r>
              <a:rPr lang="fr-FR" sz="1400" dirty="0" smtClean="0">
                <a:latin typeface="Times New Roman" pitchFamily="18" charset="0"/>
                <a:cs typeface="Times New Roman" pitchFamily="18" charset="0"/>
              </a:rPr>
              <a:t>A « </a:t>
            </a:r>
            <a:r>
              <a:rPr lang="fr-FR" sz="1400" dirty="0" err="1" smtClean="0">
                <a:latin typeface="Times New Roman" pitchFamily="18" charset="0"/>
                <a:cs typeface="Times New Roman" pitchFamily="18" charset="0"/>
              </a:rPr>
              <a:t>tetto</a:t>
            </a:r>
            <a:r>
              <a:rPr lang="fr-FR" sz="1400" dirty="0" smtClean="0">
                <a:latin typeface="Times New Roman" pitchFamily="18" charset="0"/>
                <a:cs typeface="Times New Roman" pitchFamily="18" charset="0"/>
              </a:rPr>
              <a:t> di casa » (</a:t>
            </a:r>
            <a:r>
              <a:rPr lang="fr-FR" sz="1400" i="1" dirty="0" smtClean="0">
                <a:latin typeface="Times New Roman" pitchFamily="18" charset="0"/>
                <a:cs typeface="Times New Roman" pitchFamily="18" charset="0"/>
              </a:rPr>
              <a:t>Homo sapiens)</a:t>
            </a:r>
          </a:p>
          <a:p>
            <a:pPr algn="ctr"/>
            <a:r>
              <a:rPr lang="fr-FR" sz="1400" i="1" dirty="0" smtClean="0">
                <a:solidFill>
                  <a:srgbClr val="92D050"/>
                </a:solidFill>
                <a:latin typeface="Times New Roman" pitchFamily="18" charset="0"/>
                <a:cs typeface="Times New Roman" pitchFamily="18" charset="0"/>
              </a:rPr>
              <a:t>In « House roof »</a:t>
            </a:r>
            <a:r>
              <a:rPr lang="fr-FR" sz="1400" dirty="0" smtClean="0">
                <a:solidFill>
                  <a:srgbClr val="92D050"/>
                </a:solidFill>
                <a:latin typeface="Times New Roman" pitchFamily="18" charset="0"/>
                <a:cs typeface="Times New Roman" pitchFamily="18" charset="0"/>
              </a:rPr>
              <a:t> (Homo sapiens</a:t>
            </a:r>
            <a:r>
              <a:rPr lang="fr-FR" sz="1400" i="1" dirty="0" smtClean="0">
                <a:solidFill>
                  <a:srgbClr val="92D050"/>
                </a:solidFill>
                <a:latin typeface="Times New Roman" pitchFamily="18" charset="0"/>
                <a:cs typeface="Times New Roman" pitchFamily="18" charset="0"/>
              </a:rPr>
              <a:t>)</a:t>
            </a:r>
            <a:endParaRPr lang="fr-FR" sz="1400" dirty="0">
              <a:solidFill>
                <a:srgbClr val="92D050"/>
              </a:solidFill>
              <a:latin typeface="Times New Roman" pitchFamily="18" charset="0"/>
              <a:cs typeface="Times New Roman" pitchFamily="18" charset="0"/>
            </a:endParaRPr>
          </a:p>
        </p:txBody>
      </p:sp>
      <p:sp>
        <p:nvSpPr>
          <p:cNvPr id="10" name="ZoneTexte 9"/>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Forma del cranio in vista posteriore</a:t>
            </a:r>
          </a:p>
          <a:p>
            <a:pPr algn="ct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shape</a:t>
            </a:r>
            <a:r>
              <a:rPr lang="fr-FR" i="1" dirty="0" smtClean="0">
                <a:solidFill>
                  <a:srgbClr val="92D050"/>
                </a:solidFill>
                <a:latin typeface="Times New Roman" pitchFamily="18" charset="0"/>
                <a:cs typeface="Times New Roman" pitchFamily="18" charset="0"/>
              </a:rPr>
              <a:t> in </a:t>
            </a:r>
            <a:r>
              <a:rPr lang="fr-FR" i="1" dirty="0" err="1" smtClean="0">
                <a:solidFill>
                  <a:srgbClr val="92D050"/>
                </a:solidFill>
                <a:latin typeface="Times New Roman" pitchFamily="18" charset="0"/>
                <a:cs typeface="Times New Roman" pitchFamily="18" charset="0"/>
              </a:rPr>
              <a:t>posterior</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view</a:t>
            </a:r>
            <a:endParaRPr lang="fr-FR"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Complesso sopra-orbitale</a:t>
            </a:r>
          </a:p>
          <a:p>
            <a:pPr algn="ctr"/>
            <a:r>
              <a:rPr lang="fr-FR" i="1" dirty="0" smtClean="0">
                <a:solidFill>
                  <a:srgbClr val="92D050"/>
                </a:solidFill>
                <a:latin typeface="Times New Roman" pitchFamily="18" charset="0"/>
                <a:cs typeface="Times New Roman" pitchFamily="18" charset="0"/>
              </a:rPr>
              <a:t>Supra-orbitale </a:t>
            </a:r>
            <a:r>
              <a:rPr lang="fr-FR" i="1" dirty="0" err="1" smtClean="0">
                <a:solidFill>
                  <a:srgbClr val="92D050"/>
                </a:solidFill>
                <a:latin typeface="Times New Roman" pitchFamily="18" charset="0"/>
                <a:cs typeface="Times New Roman" pitchFamily="18" charset="0"/>
              </a:rPr>
              <a:t>complex</a:t>
            </a:r>
            <a:endParaRPr lang="fr-FR" i="1" dirty="0">
              <a:solidFill>
                <a:srgbClr val="92D050"/>
              </a:solidFill>
              <a:latin typeface="Times New Roman" pitchFamily="18" charset="0"/>
              <a:cs typeface="Times New Roman" pitchFamily="18" charset="0"/>
            </a:endParaRPr>
          </a:p>
        </p:txBody>
      </p:sp>
      <p:grpSp>
        <p:nvGrpSpPr>
          <p:cNvPr id="5" name="Groupe 4"/>
          <p:cNvGrpSpPr/>
          <p:nvPr/>
        </p:nvGrpSpPr>
        <p:grpSpPr>
          <a:xfrm>
            <a:off x="31855" y="620689"/>
            <a:ext cx="8977102" cy="6264695"/>
            <a:chOff x="31855" y="620689"/>
            <a:chExt cx="8977102" cy="6264695"/>
          </a:xfrm>
        </p:grpSpPr>
        <p:pic>
          <p:nvPicPr>
            <p:cNvPr id="15362" name="Picture 2"/>
            <p:cNvPicPr>
              <a:picLocks noChangeAspect="1" noChangeArrowheads="1"/>
            </p:cNvPicPr>
            <p:nvPr/>
          </p:nvPicPr>
          <p:blipFill>
            <a:blip r:embed="rId3" cstate="print"/>
            <a:srcRect/>
            <a:stretch>
              <a:fillRect/>
            </a:stretch>
          </p:blipFill>
          <p:spPr bwMode="auto">
            <a:xfrm>
              <a:off x="31855" y="620689"/>
              <a:ext cx="8977102" cy="6264695"/>
            </a:xfrm>
            <a:prstGeom prst="rect">
              <a:avLst/>
            </a:prstGeom>
            <a:noFill/>
            <a:ln w="9525">
              <a:noFill/>
              <a:miter lim="800000"/>
              <a:headEnd/>
              <a:tailEnd/>
            </a:ln>
          </p:spPr>
        </p:pic>
        <p:sp>
          <p:nvSpPr>
            <p:cNvPr id="4" name="Rectangle 3"/>
            <p:cNvSpPr/>
            <p:nvPr/>
          </p:nvSpPr>
          <p:spPr>
            <a:xfrm>
              <a:off x="2915816" y="692696"/>
              <a:ext cx="280831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srcRect/>
          <a:stretch>
            <a:fillRect/>
          </a:stretch>
        </p:blipFill>
        <p:spPr bwMode="auto">
          <a:xfrm>
            <a:off x="107504" y="2057947"/>
            <a:ext cx="1728192" cy="4611413"/>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3861680" y="1127051"/>
            <a:ext cx="5246824" cy="5758333"/>
          </a:xfrm>
          <a:prstGeom prst="rect">
            <a:avLst/>
          </a:prstGeom>
          <a:noFill/>
          <a:ln w="9525">
            <a:noFill/>
            <a:miter lim="800000"/>
            <a:headEnd/>
            <a:tailEnd/>
          </a:ln>
        </p:spPr>
      </p:pic>
      <p:sp>
        <p:nvSpPr>
          <p:cNvPr id="7" name="ZoneTexte 6"/>
          <p:cNvSpPr txBox="1"/>
          <p:nvPr/>
        </p:nvSpPr>
        <p:spPr>
          <a:xfrm>
            <a:off x="2051720" y="2420888"/>
            <a:ext cx="1872208" cy="523220"/>
          </a:xfrm>
          <a:prstGeom prst="rect">
            <a:avLst/>
          </a:prstGeom>
          <a:noFill/>
        </p:spPr>
        <p:txBody>
          <a:bodyPr wrap="square" rtlCol="0">
            <a:spAutoFit/>
          </a:bodyPr>
          <a:lstStyle/>
          <a:p>
            <a:r>
              <a:rPr lang="it-IT" sz="1400" dirty="0" smtClean="0">
                <a:solidFill>
                  <a:srgbClr val="FFFF00"/>
                </a:solidFill>
                <a:latin typeface="Times New Roman" pitchFamily="18" charset="0"/>
                <a:cs typeface="Times New Roman" pitchFamily="18" charset="0"/>
              </a:rPr>
              <a:t>Accentuazione della curvatura cervicale</a:t>
            </a:r>
            <a:endParaRPr lang="it-IT" sz="1400" dirty="0">
              <a:solidFill>
                <a:srgbClr val="FFFF00"/>
              </a:solidFill>
              <a:latin typeface="Times New Roman" pitchFamily="18" charset="0"/>
              <a:cs typeface="Times New Roman" pitchFamily="18" charset="0"/>
            </a:endParaRPr>
          </a:p>
        </p:txBody>
      </p:sp>
      <p:sp>
        <p:nvSpPr>
          <p:cNvPr id="8" name="ZoneTexte 7"/>
          <p:cNvSpPr txBox="1"/>
          <p:nvPr/>
        </p:nvSpPr>
        <p:spPr>
          <a:xfrm>
            <a:off x="323528" y="836713"/>
            <a:ext cx="3528392" cy="954107"/>
          </a:xfrm>
          <a:prstGeom prst="rect">
            <a:avLst/>
          </a:prstGeom>
          <a:noFill/>
        </p:spPr>
        <p:txBody>
          <a:bodyPr wrap="square" rtlCol="0">
            <a:spAutoFit/>
          </a:bodyPr>
          <a:lstStyle/>
          <a:p>
            <a:r>
              <a:rPr lang="it-IT" sz="1400" dirty="0" smtClean="0">
                <a:latin typeface="Times New Roman" pitchFamily="18" charset="0"/>
                <a:cs typeface="Times New Roman" pitchFamily="18" charset="0"/>
              </a:rPr>
              <a:t>Antenati : orientazione obliqua e orientata posteriormente</a:t>
            </a:r>
          </a:p>
          <a:p>
            <a:r>
              <a:rPr lang="it-IT" sz="1400" i="1" dirty="0" smtClean="0">
                <a:latin typeface="Times New Roman" pitchFamily="18" charset="0"/>
                <a:cs typeface="Times New Roman" pitchFamily="18" charset="0"/>
              </a:rPr>
              <a:t>Homo sapiens : </a:t>
            </a:r>
            <a:r>
              <a:rPr lang="it-IT" sz="1400" dirty="0" smtClean="0">
                <a:latin typeface="Times New Roman" pitchFamily="18" charset="0"/>
                <a:cs typeface="Times New Roman" pitchFamily="18" charset="0"/>
              </a:rPr>
              <a:t>Orientazione obliqua e orientata anteriormente</a:t>
            </a:r>
            <a:endParaRPr lang="it-IT" sz="1400" i="1" dirty="0">
              <a:latin typeface="Times New Roman" pitchFamily="18" charset="0"/>
              <a:cs typeface="Times New Roman" pitchFamily="18" charset="0"/>
            </a:endParaRPr>
          </a:p>
        </p:txBody>
      </p:sp>
      <p:sp>
        <p:nvSpPr>
          <p:cNvPr id="9" name="ZoneTexte 8"/>
          <p:cNvSpPr txBox="1"/>
          <p:nvPr/>
        </p:nvSpPr>
        <p:spPr>
          <a:xfrm>
            <a:off x="0" y="35332"/>
            <a:ext cx="9144000"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Orientazione della base del cranio (piano nucale)</a:t>
            </a:r>
          </a:p>
          <a:p>
            <a:pPr algn="ctr"/>
            <a:r>
              <a:rPr lang="fr-FR" i="1" dirty="0" err="1" smtClean="0">
                <a:solidFill>
                  <a:srgbClr val="92D050"/>
                </a:solidFill>
                <a:latin typeface="Times New Roman" pitchFamily="18" charset="0"/>
                <a:cs typeface="Times New Roman" pitchFamily="18" charset="0"/>
              </a:rPr>
              <a:t>Cranial</a:t>
            </a:r>
            <a:r>
              <a:rPr lang="fr-FR" i="1" dirty="0" smtClean="0">
                <a:solidFill>
                  <a:srgbClr val="92D050"/>
                </a:solidFill>
                <a:latin typeface="Times New Roman" pitchFamily="18" charset="0"/>
                <a:cs typeface="Times New Roman" pitchFamily="18" charset="0"/>
              </a:rPr>
              <a:t> </a:t>
            </a:r>
            <a:r>
              <a:rPr lang="fr-FR" i="1" dirty="0" smtClean="0">
                <a:solidFill>
                  <a:srgbClr val="92D050"/>
                </a:solidFill>
                <a:latin typeface="Times New Roman" pitchFamily="18" charset="0"/>
                <a:cs typeface="Times New Roman" pitchFamily="18" charset="0"/>
              </a:rPr>
              <a:t>base orientation (nucal plan)</a:t>
            </a:r>
            <a:endParaRPr lang="fr-FR" i="1" dirty="0">
              <a:solidFill>
                <a:srgbClr val="92D050"/>
              </a:solidFill>
              <a:latin typeface="Times New Roman" pitchFamily="18" charset="0"/>
              <a:cs typeface="Times New Roman" pitchFamily="18" charset="0"/>
            </a:endParaRPr>
          </a:p>
        </p:txBody>
      </p:sp>
      <p:sp>
        <p:nvSpPr>
          <p:cNvPr id="11" name="ZoneTexte 10"/>
          <p:cNvSpPr txBox="1"/>
          <p:nvPr/>
        </p:nvSpPr>
        <p:spPr>
          <a:xfrm>
            <a:off x="1907704" y="4293096"/>
            <a:ext cx="1872208" cy="1384995"/>
          </a:xfrm>
          <a:prstGeom prst="rect">
            <a:avLst/>
          </a:prstGeom>
          <a:noFill/>
        </p:spPr>
        <p:txBody>
          <a:bodyPr wrap="square" rtlCol="0">
            <a:spAutoFit/>
          </a:bodyPr>
          <a:lstStyle/>
          <a:p>
            <a:r>
              <a:rPr lang="fr-FR" sz="1400" i="1" dirty="0" err="1" smtClean="0">
                <a:solidFill>
                  <a:srgbClr val="92D050"/>
                </a:solidFill>
                <a:latin typeface="Times New Roman" pitchFamily="18" charset="0"/>
                <a:cs typeface="Times New Roman" pitchFamily="18" charset="0"/>
              </a:rPr>
              <a:t>Ancestor</a:t>
            </a:r>
            <a:r>
              <a:rPr lang="fr-FR" sz="1400" i="1" dirty="0" smtClean="0">
                <a:solidFill>
                  <a:srgbClr val="92D050"/>
                </a:solidFill>
                <a:latin typeface="Times New Roman" pitchFamily="18" charset="0"/>
                <a:cs typeface="Times New Roman" pitchFamily="18" charset="0"/>
              </a:rPr>
              <a:t>: oblique orientation and </a:t>
            </a:r>
            <a:r>
              <a:rPr lang="fr-FR" sz="1400" i="1" dirty="0" err="1" smtClean="0">
                <a:solidFill>
                  <a:srgbClr val="92D050"/>
                </a:solidFill>
                <a:latin typeface="Times New Roman" pitchFamily="18" charset="0"/>
                <a:cs typeface="Times New Roman" pitchFamily="18" charset="0"/>
              </a:rPr>
              <a:t>oriented</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backward</a:t>
            </a:r>
            <a:endParaRPr lang="fr-FR" sz="1400" i="1" dirty="0" smtClean="0">
              <a:solidFill>
                <a:srgbClr val="92D050"/>
              </a:solidFill>
              <a:latin typeface="Times New Roman" pitchFamily="18" charset="0"/>
              <a:cs typeface="Times New Roman" pitchFamily="18" charset="0"/>
            </a:endParaRPr>
          </a:p>
          <a:p>
            <a:r>
              <a:rPr lang="fr-FR" sz="1400" i="1" dirty="0" smtClean="0">
                <a:solidFill>
                  <a:srgbClr val="92D050"/>
                </a:solidFill>
                <a:latin typeface="Times New Roman" pitchFamily="18" charset="0"/>
                <a:cs typeface="Times New Roman" pitchFamily="18" charset="0"/>
              </a:rPr>
              <a:t>Homo sapiens : Oblique orientation and </a:t>
            </a:r>
            <a:r>
              <a:rPr lang="fr-FR" sz="1400" i="1" dirty="0" err="1" smtClean="0">
                <a:solidFill>
                  <a:srgbClr val="92D050"/>
                </a:solidFill>
                <a:latin typeface="Times New Roman" pitchFamily="18" charset="0"/>
                <a:cs typeface="Times New Roman" pitchFamily="18" charset="0"/>
              </a:rPr>
              <a:t>oriented</a:t>
            </a:r>
            <a:r>
              <a:rPr lang="fr-FR" sz="1400" i="1" dirty="0" smtClean="0">
                <a:solidFill>
                  <a:srgbClr val="92D050"/>
                </a:solidFill>
                <a:latin typeface="Times New Roman" pitchFamily="18" charset="0"/>
                <a:cs typeface="Times New Roman" pitchFamily="18" charset="0"/>
              </a:rPr>
              <a:t> </a:t>
            </a:r>
            <a:r>
              <a:rPr lang="fr-FR" sz="1400" i="1" dirty="0" err="1" smtClean="0">
                <a:solidFill>
                  <a:srgbClr val="92D050"/>
                </a:solidFill>
                <a:latin typeface="Times New Roman" pitchFamily="18" charset="0"/>
                <a:cs typeface="Times New Roman" pitchFamily="18" charset="0"/>
              </a:rPr>
              <a:t>forward</a:t>
            </a:r>
            <a:endParaRPr lang="fr-FR" sz="14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488852"/>
            <a:ext cx="9162941" cy="58924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rillabrachiatore"/>
          <p:cNvPicPr>
            <a:picLocks noChangeAspect="1" noChangeArrowheads="1"/>
          </p:cNvPicPr>
          <p:nvPr/>
        </p:nvPicPr>
        <p:blipFill>
          <a:blip r:embed="rId3" cstate="print"/>
          <a:srcRect/>
          <a:stretch>
            <a:fillRect/>
          </a:stretch>
        </p:blipFill>
        <p:spPr bwMode="auto">
          <a:xfrm>
            <a:off x="1225550" y="1601788"/>
            <a:ext cx="3063875" cy="3771900"/>
          </a:xfrm>
          <a:prstGeom prst="rect">
            <a:avLst/>
          </a:prstGeom>
          <a:noFill/>
        </p:spPr>
      </p:pic>
      <p:pic>
        <p:nvPicPr>
          <p:cNvPr id="4" name="Picture 3" descr="uomoeretto2"/>
          <p:cNvPicPr>
            <a:picLocks noChangeAspect="1" noChangeArrowheads="1"/>
          </p:cNvPicPr>
          <p:nvPr/>
        </p:nvPicPr>
        <p:blipFill>
          <a:blip r:embed="rId4" cstate="print"/>
          <a:srcRect/>
          <a:stretch>
            <a:fillRect/>
          </a:stretch>
        </p:blipFill>
        <p:spPr bwMode="auto">
          <a:xfrm>
            <a:off x="4843463" y="476250"/>
            <a:ext cx="2886075" cy="5905500"/>
          </a:xfrm>
          <a:prstGeom prst="rect">
            <a:avLst/>
          </a:prstGeom>
          <a:noFill/>
        </p:spPr>
      </p:pic>
      <p:grpSp>
        <p:nvGrpSpPr>
          <p:cNvPr id="5" name="Group 4"/>
          <p:cNvGrpSpPr>
            <a:grpSpLocks/>
          </p:cNvGrpSpPr>
          <p:nvPr/>
        </p:nvGrpSpPr>
        <p:grpSpPr bwMode="auto">
          <a:xfrm>
            <a:off x="2743200" y="2438400"/>
            <a:ext cx="228600" cy="2362200"/>
            <a:chOff x="1728" y="1536"/>
            <a:chExt cx="144" cy="1488"/>
          </a:xfrm>
        </p:grpSpPr>
        <p:sp>
          <p:nvSpPr>
            <p:cNvPr id="6" name="Oval 5"/>
            <p:cNvSpPr>
              <a:spLocks noChangeArrowheads="1"/>
            </p:cNvSpPr>
            <p:nvPr/>
          </p:nvSpPr>
          <p:spPr bwMode="auto">
            <a:xfrm>
              <a:off x="1728" y="1536"/>
              <a:ext cx="144" cy="144"/>
            </a:xfrm>
            <a:prstGeom prst="ellipse">
              <a:avLst/>
            </a:prstGeom>
            <a:solidFill>
              <a:srgbClr val="000066"/>
            </a:solidFill>
            <a:ln w="9525">
              <a:solidFill>
                <a:srgbClr val="000066"/>
              </a:solidFill>
              <a:round/>
              <a:headEnd/>
              <a:tailEnd/>
            </a:ln>
            <a:effectLst/>
          </p:spPr>
          <p:txBody>
            <a:bodyPr wrap="none" anchor="ctr"/>
            <a:lstStyle/>
            <a:p>
              <a:endParaRPr lang="fr-FR"/>
            </a:p>
          </p:txBody>
        </p:sp>
        <p:sp>
          <p:nvSpPr>
            <p:cNvPr id="7" name="Line 6"/>
            <p:cNvSpPr>
              <a:spLocks noChangeShapeType="1"/>
            </p:cNvSpPr>
            <p:nvPr/>
          </p:nvSpPr>
          <p:spPr bwMode="auto">
            <a:xfrm>
              <a:off x="1806" y="1632"/>
              <a:ext cx="0" cy="1392"/>
            </a:xfrm>
            <a:prstGeom prst="line">
              <a:avLst/>
            </a:prstGeom>
            <a:noFill/>
            <a:ln w="38100">
              <a:solidFill>
                <a:srgbClr val="000066"/>
              </a:solidFill>
              <a:round/>
              <a:headEnd/>
              <a:tailEnd type="arrow" w="med" len="med"/>
            </a:ln>
            <a:effectLst/>
          </p:spPr>
          <p:txBody>
            <a:bodyPr wrap="none" anchor="ctr"/>
            <a:lstStyle/>
            <a:p>
              <a:endParaRPr lang="fr-FR"/>
            </a:p>
          </p:txBody>
        </p:sp>
      </p:grpSp>
      <p:grpSp>
        <p:nvGrpSpPr>
          <p:cNvPr id="8" name="Group 7"/>
          <p:cNvGrpSpPr>
            <a:grpSpLocks/>
          </p:cNvGrpSpPr>
          <p:nvPr/>
        </p:nvGrpSpPr>
        <p:grpSpPr bwMode="auto">
          <a:xfrm>
            <a:off x="6248400" y="1184275"/>
            <a:ext cx="228600" cy="3997325"/>
            <a:chOff x="3936" y="746"/>
            <a:chExt cx="144" cy="2518"/>
          </a:xfrm>
        </p:grpSpPr>
        <p:sp>
          <p:nvSpPr>
            <p:cNvPr id="9" name="Line 8"/>
            <p:cNvSpPr>
              <a:spLocks noChangeShapeType="1"/>
            </p:cNvSpPr>
            <p:nvPr/>
          </p:nvSpPr>
          <p:spPr bwMode="auto">
            <a:xfrm>
              <a:off x="4002" y="768"/>
              <a:ext cx="0" cy="2496"/>
            </a:xfrm>
            <a:prstGeom prst="line">
              <a:avLst/>
            </a:prstGeom>
            <a:noFill/>
            <a:ln w="38100">
              <a:solidFill>
                <a:srgbClr val="000066"/>
              </a:solidFill>
              <a:round/>
              <a:headEnd/>
              <a:tailEnd type="arrow" w="med" len="med"/>
            </a:ln>
            <a:effectLst/>
          </p:spPr>
          <p:txBody>
            <a:bodyPr wrap="none" anchor="ctr"/>
            <a:lstStyle/>
            <a:p>
              <a:endParaRPr lang="fr-FR"/>
            </a:p>
          </p:txBody>
        </p:sp>
        <p:sp>
          <p:nvSpPr>
            <p:cNvPr id="10" name="Oval 9"/>
            <p:cNvSpPr>
              <a:spLocks noChangeArrowheads="1"/>
            </p:cNvSpPr>
            <p:nvPr/>
          </p:nvSpPr>
          <p:spPr bwMode="auto">
            <a:xfrm>
              <a:off x="3936" y="1632"/>
              <a:ext cx="144" cy="144"/>
            </a:xfrm>
            <a:prstGeom prst="ellipse">
              <a:avLst/>
            </a:prstGeom>
            <a:solidFill>
              <a:srgbClr val="000066"/>
            </a:solidFill>
            <a:ln w="9525">
              <a:solidFill>
                <a:schemeClr val="tx1"/>
              </a:solidFill>
              <a:round/>
              <a:headEnd/>
              <a:tailEnd/>
            </a:ln>
            <a:effectLst/>
          </p:spPr>
          <p:txBody>
            <a:bodyPr wrap="none" anchor="ctr"/>
            <a:lstStyle/>
            <a:p>
              <a:endParaRPr lang="fr-FR"/>
            </a:p>
          </p:txBody>
        </p:sp>
        <p:sp>
          <p:nvSpPr>
            <p:cNvPr id="11" name="Oval 10"/>
            <p:cNvSpPr>
              <a:spLocks noChangeArrowheads="1"/>
            </p:cNvSpPr>
            <p:nvPr/>
          </p:nvSpPr>
          <p:spPr bwMode="auto">
            <a:xfrm>
              <a:off x="3966" y="746"/>
              <a:ext cx="66" cy="70"/>
            </a:xfrm>
            <a:prstGeom prst="ellipse">
              <a:avLst/>
            </a:prstGeom>
            <a:solidFill>
              <a:srgbClr val="000066"/>
            </a:solidFill>
            <a:ln w="9525">
              <a:solidFill>
                <a:schemeClr val="tx1"/>
              </a:solidFill>
              <a:round/>
              <a:headEnd/>
              <a:tailEnd/>
            </a:ln>
            <a:effectLst/>
          </p:spPr>
          <p:txBody>
            <a:bodyPr wrap="none"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vita"/>
          <p:cNvPicPr>
            <a:picLocks noChangeAspect="1" noChangeArrowheads="1"/>
          </p:cNvPicPr>
          <p:nvPr/>
        </p:nvPicPr>
        <p:blipFill>
          <a:blip r:embed="rId3" cstate="print"/>
          <a:srcRect b="13692"/>
          <a:stretch>
            <a:fillRect/>
          </a:stretch>
        </p:blipFill>
        <p:spPr bwMode="auto">
          <a:xfrm>
            <a:off x="323850" y="471488"/>
            <a:ext cx="8424863" cy="59245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3" cstate="print"/>
          <a:srcRect/>
          <a:stretch>
            <a:fillRect/>
          </a:stretch>
        </p:blipFill>
        <p:spPr bwMode="auto">
          <a:xfrm>
            <a:off x="42863" y="28575"/>
            <a:ext cx="9056687" cy="679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3" cstate="print"/>
          <a:srcRect/>
          <a:stretch>
            <a:fillRect/>
          </a:stretch>
        </p:blipFill>
        <p:spPr bwMode="auto">
          <a:xfrm>
            <a:off x="109538" y="80963"/>
            <a:ext cx="8923337" cy="6694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40"/>
            <a:ext cx="8291264" cy="1503040"/>
          </a:xfrm>
        </p:spPr>
        <p:txBody>
          <a:bodyPr>
            <a:normAutofit fontScale="90000"/>
          </a:bodyPr>
          <a:lstStyle/>
          <a:p>
            <a:r>
              <a:rPr lang="it-IT" sz="3200" dirty="0" smtClean="0">
                <a:solidFill>
                  <a:schemeClr val="tx1"/>
                </a:solidFill>
                <a:latin typeface="Times New Roman" pitchFamily="18" charset="0"/>
                <a:cs typeface="Times New Roman" pitchFamily="18" charset="0"/>
              </a:rPr>
              <a:t>Tecnologie e Metodologie per l’acquisizione dei dati</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i="1" dirty="0" err="1" smtClean="0">
                <a:solidFill>
                  <a:srgbClr val="92D050"/>
                </a:solidFill>
                <a:latin typeface="Times New Roman" pitchFamily="18" charset="0"/>
                <a:cs typeface="Times New Roman" pitchFamily="18" charset="0"/>
              </a:rPr>
              <a:t>Technology</a:t>
            </a:r>
            <a:r>
              <a:rPr lang="fr-FR" sz="3200" i="1" dirty="0" smtClean="0">
                <a:solidFill>
                  <a:srgbClr val="92D050"/>
                </a:solidFill>
                <a:latin typeface="Times New Roman" pitchFamily="18" charset="0"/>
                <a:cs typeface="Times New Roman" pitchFamily="18" charset="0"/>
              </a:rPr>
              <a:t> and </a:t>
            </a:r>
            <a:r>
              <a:rPr lang="fr-FR" sz="3200" i="1" dirty="0" err="1" smtClean="0">
                <a:solidFill>
                  <a:srgbClr val="92D050"/>
                </a:solidFill>
                <a:latin typeface="Times New Roman" pitchFamily="18" charset="0"/>
                <a:cs typeface="Times New Roman" pitchFamily="18" charset="0"/>
              </a:rPr>
              <a:t>Methodology</a:t>
            </a:r>
            <a:r>
              <a:rPr lang="fr-FR" sz="3200" i="1" dirty="0" smtClean="0">
                <a:solidFill>
                  <a:srgbClr val="92D050"/>
                </a:solidFill>
                <a:latin typeface="Times New Roman" pitchFamily="18" charset="0"/>
                <a:cs typeface="Times New Roman" pitchFamily="18" charset="0"/>
              </a:rPr>
              <a:t> for data acquisition</a:t>
            </a:r>
            <a:endParaRPr lang="fr-FR" sz="32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08920"/>
            <a:ext cx="9144000" cy="1077218"/>
          </a:xfrm>
          <a:prstGeom prst="rect">
            <a:avLst/>
          </a:prstGeom>
        </p:spPr>
        <p:txBody>
          <a:bodyPr wrap="square">
            <a:spAutoFit/>
          </a:bodyPr>
          <a:lstStyle/>
          <a:p>
            <a:pPr algn="ctr"/>
            <a:r>
              <a:rPr lang="it-IT" sz="3200" dirty="0" smtClean="0">
                <a:latin typeface="Times New Roman" pitchFamily="18" charset="0"/>
                <a:cs typeface="Times New Roman" pitchFamily="18" charset="0"/>
              </a:rPr>
              <a:t>Paleoantropologia : Materiale di Studio</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r>
              <a:rPr lang="fr-FR" sz="3200" i="1" dirty="0" err="1" smtClean="0">
                <a:solidFill>
                  <a:srgbClr val="92D050"/>
                </a:solidFill>
                <a:latin typeface="Times New Roman" pitchFamily="18" charset="0"/>
                <a:cs typeface="Times New Roman" pitchFamily="18" charset="0"/>
              </a:rPr>
              <a:t>Paleoanthropology</a:t>
            </a:r>
            <a:r>
              <a:rPr lang="fr-FR" sz="3200" i="1" dirty="0" smtClean="0">
                <a:solidFill>
                  <a:srgbClr val="92D050"/>
                </a:solidFill>
                <a:latin typeface="Times New Roman" pitchFamily="18" charset="0"/>
                <a:cs typeface="Times New Roman" pitchFamily="18" charset="0"/>
              </a:rPr>
              <a:t>: </a:t>
            </a:r>
            <a:r>
              <a:rPr lang="fr-FR" sz="3200" i="1" dirty="0" err="1" smtClean="0">
                <a:solidFill>
                  <a:srgbClr val="92D050"/>
                </a:solidFill>
                <a:latin typeface="Times New Roman" pitchFamily="18" charset="0"/>
                <a:cs typeface="Times New Roman" pitchFamily="18" charset="0"/>
              </a:rPr>
              <a:t>Material</a:t>
            </a:r>
            <a:endParaRPr lang="fr-FR" sz="3200"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4"/>
            <a:ext cx="8229600" cy="720080"/>
          </a:xfrm>
        </p:spPr>
        <p:txBody>
          <a:bodyPr>
            <a:normAutofit/>
          </a:bodyPr>
          <a:lstStyle/>
          <a:p>
            <a:r>
              <a:rPr lang="it-IT" sz="1800" dirty="0" smtClean="0">
                <a:solidFill>
                  <a:schemeClr val="tx1"/>
                </a:solidFill>
                <a:latin typeface="Times New Roman" pitchFamily="18" charset="0"/>
                <a:cs typeface="Times New Roman" pitchFamily="18" charset="0"/>
              </a:rPr>
              <a:t>Digitalizzatore</a:t>
            </a:r>
            <a:br>
              <a:rPr lang="it-IT" sz="1800" dirty="0" smtClean="0">
                <a:solidFill>
                  <a:schemeClr val="tx1"/>
                </a:solidFill>
                <a:latin typeface="Times New Roman" pitchFamily="18" charset="0"/>
                <a:cs typeface="Times New Roman" pitchFamily="18" charset="0"/>
              </a:rPr>
            </a:br>
            <a:r>
              <a:rPr lang="it-IT" sz="1800" i="1" dirty="0" err="1" smtClean="0">
                <a:solidFill>
                  <a:schemeClr val="tx1"/>
                </a:solidFill>
                <a:latin typeface="Times New Roman" pitchFamily="18" charset="0"/>
                <a:cs typeface="Times New Roman" pitchFamily="18" charset="0"/>
              </a:rPr>
              <a:t>Microscribe</a:t>
            </a:r>
            <a:endParaRPr lang="it-IT" sz="1800" i="1"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457200" y="836712"/>
            <a:ext cx="8172966" cy="2232248"/>
          </a:xfrm>
        </p:spPr>
        <p:txBody>
          <a:bodyPr>
            <a:noAutofit/>
          </a:bodyPr>
          <a:lstStyle/>
          <a:p>
            <a:r>
              <a:rPr lang="it-IT" sz="1600" dirty="0" smtClean="0">
                <a:latin typeface="Times New Roman" pitchFamily="18" charset="0"/>
                <a:cs typeface="Times New Roman" pitchFamily="18" charset="0"/>
              </a:rPr>
              <a:t>Tecnica: Cattura le proprietà fisiche dell’oggetto. / </a:t>
            </a:r>
            <a:r>
              <a:rPr lang="it-IT" sz="1600" i="1" dirty="0" err="1" smtClean="0">
                <a:solidFill>
                  <a:srgbClr val="92D050"/>
                </a:solidFill>
                <a:latin typeface="Times New Roman" pitchFamily="18" charset="0"/>
                <a:cs typeface="Times New Roman" pitchFamily="18" charset="0"/>
              </a:rPr>
              <a:t>Capture</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phisic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property</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object</a:t>
            </a:r>
            <a:endParaRPr lang="it-IT" sz="1600"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Metodica: Il </a:t>
            </a:r>
            <a:r>
              <a:rPr lang="it-IT" sz="1600" dirty="0" err="1" smtClean="0">
                <a:latin typeface="Times New Roman" pitchFamily="18" charset="0"/>
                <a:cs typeface="Times New Roman" pitchFamily="18" charset="0"/>
              </a:rPr>
              <a:t>microscribe</a:t>
            </a:r>
            <a:r>
              <a:rPr lang="it-IT" sz="1600" dirty="0" smtClean="0">
                <a:latin typeface="Times New Roman" pitchFamily="18" charset="0"/>
                <a:cs typeface="Times New Roman" pitchFamily="18" charset="0"/>
              </a:rPr>
              <a:t> è un braccio articolato con un puntatore che definisce la posizione di un punto nello spazio in relazione al punto di riferimento dello strumento (base del robot). Il robot conosce la posizione del puntatore grazie a dei  potenziometri nel braccio articolato. </a:t>
            </a:r>
          </a:p>
          <a:p>
            <a:pPr>
              <a:buNone/>
            </a:pPr>
            <a:r>
              <a:rPr lang="it-IT" sz="1600" i="1" dirty="0" smtClean="0">
                <a:solidFill>
                  <a:srgbClr val="002060"/>
                </a:solidFill>
                <a:latin typeface="Times New Roman" pitchFamily="18" charset="0"/>
                <a:cs typeface="Times New Roman" pitchFamily="18" charset="0"/>
              </a:rPr>
              <a:t>	</a:t>
            </a:r>
            <a:r>
              <a:rPr lang="it-IT" sz="1600" i="1" dirty="0" smtClean="0">
                <a:solidFill>
                  <a:srgbClr val="92D050"/>
                </a:solidFill>
                <a:latin typeface="Times New Roman" pitchFamily="18" charset="0"/>
                <a:cs typeface="Times New Roman" pitchFamily="18" charset="0"/>
              </a:rPr>
              <a:t>The </a:t>
            </a:r>
            <a:r>
              <a:rPr lang="it-IT" sz="1600" i="1" dirty="0" err="1" smtClean="0">
                <a:solidFill>
                  <a:srgbClr val="92D050"/>
                </a:solidFill>
                <a:latin typeface="Times New Roman" pitchFamily="18" charset="0"/>
                <a:cs typeface="Times New Roman" pitchFamily="18" charset="0"/>
              </a:rPr>
              <a:t>microscribe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an </a:t>
            </a:r>
            <a:r>
              <a:rPr lang="it-IT" sz="1600" i="1" dirty="0" err="1" smtClean="0">
                <a:solidFill>
                  <a:srgbClr val="92D050"/>
                </a:solidFill>
                <a:latin typeface="Times New Roman" pitchFamily="18" charset="0"/>
                <a:cs typeface="Times New Roman" pitchFamily="18" charset="0"/>
              </a:rPr>
              <a:t>articulated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arm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which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digitized</a:t>
            </a:r>
            <a:r>
              <a:rPr lang="it-IT" sz="1600" i="1" dirty="0" smtClean="0">
                <a:solidFill>
                  <a:srgbClr val="92D050"/>
                </a:solidFill>
                <a:latin typeface="Times New Roman" pitchFamily="18" charset="0"/>
                <a:cs typeface="Times New Roman" pitchFamily="18" charset="0"/>
              </a:rPr>
              <a:t> the position of a </a:t>
            </a:r>
            <a:r>
              <a:rPr lang="it-IT" sz="1600" i="1" dirty="0" err="1" smtClean="0">
                <a:solidFill>
                  <a:srgbClr val="92D050"/>
                </a:solidFill>
                <a:latin typeface="Times New Roman" pitchFamily="18" charset="0"/>
                <a:cs typeface="Times New Roman" pitchFamily="18" charset="0"/>
              </a:rPr>
              <a:t>point</a:t>
            </a:r>
            <a:r>
              <a:rPr lang="it-IT" sz="1600" i="1" dirty="0" smtClean="0">
                <a:solidFill>
                  <a:srgbClr val="92D050"/>
                </a:solidFill>
                <a:latin typeface="Times New Roman" pitchFamily="18" charset="0"/>
                <a:cs typeface="Times New Roman" pitchFamily="18" charset="0"/>
              </a:rPr>
              <a:t> in </a:t>
            </a:r>
            <a:r>
              <a:rPr lang="it-IT" sz="1600" i="1" dirty="0" err="1" smtClean="0">
                <a:solidFill>
                  <a:srgbClr val="92D050"/>
                </a:solidFill>
                <a:latin typeface="Times New Roman" pitchFamily="18" charset="0"/>
                <a:cs typeface="Times New Roman" pitchFamily="18" charset="0"/>
              </a:rPr>
              <a:t>comparison</a:t>
            </a:r>
            <a:r>
              <a:rPr lang="it-IT" sz="1600" i="1" dirty="0" smtClean="0">
                <a:solidFill>
                  <a:srgbClr val="92D050"/>
                </a:solidFill>
                <a:latin typeface="Times New Roman" pitchFamily="18" charset="0"/>
                <a:cs typeface="Times New Roman" pitchFamily="18" charset="0"/>
              </a:rPr>
              <a:t> to the </a:t>
            </a:r>
            <a:r>
              <a:rPr lang="it-IT" sz="1600" i="1" dirty="0" err="1" smtClean="0">
                <a:solidFill>
                  <a:srgbClr val="92D050"/>
                </a:solidFill>
                <a:latin typeface="Times New Roman" pitchFamily="18" charset="0"/>
                <a:cs typeface="Times New Roman" pitchFamily="18" charset="0"/>
              </a:rPr>
              <a:t>reference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point</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tools</a:t>
            </a:r>
            <a:r>
              <a:rPr lang="it-IT" sz="1600" i="1" dirty="0" smtClean="0">
                <a:solidFill>
                  <a:srgbClr val="92D050"/>
                </a:solidFill>
                <a:latin typeface="Times New Roman" pitchFamily="18" charset="0"/>
                <a:cs typeface="Times New Roman" pitchFamily="18" charset="0"/>
              </a:rPr>
              <a:t> (base). The robot </a:t>
            </a:r>
            <a:r>
              <a:rPr lang="it-IT" sz="1600" i="1" dirty="0" err="1" smtClean="0">
                <a:solidFill>
                  <a:srgbClr val="92D050"/>
                </a:solidFill>
                <a:latin typeface="Times New Roman" pitchFamily="18" charset="0"/>
                <a:cs typeface="Times New Roman" pitchFamily="18" charset="0"/>
              </a:rPr>
              <a:t>knows</a:t>
            </a:r>
            <a:r>
              <a:rPr lang="it-IT" sz="1600" i="1" dirty="0" smtClean="0">
                <a:solidFill>
                  <a:srgbClr val="92D050"/>
                </a:solidFill>
                <a:latin typeface="Times New Roman" pitchFamily="18" charset="0"/>
                <a:cs typeface="Times New Roman" pitchFamily="18" charset="0"/>
              </a:rPr>
              <a:t> the position of the </a:t>
            </a:r>
            <a:r>
              <a:rPr lang="it-IT" sz="1600" i="1" dirty="0" err="1" smtClean="0">
                <a:solidFill>
                  <a:srgbClr val="92D050"/>
                </a:solidFill>
                <a:latin typeface="Times New Roman" pitchFamily="18" charset="0"/>
                <a:cs typeface="Times New Roman" pitchFamily="18" charset="0"/>
              </a:rPr>
              <a:t>punter</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thanks</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potentiometer</a:t>
            </a:r>
            <a:r>
              <a:rPr lang="it-IT" sz="1600" i="1" dirty="0" smtClean="0">
                <a:solidFill>
                  <a:srgbClr val="92D050"/>
                </a:solidFill>
                <a:latin typeface="Times New Roman" pitchFamily="18" charset="0"/>
                <a:cs typeface="Times New Roman" pitchFamily="18" charset="0"/>
              </a:rPr>
              <a:t> in the </a:t>
            </a:r>
            <a:r>
              <a:rPr lang="it-IT" sz="1600" i="1" dirty="0" err="1" smtClean="0">
                <a:solidFill>
                  <a:srgbClr val="92D050"/>
                </a:solidFill>
                <a:latin typeface="Times New Roman" pitchFamily="18" charset="0"/>
                <a:cs typeface="Times New Roman" pitchFamily="18" charset="0"/>
              </a:rPr>
              <a:t>articulated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arm</a:t>
            </a:r>
            <a:r>
              <a:rPr lang="it-IT" sz="1600" i="1" dirty="0" smtClean="0">
                <a:solidFill>
                  <a:srgbClr val="92D050"/>
                </a:solidFill>
                <a:latin typeface="Times New Roman" pitchFamily="18" charset="0"/>
                <a:cs typeface="Times New Roman" pitchFamily="18" charset="0"/>
              </a:rPr>
              <a:t>.</a:t>
            </a:r>
          </a:p>
          <a:p>
            <a:r>
              <a:rPr lang="it-IT" sz="1600" dirty="0" smtClean="0">
                <a:latin typeface="Times New Roman" pitchFamily="18" charset="0"/>
                <a:cs typeface="Times New Roman" pitchFamily="18" charset="0"/>
              </a:rPr>
              <a:t>Risoluzione: 0,2 mm</a:t>
            </a:r>
            <a:endParaRPr lang="it-IT" sz="1600" dirty="0">
              <a:latin typeface="Times New Roman" pitchFamily="18" charset="0"/>
              <a:cs typeface="Times New Roman" pitchFamily="18" charset="0"/>
            </a:endParaRPr>
          </a:p>
        </p:txBody>
      </p:sp>
      <p:pic>
        <p:nvPicPr>
          <p:cNvPr id="84994" name="Picture 2" descr="http://www.hellopro.fr/images/produit-2/2/1/1/bras-de-mesure-tridimensionnelle-microscribe-g2-184112.jpg"/>
          <p:cNvPicPr>
            <a:picLocks noChangeAspect="1" noChangeArrowheads="1"/>
          </p:cNvPicPr>
          <p:nvPr/>
        </p:nvPicPr>
        <p:blipFill>
          <a:blip r:embed="rId3" cstate="print"/>
          <a:srcRect/>
          <a:stretch>
            <a:fillRect/>
          </a:stretch>
        </p:blipFill>
        <p:spPr bwMode="auto">
          <a:xfrm>
            <a:off x="6156176" y="3068960"/>
            <a:ext cx="2473990" cy="3501008"/>
          </a:xfrm>
          <a:prstGeom prst="rect">
            <a:avLst/>
          </a:prstGeom>
          <a:noFill/>
        </p:spPr>
      </p:pic>
      <p:pic>
        <p:nvPicPr>
          <p:cNvPr id="5" name="Picture 2" descr="http://westerndesert.geolab.cz/img/antropo/Obr3.jpg"/>
          <p:cNvPicPr>
            <a:picLocks noChangeAspect="1" noChangeArrowheads="1"/>
          </p:cNvPicPr>
          <p:nvPr/>
        </p:nvPicPr>
        <p:blipFill>
          <a:blip r:embed="rId4" cstate="print"/>
          <a:srcRect/>
          <a:stretch>
            <a:fillRect/>
          </a:stretch>
        </p:blipFill>
        <p:spPr bwMode="auto">
          <a:xfrm>
            <a:off x="3419872" y="3717032"/>
            <a:ext cx="2382617" cy="2592288"/>
          </a:xfrm>
          <a:prstGeom prst="rect">
            <a:avLst/>
          </a:prstGeom>
          <a:noFill/>
        </p:spPr>
      </p:pic>
      <p:pic>
        <p:nvPicPr>
          <p:cNvPr id="84996" name="Picture 4" descr="http://www.redwoods.edu/Instruct/AGarwin/images/stfig34.jpg"/>
          <p:cNvPicPr>
            <a:picLocks noChangeAspect="1" noChangeArrowheads="1"/>
          </p:cNvPicPr>
          <p:nvPr/>
        </p:nvPicPr>
        <p:blipFill>
          <a:blip r:embed="rId5" cstate="print"/>
          <a:srcRect/>
          <a:stretch>
            <a:fillRect/>
          </a:stretch>
        </p:blipFill>
        <p:spPr bwMode="auto">
          <a:xfrm>
            <a:off x="683568" y="3501008"/>
            <a:ext cx="2456552" cy="317147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624"/>
            <a:ext cx="9144000" cy="720080"/>
          </a:xfrm>
        </p:spPr>
        <p:txBody>
          <a:bodyPr>
            <a:normAutofit/>
          </a:bodyPr>
          <a:lstStyle/>
          <a:p>
            <a:r>
              <a:rPr lang="it-IT" sz="1800" dirty="0" smtClean="0">
                <a:solidFill>
                  <a:schemeClr val="tx1"/>
                </a:solidFill>
                <a:latin typeface="Times New Roman" panose="02020603050405020304" pitchFamily="18" charset="0"/>
                <a:cs typeface="Times New Roman" panose="02020603050405020304" pitchFamily="18" charset="0"/>
              </a:rPr>
              <a:t>Scanner di superficie / </a:t>
            </a:r>
            <a:r>
              <a:rPr lang="it-IT" sz="1800" i="1" dirty="0" err="1" smtClean="0">
                <a:solidFill>
                  <a:srgbClr val="92D050"/>
                </a:solidFill>
                <a:latin typeface="Times New Roman" panose="02020603050405020304" pitchFamily="18" charset="0"/>
                <a:cs typeface="Times New Roman" panose="02020603050405020304" pitchFamily="18" charset="0"/>
              </a:rPr>
              <a:t>Surface</a:t>
            </a:r>
            <a:r>
              <a:rPr lang="it-IT" sz="1800" i="1" dirty="0" smtClean="0">
                <a:solidFill>
                  <a:srgbClr val="92D050"/>
                </a:solidFill>
                <a:latin typeface="Times New Roman" panose="02020603050405020304" pitchFamily="18" charset="0"/>
                <a:cs typeface="Times New Roman" panose="02020603050405020304" pitchFamily="18" charset="0"/>
              </a:rPr>
              <a:t> scanner</a:t>
            </a:r>
            <a:r>
              <a:rPr lang="it-IT" sz="1800" dirty="0" smtClean="0">
                <a:solidFill>
                  <a:schemeClr val="tx1"/>
                </a:solidFill>
                <a:latin typeface="Times New Roman" panose="02020603050405020304" pitchFamily="18" charset="0"/>
                <a:cs typeface="Times New Roman" panose="02020603050405020304" pitchFamily="18" charset="0"/>
              </a:rPr>
              <a:t/>
            </a:r>
            <a:br>
              <a:rPr lang="it-IT" sz="1800" dirty="0" smtClean="0">
                <a:solidFill>
                  <a:schemeClr val="tx1"/>
                </a:solidFill>
                <a:latin typeface="Times New Roman" panose="02020603050405020304" pitchFamily="18" charset="0"/>
                <a:cs typeface="Times New Roman" panose="02020603050405020304" pitchFamily="18" charset="0"/>
              </a:rPr>
            </a:br>
            <a:r>
              <a:rPr lang="it-IT" sz="1800" i="1" dirty="0" smtClean="0">
                <a:solidFill>
                  <a:schemeClr val="tx1"/>
                </a:solidFill>
                <a:latin typeface="Times New Roman" panose="02020603050405020304" pitchFamily="18" charset="0"/>
                <a:cs typeface="Times New Roman" panose="02020603050405020304" pitchFamily="18" charset="0"/>
              </a:rPr>
              <a:t>Laser Scanner</a:t>
            </a:r>
            <a:endParaRPr lang="it-IT" sz="1800"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908720"/>
            <a:ext cx="8892480" cy="2554545"/>
          </a:xfrm>
          <a:prstGeom prst="rect">
            <a:avLst/>
          </a:prstGeom>
        </p:spPr>
        <p:txBody>
          <a:bodyPr wrap="square">
            <a:spAutoFit/>
          </a:bodyPr>
          <a:lstStyle/>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Tecnica laser / </a:t>
            </a:r>
            <a:r>
              <a:rPr lang="it-IT" sz="1600" i="1" dirty="0" smtClean="0">
                <a:solidFill>
                  <a:srgbClr val="92D050"/>
                </a:solidFill>
                <a:latin typeface="Times New Roman" panose="02020603050405020304" pitchFamily="18" charset="0"/>
                <a:cs typeface="Times New Roman" panose="02020603050405020304" pitchFamily="18" charset="0"/>
              </a:rPr>
              <a:t>Laser </a:t>
            </a:r>
            <a:r>
              <a:rPr lang="it-IT" sz="1600" i="1" dirty="0" err="1" smtClean="0">
                <a:solidFill>
                  <a:srgbClr val="92D050"/>
                </a:solidFill>
                <a:latin typeface="Times New Roman" panose="02020603050405020304" pitchFamily="18" charset="0"/>
                <a:cs typeface="Times New Roman" panose="02020603050405020304" pitchFamily="18" charset="0"/>
              </a:rPr>
              <a:t>technique</a:t>
            </a:r>
            <a:endParaRPr lang="it-IT" sz="1600" i="1" dirty="0" smtClean="0">
              <a:solidFill>
                <a:srgbClr val="92D050"/>
              </a:solidFill>
              <a:latin typeface="Times New Roman" panose="02020603050405020304" pitchFamily="18" charset="0"/>
              <a:cs typeface="Times New Roman" panose="02020603050405020304" pitchFamily="18" charset="0"/>
            </a:endParaRPr>
          </a:p>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Principio: Misura la posizione di un campionamento di punti in un sistema cartesiano della superficie di un oggetto.</a:t>
            </a:r>
          </a:p>
          <a:p>
            <a:pPr algn="just"/>
            <a:r>
              <a:rPr lang="it-IT" sz="1600" i="1" dirty="0" err="1" smtClean="0">
                <a:solidFill>
                  <a:srgbClr val="92D050"/>
                </a:solidFill>
                <a:latin typeface="Times New Roman" panose="02020603050405020304" pitchFamily="18" charset="0"/>
                <a:cs typeface="Times New Roman" panose="02020603050405020304" pitchFamily="18" charset="0"/>
              </a:rPr>
              <a:t>Measure</a:t>
            </a:r>
            <a:r>
              <a:rPr lang="it-IT" sz="1600" i="1" dirty="0" smtClean="0">
                <a:solidFill>
                  <a:srgbClr val="92D050"/>
                </a:solidFill>
                <a:latin typeface="Times New Roman" panose="02020603050405020304" pitchFamily="18" charset="0"/>
                <a:cs typeface="Times New Roman" panose="02020603050405020304" pitchFamily="18" charset="0"/>
              </a:rPr>
              <a:t> the position of a </a:t>
            </a:r>
            <a:r>
              <a:rPr lang="it-IT" sz="1600" i="1" dirty="0" err="1" smtClean="0">
                <a:solidFill>
                  <a:srgbClr val="92D050"/>
                </a:solidFill>
                <a:latin typeface="Times New Roman" panose="02020603050405020304" pitchFamily="18" charset="0"/>
                <a:cs typeface="Times New Roman" panose="02020603050405020304" pitchFamily="18" charset="0"/>
              </a:rPr>
              <a:t>point</a:t>
            </a:r>
            <a:r>
              <a:rPr lang="it-IT" sz="1600" i="1" dirty="0" smtClean="0">
                <a:solidFill>
                  <a:srgbClr val="92D050"/>
                </a:solidFill>
                <a:latin typeface="Times New Roman" panose="02020603050405020304" pitchFamily="18" charset="0"/>
                <a:cs typeface="Times New Roman" panose="02020603050405020304" pitchFamily="18" charset="0"/>
              </a:rPr>
              <a:t> sample in a </a:t>
            </a:r>
            <a:r>
              <a:rPr lang="it-IT" sz="1600" i="1" dirty="0" err="1" smtClean="0">
                <a:solidFill>
                  <a:srgbClr val="92D050"/>
                </a:solidFill>
                <a:latin typeface="Times New Roman" panose="02020603050405020304" pitchFamily="18" charset="0"/>
                <a:cs typeface="Times New Roman" panose="02020603050405020304" pitchFamily="18" charset="0"/>
              </a:rPr>
              <a:t>cartesian</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sistem</a:t>
            </a:r>
            <a:r>
              <a:rPr lang="it-IT" sz="1600" i="1" dirty="0" smtClean="0">
                <a:solidFill>
                  <a:srgbClr val="92D050"/>
                </a:solidFill>
                <a:latin typeface="Times New Roman" panose="02020603050405020304" pitchFamily="18" charset="0"/>
                <a:cs typeface="Times New Roman" panose="02020603050405020304" pitchFamily="18" charset="0"/>
              </a:rPr>
              <a:t> of the </a:t>
            </a:r>
            <a:r>
              <a:rPr lang="it-IT" sz="1600" i="1" dirty="0" err="1" smtClean="0">
                <a:solidFill>
                  <a:srgbClr val="92D050"/>
                </a:solidFill>
                <a:latin typeface="Times New Roman" panose="02020603050405020304" pitchFamily="18" charset="0"/>
                <a:cs typeface="Times New Roman" panose="02020603050405020304" pitchFamily="18" charset="0"/>
              </a:rPr>
              <a:t>object</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surface</a:t>
            </a:r>
            <a:r>
              <a:rPr lang="it-IT" sz="1600" i="1" dirty="0" smtClean="0">
                <a:solidFill>
                  <a:srgbClr val="92D050"/>
                </a:solidFill>
                <a:latin typeface="Times New Roman" panose="02020603050405020304" pitchFamily="18" charset="0"/>
                <a:cs typeface="Times New Roman" panose="02020603050405020304" pitchFamily="18" charset="0"/>
              </a:rPr>
              <a:t>.</a:t>
            </a:r>
          </a:p>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Metodica: lo scanner misura la distanza dall’oggetto usando un raggio laser. La distanza viene calcolata contando il tempo che il laser impiega nel tragitto a/r. </a:t>
            </a:r>
          </a:p>
          <a:p>
            <a:pPr algn="just"/>
            <a:r>
              <a:rPr lang="it-IT" sz="1600" i="1" dirty="0" smtClean="0">
                <a:solidFill>
                  <a:srgbClr val="92D050"/>
                </a:solidFill>
                <a:latin typeface="Times New Roman" panose="02020603050405020304" pitchFamily="18" charset="0"/>
                <a:cs typeface="Times New Roman" panose="02020603050405020304" pitchFamily="18" charset="0"/>
              </a:rPr>
              <a:t>The scanner </a:t>
            </a:r>
            <a:r>
              <a:rPr lang="it-IT" sz="1600" i="1" dirty="0" err="1" smtClean="0">
                <a:solidFill>
                  <a:srgbClr val="92D050"/>
                </a:solidFill>
                <a:latin typeface="Times New Roman" panose="02020603050405020304" pitchFamily="18" charset="0"/>
                <a:cs typeface="Times New Roman" panose="02020603050405020304" pitchFamily="18" charset="0"/>
              </a:rPr>
              <a:t>measure</a:t>
            </a:r>
            <a:r>
              <a:rPr lang="it-IT" sz="1600" i="1" dirty="0" smtClean="0">
                <a:solidFill>
                  <a:srgbClr val="92D050"/>
                </a:solidFill>
                <a:latin typeface="Times New Roman" panose="02020603050405020304" pitchFamily="18" charset="0"/>
                <a:cs typeface="Times New Roman" panose="02020603050405020304" pitchFamily="18" charset="0"/>
              </a:rPr>
              <a:t> the </a:t>
            </a:r>
            <a:r>
              <a:rPr lang="it-IT" sz="1600" i="1" dirty="0" err="1" smtClean="0">
                <a:solidFill>
                  <a:srgbClr val="92D050"/>
                </a:solidFill>
                <a:latin typeface="Times New Roman" panose="02020603050405020304" pitchFamily="18" charset="0"/>
                <a:cs typeface="Times New Roman" panose="02020603050405020304" pitchFamily="18" charset="0"/>
              </a:rPr>
              <a:t>distance</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between</a:t>
            </a:r>
            <a:r>
              <a:rPr lang="it-IT" sz="1600" i="1" dirty="0" smtClean="0">
                <a:solidFill>
                  <a:srgbClr val="92D050"/>
                </a:solidFill>
                <a:latin typeface="Times New Roman" panose="02020603050405020304" pitchFamily="18" charset="0"/>
                <a:cs typeface="Times New Roman" panose="02020603050405020304" pitchFamily="18" charset="0"/>
              </a:rPr>
              <a:t> the </a:t>
            </a:r>
            <a:r>
              <a:rPr lang="it-IT" sz="1600" i="1" dirty="0" err="1" smtClean="0">
                <a:solidFill>
                  <a:srgbClr val="92D050"/>
                </a:solidFill>
                <a:latin typeface="Times New Roman" panose="02020603050405020304" pitchFamily="18" charset="0"/>
                <a:cs typeface="Times New Roman" panose="02020603050405020304" pitchFamily="18" charset="0"/>
              </a:rPr>
              <a:t>object</a:t>
            </a:r>
            <a:r>
              <a:rPr lang="it-IT" sz="1600" i="1" dirty="0" smtClean="0">
                <a:solidFill>
                  <a:srgbClr val="92D050"/>
                </a:solidFill>
                <a:latin typeface="Times New Roman" panose="02020603050405020304" pitchFamily="18" charset="0"/>
                <a:cs typeface="Times New Roman" panose="02020603050405020304" pitchFamily="18" charset="0"/>
              </a:rPr>
              <a:t> with an laser </a:t>
            </a:r>
            <a:r>
              <a:rPr lang="it-IT" sz="1600" i="1" dirty="0" err="1" smtClean="0">
                <a:solidFill>
                  <a:srgbClr val="92D050"/>
                </a:solidFill>
                <a:latin typeface="Times New Roman" panose="02020603050405020304" pitchFamily="18" charset="0"/>
                <a:cs typeface="Times New Roman" panose="02020603050405020304" pitchFamily="18" charset="0"/>
              </a:rPr>
              <a:t>ray</a:t>
            </a:r>
            <a:r>
              <a:rPr lang="it-IT" sz="1600" i="1" dirty="0" smtClean="0">
                <a:solidFill>
                  <a:srgbClr val="92D050"/>
                </a:solidFill>
                <a:latin typeface="Times New Roman" panose="02020603050405020304" pitchFamily="18" charset="0"/>
                <a:cs typeface="Times New Roman" panose="02020603050405020304" pitchFamily="18" charset="0"/>
              </a:rPr>
              <a:t>. The </a:t>
            </a:r>
            <a:r>
              <a:rPr lang="it-IT" sz="1600" i="1" dirty="0" err="1" smtClean="0">
                <a:solidFill>
                  <a:srgbClr val="92D050"/>
                </a:solidFill>
                <a:latin typeface="Times New Roman" panose="02020603050405020304" pitchFamily="18" charset="0"/>
                <a:cs typeface="Times New Roman" panose="02020603050405020304" pitchFamily="18" charset="0"/>
              </a:rPr>
              <a:t>distance</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is</a:t>
            </a:r>
            <a:r>
              <a:rPr lang="it-IT" sz="1600" i="1" dirty="0" smtClean="0">
                <a:solidFill>
                  <a:srgbClr val="92D050"/>
                </a:solidFill>
                <a:latin typeface="Times New Roman" panose="02020603050405020304" pitchFamily="18" charset="0"/>
                <a:cs typeface="Times New Roman" panose="02020603050405020304" pitchFamily="18" charset="0"/>
              </a:rPr>
              <a:t> </a:t>
            </a:r>
            <a:r>
              <a:rPr lang="it-IT" sz="1600" i="1" dirty="0" err="1" smtClean="0">
                <a:solidFill>
                  <a:srgbClr val="92D050"/>
                </a:solidFill>
                <a:latin typeface="Times New Roman" panose="02020603050405020304" pitchFamily="18" charset="0"/>
                <a:cs typeface="Times New Roman" panose="02020603050405020304" pitchFamily="18" charset="0"/>
              </a:rPr>
              <a:t>calculated</a:t>
            </a:r>
            <a:r>
              <a:rPr lang="it-IT" sz="1600" i="1" dirty="0" smtClean="0">
                <a:solidFill>
                  <a:srgbClr val="92D050"/>
                </a:solidFill>
                <a:latin typeface="Times New Roman" panose="02020603050405020304" pitchFamily="18" charset="0"/>
                <a:cs typeface="Times New Roman" panose="02020603050405020304" pitchFamily="18" charset="0"/>
              </a:rPr>
              <a:t> from the time of the </a:t>
            </a:r>
            <a:r>
              <a:rPr lang="it-IT" sz="1600" i="1" dirty="0" err="1" smtClean="0">
                <a:solidFill>
                  <a:srgbClr val="92D050"/>
                </a:solidFill>
                <a:latin typeface="Times New Roman" panose="02020603050405020304" pitchFamily="18" charset="0"/>
                <a:cs typeface="Times New Roman" panose="02020603050405020304" pitchFamily="18" charset="0"/>
              </a:rPr>
              <a:t>roundtrip</a:t>
            </a:r>
            <a:r>
              <a:rPr lang="it-IT" sz="1600" i="1" dirty="0" smtClean="0">
                <a:solidFill>
                  <a:srgbClr val="92D050"/>
                </a:solidFill>
                <a:latin typeface="Times New Roman" panose="02020603050405020304" pitchFamily="18" charset="0"/>
                <a:cs typeface="Times New Roman" panose="02020603050405020304" pitchFamily="18" charset="0"/>
              </a:rPr>
              <a:t> of the laser.</a:t>
            </a:r>
          </a:p>
          <a:p>
            <a:pPr algn="just">
              <a:buFont typeface="Arial" pitchFamily="34" charset="0"/>
              <a:buChar char="•"/>
            </a:pPr>
            <a:r>
              <a:rPr lang="it-IT" sz="1600" dirty="0" smtClean="0">
                <a:latin typeface="Times New Roman" panose="02020603050405020304" pitchFamily="18" charset="0"/>
                <a:cs typeface="Times New Roman" panose="02020603050405020304" pitchFamily="18" charset="0"/>
              </a:rPr>
              <a:t> Risoluzione: fino al </a:t>
            </a:r>
            <a:r>
              <a:rPr lang="it-IT" sz="1600" dirty="0" err="1" smtClean="0">
                <a:latin typeface="Times New Roman" panose="02020603050405020304" pitchFamily="18" charset="0"/>
                <a:cs typeface="Times New Roman" panose="02020603050405020304" pitchFamily="18" charset="0"/>
              </a:rPr>
              <a:t>μm</a:t>
            </a:r>
            <a:r>
              <a:rPr lang="it-IT" sz="1600" dirty="0" smtClean="0">
                <a:latin typeface="Times New Roman" panose="02020603050405020304" pitchFamily="18" charset="0"/>
                <a:cs typeface="Times New Roman" panose="02020603050405020304" pitchFamily="18" charset="0"/>
              </a:rPr>
              <a:t> per i più precisi </a:t>
            </a:r>
          </a:p>
          <a:p>
            <a:pPr algn="just"/>
            <a:endParaRPr lang="it-IT" sz="1600" dirty="0" smtClean="0">
              <a:latin typeface="Times New Roman" panose="02020603050405020304" pitchFamily="18" charset="0"/>
              <a:cs typeface="Times New Roman" panose="02020603050405020304" pitchFamily="18" charset="0"/>
            </a:endParaRPr>
          </a:p>
        </p:txBody>
      </p:sp>
      <p:pic>
        <p:nvPicPr>
          <p:cNvPr id="80900" name="Picture 4" descr="http://www.impression-3d.com/wp-content/uploads/2011/05/scanner3d1.jpg"/>
          <p:cNvPicPr>
            <a:picLocks noChangeAspect="1" noChangeArrowheads="1"/>
          </p:cNvPicPr>
          <p:nvPr/>
        </p:nvPicPr>
        <p:blipFill>
          <a:blip r:embed="rId3" cstate="print"/>
          <a:srcRect/>
          <a:stretch>
            <a:fillRect/>
          </a:stretch>
        </p:blipFill>
        <p:spPr bwMode="auto">
          <a:xfrm>
            <a:off x="6372200" y="4725144"/>
            <a:ext cx="2418369" cy="1754560"/>
          </a:xfrm>
          <a:prstGeom prst="rect">
            <a:avLst/>
          </a:prstGeom>
          <a:noFill/>
        </p:spPr>
      </p:pic>
      <p:pic>
        <p:nvPicPr>
          <p:cNvPr id="8" name="Picture 2" descr="http://www.3dprintheads.org/main/Portals/2/SitePics/nextengine.jpg"/>
          <p:cNvPicPr>
            <a:picLocks noChangeAspect="1" noChangeArrowheads="1"/>
          </p:cNvPicPr>
          <p:nvPr/>
        </p:nvPicPr>
        <p:blipFill>
          <a:blip r:embed="rId4" cstate="print"/>
          <a:srcRect/>
          <a:stretch>
            <a:fillRect/>
          </a:stretch>
        </p:blipFill>
        <p:spPr bwMode="auto">
          <a:xfrm>
            <a:off x="3491880" y="4725144"/>
            <a:ext cx="2379806" cy="1728192"/>
          </a:xfrm>
          <a:prstGeom prst="rect">
            <a:avLst/>
          </a:prstGeom>
          <a:noFill/>
        </p:spPr>
      </p:pic>
      <p:sp>
        <p:nvSpPr>
          <p:cNvPr id="9" name="ZoneTexte 8"/>
          <p:cNvSpPr txBox="1"/>
          <p:nvPr/>
        </p:nvSpPr>
        <p:spPr>
          <a:xfrm>
            <a:off x="6732240" y="4365104"/>
            <a:ext cx="1368152" cy="369332"/>
          </a:xfrm>
          <a:prstGeom prst="rect">
            <a:avLst/>
          </a:prstGeom>
          <a:noFill/>
        </p:spPr>
        <p:txBody>
          <a:bodyPr wrap="square" rtlCol="0">
            <a:spAutoFit/>
          </a:bodyPr>
          <a:lstStyle/>
          <a:p>
            <a:r>
              <a:rPr lang="fr-FR" dirty="0" err="1" smtClean="0"/>
              <a:t>Handyscan</a:t>
            </a:r>
            <a:endParaRPr lang="fr-FR" dirty="0"/>
          </a:p>
        </p:txBody>
      </p:sp>
      <p:sp>
        <p:nvSpPr>
          <p:cNvPr id="10" name="ZoneTexte 9"/>
          <p:cNvSpPr txBox="1"/>
          <p:nvPr/>
        </p:nvSpPr>
        <p:spPr>
          <a:xfrm>
            <a:off x="3995936" y="4365104"/>
            <a:ext cx="1440160" cy="369332"/>
          </a:xfrm>
          <a:prstGeom prst="rect">
            <a:avLst/>
          </a:prstGeom>
          <a:noFill/>
        </p:spPr>
        <p:txBody>
          <a:bodyPr wrap="square" rtlCol="0">
            <a:spAutoFit/>
          </a:bodyPr>
          <a:lstStyle/>
          <a:p>
            <a:r>
              <a:rPr lang="fr-FR" dirty="0" err="1" smtClean="0"/>
              <a:t>NextEngine</a:t>
            </a:r>
            <a:endParaRPr lang="fr-FR" dirty="0"/>
          </a:p>
        </p:txBody>
      </p:sp>
      <p:pic>
        <p:nvPicPr>
          <p:cNvPr id="80903" name="Picture 7"/>
          <p:cNvPicPr>
            <a:picLocks noChangeAspect="1" noChangeArrowheads="1"/>
          </p:cNvPicPr>
          <p:nvPr/>
        </p:nvPicPr>
        <p:blipFill>
          <a:blip r:embed="rId5" cstate="print">
            <a:clrChange>
              <a:clrFrom>
                <a:srgbClr val="FFFFFF"/>
              </a:clrFrom>
              <a:clrTo>
                <a:srgbClr val="FFFFFF">
                  <a:alpha val="0"/>
                </a:srgbClr>
              </a:clrTo>
            </a:clrChange>
          </a:blip>
          <a:srcRect l="30945" t="10920" r="24641" b="12641"/>
          <a:stretch>
            <a:fillRect/>
          </a:stretch>
        </p:blipFill>
        <p:spPr bwMode="auto">
          <a:xfrm>
            <a:off x="539552" y="3717032"/>
            <a:ext cx="2736304" cy="264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864096"/>
          </a:xfrm>
        </p:spPr>
        <p:txBody>
          <a:bodyPr>
            <a:normAutofit/>
          </a:bodyPr>
          <a:lstStyle/>
          <a:p>
            <a:r>
              <a:rPr lang="it-IT" sz="1800" dirty="0" smtClean="0">
                <a:solidFill>
                  <a:schemeClr val="tx1"/>
                </a:solidFill>
                <a:latin typeface="Times New Roman" panose="02020603050405020304" pitchFamily="18" charset="0"/>
                <a:cs typeface="Times New Roman" panose="02020603050405020304" pitchFamily="18" charset="0"/>
              </a:rPr>
              <a:t>Scanner di superficie / </a:t>
            </a:r>
            <a:r>
              <a:rPr lang="it-IT" sz="1800" i="1" dirty="0" err="1" smtClean="0">
                <a:solidFill>
                  <a:srgbClr val="92D050"/>
                </a:solidFill>
                <a:latin typeface="Times New Roman" panose="02020603050405020304" pitchFamily="18" charset="0"/>
                <a:cs typeface="Times New Roman" panose="02020603050405020304" pitchFamily="18" charset="0"/>
              </a:rPr>
              <a:t>Surface</a:t>
            </a:r>
            <a:r>
              <a:rPr lang="it-IT" sz="1800" i="1" dirty="0" smtClean="0">
                <a:solidFill>
                  <a:srgbClr val="92D050"/>
                </a:solidFill>
                <a:latin typeface="Times New Roman" panose="02020603050405020304" pitchFamily="18" charset="0"/>
                <a:cs typeface="Times New Roman" panose="02020603050405020304" pitchFamily="18" charset="0"/>
              </a:rPr>
              <a:t> scanner</a:t>
            </a:r>
            <a:br>
              <a:rPr lang="it-IT" sz="1800" i="1" dirty="0" smtClean="0">
                <a:solidFill>
                  <a:srgbClr val="92D050"/>
                </a:solidFill>
                <a:latin typeface="Times New Roman" panose="02020603050405020304" pitchFamily="18" charset="0"/>
                <a:cs typeface="Times New Roman" panose="02020603050405020304" pitchFamily="18" charset="0"/>
              </a:rPr>
            </a:br>
            <a:r>
              <a:rPr lang="it-IT" sz="1800" i="1" dirty="0" err="1" smtClean="0">
                <a:solidFill>
                  <a:schemeClr val="tx1"/>
                </a:solidFill>
                <a:latin typeface="Times New Roman" panose="02020603050405020304" pitchFamily="18" charset="0"/>
                <a:cs typeface="Times New Roman" panose="02020603050405020304" pitchFamily="18" charset="0"/>
              </a:rPr>
              <a:t>Breuckmann</a:t>
            </a:r>
            <a:r>
              <a:rPr lang="it-IT" sz="1800" dirty="0" smtClean="0">
                <a:solidFill>
                  <a:schemeClr val="tx1"/>
                </a:solidFill>
                <a:latin typeface="Times New Roman" panose="02020603050405020304" pitchFamily="18" charset="0"/>
                <a:cs typeface="Times New Roman" panose="02020603050405020304" pitchFamily="18" charset="0"/>
              </a:rPr>
              <a:t> </a:t>
            </a:r>
            <a:endParaRPr lang="it-IT" sz="1800"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457200" y="908720"/>
            <a:ext cx="8435280" cy="2880320"/>
          </a:xfrm>
        </p:spPr>
        <p:txBody>
          <a:bodyPr>
            <a:noAutofit/>
          </a:bodyPr>
          <a:lstStyle/>
          <a:p>
            <a:pPr algn="just"/>
            <a:r>
              <a:rPr lang="it-IT" sz="1400" dirty="0" smtClean="0"/>
              <a:t>Tecnica </a:t>
            </a:r>
            <a:r>
              <a:rPr lang="it-IT" sz="1400" dirty="0" err="1" smtClean="0"/>
              <a:t>topometrica</a:t>
            </a:r>
            <a:r>
              <a:rPr lang="it-IT" sz="1400" dirty="0" smtClean="0"/>
              <a:t> / </a:t>
            </a:r>
            <a:r>
              <a:rPr lang="it-IT" sz="1400" i="1" dirty="0" err="1" smtClean="0">
                <a:solidFill>
                  <a:srgbClr val="92D050"/>
                </a:solidFill>
              </a:rPr>
              <a:t>Topometrique</a:t>
            </a:r>
            <a:r>
              <a:rPr lang="it-IT" sz="1400" i="1" dirty="0" smtClean="0">
                <a:solidFill>
                  <a:srgbClr val="92D050"/>
                </a:solidFill>
              </a:rPr>
              <a:t> </a:t>
            </a:r>
            <a:r>
              <a:rPr lang="it-IT" sz="1400" i="1" dirty="0" err="1" smtClean="0">
                <a:solidFill>
                  <a:srgbClr val="92D050"/>
                </a:solidFill>
              </a:rPr>
              <a:t>technique</a:t>
            </a:r>
            <a:endParaRPr lang="it-IT" sz="1400" i="1" dirty="0" smtClean="0">
              <a:solidFill>
                <a:srgbClr val="92D050"/>
              </a:solidFill>
            </a:endParaRPr>
          </a:p>
          <a:p>
            <a:pPr algn="just"/>
            <a:r>
              <a:rPr lang="it-IT" sz="1400" dirty="0" smtClean="0"/>
              <a:t>Principio: Analisi di bande di luce bianche proiettate sull’</a:t>
            </a:r>
            <a:r>
              <a:rPr lang="it-IT" sz="1400" dirty="0" err="1" smtClean="0"/>
              <a:t>ogetto</a:t>
            </a:r>
            <a:endParaRPr lang="it-IT" sz="1400" dirty="0" smtClean="0"/>
          </a:p>
          <a:p>
            <a:pPr algn="just">
              <a:buNone/>
            </a:pPr>
            <a:r>
              <a:rPr lang="it-IT" sz="1400" i="1" dirty="0" smtClean="0">
                <a:solidFill>
                  <a:srgbClr val="002060"/>
                </a:solidFill>
              </a:rPr>
              <a:t>	</a:t>
            </a:r>
            <a:r>
              <a:rPr lang="it-IT" sz="1400" i="1" dirty="0" smtClean="0">
                <a:solidFill>
                  <a:srgbClr val="92D050"/>
                </a:solidFill>
              </a:rPr>
              <a:t>Analysis of </a:t>
            </a:r>
            <a:r>
              <a:rPr lang="it-IT" sz="1400" i="1" dirty="0" err="1" smtClean="0">
                <a:solidFill>
                  <a:srgbClr val="92D050"/>
                </a:solidFill>
              </a:rPr>
              <a:t>white</a:t>
            </a:r>
            <a:r>
              <a:rPr lang="it-IT" sz="1400" i="1" dirty="0" smtClean="0">
                <a:solidFill>
                  <a:srgbClr val="92D050"/>
                </a:solidFill>
              </a:rPr>
              <a:t> light band </a:t>
            </a:r>
            <a:r>
              <a:rPr lang="it-IT" sz="1400" i="1" dirty="0" err="1" smtClean="0">
                <a:solidFill>
                  <a:srgbClr val="92D050"/>
                </a:solidFill>
              </a:rPr>
              <a:t>projected</a:t>
            </a:r>
            <a:r>
              <a:rPr lang="it-IT" sz="1400" i="1" dirty="0" smtClean="0">
                <a:solidFill>
                  <a:srgbClr val="92D050"/>
                </a:solidFill>
              </a:rPr>
              <a:t> on the </a:t>
            </a:r>
            <a:r>
              <a:rPr lang="it-IT" sz="1400" i="1" dirty="0" err="1" smtClean="0">
                <a:solidFill>
                  <a:srgbClr val="92D050"/>
                </a:solidFill>
              </a:rPr>
              <a:t>object</a:t>
            </a:r>
            <a:endParaRPr lang="it-IT" sz="1400" i="1" dirty="0" smtClean="0">
              <a:solidFill>
                <a:srgbClr val="92D050"/>
              </a:solidFill>
            </a:endParaRPr>
          </a:p>
          <a:p>
            <a:pPr algn="just"/>
            <a:r>
              <a:rPr lang="it-IT" sz="1400" dirty="0" smtClean="0"/>
              <a:t>Metodica: Da una parte un proiettore di banda di luce e dall’altra una telecamera CCD (fotosensibile) che cattura le immagini che verranno analizzate da uno speciale software. La luce proiettata è codificata con un sistema binario (000, 001…) che sarà successivamente trasformato in immagine numerica dal computer passando dalla telecamera CCD.</a:t>
            </a:r>
          </a:p>
          <a:p>
            <a:pPr algn="just">
              <a:buNone/>
            </a:pPr>
            <a:r>
              <a:rPr lang="it-IT" sz="1400" i="1" dirty="0" smtClean="0">
                <a:solidFill>
                  <a:srgbClr val="002060"/>
                </a:solidFill>
              </a:rPr>
              <a:t>	</a:t>
            </a:r>
            <a:r>
              <a:rPr lang="it-IT" sz="1400" i="1" dirty="0" smtClean="0">
                <a:solidFill>
                  <a:srgbClr val="92D050"/>
                </a:solidFill>
              </a:rPr>
              <a:t>In </a:t>
            </a:r>
            <a:r>
              <a:rPr lang="it-IT" sz="1400" i="1" dirty="0" err="1" smtClean="0">
                <a:solidFill>
                  <a:srgbClr val="92D050"/>
                </a:solidFill>
              </a:rPr>
              <a:t>one</a:t>
            </a:r>
            <a:r>
              <a:rPr lang="it-IT" sz="1400" i="1" dirty="0" smtClean="0">
                <a:solidFill>
                  <a:srgbClr val="92D050"/>
                </a:solidFill>
              </a:rPr>
              <a:t> parte </a:t>
            </a:r>
            <a:r>
              <a:rPr lang="it-IT" sz="1400" i="1" dirty="0" err="1" smtClean="0">
                <a:solidFill>
                  <a:srgbClr val="92D050"/>
                </a:solidFill>
              </a:rPr>
              <a:t>there</a:t>
            </a:r>
            <a:r>
              <a:rPr lang="it-IT" sz="1400" i="1" dirty="0" smtClean="0">
                <a:solidFill>
                  <a:srgbClr val="92D050"/>
                </a:solidFill>
              </a:rPr>
              <a:t> </a:t>
            </a:r>
            <a:r>
              <a:rPr lang="it-IT" sz="1400" i="1" dirty="0" err="1" smtClean="0">
                <a:solidFill>
                  <a:srgbClr val="92D050"/>
                </a:solidFill>
              </a:rPr>
              <a:t>is</a:t>
            </a:r>
            <a:r>
              <a:rPr lang="it-IT" sz="1400" i="1" dirty="0" smtClean="0">
                <a:solidFill>
                  <a:srgbClr val="92D050"/>
                </a:solidFill>
              </a:rPr>
              <a:t> the light </a:t>
            </a:r>
            <a:r>
              <a:rPr lang="it-IT" sz="1400" i="1" dirty="0" err="1" smtClean="0">
                <a:solidFill>
                  <a:srgbClr val="92D050"/>
                </a:solidFill>
              </a:rPr>
              <a:t>projector</a:t>
            </a:r>
            <a:r>
              <a:rPr lang="it-IT" sz="1400" i="1" dirty="0" smtClean="0">
                <a:solidFill>
                  <a:srgbClr val="92D050"/>
                </a:solidFill>
              </a:rPr>
              <a:t> and in </a:t>
            </a:r>
            <a:r>
              <a:rPr lang="it-IT" sz="1400" i="1" dirty="0" err="1" smtClean="0">
                <a:solidFill>
                  <a:srgbClr val="92D050"/>
                </a:solidFill>
              </a:rPr>
              <a:t>another</a:t>
            </a:r>
            <a:r>
              <a:rPr lang="it-IT" sz="1400" i="1" dirty="0" smtClean="0">
                <a:solidFill>
                  <a:srgbClr val="92D050"/>
                </a:solidFill>
              </a:rPr>
              <a:t> part the videocamera CCD (</a:t>
            </a:r>
            <a:r>
              <a:rPr lang="it-IT" sz="1400" i="1" dirty="0" err="1" smtClean="0">
                <a:solidFill>
                  <a:srgbClr val="92D050"/>
                </a:solidFill>
              </a:rPr>
              <a:t>photosensible</a:t>
            </a:r>
            <a:r>
              <a:rPr lang="it-IT" sz="1400" i="1" dirty="0" smtClean="0">
                <a:solidFill>
                  <a:srgbClr val="92D050"/>
                </a:solidFill>
              </a:rPr>
              <a:t>) </a:t>
            </a:r>
            <a:r>
              <a:rPr lang="it-IT" sz="1400" i="1" dirty="0" err="1" smtClean="0">
                <a:solidFill>
                  <a:srgbClr val="92D050"/>
                </a:solidFill>
              </a:rPr>
              <a:t>which</a:t>
            </a:r>
            <a:r>
              <a:rPr lang="it-IT" sz="1400" i="1" dirty="0" smtClean="0">
                <a:solidFill>
                  <a:srgbClr val="92D050"/>
                </a:solidFill>
              </a:rPr>
              <a:t> </a:t>
            </a:r>
            <a:r>
              <a:rPr lang="it-IT" sz="1400" i="1" dirty="0" err="1" smtClean="0">
                <a:solidFill>
                  <a:srgbClr val="92D050"/>
                </a:solidFill>
              </a:rPr>
              <a:t>capture</a:t>
            </a:r>
            <a:r>
              <a:rPr lang="it-IT" sz="1400" i="1" dirty="0" smtClean="0">
                <a:solidFill>
                  <a:srgbClr val="92D050"/>
                </a:solidFill>
              </a:rPr>
              <a:t> the image. The image </a:t>
            </a:r>
            <a:r>
              <a:rPr lang="it-IT" sz="1400" i="1" dirty="0" err="1" smtClean="0">
                <a:solidFill>
                  <a:srgbClr val="92D050"/>
                </a:solidFill>
              </a:rPr>
              <a:t>is</a:t>
            </a:r>
            <a:r>
              <a:rPr lang="it-IT" sz="1400" i="1" dirty="0" smtClean="0">
                <a:solidFill>
                  <a:srgbClr val="92D050"/>
                </a:solidFill>
              </a:rPr>
              <a:t> </a:t>
            </a:r>
            <a:r>
              <a:rPr lang="it-IT" sz="1400" i="1" dirty="0" err="1" smtClean="0">
                <a:solidFill>
                  <a:srgbClr val="92D050"/>
                </a:solidFill>
              </a:rPr>
              <a:t>analyzed</a:t>
            </a:r>
            <a:r>
              <a:rPr lang="it-IT" sz="1400" i="1" dirty="0" smtClean="0">
                <a:solidFill>
                  <a:srgbClr val="92D050"/>
                </a:solidFill>
              </a:rPr>
              <a:t> by a special software. The </a:t>
            </a:r>
            <a:r>
              <a:rPr lang="it-IT" sz="1400" i="1" dirty="0" err="1" smtClean="0">
                <a:solidFill>
                  <a:srgbClr val="92D050"/>
                </a:solidFill>
              </a:rPr>
              <a:t>projected</a:t>
            </a:r>
            <a:r>
              <a:rPr lang="it-IT" sz="1400" i="1" dirty="0" smtClean="0">
                <a:solidFill>
                  <a:srgbClr val="92D050"/>
                </a:solidFill>
              </a:rPr>
              <a:t> light </a:t>
            </a:r>
            <a:r>
              <a:rPr lang="it-IT" sz="1400" i="1" dirty="0" err="1" smtClean="0">
                <a:solidFill>
                  <a:srgbClr val="92D050"/>
                </a:solidFill>
              </a:rPr>
              <a:t>is</a:t>
            </a:r>
            <a:r>
              <a:rPr lang="it-IT" sz="1400" i="1" dirty="0" smtClean="0">
                <a:solidFill>
                  <a:srgbClr val="92D050"/>
                </a:solidFill>
              </a:rPr>
              <a:t> </a:t>
            </a:r>
            <a:r>
              <a:rPr lang="it-IT" sz="1400" i="1" dirty="0" err="1" smtClean="0">
                <a:solidFill>
                  <a:srgbClr val="92D050"/>
                </a:solidFill>
              </a:rPr>
              <a:t>codified</a:t>
            </a:r>
            <a:r>
              <a:rPr lang="it-IT" sz="1400" i="1" dirty="0" smtClean="0">
                <a:solidFill>
                  <a:srgbClr val="92D050"/>
                </a:solidFill>
              </a:rPr>
              <a:t> with a </a:t>
            </a:r>
            <a:r>
              <a:rPr lang="it-IT" sz="1400" i="1" dirty="0" err="1" smtClean="0">
                <a:solidFill>
                  <a:srgbClr val="92D050"/>
                </a:solidFill>
              </a:rPr>
              <a:t>binary</a:t>
            </a:r>
            <a:r>
              <a:rPr lang="it-IT" sz="1400" i="1" dirty="0" smtClean="0">
                <a:solidFill>
                  <a:srgbClr val="92D050"/>
                </a:solidFill>
              </a:rPr>
              <a:t> </a:t>
            </a:r>
            <a:r>
              <a:rPr lang="it-IT" sz="1400" i="1" dirty="0" err="1" smtClean="0">
                <a:solidFill>
                  <a:srgbClr val="92D050"/>
                </a:solidFill>
              </a:rPr>
              <a:t>system</a:t>
            </a:r>
            <a:r>
              <a:rPr lang="it-IT" sz="1400" i="1" dirty="0" smtClean="0">
                <a:solidFill>
                  <a:srgbClr val="92D050"/>
                </a:solidFill>
              </a:rPr>
              <a:t> (000, 001…) </a:t>
            </a:r>
            <a:r>
              <a:rPr lang="it-IT" sz="1400" i="1" dirty="0" err="1" smtClean="0">
                <a:solidFill>
                  <a:srgbClr val="92D050"/>
                </a:solidFill>
              </a:rPr>
              <a:t>which</a:t>
            </a:r>
            <a:r>
              <a:rPr lang="it-IT" sz="1400" i="1" dirty="0" smtClean="0">
                <a:solidFill>
                  <a:srgbClr val="92D050"/>
                </a:solidFill>
              </a:rPr>
              <a:t> </a:t>
            </a:r>
            <a:r>
              <a:rPr lang="it-IT" sz="1400" i="1" dirty="0" err="1" smtClean="0">
                <a:solidFill>
                  <a:srgbClr val="92D050"/>
                </a:solidFill>
              </a:rPr>
              <a:t>is</a:t>
            </a:r>
            <a:r>
              <a:rPr lang="it-IT" sz="1400" i="1" dirty="0" smtClean="0">
                <a:solidFill>
                  <a:srgbClr val="92D050"/>
                </a:solidFill>
              </a:rPr>
              <a:t> </a:t>
            </a:r>
            <a:r>
              <a:rPr lang="it-IT" sz="1400" i="1" dirty="0" err="1" smtClean="0">
                <a:solidFill>
                  <a:srgbClr val="92D050"/>
                </a:solidFill>
              </a:rPr>
              <a:t>then</a:t>
            </a:r>
            <a:r>
              <a:rPr lang="it-IT" sz="1400" i="1" dirty="0" smtClean="0">
                <a:solidFill>
                  <a:srgbClr val="92D050"/>
                </a:solidFill>
              </a:rPr>
              <a:t> </a:t>
            </a:r>
            <a:r>
              <a:rPr lang="it-IT" sz="1400" i="1" dirty="0" err="1" smtClean="0">
                <a:solidFill>
                  <a:srgbClr val="92D050"/>
                </a:solidFill>
              </a:rPr>
              <a:t>transformed</a:t>
            </a:r>
            <a:r>
              <a:rPr lang="it-IT" sz="1400" i="1" dirty="0" smtClean="0">
                <a:solidFill>
                  <a:srgbClr val="92D050"/>
                </a:solidFill>
              </a:rPr>
              <a:t> in </a:t>
            </a:r>
            <a:r>
              <a:rPr lang="it-IT" sz="1400" i="1" dirty="0" err="1" smtClean="0">
                <a:solidFill>
                  <a:srgbClr val="92D050"/>
                </a:solidFill>
              </a:rPr>
              <a:t>numerical</a:t>
            </a:r>
            <a:r>
              <a:rPr lang="it-IT" sz="1400" i="1" dirty="0" smtClean="0">
                <a:solidFill>
                  <a:srgbClr val="92D050"/>
                </a:solidFill>
              </a:rPr>
              <a:t> image by the computer </a:t>
            </a:r>
            <a:r>
              <a:rPr lang="it-IT" sz="1400" i="1" dirty="0" err="1" smtClean="0">
                <a:solidFill>
                  <a:srgbClr val="92D050"/>
                </a:solidFill>
              </a:rPr>
              <a:t>passing</a:t>
            </a:r>
            <a:r>
              <a:rPr lang="it-IT" sz="1400" i="1" dirty="0" smtClean="0">
                <a:solidFill>
                  <a:srgbClr val="92D050"/>
                </a:solidFill>
              </a:rPr>
              <a:t> by the videocamera CCD.</a:t>
            </a:r>
          </a:p>
          <a:p>
            <a:pPr algn="just"/>
            <a:r>
              <a:rPr lang="it-IT" sz="1400" dirty="0" smtClean="0"/>
              <a:t>Risoluzione 0.26mm</a:t>
            </a:r>
            <a:endParaRPr lang="it-IT" sz="1400" dirty="0"/>
          </a:p>
        </p:txBody>
      </p:sp>
      <p:pic>
        <p:nvPicPr>
          <p:cNvPr id="82946" name="Picture 2" descr="http://www.breuckmann.com/uploads/pics/smartScan_kunst_01.jpg"/>
          <p:cNvPicPr>
            <a:picLocks noChangeAspect="1" noChangeArrowheads="1"/>
          </p:cNvPicPr>
          <p:nvPr/>
        </p:nvPicPr>
        <p:blipFill>
          <a:blip r:embed="rId3" cstate="print"/>
          <a:srcRect/>
          <a:stretch>
            <a:fillRect/>
          </a:stretch>
        </p:blipFill>
        <p:spPr bwMode="auto">
          <a:xfrm>
            <a:off x="6372200" y="3789040"/>
            <a:ext cx="1647825" cy="1276350"/>
          </a:xfrm>
          <a:prstGeom prst="rect">
            <a:avLst/>
          </a:prstGeom>
          <a:noFill/>
        </p:spPr>
      </p:pic>
      <p:pic>
        <p:nvPicPr>
          <p:cNvPr id="82948" name="Picture 4" descr="http://www.breuckmann.com/uploads/pics/duo_01.jpg"/>
          <p:cNvPicPr>
            <a:picLocks noChangeAspect="1" noChangeArrowheads="1"/>
          </p:cNvPicPr>
          <p:nvPr/>
        </p:nvPicPr>
        <p:blipFill>
          <a:blip r:embed="rId4" cstate="print"/>
          <a:srcRect/>
          <a:stretch>
            <a:fillRect/>
          </a:stretch>
        </p:blipFill>
        <p:spPr bwMode="auto">
          <a:xfrm>
            <a:off x="5220072" y="5085184"/>
            <a:ext cx="3923928" cy="1071534"/>
          </a:xfrm>
          <a:prstGeom prst="rect">
            <a:avLst/>
          </a:prstGeom>
          <a:noFill/>
        </p:spPr>
      </p:pic>
      <p:sp>
        <p:nvSpPr>
          <p:cNvPr id="7" name="ZoneTexte 6"/>
          <p:cNvSpPr txBox="1"/>
          <p:nvPr/>
        </p:nvSpPr>
        <p:spPr>
          <a:xfrm>
            <a:off x="6012160" y="6237312"/>
            <a:ext cx="2448272" cy="369332"/>
          </a:xfrm>
          <a:prstGeom prst="rect">
            <a:avLst/>
          </a:prstGeom>
          <a:noFill/>
        </p:spPr>
        <p:txBody>
          <a:bodyPr wrap="square" rtlCol="0">
            <a:spAutoFit/>
          </a:bodyPr>
          <a:lstStyle/>
          <a:p>
            <a:r>
              <a:rPr lang="fr-FR" dirty="0" err="1" smtClean="0"/>
              <a:t>Breuckmann</a:t>
            </a:r>
            <a:r>
              <a:rPr lang="fr-FR" dirty="0" smtClean="0"/>
              <a:t> </a:t>
            </a:r>
            <a:r>
              <a:rPr lang="fr-FR" dirty="0" err="1" smtClean="0"/>
              <a:t>smartscan</a:t>
            </a:r>
            <a:endParaRPr lang="fr-FR" dirty="0"/>
          </a:p>
        </p:txBody>
      </p:sp>
      <p:pic>
        <p:nvPicPr>
          <p:cNvPr id="82952" name="Picture 8"/>
          <p:cNvPicPr>
            <a:picLocks noChangeAspect="1" noChangeArrowheads="1"/>
          </p:cNvPicPr>
          <p:nvPr/>
        </p:nvPicPr>
        <p:blipFill>
          <a:blip r:embed="rId5" cstate="print"/>
          <a:srcRect/>
          <a:stretch>
            <a:fillRect/>
          </a:stretch>
        </p:blipFill>
        <p:spPr bwMode="auto">
          <a:xfrm>
            <a:off x="395536" y="4077072"/>
            <a:ext cx="3086100" cy="248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64704"/>
          </a:xfrm>
        </p:spPr>
        <p:txBody>
          <a:bodyPr>
            <a:normAutofit/>
          </a:bodyPr>
          <a:lstStyle/>
          <a:p>
            <a:r>
              <a:rPr lang="fr-FR" sz="1800" dirty="0" err="1" smtClean="0">
                <a:solidFill>
                  <a:schemeClr val="tx1"/>
                </a:solidFill>
                <a:latin typeface="Times New Roman" pitchFamily="18" charset="0"/>
                <a:cs typeface="Times New Roman" pitchFamily="18" charset="0"/>
              </a:rPr>
              <a:t>Tomodensitometria</a:t>
            </a:r>
            <a:r>
              <a:rPr lang="fr-FR" sz="1800" dirty="0" smtClean="0">
                <a:solidFill>
                  <a:schemeClr val="tx1"/>
                </a:solidFill>
                <a:latin typeface="Times New Roman" pitchFamily="18" charset="0"/>
                <a:cs typeface="Times New Roman" pitchFamily="18" charset="0"/>
              </a:rPr>
              <a:t> /</a:t>
            </a:r>
            <a:r>
              <a:rPr lang="fr-FR" sz="1800" dirty="0" smtClean="0">
                <a:solidFill>
                  <a:srgbClr val="92D050"/>
                </a:solidFill>
                <a:latin typeface="Times New Roman" pitchFamily="18" charset="0"/>
                <a:cs typeface="Times New Roman" pitchFamily="18" charset="0"/>
              </a:rPr>
              <a:t> </a:t>
            </a:r>
            <a:r>
              <a:rPr lang="fr-FR" sz="1800" i="1" dirty="0" err="1" smtClean="0">
                <a:solidFill>
                  <a:srgbClr val="92D050"/>
                </a:solidFill>
                <a:latin typeface="Times New Roman" pitchFamily="18" charset="0"/>
                <a:cs typeface="Times New Roman" pitchFamily="18" charset="0"/>
              </a:rPr>
              <a:t>Tomodensitometry</a:t>
            </a:r>
            <a:r>
              <a:rPr lang="fr-FR" sz="1800" dirty="0" smtClean="0">
                <a:solidFill>
                  <a:schemeClr val="tx1"/>
                </a:solidFill>
                <a:latin typeface="Times New Roman" pitchFamily="18" charset="0"/>
                <a:cs typeface="Times New Roman" pitchFamily="18" charset="0"/>
              </a:rPr>
              <a:t/>
            </a:r>
            <a:br>
              <a:rPr lang="fr-FR" sz="1800" dirty="0" smtClean="0">
                <a:solidFill>
                  <a:schemeClr val="tx1"/>
                </a:solidFill>
                <a:latin typeface="Times New Roman" pitchFamily="18" charset="0"/>
                <a:cs typeface="Times New Roman" pitchFamily="18" charset="0"/>
              </a:rPr>
            </a:br>
            <a:r>
              <a:rPr lang="fr-FR" sz="1800" i="1" dirty="0" err="1" smtClean="0">
                <a:solidFill>
                  <a:schemeClr val="tx1"/>
                </a:solidFill>
                <a:latin typeface="Times New Roman" pitchFamily="18" charset="0"/>
                <a:cs typeface="Times New Roman" pitchFamily="18" charset="0"/>
              </a:rPr>
              <a:t>scanografia</a:t>
            </a:r>
            <a:r>
              <a:rPr lang="fr-FR" sz="1800" i="1" dirty="0" smtClean="0">
                <a:solidFill>
                  <a:schemeClr val="tx1"/>
                </a:solidFill>
                <a:latin typeface="Times New Roman" pitchFamily="18" charset="0"/>
                <a:cs typeface="Times New Roman" pitchFamily="18" charset="0"/>
              </a:rPr>
              <a:t>, CT scan (Computer </a:t>
            </a:r>
            <a:r>
              <a:rPr lang="fr-FR" sz="1800" i="1" dirty="0" err="1" smtClean="0">
                <a:solidFill>
                  <a:schemeClr val="tx1"/>
                </a:solidFill>
                <a:latin typeface="Times New Roman" pitchFamily="18" charset="0"/>
                <a:cs typeface="Times New Roman" pitchFamily="18" charset="0"/>
              </a:rPr>
              <a:t>Tomography</a:t>
            </a:r>
            <a:r>
              <a:rPr lang="fr-FR" sz="1800" i="1" dirty="0" smtClean="0">
                <a:solidFill>
                  <a:schemeClr val="tx1"/>
                </a:solidFill>
                <a:latin typeface="Times New Roman" pitchFamily="18" charset="0"/>
                <a:cs typeface="Times New Roman" pitchFamily="18" charset="0"/>
              </a:rPr>
              <a:t>), TAC, micro CT.</a:t>
            </a:r>
            <a:endParaRPr lang="fr-FR" sz="1800"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0" y="836712"/>
            <a:ext cx="9144000" cy="2314128"/>
          </a:xfrm>
        </p:spPr>
        <p:txBody>
          <a:bodyPr>
            <a:noAutofit/>
          </a:bodyPr>
          <a:lstStyle/>
          <a:p>
            <a:pPr algn="just"/>
            <a:r>
              <a:rPr lang="it-IT" sz="1600" dirty="0" smtClean="0">
                <a:latin typeface="Times New Roman" pitchFamily="18" charset="0"/>
                <a:cs typeface="Times New Roman" pitchFamily="18" charset="0"/>
              </a:rPr>
              <a:t>Tecnica di scansione medicale / </a:t>
            </a:r>
            <a:r>
              <a:rPr lang="it-IT" sz="1600" i="1" dirty="0" err="1" smtClean="0">
                <a:solidFill>
                  <a:srgbClr val="92D050"/>
                </a:solidFill>
                <a:latin typeface="Times New Roman" pitchFamily="18" charset="0"/>
                <a:cs typeface="Times New Roman" pitchFamily="18" charset="0"/>
              </a:rPr>
              <a:t>Medical</a:t>
            </a:r>
            <a:r>
              <a:rPr lang="it-IT" sz="1600" i="1" dirty="0" smtClean="0">
                <a:solidFill>
                  <a:srgbClr val="92D050"/>
                </a:solidFill>
                <a:latin typeface="Times New Roman" pitchFamily="18" charset="0"/>
                <a:cs typeface="Times New Roman" pitchFamily="18" charset="0"/>
              </a:rPr>
              <a:t> scanning </a:t>
            </a:r>
            <a:r>
              <a:rPr lang="it-IT" sz="1600" i="1" dirty="0" err="1" smtClean="0">
                <a:solidFill>
                  <a:srgbClr val="92D050"/>
                </a:solidFill>
                <a:latin typeface="Times New Roman" pitchFamily="18" charset="0"/>
                <a:cs typeface="Times New Roman" pitchFamily="18" charset="0"/>
              </a:rPr>
              <a:t>system</a:t>
            </a:r>
            <a:endParaRPr lang="it-IT" sz="1600" dirty="0" smtClean="0">
              <a:solidFill>
                <a:srgbClr val="92D050"/>
              </a:solidFill>
              <a:latin typeface="Times New Roman" pitchFamily="18" charset="0"/>
              <a:cs typeface="Times New Roman" pitchFamily="18" charset="0"/>
            </a:endParaRPr>
          </a:p>
          <a:p>
            <a:pPr algn="just"/>
            <a:r>
              <a:rPr lang="it-IT" sz="1600" dirty="0" smtClean="0">
                <a:latin typeface="Times New Roman" pitchFamily="18" charset="0"/>
                <a:cs typeface="Times New Roman" pitchFamily="18" charset="0"/>
              </a:rPr>
              <a:t>Principio: Misura l’assorbimento dei raggi X da parte dei tessuti riproducendo sezioni o strati corporei.</a:t>
            </a:r>
          </a:p>
          <a:p>
            <a:pPr algn="just">
              <a:buNone/>
            </a:pPr>
            <a:r>
              <a:rPr lang="it-IT" sz="1600" dirty="0" smtClean="0">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Measure</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absorption</a:t>
            </a:r>
            <a:r>
              <a:rPr lang="it-IT" sz="1600" i="1" dirty="0" smtClean="0">
                <a:solidFill>
                  <a:srgbClr val="92D050"/>
                </a:solidFill>
                <a:latin typeface="Times New Roman" pitchFamily="18" charset="0"/>
                <a:cs typeface="Times New Roman" pitchFamily="18" charset="0"/>
              </a:rPr>
              <a:t> of X-</a:t>
            </a:r>
            <a:r>
              <a:rPr lang="it-IT" sz="1600" i="1" dirty="0" err="1" smtClean="0">
                <a:solidFill>
                  <a:srgbClr val="92D050"/>
                </a:solidFill>
                <a:latin typeface="Times New Roman" pitchFamily="18" charset="0"/>
                <a:cs typeface="Times New Roman" pitchFamily="18" charset="0"/>
              </a:rPr>
              <a:t>ray</a:t>
            </a:r>
            <a:r>
              <a:rPr lang="it-IT" sz="1600" i="1" dirty="0" smtClean="0">
                <a:solidFill>
                  <a:srgbClr val="92D050"/>
                </a:solidFill>
                <a:latin typeface="Times New Roman" pitchFamily="18" charset="0"/>
                <a:cs typeface="Times New Roman" pitchFamily="18" charset="0"/>
              </a:rPr>
              <a:t> by the </a:t>
            </a:r>
            <a:r>
              <a:rPr lang="it-IT" sz="1600" i="1" dirty="0" err="1" smtClean="0">
                <a:solidFill>
                  <a:srgbClr val="92D050"/>
                </a:solidFill>
                <a:latin typeface="Times New Roman" pitchFamily="18" charset="0"/>
                <a:cs typeface="Times New Roman" pitchFamily="18" charset="0"/>
              </a:rPr>
              <a:t>tissue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reproducting</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section</a:t>
            </a:r>
            <a:r>
              <a:rPr lang="it-IT" sz="1600" i="1" dirty="0" smtClean="0">
                <a:solidFill>
                  <a:srgbClr val="92D050"/>
                </a:solidFill>
                <a:latin typeface="Times New Roman" pitchFamily="18" charset="0"/>
                <a:cs typeface="Times New Roman" pitchFamily="18" charset="0"/>
              </a:rPr>
              <a:t> and corpus </a:t>
            </a:r>
            <a:r>
              <a:rPr lang="it-IT" sz="1600" i="1" dirty="0" err="1" smtClean="0">
                <a:solidFill>
                  <a:srgbClr val="92D050"/>
                </a:solidFill>
                <a:latin typeface="Times New Roman" pitchFamily="18" charset="0"/>
                <a:cs typeface="Times New Roman" pitchFamily="18" charset="0"/>
              </a:rPr>
              <a:t>stratum</a:t>
            </a:r>
            <a:endParaRPr lang="it-IT" sz="1600" i="1" dirty="0" smtClean="0">
              <a:solidFill>
                <a:srgbClr val="92D050"/>
              </a:solidFill>
              <a:latin typeface="Times New Roman" pitchFamily="18" charset="0"/>
              <a:cs typeface="Times New Roman" pitchFamily="18" charset="0"/>
            </a:endParaRPr>
          </a:p>
          <a:p>
            <a:pPr algn="just"/>
            <a:r>
              <a:rPr lang="it-IT" sz="1600" dirty="0" smtClean="0">
                <a:latin typeface="Times New Roman" pitchFamily="18" charset="0"/>
                <a:cs typeface="Times New Roman" pitchFamily="18" charset="0"/>
              </a:rPr>
              <a:t>Metodica: Il fascio di raggi X viene attenuato dal corpo che attraversa. L’attenuazione varia in modo proporzionale alla densità elettronica dei tessuti attraversati. Più la densità è alta più la gradazione del grigio è chiara.</a:t>
            </a:r>
          </a:p>
          <a:p>
            <a:pPr algn="just">
              <a:buNone/>
            </a:pPr>
            <a:r>
              <a:rPr lang="it-IT" sz="1600" i="1" dirty="0" smtClean="0">
                <a:solidFill>
                  <a:srgbClr val="002060"/>
                </a:solidFill>
                <a:latin typeface="Times New Roman" pitchFamily="18" charset="0"/>
                <a:cs typeface="Times New Roman" pitchFamily="18" charset="0"/>
              </a:rPr>
              <a:t>	</a:t>
            </a:r>
            <a:r>
              <a:rPr lang="it-IT" sz="1600" i="1" dirty="0" smtClean="0">
                <a:solidFill>
                  <a:srgbClr val="92D050"/>
                </a:solidFill>
                <a:latin typeface="Times New Roman" pitchFamily="18" charset="0"/>
                <a:cs typeface="Times New Roman" pitchFamily="18" charset="0"/>
              </a:rPr>
              <a:t>The X-</a:t>
            </a:r>
            <a:r>
              <a:rPr lang="it-IT" sz="1600" i="1" dirty="0" err="1" smtClean="0">
                <a:solidFill>
                  <a:srgbClr val="92D050"/>
                </a:solidFill>
                <a:latin typeface="Times New Roman" pitchFamily="18" charset="0"/>
                <a:cs typeface="Times New Roman" pitchFamily="18" charset="0"/>
              </a:rPr>
              <a:t>ray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attenuated</a:t>
            </a:r>
            <a:r>
              <a:rPr lang="it-IT" sz="1600" i="1" dirty="0" smtClean="0">
                <a:solidFill>
                  <a:srgbClr val="92D050"/>
                </a:solidFill>
                <a:latin typeface="Times New Roman" pitchFamily="18" charset="0"/>
                <a:cs typeface="Times New Roman" pitchFamily="18" charset="0"/>
              </a:rPr>
              <a:t> by the corpus </a:t>
            </a:r>
            <a:r>
              <a:rPr lang="it-IT" sz="1600" i="1" dirty="0" err="1" smtClean="0">
                <a:solidFill>
                  <a:srgbClr val="92D050"/>
                </a:solidFill>
                <a:latin typeface="Times New Roman" pitchFamily="18" charset="0"/>
                <a:cs typeface="Times New Roman" pitchFamily="18" charset="0"/>
              </a:rPr>
              <a:t>crossed</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attenuation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proportionnaly</a:t>
            </a:r>
            <a:r>
              <a:rPr lang="it-IT" sz="1600" i="1" dirty="0" smtClean="0">
                <a:solidFill>
                  <a:srgbClr val="92D050"/>
                </a:solidFill>
                <a:latin typeface="Times New Roman" pitchFamily="18" charset="0"/>
                <a:cs typeface="Times New Roman" pitchFamily="18" charset="0"/>
              </a:rPr>
              <a:t> to the </a:t>
            </a:r>
            <a:r>
              <a:rPr lang="it-IT" sz="1600" i="1" dirty="0" err="1" smtClean="0">
                <a:solidFill>
                  <a:srgbClr val="92D050"/>
                </a:solidFill>
                <a:latin typeface="Times New Roman" pitchFamily="18" charset="0"/>
                <a:cs typeface="Times New Roman" pitchFamily="18" charset="0"/>
              </a:rPr>
              <a:t>electronic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density</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tissue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crossed</a:t>
            </a:r>
            <a:r>
              <a:rPr lang="it-IT" sz="1600" i="1" dirty="0" smtClean="0">
                <a:solidFill>
                  <a:srgbClr val="92D050"/>
                </a:solidFill>
                <a:latin typeface="Times New Roman" pitchFamily="18" charset="0"/>
                <a:cs typeface="Times New Roman" pitchFamily="18" charset="0"/>
              </a:rPr>
              <a:t>. More the </a:t>
            </a:r>
            <a:r>
              <a:rPr lang="it-IT" sz="1600" i="1" dirty="0" err="1" smtClean="0">
                <a:solidFill>
                  <a:srgbClr val="92D050"/>
                </a:solidFill>
                <a:latin typeface="Times New Roman" pitchFamily="18" charset="0"/>
                <a:cs typeface="Times New Roman" pitchFamily="18" charset="0"/>
              </a:rPr>
              <a:t>density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high and more the </a:t>
            </a:r>
            <a:r>
              <a:rPr lang="it-IT" sz="1600" i="1" dirty="0" err="1" smtClean="0">
                <a:solidFill>
                  <a:srgbClr val="92D050"/>
                </a:solidFill>
                <a:latin typeface="Times New Roman" pitchFamily="18" charset="0"/>
                <a:cs typeface="Times New Roman" pitchFamily="18" charset="0"/>
              </a:rPr>
              <a:t>gray</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gradation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will</a:t>
            </a:r>
            <a:r>
              <a:rPr lang="it-IT" sz="1600" i="1" dirty="0" smtClean="0">
                <a:solidFill>
                  <a:srgbClr val="92D050"/>
                </a:solidFill>
                <a:latin typeface="Times New Roman" pitchFamily="18" charset="0"/>
                <a:cs typeface="Times New Roman" pitchFamily="18" charset="0"/>
              </a:rPr>
              <a:t> be light.</a:t>
            </a:r>
            <a:endParaRPr lang="it-IT" sz="1600" i="1" dirty="0" smtClean="0">
              <a:solidFill>
                <a:srgbClr val="92D050"/>
              </a:solidFill>
              <a:latin typeface="Times New Roman" pitchFamily="18" charset="0"/>
              <a:cs typeface="Times New Roman" pitchFamily="18" charset="0"/>
            </a:endParaRPr>
          </a:p>
        </p:txBody>
      </p:sp>
      <p:grpSp>
        <p:nvGrpSpPr>
          <p:cNvPr id="4" name="Groupe 17"/>
          <p:cNvGrpSpPr/>
          <p:nvPr/>
        </p:nvGrpSpPr>
        <p:grpSpPr>
          <a:xfrm>
            <a:off x="971600" y="2996952"/>
            <a:ext cx="7380819" cy="3573016"/>
            <a:chOff x="1547664" y="3068960"/>
            <a:chExt cx="7380819" cy="3573016"/>
          </a:xfrm>
        </p:grpSpPr>
        <p:grpSp>
          <p:nvGrpSpPr>
            <p:cNvPr id="5" name="Groupe 11"/>
            <p:cNvGrpSpPr/>
            <p:nvPr/>
          </p:nvGrpSpPr>
          <p:grpSpPr>
            <a:xfrm>
              <a:off x="1547664" y="3068960"/>
              <a:ext cx="5904656" cy="3024336"/>
              <a:chOff x="1547664" y="3645024"/>
              <a:chExt cx="5904656" cy="3024336"/>
            </a:xfrm>
          </p:grpSpPr>
          <p:pic>
            <p:nvPicPr>
              <p:cNvPr id="1027" name="Picture 3"/>
              <p:cNvPicPr>
                <a:picLocks noChangeAspect="1" noChangeArrowheads="1"/>
              </p:cNvPicPr>
              <p:nvPr/>
            </p:nvPicPr>
            <p:blipFill>
              <a:blip r:embed="rId3" cstate="print">
                <a:clrChange>
                  <a:clrFrom>
                    <a:srgbClr val="4B1F6F"/>
                  </a:clrFrom>
                  <a:clrTo>
                    <a:srgbClr val="4B1F6F">
                      <a:alpha val="0"/>
                    </a:srgbClr>
                  </a:clrTo>
                </a:clrChange>
              </a:blip>
              <a:srcRect l="23831" t="13601" r="22288" b="14507"/>
              <a:stretch>
                <a:fillRect/>
              </a:stretch>
            </p:blipFill>
            <p:spPr bwMode="auto">
              <a:xfrm>
                <a:off x="2483768" y="4005064"/>
                <a:ext cx="3744416" cy="2664296"/>
              </a:xfrm>
              <a:prstGeom prst="rect">
                <a:avLst/>
              </a:prstGeom>
              <a:noFill/>
              <a:ln w="9525">
                <a:noFill/>
                <a:miter lim="800000"/>
                <a:headEnd/>
                <a:tailEnd/>
              </a:ln>
            </p:spPr>
          </p:pic>
          <p:sp>
            <p:nvSpPr>
              <p:cNvPr id="8" name="ZoneTexte 7"/>
              <p:cNvSpPr txBox="1"/>
              <p:nvPr/>
            </p:nvSpPr>
            <p:spPr>
              <a:xfrm>
                <a:off x="6084168" y="4006805"/>
                <a:ext cx="1368152"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Sorgente di raggi X</a:t>
                </a:r>
                <a:endParaRPr lang="it-IT" sz="1400" dirty="0">
                  <a:latin typeface="Times New Roman" pitchFamily="18" charset="0"/>
                  <a:cs typeface="Times New Roman" pitchFamily="18" charset="0"/>
                </a:endParaRPr>
              </a:p>
            </p:txBody>
          </p:sp>
          <p:sp>
            <p:nvSpPr>
              <p:cNvPr id="9" name="ZoneTexte 8"/>
              <p:cNvSpPr txBox="1"/>
              <p:nvPr/>
            </p:nvSpPr>
            <p:spPr>
              <a:xfrm>
                <a:off x="3995936" y="3645024"/>
                <a:ext cx="1008112" cy="307777"/>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Oggetto</a:t>
                </a:r>
                <a:endParaRPr lang="it-IT" sz="1400" dirty="0">
                  <a:latin typeface="Times New Roman" pitchFamily="18" charset="0"/>
                  <a:cs typeface="Times New Roman" pitchFamily="18" charset="0"/>
                </a:endParaRPr>
              </a:p>
            </p:txBody>
          </p:sp>
          <p:sp>
            <p:nvSpPr>
              <p:cNvPr id="10" name="ZoneTexte 9"/>
              <p:cNvSpPr txBox="1"/>
              <p:nvPr/>
            </p:nvSpPr>
            <p:spPr>
              <a:xfrm>
                <a:off x="1547664" y="4139788"/>
                <a:ext cx="1440160" cy="307777"/>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Segnalatore</a:t>
                </a:r>
                <a:endParaRPr lang="it-IT" sz="1400" dirty="0">
                  <a:latin typeface="Times New Roman" pitchFamily="18" charset="0"/>
                  <a:cs typeface="Times New Roman" pitchFamily="18" charset="0"/>
                </a:endParaRPr>
              </a:p>
            </p:txBody>
          </p:sp>
        </p:grpSp>
        <p:sp>
          <p:nvSpPr>
            <p:cNvPr id="11" name="ZoneTexte 10"/>
            <p:cNvSpPr txBox="1"/>
            <p:nvPr/>
          </p:nvSpPr>
          <p:spPr>
            <a:xfrm>
              <a:off x="1907704" y="6021288"/>
              <a:ext cx="2664296"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Ricostruzione, stoccaggio e analisi dell’immagine</a:t>
              </a:r>
              <a:endParaRPr lang="it-IT" sz="1400" dirty="0">
                <a:latin typeface="Times New Roman" pitchFamily="18" charset="0"/>
                <a:cs typeface="Times New Roman" pitchFamily="18" charset="0"/>
              </a:endParaRPr>
            </a:p>
          </p:txBody>
        </p:sp>
        <p:sp>
          <p:nvSpPr>
            <p:cNvPr id="15" name="Flèche droite 14"/>
            <p:cNvSpPr/>
            <p:nvPr/>
          </p:nvSpPr>
          <p:spPr>
            <a:xfrm>
              <a:off x="4644008" y="6309320"/>
              <a:ext cx="1368152" cy="144016"/>
            </a:xfrm>
            <a:prstGeom prst="rightArrow">
              <a:avLst/>
            </a:prstGeom>
            <a:solidFill>
              <a:schemeClr val="accent4">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pic>
          <p:nvPicPr>
            <p:cNvPr id="1031" name="Picture 7" descr="http://med2.univ-angers.fr/discipline/lab_histo/images/tooth-3d_1.gif"/>
            <p:cNvPicPr>
              <a:picLocks noChangeAspect="1" noChangeArrowheads="1"/>
            </p:cNvPicPr>
            <p:nvPr/>
          </p:nvPicPr>
          <p:blipFill>
            <a:blip r:embed="rId4" cstate="print"/>
            <a:srcRect l="31776"/>
            <a:stretch>
              <a:fillRect/>
            </a:stretch>
          </p:blipFill>
          <p:spPr bwMode="auto">
            <a:xfrm>
              <a:off x="6300192" y="4797152"/>
              <a:ext cx="2628291" cy="1844824"/>
            </a:xfrm>
            <a:prstGeom prst="rect">
              <a:avLst/>
            </a:prstGeom>
            <a:noFill/>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http://www.sharbor.com/documents/1742/attachments/Image2.jpg"/>
          <p:cNvPicPr>
            <a:picLocks noChangeAspect="1" noChangeArrowheads="1"/>
          </p:cNvPicPr>
          <p:nvPr/>
        </p:nvPicPr>
        <p:blipFill>
          <a:blip r:embed="rId3" cstate="print"/>
          <a:srcRect t="7556" b="14366"/>
          <a:stretch>
            <a:fillRect/>
          </a:stretch>
        </p:blipFill>
        <p:spPr bwMode="auto">
          <a:xfrm>
            <a:off x="3203848" y="4005064"/>
            <a:ext cx="3732391" cy="2232248"/>
          </a:xfrm>
          <a:prstGeom prst="rect">
            <a:avLst/>
          </a:prstGeom>
          <a:noFill/>
        </p:spPr>
      </p:pic>
      <p:pic>
        <p:nvPicPr>
          <p:cNvPr id="6" name="Picture 2" descr="http://www.imt.uni-luebeck.de/typo3temp/pics/96ac9e289f.png"/>
          <p:cNvPicPr>
            <a:picLocks noChangeAspect="1" noChangeArrowheads="1"/>
          </p:cNvPicPr>
          <p:nvPr/>
        </p:nvPicPr>
        <p:blipFill>
          <a:blip r:embed="rId4" cstate="print"/>
          <a:srcRect/>
          <a:stretch>
            <a:fillRect/>
          </a:stretch>
        </p:blipFill>
        <p:spPr bwMode="auto">
          <a:xfrm>
            <a:off x="6670543" y="0"/>
            <a:ext cx="2473457" cy="1855093"/>
          </a:xfrm>
          <a:prstGeom prst="rect">
            <a:avLst/>
          </a:prstGeom>
          <a:noFill/>
        </p:spPr>
      </p:pic>
      <p:sp>
        <p:nvSpPr>
          <p:cNvPr id="7" name="Rectangle 6"/>
          <p:cNvSpPr/>
          <p:nvPr/>
        </p:nvSpPr>
        <p:spPr>
          <a:xfrm>
            <a:off x="107504" y="116632"/>
            <a:ext cx="5112568" cy="1815882"/>
          </a:xfrm>
          <a:prstGeom prst="rect">
            <a:avLst/>
          </a:prstGeom>
        </p:spPr>
        <p:txBody>
          <a:bodyPr wrap="square">
            <a:spAutoFit/>
          </a:bodyPr>
          <a:lstStyle/>
          <a:p>
            <a:pPr algn="just"/>
            <a:r>
              <a:rPr lang="it-IT" sz="1600" dirty="0" smtClean="0">
                <a:latin typeface="Times New Roman" pitchFamily="18" charset="0"/>
                <a:cs typeface="Times New Roman" pitchFamily="18" charset="0"/>
              </a:rPr>
              <a:t>Unità di misura: L’UH (Unità di </a:t>
            </a:r>
            <a:r>
              <a:rPr lang="it-IT" sz="1600" dirty="0" err="1" smtClean="0">
                <a:latin typeface="Times New Roman" pitchFamily="18" charset="0"/>
                <a:cs typeface="Times New Roman" pitchFamily="18" charset="0"/>
              </a:rPr>
              <a:t>Hounsfield</a:t>
            </a:r>
            <a:r>
              <a:rPr lang="it-IT" sz="1600" dirty="0" smtClean="0">
                <a:latin typeface="Times New Roman" pitchFamily="18" charset="0"/>
                <a:cs typeface="Times New Roman" pitchFamily="18" charset="0"/>
              </a:rPr>
              <a:t>) comprendente 2001 diverse tonalità di grigio, dal nero al bianco: </a:t>
            </a:r>
          </a:p>
          <a:p>
            <a:pPr algn="just">
              <a:buNone/>
            </a:pPr>
            <a:r>
              <a:rPr lang="it-IT" sz="1600" dirty="0" smtClean="0">
                <a:latin typeface="Times New Roman" pitchFamily="18" charset="0"/>
                <a:cs typeface="Times New Roman" pitchFamily="18" charset="0"/>
              </a:rPr>
              <a:t>Densità dell’aria = -1000 UH</a:t>
            </a:r>
          </a:p>
          <a:p>
            <a:pPr algn="just">
              <a:buNone/>
            </a:pPr>
            <a:r>
              <a:rPr lang="it-IT" sz="1600" dirty="0" smtClean="0">
                <a:latin typeface="Times New Roman" pitchFamily="18" charset="0"/>
                <a:cs typeface="Times New Roman" pitchFamily="18" charset="0"/>
              </a:rPr>
              <a:t>Densità dell’acqua = 0 UH</a:t>
            </a:r>
          </a:p>
          <a:p>
            <a:pPr algn="just">
              <a:buNone/>
            </a:pPr>
            <a:r>
              <a:rPr lang="it-IT" sz="1600" dirty="0" smtClean="0">
                <a:latin typeface="Times New Roman" pitchFamily="18" charset="0"/>
                <a:cs typeface="Times New Roman" pitchFamily="18" charset="0"/>
              </a:rPr>
              <a:t>Densità dell’osso compatto = + 1000 UH</a:t>
            </a:r>
          </a:p>
          <a:p>
            <a:pPr algn="just"/>
            <a:r>
              <a:rPr lang="it-IT" sz="1600" dirty="0" smtClean="0">
                <a:latin typeface="Times New Roman" pitchFamily="18" charset="0"/>
                <a:cs typeface="Times New Roman" pitchFamily="18" charset="0"/>
              </a:rPr>
              <a:t>Utilità: Ricostruzione 3D delle strutture anatomiche</a:t>
            </a:r>
          </a:p>
          <a:p>
            <a:pPr algn="just"/>
            <a:r>
              <a:rPr lang="it-IT" sz="1600" dirty="0" smtClean="0">
                <a:latin typeface="Times New Roman" pitchFamily="18" charset="0"/>
                <a:cs typeface="Times New Roman" pitchFamily="18" charset="0"/>
              </a:rPr>
              <a:t>Risoluzione : 0,4-0,8 mm e fino a 5um per i </a:t>
            </a:r>
            <a:r>
              <a:rPr lang="it-IT" sz="1600" dirty="0" err="1" smtClean="0">
                <a:latin typeface="Times New Roman" pitchFamily="18" charset="0"/>
                <a:cs typeface="Times New Roman" pitchFamily="18" charset="0"/>
              </a:rPr>
              <a:t>microCT</a:t>
            </a:r>
            <a:endParaRPr lang="it-IT" sz="1600"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5" cstate="print">
            <a:clrChange>
              <a:clrFrom>
                <a:srgbClr val="4B1F6F"/>
              </a:clrFrom>
              <a:clrTo>
                <a:srgbClr val="4B1F6F">
                  <a:alpha val="0"/>
                </a:srgbClr>
              </a:clrTo>
            </a:clrChange>
          </a:blip>
          <a:srcRect/>
          <a:stretch>
            <a:fillRect/>
          </a:stretch>
        </p:blipFill>
        <p:spPr bwMode="auto">
          <a:xfrm>
            <a:off x="674333" y="2964229"/>
            <a:ext cx="3177587" cy="1904931"/>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rot="5400000">
            <a:off x="-602834" y="4158823"/>
            <a:ext cx="2276872" cy="871994"/>
          </a:xfrm>
          <a:prstGeom prst="rect">
            <a:avLst/>
          </a:prstGeom>
          <a:noFill/>
          <a:ln w="9525">
            <a:noFill/>
            <a:miter lim="800000"/>
            <a:headEnd/>
            <a:tailEnd/>
          </a:ln>
        </p:spPr>
      </p:pic>
      <p:sp>
        <p:nvSpPr>
          <p:cNvPr id="9" name="ZoneTexte 8"/>
          <p:cNvSpPr txBox="1"/>
          <p:nvPr/>
        </p:nvSpPr>
        <p:spPr>
          <a:xfrm>
            <a:off x="-36512" y="5734997"/>
            <a:ext cx="1224136" cy="461665"/>
          </a:xfrm>
          <a:prstGeom prst="rect">
            <a:avLst/>
          </a:prstGeom>
          <a:noFill/>
        </p:spPr>
        <p:txBody>
          <a:bodyPr wrap="square" rtlCol="0">
            <a:spAutoFit/>
          </a:bodyPr>
          <a:lstStyle/>
          <a:p>
            <a:pPr algn="ctr"/>
            <a:r>
              <a:rPr lang="fr-FR" sz="1200" dirty="0" smtClean="0">
                <a:latin typeface="Times New Roman" pitchFamily="18" charset="0"/>
                <a:cs typeface="Times New Roman" pitchFamily="18" charset="0"/>
              </a:rPr>
              <a:t>Osso </a:t>
            </a:r>
            <a:r>
              <a:rPr lang="fr-FR" sz="1200" dirty="0" err="1" smtClean="0">
                <a:latin typeface="Times New Roman" pitchFamily="18" charset="0"/>
                <a:cs typeface="Times New Roman" pitchFamily="18" charset="0"/>
              </a:rPr>
              <a:t>trabeculare</a:t>
            </a:r>
            <a:r>
              <a:rPr lang="fr-FR" sz="1200" dirty="0" smtClean="0">
                <a:latin typeface="Times New Roman" pitchFamily="18" charset="0"/>
                <a:cs typeface="Times New Roman" pitchFamily="18" charset="0"/>
              </a:rPr>
              <a:t> di un topo</a:t>
            </a:r>
            <a:endParaRPr lang="fr-FR" sz="1200" dirty="0">
              <a:latin typeface="Times New Roman" pitchFamily="18" charset="0"/>
              <a:cs typeface="Times New Roman" pitchFamily="18" charset="0"/>
            </a:endParaRPr>
          </a:p>
        </p:txBody>
      </p:sp>
      <p:grpSp>
        <p:nvGrpSpPr>
          <p:cNvPr id="2" name="Groupe 42"/>
          <p:cNvGrpSpPr/>
          <p:nvPr/>
        </p:nvGrpSpPr>
        <p:grpSpPr>
          <a:xfrm>
            <a:off x="5148064" y="0"/>
            <a:ext cx="1513464" cy="2708920"/>
            <a:chOff x="5004048" y="0"/>
            <a:chExt cx="1937856" cy="3468530"/>
          </a:xfrm>
        </p:grpSpPr>
        <p:pic>
          <p:nvPicPr>
            <p:cNvPr id="12" name="Image 11" descr="Gib2C.jpg"/>
            <p:cNvPicPr>
              <a:picLocks noChangeAspect="1"/>
            </p:cNvPicPr>
            <p:nvPr/>
          </p:nvPicPr>
          <p:blipFill>
            <a:blip r:embed="rId7" cstate="print">
              <a:clrChange>
                <a:clrFrom>
                  <a:srgbClr val="FFFFFF"/>
                </a:clrFrom>
                <a:clrTo>
                  <a:srgbClr val="FFFFFF">
                    <a:alpha val="0"/>
                  </a:srgbClr>
                </a:clrTo>
              </a:clrChange>
            </a:blip>
            <a:srcRect t="10890" r="56933"/>
            <a:stretch>
              <a:fillRect/>
            </a:stretch>
          </p:blipFill>
          <p:spPr>
            <a:xfrm>
              <a:off x="5076056" y="1700808"/>
              <a:ext cx="1512168" cy="1767722"/>
            </a:xfrm>
            <a:prstGeom prst="rect">
              <a:avLst/>
            </a:prstGeom>
          </p:spPr>
        </p:pic>
        <p:pic>
          <p:nvPicPr>
            <p:cNvPr id="11" name="Image 10" descr="Gib2C.jpg"/>
            <p:cNvPicPr>
              <a:picLocks noChangeAspect="1"/>
            </p:cNvPicPr>
            <p:nvPr/>
          </p:nvPicPr>
          <p:blipFill>
            <a:blip r:embed="rId7" cstate="print">
              <a:clrChange>
                <a:clrFrom>
                  <a:srgbClr val="FFFFFF"/>
                </a:clrFrom>
                <a:clrTo>
                  <a:srgbClr val="FFFFFF">
                    <a:alpha val="0"/>
                  </a:srgbClr>
                </a:clrTo>
              </a:clrChange>
            </a:blip>
            <a:srcRect l="48159" t="8116"/>
            <a:stretch>
              <a:fillRect/>
            </a:stretch>
          </p:blipFill>
          <p:spPr>
            <a:xfrm>
              <a:off x="5004048" y="0"/>
              <a:ext cx="1937856" cy="1940496"/>
            </a:xfrm>
            <a:prstGeom prst="rect">
              <a:avLst/>
            </a:prstGeom>
          </p:spPr>
        </p:pic>
      </p:grpSp>
      <p:graphicFrame>
        <p:nvGraphicFramePr>
          <p:cNvPr id="15" name="Tableau 14"/>
          <p:cNvGraphicFramePr>
            <a:graphicFrameLocks noGrp="1"/>
          </p:cNvGraphicFramePr>
          <p:nvPr/>
        </p:nvGraphicFramePr>
        <p:xfrm>
          <a:off x="216200" y="2564904"/>
          <a:ext cx="6156000" cy="365760"/>
        </p:xfrm>
        <a:graphic>
          <a:graphicData uri="http://schemas.openxmlformats.org/drawingml/2006/table">
            <a:tbl>
              <a:tblPr firstRow="1" bandRow="1">
                <a:tableStyleId>{5C22544A-7EE6-4342-B048-85BDC9FD1C3A}</a:tableStyleId>
              </a:tblPr>
              <a:tblGrid>
                <a:gridCol w="615600"/>
                <a:gridCol w="615600"/>
                <a:gridCol w="615600"/>
                <a:gridCol w="615600"/>
                <a:gridCol w="615600"/>
                <a:gridCol w="615600"/>
                <a:gridCol w="615600"/>
                <a:gridCol w="615600"/>
                <a:gridCol w="615600"/>
                <a:gridCol w="615600"/>
              </a:tblGrid>
              <a:tr h="216024">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3" name="Groupe 36"/>
          <p:cNvGrpSpPr/>
          <p:nvPr/>
        </p:nvGrpSpPr>
        <p:grpSpPr>
          <a:xfrm>
            <a:off x="-108520" y="2348880"/>
            <a:ext cx="6732240" cy="288032"/>
            <a:chOff x="0" y="3212976"/>
            <a:chExt cx="6732240" cy="288032"/>
          </a:xfrm>
        </p:grpSpPr>
        <p:sp>
          <p:nvSpPr>
            <p:cNvPr id="16" name="ZoneTexte 15"/>
            <p:cNvSpPr txBox="1"/>
            <p:nvPr/>
          </p:nvSpPr>
          <p:spPr>
            <a:xfrm>
              <a:off x="0" y="3212976"/>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-1000</a:t>
              </a:r>
              <a:endParaRPr lang="fr-FR" sz="1200" dirty="0">
                <a:latin typeface="Times New Roman" pitchFamily="18" charset="0"/>
                <a:cs typeface="Times New Roman" pitchFamily="18" charset="0"/>
              </a:endParaRPr>
            </a:p>
          </p:txBody>
        </p:sp>
        <p:sp>
          <p:nvSpPr>
            <p:cNvPr id="18" name="ZoneTexte 17"/>
            <p:cNvSpPr txBox="1"/>
            <p:nvPr/>
          </p:nvSpPr>
          <p:spPr>
            <a:xfrm>
              <a:off x="611560"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-800</a:t>
              </a:r>
              <a:endParaRPr lang="fr-FR" sz="1200" dirty="0">
                <a:latin typeface="Times New Roman" pitchFamily="18" charset="0"/>
                <a:cs typeface="Times New Roman" pitchFamily="18" charset="0"/>
              </a:endParaRPr>
            </a:p>
          </p:txBody>
        </p:sp>
        <p:sp>
          <p:nvSpPr>
            <p:cNvPr id="19" name="ZoneTexte 18"/>
            <p:cNvSpPr txBox="1"/>
            <p:nvPr/>
          </p:nvSpPr>
          <p:spPr>
            <a:xfrm>
              <a:off x="1259632"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-600</a:t>
              </a:r>
              <a:endParaRPr lang="fr-FR" sz="1200" dirty="0">
                <a:latin typeface="Times New Roman" pitchFamily="18" charset="0"/>
                <a:cs typeface="Times New Roman" pitchFamily="18" charset="0"/>
              </a:endParaRPr>
            </a:p>
          </p:txBody>
        </p:sp>
        <p:sp>
          <p:nvSpPr>
            <p:cNvPr id="20" name="ZoneTexte 19"/>
            <p:cNvSpPr txBox="1"/>
            <p:nvPr/>
          </p:nvSpPr>
          <p:spPr>
            <a:xfrm>
              <a:off x="1835696"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-400</a:t>
              </a:r>
              <a:endParaRPr lang="fr-FR" sz="1200" dirty="0">
                <a:latin typeface="Times New Roman" pitchFamily="18" charset="0"/>
                <a:cs typeface="Times New Roman" pitchFamily="18" charset="0"/>
              </a:endParaRPr>
            </a:p>
          </p:txBody>
        </p:sp>
        <p:sp>
          <p:nvSpPr>
            <p:cNvPr id="21" name="ZoneTexte 20"/>
            <p:cNvSpPr txBox="1"/>
            <p:nvPr/>
          </p:nvSpPr>
          <p:spPr>
            <a:xfrm>
              <a:off x="2483768"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-200</a:t>
              </a:r>
              <a:endParaRPr lang="fr-FR" sz="1200" dirty="0">
                <a:latin typeface="Times New Roman" pitchFamily="18" charset="0"/>
                <a:cs typeface="Times New Roman" pitchFamily="18" charset="0"/>
              </a:endParaRPr>
            </a:p>
          </p:txBody>
        </p:sp>
        <p:sp>
          <p:nvSpPr>
            <p:cNvPr id="31" name="ZoneTexte 30"/>
            <p:cNvSpPr txBox="1"/>
            <p:nvPr/>
          </p:nvSpPr>
          <p:spPr>
            <a:xfrm>
              <a:off x="3203848"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0</a:t>
              </a:r>
              <a:endParaRPr lang="fr-FR" sz="1200" dirty="0">
                <a:latin typeface="Times New Roman" pitchFamily="18" charset="0"/>
                <a:cs typeface="Times New Roman" pitchFamily="18" charset="0"/>
              </a:endParaRPr>
            </a:p>
          </p:txBody>
        </p:sp>
        <p:sp>
          <p:nvSpPr>
            <p:cNvPr id="32" name="ZoneTexte 31"/>
            <p:cNvSpPr txBox="1"/>
            <p:nvPr/>
          </p:nvSpPr>
          <p:spPr>
            <a:xfrm>
              <a:off x="5580112"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800</a:t>
              </a:r>
              <a:endParaRPr lang="fr-FR" sz="1200" dirty="0">
                <a:latin typeface="Times New Roman" pitchFamily="18" charset="0"/>
                <a:cs typeface="Times New Roman" pitchFamily="18" charset="0"/>
              </a:endParaRPr>
            </a:p>
          </p:txBody>
        </p:sp>
        <p:sp>
          <p:nvSpPr>
            <p:cNvPr id="33" name="ZoneTexte 32"/>
            <p:cNvSpPr txBox="1"/>
            <p:nvPr/>
          </p:nvSpPr>
          <p:spPr>
            <a:xfrm>
              <a:off x="4932040"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600</a:t>
              </a:r>
              <a:endParaRPr lang="fr-FR" sz="1200" dirty="0">
                <a:latin typeface="Times New Roman" pitchFamily="18" charset="0"/>
                <a:cs typeface="Times New Roman" pitchFamily="18" charset="0"/>
              </a:endParaRPr>
            </a:p>
          </p:txBody>
        </p:sp>
        <p:sp>
          <p:nvSpPr>
            <p:cNvPr id="34" name="ZoneTexte 33"/>
            <p:cNvSpPr txBox="1"/>
            <p:nvPr/>
          </p:nvSpPr>
          <p:spPr>
            <a:xfrm>
              <a:off x="4355976"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400</a:t>
              </a:r>
              <a:endParaRPr lang="fr-FR" sz="1200" dirty="0">
                <a:latin typeface="Times New Roman" pitchFamily="18" charset="0"/>
                <a:cs typeface="Times New Roman" pitchFamily="18" charset="0"/>
              </a:endParaRPr>
            </a:p>
          </p:txBody>
        </p:sp>
        <p:sp>
          <p:nvSpPr>
            <p:cNvPr id="35" name="ZoneTexte 34"/>
            <p:cNvSpPr txBox="1"/>
            <p:nvPr/>
          </p:nvSpPr>
          <p:spPr>
            <a:xfrm>
              <a:off x="3707904"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200</a:t>
              </a:r>
              <a:endParaRPr lang="fr-FR" sz="1200" dirty="0">
                <a:latin typeface="Times New Roman" pitchFamily="18" charset="0"/>
                <a:cs typeface="Times New Roman" pitchFamily="18" charset="0"/>
              </a:endParaRPr>
            </a:p>
          </p:txBody>
        </p:sp>
        <p:sp>
          <p:nvSpPr>
            <p:cNvPr id="36" name="ZoneTexte 35"/>
            <p:cNvSpPr txBox="1"/>
            <p:nvPr/>
          </p:nvSpPr>
          <p:spPr>
            <a:xfrm>
              <a:off x="6156176" y="3224009"/>
              <a:ext cx="576064" cy="276999"/>
            </a:xfrm>
            <a:prstGeom prst="rect">
              <a:avLst/>
            </a:prstGeom>
            <a:noFill/>
          </p:spPr>
          <p:txBody>
            <a:bodyPr wrap="square" rtlCol="0">
              <a:spAutoFit/>
            </a:bodyPr>
            <a:lstStyle/>
            <a:p>
              <a:r>
                <a:rPr lang="fr-FR" sz="1200" dirty="0" smtClean="0">
                  <a:latin typeface="Times New Roman" pitchFamily="18" charset="0"/>
                  <a:cs typeface="Times New Roman" pitchFamily="18" charset="0"/>
                </a:rPr>
                <a:t>1000</a:t>
              </a:r>
              <a:endParaRPr lang="fr-FR" sz="1200" dirty="0">
                <a:latin typeface="Times New Roman" pitchFamily="18" charset="0"/>
                <a:cs typeface="Times New Roman" pitchFamily="18" charset="0"/>
              </a:endParaRPr>
            </a:p>
          </p:txBody>
        </p:sp>
      </p:grpSp>
      <p:grpSp>
        <p:nvGrpSpPr>
          <p:cNvPr id="4" name="Groupe 67"/>
          <p:cNvGrpSpPr/>
          <p:nvPr/>
        </p:nvGrpSpPr>
        <p:grpSpPr>
          <a:xfrm>
            <a:off x="-36512" y="2852936"/>
            <a:ext cx="6408712" cy="504056"/>
            <a:chOff x="35496" y="3789040"/>
            <a:chExt cx="6408712" cy="504056"/>
          </a:xfrm>
        </p:grpSpPr>
        <p:sp>
          <p:nvSpPr>
            <p:cNvPr id="38" name="ZoneTexte 37"/>
            <p:cNvSpPr txBox="1"/>
            <p:nvPr/>
          </p:nvSpPr>
          <p:spPr>
            <a:xfrm>
              <a:off x="35496" y="3789040"/>
              <a:ext cx="458780" cy="276999"/>
            </a:xfrm>
            <a:prstGeom prst="rect">
              <a:avLst/>
            </a:prstGeom>
            <a:noFill/>
          </p:spPr>
          <p:txBody>
            <a:bodyPr wrap="none" rtlCol="0">
              <a:spAutoFit/>
            </a:bodyPr>
            <a:lstStyle/>
            <a:p>
              <a:r>
                <a:rPr lang="fr-FR" sz="1200" dirty="0" smtClean="0">
                  <a:latin typeface="Times New Roman" pitchFamily="18" charset="0"/>
                  <a:cs typeface="Times New Roman" pitchFamily="18" charset="0"/>
                </a:rPr>
                <a:t>Aria</a:t>
              </a:r>
              <a:endParaRPr lang="fr-FR" sz="1200" dirty="0">
                <a:latin typeface="Times New Roman" pitchFamily="18" charset="0"/>
                <a:cs typeface="Times New Roman" pitchFamily="18" charset="0"/>
              </a:endParaRPr>
            </a:p>
          </p:txBody>
        </p:sp>
        <p:sp>
          <p:nvSpPr>
            <p:cNvPr id="39" name="ZoneTexte 38"/>
            <p:cNvSpPr txBox="1"/>
            <p:nvPr/>
          </p:nvSpPr>
          <p:spPr>
            <a:xfrm>
              <a:off x="755576" y="3861048"/>
              <a:ext cx="864096" cy="288032"/>
            </a:xfrm>
            <a:prstGeom prst="rect">
              <a:avLst/>
            </a:prstGeom>
            <a:noFill/>
          </p:spPr>
          <p:txBody>
            <a:bodyPr wrap="square" rtlCol="0">
              <a:spAutoFit/>
            </a:bodyPr>
            <a:lstStyle/>
            <a:p>
              <a:pPr algn="ctr"/>
              <a:r>
                <a:rPr lang="it-IT" sz="1200" dirty="0" smtClean="0">
                  <a:latin typeface="Times New Roman" pitchFamily="18" charset="0"/>
                  <a:cs typeface="Times New Roman" pitchFamily="18" charset="0"/>
                </a:rPr>
                <a:t>Polmoni</a:t>
              </a:r>
              <a:endParaRPr lang="it-IT" sz="1200" dirty="0">
                <a:latin typeface="Times New Roman" pitchFamily="18" charset="0"/>
                <a:cs typeface="Times New Roman" pitchFamily="18" charset="0"/>
              </a:endParaRPr>
            </a:p>
          </p:txBody>
        </p:sp>
        <p:cxnSp>
          <p:nvCxnSpPr>
            <p:cNvPr id="41" name="Connecteur droit 40"/>
            <p:cNvCxnSpPr/>
            <p:nvPr/>
          </p:nvCxnSpPr>
          <p:spPr>
            <a:xfrm>
              <a:off x="1187624" y="378904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1763688" y="3861048"/>
              <a:ext cx="720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1475656" y="3861048"/>
              <a:ext cx="1368152" cy="276999"/>
            </a:xfrm>
            <a:prstGeom prst="rect">
              <a:avLst/>
            </a:prstGeom>
            <a:noFill/>
          </p:spPr>
          <p:txBody>
            <a:bodyPr wrap="square" rtlCol="0">
              <a:spAutoFit/>
            </a:bodyPr>
            <a:lstStyle/>
            <a:p>
              <a:pPr algn="ctr"/>
              <a:r>
                <a:rPr lang="it-IT" sz="1200" dirty="0" smtClean="0">
                  <a:latin typeface="Times New Roman" pitchFamily="18" charset="0"/>
                  <a:cs typeface="Times New Roman" pitchFamily="18" charset="0"/>
                </a:rPr>
                <a:t>Tessuti molli</a:t>
              </a:r>
              <a:endParaRPr lang="it-IT" sz="1200" dirty="0">
                <a:latin typeface="Times New Roman" pitchFamily="18" charset="0"/>
                <a:cs typeface="Times New Roman" pitchFamily="18" charset="0"/>
              </a:endParaRPr>
            </a:p>
          </p:txBody>
        </p:sp>
        <p:cxnSp>
          <p:nvCxnSpPr>
            <p:cNvPr id="51" name="Connecteur droit 50"/>
            <p:cNvCxnSpPr/>
            <p:nvPr/>
          </p:nvCxnSpPr>
          <p:spPr>
            <a:xfrm>
              <a:off x="3059832" y="378904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2483768" y="3861048"/>
              <a:ext cx="864096" cy="288032"/>
            </a:xfrm>
            <a:prstGeom prst="rect">
              <a:avLst/>
            </a:prstGeom>
            <a:noFill/>
          </p:spPr>
          <p:txBody>
            <a:bodyPr wrap="square" rtlCol="0">
              <a:spAutoFit/>
            </a:bodyPr>
            <a:lstStyle/>
            <a:p>
              <a:pPr algn="ctr"/>
              <a:r>
                <a:rPr lang="it-IT" sz="1200" dirty="0" smtClean="0">
                  <a:latin typeface="Times New Roman" pitchFamily="18" charset="0"/>
                  <a:cs typeface="Times New Roman" pitchFamily="18" charset="0"/>
                </a:rPr>
                <a:t>Grasso</a:t>
              </a:r>
              <a:endParaRPr lang="it-IT" sz="1200" dirty="0">
                <a:latin typeface="Times New Roman" pitchFamily="18" charset="0"/>
                <a:cs typeface="Times New Roman" pitchFamily="18" charset="0"/>
              </a:endParaRPr>
            </a:p>
          </p:txBody>
        </p:sp>
        <p:sp>
          <p:nvSpPr>
            <p:cNvPr id="53" name="ZoneTexte 52"/>
            <p:cNvSpPr txBox="1"/>
            <p:nvPr/>
          </p:nvSpPr>
          <p:spPr>
            <a:xfrm>
              <a:off x="3059832" y="3800073"/>
              <a:ext cx="648072" cy="276999"/>
            </a:xfrm>
            <a:prstGeom prst="rect">
              <a:avLst/>
            </a:prstGeom>
            <a:noFill/>
          </p:spPr>
          <p:txBody>
            <a:bodyPr wrap="square" rtlCol="0">
              <a:spAutoFit/>
            </a:bodyPr>
            <a:lstStyle/>
            <a:p>
              <a:r>
                <a:rPr lang="it-IT" sz="1200" dirty="0" smtClean="0">
                  <a:latin typeface="Times New Roman" pitchFamily="18" charset="0"/>
                  <a:cs typeface="Times New Roman" pitchFamily="18" charset="0"/>
                </a:rPr>
                <a:t>Acqua</a:t>
              </a:r>
              <a:endParaRPr lang="it-IT" sz="1200" dirty="0">
                <a:latin typeface="Times New Roman" pitchFamily="18" charset="0"/>
                <a:cs typeface="Times New Roman" pitchFamily="18" charset="0"/>
              </a:endParaRPr>
            </a:p>
          </p:txBody>
        </p:sp>
        <p:cxnSp>
          <p:nvCxnSpPr>
            <p:cNvPr id="55" name="Connecteur droit 54"/>
            <p:cNvCxnSpPr/>
            <p:nvPr/>
          </p:nvCxnSpPr>
          <p:spPr>
            <a:xfrm>
              <a:off x="5508104" y="3861048"/>
              <a:ext cx="9361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5724128" y="3800073"/>
              <a:ext cx="490840" cy="276999"/>
            </a:xfrm>
            <a:prstGeom prst="rect">
              <a:avLst/>
            </a:prstGeom>
            <a:noFill/>
          </p:spPr>
          <p:txBody>
            <a:bodyPr wrap="none" rtlCol="0">
              <a:spAutoFit/>
            </a:bodyPr>
            <a:lstStyle/>
            <a:p>
              <a:r>
                <a:rPr lang="fr-FR" sz="1200" dirty="0" smtClean="0">
                  <a:latin typeface="Times New Roman" pitchFamily="18" charset="0"/>
                  <a:cs typeface="Times New Roman" pitchFamily="18" charset="0"/>
                </a:rPr>
                <a:t>Osso</a:t>
              </a:r>
              <a:endParaRPr lang="fr-FR" sz="1200" dirty="0">
                <a:latin typeface="Times New Roman" pitchFamily="18" charset="0"/>
                <a:cs typeface="Times New Roman" pitchFamily="18" charset="0"/>
              </a:endParaRPr>
            </a:p>
          </p:txBody>
        </p:sp>
        <p:cxnSp>
          <p:nvCxnSpPr>
            <p:cNvPr id="58" name="Connecteur droit 57"/>
            <p:cNvCxnSpPr/>
            <p:nvPr/>
          </p:nvCxnSpPr>
          <p:spPr>
            <a:xfrm>
              <a:off x="3419872" y="3861048"/>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3635896" y="3831431"/>
              <a:ext cx="792088" cy="461665"/>
            </a:xfrm>
            <a:prstGeom prst="rect">
              <a:avLst/>
            </a:prstGeom>
            <a:noFill/>
          </p:spPr>
          <p:txBody>
            <a:bodyPr wrap="square" rtlCol="0">
              <a:spAutoFit/>
            </a:bodyPr>
            <a:lstStyle/>
            <a:p>
              <a:r>
                <a:rPr lang="it-IT" sz="1200" dirty="0" smtClean="0">
                  <a:latin typeface="Times New Roman" pitchFamily="18" charset="0"/>
                  <a:cs typeface="Times New Roman" pitchFamily="18" charset="0"/>
                </a:rPr>
                <a:t>Muscoli, sangue</a:t>
              </a:r>
              <a:endParaRPr lang="it-IT" sz="1200" dirty="0">
                <a:latin typeface="Times New Roman" pitchFamily="18" charset="0"/>
                <a:cs typeface="Times New Roman" pitchFamily="18" charset="0"/>
              </a:endParaRPr>
            </a:p>
          </p:txBody>
        </p:sp>
      </p:grpSp>
      <p:pic>
        <p:nvPicPr>
          <p:cNvPr id="1026" name="Picture 2"/>
          <p:cNvPicPr>
            <a:picLocks noChangeAspect="1" noChangeArrowheads="1"/>
          </p:cNvPicPr>
          <p:nvPr/>
        </p:nvPicPr>
        <p:blipFill>
          <a:blip r:embed="rId8" cstate="print">
            <a:clrChange>
              <a:clrFrom>
                <a:srgbClr val="020605"/>
              </a:clrFrom>
              <a:clrTo>
                <a:srgbClr val="020605">
                  <a:alpha val="0"/>
                </a:srgbClr>
              </a:clrTo>
            </a:clrChange>
          </a:blip>
          <a:srcRect/>
          <a:stretch>
            <a:fillRect/>
          </a:stretch>
        </p:blipFill>
        <p:spPr bwMode="auto">
          <a:xfrm>
            <a:off x="1394364" y="4896544"/>
            <a:ext cx="1665468" cy="1412776"/>
          </a:xfrm>
          <a:prstGeom prst="rect">
            <a:avLst/>
          </a:prstGeom>
          <a:noFill/>
          <a:ln w="9525">
            <a:noFill/>
            <a:miter lim="800000"/>
            <a:headEnd/>
            <a:tailEnd/>
          </a:ln>
        </p:spPr>
      </p:pic>
      <p:sp>
        <p:nvSpPr>
          <p:cNvPr id="40" name="ZoneTexte 39"/>
          <p:cNvSpPr txBox="1"/>
          <p:nvPr/>
        </p:nvSpPr>
        <p:spPr>
          <a:xfrm>
            <a:off x="1259632" y="6279703"/>
            <a:ext cx="1944216" cy="461665"/>
          </a:xfrm>
          <a:prstGeom prst="rect">
            <a:avLst/>
          </a:prstGeom>
          <a:noFill/>
        </p:spPr>
        <p:txBody>
          <a:bodyPr wrap="square" rtlCol="0">
            <a:spAutoFit/>
          </a:bodyPr>
          <a:lstStyle/>
          <a:p>
            <a:pPr algn="ctr"/>
            <a:r>
              <a:rPr lang="fr-FR" sz="1200" dirty="0" smtClean="0">
                <a:latin typeface="Times New Roman" pitchFamily="18" charset="0"/>
                <a:cs typeface="Times New Roman" pitchFamily="18" charset="0"/>
              </a:rPr>
              <a:t>M1 La Chaise (</a:t>
            </a:r>
            <a:r>
              <a:rPr lang="fr-FR" sz="1200" i="1" dirty="0" err="1" smtClean="0">
                <a:latin typeface="Times New Roman" pitchFamily="18" charset="0"/>
                <a:cs typeface="Times New Roman" pitchFamily="18" charset="0"/>
              </a:rPr>
              <a:t>Macchiarelli</a:t>
            </a:r>
            <a:r>
              <a:rPr lang="fr-FR" sz="1200" i="1" dirty="0" smtClean="0">
                <a:latin typeface="Times New Roman" pitchFamily="18" charset="0"/>
                <a:cs typeface="Times New Roman" pitchFamily="18" charset="0"/>
              </a:rPr>
              <a:t> et al., 2006)</a:t>
            </a:r>
            <a:endParaRPr lang="fr-FR" sz="1200" dirty="0">
              <a:latin typeface="Times New Roman" pitchFamily="18" charset="0"/>
              <a:cs typeface="Times New Roman" pitchFamily="18" charset="0"/>
            </a:endParaRPr>
          </a:p>
        </p:txBody>
      </p:sp>
      <p:pic>
        <p:nvPicPr>
          <p:cNvPr id="42" name="Picture 5" descr="http://3.bp.blogspot.com/_GSMk_MnQchM/TCpVvD5qZqI/AAAAAAAAHKU/cMgrZWhq1Lw/s1600/momie_colchester.jpg"/>
          <p:cNvPicPr>
            <a:picLocks noChangeAspect="1" noChangeArrowheads="1"/>
          </p:cNvPicPr>
          <p:nvPr/>
        </p:nvPicPr>
        <p:blipFill>
          <a:blip r:embed="rId9" cstate="print"/>
          <a:srcRect/>
          <a:stretch>
            <a:fillRect/>
          </a:stretch>
        </p:blipFill>
        <p:spPr bwMode="auto">
          <a:xfrm>
            <a:off x="7164288" y="3933056"/>
            <a:ext cx="1709936" cy="2564904"/>
          </a:xfrm>
          <a:prstGeom prst="rect">
            <a:avLst/>
          </a:prstGeom>
          <a:noFill/>
        </p:spPr>
      </p:pic>
      <p:pic>
        <p:nvPicPr>
          <p:cNvPr id="45" name="Picture 6" descr="http://www2.cnrs.fr/sites/en/image/photoctscan2.jpg"/>
          <p:cNvPicPr>
            <a:picLocks noChangeAspect="1" noChangeArrowheads="1"/>
          </p:cNvPicPr>
          <p:nvPr/>
        </p:nvPicPr>
        <p:blipFill>
          <a:blip r:embed="rId10" cstate="print"/>
          <a:srcRect/>
          <a:stretch>
            <a:fillRect/>
          </a:stretch>
        </p:blipFill>
        <p:spPr bwMode="auto">
          <a:xfrm>
            <a:off x="6479704" y="1916832"/>
            <a:ext cx="2664296" cy="1771237"/>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576064"/>
          </a:xfrm>
        </p:spPr>
        <p:txBody>
          <a:bodyPr>
            <a:normAutofit/>
          </a:bodyPr>
          <a:lstStyle/>
          <a:p>
            <a:r>
              <a:rPr lang="fr-FR" sz="1800" dirty="0" err="1" smtClean="0">
                <a:solidFill>
                  <a:schemeClr val="tx1"/>
                </a:solidFill>
                <a:latin typeface="Times New Roman" pitchFamily="18" charset="0"/>
                <a:cs typeface="Times New Roman" pitchFamily="18" charset="0"/>
              </a:rPr>
              <a:t>Sincrotrone</a:t>
            </a:r>
            <a:endParaRPr lang="fr-FR" sz="1800"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35496" y="548680"/>
            <a:ext cx="9108504" cy="3312368"/>
          </a:xfrm>
        </p:spPr>
        <p:txBody>
          <a:bodyPr>
            <a:normAutofit/>
          </a:bodyPr>
          <a:lstStyle/>
          <a:p>
            <a:r>
              <a:rPr lang="fr-FR" sz="1600" dirty="0" err="1" smtClean="0">
                <a:latin typeface="Times New Roman" pitchFamily="18" charset="0"/>
                <a:cs typeface="Times New Roman" pitchFamily="18" charset="0"/>
              </a:rPr>
              <a:t>Acceleratore</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circolare</a:t>
            </a:r>
            <a:r>
              <a:rPr lang="fr-FR" sz="1600" dirty="0" smtClean="0">
                <a:latin typeface="Times New Roman" pitchFamily="18" charset="0"/>
                <a:cs typeface="Times New Roman" pitchFamily="18" charset="0"/>
              </a:rPr>
              <a:t>, in </a:t>
            </a:r>
            <a:r>
              <a:rPr lang="fr-FR" sz="1600" dirty="0" err="1" smtClean="0">
                <a:latin typeface="Times New Roman" pitchFamily="18" charset="0"/>
                <a:cs typeface="Times New Roman" pitchFamily="18" charset="0"/>
              </a:rPr>
              <a:t>cui</a:t>
            </a:r>
            <a:r>
              <a:rPr lang="fr-FR" sz="1600" dirty="0" smtClean="0">
                <a:latin typeface="Times New Roman" pitchFamily="18" charset="0"/>
                <a:cs typeface="Times New Roman" pitchFamily="18" charset="0"/>
              </a:rPr>
              <a:t> il campo </a:t>
            </a:r>
            <a:r>
              <a:rPr lang="fr-FR" sz="1600" dirty="0" err="1" smtClean="0">
                <a:latin typeface="Times New Roman" pitchFamily="18" charset="0"/>
                <a:cs typeface="Times New Roman" pitchFamily="18" charset="0"/>
              </a:rPr>
              <a:t>magnetico</a:t>
            </a:r>
            <a:r>
              <a:rPr lang="fr-FR" sz="1600" dirty="0" smtClean="0">
                <a:latin typeface="Times New Roman" pitchFamily="18" charset="0"/>
                <a:cs typeface="Times New Roman" pitchFamily="18" charset="0"/>
              </a:rPr>
              <a:t> e il campo </a:t>
            </a:r>
            <a:r>
              <a:rPr lang="fr-FR" sz="1600" dirty="0" err="1" smtClean="0">
                <a:latin typeface="Times New Roman" pitchFamily="18" charset="0"/>
                <a:cs typeface="Times New Roman" pitchFamily="18" charset="0"/>
              </a:rPr>
              <a:t>elettrico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variabile</a:t>
            </a:r>
            <a:r>
              <a:rPr lang="fr-FR" sz="1600" dirty="0" smtClean="0">
                <a:latin typeface="Times New Roman" pitchFamily="18" charset="0"/>
                <a:cs typeface="Times New Roman" pitchFamily="18" charset="0"/>
              </a:rPr>
              <a:t> sono </a:t>
            </a:r>
            <a:r>
              <a:rPr lang="fr-FR" sz="1600" dirty="0" err="1" smtClean="0">
                <a:latin typeface="Times New Roman" pitchFamily="18" charset="0"/>
                <a:cs typeface="Times New Roman" pitchFamily="18" charset="0"/>
              </a:rPr>
              <a:t>sincronizzati</a:t>
            </a:r>
            <a:r>
              <a:rPr lang="fr-FR" sz="1600" dirty="0" smtClean="0">
                <a:latin typeface="Times New Roman" pitchFamily="18" charset="0"/>
                <a:cs typeface="Times New Roman" pitchFamily="18" charset="0"/>
              </a:rPr>
              <a:t> con il </a:t>
            </a:r>
            <a:r>
              <a:rPr lang="fr-FR" sz="1600" dirty="0" err="1" smtClean="0">
                <a:latin typeface="Times New Roman" pitchFamily="18" charset="0"/>
                <a:cs typeface="Times New Roman" pitchFamily="18" charset="0"/>
              </a:rPr>
              <a:t>fascio</a:t>
            </a:r>
            <a:r>
              <a:rPr lang="fr-FR" sz="1600" dirty="0" smtClean="0">
                <a:latin typeface="Times New Roman" pitchFamily="18" charset="0"/>
                <a:cs typeface="Times New Roman" pitchFamily="18" charset="0"/>
              </a:rPr>
              <a:t> delle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stesse</a:t>
            </a:r>
            <a:r>
              <a:rPr lang="fr-FR" sz="1600" dirty="0" smtClean="0">
                <a:latin typeface="Times New Roman" pitchFamily="18" charset="0"/>
                <a:cs typeface="Times New Roman" pitchFamily="18" charset="0"/>
              </a:rPr>
              <a:t>.</a:t>
            </a:r>
          </a:p>
          <a:p>
            <a:r>
              <a:rPr lang="fr-FR" sz="1600" dirty="0" err="1" smtClean="0">
                <a:latin typeface="Times New Roman" pitchFamily="18" charset="0"/>
                <a:cs typeface="Times New Roman" pitchFamily="18" charset="0"/>
              </a:rPr>
              <a:t>Tecnica</a:t>
            </a:r>
            <a:r>
              <a:rPr lang="fr-FR" sz="1600" dirty="0" smtClean="0">
                <a:latin typeface="Times New Roman" pitchFamily="18" charset="0"/>
                <a:cs typeface="Times New Roman" pitchFamily="18" charset="0"/>
              </a:rPr>
              <a:t>: Il synchrotron si </a:t>
            </a:r>
            <a:r>
              <a:rPr lang="fr-FR" sz="1600" dirty="0" err="1" smtClean="0">
                <a:latin typeface="Times New Roman" pitchFamily="18" charset="0"/>
                <a:cs typeface="Times New Roman" pitchFamily="18" charset="0"/>
              </a:rPr>
              <a:t>compone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principalmente</a:t>
            </a:r>
            <a:r>
              <a:rPr lang="fr-FR" sz="1600" dirty="0" smtClean="0">
                <a:latin typeface="Times New Roman" pitchFamily="18" charset="0"/>
                <a:cs typeface="Times New Roman" pitchFamily="18" charset="0"/>
              </a:rPr>
              <a:t> di :</a:t>
            </a:r>
          </a:p>
          <a:p>
            <a:pPr>
              <a:buNone/>
            </a:pPr>
            <a:r>
              <a:rPr lang="fr-FR" sz="1600" dirty="0" smtClean="0">
                <a:latin typeface="Times New Roman" pitchFamily="18" charset="0"/>
                <a:cs typeface="Times New Roman" pitchFamily="18" charset="0"/>
              </a:rPr>
              <a:t>			un piccolo </a:t>
            </a:r>
            <a:r>
              <a:rPr lang="fr-FR" sz="1600" dirty="0" err="1" smtClean="0">
                <a:latin typeface="Times New Roman" pitchFamily="18" charset="0"/>
                <a:cs typeface="Times New Roman" pitchFamily="18" charset="0"/>
              </a:rPr>
              <a:t>acceleratore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che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prepara</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 bassa </a:t>
            </a:r>
            <a:r>
              <a:rPr lang="fr-FR" sz="1600" dirty="0" err="1" smtClean="0">
                <a:latin typeface="Times New Roman" pitchFamily="18" charset="0"/>
                <a:cs typeface="Times New Roman" pitchFamily="18" charset="0"/>
              </a:rPr>
              <a:t>energia</a:t>
            </a:r>
            <a:endParaRPr lang="fr-FR" sz="1600" dirty="0" smtClean="0">
              <a:latin typeface="Times New Roman" pitchFamily="18" charset="0"/>
              <a:cs typeface="Times New Roman" pitchFamily="18" charset="0"/>
            </a:endParaRPr>
          </a:p>
          <a:p>
            <a:pPr>
              <a:buNone/>
            </a:pPr>
            <a:r>
              <a:rPr lang="fr-FR" sz="1600" dirty="0" smtClean="0">
                <a:latin typeface="Times New Roman" pitchFamily="18" charset="0"/>
                <a:cs typeface="Times New Roman" pitchFamily="18" charset="0"/>
              </a:rPr>
              <a:t>			un </a:t>
            </a:r>
            <a:r>
              <a:rPr lang="fr-FR" sz="1600" dirty="0" err="1" smtClean="0">
                <a:latin typeface="Times New Roman" pitchFamily="18" charset="0"/>
                <a:cs typeface="Times New Roman" pitchFamily="18" charset="0"/>
              </a:rPr>
              <a:t>anelo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magnetico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che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mantiene</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su </a:t>
            </a:r>
            <a:r>
              <a:rPr lang="fr-FR" sz="1600" dirty="0" err="1" smtClean="0">
                <a:latin typeface="Times New Roman" pitchFamily="18" charset="0"/>
                <a:cs typeface="Times New Roman" pitchFamily="18" charset="0"/>
              </a:rPr>
              <a:t>una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traiettore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circolare</a:t>
            </a:r>
            <a:endParaRPr lang="fr-FR" sz="1600" dirty="0" smtClean="0">
              <a:latin typeface="Times New Roman" pitchFamily="18" charset="0"/>
              <a:cs typeface="Times New Roman" pitchFamily="18" charset="0"/>
            </a:endParaRPr>
          </a:p>
          <a:p>
            <a:pPr>
              <a:buNone/>
            </a:pPr>
            <a:r>
              <a:rPr lang="fr-FR" sz="1600" dirty="0" smtClean="0">
                <a:latin typeface="Times New Roman" pitchFamily="18" charset="0"/>
                <a:cs typeface="Times New Roman" pitchFamily="18" charset="0"/>
              </a:rPr>
              <a:t>			delle </a:t>
            </a:r>
            <a:r>
              <a:rPr lang="fr-FR" sz="1600" dirty="0" err="1" smtClean="0">
                <a:latin typeface="Times New Roman" pitchFamily="18" charset="0"/>
                <a:cs typeface="Times New Roman" pitchFamily="18" charset="0"/>
              </a:rPr>
              <a:t>cavità</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acceleratrici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destinate</a:t>
            </a:r>
            <a:r>
              <a:rPr lang="fr-FR" sz="1600" dirty="0" smtClean="0">
                <a:latin typeface="Times New Roman" pitchFamily="18" charset="0"/>
                <a:cs typeface="Times New Roman" pitchFamily="18" charset="0"/>
              </a:rPr>
              <a:t> ad </a:t>
            </a:r>
            <a:r>
              <a:rPr lang="fr-FR" sz="1600" dirty="0" err="1" smtClean="0">
                <a:latin typeface="Times New Roman" pitchFamily="18" charset="0"/>
                <a:cs typeface="Times New Roman" pitchFamily="18" charset="0"/>
              </a:rPr>
              <a:t>aumentare</a:t>
            </a:r>
            <a:r>
              <a:rPr lang="fr-FR" sz="1600" dirty="0" smtClean="0">
                <a:latin typeface="Times New Roman" pitchFamily="18" charset="0"/>
                <a:cs typeface="Times New Roman" pitchFamily="18" charset="0"/>
              </a:rPr>
              <a:t> o </a:t>
            </a:r>
            <a:r>
              <a:rPr lang="fr-FR" sz="1600" dirty="0" err="1" smtClean="0">
                <a:latin typeface="Times New Roman" pitchFamily="18" charset="0"/>
                <a:cs typeface="Times New Roman" pitchFamily="18" charset="0"/>
              </a:rPr>
              <a:t>mantenere</a:t>
            </a:r>
            <a:r>
              <a:rPr lang="fr-FR" sz="1600" dirty="0" smtClean="0">
                <a:latin typeface="Times New Roman" pitchFamily="18" charset="0"/>
                <a:cs typeface="Times New Roman" pitchFamily="18" charset="0"/>
              </a:rPr>
              <a:t> l’</a:t>
            </a:r>
            <a:r>
              <a:rPr lang="fr-FR" sz="1600" dirty="0" err="1" smtClean="0">
                <a:latin typeface="Times New Roman" pitchFamily="18" charset="0"/>
                <a:cs typeface="Times New Roman" pitchFamily="18" charset="0"/>
              </a:rPr>
              <a:t>energia</a:t>
            </a:r>
            <a:r>
              <a:rPr lang="fr-FR" sz="1600" dirty="0" smtClean="0">
                <a:latin typeface="Times New Roman" pitchFamily="18" charset="0"/>
                <a:cs typeface="Times New Roman" pitchFamily="18" charset="0"/>
              </a:rPr>
              <a:t> delle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girando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attorno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all’anello</a:t>
            </a:r>
            <a:r>
              <a:rPr lang="fr-FR" sz="1600" dirty="0" smtClean="0">
                <a:latin typeface="Times New Roman" pitchFamily="18" charset="0"/>
                <a:cs typeface="Times New Roman" pitchFamily="18" charset="0"/>
              </a:rPr>
              <a:t>.</a:t>
            </a:r>
          </a:p>
          <a:p>
            <a:pPr>
              <a:buNone/>
            </a:pPr>
            <a:r>
              <a:rPr lang="fr-FR" sz="1600" dirty="0" smtClean="0">
                <a:latin typeface="Times New Roman" pitchFamily="18" charset="0"/>
                <a:cs typeface="Times New Roman" pitchFamily="18" charset="0"/>
              </a:rPr>
              <a:t>Le </a:t>
            </a:r>
            <a:r>
              <a:rPr lang="fr-FR" sz="1600" dirty="0" err="1" smtClean="0">
                <a:latin typeface="Times New Roman" pitchFamily="18" charset="0"/>
                <a:cs typeface="Times New Roman" pitchFamily="18" charset="0"/>
              </a:rPr>
              <a:t>particelle</a:t>
            </a:r>
            <a:r>
              <a:rPr lang="fr-FR" sz="1600" dirty="0" smtClean="0">
                <a:latin typeface="Times New Roman" pitchFamily="18" charset="0"/>
                <a:cs typeface="Times New Roman" pitchFamily="18" charset="0"/>
              </a:rPr>
              <a:t> sono </a:t>
            </a:r>
            <a:r>
              <a:rPr lang="fr-FR" sz="1600" dirty="0" err="1" smtClean="0">
                <a:latin typeface="Times New Roman" pitchFamily="18" charset="0"/>
                <a:cs typeface="Times New Roman" pitchFamily="18" charset="0"/>
              </a:rPr>
              <a:t>mantenute</a:t>
            </a:r>
            <a:r>
              <a:rPr lang="fr-FR" sz="1600" dirty="0" smtClean="0">
                <a:latin typeface="Times New Roman" pitchFamily="18" charset="0"/>
                <a:cs typeface="Times New Roman" pitchFamily="18" charset="0"/>
              </a:rPr>
              <a:t> in un </a:t>
            </a:r>
            <a:r>
              <a:rPr lang="fr-FR" sz="1600" dirty="0" err="1" smtClean="0">
                <a:latin typeface="Times New Roman" pitchFamily="18" charset="0"/>
                <a:cs typeface="Times New Roman" pitchFamily="18" charset="0"/>
              </a:rPr>
              <a:t>vuoto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estremo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attorno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all’anello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all’interno</a:t>
            </a:r>
            <a:r>
              <a:rPr lang="fr-FR" sz="1600" dirty="0" smtClean="0">
                <a:latin typeface="Times New Roman" pitchFamily="18" charset="0"/>
                <a:cs typeface="Times New Roman" pitchFamily="18" charset="0"/>
              </a:rPr>
              <a:t> di un </a:t>
            </a:r>
            <a:r>
              <a:rPr lang="fr-FR" sz="1600" dirty="0" err="1" smtClean="0">
                <a:latin typeface="Times New Roman" pitchFamily="18" charset="0"/>
                <a:cs typeface="Times New Roman" pitchFamily="18" charset="0"/>
              </a:rPr>
              <a:t>tubo</a:t>
            </a:r>
            <a:r>
              <a:rPr lang="fr-FR" sz="1600" dirty="0" smtClean="0">
                <a:latin typeface="Times New Roman" pitchFamily="18" charset="0"/>
                <a:cs typeface="Times New Roman" pitchFamily="18" charset="0"/>
              </a:rPr>
              <a:t> di forma </a:t>
            </a:r>
            <a:r>
              <a:rPr lang="fr-FR" sz="1600" dirty="0" err="1" smtClean="0">
                <a:latin typeface="Times New Roman" pitchFamily="18" charset="0"/>
                <a:cs typeface="Times New Roman" pitchFamily="18" charset="0"/>
              </a:rPr>
              <a:t>torica</a:t>
            </a:r>
            <a:r>
              <a:rPr lang="fr-FR" sz="1600" dirty="0" smtClean="0">
                <a:latin typeface="Times New Roman" pitchFamily="18" charset="0"/>
                <a:cs typeface="Times New Roman" pitchFamily="18" charset="0"/>
              </a:rPr>
              <a:t>.</a:t>
            </a:r>
          </a:p>
        </p:txBody>
      </p:sp>
      <p:pic>
        <p:nvPicPr>
          <p:cNvPr id="87042" name="Picture 2" descr="Fichier:Schéma de principe du synchrotron.jpg"/>
          <p:cNvPicPr>
            <a:picLocks noChangeAspect="1" noChangeArrowheads="1"/>
          </p:cNvPicPr>
          <p:nvPr/>
        </p:nvPicPr>
        <p:blipFill>
          <a:blip r:embed="rId3" cstate="print"/>
          <a:srcRect/>
          <a:stretch>
            <a:fillRect/>
          </a:stretch>
        </p:blipFill>
        <p:spPr bwMode="auto">
          <a:xfrm>
            <a:off x="4003239" y="2952328"/>
            <a:ext cx="5140761" cy="3212976"/>
          </a:xfrm>
          <a:prstGeom prst="rect">
            <a:avLst/>
          </a:prstGeom>
          <a:noFill/>
        </p:spPr>
      </p:pic>
      <p:sp>
        <p:nvSpPr>
          <p:cNvPr id="5" name="ZoneTexte 4"/>
          <p:cNvSpPr txBox="1"/>
          <p:nvPr/>
        </p:nvSpPr>
        <p:spPr>
          <a:xfrm>
            <a:off x="179512" y="3573016"/>
            <a:ext cx="3744416" cy="2062103"/>
          </a:xfrm>
          <a:prstGeom prst="rect">
            <a:avLst/>
          </a:prstGeom>
          <a:noFill/>
        </p:spPr>
        <p:txBody>
          <a:bodyPr wrap="square" rtlCol="0">
            <a:spAutoFit/>
          </a:bodyPr>
          <a:lstStyle/>
          <a:p>
            <a:pPr algn="just"/>
            <a:r>
              <a:rPr lang="fr-FR" sz="1600" dirty="0" err="1" smtClean="0">
                <a:latin typeface="Times New Roman" pitchFamily="18" charset="0"/>
                <a:cs typeface="Times New Roman" pitchFamily="18" charset="0"/>
              </a:rPr>
              <a:t>Metodica</a:t>
            </a:r>
            <a:r>
              <a:rPr lang="fr-FR" sz="1600" dirty="0" smtClean="0">
                <a:latin typeface="Times New Roman" pitchFamily="18" charset="0"/>
                <a:cs typeface="Times New Roman" pitchFamily="18" charset="0"/>
              </a:rPr>
              <a:t>: Il </a:t>
            </a:r>
            <a:r>
              <a:rPr lang="fr-FR" sz="1600" dirty="0" err="1" smtClean="0">
                <a:latin typeface="Times New Roman" pitchFamily="18" charset="0"/>
                <a:cs typeface="Times New Roman" pitchFamily="18" charset="0"/>
              </a:rPr>
              <a:t>raggio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ottenuto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viene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raccolto</a:t>
            </a:r>
            <a:r>
              <a:rPr lang="fr-FR" sz="1600" dirty="0" smtClean="0">
                <a:latin typeface="Times New Roman" pitchFamily="18" charset="0"/>
                <a:cs typeface="Times New Roman" pitchFamily="18" charset="0"/>
              </a:rPr>
              <a:t> in </a:t>
            </a:r>
            <a:r>
              <a:rPr lang="fr-FR" sz="1600" dirty="0" err="1" smtClean="0">
                <a:latin typeface="Times New Roman" pitchFamily="18" charset="0"/>
                <a:cs typeface="Times New Roman" pitchFamily="18" charset="0"/>
              </a:rPr>
              <a:t>diversi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punti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del</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tubo</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linee</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luce</a:t>
            </a:r>
            <a:r>
              <a:rPr lang="fr-FR" sz="1600" dirty="0" smtClean="0">
                <a:latin typeface="Times New Roman" pitchFamily="18" charset="0"/>
                <a:cs typeface="Times New Roman" pitchFamily="18" charset="0"/>
              </a:rPr>
              <a:t>. Ogni </a:t>
            </a:r>
            <a:r>
              <a:rPr lang="fr-FR" sz="1600" dirty="0" err="1" smtClean="0">
                <a:latin typeface="Times New Roman" pitchFamily="18" charset="0"/>
                <a:cs typeface="Times New Roman" pitchFamily="18" charset="0"/>
              </a:rPr>
              <a:t>raggio</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incontra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lenti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specchi</a:t>
            </a:r>
            <a:r>
              <a:rPr lang="fr-FR" sz="1600" dirty="0" smtClean="0">
                <a:latin typeface="Times New Roman" pitchFamily="18" charset="0"/>
                <a:cs typeface="Times New Roman" pitchFamily="18" charset="0"/>
              </a:rPr>
              <a:t> o </a:t>
            </a:r>
            <a:r>
              <a:rPr lang="fr-FR" sz="1600" dirty="0" err="1" smtClean="0">
                <a:latin typeface="Times New Roman" pitchFamily="18" charset="0"/>
                <a:cs typeface="Times New Roman" pitchFamily="18" charset="0"/>
              </a:rPr>
              <a:t>monocromatore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che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seleziona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una</a:t>
            </a:r>
            <a:r>
              <a:rPr lang="fr-FR" sz="1600" dirty="0" smtClean="0">
                <a:latin typeface="Times New Roman" pitchFamily="18" charset="0"/>
                <a:cs typeface="Times New Roman" pitchFamily="18" charset="0"/>
              </a:rPr>
              <a:t> gamma di </a:t>
            </a:r>
            <a:r>
              <a:rPr lang="fr-FR" sz="1600" dirty="0" err="1" smtClean="0">
                <a:latin typeface="Times New Roman" pitchFamily="18" charset="0"/>
                <a:cs typeface="Times New Roman" pitchFamily="18" charset="0"/>
              </a:rPr>
              <a:t>lunghezze</a:t>
            </a:r>
            <a:r>
              <a:rPr lang="fr-FR" sz="1600" dirty="0" smtClean="0">
                <a:latin typeface="Times New Roman" pitchFamily="18" charset="0"/>
                <a:cs typeface="Times New Roman" pitchFamily="18" charset="0"/>
              </a:rPr>
              <a:t> d’</a:t>
            </a:r>
            <a:r>
              <a:rPr lang="fr-FR" sz="1600" dirty="0" err="1" smtClean="0">
                <a:latin typeface="Times New Roman" pitchFamily="18" charset="0"/>
                <a:cs typeface="Times New Roman" pitchFamily="18" charset="0"/>
              </a:rPr>
              <a:t>onda</a:t>
            </a:r>
            <a:r>
              <a:rPr lang="fr-FR" sz="1600" dirty="0" smtClean="0">
                <a:latin typeface="Times New Roman" pitchFamily="18" charset="0"/>
                <a:cs typeface="Times New Roman" pitchFamily="18" charset="0"/>
              </a:rPr>
              <a:t> e  </a:t>
            </a:r>
            <a:r>
              <a:rPr lang="fr-FR" sz="1600" dirty="0" err="1" smtClean="0">
                <a:latin typeface="Times New Roman" pitchFamily="18" charset="0"/>
                <a:cs typeface="Times New Roman" pitchFamily="18" charset="0"/>
              </a:rPr>
              <a:t>modifica</a:t>
            </a:r>
            <a:r>
              <a:rPr lang="fr-FR" sz="1600" dirty="0" smtClean="0">
                <a:latin typeface="Times New Roman" pitchFamily="18" charset="0"/>
                <a:cs typeface="Times New Roman" pitchFamily="18" charset="0"/>
              </a:rPr>
              <a:t> le </a:t>
            </a:r>
            <a:r>
              <a:rPr lang="fr-FR" sz="1600" dirty="0" err="1" smtClean="0">
                <a:latin typeface="Times New Roman" pitchFamily="18" charset="0"/>
                <a:cs typeface="Times New Roman" pitchFamily="18" charset="0"/>
              </a:rPr>
              <a:t>caratteristiche</a:t>
            </a:r>
            <a:r>
              <a:rPr lang="fr-FR" sz="1600" dirty="0" smtClean="0">
                <a:latin typeface="Times New Roman" pitchFamily="18" charset="0"/>
                <a:cs typeface="Times New Roman" pitchFamily="18" charset="0"/>
              </a:rPr>
              <a:t> dei </a:t>
            </a:r>
            <a:r>
              <a:rPr lang="fr-FR" sz="1600" dirty="0" err="1" smtClean="0">
                <a:latin typeface="Times New Roman" pitchFamily="18" charset="0"/>
                <a:cs typeface="Times New Roman" pitchFamily="18" charset="0"/>
              </a:rPr>
              <a:t>fasci</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luce</a:t>
            </a:r>
            <a:r>
              <a:rPr lang="fr-FR" sz="1600" dirty="0" smtClean="0">
                <a:latin typeface="Times New Roman" pitchFamily="18" charset="0"/>
                <a:cs typeface="Times New Roman" pitchFamily="18" charset="0"/>
              </a:rPr>
              <a:t>.</a:t>
            </a:r>
          </a:p>
          <a:p>
            <a:r>
              <a:rPr lang="fr-FR" sz="1600" dirty="0" smtClean="0">
                <a:latin typeface="Times New Roman" pitchFamily="18" charset="0"/>
                <a:cs typeface="Times New Roman" pitchFamily="18" charset="0"/>
              </a:rPr>
              <a:t>I </a:t>
            </a:r>
            <a:r>
              <a:rPr lang="fr-FR" sz="1600" dirty="0" err="1" smtClean="0">
                <a:latin typeface="Times New Roman" pitchFamily="18" charset="0"/>
                <a:cs typeface="Times New Roman" pitchFamily="18" charset="0"/>
              </a:rPr>
              <a:t>raggi</a:t>
            </a:r>
            <a:r>
              <a:rPr lang="fr-FR" sz="1600" dirty="0" smtClean="0">
                <a:latin typeface="Times New Roman" pitchFamily="18" charset="0"/>
                <a:cs typeface="Times New Roman" pitchFamily="18" charset="0"/>
              </a:rPr>
              <a:t> X </a:t>
            </a:r>
            <a:r>
              <a:rPr lang="fr-FR" sz="1600" dirty="0" err="1" smtClean="0">
                <a:latin typeface="Times New Roman" pitchFamily="18" charset="0"/>
                <a:cs typeface="Times New Roman" pitchFamily="18" charset="0"/>
              </a:rPr>
              <a:t>ottenuti</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permettono</a:t>
            </a:r>
            <a:r>
              <a:rPr lang="fr-FR" sz="1600" dirty="0" smtClean="0">
                <a:latin typeface="Times New Roman" pitchFamily="18" charset="0"/>
                <a:cs typeface="Times New Roman" pitchFamily="18" charset="0"/>
              </a:rPr>
              <a:t> di </a:t>
            </a:r>
            <a:r>
              <a:rPr lang="fr-FR" sz="1600" dirty="0" err="1" smtClean="0">
                <a:latin typeface="Times New Roman" pitchFamily="18" charset="0"/>
                <a:cs typeface="Times New Roman" pitchFamily="18" charset="0"/>
              </a:rPr>
              <a:t>fare</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della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microtomografia</a:t>
            </a:r>
            <a:r>
              <a:rPr lang="fr-FR" sz="1600" dirty="0" smtClean="0">
                <a:latin typeface="Times New Roman" pitchFamily="18" charset="0"/>
                <a:cs typeface="Times New Roman" pitchFamily="18" charset="0"/>
              </a:rPr>
              <a:t> ad </a:t>
            </a:r>
            <a:r>
              <a:rPr lang="fr-FR" sz="1600" dirty="0" err="1" smtClean="0">
                <a:latin typeface="Times New Roman" pitchFamily="18" charset="0"/>
                <a:cs typeface="Times New Roman" pitchFamily="18" charset="0"/>
              </a:rPr>
              <a:t>alta</a:t>
            </a:r>
            <a:r>
              <a:rPr lang="fr-FR" sz="1600" dirty="0" smtClean="0">
                <a:latin typeface="Times New Roman" pitchFamily="18" charset="0"/>
                <a:cs typeface="Times New Roman" pitchFamily="18" charset="0"/>
              </a:rPr>
              <a:t> </a:t>
            </a:r>
            <a:r>
              <a:rPr lang="fr-FR" sz="1600" dirty="0" err="1" smtClean="0">
                <a:latin typeface="Times New Roman" pitchFamily="18" charset="0"/>
                <a:cs typeface="Times New Roman" pitchFamily="18" charset="0"/>
              </a:rPr>
              <a:t>risoluzione</a:t>
            </a:r>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384"/>
            <a:ext cx="8219256" cy="432048"/>
          </a:xfrm>
        </p:spPr>
        <p:txBody>
          <a:bodyPr>
            <a:normAutofit/>
          </a:bodyPr>
          <a:lstStyle/>
          <a:p>
            <a:r>
              <a:rPr lang="fr-FR" sz="1800" dirty="0" smtClean="0">
                <a:solidFill>
                  <a:schemeClr val="tx1"/>
                </a:solidFill>
                <a:latin typeface="Times New Roman" pitchFamily="18" charset="0"/>
                <a:cs typeface="Times New Roman" pitchFamily="18" charset="0"/>
              </a:rPr>
              <a:t>Synchrotron</a:t>
            </a:r>
            <a:endParaRPr lang="fr-FR" sz="1800" dirty="0">
              <a:solidFill>
                <a:schemeClr val="tx1"/>
              </a:solidFill>
              <a:latin typeface="Times New Roman" pitchFamily="18" charset="0"/>
              <a:cs typeface="Times New Roman" pitchFamily="18" charset="0"/>
            </a:endParaRPr>
          </a:p>
        </p:txBody>
      </p:sp>
      <p:sp>
        <p:nvSpPr>
          <p:cNvPr id="3" name="Espace réservé du contenu 2"/>
          <p:cNvSpPr>
            <a:spLocks noGrp="1"/>
          </p:cNvSpPr>
          <p:nvPr>
            <p:ph idx="1"/>
          </p:nvPr>
        </p:nvSpPr>
        <p:spPr>
          <a:xfrm>
            <a:off x="35496" y="764704"/>
            <a:ext cx="9108504" cy="2376264"/>
          </a:xfrm>
        </p:spPr>
        <p:txBody>
          <a:bodyPr>
            <a:normAutofit/>
          </a:bodyPr>
          <a:lstStyle/>
          <a:p>
            <a:r>
              <a:rPr lang="fr-FR" sz="1600" i="1" dirty="0" err="1" smtClean="0">
                <a:solidFill>
                  <a:srgbClr val="92D050"/>
                </a:solidFill>
                <a:latin typeface="Times New Roman" pitchFamily="18" charset="0"/>
                <a:cs typeface="Times New Roman" pitchFamily="18" charset="0"/>
              </a:rPr>
              <a:t>Circular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accelerator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where</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magnetic</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field</a:t>
            </a:r>
            <a:r>
              <a:rPr lang="fr-FR" sz="1600" i="1" dirty="0" smtClean="0">
                <a:solidFill>
                  <a:srgbClr val="92D050"/>
                </a:solidFill>
                <a:latin typeface="Times New Roman" pitchFamily="18" charset="0"/>
                <a:cs typeface="Times New Roman" pitchFamily="18" charset="0"/>
              </a:rPr>
              <a:t> and the </a:t>
            </a:r>
            <a:r>
              <a:rPr lang="fr-FR" sz="1600" i="1" dirty="0" err="1" smtClean="0">
                <a:solidFill>
                  <a:srgbClr val="92D050"/>
                </a:solidFill>
                <a:latin typeface="Times New Roman" pitchFamily="18" charset="0"/>
                <a:cs typeface="Times New Roman" pitchFamily="18" charset="0"/>
              </a:rPr>
              <a:t>electric</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field</a:t>
            </a:r>
            <a:r>
              <a:rPr lang="fr-FR" sz="1600" i="1" dirty="0" smtClean="0">
                <a:solidFill>
                  <a:srgbClr val="92D050"/>
                </a:solidFill>
                <a:latin typeface="Times New Roman" pitchFamily="18" charset="0"/>
                <a:cs typeface="Times New Roman" pitchFamily="18" charset="0"/>
              </a:rPr>
              <a:t> are </a:t>
            </a:r>
            <a:r>
              <a:rPr lang="fr-FR" sz="1600" i="1" dirty="0" err="1" smtClean="0">
                <a:solidFill>
                  <a:srgbClr val="92D050"/>
                </a:solidFill>
                <a:latin typeface="Times New Roman" pitchFamily="18" charset="0"/>
                <a:cs typeface="Times New Roman" pitchFamily="18" charset="0"/>
              </a:rPr>
              <a:t>synchronized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with</a:t>
            </a:r>
            <a:r>
              <a:rPr lang="fr-FR" sz="1600" i="1" dirty="0" smtClean="0">
                <a:solidFill>
                  <a:srgbClr val="92D050"/>
                </a:solidFill>
                <a:latin typeface="Times New Roman" pitchFamily="18" charset="0"/>
                <a:cs typeface="Times New Roman" pitchFamily="18" charset="0"/>
              </a:rPr>
              <a:t> the ray of 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itself</a:t>
            </a:r>
            <a:r>
              <a:rPr lang="fr-FR" sz="1600" i="1" dirty="0" smtClean="0">
                <a:solidFill>
                  <a:srgbClr val="92D050"/>
                </a:solidFill>
                <a:latin typeface="Times New Roman" pitchFamily="18" charset="0"/>
                <a:cs typeface="Times New Roman" pitchFamily="18" charset="0"/>
              </a:rPr>
              <a:t>.</a:t>
            </a:r>
          </a:p>
          <a:p>
            <a:r>
              <a:rPr lang="fr-FR" sz="1600" i="1" dirty="0" err="1" smtClean="0">
                <a:solidFill>
                  <a:srgbClr val="92D050"/>
                </a:solidFill>
                <a:latin typeface="Times New Roman" pitchFamily="18" charset="0"/>
                <a:cs typeface="Times New Roman" pitchFamily="18" charset="0"/>
              </a:rPr>
              <a:t>Technics</a:t>
            </a:r>
            <a:r>
              <a:rPr lang="fr-FR" sz="1600" i="1" dirty="0" smtClean="0">
                <a:solidFill>
                  <a:srgbClr val="92D050"/>
                </a:solidFill>
                <a:latin typeface="Times New Roman" pitchFamily="18" charset="0"/>
                <a:cs typeface="Times New Roman" pitchFamily="18" charset="0"/>
              </a:rPr>
              <a:t>: the synchrotron </a:t>
            </a:r>
            <a:r>
              <a:rPr lang="fr-FR" sz="1600" i="1" dirty="0" err="1" smtClean="0">
                <a:solidFill>
                  <a:srgbClr val="92D050"/>
                </a:solidFill>
                <a:latin typeface="Times New Roman" pitchFamily="18" charset="0"/>
                <a:cs typeface="Times New Roman" pitchFamily="18" charset="0"/>
              </a:rPr>
              <a:t>is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composed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principaly</a:t>
            </a:r>
            <a:r>
              <a:rPr lang="fr-FR" sz="1600" i="1" dirty="0" smtClean="0">
                <a:solidFill>
                  <a:srgbClr val="92D050"/>
                </a:solidFill>
                <a:latin typeface="Times New Roman" pitchFamily="18" charset="0"/>
                <a:cs typeface="Times New Roman" pitchFamily="18" charset="0"/>
              </a:rPr>
              <a:t> by:</a:t>
            </a:r>
          </a:p>
          <a:p>
            <a:pPr>
              <a:buNone/>
            </a:pPr>
            <a:r>
              <a:rPr lang="fr-FR" sz="1600" i="1" dirty="0" smtClean="0">
                <a:solidFill>
                  <a:srgbClr val="92D050"/>
                </a:solidFill>
                <a:latin typeface="Times New Roman" pitchFamily="18" charset="0"/>
                <a:cs typeface="Times New Roman" pitchFamily="18" charset="0"/>
              </a:rPr>
              <a:t>		A </a:t>
            </a:r>
            <a:r>
              <a:rPr lang="fr-FR" sz="1600" i="1" dirty="0" err="1" smtClean="0">
                <a:solidFill>
                  <a:srgbClr val="92D050"/>
                </a:solidFill>
                <a:latin typeface="Times New Roman" pitchFamily="18" charset="0"/>
                <a:cs typeface="Times New Roman" pitchFamily="18" charset="0"/>
              </a:rPr>
              <a:t>small</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accelerator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which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prepared</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low</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energy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particle</a:t>
            </a:r>
            <a:endParaRPr lang="fr-FR" sz="1600" i="1" dirty="0" smtClean="0">
              <a:solidFill>
                <a:srgbClr val="92D050"/>
              </a:solidFill>
              <a:latin typeface="Times New Roman" pitchFamily="18" charset="0"/>
              <a:cs typeface="Times New Roman" pitchFamily="18" charset="0"/>
            </a:endParaRPr>
          </a:p>
          <a:p>
            <a:pPr>
              <a:buNone/>
            </a:pPr>
            <a:r>
              <a:rPr lang="fr-FR" sz="1600" i="1" dirty="0" smtClean="0">
                <a:solidFill>
                  <a:srgbClr val="92D050"/>
                </a:solidFill>
                <a:latin typeface="Times New Roman" pitchFamily="18" charset="0"/>
                <a:cs typeface="Times New Roman" pitchFamily="18" charset="0"/>
              </a:rPr>
              <a:t>		A </a:t>
            </a:r>
            <a:r>
              <a:rPr lang="fr-FR" sz="1600" i="1" dirty="0" err="1" smtClean="0">
                <a:solidFill>
                  <a:srgbClr val="92D050"/>
                </a:solidFill>
                <a:latin typeface="Times New Roman" pitchFamily="18" charset="0"/>
                <a:cs typeface="Times New Roman" pitchFamily="18" charset="0"/>
              </a:rPr>
              <a:t>magnetic</a:t>
            </a:r>
            <a:r>
              <a:rPr lang="fr-FR" sz="1600" i="1" dirty="0" smtClean="0">
                <a:solidFill>
                  <a:srgbClr val="92D050"/>
                </a:solidFill>
                <a:latin typeface="Times New Roman" pitchFamily="18" charset="0"/>
                <a:cs typeface="Times New Roman" pitchFamily="18" charset="0"/>
              </a:rPr>
              <a:t> ring </a:t>
            </a:r>
            <a:r>
              <a:rPr lang="fr-FR" sz="1600" i="1" dirty="0" err="1" smtClean="0">
                <a:solidFill>
                  <a:srgbClr val="92D050"/>
                </a:solidFill>
                <a:latin typeface="Times New Roman" pitchFamily="18" charset="0"/>
                <a:cs typeface="Times New Roman" pitchFamily="18" charset="0"/>
              </a:rPr>
              <a:t>which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keep</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in the </a:t>
            </a:r>
            <a:r>
              <a:rPr lang="fr-FR" sz="1600" i="1" dirty="0" err="1" smtClean="0">
                <a:solidFill>
                  <a:srgbClr val="92D050"/>
                </a:solidFill>
                <a:latin typeface="Times New Roman" pitchFamily="18" charset="0"/>
                <a:cs typeface="Times New Roman" pitchFamily="18" charset="0"/>
              </a:rPr>
              <a:t>same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circular</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trajectory</a:t>
            </a:r>
            <a:endParaRPr lang="fr-FR" sz="1600" i="1" dirty="0" smtClean="0">
              <a:solidFill>
                <a:srgbClr val="92D050"/>
              </a:solidFill>
              <a:latin typeface="Times New Roman" pitchFamily="18" charset="0"/>
              <a:cs typeface="Times New Roman" pitchFamily="18" charset="0"/>
            </a:endParaRPr>
          </a:p>
          <a:p>
            <a:pPr>
              <a:buNone/>
            </a:pPr>
            <a:r>
              <a:rPr lang="fr-FR" sz="1600" i="1" dirty="0" smtClean="0">
                <a:solidFill>
                  <a:srgbClr val="92D050"/>
                </a:solidFill>
                <a:latin typeface="Times New Roman" pitchFamily="18" charset="0"/>
                <a:cs typeface="Times New Roman" pitchFamily="18" charset="0"/>
              </a:rPr>
              <a:t>		Accelerator </a:t>
            </a:r>
            <a:r>
              <a:rPr lang="fr-FR" sz="1600" i="1" dirty="0" err="1" smtClean="0">
                <a:solidFill>
                  <a:srgbClr val="92D050"/>
                </a:solidFill>
                <a:latin typeface="Times New Roman" pitchFamily="18" charset="0"/>
                <a:cs typeface="Times New Roman" pitchFamily="18" charset="0"/>
              </a:rPr>
              <a:t>cavity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which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increase</a:t>
            </a:r>
            <a:r>
              <a:rPr lang="fr-FR" sz="1600" i="1" dirty="0" smtClean="0">
                <a:solidFill>
                  <a:srgbClr val="92D050"/>
                </a:solidFill>
                <a:latin typeface="Times New Roman" pitchFamily="18" charset="0"/>
                <a:cs typeface="Times New Roman" pitchFamily="18" charset="0"/>
              </a:rPr>
              <a:t> and </a:t>
            </a:r>
            <a:r>
              <a:rPr lang="fr-FR" sz="1600" i="1" dirty="0" err="1" smtClean="0">
                <a:solidFill>
                  <a:srgbClr val="92D050"/>
                </a:solidFill>
                <a:latin typeface="Times New Roman" pitchFamily="18" charset="0"/>
                <a:cs typeface="Times New Roman" pitchFamily="18" charset="0"/>
              </a:rPr>
              <a:t>keep</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energy</a:t>
            </a:r>
            <a:r>
              <a:rPr lang="fr-FR" sz="1600" i="1" dirty="0" smtClean="0">
                <a:solidFill>
                  <a:srgbClr val="92D050"/>
                </a:solidFill>
                <a:latin typeface="Times New Roman" pitchFamily="18" charset="0"/>
                <a:cs typeface="Times New Roman" pitchFamily="18" charset="0"/>
              </a:rPr>
              <a:t> of 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going</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around</a:t>
            </a:r>
            <a:r>
              <a:rPr lang="fr-FR" sz="1600" i="1" dirty="0" smtClean="0">
                <a:solidFill>
                  <a:srgbClr val="92D050"/>
                </a:solidFill>
                <a:latin typeface="Times New Roman" pitchFamily="18" charset="0"/>
                <a:cs typeface="Times New Roman" pitchFamily="18" charset="0"/>
              </a:rPr>
              <a:t> the ring</a:t>
            </a:r>
          </a:p>
          <a:p>
            <a:pPr>
              <a:buNone/>
            </a:pPr>
            <a:endParaRPr lang="fr-FR" sz="1600" i="1" dirty="0" smtClean="0">
              <a:solidFill>
                <a:srgbClr val="92D050"/>
              </a:solidFill>
              <a:latin typeface="Times New Roman" pitchFamily="18" charset="0"/>
              <a:cs typeface="Times New Roman" pitchFamily="18" charset="0"/>
            </a:endParaRPr>
          </a:p>
          <a:p>
            <a:pPr>
              <a:buNone/>
            </a:pPr>
            <a:r>
              <a:rPr lang="fr-FR" sz="1600" i="1" dirty="0" smtClean="0">
                <a:solidFill>
                  <a:srgbClr val="92D050"/>
                </a:solidFill>
                <a:latin typeface="Times New Roman" pitchFamily="18" charset="0"/>
                <a:cs typeface="Times New Roman" pitchFamily="18" charset="0"/>
              </a:rPr>
              <a:t>The </a:t>
            </a:r>
            <a:r>
              <a:rPr lang="fr-FR" sz="1600" i="1" dirty="0" err="1" smtClean="0">
                <a:solidFill>
                  <a:srgbClr val="92D050"/>
                </a:solidFill>
                <a:latin typeface="Times New Roman" pitchFamily="18" charset="0"/>
                <a:cs typeface="Times New Roman" pitchFamily="18" charset="0"/>
              </a:rPr>
              <a:t>particle</a:t>
            </a:r>
            <a:r>
              <a:rPr lang="fr-FR" sz="1600" i="1" dirty="0" smtClean="0">
                <a:solidFill>
                  <a:srgbClr val="92D050"/>
                </a:solidFill>
                <a:latin typeface="Times New Roman" pitchFamily="18" charset="0"/>
                <a:cs typeface="Times New Roman" pitchFamily="18" charset="0"/>
              </a:rPr>
              <a:t> are </a:t>
            </a:r>
            <a:r>
              <a:rPr lang="fr-FR" sz="1600" i="1" dirty="0" err="1" smtClean="0">
                <a:solidFill>
                  <a:srgbClr val="92D050"/>
                </a:solidFill>
                <a:latin typeface="Times New Roman" pitchFamily="18" charset="0"/>
                <a:cs typeface="Times New Roman" pitchFamily="18" charset="0"/>
              </a:rPr>
              <a:t>keep</a:t>
            </a:r>
            <a:r>
              <a:rPr lang="fr-FR" sz="1600" i="1" dirty="0" smtClean="0">
                <a:solidFill>
                  <a:srgbClr val="92D050"/>
                </a:solidFill>
                <a:latin typeface="Times New Roman" pitchFamily="18" charset="0"/>
                <a:cs typeface="Times New Roman" pitchFamily="18" charset="0"/>
              </a:rPr>
              <a:t> in an </a:t>
            </a:r>
            <a:r>
              <a:rPr lang="fr-FR" sz="1600" i="1" dirty="0" err="1" smtClean="0">
                <a:solidFill>
                  <a:srgbClr val="92D050"/>
                </a:solidFill>
                <a:latin typeface="Times New Roman" pitchFamily="18" charset="0"/>
                <a:cs typeface="Times New Roman" pitchFamily="18" charset="0"/>
              </a:rPr>
              <a:t>extrem</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empty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around</a:t>
            </a:r>
            <a:r>
              <a:rPr lang="fr-FR" sz="1600" i="1" dirty="0" smtClean="0">
                <a:solidFill>
                  <a:srgbClr val="92D050"/>
                </a:solidFill>
                <a:latin typeface="Times New Roman" pitchFamily="18" charset="0"/>
                <a:cs typeface="Times New Roman" pitchFamily="18" charset="0"/>
              </a:rPr>
              <a:t> the ring, </a:t>
            </a:r>
            <a:r>
              <a:rPr lang="fr-FR" sz="1600" i="1" dirty="0" err="1" smtClean="0">
                <a:solidFill>
                  <a:srgbClr val="92D050"/>
                </a:solidFill>
                <a:latin typeface="Times New Roman" pitchFamily="18" charset="0"/>
                <a:cs typeface="Times New Roman" pitchFamily="18" charset="0"/>
              </a:rPr>
              <a:t>inside</a:t>
            </a:r>
            <a:r>
              <a:rPr lang="fr-FR" sz="1600" i="1" dirty="0" smtClean="0">
                <a:solidFill>
                  <a:srgbClr val="92D050"/>
                </a:solidFill>
                <a:latin typeface="Times New Roman" pitchFamily="18" charset="0"/>
                <a:cs typeface="Times New Roman" pitchFamily="18" charset="0"/>
              </a:rPr>
              <a:t> a </a:t>
            </a:r>
            <a:r>
              <a:rPr lang="fr-FR" sz="1600" i="1" dirty="0" err="1" smtClean="0">
                <a:solidFill>
                  <a:srgbClr val="92D050"/>
                </a:solidFill>
                <a:latin typeface="Times New Roman" pitchFamily="18" charset="0"/>
                <a:cs typeface="Times New Roman" pitchFamily="18" charset="0"/>
              </a:rPr>
              <a:t>torical</a:t>
            </a:r>
            <a:r>
              <a:rPr lang="fr-FR" sz="1600" i="1" dirty="0" smtClean="0">
                <a:solidFill>
                  <a:srgbClr val="92D050"/>
                </a:solidFill>
                <a:latin typeface="Times New Roman" pitchFamily="18" charset="0"/>
                <a:cs typeface="Times New Roman" pitchFamily="18" charset="0"/>
              </a:rPr>
              <a:t> tube.</a:t>
            </a:r>
          </a:p>
        </p:txBody>
      </p:sp>
      <p:pic>
        <p:nvPicPr>
          <p:cNvPr id="87042" name="Picture 2" descr="Fichier:Schéma de principe du synchrotron.jpg"/>
          <p:cNvPicPr>
            <a:picLocks noChangeAspect="1" noChangeArrowheads="1"/>
          </p:cNvPicPr>
          <p:nvPr/>
        </p:nvPicPr>
        <p:blipFill>
          <a:blip r:embed="rId3" cstate="print"/>
          <a:srcRect/>
          <a:stretch>
            <a:fillRect/>
          </a:stretch>
        </p:blipFill>
        <p:spPr bwMode="auto">
          <a:xfrm>
            <a:off x="4003239" y="3240360"/>
            <a:ext cx="5140761" cy="3212976"/>
          </a:xfrm>
          <a:prstGeom prst="rect">
            <a:avLst/>
          </a:prstGeom>
          <a:noFill/>
        </p:spPr>
      </p:pic>
      <p:sp>
        <p:nvSpPr>
          <p:cNvPr id="5" name="ZoneTexte 4"/>
          <p:cNvSpPr txBox="1"/>
          <p:nvPr/>
        </p:nvSpPr>
        <p:spPr>
          <a:xfrm>
            <a:off x="179512" y="3573016"/>
            <a:ext cx="3672408" cy="1815882"/>
          </a:xfrm>
          <a:prstGeom prst="rect">
            <a:avLst/>
          </a:prstGeom>
          <a:noFill/>
        </p:spPr>
        <p:txBody>
          <a:bodyPr wrap="square" rtlCol="0">
            <a:spAutoFit/>
          </a:bodyPr>
          <a:lstStyle/>
          <a:p>
            <a:pPr algn="just"/>
            <a:r>
              <a:rPr lang="fr-FR" sz="1600" i="1" dirty="0" smtClean="0">
                <a:solidFill>
                  <a:srgbClr val="92D050"/>
                </a:solidFill>
                <a:latin typeface="Times New Roman" pitchFamily="18" charset="0"/>
                <a:cs typeface="Times New Roman" pitchFamily="18" charset="0"/>
              </a:rPr>
              <a:t>The ray </a:t>
            </a:r>
            <a:r>
              <a:rPr lang="fr-FR" sz="1600" i="1" dirty="0" err="1" smtClean="0">
                <a:solidFill>
                  <a:srgbClr val="92D050"/>
                </a:solidFill>
                <a:latin typeface="Times New Roman" pitchFamily="18" charset="0"/>
                <a:cs typeface="Times New Roman" pitchFamily="18" charset="0"/>
              </a:rPr>
              <a:t>obtained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is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gathered</a:t>
            </a:r>
            <a:r>
              <a:rPr lang="fr-FR" sz="1600" i="1" dirty="0" smtClean="0">
                <a:solidFill>
                  <a:srgbClr val="92D050"/>
                </a:solidFill>
                <a:latin typeface="Times New Roman" pitchFamily="18" charset="0"/>
                <a:cs typeface="Times New Roman" pitchFamily="18" charset="0"/>
              </a:rPr>
              <a:t> in </a:t>
            </a:r>
            <a:r>
              <a:rPr lang="fr-FR" sz="1600" i="1" dirty="0" err="1" smtClean="0">
                <a:solidFill>
                  <a:srgbClr val="92D050"/>
                </a:solidFill>
                <a:latin typeface="Times New Roman" pitchFamily="18" charset="0"/>
                <a:cs typeface="Times New Roman" pitchFamily="18" charset="0"/>
              </a:rPr>
              <a:t>several</a:t>
            </a:r>
            <a:r>
              <a:rPr lang="fr-FR" sz="1600" i="1" dirty="0" smtClean="0">
                <a:solidFill>
                  <a:srgbClr val="92D050"/>
                </a:solidFill>
                <a:latin typeface="Times New Roman" pitchFamily="18" charset="0"/>
                <a:cs typeface="Times New Roman" pitchFamily="18" charset="0"/>
              </a:rPr>
              <a:t> spot of the tube, the light line. </a:t>
            </a:r>
            <a:r>
              <a:rPr lang="fr-FR" sz="1600" i="1" dirty="0" err="1" smtClean="0">
                <a:solidFill>
                  <a:srgbClr val="92D050"/>
                </a:solidFill>
                <a:latin typeface="Times New Roman" pitchFamily="18" charset="0"/>
                <a:cs typeface="Times New Roman" pitchFamily="18" charset="0"/>
              </a:rPr>
              <a:t>Each</a:t>
            </a:r>
            <a:r>
              <a:rPr lang="fr-FR" sz="1600" i="1" dirty="0" smtClean="0">
                <a:solidFill>
                  <a:srgbClr val="92D050"/>
                </a:solidFill>
                <a:latin typeface="Times New Roman" pitchFamily="18" charset="0"/>
                <a:cs typeface="Times New Roman" pitchFamily="18" charset="0"/>
              </a:rPr>
              <a:t> ray cross lents, </a:t>
            </a:r>
            <a:r>
              <a:rPr lang="fr-FR" sz="1600" i="1" dirty="0" err="1" smtClean="0">
                <a:solidFill>
                  <a:srgbClr val="92D050"/>
                </a:solidFill>
                <a:latin typeface="Times New Roman" pitchFamily="18" charset="0"/>
                <a:cs typeface="Times New Roman" pitchFamily="18" charset="0"/>
              </a:rPr>
              <a:t>mirrors</a:t>
            </a:r>
            <a:r>
              <a:rPr lang="fr-FR" sz="1600" i="1" dirty="0" smtClean="0">
                <a:solidFill>
                  <a:srgbClr val="92D050"/>
                </a:solidFill>
                <a:latin typeface="Times New Roman" pitchFamily="18" charset="0"/>
                <a:cs typeface="Times New Roman" pitchFamily="18" charset="0"/>
              </a:rPr>
              <a:t> an </a:t>
            </a:r>
            <a:r>
              <a:rPr lang="fr-FR" sz="1600" i="1" dirty="0" err="1" smtClean="0">
                <a:solidFill>
                  <a:srgbClr val="92D050"/>
                </a:solidFill>
                <a:latin typeface="Times New Roman" pitchFamily="18" charset="0"/>
                <a:cs typeface="Times New Roman" pitchFamily="18" charset="0"/>
              </a:rPr>
              <a:t>monochromators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wich</a:t>
            </a:r>
            <a:r>
              <a:rPr lang="fr-FR" sz="1600" i="1" dirty="0" smtClean="0">
                <a:solidFill>
                  <a:srgbClr val="92D050"/>
                </a:solidFill>
                <a:latin typeface="Times New Roman" pitchFamily="18" charset="0"/>
                <a:cs typeface="Times New Roman" pitchFamily="18" charset="0"/>
              </a:rPr>
              <a:t> select the </a:t>
            </a:r>
            <a:r>
              <a:rPr lang="fr-FR" sz="1600" i="1" dirty="0" err="1" smtClean="0">
                <a:solidFill>
                  <a:srgbClr val="92D050"/>
                </a:solidFill>
                <a:latin typeface="Times New Roman" pitchFamily="18" charset="0"/>
                <a:cs typeface="Times New Roman" pitchFamily="18" charset="0"/>
              </a:rPr>
              <a:t>wavelength</a:t>
            </a:r>
            <a:r>
              <a:rPr lang="fr-FR" sz="1600" i="1" dirty="0" smtClean="0">
                <a:solidFill>
                  <a:srgbClr val="92D050"/>
                </a:solidFill>
                <a:latin typeface="Times New Roman" pitchFamily="18" charset="0"/>
                <a:cs typeface="Times New Roman" pitchFamily="18" charset="0"/>
              </a:rPr>
              <a:t> gamma and </a:t>
            </a:r>
            <a:r>
              <a:rPr lang="fr-FR" sz="1600" i="1" dirty="0" err="1" smtClean="0">
                <a:solidFill>
                  <a:srgbClr val="92D050"/>
                </a:solidFill>
                <a:latin typeface="Times New Roman" pitchFamily="18" charset="0"/>
                <a:cs typeface="Times New Roman" pitchFamily="18" charset="0"/>
              </a:rPr>
              <a:t>modified</a:t>
            </a:r>
            <a:r>
              <a:rPr lang="fr-FR" sz="1600" i="1" dirty="0" smtClean="0">
                <a:solidFill>
                  <a:srgbClr val="92D050"/>
                </a:solidFill>
                <a:latin typeface="Times New Roman" pitchFamily="18" charset="0"/>
                <a:cs typeface="Times New Roman" pitchFamily="18" charset="0"/>
              </a:rPr>
              <a:t> the </a:t>
            </a:r>
            <a:r>
              <a:rPr lang="fr-FR" sz="1600" i="1" dirty="0" err="1" smtClean="0">
                <a:solidFill>
                  <a:srgbClr val="92D050"/>
                </a:solidFill>
                <a:latin typeface="Times New Roman" pitchFamily="18" charset="0"/>
                <a:cs typeface="Times New Roman" pitchFamily="18" charset="0"/>
              </a:rPr>
              <a:t>caracteristics</a:t>
            </a:r>
            <a:r>
              <a:rPr lang="fr-FR" sz="1600" i="1" dirty="0" smtClean="0">
                <a:solidFill>
                  <a:srgbClr val="92D050"/>
                </a:solidFill>
                <a:latin typeface="Times New Roman" pitchFamily="18" charset="0"/>
                <a:cs typeface="Times New Roman" pitchFamily="18" charset="0"/>
              </a:rPr>
              <a:t> of the light ray. The X ray </a:t>
            </a:r>
            <a:r>
              <a:rPr lang="fr-FR" sz="1600" i="1" dirty="0" err="1" smtClean="0">
                <a:solidFill>
                  <a:srgbClr val="92D050"/>
                </a:solidFill>
                <a:latin typeface="Times New Roman" pitchFamily="18" charset="0"/>
                <a:cs typeface="Times New Roman" pitchFamily="18" charset="0"/>
              </a:rPr>
              <a:t>obtained</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allowed</a:t>
            </a:r>
            <a:r>
              <a:rPr lang="fr-FR" sz="1600" i="1" dirty="0" smtClean="0">
                <a:solidFill>
                  <a:srgbClr val="92D050"/>
                </a:solidFill>
                <a:latin typeface="Times New Roman" pitchFamily="18" charset="0"/>
                <a:cs typeface="Times New Roman" pitchFamily="18" charset="0"/>
              </a:rPr>
              <a:t> to do </a:t>
            </a:r>
            <a:r>
              <a:rPr lang="fr-FR" sz="1600" i="1" dirty="0" err="1" smtClean="0">
                <a:solidFill>
                  <a:srgbClr val="92D050"/>
                </a:solidFill>
                <a:latin typeface="Times New Roman" pitchFamily="18" charset="0"/>
                <a:cs typeface="Times New Roman" pitchFamily="18" charset="0"/>
              </a:rPr>
              <a:t>microtomography</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at</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high</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resolution</a:t>
            </a:r>
            <a:r>
              <a:rPr lang="fr-FR" sz="1600" i="1" dirty="0" smtClean="0">
                <a:solidFill>
                  <a:srgbClr val="92D05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laserfocusworld.com/content/dam/etc/medialib/new-lib/laser-focus-world/print-articles/volume-47/issue-04/80892.res/_jcr_content/renditions/pennwell.web.400.263.jpg"/>
          <p:cNvPicPr>
            <a:picLocks noChangeAspect="1" noChangeArrowheads="1"/>
          </p:cNvPicPr>
          <p:nvPr/>
        </p:nvPicPr>
        <p:blipFill>
          <a:blip r:embed="rId3" cstate="print"/>
          <a:srcRect/>
          <a:stretch>
            <a:fillRect/>
          </a:stretch>
        </p:blipFill>
        <p:spPr bwMode="auto">
          <a:xfrm>
            <a:off x="107504" y="1988840"/>
            <a:ext cx="4536504" cy="2982753"/>
          </a:xfrm>
          <a:prstGeom prst="rect">
            <a:avLst/>
          </a:prstGeom>
          <a:noFill/>
        </p:spPr>
      </p:pic>
      <p:pic>
        <p:nvPicPr>
          <p:cNvPr id="56322" name="Picture 2" descr="http://referentiel.nouvelobs.com/file/3678280.jpg"/>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588786" y="802704"/>
            <a:ext cx="4591726" cy="4354488"/>
          </a:xfrm>
          <a:prstGeom prst="rect">
            <a:avLst/>
          </a:prstGeom>
          <a:noFill/>
        </p:spPr>
      </p:pic>
      <p:sp>
        <p:nvSpPr>
          <p:cNvPr id="5" name="ZoneTexte 4"/>
          <p:cNvSpPr txBox="1"/>
          <p:nvPr/>
        </p:nvSpPr>
        <p:spPr>
          <a:xfrm>
            <a:off x="4860032" y="5014917"/>
            <a:ext cx="3960440" cy="646331"/>
          </a:xfrm>
          <a:prstGeom prst="rect">
            <a:avLst/>
          </a:prstGeom>
          <a:noFill/>
        </p:spPr>
        <p:txBody>
          <a:bodyPr wrap="square" rtlCol="0">
            <a:spAutoFit/>
          </a:bodyPr>
          <a:lstStyle/>
          <a:p>
            <a:pPr algn="ctr"/>
            <a:r>
              <a:rPr lang="it-IT" dirty="0" err="1" smtClean="0">
                <a:latin typeface="Times New Roman" pitchFamily="18" charset="0"/>
                <a:cs typeface="Times New Roman" pitchFamily="18" charset="0"/>
              </a:rPr>
              <a:t>Thrips</a:t>
            </a:r>
            <a:r>
              <a:rPr lang="it-IT" dirty="0" smtClean="0">
                <a:latin typeface="Times New Roman" pitchFamily="18" charset="0"/>
                <a:cs typeface="Times New Roman" pitchFamily="18" charset="0"/>
              </a:rPr>
              <a:t> del cretaceo con i grani di pollini (</a:t>
            </a:r>
            <a:r>
              <a:rPr lang="it-IT" i="1" dirty="0" smtClean="0">
                <a:latin typeface="Times New Roman" pitchFamily="18" charset="0"/>
                <a:cs typeface="Times New Roman" pitchFamily="18" charset="0"/>
              </a:rPr>
              <a:t>Enrique </a:t>
            </a:r>
            <a:r>
              <a:rPr lang="it-IT" i="1" dirty="0" err="1" smtClean="0">
                <a:latin typeface="Times New Roman" pitchFamily="18" charset="0"/>
                <a:cs typeface="Times New Roman" pitchFamily="18" charset="0"/>
              </a:rPr>
              <a:t>Peñalver</a:t>
            </a:r>
            <a:r>
              <a:rPr lang="it-IT" i="1" dirty="0" smtClean="0">
                <a:latin typeface="Times New Roman" pitchFamily="18" charset="0"/>
                <a:cs typeface="Times New Roman" pitchFamily="18" charset="0"/>
              </a:rPr>
              <a:t> et al., 2012</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
        <p:nvSpPr>
          <p:cNvPr id="6" name="ZoneTexte 5"/>
          <p:cNvSpPr txBox="1"/>
          <p:nvPr/>
        </p:nvSpPr>
        <p:spPr>
          <a:xfrm>
            <a:off x="827584" y="5085184"/>
            <a:ext cx="3312368" cy="369332"/>
          </a:xfrm>
          <a:prstGeom prst="rect">
            <a:avLst/>
          </a:prstGeom>
          <a:noFill/>
        </p:spPr>
        <p:txBody>
          <a:bodyPr wrap="square" rtlCol="0">
            <a:spAutoFit/>
          </a:bodyPr>
          <a:lstStyle/>
          <a:p>
            <a:r>
              <a:rPr lang="it-IT" dirty="0" smtClean="0">
                <a:latin typeface="Times New Roman" pitchFamily="18" charset="0"/>
                <a:cs typeface="Times New Roman" pitchFamily="18" charset="0"/>
              </a:rPr>
              <a:t>Sincrotrone ELLETRA, Trieste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256"/>
            <a:ext cx="9144000" cy="854968"/>
          </a:xfrm>
        </p:spPr>
        <p:txBody>
          <a:bodyPr>
            <a:normAutofit/>
          </a:bodyPr>
          <a:lstStyle/>
          <a:p>
            <a:r>
              <a:rPr lang="it-IT" sz="1800" dirty="0" smtClean="0">
                <a:solidFill>
                  <a:schemeClr val="tx1"/>
                </a:solidFill>
                <a:latin typeface="Times New Roman" pitchFamily="18" charset="0"/>
                <a:cs typeface="Times New Roman" pitchFamily="18" charset="0"/>
              </a:rPr>
              <a:t>Apporto delle nuove tecnologie alla ricerca e alla museologia</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Contribution</a:t>
            </a:r>
            <a:r>
              <a:rPr lang="it-IT" sz="1800" i="1" dirty="0" smtClean="0">
                <a:solidFill>
                  <a:srgbClr val="92D050"/>
                </a:solidFill>
                <a:latin typeface="Times New Roman" pitchFamily="18" charset="0"/>
                <a:cs typeface="Times New Roman" pitchFamily="18" charset="0"/>
              </a:rPr>
              <a:t> of the new </a:t>
            </a:r>
            <a:r>
              <a:rPr lang="it-IT" sz="1800" i="1" dirty="0" err="1" smtClean="0">
                <a:solidFill>
                  <a:srgbClr val="92D050"/>
                </a:solidFill>
                <a:latin typeface="Times New Roman" pitchFamily="18" charset="0"/>
                <a:cs typeface="Times New Roman" pitchFamily="18" charset="0"/>
              </a:rPr>
              <a:t>technology</a:t>
            </a:r>
            <a:r>
              <a:rPr lang="it-IT" sz="1800" i="1" dirty="0" smtClean="0">
                <a:solidFill>
                  <a:srgbClr val="92D050"/>
                </a:solidFill>
                <a:latin typeface="Times New Roman" pitchFamily="18" charset="0"/>
                <a:cs typeface="Times New Roman" pitchFamily="18" charset="0"/>
              </a:rPr>
              <a:t> to the </a:t>
            </a:r>
            <a:r>
              <a:rPr lang="it-IT" sz="1800" i="1" dirty="0" err="1" smtClean="0">
                <a:solidFill>
                  <a:srgbClr val="92D050"/>
                </a:solidFill>
                <a:latin typeface="Times New Roman" pitchFamily="18" charset="0"/>
                <a:cs typeface="Times New Roman" pitchFamily="18" charset="0"/>
              </a:rPr>
              <a:t>research</a:t>
            </a:r>
            <a:r>
              <a:rPr lang="it-IT" sz="1800" i="1" dirty="0" smtClean="0">
                <a:solidFill>
                  <a:srgbClr val="92D050"/>
                </a:solidFill>
                <a:latin typeface="Times New Roman" pitchFamily="18" charset="0"/>
                <a:cs typeface="Times New Roman" pitchFamily="18" charset="0"/>
              </a:rPr>
              <a:t> and to the </a:t>
            </a:r>
            <a:r>
              <a:rPr lang="it-IT" sz="1800" i="1" dirty="0" err="1" smtClean="0">
                <a:solidFill>
                  <a:srgbClr val="92D050"/>
                </a:solidFill>
                <a:latin typeface="Times New Roman" pitchFamily="18" charset="0"/>
                <a:cs typeface="Times New Roman" pitchFamily="18" charset="0"/>
              </a:rPr>
              <a:t>museology</a:t>
            </a:r>
            <a:endParaRPr lang="it-IT" sz="1800" i="1" dirty="0">
              <a:solidFill>
                <a:srgbClr val="92D050"/>
              </a:solidFill>
              <a:latin typeface="Times New Roman" pitchFamily="18" charset="0"/>
              <a:cs typeface="Times New Roman" pitchFamily="18" charset="0"/>
            </a:endParaRPr>
          </a:p>
        </p:txBody>
      </p:sp>
      <p:sp>
        <p:nvSpPr>
          <p:cNvPr id="3" name="Espace réservé du contenu 2"/>
          <p:cNvSpPr>
            <a:spLocks noGrp="1"/>
          </p:cNvSpPr>
          <p:nvPr>
            <p:ph idx="1"/>
          </p:nvPr>
        </p:nvSpPr>
        <p:spPr/>
        <p:txBody>
          <a:bodyPr>
            <a:normAutofit/>
          </a:bodyPr>
          <a:lstStyle/>
          <a:p>
            <a:r>
              <a:rPr lang="it-IT" sz="1800" dirty="0" smtClean="0">
                <a:latin typeface="Times New Roman" pitchFamily="18" charset="0"/>
                <a:cs typeface="Times New Roman" pitchFamily="18" charset="0"/>
              </a:rPr>
              <a:t>Scambio di dati / </a:t>
            </a:r>
            <a:r>
              <a:rPr lang="it-IT" sz="1800" i="1" dirty="0" smtClean="0">
                <a:solidFill>
                  <a:srgbClr val="92D050"/>
                </a:solidFill>
                <a:latin typeface="Times New Roman" pitchFamily="18" charset="0"/>
                <a:cs typeface="Times New Roman" pitchFamily="18" charset="0"/>
              </a:rPr>
              <a:t>Data </a:t>
            </a:r>
            <a:r>
              <a:rPr lang="it-IT" sz="1800" i="1" dirty="0" err="1" smtClean="0">
                <a:solidFill>
                  <a:srgbClr val="92D050"/>
                </a:solidFill>
                <a:latin typeface="Times New Roman" pitchFamily="18" charset="0"/>
                <a:cs typeface="Times New Roman" pitchFamily="18" charset="0"/>
              </a:rPr>
              <a:t>exchange</a:t>
            </a:r>
            <a:endParaRPr lang="it-IT" sz="1800" i="1"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Immortalare i resti fossili unici / </a:t>
            </a:r>
            <a:r>
              <a:rPr lang="it-IT" sz="1800" i="1" dirty="0" err="1" smtClean="0">
                <a:solidFill>
                  <a:srgbClr val="92D050"/>
                </a:solidFill>
                <a:latin typeface="Times New Roman" pitchFamily="18" charset="0"/>
                <a:cs typeface="Times New Roman" pitchFamily="18" charset="0"/>
              </a:rPr>
              <a:t>Immortalize</a:t>
            </a:r>
            <a:r>
              <a:rPr lang="it-IT" sz="1800" i="1" dirty="0" smtClean="0">
                <a:solidFill>
                  <a:srgbClr val="92D050"/>
                </a:solidFill>
                <a:latin typeface="Times New Roman" pitchFamily="18" charset="0"/>
                <a:cs typeface="Times New Roman" pitchFamily="18" charset="0"/>
              </a:rPr>
              <a:t> the </a:t>
            </a:r>
            <a:r>
              <a:rPr lang="it-IT" sz="1800" i="1" dirty="0" err="1" smtClean="0">
                <a:solidFill>
                  <a:srgbClr val="92D050"/>
                </a:solidFill>
                <a:latin typeface="Times New Roman" pitchFamily="18" charset="0"/>
                <a:cs typeface="Times New Roman" pitchFamily="18" charset="0"/>
              </a:rPr>
              <a:t>unique</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fossil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remains</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Visualizzazione delle strutture interne che aprono nuove prospettive e metodologie di studio dei resti fossili / </a:t>
            </a:r>
            <a:r>
              <a:rPr lang="it-IT" sz="1800" i="1" dirty="0" err="1" smtClean="0">
                <a:solidFill>
                  <a:srgbClr val="92D050"/>
                </a:solidFill>
                <a:latin typeface="Times New Roman" pitchFamily="18" charset="0"/>
                <a:cs typeface="Times New Roman" pitchFamily="18" charset="0"/>
              </a:rPr>
              <a:t>Visualization</a:t>
            </a:r>
            <a:r>
              <a:rPr lang="it-IT" sz="1800" i="1" dirty="0" smtClean="0">
                <a:solidFill>
                  <a:srgbClr val="92D050"/>
                </a:solidFill>
                <a:latin typeface="Times New Roman" pitchFamily="18" charset="0"/>
                <a:cs typeface="Times New Roman" pitchFamily="18" charset="0"/>
              </a:rPr>
              <a:t> of the </a:t>
            </a:r>
            <a:r>
              <a:rPr lang="it-IT" sz="1800" i="1" dirty="0" err="1" smtClean="0">
                <a:solidFill>
                  <a:srgbClr val="92D050"/>
                </a:solidFill>
                <a:latin typeface="Times New Roman" pitchFamily="18" charset="0"/>
                <a:cs typeface="Times New Roman" pitchFamily="18" charset="0"/>
              </a:rPr>
              <a:t>inner</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structure</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which</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gives</a:t>
            </a:r>
            <a:r>
              <a:rPr lang="it-IT" sz="1800" i="1" dirty="0" smtClean="0">
                <a:solidFill>
                  <a:srgbClr val="92D050"/>
                </a:solidFill>
                <a:latin typeface="Times New Roman" pitchFamily="18" charset="0"/>
                <a:cs typeface="Times New Roman" pitchFamily="18" charset="0"/>
              </a:rPr>
              <a:t> new </a:t>
            </a:r>
            <a:r>
              <a:rPr lang="it-IT" sz="1800" i="1" dirty="0" err="1" smtClean="0">
                <a:solidFill>
                  <a:srgbClr val="92D050"/>
                </a:solidFill>
                <a:latin typeface="Times New Roman" pitchFamily="18" charset="0"/>
                <a:cs typeface="Times New Roman" pitchFamily="18" charset="0"/>
              </a:rPr>
              <a:t>perspectives</a:t>
            </a:r>
            <a:r>
              <a:rPr lang="it-IT" sz="1800" i="1" dirty="0" smtClean="0">
                <a:solidFill>
                  <a:srgbClr val="92D050"/>
                </a:solidFill>
                <a:latin typeface="Times New Roman" pitchFamily="18" charset="0"/>
                <a:cs typeface="Times New Roman" pitchFamily="18" charset="0"/>
              </a:rPr>
              <a:t> and </a:t>
            </a:r>
            <a:r>
              <a:rPr lang="it-IT" sz="1800" i="1" dirty="0" err="1" smtClean="0">
                <a:solidFill>
                  <a:srgbClr val="92D050"/>
                </a:solidFill>
                <a:latin typeface="Times New Roman" pitchFamily="18" charset="0"/>
                <a:cs typeface="Times New Roman" pitchFamily="18" charset="0"/>
              </a:rPr>
              <a:t>methodology</a:t>
            </a:r>
            <a:r>
              <a:rPr lang="it-IT" sz="1800" i="1" dirty="0" smtClean="0">
                <a:solidFill>
                  <a:srgbClr val="92D050"/>
                </a:solidFill>
                <a:latin typeface="Times New Roman" pitchFamily="18" charset="0"/>
                <a:cs typeface="Times New Roman" pitchFamily="18" charset="0"/>
              </a:rPr>
              <a:t> to the </a:t>
            </a:r>
            <a:r>
              <a:rPr lang="it-IT" sz="1800" i="1" dirty="0" err="1" smtClean="0">
                <a:solidFill>
                  <a:srgbClr val="92D050"/>
                </a:solidFill>
                <a:latin typeface="Times New Roman" pitchFamily="18" charset="0"/>
                <a:cs typeface="Times New Roman" pitchFamily="18" charset="0"/>
              </a:rPr>
              <a:t>fossil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remains</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studies</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Ricostruzione facciale / </a:t>
            </a:r>
            <a:r>
              <a:rPr lang="it-IT" sz="1800" i="1" dirty="0" err="1" smtClean="0">
                <a:solidFill>
                  <a:srgbClr val="92D050"/>
                </a:solidFill>
                <a:latin typeface="Times New Roman" pitchFamily="18" charset="0"/>
                <a:cs typeface="Times New Roman" pitchFamily="18" charset="0"/>
              </a:rPr>
              <a:t>Facial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reconstruction</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Ricostruzione virtuale delle parti mancanti / </a:t>
            </a:r>
            <a:r>
              <a:rPr lang="it-IT" sz="1800" i="1" dirty="0" smtClean="0">
                <a:solidFill>
                  <a:srgbClr val="92D050"/>
                </a:solidFill>
                <a:latin typeface="Times New Roman" pitchFamily="18" charset="0"/>
                <a:cs typeface="Times New Roman" pitchFamily="18" charset="0"/>
              </a:rPr>
              <a:t>Virtual </a:t>
            </a:r>
            <a:r>
              <a:rPr lang="it-IT" sz="1800" i="1" dirty="0" err="1" smtClean="0">
                <a:solidFill>
                  <a:srgbClr val="92D050"/>
                </a:solidFill>
                <a:latin typeface="Times New Roman" pitchFamily="18" charset="0"/>
                <a:cs typeface="Times New Roman" pitchFamily="18" charset="0"/>
              </a:rPr>
              <a:t>recostruction</a:t>
            </a:r>
            <a:r>
              <a:rPr lang="it-IT" sz="1800" i="1" dirty="0" smtClean="0">
                <a:solidFill>
                  <a:srgbClr val="92D050"/>
                </a:solidFill>
                <a:latin typeface="Times New Roman" pitchFamily="18" charset="0"/>
                <a:cs typeface="Times New Roman" pitchFamily="18" charset="0"/>
              </a:rPr>
              <a:t> of </a:t>
            </a:r>
            <a:r>
              <a:rPr lang="it-IT" sz="1800" i="1" dirty="0" err="1" smtClean="0">
                <a:solidFill>
                  <a:srgbClr val="92D050"/>
                </a:solidFill>
                <a:latin typeface="Times New Roman" pitchFamily="18" charset="0"/>
                <a:cs typeface="Times New Roman" pitchFamily="18" charset="0"/>
              </a:rPr>
              <a:t>missing</a:t>
            </a:r>
            <a:r>
              <a:rPr lang="it-IT" sz="1800" i="1" dirty="0" smtClean="0">
                <a:solidFill>
                  <a:srgbClr val="92D050"/>
                </a:solidFill>
                <a:latin typeface="Times New Roman" pitchFamily="18" charset="0"/>
                <a:cs typeface="Times New Roman" pitchFamily="18" charset="0"/>
              </a:rPr>
              <a:t> parte</a:t>
            </a:r>
            <a:endParaRPr lang="it-IT" sz="1800" dirty="0" smtClean="0">
              <a:solidFill>
                <a:srgbClr val="92D050"/>
              </a:solidFill>
              <a:latin typeface="Times New Roman" pitchFamily="18" charset="0"/>
              <a:cs typeface="Times New Roman" pitchFamily="18" charset="0"/>
            </a:endParaRPr>
          </a:p>
          <a:p>
            <a:r>
              <a:rPr lang="it-IT" sz="1800" dirty="0" smtClean="0">
                <a:latin typeface="Times New Roman" pitchFamily="18" charset="0"/>
                <a:cs typeface="Times New Roman" pitchFamily="18" charset="0"/>
              </a:rPr>
              <a:t>Realizzazione di calchi grazie al modello  3D  evitando dannosi contatti col reperto / </a:t>
            </a:r>
            <a:r>
              <a:rPr lang="it-IT" sz="1800" i="1" dirty="0" smtClean="0">
                <a:solidFill>
                  <a:srgbClr val="92D050"/>
                </a:solidFill>
                <a:latin typeface="Times New Roman" pitchFamily="18" charset="0"/>
                <a:cs typeface="Times New Roman" pitchFamily="18" charset="0"/>
              </a:rPr>
              <a:t>cast </a:t>
            </a:r>
            <a:r>
              <a:rPr lang="it-IT" sz="1800" i="1" dirty="0" err="1" smtClean="0">
                <a:solidFill>
                  <a:srgbClr val="92D050"/>
                </a:solidFill>
                <a:latin typeface="Times New Roman" pitchFamily="18" charset="0"/>
                <a:cs typeface="Times New Roman" pitchFamily="18" charset="0"/>
              </a:rPr>
              <a:t>modelisation</a:t>
            </a:r>
            <a:r>
              <a:rPr lang="it-IT" sz="1800" i="1" dirty="0" smtClean="0">
                <a:solidFill>
                  <a:srgbClr val="92D050"/>
                </a:solidFill>
                <a:latin typeface="Times New Roman" pitchFamily="18" charset="0"/>
                <a:cs typeface="Times New Roman" pitchFamily="18" charset="0"/>
              </a:rPr>
              <a:t> with 3D model </a:t>
            </a:r>
            <a:r>
              <a:rPr lang="it-IT" sz="1800" i="1" dirty="0" err="1" smtClean="0">
                <a:solidFill>
                  <a:srgbClr val="92D050"/>
                </a:solidFill>
                <a:latin typeface="Times New Roman" pitchFamily="18" charset="0"/>
                <a:cs typeface="Times New Roman" pitchFamily="18" charset="0"/>
              </a:rPr>
              <a:t>avoiding</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direct</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contact</a:t>
            </a:r>
            <a:r>
              <a:rPr lang="it-IT" sz="1800" i="1" dirty="0" smtClean="0">
                <a:solidFill>
                  <a:srgbClr val="92D050"/>
                </a:solidFill>
                <a:latin typeface="Times New Roman" pitchFamily="18" charset="0"/>
                <a:cs typeface="Times New Roman" pitchFamily="18" charset="0"/>
              </a:rPr>
              <a:t> with the </a:t>
            </a:r>
            <a:r>
              <a:rPr lang="it-IT" sz="1800" i="1" dirty="0" err="1" smtClean="0">
                <a:solidFill>
                  <a:srgbClr val="92D050"/>
                </a:solidFill>
                <a:latin typeface="Times New Roman" pitchFamily="18" charset="0"/>
                <a:cs typeface="Times New Roman" pitchFamily="18" charset="0"/>
              </a:rPr>
              <a:t>fossil</a:t>
            </a:r>
            <a:endParaRPr lang="it-IT" sz="1800" dirty="0" smtClean="0">
              <a:solidFill>
                <a:srgbClr val="92D050"/>
              </a:solidFill>
              <a:latin typeface="Times New Roman" pitchFamily="18" charset="0"/>
              <a:cs typeface="Times New Roman" pitchFamily="18" charset="0"/>
            </a:endParaRPr>
          </a:p>
          <a:p>
            <a:endParaRPr lang="it-IT"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36912"/>
            <a:ext cx="9144000" cy="1080120"/>
          </a:xfrm>
        </p:spPr>
        <p:txBody>
          <a:bodyPr>
            <a:normAutofit/>
          </a:bodyPr>
          <a:lstStyle/>
          <a:p>
            <a:r>
              <a:rPr lang="it-IT" sz="3200" dirty="0" smtClean="0">
                <a:solidFill>
                  <a:schemeClr val="tx1"/>
                </a:solidFill>
              </a:rPr>
              <a:t>Trattamento dei Dati /</a:t>
            </a:r>
            <a:r>
              <a:rPr lang="it-IT" sz="3200" dirty="0" smtClean="0"/>
              <a:t> </a:t>
            </a:r>
            <a:r>
              <a:rPr lang="it-IT" sz="3200" i="1" dirty="0" smtClean="0">
                <a:solidFill>
                  <a:srgbClr val="92D050"/>
                </a:solidFill>
              </a:rPr>
              <a:t>Data treatment</a:t>
            </a:r>
            <a:r>
              <a:rPr lang="it-IT" sz="3200" dirty="0" smtClean="0"/>
              <a:t/>
            </a:r>
            <a:br>
              <a:rPr lang="it-IT" sz="3200" dirty="0" smtClean="0"/>
            </a:br>
            <a:r>
              <a:rPr lang="it-IT" sz="3200" i="1" dirty="0" smtClean="0">
                <a:solidFill>
                  <a:schemeClr val="tx1"/>
                </a:solidFill>
              </a:rPr>
              <a:t>principi di </a:t>
            </a:r>
            <a:r>
              <a:rPr lang="it-IT" sz="3200" i="1" dirty="0" err="1" smtClean="0">
                <a:solidFill>
                  <a:schemeClr val="tx1"/>
                </a:solidFill>
              </a:rPr>
              <a:t>morfometria</a:t>
            </a:r>
            <a:endParaRPr lang="it-IT" sz="3200" i="1"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3" cstate="print"/>
          <a:srcRect/>
          <a:stretch>
            <a:fillRect/>
          </a:stretch>
        </p:blipFill>
        <p:spPr bwMode="auto">
          <a:xfrm>
            <a:off x="755576" y="1268759"/>
            <a:ext cx="7667142" cy="4513771"/>
          </a:xfrm>
          <a:prstGeom prst="rect">
            <a:avLst/>
          </a:prstGeom>
          <a:noFill/>
          <a:ln w="9525">
            <a:noFill/>
            <a:miter lim="800000"/>
            <a:headEnd/>
            <a:tailEnd/>
          </a:ln>
        </p:spPr>
      </p:pic>
      <p:sp>
        <p:nvSpPr>
          <p:cNvPr id="6" name="ZoneTexte 5"/>
          <p:cNvSpPr txBox="1"/>
          <p:nvPr/>
        </p:nvSpPr>
        <p:spPr>
          <a:xfrm>
            <a:off x="7380312" y="5517232"/>
            <a:ext cx="1112805" cy="276999"/>
          </a:xfrm>
          <a:prstGeom prst="rect">
            <a:avLst/>
          </a:prstGeom>
          <a:noFill/>
        </p:spPr>
        <p:txBody>
          <a:bodyPr wrap="none" rtlCol="0">
            <a:spAutoFit/>
          </a:bodyPr>
          <a:lstStyle/>
          <a:p>
            <a:r>
              <a:rPr lang="fr-FR" sz="1200" dirty="0" err="1" smtClean="0">
                <a:solidFill>
                  <a:schemeClr val="bg1"/>
                </a:solidFill>
                <a:latin typeface="Times New Roman" pitchFamily="18" charset="0"/>
                <a:cs typeface="Times New Roman" pitchFamily="18" charset="0"/>
              </a:rPr>
              <a:t>Aiello</a:t>
            </a:r>
            <a:r>
              <a:rPr lang="fr-FR" sz="1200" dirty="0" smtClean="0">
                <a:solidFill>
                  <a:schemeClr val="bg1"/>
                </a:solidFill>
                <a:latin typeface="Times New Roman" pitchFamily="18" charset="0"/>
                <a:cs typeface="Times New Roman" pitchFamily="18" charset="0"/>
              </a:rPr>
              <a:t> &amp; Dean</a:t>
            </a:r>
            <a:endParaRPr lang="fr-FR" sz="1200" dirty="0">
              <a:solidFill>
                <a:schemeClr val="bg1"/>
              </a:solidFill>
              <a:latin typeface="Times New Roman" pitchFamily="18" charset="0"/>
              <a:cs typeface="Times New Roman" pitchFamily="18" charset="0"/>
            </a:endParaRPr>
          </a:p>
        </p:txBody>
      </p:sp>
      <p:sp>
        <p:nvSpPr>
          <p:cNvPr id="7" name="ZoneTexte 6"/>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Lo scheletro Umano</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smtClean="0">
                <a:solidFill>
                  <a:srgbClr val="92D050"/>
                </a:solidFill>
                <a:latin typeface="Times New Roman" pitchFamily="18" charset="0"/>
                <a:ea typeface="+mj-ea"/>
                <a:cs typeface="Times New Roman" pitchFamily="18" charset="0"/>
              </a:rPr>
              <a:t>The </a:t>
            </a:r>
            <a:r>
              <a:rPr lang="fr-FR" i="1" kern="0" dirty="0" err="1" smtClean="0">
                <a:solidFill>
                  <a:srgbClr val="92D050"/>
                </a:solidFill>
                <a:latin typeface="Times New Roman" pitchFamily="18" charset="0"/>
                <a:ea typeface="+mj-ea"/>
                <a:cs typeface="Times New Roman" pitchFamily="18" charset="0"/>
              </a:rPr>
              <a:t>Human</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Skeletton</a:t>
            </a:r>
            <a:endParaRPr lang="fr-FR" sz="1400"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490066"/>
          </a:xfrm>
        </p:spPr>
        <p:txBody>
          <a:bodyPr>
            <a:noAutofit/>
          </a:bodyPr>
          <a:lstStyle/>
          <a:p>
            <a:r>
              <a:rPr lang="it-IT" sz="1800" dirty="0" smtClean="0">
                <a:solidFill>
                  <a:schemeClr val="tx1"/>
                </a:solidFill>
              </a:rPr>
              <a:t>Perché usiamo la </a:t>
            </a:r>
            <a:r>
              <a:rPr lang="it-IT" sz="1800" dirty="0" err="1" smtClean="0">
                <a:solidFill>
                  <a:schemeClr val="tx1"/>
                </a:solidFill>
              </a:rPr>
              <a:t>morfometria</a:t>
            </a:r>
            <a:r>
              <a:rPr lang="it-IT" sz="1800" dirty="0" smtClean="0">
                <a:solidFill>
                  <a:schemeClr val="tx1"/>
                </a:solidFill>
              </a:rPr>
              <a:t>? </a:t>
            </a:r>
            <a:br>
              <a:rPr lang="it-IT" sz="1800" dirty="0" smtClean="0">
                <a:solidFill>
                  <a:schemeClr val="tx1"/>
                </a:solidFill>
              </a:rPr>
            </a:br>
            <a:r>
              <a:rPr lang="it-IT" sz="1800" i="1" dirty="0" err="1" smtClean="0">
                <a:solidFill>
                  <a:srgbClr val="92D050"/>
                </a:solidFill>
              </a:rPr>
              <a:t>Why</a:t>
            </a:r>
            <a:r>
              <a:rPr lang="it-IT" sz="1800" i="1" dirty="0" smtClean="0">
                <a:solidFill>
                  <a:srgbClr val="92D050"/>
                </a:solidFill>
              </a:rPr>
              <a:t> </a:t>
            </a:r>
            <a:r>
              <a:rPr lang="it-IT" sz="1800" i="1" dirty="0" err="1" smtClean="0">
                <a:solidFill>
                  <a:srgbClr val="92D050"/>
                </a:solidFill>
              </a:rPr>
              <a:t>Morphometrics</a:t>
            </a:r>
            <a:r>
              <a:rPr lang="it-IT" sz="1800" i="1" dirty="0" smtClean="0">
                <a:solidFill>
                  <a:srgbClr val="92D050"/>
                </a:solidFill>
              </a:rPr>
              <a:t> </a:t>
            </a:r>
            <a:r>
              <a:rPr lang="it-IT" sz="1800" i="1" dirty="0" err="1" smtClean="0">
                <a:solidFill>
                  <a:srgbClr val="92D050"/>
                </a:solidFill>
              </a:rPr>
              <a:t>is</a:t>
            </a:r>
            <a:r>
              <a:rPr lang="it-IT" sz="1800" i="1" dirty="0" smtClean="0">
                <a:solidFill>
                  <a:srgbClr val="92D050"/>
                </a:solidFill>
              </a:rPr>
              <a:t> </a:t>
            </a:r>
            <a:r>
              <a:rPr lang="it-IT" sz="1800" i="1" dirty="0" err="1" smtClean="0">
                <a:solidFill>
                  <a:srgbClr val="92D050"/>
                </a:solidFill>
              </a:rPr>
              <a:t>useful</a:t>
            </a:r>
            <a:r>
              <a:rPr lang="it-IT" sz="1800" i="1" dirty="0" smtClean="0">
                <a:solidFill>
                  <a:srgbClr val="92D050"/>
                </a:solidFill>
              </a:rPr>
              <a:t>?</a:t>
            </a:r>
            <a:endParaRPr lang="it-IT" sz="1800" i="1" dirty="0">
              <a:solidFill>
                <a:srgbClr val="92D050"/>
              </a:solidFill>
            </a:endParaRPr>
          </a:p>
        </p:txBody>
      </p:sp>
      <p:sp>
        <p:nvSpPr>
          <p:cNvPr id="4" name="ZoneTexte 3"/>
          <p:cNvSpPr txBox="1"/>
          <p:nvPr/>
        </p:nvSpPr>
        <p:spPr>
          <a:xfrm>
            <a:off x="467544" y="908720"/>
            <a:ext cx="8136904" cy="646331"/>
          </a:xfrm>
          <a:prstGeom prst="rect">
            <a:avLst/>
          </a:prstGeom>
          <a:noFill/>
        </p:spPr>
        <p:txBody>
          <a:bodyPr wrap="square" rtlCol="0">
            <a:spAutoFit/>
          </a:bodyPr>
          <a:lstStyle/>
          <a:p>
            <a:pPr algn="ctr"/>
            <a:r>
              <a:rPr lang="it-IT" dirty="0" smtClean="0"/>
              <a:t>Paleontologia/Paleoantropologia è basata su descrizioni e confronti</a:t>
            </a:r>
          </a:p>
          <a:p>
            <a:pPr algn="ctr"/>
            <a:r>
              <a:rPr lang="it-IT" i="1" dirty="0" err="1" smtClean="0">
                <a:solidFill>
                  <a:srgbClr val="92D050"/>
                </a:solidFill>
              </a:rPr>
              <a:t>Palaeontology</a:t>
            </a:r>
            <a:r>
              <a:rPr lang="it-IT" i="1" dirty="0" smtClean="0">
                <a:solidFill>
                  <a:srgbClr val="92D050"/>
                </a:solidFill>
              </a:rPr>
              <a:t> =&gt; </a:t>
            </a:r>
            <a:r>
              <a:rPr lang="it-IT" i="1" dirty="0" err="1" smtClean="0">
                <a:solidFill>
                  <a:srgbClr val="92D050"/>
                </a:solidFill>
              </a:rPr>
              <a:t>descriptions</a:t>
            </a:r>
            <a:r>
              <a:rPr lang="it-IT" i="1" dirty="0" smtClean="0">
                <a:solidFill>
                  <a:srgbClr val="92D050"/>
                </a:solidFill>
              </a:rPr>
              <a:t> and </a:t>
            </a:r>
            <a:r>
              <a:rPr lang="it-IT" i="1" dirty="0" err="1" smtClean="0">
                <a:solidFill>
                  <a:srgbClr val="92D050"/>
                </a:solidFill>
              </a:rPr>
              <a:t>comparisons</a:t>
            </a:r>
            <a:endParaRPr lang="it-IT" i="1" dirty="0">
              <a:solidFill>
                <a:srgbClr val="92D050"/>
              </a:solidFill>
            </a:endParaRPr>
          </a:p>
        </p:txBody>
      </p:sp>
      <p:sp>
        <p:nvSpPr>
          <p:cNvPr id="6" name="ZoneTexte 5"/>
          <p:cNvSpPr txBox="1"/>
          <p:nvPr/>
        </p:nvSpPr>
        <p:spPr>
          <a:xfrm>
            <a:off x="251520" y="4852898"/>
            <a:ext cx="8892480" cy="1815882"/>
          </a:xfrm>
          <a:prstGeom prst="rect">
            <a:avLst/>
          </a:prstGeom>
          <a:noFill/>
        </p:spPr>
        <p:txBody>
          <a:bodyPr wrap="square" rtlCol="0">
            <a:spAutoFit/>
          </a:bodyPr>
          <a:lstStyle/>
          <a:p>
            <a:r>
              <a:rPr lang="it-IT" sz="1400" dirty="0" smtClean="0"/>
              <a:t>Si lavora con delle caratteristiche morfologiche / </a:t>
            </a:r>
            <a:r>
              <a:rPr lang="it-IT" sz="1400" dirty="0" smtClean="0">
                <a:solidFill>
                  <a:srgbClr val="92D050"/>
                </a:solidFill>
              </a:rPr>
              <a:t>work on </a:t>
            </a:r>
            <a:r>
              <a:rPr lang="it-IT" sz="1400" dirty="0" err="1" smtClean="0">
                <a:solidFill>
                  <a:srgbClr val="92D050"/>
                </a:solidFill>
              </a:rPr>
              <a:t>morphological</a:t>
            </a:r>
            <a:r>
              <a:rPr lang="it-IT" sz="1400" dirty="0" smtClean="0">
                <a:solidFill>
                  <a:srgbClr val="92D050"/>
                </a:solidFill>
              </a:rPr>
              <a:t> </a:t>
            </a:r>
            <a:r>
              <a:rPr lang="it-IT" sz="1400" dirty="0" err="1" smtClean="0">
                <a:solidFill>
                  <a:srgbClr val="92D050"/>
                </a:solidFill>
              </a:rPr>
              <a:t>features</a:t>
            </a:r>
            <a:endParaRPr lang="it-IT" sz="1400" dirty="0" smtClean="0">
              <a:solidFill>
                <a:srgbClr val="92D050"/>
              </a:solidFill>
            </a:endParaRPr>
          </a:p>
          <a:p>
            <a:pPr>
              <a:buFont typeface="Wingdings" pitchFamily="2" charset="2"/>
              <a:buChar char="Ø"/>
            </a:pPr>
            <a:r>
              <a:rPr lang="it-IT" sz="1400" dirty="0" smtClean="0"/>
              <a:t>Tassonomia / </a:t>
            </a:r>
            <a:r>
              <a:rPr lang="it-IT" sz="1400" dirty="0" err="1" smtClean="0">
                <a:solidFill>
                  <a:srgbClr val="92D050"/>
                </a:solidFill>
              </a:rPr>
              <a:t>taxonomy</a:t>
            </a:r>
            <a:endParaRPr lang="it-IT" sz="1400" dirty="0" smtClean="0">
              <a:solidFill>
                <a:srgbClr val="92D050"/>
              </a:solidFill>
            </a:endParaRPr>
          </a:p>
          <a:p>
            <a:pPr>
              <a:buFont typeface="Wingdings" pitchFamily="2" charset="2"/>
              <a:buChar char="Ø"/>
            </a:pPr>
            <a:r>
              <a:rPr lang="it-IT" sz="1400" dirty="0" smtClean="0"/>
              <a:t>Filogenia (cladistica) / </a:t>
            </a:r>
            <a:r>
              <a:rPr lang="it-IT" sz="1400" i="1" dirty="0" err="1" smtClean="0">
                <a:solidFill>
                  <a:srgbClr val="92D050"/>
                </a:solidFill>
              </a:rPr>
              <a:t>phylogeny</a:t>
            </a:r>
            <a:r>
              <a:rPr lang="it-IT" sz="1400" i="1" dirty="0" smtClean="0">
                <a:solidFill>
                  <a:srgbClr val="92D050"/>
                </a:solidFill>
              </a:rPr>
              <a:t> (</a:t>
            </a:r>
            <a:r>
              <a:rPr lang="it-IT" sz="1400" i="1" dirty="0" err="1" smtClean="0">
                <a:solidFill>
                  <a:srgbClr val="92D050"/>
                </a:solidFill>
              </a:rPr>
              <a:t>cladistic</a:t>
            </a:r>
            <a:r>
              <a:rPr lang="it-IT" sz="1400" i="1" dirty="0" smtClean="0">
                <a:solidFill>
                  <a:srgbClr val="92D050"/>
                </a:solidFill>
              </a:rPr>
              <a:t>)</a:t>
            </a:r>
          </a:p>
          <a:p>
            <a:pPr>
              <a:buFont typeface="Wingdings" pitchFamily="2" charset="2"/>
              <a:buChar char="Ø"/>
            </a:pPr>
            <a:endParaRPr lang="it-IT" sz="1400" dirty="0" smtClean="0"/>
          </a:p>
          <a:p>
            <a:r>
              <a:rPr lang="it-IT" sz="1400" dirty="0" smtClean="0"/>
              <a:t>Si lavora sulle forme ( descrizione e confronti quantitativi)/ </a:t>
            </a:r>
            <a:r>
              <a:rPr lang="it-IT" sz="1400" i="1" dirty="0" smtClean="0">
                <a:solidFill>
                  <a:srgbClr val="92D050"/>
                </a:solidFill>
              </a:rPr>
              <a:t>work on </a:t>
            </a:r>
            <a:r>
              <a:rPr lang="it-IT" sz="1400" i="1" dirty="0" err="1" smtClean="0">
                <a:solidFill>
                  <a:srgbClr val="92D050"/>
                </a:solidFill>
              </a:rPr>
              <a:t>forms</a:t>
            </a:r>
            <a:r>
              <a:rPr lang="it-IT" sz="1400" i="1" dirty="0" smtClean="0">
                <a:solidFill>
                  <a:srgbClr val="92D050"/>
                </a:solidFill>
              </a:rPr>
              <a:t> (quantitative </a:t>
            </a:r>
            <a:r>
              <a:rPr lang="it-IT" sz="1400" i="1" dirty="0" err="1" smtClean="0">
                <a:solidFill>
                  <a:srgbClr val="92D050"/>
                </a:solidFill>
              </a:rPr>
              <a:t>descriptions</a:t>
            </a:r>
            <a:r>
              <a:rPr lang="it-IT" sz="1400" i="1" dirty="0" smtClean="0">
                <a:solidFill>
                  <a:srgbClr val="92D050"/>
                </a:solidFill>
              </a:rPr>
              <a:t> and </a:t>
            </a:r>
            <a:r>
              <a:rPr lang="it-IT" sz="1400" i="1" dirty="0" err="1" smtClean="0">
                <a:solidFill>
                  <a:srgbClr val="92D050"/>
                </a:solidFill>
              </a:rPr>
              <a:t>comparisons</a:t>
            </a:r>
            <a:r>
              <a:rPr lang="it-IT" sz="1400" i="1" dirty="0" smtClean="0">
                <a:solidFill>
                  <a:srgbClr val="92D050"/>
                </a:solidFill>
              </a:rPr>
              <a:t>)</a:t>
            </a:r>
          </a:p>
          <a:p>
            <a:pPr>
              <a:buFont typeface="Wingdings" pitchFamily="2" charset="2"/>
              <a:buChar char="Ø"/>
            </a:pPr>
            <a:r>
              <a:rPr lang="it-IT" sz="1400" dirty="0" smtClean="0"/>
              <a:t>Caratteristiche ed evoluzione delle forme (crescita, evoluzione, fattori interni e esterni…) / </a:t>
            </a:r>
            <a:r>
              <a:rPr lang="it-IT" sz="1400" i="1" dirty="0" err="1" smtClean="0">
                <a:solidFill>
                  <a:srgbClr val="92D050"/>
                </a:solidFill>
              </a:rPr>
              <a:t>characteristics</a:t>
            </a:r>
            <a:r>
              <a:rPr lang="it-IT" sz="1400" i="1" dirty="0" smtClean="0">
                <a:solidFill>
                  <a:srgbClr val="92D050"/>
                </a:solidFill>
              </a:rPr>
              <a:t> and </a:t>
            </a:r>
            <a:r>
              <a:rPr lang="it-IT" sz="1400" i="1" dirty="0" err="1" smtClean="0">
                <a:solidFill>
                  <a:srgbClr val="92D050"/>
                </a:solidFill>
              </a:rPr>
              <a:t>evolution</a:t>
            </a:r>
            <a:r>
              <a:rPr lang="it-IT" sz="1400" i="1" dirty="0" smtClean="0">
                <a:solidFill>
                  <a:srgbClr val="92D050"/>
                </a:solidFill>
              </a:rPr>
              <a:t> of </a:t>
            </a:r>
            <a:r>
              <a:rPr lang="it-IT" sz="1400" i="1" dirty="0" err="1" smtClean="0">
                <a:solidFill>
                  <a:srgbClr val="92D050"/>
                </a:solidFill>
              </a:rPr>
              <a:t>forms</a:t>
            </a:r>
            <a:r>
              <a:rPr lang="it-IT" sz="1400" i="1" dirty="0" smtClean="0">
                <a:solidFill>
                  <a:srgbClr val="92D050"/>
                </a:solidFill>
              </a:rPr>
              <a:t> (</a:t>
            </a:r>
            <a:r>
              <a:rPr lang="it-IT" sz="1400" i="1" dirty="0" err="1" smtClean="0">
                <a:solidFill>
                  <a:srgbClr val="92D050"/>
                </a:solidFill>
              </a:rPr>
              <a:t>growth</a:t>
            </a:r>
            <a:r>
              <a:rPr lang="it-IT" sz="1400" i="1" dirty="0" smtClean="0">
                <a:solidFill>
                  <a:srgbClr val="92D050"/>
                </a:solidFill>
              </a:rPr>
              <a:t>, </a:t>
            </a:r>
            <a:r>
              <a:rPr lang="it-IT" sz="1400" i="1" dirty="0" err="1" smtClean="0">
                <a:solidFill>
                  <a:srgbClr val="92D050"/>
                </a:solidFill>
              </a:rPr>
              <a:t>evolution</a:t>
            </a:r>
            <a:r>
              <a:rPr lang="it-IT" sz="1400" i="1" dirty="0" smtClean="0">
                <a:solidFill>
                  <a:srgbClr val="92D050"/>
                </a:solidFill>
              </a:rPr>
              <a:t>, </a:t>
            </a:r>
            <a:r>
              <a:rPr lang="it-IT" sz="1400" i="1" dirty="0" err="1" smtClean="0">
                <a:solidFill>
                  <a:srgbClr val="92D050"/>
                </a:solidFill>
              </a:rPr>
              <a:t>internal</a:t>
            </a:r>
            <a:r>
              <a:rPr lang="it-IT" sz="1400" i="1" dirty="0" smtClean="0">
                <a:solidFill>
                  <a:srgbClr val="92D050"/>
                </a:solidFill>
              </a:rPr>
              <a:t> and </a:t>
            </a:r>
            <a:r>
              <a:rPr lang="it-IT" sz="1400" i="1" dirty="0" err="1" smtClean="0">
                <a:solidFill>
                  <a:srgbClr val="92D050"/>
                </a:solidFill>
              </a:rPr>
              <a:t>external</a:t>
            </a:r>
            <a:r>
              <a:rPr lang="it-IT" sz="1400" i="1" dirty="0" smtClean="0">
                <a:solidFill>
                  <a:srgbClr val="92D050"/>
                </a:solidFill>
              </a:rPr>
              <a:t> </a:t>
            </a:r>
            <a:r>
              <a:rPr lang="it-IT" sz="1400" i="1" dirty="0" err="1" smtClean="0">
                <a:solidFill>
                  <a:srgbClr val="92D050"/>
                </a:solidFill>
              </a:rPr>
              <a:t>contrains</a:t>
            </a:r>
            <a:r>
              <a:rPr lang="it-IT" sz="1400" i="1" dirty="0" smtClean="0">
                <a:solidFill>
                  <a:srgbClr val="92D050"/>
                </a:solidFill>
              </a:rPr>
              <a:t>, </a:t>
            </a:r>
            <a:r>
              <a:rPr lang="it-IT" sz="1400" i="1" dirty="0" err="1" smtClean="0">
                <a:solidFill>
                  <a:srgbClr val="92D050"/>
                </a:solidFill>
              </a:rPr>
              <a:t>etc</a:t>
            </a:r>
            <a:r>
              <a:rPr lang="it-IT" sz="1400" i="1" dirty="0" smtClean="0">
                <a:solidFill>
                  <a:srgbClr val="92D050"/>
                </a:solidFill>
              </a:rPr>
              <a:t>)</a:t>
            </a:r>
            <a:endParaRPr lang="it-IT" sz="1400" i="1" dirty="0" smtClean="0">
              <a:solidFill>
                <a:srgbClr val="92D050"/>
              </a:solidFill>
            </a:endParaRPr>
          </a:p>
        </p:txBody>
      </p:sp>
      <p:pic>
        <p:nvPicPr>
          <p:cNvPr id="180225" name="Picture 1"/>
          <p:cNvPicPr>
            <a:picLocks noChangeAspect="1" noChangeArrowheads="1"/>
          </p:cNvPicPr>
          <p:nvPr/>
        </p:nvPicPr>
        <p:blipFill>
          <a:blip r:embed="rId3" cstate="print"/>
          <a:srcRect/>
          <a:stretch>
            <a:fillRect/>
          </a:stretch>
        </p:blipFill>
        <p:spPr bwMode="auto">
          <a:xfrm>
            <a:off x="827584" y="1550208"/>
            <a:ext cx="7416824" cy="30309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16632"/>
            <a:ext cx="8640960" cy="954107"/>
          </a:xfrm>
          <a:prstGeom prst="rect">
            <a:avLst/>
          </a:prstGeom>
          <a:noFill/>
        </p:spPr>
        <p:txBody>
          <a:bodyPr wrap="square" rtlCol="0">
            <a:spAutoFit/>
          </a:bodyPr>
          <a:lstStyle/>
          <a:p>
            <a:pPr algn="ctr"/>
            <a:r>
              <a:rPr lang="it-IT" sz="1400" dirty="0" smtClean="0"/>
              <a:t>La </a:t>
            </a:r>
            <a:r>
              <a:rPr lang="it-IT" sz="1400" dirty="0" err="1" smtClean="0"/>
              <a:t>morfometria</a:t>
            </a:r>
            <a:r>
              <a:rPr lang="it-IT" sz="1400" dirty="0" smtClean="0"/>
              <a:t> è « la descrizione quantitativa, analisi, e interpretazione delle forme e delle variazione di forme [di soggetti biologici] » (</a:t>
            </a:r>
            <a:r>
              <a:rPr lang="it-IT" sz="1400" dirty="0" err="1" smtClean="0"/>
              <a:t>Rohlf</a:t>
            </a:r>
            <a:r>
              <a:rPr lang="it-IT" sz="1400" dirty="0" smtClean="0"/>
              <a:t>, 1990)</a:t>
            </a:r>
          </a:p>
          <a:p>
            <a:pPr algn="ctr"/>
            <a:r>
              <a:rPr lang="it-IT" sz="1400" i="1" dirty="0" err="1" smtClean="0">
                <a:solidFill>
                  <a:srgbClr val="92D050"/>
                </a:solidFill>
              </a:rPr>
              <a:t>Morphometrics</a:t>
            </a:r>
            <a:r>
              <a:rPr lang="it-IT" sz="1400" i="1" dirty="0" smtClean="0">
                <a:solidFill>
                  <a:srgbClr val="92D050"/>
                </a:solidFill>
              </a:rPr>
              <a:t> </a:t>
            </a:r>
            <a:r>
              <a:rPr lang="it-IT" sz="1400" i="1" dirty="0" err="1" smtClean="0">
                <a:solidFill>
                  <a:srgbClr val="92D050"/>
                </a:solidFill>
              </a:rPr>
              <a:t>is</a:t>
            </a:r>
            <a:r>
              <a:rPr lang="it-IT" sz="1400" i="1" dirty="0" smtClean="0">
                <a:solidFill>
                  <a:srgbClr val="92D050"/>
                </a:solidFill>
              </a:rPr>
              <a:t> « the quantitative </a:t>
            </a:r>
            <a:r>
              <a:rPr lang="it-IT" sz="1400" i="1" dirty="0" err="1" smtClean="0">
                <a:solidFill>
                  <a:srgbClr val="92D050"/>
                </a:solidFill>
              </a:rPr>
              <a:t>description</a:t>
            </a:r>
            <a:r>
              <a:rPr lang="it-IT" sz="1400" i="1" dirty="0" smtClean="0">
                <a:solidFill>
                  <a:srgbClr val="92D050"/>
                </a:solidFill>
              </a:rPr>
              <a:t>, </a:t>
            </a:r>
            <a:r>
              <a:rPr lang="it-IT" sz="1400" i="1" dirty="0" err="1" smtClean="0">
                <a:solidFill>
                  <a:srgbClr val="92D050"/>
                </a:solidFill>
              </a:rPr>
              <a:t>analysis</a:t>
            </a:r>
            <a:r>
              <a:rPr lang="it-IT" sz="1400" i="1" dirty="0" smtClean="0">
                <a:solidFill>
                  <a:srgbClr val="92D050"/>
                </a:solidFill>
              </a:rPr>
              <a:t>, and </a:t>
            </a:r>
            <a:r>
              <a:rPr lang="it-IT" sz="1400" i="1" dirty="0" err="1" smtClean="0">
                <a:solidFill>
                  <a:srgbClr val="92D050"/>
                </a:solidFill>
              </a:rPr>
              <a:t>interpretation</a:t>
            </a:r>
            <a:r>
              <a:rPr lang="it-IT" sz="1400" i="1" dirty="0" smtClean="0">
                <a:solidFill>
                  <a:srgbClr val="92D050"/>
                </a:solidFill>
              </a:rPr>
              <a:t> of </a:t>
            </a:r>
            <a:r>
              <a:rPr lang="it-IT" sz="1400" i="1" dirty="0" err="1" smtClean="0">
                <a:solidFill>
                  <a:srgbClr val="92D050"/>
                </a:solidFill>
              </a:rPr>
              <a:t>shape</a:t>
            </a:r>
            <a:r>
              <a:rPr lang="it-IT" sz="1400" i="1" dirty="0" smtClean="0">
                <a:solidFill>
                  <a:srgbClr val="92D050"/>
                </a:solidFill>
              </a:rPr>
              <a:t> and </a:t>
            </a:r>
            <a:r>
              <a:rPr lang="it-IT" sz="1400" i="1" dirty="0" err="1" smtClean="0">
                <a:solidFill>
                  <a:srgbClr val="92D050"/>
                </a:solidFill>
              </a:rPr>
              <a:t>shape</a:t>
            </a:r>
            <a:r>
              <a:rPr lang="it-IT" sz="1400" i="1" dirty="0" smtClean="0">
                <a:solidFill>
                  <a:srgbClr val="92D050"/>
                </a:solidFill>
              </a:rPr>
              <a:t> </a:t>
            </a:r>
            <a:r>
              <a:rPr lang="it-IT" sz="1400" i="1" dirty="0" err="1" smtClean="0">
                <a:solidFill>
                  <a:srgbClr val="92D050"/>
                </a:solidFill>
              </a:rPr>
              <a:t>cariation</a:t>
            </a:r>
            <a:r>
              <a:rPr lang="it-IT" sz="1400" i="1" dirty="0" smtClean="0">
                <a:solidFill>
                  <a:srgbClr val="92D050"/>
                </a:solidFill>
              </a:rPr>
              <a:t> [of </a:t>
            </a:r>
            <a:r>
              <a:rPr lang="it-IT" sz="1400" i="1" dirty="0" err="1" smtClean="0">
                <a:solidFill>
                  <a:srgbClr val="92D050"/>
                </a:solidFill>
              </a:rPr>
              <a:t>biological</a:t>
            </a:r>
            <a:r>
              <a:rPr lang="it-IT" sz="1400" i="1" dirty="0" smtClean="0">
                <a:solidFill>
                  <a:srgbClr val="92D050"/>
                </a:solidFill>
              </a:rPr>
              <a:t> </a:t>
            </a:r>
            <a:r>
              <a:rPr lang="it-IT" sz="1400" i="1" dirty="0" err="1" smtClean="0">
                <a:solidFill>
                  <a:srgbClr val="92D050"/>
                </a:solidFill>
              </a:rPr>
              <a:t>objects</a:t>
            </a:r>
            <a:r>
              <a:rPr lang="it-IT" sz="1400" i="1" dirty="0" smtClean="0">
                <a:solidFill>
                  <a:srgbClr val="92D050"/>
                </a:solidFill>
              </a:rPr>
              <a:t>] »</a:t>
            </a:r>
            <a:endParaRPr lang="it-IT" sz="1400" i="1" dirty="0">
              <a:solidFill>
                <a:srgbClr val="92D050"/>
              </a:solidFill>
            </a:endParaRPr>
          </a:p>
        </p:txBody>
      </p:sp>
      <p:pic>
        <p:nvPicPr>
          <p:cNvPr id="48130" name="Picture 2" descr="http://upload.wikimedia.org/wikipedia/commons/0/0b/Morpho_durer.JPG"/>
          <p:cNvPicPr>
            <a:picLocks noChangeAspect="1" noChangeArrowheads="1"/>
          </p:cNvPicPr>
          <p:nvPr/>
        </p:nvPicPr>
        <p:blipFill>
          <a:blip r:embed="rId3" cstate="print"/>
          <a:srcRect/>
          <a:stretch>
            <a:fillRect/>
          </a:stretch>
        </p:blipFill>
        <p:spPr bwMode="auto">
          <a:xfrm>
            <a:off x="375997" y="3789040"/>
            <a:ext cx="4556043" cy="2664295"/>
          </a:xfrm>
          <a:prstGeom prst="rect">
            <a:avLst/>
          </a:prstGeom>
          <a:noFill/>
        </p:spPr>
      </p:pic>
      <p:sp>
        <p:nvSpPr>
          <p:cNvPr id="7" name="ZoneTexte 6"/>
          <p:cNvSpPr txBox="1"/>
          <p:nvPr/>
        </p:nvSpPr>
        <p:spPr>
          <a:xfrm>
            <a:off x="323528" y="6372036"/>
            <a:ext cx="5904656" cy="276999"/>
          </a:xfrm>
          <a:prstGeom prst="rect">
            <a:avLst/>
          </a:prstGeom>
          <a:noFill/>
        </p:spPr>
        <p:txBody>
          <a:bodyPr wrap="square" rtlCol="0">
            <a:spAutoFit/>
          </a:bodyPr>
          <a:lstStyle/>
          <a:p>
            <a:r>
              <a:rPr lang="fr-FR" sz="1200" dirty="0" err="1" smtClean="0"/>
              <a:t>Disegni</a:t>
            </a:r>
            <a:r>
              <a:rPr lang="fr-FR" sz="1200" dirty="0" smtClean="0"/>
              <a:t> di Dürer su il </a:t>
            </a:r>
            <a:r>
              <a:rPr lang="fr-FR" sz="1200" dirty="0" err="1" smtClean="0"/>
              <a:t>ruolo</a:t>
            </a:r>
            <a:r>
              <a:rPr lang="fr-FR" sz="1200" dirty="0" smtClean="0"/>
              <a:t> delle </a:t>
            </a:r>
            <a:r>
              <a:rPr lang="fr-FR" sz="1200" dirty="0" err="1" smtClean="0"/>
              <a:t>proporzione</a:t>
            </a:r>
            <a:r>
              <a:rPr lang="fr-FR" sz="1200" dirty="0" smtClean="0"/>
              <a:t> </a:t>
            </a:r>
            <a:r>
              <a:rPr lang="fr-FR" sz="1200" dirty="0" err="1" smtClean="0"/>
              <a:t>nel</a:t>
            </a:r>
            <a:r>
              <a:rPr lang="fr-FR" sz="1200" dirty="0" smtClean="0"/>
              <a:t> </a:t>
            </a:r>
            <a:r>
              <a:rPr lang="fr-FR" sz="1200" dirty="0" err="1" smtClean="0"/>
              <a:t>viso</a:t>
            </a:r>
            <a:r>
              <a:rPr lang="fr-FR" sz="1200" dirty="0" smtClean="0"/>
              <a:t> </a:t>
            </a:r>
            <a:r>
              <a:rPr lang="fr-FR" sz="1200" dirty="0" err="1" smtClean="0"/>
              <a:t>umano</a:t>
            </a:r>
            <a:r>
              <a:rPr lang="fr-FR" sz="1200" dirty="0" smtClean="0"/>
              <a:t>.</a:t>
            </a:r>
            <a:endParaRPr lang="fr-FR" sz="1200" dirty="0"/>
          </a:p>
        </p:txBody>
      </p:sp>
      <p:pic>
        <p:nvPicPr>
          <p:cNvPr id="48131" name="Picture 3"/>
          <p:cNvPicPr>
            <a:picLocks noChangeAspect="1" noChangeArrowheads="1"/>
          </p:cNvPicPr>
          <p:nvPr/>
        </p:nvPicPr>
        <p:blipFill>
          <a:blip r:embed="rId4" cstate="print"/>
          <a:srcRect/>
          <a:stretch>
            <a:fillRect/>
          </a:stretch>
        </p:blipFill>
        <p:spPr bwMode="auto">
          <a:xfrm>
            <a:off x="549349" y="1052736"/>
            <a:ext cx="3950643" cy="2415036"/>
          </a:xfrm>
          <a:prstGeom prst="rect">
            <a:avLst/>
          </a:prstGeom>
          <a:noFill/>
          <a:ln w="9525">
            <a:noFill/>
            <a:miter lim="800000"/>
            <a:headEnd/>
            <a:tailEnd/>
          </a:ln>
        </p:spPr>
      </p:pic>
      <p:sp>
        <p:nvSpPr>
          <p:cNvPr id="9" name="ZoneTexte 8"/>
          <p:cNvSpPr txBox="1"/>
          <p:nvPr/>
        </p:nvSpPr>
        <p:spPr>
          <a:xfrm>
            <a:off x="467544" y="3429000"/>
            <a:ext cx="2880320" cy="276999"/>
          </a:xfrm>
          <a:prstGeom prst="rect">
            <a:avLst/>
          </a:prstGeom>
          <a:noFill/>
        </p:spPr>
        <p:txBody>
          <a:bodyPr wrap="square" rtlCol="0">
            <a:spAutoFit/>
          </a:bodyPr>
          <a:lstStyle/>
          <a:p>
            <a:r>
              <a:rPr lang="fr-FR" sz="1200" dirty="0" smtClean="0"/>
              <a:t>P. Camper (1791)</a:t>
            </a:r>
            <a:endParaRPr lang="fr-FR" sz="1200" dirty="0"/>
          </a:p>
        </p:txBody>
      </p:sp>
      <p:pic>
        <p:nvPicPr>
          <p:cNvPr id="48132" name="Picture 4"/>
          <p:cNvPicPr>
            <a:picLocks noChangeAspect="1" noChangeArrowheads="1"/>
          </p:cNvPicPr>
          <p:nvPr/>
        </p:nvPicPr>
        <p:blipFill>
          <a:blip r:embed="rId5" cstate="print"/>
          <a:srcRect l="46243" t="1836"/>
          <a:stretch>
            <a:fillRect/>
          </a:stretch>
        </p:blipFill>
        <p:spPr bwMode="auto">
          <a:xfrm>
            <a:off x="5436096" y="1196752"/>
            <a:ext cx="3278089" cy="4435268"/>
          </a:xfrm>
          <a:prstGeom prst="rect">
            <a:avLst/>
          </a:prstGeom>
          <a:noFill/>
          <a:ln w="9525">
            <a:noFill/>
            <a:miter lim="800000"/>
            <a:headEnd/>
            <a:tailEnd/>
          </a:ln>
        </p:spPr>
      </p:pic>
      <p:sp>
        <p:nvSpPr>
          <p:cNvPr id="11" name="ZoneTexte 10"/>
          <p:cNvSpPr txBox="1"/>
          <p:nvPr/>
        </p:nvSpPr>
        <p:spPr>
          <a:xfrm>
            <a:off x="7668344" y="5589240"/>
            <a:ext cx="1224136" cy="276999"/>
          </a:xfrm>
          <a:prstGeom prst="rect">
            <a:avLst/>
          </a:prstGeom>
          <a:noFill/>
        </p:spPr>
        <p:txBody>
          <a:bodyPr wrap="square" rtlCol="0">
            <a:spAutoFit/>
          </a:bodyPr>
          <a:lstStyle/>
          <a:p>
            <a:r>
              <a:rPr lang="fr-FR" sz="1200" dirty="0" smtClean="0"/>
              <a:t>P. Broca (1859)</a:t>
            </a:r>
            <a:endParaRPr lang="fr-FR"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260648"/>
            <a:ext cx="5544616" cy="3046988"/>
          </a:xfrm>
          <a:prstGeom prst="rect">
            <a:avLst/>
          </a:prstGeom>
          <a:noFill/>
        </p:spPr>
        <p:txBody>
          <a:bodyPr wrap="square" rtlCol="0">
            <a:spAutoFit/>
          </a:bodyPr>
          <a:lstStyle/>
          <a:p>
            <a:r>
              <a:rPr lang="it-IT" sz="1600" dirty="0" smtClean="0">
                <a:latin typeface="Times New Roman" pitchFamily="18" charset="0"/>
                <a:cs typeface="Times New Roman" pitchFamily="18" charset="0"/>
              </a:rPr>
              <a:t>Tipi di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type</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morphometrics</a:t>
            </a:r>
            <a:endParaRPr lang="it-IT" sz="1600" i="1" dirty="0" smtClean="0">
              <a:solidFill>
                <a:srgbClr val="92D050"/>
              </a:solidFill>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pPr>
              <a:buFont typeface="Arial" pitchFamily="34" charset="0"/>
              <a:buChar char="•"/>
            </a:pP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tradizionale : Misure classiche (lunghezza, larghezza, spessore….). Analisi di dati lineare in 2D / </a:t>
            </a:r>
            <a:r>
              <a:rPr lang="it-IT" sz="1600" i="1" dirty="0" err="1" smtClean="0">
                <a:solidFill>
                  <a:srgbClr val="92D050"/>
                </a:solidFill>
                <a:latin typeface="Times New Roman" pitchFamily="18" charset="0"/>
                <a:cs typeface="Times New Roman" pitchFamily="18" charset="0"/>
              </a:rPr>
              <a:t>traditional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classic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measure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length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width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thickness</a:t>
            </a:r>
            <a:r>
              <a:rPr lang="it-IT" sz="1600" i="1" dirty="0" smtClean="0">
                <a:solidFill>
                  <a:srgbClr val="92D050"/>
                </a:solidFill>
                <a:latin typeface="Times New Roman" pitchFamily="18" charset="0"/>
                <a:cs typeface="Times New Roman" pitchFamily="18" charset="0"/>
              </a:rPr>
              <a:t>…) linear 2D data </a:t>
            </a:r>
            <a:r>
              <a:rPr lang="it-IT" sz="1600" i="1" dirty="0" err="1" smtClean="0">
                <a:solidFill>
                  <a:srgbClr val="92D050"/>
                </a:solidFill>
                <a:latin typeface="Times New Roman" pitchFamily="18" charset="0"/>
                <a:cs typeface="Times New Roman" pitchFamily="18" charset="0"/>
              </a:rPr>
              <a:t>analysis</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	</a:t>
            </a:r>
          </a:p>
          <a:p>
            <a:pPr>
              <a:buFont typeface="Arial" pitchFamily="34" charset="0"/>
              <a:buChar char="•"/>
            </a:pP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geometrica su punti omologi (</a:t>
            </a:r>
            <a:r>
              <a:rPr lang="it-IT" sz="1600" dirty="0" err="1" smtClean="0">
                <a:latin typeface="Times New Roman" pitchFamily="18" charset="0"/>
                <a:cs typeface="Times New Roman" pitchFamily="18" charset="0"/>
              </a:rPr>
              <a:t>Landmarks</a:t>
            </a:r>
            <a:r>
              <a:rPr lang="it-IT" sz="1600" dirty="0" smtClean="0">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geometric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on </a:t>
            </a:r>
            <a:r>
              <a:rPr lang="it-IT" sz="1600" i="1" dirty="0" err="1" smtClean="0">
                <a:solidFill>
                  <a:srgbClr val="92D050"/>
                </a:solidFill>
                <a:latin typeface="Times New Roman" pitchFamily="18" charset="0"/>
                <a:cs typeface="Times New Roman" pitchFamily="18" charset="0"/>
              </a:rPr>
              <a:t>homologous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points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landmarks</a:t>
            </a:r>
            <a:r>
              <a:rPr lang="it-IT" sz="1600" i="1" dirty="0" smtClean="0">
                <a:solidFill>
                  <a:srgbClr val="92D050"/>
                </a:solidFill>
                <a:latin typeface="Times New Roman" pitchFamily="18" charset="0"/>
                <a:cs typeface="Times New Roman" pitchFamily="18" charset="0"/>
              </a:rPr>
              <a:t>)</a:t>
            </a:r>
          </a:p>
          <a:p>
            <a:pPr>
              <a:buFont typeface="Arial" pitchFamily="34" charset="0"/>
              <a:buChar char="•"/>
            </a:pPr>
            <a:endParaRPr lang="it-IT" sz="1600" dirty="0" smtClean="0">
              <a:latin typeface="Times New Roman" pitchFamily="18" charset="0"/>
              <a:cs typeface="Times New Roman" pitchFamily="18" charset="0"/>
            </a:endParaRPr>
          </a:p>
          <a:p>
            <a:pPr>
              <a:buFont typeface="Arial" pitchFamily="34" charset="0"/>
              <a:buChar char="•"/>
            </a:pP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geometrica sull’ analisi dei contorni / </a:t>
            </a:r>
            <a:r>
              <a:rPr lang="it-IT" sz="1600" i="1" dirty="0" err="1" smtClean="0">
                <a:solidFill>
                  <a:srgbClr val="92D050"/>
                </a:solidFill>
                <a:latin typeface="Times New Roman" pitchFamily="18" charset="0"/>
                <a:cs typeface="Times New Roman" pitchFamily="18" charset="0"/>
              </a:rPr>
              <a:t>Geometric</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on </a:t>
            </a:r>
            <a:r>
              <a:rPr lang="it-IT" sz="1600" i="1" dirty="0" err="1" smtClean="0">
                <a:solidFill>
                  <a:srgbClr val="92D050"/>
                </a:solidFill>
                <a:latin typeface="Times New Roman" pitchFamily="18" charset="0"/>
                <a:cs typeface="Times New Roman" pitchFamily="18" charset="0"/>
              </a:rPr>
              <a:t>outlines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analysis</a:t>
            </a:r>
            <a:endParaRPr lang="it-IT" sz="1600" i="1" dirty="0">
              <a:solidFill>
                <a:srgbClr val="92D050"/>
              </a:solidFill>
              <a:latin typeface="Times New Roman" pitchFamily="18" charset="0"/>
              <a:cs typeface="Times New Roman" pitchFamily="18" charset="0"/>
            </a:endParaRPr>
          </a:p>
        </p:txBody>
      </p:sp>
      <p:pic>
        <p:nvPicPr>
          <p:cNvPr id="2050" name="Picture 2" descr="http://mapage.noos.fr/crosin000v/Vinci/image/Proportions_humaines_Vinci.jpg"/>
          <p:cNvPicPr>
            <a:picLocks noChangeAspect="1" noChangeArrowheads="1"/>
          </p:cNvPicPr>
          <p:nvPr/>
        </p:nvPicPr>
        <p:blipFill>
          <a:blip r:embed="rId3" cstate="print"/>
          <a:srcRect/>
          <a:stretch>
            <a:fillRect/>
          </a:stretch>
        </p:blipFill>
        <p:spPr bwMode="auto">
          <a:xfrm>
            <a:off x="6948264" y="3588489"/>
            <a:ext cx="1872816" cy="2576815"/>
          </a:xfrm>
          <a:prstGeom prst="rect">
            <a:avLst/>
          </a:prstGeom>
          <a:noFill/>
        </p:spPr>
      </p:pic>
      <p:pic>
        <p:nvPicPr>
          <p:cNvPr id="2052" name="Picture 4" descr="http://www.ilo.org/safework_bookshelf/french?image.gif&amp;nd=857170326&amp;src=129a06_files%2Fimage006.gif"/>
          <p:cNvPicPr>
            <a:picLocks noChangeAspect="1" noChangeArrowheads="1"/>
          </p:cNvPicPr>
          <p:nvPr/>
        </p:nvPicPr>
        <p:blipFill>
          <a:blip r:embed="rId4" cstate="print"/>
          <a:srcRect r="199" b="64672"/>
          <a:stretch>
            <a:fillRect/>
          </a:stretch>
        </p:blipFill>
        <p:spPr bwMode="auto">
          <a:xfrm>
            <a:off x="6084168" y="476672"/>
            <a:ext cx="2880320" cy="2463181"/>
          </a:xfrm>
          <a:prstGeom prst="rect">
            <a:avLst/>
          </a:prstGeom>
          <a:noFill/>
        </p:spPr>
      </p:pic>
      <p:pic>
        <p:nvPicPr>
          <p:cNvPr id="2054" name="Picture 6" descr="http://www.virtual-anthropology.com/virtual-anthropology/images/GMM_grid.jpg"/>
          <p:cNvPicPr>
            <a:picLocks noChangeAspect="1" noChangeArrowheads="1"/>
          </p:cNvPicPr>
          <p:nvPr/>
        </p:nvPicPr>
        <p:blipFill>
          <a:blip r:embed="rId5" cstate="print"/>
          <a:srcRect/>
          <a:stretch>
            <a:fillRect/>
          </a:stretch>
        </p:blipFill>
        <p:spPr bwMode="auto">
          <a:xfrm>
            <a:off x="323528" y="3651844"/>
            <a:ext cx="2857500" cy="2657476"/>
          </a:xfrm>
          <a:prstGeom prst="rect">
            <a:avLst/>
          </a:prstGeom>
          <a:noFill/>
        </p:spPr>
      </p:pic>
      <p:pic>
        <p:nvPicPr>
          <p:cNvPr id="2056" name="Picture 8" descr="http://www.idav.ucdavis.edu/research/projects/EvoMorph/supplement/LandmarkCap3.jpg"/>
          <p:cNvPicPr>
            <a:picLocks noChangeAspect="1" noChangeArrowheads="1"/>
          </p:cNvPicPr>
          <p:nvPr/>
        </p:nvPicPr>
        <p:blipFill>
          <a:blip r:embed="rId6" cstate="print"/>
          <a:srcRect/>
          <a:stretch>
            <a:fillRect/>
          </a:stretch>
        </p:blipFill>
        <p:spPr bwMode="auto">
          <a:xfrm>
            <a:off x="3635896" y="3789040"/>
            <a:ext cx="2929551" cy="223224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71600" y="910461"/>
            <a:ext cx="5544616" cy="923330"/>
          </a:xfrm>
          <a:prstGeom prst="rect">
            <a:avLst/>
          </a:prstGeom>
          <a:noFill/>
        </p:spPr>
        <p:txBody>
          <a:bodyPr wrap="square" rtlCol="0">
            <a:spAutoFit/>
          </a:bodyPr>
          <a:lstStyle/>
          <a:p>
            <a:r>
              <a:rPr lang="it-IT" dirty="0" smtClean="0">
                <a:latin typeface="Times New Roman" pitchFamily="18" charset="0"/>
                <a:cs typeface="Times New Roman" pitchFamily="18" charset="0"/>
              </a:rPr>
              <a:t>Forma = Taglia + conformazione</a:t>
            </a:r>
          </a:p>
          <a:p>
            <a:r>
              <a:rPr lang="it-IT" i="1" dirty="0" smtClean="0">
                <a:solidFill>
                  <a:srgbClr val="92D050"/>
                </a:solidFill>
                <a:latin typeface="Times New Roman" pitchFamily="18" charset="0"/>
                <a:cs typeface="Times New Roman" pitchFamily="18" charset="0"/>
              </a:rPr>
              <a:t>Form = </a:t>
            </a:r>
            <a:r>
              <a:rPr lang="it-IT" i="1" dirty="0" err="1" smtClean="0">
                <a:solidFill>
                  <a:srgbClr val="92D050"/>
                </a:solidFill>
                <a:latin typeface="Times New Roman" pitchFamily="18" charset="0"/>
                <a:cs typeface="Times New Roman" pitchFamily="18" charset="0"/>
              </a:rPr>
              <a:t>Size</a:t>
            </a:r>
            <a:r>
              <a:rPr lang="it-IT" i="1" dirty="0" smtClean="0">
                <a:solidFill>
                  <a:srgbClr val="92D050"/>
                </a:solidFill>
                <a:latin typeface="Times New Roman" pitchFamily="18" charset="0"/>
                <a:cs typeface="Times New Roman" pitchFamily="18" charset="0"/>
              </a:rPr>
              <a:t> + </a:t>
            </a:r>
            <a:r>
              <a:rPr lang="it-IT" i="1" dirty="0" err="1" smtClean="0">
                <a:solidFill>
                  <a:srgbClr val="92D050"/>
                </a:solidFill>
                <a:latin typeface="Times New Roman" pitchFamily="18" charset="0"/>
                <a:cs typeface="Times New Roman" pitchFamily="18" charset="0"/>
              </a:rPr>
              <a:t>shape</a:t>
            </a:r>
            <a:r>
              <a:rPr lang="it-IT" i="1" dirty="0" smtClean="0">
                <a:solidFill>
                  <a:srgbClr val="92D050"/>
                </a:solidFill>
                <a:latin typeface="Times New Roman" pitchFamily="18" charset="0"/>
                <a:cs typeface="Times New Roman" pitchFamily="18" charset="0"/>
              </a:rPr>
              <a:t> </a:t>
            </a:r>
          </a:p>
          <a:p>
            <a:endParaRPr lang="it-IT" dirty="0">
              <a:latin typeface="Times New Roman" pitchFamily="18" charset="0"/>
              <a:cs typeface="Times New Roman" pitchFamily="18" charset="0"/>
            </a:endParaRPr>
          </a:p>
        </p:txBody>
      </p:sp>
      <p:graphicFrame>
        <p:nvGraphicFramePr>
          <p:cNvPr id="10" name="Tableau 9"/>
          <p:cNvGraphicFramePr>
            <a:graphicFrameLocks noGrp="1"/>
          </p:cNvGraphicFramePr>
          <p:nvPr>
            <p:extLst>
              <p:ext uri="{D42A27DB-BD31-4B8C-83A1-F6EECF244321}">
                <p14:modId xmlns:p14="http://schemas.microsoft.com/office/powerpoint/2010/main" val="116058748"/>
              </p:ext>
            </p:extLst>
          </p:nvPr>
        </p:nvGraphicFramePr>
        <p:xfrm>
          <a:off x="539551" y="5013176"/>
          <a:ext cx="8424936" cy="1515224"/>
        </p:xfrm>
        <a:graphic>
          <a:graphicData uri="http://schemas.openxmlformats.org/drawingml/2006/table">
            <a:tbl>
              <a:tblPr firstRow="1" bandRow="1">
                <a:tableStyleId>{5940675A-B579-460E-94D1-54222C63F5DA}</a:tableStyleId>
              </a:tblPr>
              <a:tblGrid>
                <a:gridCol w="2808312"/>
                <a:gridCol w="2808312"/>
                <a:gridCol w="2808312"/>
              </a:tblGrid>
              <a:tr h="323482">
                <a:tc>
                  <a:txBody>
                    <a:bodyPr/>
                    <a:lstStyle/>
                    <a:p>
                      <a:pPr algn="ctr"/>
                      <a:endParaRPr lang="it-IT" sz="1600" b="1" noProof="0" dirty="0">
                        <a:latin typeface="Times New Roman" pitchFamily="18" charset="0"/>
                        <a:cs typeface="Times New Roman" pitchFamily="18" charset="0"/>
                      </a:endParaRPr>
                    </a:p>
                  </a:txBody>
                  <a:tcPr/>
                </a:tc>
                <a:tc>
                  <a:txBody>
                    <a:bodyPr/>
                    <a:lstStyle/>
                    <a:p>
                      <a:pPr algn="ctr"/>
                      <a:r>
                        <a:rPr lang="it-IT" sz="1600" b="1" noProof="0" dirty="0" smtClean="0">
                          <a:latin typeface="Times New Roman" pitchFamily="18" charset="0"/>
                          <a:cs typeface="Times New Roman" pitchFamily="18" charset="0"/>
                        </a:rPr>
                        <a:t>Stessa Taglia</a:t>
                      </a:r>
                      <a:r>
                        <a:rPr lang="it-IT" sz="1600" b="1" baseline="0" noProof="0" dirty="0" smtClean="0">
                          <a:latin typeface="Times New Roman" pitchFamily="18" charset="0"/>
                          <a:cs typeface="Times New Roman" pitchFamily="18" charset="0"/>
                        </a:rPr>
                        <a:t> / </a:t>
                      </a:r>
                      <a:r>
                        <a:rPr lang="it-IT" sz="1600" b="1" i="1" baseline="0" noProof="0" dirty="0" err="1" smtClean="0">
                          <a:solidFill>
                            <a:srgbClr val="92D050"/>
                          </a:solidFill>
                          <a:latin typeface="Times New Roman" pitchFamily="18" charset="0"/>
                          <a:cs typeface="Times New Roman" pitchFamily="18" charset="0"/>
                        </a:rPr>
                        <a:t>Same</a:t>
                      </a:r>
                      <a:r>
                        <a:rPr lang="it-IT" sz="1600" b="1" i="1" baseline="0" noProof="0" dirty="0" smtClean="0">
                          <a:solidFill>
                            <a:srgbClr val="92D050"/>
                          </a:solidFill>
                          <a:latin typeface="Times New Roman" pitchFamily="18" charset="0"/>
                          <a:cs typeface="Times New Roman" pitchFamily="18" charset="0"/>
                        </a:rPr>
                        <a:t> </a:t>
                      </a:r>
                      <a:r>
                        <a:rPr lang="it-IT" sz="1600" b="1" i="1" baseline="0" noProof="0" dirty="0" err="1" smtClean="0">
                          <a:solidFill>
                            <a:srgbClr val="92D050"/>
                          </a:solidFill>
                          <a:latin typeface="Times New Roman" pitchFamily="18" charset="0"/>
                          <a:cs typeface="Times New Roman" pitchFamily="18" charset="0"/>
                        </a:rPr>
                        <a:t>size</a:t>
                      </a:r>
                      <a:endParaRPr lang="it-IT" sz="1600" b="1" i="1" noProof="0" dirty="0">
                        <a:solidFill>
                          <a:srgbClr val="92D050"/>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it-IT" sz="1600" noProof="0" dirty="0" smtClean="0">
                          <a:latin typeface="Times New Roman" pitchFamily="18" charset="0"/>
                          <a:cs typeface="Times New Roman" pitchFamily="18" charset="0"/>
                        </a:rPr>
                        <a:t>Taglia diversa / </a:t>
                      </a:r>
                      <a:r>
                        <a:rPr lang="it-IT" sz="1600" i="1" noProof="0" dirty="0" err="1" smtClean="0">
                          <a:solidFill>
                            <a:srgbClr val="92D050"/>
                          </a:solidFill>
                          <a:latin typeface="Times New Roman" pitchFamily="18" charset="0"/>
                          <a:cs typeface="Times New Roman" pitchFamily="18" charset="0"/>
                        </a:rPr>
                        <a:t>Different</a:t>
                      </a:r>
                      <a:r>
                        <a:rPr lang="it-IT" sz="1600" i="1" baseline="0" noProof="0" dirty="0" smtClean="0">
                          <a:solidFill>
                            <a:srgbClr val="92D050"/>
                          </a:solidFill>
                          <a:latin typeface="Times New Roman" pitchFamily="18" charset="0"/>
                          <a:cs typeface="Times New Roman" pitchFamily="18" charset="0"/>
                        </a:rPr>
                        <a:t> </a:t>
                      </a:r>
                      <a:r>
                        <a:rPr lang="it-IT" sz="1600" i="1" baseline="0" noProof="0" dirty="0" err="1" smtClean="0">
                          <a:solidFill>
                            <a:srgbClr val="92D050"/>
                          </a:solidFill>
                          <a:latin typeface="Times New Roman" pitchFamily="18" charset="0"/>
                          <a:cs typeface="Times New Roman" pitchFamily="18" charset="0"/>
                        </a:rPr>
                        <a:t>size</a:t>
                      </a:r>
                      <a:endParaRPr lang="it-IT" sz="1600" i="1" noProof="0" dirty="0">
                        <a:solidFill>
                          <a:srgbClr val="92D050"/>
                        </a:solidFill>
                        <a:latin typeface="Times New Roman" pitchFamily="18" charset="0"/>
                        <a:cs typeface="Times New Roman" pitchFamily="18" charset="0"/>
                      </a:endParaRPr>
                    </a:p>
                  </a:txBody>
                  <a:tcPr/>
                </a:tc>
              </a:tr>
              <a:tr h="600824">
                <a:tc>
                  <a:txBody>
                    <a:bodyPr/>
                    <a:lstStyle/>
                    <a:p>
                      <a:pPr algn="ctr"/>
                      <a:r>
                        <a:rPr lang="it-IT" sz="1600" b="1" noProof="0" dirty="0" smtClean="0">
                          <a:latin typeface="Times New Roman" pitchFamily="18" charset="0"/>
                          <a:cs typeface="Times New Roman" pitchFamily="18" charset="0"/>
                        </a:rPr>
                        <a:t>Stessa conformazione</a:t>
                      </a:r>
                    </a:p>
                    <a:p>
                      <a:pPr algn="ctr"/>
                      <a:r>
                        <a:rPr lang="it-IT" sz="1600" b="1" i="1" noProof="0" dirty="0" err="1" smtClean="0">
                          <a:solidFill>
                            <a:srgbClr val="92D050"/>
                          </a:solidFill>
                          <a:latin typeface="Times New Roman" pitchFamily="18" charset="0"/>
                          <a:cs typeface="Times New Roman" pitchFamily="18" charset="0"/>
                        </a:rPr>
                        <a:t>Same</a:t>
                      </a:r>
                      <a:r>
                        <a:rPr lang="it-IT" sz="1600" b="1" i="1" noProof="0" dirty="0" smtClean="0">
                          <a:solidFill>
                            <a:srgbClr val="92D050"/>
                          </a:solidFill>
                          <a:latin typeface="Times New Roman" pitchFamily="18" charset="0"/>
                          <a:cs typeface="Times New Roman" pitchFamily="18" charset="0"/>
                        </a:rPr>
                        <a:t> </a:t>
                      </a:r>
                      <a:r>
                        <a:rPr lang="it-IT" sz="1600" b="1" i="1" noProof="0" dirty="0" err="1" smtClean="0">
                          <a:solidFill>
                            <a:srgbClr val="92D050"/>
                          </a:solidFill>
                          <a:latin typeface="Times New Roman" pitchFamily="18" charset="0"/>
                          <a:cs typeface="Times New Roman" pitchFamily="18" charset="0"/>
                        </a:rPr>
                        <a:t>conformation</a:t>
                      </a:r>
                      <a:endParaRPr lang="it-IT" sz="1600" b="1" i="1" noProof="0" dirty="0">
                        <a:solidFill>
                          <a:srgbClr val="92D050"/>
                        </a:solidFill>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algn="ctr"/>
                      <a:r>
                        <a:rPr lang="it-IT" sz="1600" b="1" noProof="0" dirty="0" smtClean="0">
                          <a:latin typeface="Times New Roman" pitchFamily="18" charset="0"/>
                          <a:cs typeface="Times New Roman" pitchFamily="18" charset="0"/>
                        </a:rPr>
                        <a:t>Stessa</a:t>
                      </a:r>
                      <a:r>
                        <a:rPr lang="it-IT" sz="1600" b="1" baseline="0" noProof="0" dirty="0" smtClean="0">
                          <a:latin typeface="Times New Roman" pitchFamily="18" charset="0"/>
                          <a:cs typeface="Times New Roman" pitchFamily="18" charset="0"/>
                        </a:rPr>
                        <a:t> forma</a:t>
                      </a:r>
                    </a:p>
                    <a:p>
                      <a:pPr algn="ctr"/>
                      <a:r>
                        <a:rPr lang="it-IT" sz="1600" b="1" i="1" baseline="0" noProof="0" dirty="0" err="1" smtClean="0">
                          <a:solidFill>
                            <a:srgbClr val="92D050"/>
                          </a:solidFill>
                          <a:latin typeface="Times New Roman" pitchFamily="18" charset="0"/>
                          <a:cs typeface="Times New Roman" pitchFamily="18" charset="0"/>
                        </a:rPr>
                        <a:t>Same</a:t>
                      </a:r>
                      <a:r>
                        <a:rPr lang="it-IT" sz="1600" b="1" i="1" baseline="0" noProof="0" dirty="0" smtClean="0">
                          <a:solidFill>
                            <a:srgbClr val="92D050"/>
                          </a:solidFill>
                          <a:latin typeface="Times New Roman" pitchFamily="18" charset="0"/>
                          <a:cs typeface="Times New Roman" pitchFamily="18" charset="0"/>
                        </a:rPr>
                        <a:t> </a:t>
                      </a:r>
                      <a:r>
                        <a:rPr lang="it-IT" sz="1600" b="1" i="1" baseline="0" noProof="0" dirty="0" err="1" smtClean="0">
                          <a:solidFill>
                            <a:srgbClr val="92D050"/>
                          </a:solidFill>
                          <a:latin typeface="Times New Roman" pitchFamily="18" charset="0"/>
                          <a:cs typeface="Times New Roman" pitchFamily="18" charset="0"/>
                        </a:rPr>
                        <a:t>shape</a:t>
                      </a:r>
                      <a:endParaRPr lang="it-IT" sz="1600" b="1" i="1" noProof="0" dirty="0">
                        <a:solidFill>
                          <a:srgbClr val="92D05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noProof="0" dirty="0" smtClean="0">
                          <a:latin typeface="Times New Roman" pitchFamily="18" charset="0"/>
                          <a:cs typeface="Times New Roman" pitchFamily="18" charset="0"/>
                        </a:rPr>
                        <a:t>Forma diversa</a:t>
                      </a:r>
                    </a:p>
                    <a:p>
                      <a:pPr algn="ctr"/>
                      <a:r>
                        <a:rPr lang="it-IT" sz="1600" i="1" noProof="0" dirty="0" err="1" smtClean="0">
                          <a:solidFill>
                            <a:srgbClr val="92D050"/>
                          </a:solidFill>
                          <a:latin typeface="Times New Roman" pitchFamily="18" charset="0"/>
                          <a:cs typeface="Times New Roman" pitchFamily="18" charset="0"/>
                        </a:rPr>
                        <a:t>Different</a:t>
                      </a:r>
                      <a:r>
                        <a:rPr lang="it-IT" sz="1600" i="1" baseline="0" noProof="0" dirty="0" smtClean="0">
                          <a:solidFill>
                            <a:srgbClr val="92D050"/>
                          </a:solidFill>
                          <a:latin typeface="Times New Roman" pitchFamily="18" charset="0"/>
                          <a:cs typeface="Times New Roman" pitchFamily="18" charset="0"/>
                        </a:rPr>
                        <a:t> </a:t>
                      </a:r>
                      <a:r>
                        <a:rPr lang="it-IT" sz="1600" i="1" baseline="0" noProof="0" dirty="0" err="1" smtClean="0">
                          <a:solidFill>
                            <a:srgbClr val="92D050"/>
                          </a:solidFill>
                          <a:latin typeface="Times New Roman" pitchFamily="18" charset="0"/>
                          <a:cs typeface="Times New Roman" pitchFamily="18" charset="0"/>
                        </a:rPr>
                        <a:t>shape</a:t>
                      </a:r>
                      <a:endParaRPr lang="it-IT" sz="1600" i="1" noProof="0" dirty="0">
                        <a:solidFill>
                          <a:srgbClr val="92D05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r>
              <a:tr h="558339">
                <a:tc>
                  <a:txBody>
                    <a:bodyPr/>
                    <a:lstStyle/>
                    <a:p>
                      <a:pPr algn="ctr"/>
                      <a:r>
                        <a:rPr lang="it-IT" sz="1600" b="1" noProof="0" dirty="0" smtClean="0">
                          <a:latin typeface="Times New Roman" pitchFamily="18" charset="0"/>
                          <a:cs typeface="Times New Roman" pitchFamily="18" charset="0"/>
                        </a:rPr>
                        <a:t>Conformazione diversa</a:t>
                      </a:r>
                    </a:p>
                    <a:p>
                      <a:pPr algn="ctr"/>
                      <a:r>
                        <a:rPr lang="it-IT" sz="1600" b="1" i="1" noProof="0" dirty="0" err="1" smtClean="0">
                          <a:solidFill>
                            <a:srgbClr val="92D050"/>
                          </a:solidFill>
                          <a:latin typeface="Times New Roman" pitchFamily="18" charset="0"/>
                          <a:cs typeface="Times New Roman" pitchFamily="18" charset="0"/>
                        </a:rPr>
                        <a:t>Different</a:t>
                      </a:r>
                      <a:r>
                        <a:rPr lang="it-IT" sz="1600" b="1" i="1" noProof="0" dirty="0" smtClean="0">
                          <a:solidFill>
                            <a:srgbClr val="92D050"/>
                          </a:solidFill>
                          <a:latin typeface="Times New Roman" pitchFamily="18" charset="0"/>
                          <a:cs typeface="Times New Roman" pitchFamily="18" charset="0"/>
                        </a:rPr>
                        <a:t> </a:t>
                      </a:r>
                      <a:r>
                        <a:rPr lang="it-IT" sz="1600" b="1" i="1" noProof="0" dirty="0" err="1" smtClean="0">
                          <a:solidFill>
                            <a:srgbClr val="92D050"/>
                          </a:solidFill>
                          <a:latin typeface="Times New Roman" pitchFamily="18" charset="0"/>
                          <a:cs typeface="Times New Roman" pitchFamily="18" charset="0"/>
                        </a:rPr>
                        <a:t>conformation</a:t>
                      </a:r>
                      <a:endParaRPr lang="it-IT" sz="1600" b="1" i="1" noProof="0" dirty="0">
                        <a:solidFill>
                          <a:srgbClr val="92D050"/>
                        </a:solidFill>
                        <a:latin typeface="Times New Roman" pitchFamily="18" charset="0"/>
                        <a:cs typeface="Times New Roman" pitchFamily="18" charset="0"/>
                      </a:endParaRPr>
                    </a:p>
                  </a:txBody>
                  <a:tcPr/>
                </a:tc>
                <a:tc>
                  <a:txBody>
                    <a:bodyPr/>
                    <a:lstStyle/>
                    <a:p>
                      <a:pPr algn="ctr"/>
                      <a:r>
                        <a:rPr lang="it-IT" sz="1600" noProof="0" dirty="0" smtClean="0">
                          <a:latin typeface="Times New Roman" pitchFamily="18" charset="0"/>
                          <a:cs typeface="Times New Roman" pitchFamily="18" charset="0"/>
                        </a:rPr>
                        <a:t>Forma diversa</a:t>
                      </a:r>
                    </a:p>
                    <a:p>
                      <a:pPr algn="ctr"/>
                      <a:r>
                        <a:rPr lang="it-IT" sz="1600" i="1" noProof="0" dirty="0" err="1" smtClean="0">
                          <a:solidFill>
                            <a:srgbClr val="92D050"/>
                          </a:solidFill>
                          <a:latin typeface="Times New Roman" pitchFamily="18" charset="0"/>
                          <a:cs typeface="Times New Roman" pitchFamily="18" charset="0"/>
                        </a:rPr>
                        <a:t>Different</a:t>
                      </a:r>
                      <a:r>
                        <a:rPr lang="it-IT" sz="1600" i="1" noProof="0" dirty="0" smtClean="0">
                          <a:solidFill>
                            <a:srgbClr val="92D050"/>
                          </a:solidFill>
                          <a:latin typeface="Times New Roman" pitchFamily="18" charset="0"/>
                          <a:cs typeface="Times New Roman" pitchFamily="18" charset="0"/>
                        </a:rPr>
                        <a:t> </a:t>
                      </a:r>
                      <a:r>
                        <a:rPr lang="it-IT" sz="1600" i="1" noProof="0" dirty="0" err="1" smtClean="0">
                          <a:solidFill>
                            <a:srgbClr val="92D050"/>
                          </a:solidFill>
                          <a:latin typeface="Times New Roman" pitchFamily="18" charset="0"/>
                          <a:cs typeface="Times New Roman" pitchFamily="18" charset="0"/>
                        </a:rPr>
                        <a:t>shape</a:t>
                      </a:r>
                      <a:endParaRPr lang="it-IT" sz="1600" i="1" noProof="0" dirty="0">
                        <a:solidFill>
                          <a:srgbClr val="92D050"/>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noProof="0" dirty="0" smtClean="0">
                          <a:latin typeface="Times New Roman" pitchFamily="18" charset="0"/>
                          <a:cs typeface="Times New Roman" pitchFamily="18" charset="0"/>
                        </a:rPr>
                        <a:t>Forma diversa</a:t>
                      </a:r>
                    </a:p>
                    <a:p>
                      <a:pPr algn="ctr"/>
                      <a:r>
                        <a:rPr lang="it-IT" sz="1600" i="1" noProof="0" dirty="0" err="1" smtClean="0">
                          <a:solidFill>
                            <a:srgbClr val="92D050"/>
                          </a:solidFill>
                          <a:latin typeface="Times New Roman" pitchFamily="18" charset="0"/>
                          <a:cs typeface="Times New Roman" pitchFamily="18" charset="0"/>
                        </a:rPr>
                        <a:t>Different</a:t>
                      </a:r>
                      <a:r>
                        <a:rPr lang="it-IT" sz="1600" i="1" noProof="0" dirty="0" smtClean="0">
                          <a:solidFill>
                            <a:srgbClr val="92D050"/>
                          </a:solidFill>
                          <a:latin typeface="Times New Roman" pitchFamily="18" charset="0"/>
                          <a:cs typeface="Times New Roman" pitchFamily="18" charset="0"/>
                        </a:rPr>
                        <a:t> </a:t>
                      </a:r>
                      <a:r>
                        <a:rPr lang="it-IT" sz="1600" i="1" noProof="0" dirty="0" err="1" smtClean="0">
                          <a:solidFill>
                            <a:srgbClr val="92D050"/>
                          </a:solidFill>
                          <a:latin typeface="Times New Roman" pitchFamily="18" charset="0"/>
                          <a:cs typeface="Times New Roman" pitchFamily="18" charset="0"/>
                        </a:rPr>
                        <a:t>shape</a:t>
                      </a:r>
                      <a:endParaRPr lang="it-IT" sz="1600" i="1" noProof="0" dirty="0">
                        <a:solidFill>
                          <a:srgbClr val="92D050"/>
                        </a:solidFill>
                        <a:latin typeface="Times New Roman" pitchFamily="18" charset="0"/>
                        <a:cs typeface="Times New Roman" pitchFamily="18" charset="0"/>
                      </a:endParaRPr>
                    </a:p>
                  </a:txBody>
                  <a:tcPr/>
                </a:tc>
              </a:tr>
            </a:tbl>
          </a:graphicData>
        </a:graphic>
      </p:graphicFrame>
      <p:grpSp>
        <p:nvGrpSpPr>
          <p:cNvPr id="2" name="Groupe 15"/>
          <p:cNvGrpSpPr/>
          <p:nvPr/>
        </p:nvGrpSpPr>
        <p:grpSpPr>
          <a:xfrm>
            <a:off x="395537" y="1916832"/>
            <a:ext cx="8208910" cy="2349552"/>
            <a:chOff x="395537" y="2492896"/>
            <a:chExt cx="8208910" cy="2349552"/>
          </a:xfrm>
        </p:grpSpPr>
        <p:pic>
          <p:nvPicPr>
            <p:cNvPr id="40962" name="Picture 2" descr="http://flaky.f.l.pic.centerblog.net/862robhk.png"/>
            <p:cNvPicPr>
              <a:picLocks noChangeAspect="1" noChangeArrowheads="1"/>
            </p:cNvPicPr>
            <p:nvPr/>
          </p:nvPicPr>
          <p:blipFill>
            <a:blip r:embed="rId3" cstate="print"/>
            <a:srcRect/>
            <a:stretch>
              <a:fillRect/>
            </a:stretch>
          </p:blipFill>
          <p:spPr bwMode="auto">
            <a:xfrm>
              <a:off x="395537" y="2492897"/>
              <a:ext cx="2160240" cy="2160241"/>
            </a:xfrm>
            <a:prstGeom prst="rect">
              <a:avLst/>
            </a:prstGeom>
            <a:noFill/>
          </p:spPr>
        </p:pic>
        <p:pic>
          <p:nvPicPr>
            <p:cNvPr id="40964" name="Picture 4" descr="http://flaky.f.l.pic.centerblog.net/862robhk.pn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6444208" y="2492896"/>
              <a:ext cx="2160239" cy="2160240"/>
            </a:xfrm>
            <a:prstGeom prst="rect">
              <a:avLst/>
            </a:prstGeom>
            <a:noFill/>
          </p:spPr>
        </p:pic>
        <p:pic>
          <p:nvPicPr>
            <p:cNvPr id="40966" name="Picture 6" descr="http://flaky.f.l.pic.centerblog.net/862robhk.png"/>
            <p:cNvPicPr>
              <a:picLocks noChangeArrowheads="1"/>
            </p:cNvPicPr>
            <p:nvPr/>
          </p:nvPicPr>
          <p:blipFill>
            <a:blip r:embed="rId3" cstate="print"/>
            <a:srcRect/>
            <a:stretch>
              <a:fillRect/>
            </a:stretch>
          </p:blipFill>
          <p:spPr bwMode="auto">
            <a:xfrm>
              <a:off x="4932040" y="2492896"/>
              <a:ext cx="1224136" cy="2232248"/>
            </a:xfrm>
            <a:prstGeom prst="rect">
              <a:avLst/>
            </a:prstGeom>
            <a:noFill/>
          </p:spPr>
        </p:pic>
        <p:pic>
          <p:nvPicPr>
            <p:cNvPr id="40968" name="Picture 8" descr="http://flaky.f.l.pic.centerblog.net/862robhk.png"/>
            <p:cNvPicPr>
              <a:picLocks noChangeAspect="1" noChangeArrowheads="1"/>
            </p:cNvPicPr>
            <p:nvPr/>
          </p:nvPicPr>
          <p:blipFill>
            <a:blip r:embed="rId3" cstate="print"/>
            <a:srcRect/>
            <a:stretch>
              <a:fillRect/>
            </a:stretch>
          </p:blipFill>
          <p:spPr bwMode="auto">
            <a:xfrm>
              <a:off x="2843808" y="2852936"/>
              <a:ext cx="1713756" cy="1713757"/>
            </a:xfrm>
            <a:prstGeom prst="rect">
              <a:avLst/>
            </a:prstGeom>
            <a:noFill/>
          </p:spPr>
        </p:pic>
        <p:sp>
          <p:nvSpPr>
            <p:cNvPr id="11" name="ZoneTexte 10"/>
            <p:cNvSpPr txBox="1"/>
            <p:nvPr/>
          </p:nvSpPr>
          <p:spPr>
            <a:xfrm>
              <a:off x="1331640" y="4473116"/>
              <a:ext cx="28803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A</a:t>
              </a:r>
              <a:endParaRPr lang="fr-FR" dirty="0">
                <a:latin typeface="Times New Roman" pitchFamily="18" charset="0"/>
                <a:cs typeface="Times New Roman" pitchFamily="18" charset="0"/>
              </a:endParaRPr>
            </a:p>
          </p:txBody>
        </p:sp>
        <p:sp>
          <p:nvSpPr>
            <p:cNvPr id="13" name="ZoneTexte 12"/>
            <p:cNvSpPr txBox="1"/>
            <p:nvPr/>
          </p:nvSpPr>
          <p:spPr>
            <a:xfrm>
              <a:off x="3563888" y="4473116"/>
              <a:ext cx="28803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B</a:t>
              </a:r>
              <a:endParaRPr lang="fr-FR" dirty="0">
                <a:latin typeface="Times New Roman" pitchFamily="18" charset="0"/>
                <a:cs typeface="Times New Roman" pitchFamily="18" charset="0"/>
              </a:endParaRPr>
            </a:p>
          </p:txBody>
        </p:sp>
        <p:sp>
          <p:nvSpPr>
            <p:cNvPr id="14" name="ZoneTexte 13"/>
            <p:cNvSpPr txBox="1"/>
            <p:nvPr/>
          </p:nvSpPr>
          <p:spPr>
            <a:xfrm>
              <a:off x="5364088" y="4473116"/>
              <a:ext cx="28803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C</a:t>
              </a:r>
              <a:endParaRPr lang="fr-FR" dirty="0">
                <a:latin typeface="Times New Roman" pitchFamily="18" charset="0"/>
                <a:cs typeface="Times New Roman" pitchFamily="18" charset="0"/>
              </a:endParaRPr>
            </a:p>
          </p:txBody>
        </p:sp>
        <p:sp>
          <p:nvSpPr>
            <p:cNvPr id="15" name="ZoneTexte 14"/>
            <p:cNvSpPr txBox="1"/>
            <p:nvPr/>
          </p:nvSpPr>
          <p:spPr>
            <a:xfrm>
              <a:off x="7452320" y="4473116"/>
              <a:ext cx="288032" cy="369332"/>
            </a:xfrm>
            <a:prstGeom prst="rect">
              <a:avLst/>
            </a:prstGeom>
            <a:noFill/>
          </p:spPr>
          <p:txBody>
            <a:bodyPr wrap="square" rtlCol="0">
              <a:spAutoFit/>
            </a:bodyPr>
            <a:lstStyle/>
            <a:p>
              <a:r>
                <a:rPr lang="fr-FR" dirty="0">
                  <a:latin typeface="Times New Roman" pitchFamily="18" charset="0"/>
                  <a:cs typeface="Times New Roman" pitchFamily="18" charset="0"/>
                </a:rPr>
                <a:t>D</a:t>
              </a:r>
            </a:p>
          </p:txBody>
        </p:sp>
      </p:grpSp>
      <p:sp>
        <p:nvSpPr>
          <p:cNvPr id="17" name="Titre 1"/>
          <p:cNvSpPr txBox="1">
            <a:spLocks/>
          </p:cNvSpPr>
          <p:nvPr/>
        </p:nvSpPr>
        <p:spPr>
          <a:xfrm>
            <a:off x="0" y="274638"/>
            <a:ext cx="9144000" cy="56207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846" t="27446" r="39078"/>
          <a:stretch>
            <a:fillRect/>
          </a:stretch>
        </p:blipFill>
        <p:spPr bwMode="auto">
          <a:xfrm>
            <a:off x="755576" y="1556792"/>
            <a:ext cx="4608512" cy="4187974"/>
          </a:xfrm>
          <a:prstGeom prst="rect">
            <a:avLst/>
          </a:prstGeom>
          <a:noFill/>
          <a:ln w="9525">
            <a:noFill/>
            <a:miter lim="800000"/>
            <a:headEnd/>
            <a:tailEnd/>
          </a:ln>
        </p:spPr>
      </p:pic>
      <p:sp>
        <p:nvSpPr>
          <p:cNvPr id="3" name="ZoneTexte 2"/>
          <p:cNvSpPr txBox="1"/>
          <p:nvPr/>
        </p:nvSpPr>
        <p:spPr>
          <a:xfrm>
            <a:off x="971600" y="1115452"/>
            <a:ext cx="4320480" cy="369332"/>
          </a:xfrm>
          <a:prstGeom prst="rect">
            <a:avLst/>
          </a:prstGeom>
          <a:noFill/>
        </p:spPr>
        <p:txBody>
          <a:bodyPr wrap="square" rtlCol="0">
            <a:spAutoFit/>
          </a:bodyPr>
          <a:lstStyle/>
          <a:p>
            <a:r>
              <a:rPr lang="it-IT" dirty="0" smtClean="0">
                <a:latin typeface="Times New Roman" pitchFamily="18" charset="0"/>
                <a:cs typeface="Times New Roman" pitchFamily="18" charset="0"/>
              </a:rPr>
              <a:t>Caso teorico / </a:t>
            </a:r>
            <a:r>
              <a:rPr lang="it-IT" i="1" dirty="0" err="1" smtClean="0">
                <a:solidFill>
                  <a:srgbClr val="92D050"/>
                </a:solidFill>
                <a:latin typeface="Times New Roman" pitchFamily="18" charset="0"/>
                <a:cs typeface="Times New Roman" pitchFamily="18" charset="0"/>
              </a:rPr>
              <a:t>Theoretical</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cases</a:t>
            </a:r>
            <a:endParaRPr lang="it-IT" i="1" dirty="0">
              <a:solidFill>
                <a:srgbClr val="92D050"/>
              </a:solidFill>
              <a:latin typeface="Times New Roman" pitchFamily="18" charset="0"/>
              <a:cs typeface="Times New Roman" pitchFamily="18" charset="0"/>
            </a:endParaRPr>
          </a:p>
        </p:txBody>
      </p:sp>
      <p:sp>
        <p:nvSpPr>
          <p:cNvPr id="4" name="ZoneTexte 3"/>
          <p:cNvSpPr txBox="1"/>
          <p:nvPr/>
        </p:nvSpPr>
        <p:spPr>
          <a:xfrm>
            <a:off x="5652120" y="1988840"/>
            <a:ext cx="3168352" cy="1477328"/>
          </a:xfrm>
          <a:prstGeom prst="rect">
            <a:avLst/>
          </a:prstGeom>
          <a:noFill/>
        </p:spPr>
        <p:txBody>
          <a:bodyPr wrap="square" rtlCol="0">
            <a:spAutoFit/>
          </a:bodyPr>
          <a:lstStyle/>
          <a:p>
            <a:r>
              <a:rPr lang="it-IT" dirty="0" smtClean="0">
                <a:latin typeface="Times New Roman" pitchFamily="18" charset="0"/>
                <a:cs typeface="Times New Roman" pitchFamily="18" charset="0"/>
              </a:rPr>
              <a:t>Conformazione identiche</a:t>
            </a:r>
          </a:p>
          <a:p>
            <a:r>
              <a:rPr lang="it-IT" dirty="0" smtClean="0">
                <a:latin typeface="Times New Roman" pitchFamily="18" charset="0"/>
                <a:cs typeface="Times New Roman" pitchFamily="18" charset="0"/>
              </a:rPr>
              <a:t>Taglie diverse</a:t>
            </a:r>
          </a:p>
          <a:p>
            <a:endParaRPr lang="it-IT" dirty="0" smtClean="0">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Same</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shape</a:t>
            </a:r>
            <a:endParaRPr lang="it-IT" i="1" dirty="0" smtClean="0">
              <a:solidFill>
                <a:srgbClr val="92D050"/>
              </a:solidFill>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sizes</a:t>
            </a:r>
            <a:endParaRPr lang="it-IT" i="1" dirty="0">
              <a:solidFill>
                <a:srgbClr val="92D050"/>
              </a:solidFill>
              <a:latin typeface="Times New Roman" pitchFamily="18" charset="0"/>
              <a:cs typeface="Times New Roman" pitchFamily="18" charset="0"/>
            </a:endParaRPr>
          </a:p>
        </p:txBody>
      </p:sp>
      <p:sp>
        <p:nvSpPr>
          <p:cNvPr id="5" name="ZoneTexte 4"/>
          <p:cNvSpPr txBox="1"/>
          <p:nvPr/>
        </p:nvSpPr>
        <p:spPr>
          <a:xfrm>
            <a:off x="5652120" y="4077072"/>
            <a:ext cx="2664296" cy="1477328"/>
          </a:xfrm>
          <a:prstGeom prst="rect">
            <a:avLst/>
          </a:prstGeom>
          <a:noFill/>
        </p:spPr>
        <p:txBody>
          <a:bodyPr wrap="square" rtlCol="0">
            <a:spAutoFit/>
          </a:bodyPr>
          <a:lstStyle/>
          <a:p>
            <a:r>
              <a:rPr lang="it-IT" dirty="0" smtClean="0">
                <a:latin typeface="Times New Roman" pitchFamily="18" charset="0"/>
                <a:cs typeface="Times New Roman" pitchFamily="18" charset="0"/>
              </a:rPr>
              <a:t>Conformazione diverse</a:t>
            </a:r>
          </a:p>
          <a:p>
            <a:r>
              <a:rPr lang="it-IT" dirty="0" smtClean="0">
                <a:latin typeface="Times New Roman" pitchFamily="18" charset="0"/>
                <a:cs typeface="Times New Roman" pitchFamily="18" charset="0"/>
              </a:rPr>
              <a:t>Taglie identiche</a:t>
            </a:r>
          </a:p>
          <a:p>
            <a:endParaRPr lang="it-IT" dirty="0" smtClean="0">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shapes</a:t>
            </a:r>
            <a:endParaRPr lang="it-IT" i="1" dirty="0" smtClean="0">
              <a:solidFill>
                <a:srgbClr val="92D050"/>
              </a:solidFill>
              <a:latin typeface="Times New Roman" pitchFamily="18" charset="0"/>
              <a:cs typeface="Times New Roman" pitchFamily="18" charset="0"/>
            </a:endParaRPr>
          </a:p>
          <a:p>
            <a:r>
              <a:rPr lang="it-IT" i="1" dirty="0" err="1" smtClean="0">
                <a:solidFill>
                  <a:srgbClr val="92D050"/>
                </a:solidFill>
                <a:latin typeface="Times New Roman" pitchFamily="18" charset="0"/>
                <a:cs typeface="Times New Roman" pitchFamily="18" charset="0"/>
              </a:rPr>
              <a:t>Same</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size</a:t>
            </a:r>
            <a:endParaRPr lang="it-IT" i="1" dirty="0">
              <a:solidFill>
                <a:srgbClr val="92D050"/>
              </a:solidFill>
              <a:latin typeface="Times New Roman" pitchFamily="18" charset="0"/>
              <a:cs typeface="Times New Roman" pitchFamily="18" charset="0"/>
            </a:endParaRPr>
          </a:p>
        </p:txBody>
      </p:sp>
      <p:sp>
        <p:nvSpPr>
          <p:cNvPr id="8" name="Titre 1"/>
          <p:cNvSpPr txBox="1">
            <a:spLocks/>
          </p:cNvSpPr>
          <p:nvPr/>
        </p:nvSpPr>
        <p:spPr>
          <a:xfrm>
            <a:off x="0" y="274638"/>
            <a:ext cx="9144000" cy="634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71600" y="1187460"/>
            <a:ext cx="3096344" cy="369332"/>
          </a:xfrm>
          <a:prstGeom prst="rect">
            <a:avLst/>
          </a:prstGeom>
          <a:noFill/>
        </p:spPr>
        <p:txBody>
          <a:bodyPr wrap="square" rtlCol="0">
            <a:spAutoFit/>
          </a:bodyPr>
          <a:lstStyle/>
          <a:p>
            <a:r>
              <a:rPr lang="it-IT" dirty="0" smtClean="0">
                <a:latin typeface="Times New Roman" pitchFamily="18" charset="0"/>
                <a:cs typeface="Times New Roman" pitchFamily="18" charset="0"/>
              </a:rPr>
              <a:t>Caso reale / </a:t>
            </a:r>
            <a:r>
              <a:rPr lang="it-IT" i="1" dirty="0" smtClean="0">
                <a:solidFill>
                  <a:srgbClr val="92D050"/>
                </a:solidFill>
                <a:latin typeface="Times New Roman" pitchFamily="18" charset="0"/>
                <a:cs typeface="Times New Roman" pitchFamily="18" charset="0"/>
              </a:rPr>
              <a:t>Real case</a:t>
            </a:r>
            <a:endParaRPr lang="it-IT" i="1" dirty="0">
              <a:solidFill>
                <a:srgbClr val="92D050"/>
              </a:solidFill>
              <a:latin typeface="Times New Roman" pitchFamily="18" charset="0"/>
              <a:cs typeface="Times New Roman" pitchFamily="18" charset="0"/>
            </a:endParaRPr>
          </a:p>
        </p:txBody>
      </p:sp>
      <p:sp>
        <p:nvSpPr>
          <p:cNvPr id="4" name="ZoneTexte 3"/>
          <p:cNvSpPr txBox="1"/>
          <p:nvPr/>
        </p:nvSpPr>
        <p:spPr>
          <a:xfrm>
            <a:off x="3059832" y="5048016"/>
            <a:ext cx="3240360" cy="1477328"/>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Conformazione diverse</a:t>
            </a:r>
          </a:p>
          <a:p>
            <a:pPr algn="ctr"/>
            <a:r>
              <a:rPr lang="it-IT" dirty="0" smtClean="0">
                <a:latin typeface="Times New Roman" pitchFamily="18" charset="0"/>
                <a:cs typeface="Times New Roman" pitchFamily="18" charset="0"/>
              </a:rPr>
              <a:t>Taglie diverse</a:t>
            </a:r>
          </a:p>
          <a:p>
            <a:pPr algn="ctr"/>
            <a:endParaRPr lang="it-IT" dirty="0" smtClean="0">
              <a:latin typeface="Times New Roman" pitchFamily="18" charset="0"/>
              <a:cs typeface="Times New Roman" pitchFamily="18" charset="0"/>
            </a:endParaRPr>
          </a:p>
          <a:p>
            <a:pPr algn="ctr"/>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shapes</a:t>
            </a:r>
            <a:endParaRPr lang="it-IT" i="1" dirty="0" smtClean="0">
              <a:solidFill>
                <a:srgbClr val="92D050"/>
              </a:solidFill>
              <a:latin typeface="Times New Roman" pitchFamily="18" charset="0"/>
              <a:cs typeface="Times New Roman" pitchFamily="18" charset="0"/>
            </a:endParaRPr>
          </a:p>
          <a:p>
            <a:pPr algn="ctr"/>
            <a:r>
              <a:rPr lang="it-IT" i="1" dirty="0" err="1" smtClean="0">
                <a:solidFill>
                  <a:srgbClr val="92D050"/>
                </a:solidFill>
                <a:latin typeface="Times New Roman" pitchFamily="18" charset="0"/>
                <a:cs typeface="Times New Roman" pitchFamily="18" charset="0"/>
              </a:rPr>
              <a:t>Different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sizes</a:t>
            </a:r>
            <a:endParaRPr lang="it-IT" i="1" dirty="0">
              <a:solidFill>
                <a:srgbClr val="92D050"/>
              </a:solidFill>
              <a:latin typeface="Times New Roman" pitchFamily="18" charset="0"/>
              <a:cs typeface="Times New Roman" pitchFamily="18" charset="0"/>
            </a:endParaRPr>
          </a:p>
        </p:txBody>
      </p:sp>
      <p:pic>
        <p:nvPicPr>
          <p:cNvPr id="169985" name="Picture 1"/>
          <p:cNvPicPr>
            <a:picLocks noChangeAspect="1" noChangeArrowheads="1"/>
          </p:cNvPicPr>
          <p:nvPr/>
        </p:nvPicPr>
        <p:blipFill>
          <a:blip r:embed="rId3" cstate="print"/>
          <a:srcRect/>
          <a:stretch>
            <a:fillRect/>
          </a:stretch>
        </p:blipFill>
        <p:spPr bwMode="auto">
          <a:xfrm>
            <a:off x="683568" y="1646505"/>
            <a:ext cx="7735713" cy="3294663"/>
          </a:xfrm>
          <a:prstGeom prst="rect">
            <a:avLst/>
          </a:prstGeom>
          <a:noFill/>
          <a:ln w="9525">
            <a:noFill/>
            <a:miter lim="800000"/>
            <a:headEnd/>
            <a:tailEnd/>
          </a:ln>
        </p:spPr>
      </p:pic>
      <p:sp>
        <p:nvSpPr>
          <p:cNvPr id="7" name="Titre 1"/>
          <p:cNvSpPr txBox="1">
            <a:spLocks/>
          </p:cNvSpPr>
          <p:nvPr/>
        </p:nvSpPr>
        <p:spPr>
          <a:xfrm>
            <a:off x="0" y="274638"/>
            <a:ext cx="9144000" cy="634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31640" y="980728"/>
            <a:ext cx="6336704" cy="338554"/>
          </a:xfrm>
          <a:prstGeom prst="rect">
            <a:avLst/>
          </a:prstGeom>
          <a:noFill/>
        </p:spPr>
        <p:txBody>
          <a:bodyPr wrap="square" rtlCol="0">
            <a:spAutoFit/>
          </a:bodyPr>
          <a:lstStyle/>
          <a:p>
            <a:pPr algn="ctr"/>
            <a:r>
              <a:rPr lang="it-IT" sz="1600" i="1" dirty="0" smtClean="0">
                <a:latin typeface="Times New Roman" pitchFamily="18" charset="0"/>
                <a:cs typeface="Times New Roman" pitchFamily="18" charset="0"/>
              </a:rPr>
              <a:t>Homo </a:t>
            </a:r>
            <a:r>
              <a:rPr lang="it-IT" sz="1600" i="1" dirty="0" err="1" smtClean="0">
                <a:latin typeface="Times New Roman" pitchFamily="18" charset="0"/>
                <a:cs typeface="Times New Roman" pitchFamily="18" charset="0"/>
              </a:rPr>
              <a:t>erectus</a:t>
            </a:r>
            <a:r>
              <a:rPr lang="it-IT" sz="1600" dirty="0" smtClean="0">
                <a:latin typeface="Times New Roman" pitchFamily="18" charset="0"/>
                <a:cs typeface="Times New Roman" pitchFamily="18" charset="0"/>
              </a:rPr>
              <a:t> e </a:t>
            </a:r>
            <a:r>
              <a:rPr lang="it-IT" sz="1600" i="1" dirty="0" smtClean="0">
                <a:latin typeface="Times New Roman" pitchFamily="18" charset="0"/>
                <a:cs typeface="Times New Roman" pitchFamily="18" charset="0"/>
              </a:rPr>
              <a:t>Homo sapiens </a:t>
            </a:r>
            <a:r>
              <a:rPr lang="it-IT" sz="1600" dirty="0" smtClean="0">
                <a:latin typeface="Times New Roman" pitchFamily="18" charset="0"/>
                <a:cs typeface="Times New Roman" pitchFamily="18" charset="0"/>
              </a:rPr>
              <a:t>in Indonesia - Australia</a:t>
            </a:r>
            <a:endParaRPr lang="it-IT" sz="1600" i="1" dirty="0">
              <a:latin typeface="Times New Roman" pitchFamily="18" charset="0"/>
              <a:cs typeface="Times New Roman" pitchFamily="18" charset="0"/>
            </a:endParaRPr>
          </a:p>
        </p:txBody>
      </p:sp>
      <p:sp>
        <p:nvSpPr>
          <p:cNvPr id="6" name="ZoneTexte 5"/>
          <p:cNvSpPr txBox="1"/>
          <p:nvPr/>
        </p:nvSpPr>
        <p:spPr>
          <a:xfrm>
            <a:off x="0" y="5013176"/>
            <a:ext cx="9144000" cy="1815882"/>
          </a:xfrm>
          <a:prstGeom prst="rect">
            <a:avLst/>
          </a:prstGeom>
          <a:noFill/>
        </p:spPr>
        <p:txBody>
          <a:bodyPr wrap="square" rtlCol="0">
            <a:spAutoFit/>
          </a:bodyPr>
          <a:lstStyle/>
          <a:p>
            <a:pPr algn="ctr"/>
            <a:r>
              <a:rPr lang="it-IT" sz="1600" dirty="0" smtClean="0">
                <a:latin typeface="Times New Roman" pitchFamily="18" charset="0"/>
                <a:cs typeface="Times New Roman" pitchFamily="18" charset="0"/>
              </a:rPr>
              <a:t>Conformazioni diverse e taglie diverse / </a:t>
            </a:r>
            <a:r>
              <a:rPr lang="it-IT" sz="1600" i="1" dirty="0" err="1" smtClean="0">
                <a:solidFill>
                  <a:srgbClr val="92D050"/>
                </a:solidFill>
                <a:latin typeface="Times New Roman" pitchFamily="18" charset="0"/>
                <a:cs typeface="Times New Roman" pitchFamily="18" charset="0"/>
              </a:rPr>
              <a:t>Different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shapes</a:t>
            </a:r>
            <a:r>
              <a:rPr lang="it-IT" sz="1600" i="1" dirty="0" smtClean="0">
                <a:solidFill>
                  <a:srgbClr val="92D050"/>
                </a:solidFill>
                <a:latin typeface="Times New Roman" pitchFamily="18" charset="0"/>
                <a:cs typeface="Times New Roman" pitchFamily="18" charset="0"/>
              </a:rPr>
              <a:t> &amp; </a:t>
            </a:r>
            <a:r>
              <a:rPr lang="it-IT" sz="1600" i="1" dirty="0" err="1" smtClean="0">
                <a:solidFill>
                  <a:srgbClr val="92D050"/>
                </a:solidFill>
                <a:latin typeface="Times New Roman" pitchFamily="18" charset="0"/>
                <a:cs typeface="Times New Roman" pitchFamily="18" charset="0"/>
              </a:rPr>
              <a:t>different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sizes</a:t>
            </a:r>
            <a:endParaRPr lang="it-IT" sz="1600" i="1" dirty="0" smtClean="0">
              <a:solidFill>
                <a:srgbClr val="92D050"/>
              </a:solidFill>
              <a:latin typeface="Times New Roman" pitchFamily="18" charset="0"/>
              <a:cs typeface="Times New Roman" pitchFamily="18" charset="0"/>
            </a:endParaRPr>
          </a:p>
          <a:p>
            <a:pPr algn="ctr"/>
            <a:endParaRPr lang="it-IT" sz="1600" dirty="0" smtClean="0">
              <a:latin typeface="Times New Roman" pitchFamily="18" charset="0"/>
              <a:cs typeface="Times New Roman" pitchFamily="18" charset="0"/>
            </a:endParaRPr>
          </a:p>
          <a:p>
            <a:r>
              <a:rPr lang="it-IT" sz="1600" dirty="0" smtClean="0">
                <a:latin typeface="Times New Roman" pitchFamily="18" charset="0"/>
                <a:cs typeface="Times New Roman" pitchFamily="18" charset="0"/>
              </a:rPr>
              <a:t>Però le differenze sono sottili e analizzare le strutture anatomiche può essere complesso.</a:t>
            </a:r>
          </a:p>
          <a:p>
            <a:pPr>
              <a:buFont typeface="Symbol"/>
              <a:buChar char="Þ"/>
            </a:pPr>
            <a:r>
              <a:rPr lang="it-IT" sz="1600" dirty="0" smtClean="0">
                <a:latin typeface="Times New Roman" pitchFamily="18" charset="0"/>
                <a:cs typeface="Times New Roman" pitchFamily="18" charset="0"/>
              </a:rPr>
              <a:t>Bisogna manipolare un gran numero di parametri</a:t>
            </a:r>
          </a:p>
          <a:p>
            <a:pPr>
              <a:buFont typeface="Symbol"/>
              <a:buChar char="Þ"/>
            </a:pPr>
            <a:endParaRPr lang="it-IT" sz="1600" dirty="0" smtClean="0">
              <a:latin typeface="Times New Roman" pitchFamily="18" charset="0"/>
              <a:cs typeface="Times New Roman" pitchFamily="18" charset="0"/>
            </a:endParaRPr>
          </a:p>
          <a:p>
            <a:r>
              <a:rPr lang="it-IT" sz="1600" i="1" dirty="0" err="1" smtClean="0">
                <a:solidFill>
                  <a:srgbClr val="92D050"/>
                </a:solidFill>
                <a:latin typeface="Times New Roman" pitchFamily="18" charset="0"/>
                <a:cs typeface="Times New Roman" pitchFamily="18" charset="0"/>
              </a:rPr>
              <a:t>But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differences</a:t>
            </a:r>
            <a:r>
              <a:rPr lang="it-IT" sz="1600" i="1" dirty="0" smtClean="0">
                <a:solidFill>
                  <a:srgbClr val="92D050"/>
                </a:solidFill>
                <a:latin typeface="Times New Roman" pitchFamily="18" charset="0"/>
                <a:cs typeface="Times New Roman" pitchFamily="18" charset="0"/>
              </a:rPr>
              <a:t> are </a:t>
            </a:r>
            <a:r>
              <a:rPr lang="it-IT" sz="1600" i="1" dirty="0" err="1" smtClean="0">
                <a:solidFill>
                  <a:srgbClr val="92D050"/>
                </a:solidFill>
                <a:latin typeface="Times New Roman" pitchFamily="18" charset="0"/>
                <a:cs typeface="Times New Roman" pitchFamily="18" charset="0"/>
              </a:rPr>
              <a:t>subtle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analysed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anatomical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structures</a:t>
            </a:r>
            <a:r>
              <a:rPr lang="it-IT" sz="1600" i="1" dirty="0" smtClean="0">
                <a:solidFill>
                  <a:srgbClr val="92D050"/>
                </a:solidFill>
                <a:latin typeface="Times New Roman" pitchFamily="18" charset="0"/>
                <a:cs typeface="Times New Roman" pitchFamily="18" charset="0"/>
              </a:rPr>
              <a:t> are </a:t>
            </a:r>
            <a:r>
              <a:rPr lang="it-IT" sz="1600" i="1" dirty="0" err="1" smtClean="0">
                <a:solidFill>
                  <a:srgbClr val="92D050"/>
                </a:solidFill>
                <a:latin typeface="Times New Roman" pitchFamily="18" charset="0"/>
                <a:cs typeface="Times New Roman" pitchFamily="18" charset="0"/>
              </a:rPr>
              <a:t>complex</a:t>
            </a:r>
            <a:endParaRPr lang="it-IT" sz="1600" i="1" dirty="0" smtClean="0">
              <a:solidFill>
                <a:srgbClr val="92D050"/>
              </a:solidFill>
              <a:latin typeface="Times New Roman" pitchFamily="18" charset="0"/>
              <a:cs typeface="Times New Roman" pitchFamily="18" charset="0"/>
            </a:endParaRPr>
          </a:p>
          <a:p>
            <a:pPr lvl="0">
              <a:buFont typeface="Symbol"/>
              <a:buChar char="Þ"/>
            </a:pPr>
            <a:r>
              <a:rPr lang="it-IT" sz="1600" i="1" dirty="0" err="1" smtClean="0">
                <a:solidFill>
                  <a:srgbClr val="92D050"/>
                </a:solidFill>
                <a:latin typeface="Times New Roman" pitchFamily="18" charset="0"/>
                <a:cs typeface="Times New Roman" pitchFamily="18" charset="0"/>
              </a:rPr>
              <a:t>It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mandatory</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handle</a:t>
            </a:r>
            <a:r>
              <a:rPr lang="it-IT" sz="1600" i="1" dirty="0" smtClean="0">
                <a:solidFill>
                  <a:srgbClr val="92D050"/>
                </a:solidFill>
                <a:latin typeface="Times New Roman" pitchFamily="18" charset="0"/>
                <a:cs typeface="Times New Roman" pitchFamily="18" charset="0"/>
              </a:rPr>
              <a:t> a large </a:t>
            </a:r>
            <a:r>
              <a:rPr lang="it-IT" sz="1600" i="1" dirty="0" err="1" smtClean="0">
                <a:solidFill>
                  <a:srgbClr val="92D050"/>
                </a:solidFill>
                <a:latin typeface="Times New Roman" pitchFamily="18" charset="0"/>
                <a:cs typeface="Times New Roman" pitchFamily="18" charset="0"/>
              </a:rPr>
              <a:t>number</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parameters</a:t>
            </a:r>
            <a:r>
              <a:rPr lang="it-IT" sz="1600" i="1" dirty="0" smtClean="0">
                <a:solidFill>
                  <a:srgbClr val="92D050"/>
                </a:solidFill>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measurements</a:t>
            </a:r>
            <a:r>
              <a:rPr lang="it-IT" sz="1600" i="1" dirty="0" smtClean="0">
                <a:solidFill>
                  <a:srgbClr val="92D050"/>
                </a:solidFill>
                <a:latin typeface="Times New Roman" pitchFamily="18" charset="0"/>
                <a:cs typeface="Times New Roman" pitchFamily="18" charset="0"/>
              </a:rPr>
              <a:t> »)</a:t>
            </a:r>
            <a:endParaRPr lang="it-IT" sz="1600" i="1" dirty="0" smtClean="0">
              <a:solidFill>
                <a:srgbClr val="92D050"/>
              </a:solidFill>
              <a:latin typeface="Times New Roman" pitchFamily="18" charset="0"/>
              <a:cs typeface="Times New Roman" pitchFamily="18" charset="0"/>
            </a:endParaRPr>
          </a:p>
        </p:txBody>
      </p:sp>
      <p:sp>
        <p:nvSpPr>
          <p:cNvPr id="8" name="Titre 1"/>
          <p:cNvSpPr txBox="1">
            <a:spLocks/>
          </p:cNvSpPr>
          <p:nvPr/>
        </p:nvSpPr>
        <p:spPr>
          <a:xfrm>
            <a:off x="0" y="274638"/>
            <a:ext cx="9144000" cy="63408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Morfometria</a:t>
            </a:r>
            <a:r>
              <a:rPr kumimoji="0" lang="it-IT"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Principi di base</a:t>
            </a:r>
          </a:p>
          <a:p>
            <a:pPr marL="0" marR="0" lvl="0" indent="0" algn="ctr" defTabSz="914400" rtl="0" eaLnBrk="1" fontAlgn="auto" latinLnBrk="0" hangingPunct="1">
              <a:lnSpc>
                <a:spcPct val="100000"/>
              </a:lnSpc>
              <a:spcBef>
                <a:spcPct val="0"/>
              </a:spcBef>
              <a:spcAft>
                <a:spcPts val="0"/>
              </a:spcAft>
              <a:buClrTx/>
              <a:buSzTx/>
              <a:buFontTx/>
              <a:buNone/>
              <a:tabLst/>
              <a:defRPr/>
            </a:pPr>
            <a:r>
              <a:rPr lang="it-IT" i="1" dirty="0" err="1" smtClean="0">
                <a:solidFill>
                  <a:srgbClr val="92D050"/>
                </a:solidFill>
                <a:latin typeface="Times New Roman" pitchFamily="18" charset="0"/>
                <a:ea typeface="+mj-ea"/>
                <a:cs typeface="Times New Roman" pitchFamily="18" charset="0"/>
              </a:rPr>
              <a:t>Morphometrics</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basic</a:t>
            </a:r>
            <a:r>
              <a:rPr lang="it-IT" i="1" dirty="0" smtClean="0">
                <a:solidFill>
                  <a:srgbClr val="92D050"/>
                </a:solidFill>
                <a:latin typeface="Times New Roman" pitchFamily="18" charset="0"/>
                <a:ea typeface="+mj-ea"/>
                <a:cs typeface="Times New Roman" pitchFamily="18" charset="0"/>
              </a:rPr>
              <a:t> </a:t>
            </a:r>
            <a:r>
              <a:rPr lang="it-IT" i="1" dirty="0" err="1" smtClean="0">
                <a:solidFill>
                  <a:srgbClr val="92D050"/>
                </a:solidFill>
                <a:latin typeface="Times New Roman" pitchFamily="18" charset="0"/>
                <a:ea typeface="+mj-ea"/>
                <a:cs typeface="Times New Roman" pitchFamily="18" charset="0"/>
              </a:rPr>
              <a:t>principles</a:t>
            </a:r>
            <a:endParaRPr kumimoji="0" lang="it-IT" b="0" i="1" u="none" strike="noStrike" kern="1200" cap="none" spc="0" normalizeH="0" baseline="0" noProof="0" dirty="0">
              <a:ln>
                <a:noFill/>
              </a:ln>
              <a:solidFill>
                <a:srgbClr val="92D050"/>
              </a:solidFill>
              <a:effectLst/>
              <a:uLnTx/>
              <a:uFillTx/>
              <a:latin typeface="Times New Roman" pitchFamily="18" charset="0"/>
              <a:ea typeface="+mj-ea"/>
              <a:cs typeface="Times New Roman" pitchFamily="18" charset="0"/>
            </a:endParaRPr>
          </a:p>
        </p:txBody>
      </p:sp>
      <p:pic>
        <p:nvPicPr>
          <p:cNvPr id="167937" name="Picture 1"/>
          <p:cNvPicPr>
            <a:picLocks noChangeAspect="1" noChangeArrowheads="1"/>
          </p:cNvPicPr>
          <p:nvPr/>
        </p:nvPicPr>
        <p:blipFill rotWithShape="1">
          <a:blip r:embed="rId3" cstate="print"/>
          <a:srcRect b="5894"/>
          <a:stretch/>
        </p:blipFill>
        <p:spPr bwMode="auto">
          <a:xfrm>
            <a:off x="525754" y="1340768"/>
            <a:ext cx="8150702" cy="3716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64704"/>
            <a:ext cx="8712968" cy="5904656"/>
          </a:xfrm>
        </p:spPr>
        <p:txBody>
          <a:bodyPr>
            <a:normAutofit/>
          </a:bodyPr>
          <a:lstStyle/>
          <a:p>
            <a:pPr>
              <a:buNone/>
            </a:pPr>
            <a:r>
              <a:rPr lang="it-IT" sz="1600" dirty="0" err="1" smtClean="0">
                <a:latin typeface="Times New Roman" pitchFamily="18" charset="0"/>
                <a:cs typeface="Times New Roman" pitchFamily="18" charset="0"/>
              </a:rPr>
              <a:t>Morfometria</a:t>
            </a:r>
            <a:r>
              <a:rPr lang="it-IT" sz="1600" dirty="0" smtClean="0">
                <a:latin typeface="Times New Roman" pitchFamily="18" charset="0"/>
                <a:cs typeface="Times New Roman" pitchFamily="18" charset="0"/>
              </a:rPr>
              <a:t> complessa (numerosi dati)                     Statistica</a:t>
            </a:r>
          </a:p>
          <a:p>
            <a:pPr>
              <a:buNone/>
            </a:pP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complex</a:t>
            </a:r>
            <a:r>
              <a:rPr lang="it-IT" sz="1600" i="1" dirty="0" smtClean="0">
                <a:solidFill>
                  <a:srgbClr val="92D050"/>
                </a:solidFill>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morphometrics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numerous</a:t>
            </a:r>
            <a:r>
              <a:rPr lang="it-IT" sz="1600" i="1" dirty="0" smtClean="0">
                <a:solidFill>
                  <a:srgbClr val="92D050"/>
                </a:solidFill>
                <a:latin typeface="Times New Roman" pitchFamily="18" charset="0"/>
                <a:cs typeface="Times New Roman" pitchFamily="18" charset="0"/>
              </a:rPr>
              <a:t> data) =&gt; </a:t>
            </a:r>
            <a:r>
              <a:rPr lang="it-IT" sz="1600" i="1" dirty="0" err="1" smtClean="0">
                <a:solidFill>
                  <a:srgbClr val="92D050"/>
                </a:solidFill>
                <a:latin typeface="Times New Roman" pitchFamily="18" charset="0"/>
                <a:cs typeface="Times New Roman" pitchFamily="18" charset="0"/>
              </a:rPr>
              <a:t>statistics</a:t>
            </a:r>
            <a:endParaRPr lang="it-IT" sz="1600" i="1" dirty="0" smtClean="0">
              <a:solidFill>
                <a:srgbClr val="92D050"/>
              </a:solidFill>
              <a:latin typeface="Times New Roman" pitchFamily="18" charset="0"/>
              <a:cs typeface="Times New Roman" pitchFamily="18" charset="0"/>
            </a:endParaRPr>
          </a:p>
          <a:p>
            <a:pPr>
              <a:buFont typeface="Wingdings" pitchFamily="2" charset="2"/>
              <a:buChar char="Ø"/>
            </a:pPr>
            <a:r>
              <a:rPr lang="it-IT" sz="1600" dirty="0" smtClean="0">
                <a:latin typeface="Times New Roman" pitchFamily="18" charset="0"/>
                <a:cs typeface="Times New Roman" pitchFamily="18" charset="0"/>
              </a:rPr>
              <a:t>1 variabile	=&gt;	varie strumenti grafici (istogrammi..)</a:t>
            </a: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endParaRPr lang="it-IT" sz="1600" dirty="0" smtClean="0">
              <a:latin typeface="Times New Roman" pitchFamily="18" charset="0"/>
              <a:cs typeface="Times New Roman" pitchFamily="18" charset="0"/>
            </a:endParaRPr>
          </a:p>
          <a:p>
            <a:pPr>
              <a:buFont typeface="Wingdings" pitchFamily="2" charset="2"/>
              <a:buChar char="Ø"/>
            </a:pPr>
            <a:r>
              <a:rPr lang="it-IT" sz="1600" dirty="0" smtClean="0">
                <a:latin typeface="Times New Roman" pitchFamily="18" charset="0"/>
                <a:cs typeface="Times New Roman" pitchFamily="18" charset="0"/>
              </a:rPr>
              <a:t>2 variabili	=&gt;	diagrammi di dispersioni e regressione lineare (relazione tra 2 								variabili)</a:t>
            </a:r>
          </a:p>
          <a:p>
            <a:pPr>
              <a:buNone/>
            </a:pPr>
            <a:endParaRPr lang="it-IT" sz="1600" dirty="0" smtClean="0">
              <a:latin typeface="Times New Roman" pitchFamily="18" charset="0"/>
              <a:cs typeface="Times New Roman" pitchFamily="18" charset="0"/>
            </a:endParaRPr>
          </a:p>
          <a:p>
            <a:pPr>
              <a:buNone/>
            </a:pPr>
            <a:endParaRPr lang="it-IT" sz="1600" dirty="0">
              <a:latin typeface="Times New Roman" pitchFamily="18" charset="0"/>
              <a:cs typeface="Times New Roman" pitchFamily="18" charset="0"/>
            </a:endParaRPr>
          </a:p>
        </p:txBody>
      </p:sp>
      <p:sp>
        <p:nvSpPr>
          <p:cNvPr id="6" name="Double flèche horizontale 5"/>
          <p:cNvSpPr/>
          <p:nvPr/>
        </p:nvSpPr>
        <p:spPr>
          <a:xfrm>
            <a:off x="3707904" y="83671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7" name="Titre 6"/>
          <p:cNvSpPr>
            <a:spLocks noGrp="1"/>
          </p:cNvSpPr>
          <p:nvPr>
            <p:ph type="title"/>
          </p:nvPr>
        </p:nvSpPr>
        <p:spPr>
          <a:xfrm>
            <a:off x="0" y="116632"/>
            <a:ext cx="9144000" cy="720080"/>
          </a:xfrm>
        </p:spPr>
        <p:txBody>
          <a:bodyPr>
            <a:noAutofit/>
          </a:bodyPr>
          <a:lstStyle/>
          <a:p>
            <a:r>
              <a:rPr lang="it-IT" sz="1800" dirty="0" smtClean="0">
                <a:solidFill>
                  <a:schemeClr val="tx1"/>
                </a:solidFill>
                <a:latin typeface="Times New Roman" pitchFamily="18" charset="0"/>
                <a:cs typeface="Times New Roman" pitchFamily="18" charset="0"/>
              </a:rPr>
              <a:t>Analisi dei dati e rappresentazione grafica dei risultati / </a:t>
            </a:r>
            <a:r>
              <a:rPr lang="it-IT" sz="1800" i="1" dirty="0" smtClean="0">
                <a:solidFill>
                  <a:srgbClr val="92D050"/>
                </a:solidFill>
                <a:latin typeface="Times New Roman" pitchFamily="18" charset="0"/>
                <a:cs typeface="Times New Roman" pitchFamily="18" charset="0"/>
              </a:rPr>
              <a:t>Data </a:t>
            </a:r>
            <a:r>
              <a:rPr lang="it-IT" sz="1800" i="1" dirty="0" err="1" smtClean="0">
                <a:solidFill>
                  <a:srgbClr val="92D050"/>
                </a:solidFill>
                <a:latin typeface="Times New Roman" pitchFamily="18" charset="0"/>
                <a:cs typeface="Times New Roman" pitchFamily="18" charset="0"/>
              </a:rPr>
              <a:t>analysis</a:t>
            </a:r>
            <a:r>
              <a:rPr lang="it-IT" sz="1800" i="1" dirty="0" smtClean="0">
                <a:solidFill>
                  <a:srgbClr val="92D050"/>
                </a:solidFill>
                <a:latin typeface="Times New Roman" pitchFamily="18" charset="0"/>
                <a:cs typeface="Times New Roman" pitchFamily="18" charset="0"/>
              </a:rPr>
              <a:t> and </a:t>
            </a:r>
            <a:r>
              <a:rPr lang="it-IT" sz="1800" i="1" dirty="0" err="1" smtClean="0">
                <a:solidFill>
                  <a:srgbClr val="92D050"/>
                </a:solidFill>
                <a:latin typeface="Times New Roman" pitchFamily="18" charset="0"/>
                <a:cs typeface="Times New Roman" pitchFamily="18" charset="0"/>
              </a:rPr>
              <a:t>graphical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representation</a:t>
            </a:r>
            <a:r>
              <a:rPr lang="it-IT" sz="1800" i="1" dirty="0" smtClean="0">
                <a:solidFill>
                  <a:srgbClr val="92D050"/>
                </a:solidFill>
                <a:latin typeface="Times New Roman" pitchFamily="18" charset="0"/>
                <a:cs typeface="Times New Roman" pitchFamily="18" charset="0"/>
              </a:rPr>
              <a:t> of </a:t>
            </a:r>
            <a:r>
              <a:rPr lang="it-IT" sz="1800" i="1" dirty="0" err="1" smtClean="0">
                <a:solidFill>
                  <a:srgbClr val="92D050"/>
                </a:solidFill>
                <a:latin typeface="Times New Roman" pitchFamily="18" charset="0"/>
                <a:cs typeface="Times New Roman" pitchFamily="18" charset="0"/>
              </a:rPr>
              <a:t>results</a:t>
            </a:r>
            <a:r>
              <a:rPr lang="it-IT" sz="1800" dirty="0" smtClean="0">
                <a:solidFill>
                  <a:schemeClr val="tx1"/>
                </a:solidFill>
                <a:latin typeface="Times New Roman" pitchFamily="18" charset="0"/>
                <a:cs typeface="Times New Roman" pitchFamily="18" charset="0"/>
              </a:rPr>
              <a:t/>
            </a:r>
            <a:br>
              <a:rPr lang="it-IT" sz="1800" dirty="0" smtClean="0">
                <a:solidFill>
                  <a:schemeClr val="tx1"/>
                </a:solidFill>
                <a:latin typeface="Times New Roman" pitchFamily="18" charset="0"/>
                <a:cs typeface="Times New Roman" pitchFamily="18" charset="0"/>
              </a:rPr>
            </a:br>
            <a:endParaRPr lang="it-IT" sz="1800" dirty="0">
              <a:solidFill>
                <a:schemeClr val="tx1"/>
              </a:solidFill>
              <a:latin typeface="Times New Roman" pitchFamily="18" charset="0"/>
              <a:cs typeface="Times New Roman" pitchFamily="18" charset="0"/>
            </a:endParaRPr>
          </a:p>
        </p:txBody>
      </p:sp>
      <p:pic>
        <p:nvPicPr>
          <p:cNvPr id="91138" name="Picture 2"/>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301402" y="1772816"/>
            <a:ext cx="2038350" cy="1876425"/>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a:off x="3580631" y="1772816"/>
            <a:ext cx="1495425" cy="2066925"/>
          </a:xfrm>
          <a:prstGeom prst="rect">
            <a:avLst/>
          </a:prstGeom>
          <a:noFill/>
          <a:ln w="9525">
            <a:noFill/>
            <a:miter lim="800000"/>
            <a:headEnd/>
            <a:tailEnd/>
          </a:ln>
        </p:spPr>
      </p:pic>
      <p:pic>
        <p:nvPicPr>
          <p:cNvPr id="91140" name="Picture 4"/>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5796136" y="1772816"/>
            <a:ext cx="2628900" cy="2019300"/>
          </a:xfrm>
          <a:prstGeom prst="rect">
            <a:avLst/>
          </a:prstGeom>
          <a:noFill/>
          <a:ln w="9525">
            <a:noFill/>
            <a:miter lim="800000"/>
            <a:headEnd/>
            <a:tailEnd/>
          </a:ln>
        </p:spPr>
      </p:pic>
      <p:pic>
        <p:nvPicPr>
          <p:cNvPr id="91143" name="Picture 7"/>
          <p:cNvPicPr>
            <a:picLocks noChangeAspect="1" noChangeArrowheads="1"/>
          </p:cNvPicPr>
          <p:nvPr/>
        </p:nvPicPr>
        <p:blipFill>
          <a:blip r:embed="rId6" cstate="print"/>
          <a:srcRect/>
          <a:stretch>
            <a:fillRect/>
          </a:stretch>
        </p:blipFill>
        <p:spPr bwMode="auto">
          <a:xfrm>
            <a:off x="683568" y="4437112"/>
            <a:ext cx="2886075" cy="1838325"/>
          </a:xfrm>
          <a:prstGeom prst="rect">
            <a:avLst/>
          </a:prstGeom>
          <a:noFill/>
          <a:ln w="9525">
            <a:noFill/>
            <a:miter lim="800000"/>
            <a:headEnd/>
            <a:tailEnd/>
          </a:ln>
        </p:spPr>
      </p:pic>
      <p:pic>
        <p:nvPicPr>
          <p:cNvPr id="91144" name="Picture 8"/>
          <p:cNvPicPr>
            <a:picLocks noChangeAspect="1" noChangeArrowheads="1"/>
          </p:cNvPicPr>
          <p:nvPr/>
        </p:nvPicPr>
        <p:blipFill>
          <a:blip r:embed="rId7" cstate="print">
            <a:clrChange>
              <a:clrFrom>
                <a:srgbClr val="010101"/>
              </a:clrFrom>
              <a:clrTo>
                <a:srgbClr val="010101">
                  <a:alpha val="0"/>
                </a:srgbClr>
              </a:clrTo>
            </a:clrChange>
          </a:blip>
          <a:srcRect/>
          <a:stretch>
            <a:fillRect/>
          </a:stretch>
        </p:blipFill>
        <p:spPr bwMode="auto">
          <a:xfrm>
            <a:off x="4644008" y="4293096"/>
            <a:ext cx="3343275" cy="196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435280" cy="6264696"/>
          </a:xfrm>
        </p:spPr>
        <p:txBody>
          <a:bodyPr>
            <a:noAutofit/>
          </a:bodyPr>
          <a:lstStyle/>
          <a:p>
            <a:pPr>
              <a:buFont typeface="Wingdings" pitchFamily="2" charset="2"/>
              <a:buChar char="Ø"/>
            </a:pPr>
            <a:r>
              <a:rPr lang="it-IT" sz="1600" dirty="0" smtClean="0">
                <a:latin typeface="Times New Roman" pitchFamily="18" charset="0"/>
                <a:cs typeface="Times New Roman" pitchFamily="18" charset="0"/>
              </a:rPr>
              <a:t>3 variabili	=&gt;	Proiezione 3D / </a:t>
            </a:r>
            <a:r>
              <a:rPr lang="it-IT" sz="1600" i="1" dirty="0" smtClean="0">
                <a:solidFill>
                  <a:srgbClr val="92D050"/>
                </a:solidFill>
                <a:latin typeface="Times New Roman" pitchFamily="18" charset="0"/>
                <a:cs typeface="Times New Roman" pitchFamily="18" charset="0"/>
              </a:rPr>
              <a:t>3D </a:t>
            </a:r>
            <a:r>
              <a:rPr lang="it-IT" sz="1600" i="1" dirty="0" err="1" smtClean="0">
                <a:solidFill>
                  <a:srgbClr val="92D050"/>
                </a:solidFill>
                <a:latin typeface="Times New Roman" pitchFamily="18" charset="0"/>
                <a:cs typeface="Times New Roman" pitchFamily="18" charset="0"/>
              </a:rPr>
              <a:t>projections</a:t>
            </a:r>
            <a:endParaRPr lang="it-IT" sz="1600" i="1" dirty="0" smtClean="0">
              <a:solidFill>
                <a:srgbClr val="92D050"/>
              </a:solidFill>
              <a:latin typeface="Times New Roman" pitchFamily="18" charset="0"/>
              <a:cs typeface="Times New Roman" pitchFamily="18" charset="0"/>
            </a:endParaRPr>
          </a:p>
          <a:p>
            <a:pPr lvl="8">
              <a:buNone/>
            </a:pPr>
            <a:r>
              <a:rPr lang="it-IT" sz="1600" dirty="0" smtClean="0">
                <a:latin typeface="Times New Roman" pitchFamily="18" charset="0"/>
                <a:cs typeface="Times New Roman" pitchFamily="18" charset="0"/>
              </a:rPr>
              <a:t>La proiezione rimane comunque in 2D</a:t>
            </a:r>
          </a:p>
          <a:p>
            <a:pPr lvl="8">
              <a:buNone/>
            </a:pPr>
            <a:r>
              <a:rPr lang="it-IT" sz="1600" i="1" dirty="0" err="1" smtClean="0">
                <a:solidFill>
                  <a:srgbClr val="92D050"/>
                </a:solidFill>
                <a:latin typeface="Times New Roman" pitchFamily="18" charset="0"/>
                <a:cs typeface="Times New Roman" pitchFamily="18" charset="0"/>
              </a:rPr>
              <a:t>But</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graph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still</a:t>
            </a:r>
            <a:r>
              <a:rPr lang="it-IT" sz="1600" i="1" dirty="0" smtClean="0">
                <a:solidFill>
                  <a:srgbClr val="92D050"/>
                </a:solidFill>
                <a:latin typeface="Times New Roman" pitchFamily="18" charset="0"/>
                <a:cs typeface="Times New Roman" pitchFamily="18" charset="0"/>
              </a:rPr>
              <a:t> in 2D (</a:t>
            </a:r>
            <a:r>
              <a:rPr lang="it-IT" sz="1600" i="1" dirty="0" err="1" smtClean="0">
                <a:solidFill>
                  <a:srgbClr val="92D050"/>
                </a:solidFill>
                <a:latin typeface="Times New Roman" pitchFamily="18" charset="0"/>
                <a:cs typeface="Times New Roman" pitchFamily="18" charset="0"/>
              </a:rPr>
              <a:t>paper</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sheet</a:t>
            </a:r>
            <a:r>
              <a:rPr lang="it-IT" sz="1600" i="1" dirty="0" smtClean="0">
                <a:solidFill>
                  <a:srgbClr val="92D050"/>
                </a:solidFill>
                <a:latin typeface="Times New Roman" pitchFamily="18" charset="0"/>
                <a:cs typeface="Times New Roman" pitchFamily="18" charset="0"/>
              </a:rPr>
              <a:t>, screen, </a:t>
            </a:r>
            <a:r>
              <a:rPr lang="it-IT" sz="1600" i="1" dirty="0" err="1" smtClean="0">
                <a:solidFill>
                  <a:srgbClr val="92D050"/>
                </a:solidFill>
                <a:latin typeface="Times New Roman" pitchFamily="18" charset="0"/>
                <a:cs typeface="Times New Roman" pitchFamily="18" charset="0"/>
              </a:rPr>
              <a:t>etc</a:t>
            </a:r>
            <a:r>
              <a:rPr lang="it-IT" sz="1600" i="1" dirty="0" smtClean="0">
                <a:solidFill>
                  <a:srgbClr val="92D050"/>
                </a:solidFill>
                <a:latin typeface="Times New Roman" pitchFamily="18" charset="0"/>
                <a:cs typeface="Times New Roman" pitchFamily="18" charset="0"/>
              </a:rPr>
              <a:t>)</a:t>
            </a:r>
          </a:p>
          <a:p>
            <a:pPr lvl="8">
              <a:buNone/>
            </a:pPr>
            <a:r>
              <a:rPr lang="it-IT" sz="1600" i="1" dirty="0" smtClean="0">
                <a:solidFill>
                  <a:srgbClr val="92D050"/>
                </a:solidFill>
                <a:latin typeface="Times New Roman" pitchFamily="18" charset="0"/>
                <a:cs typeface="Times New Roman" pitchFamily="18" charset="0"/>
              </a:rPr>
              <a:t>=&gt; </a:t>
            </a:r>
            <a:r>
              <a:rPr lang="it-IT" sz="1600" i="1" dirty="0" err="1" smtClean="0">
                <a:solidFill>
                  <a:srgbClr val="92D050"/>
                </a:solidFill>
                <a:latin typeface="Times New Roman" pitchFamily="18" charset="0"/>
                <a:cs typeface="Times New Roman" pitchFamily="18" charset="0"/>
              </a:rPr>
              <a:t>Observation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becomes</a:t>
            </a:r>
            <a:r>
              <a:rPr lang="it-IT" sz="1600" i="1" dirty="0" smtClean="0">
                <a:solidFill>
                  <a:srgbClr val="92D050"/>
                </a:solidFill>
                <a:latin typeface="Times New Roman" pitchFamily="18" charset="0"/>
                <a:cs typeface="Times New Roman" pitchFamily="18" charset="0"/>
              </a:rPr>
              <a:t> more </a:t>
            </a:r>
            <a:r>
              <a:rPr lang="it-IT" sz="1600" i="1" dirty="0" err="1" smtClean="0">
                <a:solidFill>
                  <a:srgbClr val="92D050"/>
                </a:solidFill>
                <a:latin typeface="Times New Roman" pitchFamily="18" charset="0"/>
                <a:cs typeface="Times New Roman" pitchFamily="18" charset="0"/>
              </a:rPr>
              <a:t>difficuls</a:t>
            </a:r>
            <a:endParaRPr lang="it-IT" sz="1600" i="1" dirty="0" smtClean="0">
              <a:solidFill>
                <a:srgbClr val="92D050"/>
              </a:solidFill>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Font typeface="Wingdings" pitchFamily="2" charset="2"/>
              <a:buChar char="Ø"/>
            </a:pPr>
            <a:r>
              <a:rPr lang="it-IT" sz="1600" dirty="0" smtClean="0">
                <a:latin typeface="Times New Roman" pitchFamily="18" charset="0"/>
                <a:cs typeface="Times New Roman" pitchFamily="18" charset="0"/>
              </a:rPr>
              <a:t>n variabile	=&gt;	?</a:t>
            </a:r>
          </a:p>
          <a:p>
            <a:pPr>
              <a:buNone/>
            </a:pPr>
            <a:r>
              <a:rPr lang="it-IT" sz="1600" dirty="0" smtClean="0">
                <a:latin typeface="Times New Roman" pitchFamily="18" charset="0"/>
                <a:cs typeface="Times New Roman" pitchFamily="18" charset="0"/>
              </a:rPr>
              <a:t>					combinazione di diagrammi di dispersioni…</a:t>
            </a:r>
          </a:p>
          <a:p>
            <a:pPr>
              <a:buNone/>
            </a:pPr>
            <a:r>
              <a:rPr lang="it-IT" sz="1600" dirty="0" smtClean="0">
                <a:latin typeface="Times New Roman" pitchFamily="18" charset="0"/>
                <a:cs typeface="Times New Roman" pitchFamily="18" charset="0"/>
              </a:rPr>
              <a:t>					Per 5 variabile: 10 grafici</a:t>
            </a:r>
          </a:p>
          <a:p>
            <a:pPr>
              <a:buNone/>
            </a:pPr>
            <a:r>
              <a:rPr lang="it-IT" sz="1600" dirty="0" smtClean="0">
                <a:latin typeface="Times New Roman" pitchFamily="18" charset="0"/>
                <a:cs typeface="Times New Roman" pitchFamily="18" charset="0"/>
              </a:rPr>
              <a:t>					Per 12 variabile: 66 grafici</a:t>
            </a: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r>
              <a:rPr lang="it-IT" sz="1600" dirty="0" smtClean="0">
                <a:latin typeface="Times New Roman" pitchFamily="18" charset="0"/>
                <a:cs typeface="Times New Roman" pitchFamily="18" charset="0"/>
              </a:rPr>
              <a:t>						problemi di visualizzazione</a:t>
            </a:r>
          </a:p>
          <a:p>
            <a:pPr>
              <a:buNone/>
            </a:pPr>
            <a:r>
              <a:rPr lang="it-IT" sz="1600" dirty="0" smtClean="0">
                <a:latin typeface="Times New Roman" pitchFamily="18" charset="0"/>
                <a:cs typeface="Times New Roman" pitchFamily="18" charset="0"/>
              </a:rPr>
              <a:t>					</a:t>
            </a:r>
            <a:endParaRPr lang="it-IT" sz="1600" dirty="0" smtClean="0">
              <a:latin typeface="Times New Roman" pitchFamily="18" charset="0"/>
              <a:cs typeface="Times New Roman" pitchFamily="18" charset="0"/>
            </a:endParaRPr>
          </a:p>
        </p:txBody>
      </p:sp>
      <p:pic>
        <p:nvPicPr>
          <p:cNvPr id="92163" name="Picture 3"/>
          <p:cNvPicPr>
            <a:picLocks noChangeAspect="1" noChangeArrowheads="1"/>
          </p:cNvPicPr>
          <p:nvPr/>
        </p:nvPicPr>
        <p:blipFill>
          <a:blip r:embed="rId3" cstate="print"/>
          <a:srcRect/>
          <a:stretch>
            <a:fillRect/>
          </a:stretch>
        </p:blipFill>
        <p:spPr bwMode="auto">
          <a:xfrm>
            <a:off x="827584" y="692696"/>
            <a:ext cx="2886075" cy="2514600"/>
          </a:xfrm>
          <a:prstGeom prst="rect">
            <a:avLst/>
          </a:prstGeom>
          <a:noFill/>
          <a:ln w="9525">
            <a:noFill/>
            <a:miter lim="800000"/>
            <a:headEnd/>
            <a:tailEnd/>
          </a:ln>
        </p:spPr>
      </p:pic>
      <p:pic>
        <p:nvPicPr>
          <p:cNvPr id="92164" name="Picture 4"/>
          <p:cNvPicPr>
            <a:picLocks noChangeAspect="1" noChangeArrowheads="1"/>
          </p:cNvPicPr>
          <p:nvPr/>
        </p:nvPicPr>
        <p:blipFill>
          <a:blip r:embed="rId4" cstate="print"/>
          <a:srcRect/>
          <a:stretch>
            <a:fillRect/>
          </a:stretch>
        </p:blipFill>
        <p:spPr bwMode="auto">
          <a:xfrm>
            <a:off x="683568" y="3933056"/>
            <a:ext cx="2990478" cy="2567740"/>
          </a:xfrm>
          <a:prstGeom prst="rect">
            <a:avLst/>
          </a:prstGeom>
          <a:noFill/>
          <a:ln w="9525">
            <a:noFill/>
            <a:miter lim="800000"/>
            <a:headEnd/>
            <a:tailEnd/>
          </a:ln>
        </p:spPr>
      </p:pic>
      <p:sp>
        <p:nvSpPr>
          <p:cNvPr id="7" name="Flèche vers le bas 6"/>
          <p:cNvSpPr/>
          <p:nvPr/>
        </p:nvSpPr>
        <p:spPr>
          <a:xfrm>
            <a:off x="5796136" y="4653136"/>
            <a:ext cx="57606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260648"/>
            <a:ext cx="8712968" cy="3293209"/>
          </a:xfrm>
          <a:prstGeom prst="rect">
            <a:avLst/>
          </a:prstGeom>
          <a:noFill/>
        </p:spPr>
        <p:txBody>
          <a:bodyPr wrap="square" rtlCol="0">
            <a:spAutoFit/>
          </a:bodyPr>
          <a:lstStyle/>
          <a:p>
            <a:pPr marL="342900" indent="-342900"/>
            <a:r>
              <a:rPr lang="it-IT" sz="1600" b="1" dirty="0" err="1" smtClean="0">
                <a:solidFill>
                  <a:srgbClr val="FF0000"/>
                </a:solidFill>
                <a:latin typeface="Times New Roman" pitchFamily="18" charset="0"/>
                <a:cs typeface="Times New Roman" pitchFamily="18" charset="0"/>
              </a:rPr>
              <a:t>Principal</a:t>
            </a:r>
            <a:r>
              <a:rPr lang="it-IT" sz="1600" b="1" dirty="0" smtClean="0">
                <a:solidFill>
                  <a:srgbClr val="FF0000"/>
                </a:solidFill>
                <a:latin typeface="Times New Roman" pitchFamily="18" charset="0"/>
                <a:cs typeface="Times New Roman" pitchFamily="18" charset="0"/>
              </a:rPr>
              <a:t> component </a:t>
            </a:r>
            <a:r>
              <a:rPr lang="it-IT" sz="1600" b="1" dirty="0" err="1" smtClean="0">
                <a:solidFill>
                  <a:srgbClr val="FF0000"/>
                </a:solidFill>
                <a:latin typeface="Times New Roman" pitchFamily="18" charset="0"/>
                <a:cs typeface="Times New Roman" pitchFamily="18" charset="0"/>
              </a:rPr>
              <a:t>analysis</a:t>
            </a:r>
            <a:r>
              <a:rPr lang="it-IT"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=&gt; Descrizione delle direzioni della varianza massima di una grande serie di dati (numerosi dati e numerosi individui) / </a:t>
            </a:r>
            <a:r>
              <a:rPr lang="it-IT" sz="1600" i="1" dirty="0" err="1" smtClean="0">
                <a:solidFill>
                  <a:srgbClr val="92D050"/>
                </a:solidFill>
                <a:latin typeface="Times New Roman" pitchFamily="18" charset="0"/>
                <a:cs typeface="Times New Roman" pitchFamily="18" charset="0"/>
              </a:rPr>
              <a:t>Description</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direction</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maximal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variances</a:t>
            </a:r>
            <a:r>
              <a:rPr lang="it-IT" sz="1600" i="1" dirty="0" smtClean="0">
                <a:solidFill>
                  <a:srgbClr val="92D050"/>
                </a:solidFill>
                <a:latin typeface="Times New Roman" pitchFamily="18" charset="0"/>
                <a:cs typeface="Times New Roman" pitchFamily="18" charset="0"/>
              </a:rPr>
              <a:t> in a large data set (</a:t>
            </a:r>
            <a:r>
              <a:rPr lang="it-IT" sz="1600" i="1" dirty="0" err="1" smtClean="0">
                <a:solidFill>
                  <a:srgbClr val="92D050"/>
                </a:solidFill>
                <a:latin typeface="Times New Roman" pitchFamily="18" charset="0"/>
                <a:cs typeface="Times New Roman" pitchFamily="18" charset="0"/>
              </a:rPr>
              <a:t>several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variables</a:t>
            </a:r>
            <a:r>
              <a:rPr lang="it-IT" sz="1600" i="1" dirty="0" smtClean="0">
                <a:solidFill>
                  <a:srgbClr val="92D050"/>
                </a:solidFill>
                <a:latin typeface="Times New Roman" pitchFamily="18" charset="0"/>
                <a:cs typeface="Times New Roman" pitchFamily="18" charset="0"/>
              </a:rPr>
              <a:t> &amp; </a:t>
            </a:r>
            <a:r>
              <a:rPr lang="it-IT" sz="1600" i="1" dirty="0" err="1" smtClean="0">
                <a:solidFill>
                  <a:srgbClr val="92D050"/>
                </a:solidFill>
                <a:latin typeface="Times New Roman" pitchFamily="18" charset="0"/>
                <a:cs typeface="Times New Roman" pitchFamily="18" charset="0"/>
              </a:rPr>
              <a:t>several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individuals</a:t>
            </a:r>
            <a:r>
              <a:rPr lang="it-IT" sz="1600" i="1" dirty="0" smtClean="0">
                <a:solidFill>
                  <a:srgbClr val="92D050"/>
                </a:solidFill>
                <a:latin typeface="Times New Roman" pitchFamily="18" charset="0"/>
                <a:cs typeface="Times New Roman" pitchFamily="18" charset="0"/>
              </a:rPr>
              <a:t>)</a:t>
            </a:r>
          </a:p>
          <a:p>
            <a:pPr marL="342900" indent="-342900">
              <a:buAutoNum type="arabicPeriod"/>
            </a:pPr>
            <a:endParaRPr lang="it-IT" sz="1600" u="sng" dirty="0" smtClean="0">
              <a:latin typeface="Times New Roman" pitchFamily="18" charset="0"/>
              <a:cs typeface="Times New Roman" pitchFamily="18" charset="0"/>
            </a:endParaRPr>
          </a:p>
          <a:p>
            <a:pPr marL="342900" indent="-342900"/>
            <a:r>
              <a:rPr lang="it-IT" sz="1600" dirty="0" smtClean="0">
                <a:latin typeface="Times New Roman" pitchFamily="18" charset="0"/>
                <a:cs typeface="Times New Roman" pitchFamily="18" charset="0"/>
              </a:rPr>
              <a:t>Consiste  nel trasformare delle variabili correlate in variabili non correlate = componente principale</a:t>
            </a:r>
          </a:p>
          <a:p>
            <a:pPr marL="342900" indent="-342900"/>
            <a:r>
              <a:rPr lang="it-IT" sz="1600" i="1" dirty="0" err="1" smtClean="0">
                <a:solidFill>
                  <a:srgbClr val="92D050"/>
                </a:solidFill>
                <a:latin typeface="Times New Roman" pitchFamily="18" charset="0"/>
                <a:cs typeface="Times New Roman" pitchFamily="18" charset="0"/>
              </a:rPr>
              <a:t>Trasformation</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correlated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variables</a:t>
            </a:r>
            <a:r>
              <a:rPr lang="it-IT" sz="1600" i="1" dirty="0" smtClean="0">
                <a:solidFill>
                  <a:srgbClr val="92D050"/>
                </a:solidFill>
                <a:latin typeface="Times New Roman" pitchFamily="18" charset="0"/>
                <a:cs typeface="Times New Roman" pitchFamily="18" charset="0"/>
              </a:rPr>
              <a:t> in non </a:t>
            </a:r>
            <a:r>
              <a:rPr lang="it-IT" sz="1600" i="1" dirty="0" err="1" smtClean="0">
                <a:solidFill>
                  <a:srgbClr val="92D050"/>
                </a:solidFill>
                <a:latin typeface="Times New Roman" pitchFamily="18" charset="0"/>
                <a:cs typeface="Times New Roman" pitchFamily="18" charset="0"/>
              </a:rPr>
              <a:t>correlated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variables</a:t>
            </a:r>
            <a:r>
              <a:rPr lang="it-IT" sz="1600" i="1" dirty="0" smtClean="0">
                <a:solidFill>
                  <a:srgbClr val="92D050"/>
                </a:solidFill>
                <a:latin typeface="Times New Roman" pitchFamily="18" charset="0"/>
                <a:cs typeface="Times New Roman" pitchFamily="18" charset="0"/>
              </a:rPr>
              <a:t> = </a:t>
            </a:r>
            <a:r>
              <a:rPr lang="it-IT" sz="1600" i="1" dirty="0" err="1" smtClean="0">
                <a:solidFill>
                  <a:srgbClr val="92D050"/>
                </a:solidFill>
                <a:latin typeface="Times New Roman" pitchFamily="18" charset="0"/>
                <a:cs typeface="Times New Roman" pitchFamily="18" charset="0"/>
              </a:rPr>
              <a:t>principal</a:t>
            </a:r>
            <a:r>
              <a:rPr lang="it-IT" sz="1600" i="1" dirty="0" smtClean="0">
                <a:solidFill>
                  <a:srgbClr val="92D050"/>
                </a:solidFill>
                <a:latin typeface="Times New Roman" pitchFamily="18" charset="0"/>
                <a:cs typeface="Times New Roman" pitchFamily="18" charset="0"/>
              </a:rPr>
              <a:t> component</a:t>
            </a:r>
          </a:p>
          <a:p>
            <a:pPr marL="342900" indent="-342900"/>
            <a:endParaRPr lang="it-IT" sz="1600" i="1" dirty="0" smtClean="0">
              <a:solidFill>
                <a:schemeClr val="accent2">
                  <a:lumMod val="75000"/>
                </a:schemeClr>
              </a:solidFill>
              <a:latin typeface="Times New Roman" pitchFamily="18" charset="0"/>
              <a:cs typeface="Times New Roman" pitchFamily="18" charset="0"/>
            </a:endParaRPr>
          </a:p>
          <a:p>
            <a:pPr marL="342900" indent="-342900"/>
            <a:r>
              <a:rPr lang="it-IT" sz="1600" dirty="0" smtClean="0">
                <a:latin typeface="Times New Roman" pitchFamily="18" charset="0"/>
                <a:cs typeface="Times New Roman" pitchFamily="18" charset="0"/>
              </a:rPr>
              <a:t>Diventa quindi possibile avere un’idea di quale componente (variabile) influisce sulla forma dell’ oggetto e quindi quale componente è la più importante per differenziare due gruppi.</a:t>
            </a:r>
          </a:p>
          <a:p>
            <a:pPr marL="342900" indent="-342900"/>
            <a:r>
              <a:rPr lang="it-IT" sz="1600" i="1" dirty="0" err="1" smtClean="0">
                <a:solidFill>
                  <a:srgbClr val="92D050"/>
                </a:solidFill>
                <a:latin typeface="Times New Roman" pitchFamily="18" charset="0"/>
                <a:cs typeface="Times New Roman" pitchFamily="18" charset="0"/>
              </a:rPr>
              <a:t>It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become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possible</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have</a:t>
            </a:r>
            <a:r>
              <a:rPr lang="it-IT" sz="1600" i="1" dirty="0" smtClean="0">
                <a:solidFill>
                  <a:srgbClr val="92D050"/>
                </a:solidFill>
                <a:latin typeface="Times New Roman" pitchFamily="18" charset="0"/>
                <a:cs typeface="Times New Roman" pitchFamily="18" charset="0"/>
              </a:rPr>
              <a:t> an idea of </a:t>
            </a:r>
            <a:r>
              <a:rPr lang="it-IT" sz="1600" i="1" dirty="0" err="1" smtClean="0">
                <a:solidFill>
                  <a:srgbClr val="92D050"/>
                </a:solidFill>
                <a:latin typeface="Times New Roman" pitchFamily="18" charset="0"/>
                <a:cs typeface="Times New Roman" pitchFamily="18" charset="0"/>
              </a:rPr>
              <a:t>which</a:t>
            </a:r>
            <a:r>
              <a:rPr lang="it-IT" sz="1600" i="1" dirty="0" smtClean="0">
                <a:solidFill>
                  <a:srgbClr val="92D050"/>
                </a:solidFill>
                <a:latin typeface="Times New Roman" pitchFamily="18" charset="0"/>
                <a:cs typeface="Times New Roman" pitchFamily="18" charset="0"/>
              </a:rPr>
              <a:t> component (</a:t>
            </a:r>
            <a:r>
              <a:rPr lang="it-IT" sz="1600" i="1" dirty="0" err="1" smtClean="0">
                <a:solidFill>
                  <a:srgbClr val="92D050"/>
                </a:solidFill>
                <a:latin typeface="Times New Roman" pitchFamily="18" charset="0"/>
                <a:cs typeface="Times New Roman" pitchFamily="18" charset="0"/>
              </a:rPr>
              <a:t>variable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influence</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 of the </a:t>
            </a:r>
            <a:r>
              <a:rPr lang="it-IT" sz="1600" i="1" dirty="0" err="1" smtClean="0">
                <a:solidFill>
                  <a:srgbClr val="92D050"/>
                </a:solidFill>
                <a:latin typeface="Times New Roman" pitchFamily="18" charset="0"/>
                <a:cs typeface="Times New Roman" pitchFamily="18" charset="0"/>
              </a:rPr>
              <a:t>object</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then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which</a:t>
            </a:r>
            <a:r>
              <a:rPr lang="it-IT" sz="1600" i="1" dirty="0" smtClean="0">
                <a:solidFill>
                  <a:srgbClr val="92D050"/>
                </a:solidFill>
                <a:latin typeface="Times New Roman" pitchFamily="18" charset="0"/>
                <a:cs typeface="Times New Roman" pitchFamily="18" charset="0"/>
              </a:rPr>
              <a:t> component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most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important</a:t>
            </a:r>
            <a:r>
              <a:rPr lang="it-IT" sz="1600" i="1" dirty="0" smtClean="0">
                <a:solidFill>
                  <a:srgbClr val="92D050"/>
                </a:solidFill>
                <a:latin typeface="Times New Roman" pitchFamily="18" charset="0"/>
                <a:cs typeface="Times New Roman" pitchFamily="18" charset="0"/>
              </a:rPr>
              <a:t> to </a:t>
            </a:r>
            <a:r>
              <a:rPr lang="it-IT" sz="1600" i="1" dirty="0" err="1" smtClean="0">
                <a:solidFill>
                  <a:srgbClr val="92D050"/>
                </a:solidFill>
                <a:latin typeface="Times New Roman" pitchFamily="18" charset="0"/>
                <a:cs typeface="Times New Roman" pitchFamily="18" charset="0"/>
              </a:rPr>
              <a:t>distinguish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two</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groups</a:t>
            </a:r>
            <a:r>
              <a:rPr lang="it-IT" sz="1600" i="1" dirty="0" smtClean="0">
                <a:solidFill>
                  <a:srgbClr val="92D050"/>
                </a:solidFill>
                <a:latin typeface="Times New Roman" pitchFamily="18" charset="0"/>
                <a:cs typeface="Times New Roman" pitchFamily="18" charset="0"/>
              </a:rPr>
              <a:t>.</a:t>
            </a:r>
          </a:p>
          <a:p>
            <a:endParaRPr lang="it-IT" sz="1600" dirty="0" smtClean="0">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367481" y="3212976"/>
            <a:ext cx="8308975" cy="3041796"/>
          </a:xfrm>
          <a:prstGeom prst="rect">
            <a:avLst/>
          </a:prstGeom>
          <a:noFill/>
          <a:ln w="9525">
            <a:noFill/>
            <a:miter lim="800000"/>
            <a:headEnd/>
            <a:tailEnd/>
          </a:ln>
        </p:spPr>
      </p:pic>
      <p:sp>
        <p:nvSpPr>
          <p:cNvPr id="5" name="ZoneTexte 4"/>
          <p:cNvSpPr txBox="1"/>
          <p:nvPr/>
        </p:nvSpPr>
        <p:spPr>
          <a:xfrm>
            <a:off x="611560" y="6309320"/>
            <a:ext cx="8064896" cy="523220"/>
          </a:xfrm>
          <a:prstGeom prst="rect">
            <a:avLst/>
          </a:prstGeom>
          <a:noFill/>
        </p:spPr>
        <p:txBody>
          <a:bodyPr wrap="square" rtlCol="0">
            <a:spAutoFit/>
          </a:bodyPr>
          <a:lstStyle/>
          <a:p>
            <a:r>
              <a:rPr lang="it-IT" sz="1400" dirty="0" smtClean="0">
                <a:latin typeface="Times New Roman" pitchFamily="18" charset="0"/>
                <a:cs typeface="Times New Roman" pitchFamily="18" charset="0"/>
              </a:rPr>
              <a:t>Varianza massimale del set di data				Nuovo asse (CP)</a:t>
            </a:r>
          </a:p>
          <a:p>
            <a:r>
              <a:rPr lang="it-IT" sz="1400" i="1" dirty="0" err="1" smtClean="0">
                <a:solidFill>
                  <a:srgbClr val="92D050"/>
                </a:solidFill>
                <a:latin typeface="Times New Roman" pitchFamily="18" charset="0"/>
                <a:cs typeface="Times New Roman" pitchFamily="18" charset="0"/>
              </a:rPr>
              <a:t>Maximal</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variances</a:t>
            </a:r>
            <a:r>
              <a:rPr lang="it-IT" sz="1400" i="1" dirty="0" smtClean="0">
                <a:solidFill>
                  <a:srgbClr val="92D050"/>
                </a:solidFill>
                <a:latin typeface="Times New Roman" pitchFamily="18" charset="0"/>
                <a:cs typeface="Times New Roman" pitchFamily="18" charset="0"/>
              </a:rPr>
              <a:t> of the </a:t>
            </a:r>
            <a:r>
              <a:rPr lang="it-IT" sz="1400" i="1" dirty="0" err="1" smtClean="0">
                <a:solidFill>
                  <a:srgbClr val="92D050"/>
                </a:solidFill>
                <a:latin typeface="Times New Roman" pitchFamily="18" charset="0"/>
                <a:cs typeface="Times New Roman" pitchFamily="18" charset="0"/>
              </a:rPr>
              <a:t>scatter</a:t>
            </a:r>
            <a:r>
              <a:rPr lang="it-IT" sz="1400" i="1" dirty="0" smtClean="0">
                <a:solidFill>
                  <a:srgbClr val="92D050"/>
                </a:solidFill>
                <a:latin typeface="Times New Roman" pitchFamily="18" charset="0"/>
                <a:cs typeface="Times New Roman" pitchFamily="18" charset="0"/>
              </a:rPr>
              <a:t> plot</a:t>
            </a:r>
            <a:r>
              <a:rPr lang="it-IT" sz="1400" i="1" dirty="0" smtClean="0">
                <a:solidFill>
                  <a:schemeClr val="accent2">
                    <a:lumMod val="75000"/>
                  </a:schemeClr>
                </a:solidFill>
                <a:latin typeface="Times New Roman" pitchFamily="18" charset="0"/>
                <a:cs typeface="Times New Roman" pitchFamily="18" charset="0"/>
              </a:rPr>
              <a:t>			</a:t>
            </a:r>
            <a:r>
              <a:rPr lang="it-IT" sz="1400" i="1" dirty="0" smtClean="0">
                <a:solidFill>
                  <a:srgbClr val="92D050"/>
                </a:solidFill>
                <a:latin typeface="Times New Roman" pitchFamily="18" charset="0"/>
                <a:cs typeface="Times New Roman" pitchFamily="18" charset="0"/>
              </a:rPr>
              <a:t>New </a:t>
            </a:r>
            <a:r>
              <a:rPr lang="it-IT" sz="1400" i="1" dirty="0" err="1" smtClean="0">
                <a:solidFill>
                  <a:srgbClr val="92D050"/>
                </a:solidFill>
                <a:latin typeface="Times New Roman" pitchFamily="18" charset="0"/>
                <a:cs typeface="Times New Roman" pitchFamily="18" charset="0"/>
              </a:rPr>
              <a:t>axes</a:t>
            </a:r>
            <a:r>
              <a:rPr lang="it-IT" sz="1400" i="1" dirty="0" smtClean="0">
                <a:solidFill>
                  <a:srgbClr val="92D050"/>
                </a:solidFill>
                <a:latin typeface="Times New Roman" pitchFamily="18" charset="0"/>
                <a:cs typeface="Times New Roman" pitchFamily="18" charset="0"/>
              </a:rPr>
              <a:t> (PC)</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44624"/>
            <a:ext cx="9144000"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Lo scheletro Umano</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smtClean="0">
                <a:solidFill>
                  <a:srgbClr val="92D050"/>
                </a:solidFill>
                <a:latin typeface="Times New Roman" pitchFamily="18" charset="0"/>
                <a:ea typeface="+mj-ea"/>
                <a:cs typeface="Times New Roman" pitchFamily="18" charset="0"/>
              </a:rPr>
              <a:t>The </a:t>
            </a:r>
            <a:r>
              <a:rPr lang="fr-FR" i="1" kern="0" dirty="0" err="1" smtClean="0">
                <a:solidFill>
                  <a:srgbClr val="92D050"/>
                </a:solidFill>
                <a:latin typeface="Times New Roman" pitchFamily="18" charset="0"/>
                <a:ea typeface="+mj-ea"/>
                <a:cs typeface="Times New Roman" pitchFamily="18" charset="0"/>
              </a:rPr>
              <a:t>Human</a:t>
            </a:r>
            <a:r>
              <a:rPr lang="fr-FR" i="1" kern="0" dirty="0" smtClean="0">
                <a:solidFill>
                  <a:srgbClr val="92D050"/>
                </a:solidFill>
                <a:latin typeface="Times New Roman" pitchFamily="18" charset="0"/>
                <a:ea typeface="+mj-ea"/>
                <a:cs typeface="Times New Roman" pitchFamily="18" charset="0"/>
              </a:rPr>
              <a:t> </a:t>
            </a:r>
            <a:r>
              <a:rPr lang="fr-FR" i="1" kern="0" dirty="0" err="1" smtClean="0">
                <a:solidFill>
                  <a:srgbClr val="92D050"/>
                </a:solidFill>
                <a:latin typeface="Times New Roman" pitchFamily="18" charset="0"/>
                <a:ea typeface="+mj-ea"/>
                <a:cs typeface="Times New Roman" pitchFamily="18" charset="0"/>
              </a:rPr>
              <a:t>Skeletton</a:t>
            </a:r>
            <a:endParaRPr lang="fr-FR" sz="1400" dirty="0">
              <a:solidFill>
                <a:srgbClr val="92D050"/>
              </a:solidFill>
              <a:latin typeface="Times New Roman" pitchFamily="18" charset="0"/>
              <a:cs typeface="Times New Roman" pitchFamily="18" charset="0"/>
            </a:endParaRPr>
          </a:p>
        </p:txBody>
      </p:sp>
      <p:sp>
        <p:nvSpPr>
          <p:cNvPr id="7" name="ZoneTexte 6"/>
          <p:cNvSpPr txBox="1"/>
          <p:nvPr/>
        </p:nvSpPr>
        <p:spPr>
          <a:xfrm>
            <a:off x="467544" y="1484784"/>
            <a:ext cx="3528392" cy="1754326"/>
          </a:xfrm>
          <a:prstGeom prst="rect">
            <a:avLst/>
          </a:prstGeom>
          <a:noFill/>
        </p:spPr>
        <p:txBody>
          <a:bodyPr wrap="square" rtlCol="0">
            <a:spAutoFit/>
          </a:bodyPr>
          <a:lstStyle/>
          <a:p>
            <a:r>
              <a:rPr lang="it-IT" dirty="0" smtClean="0">
                <a:latin typeface="Times New Roman" pitchFamily="18" charset="0"/>
                <a:cs typeface="Times New Roman" pitchFamily="18" charset="0"/>
              </a:rPr>
              <a:t>Più di 200 ossa articolati (+ ossa dell’orecchio e mano/piedi)</a:t>
            </a:r>
          </a:p>
          <a:p>
            <a:endParaRPr lang="fr-FR" dirty="0" smtClean="0">
              <a:latin typeface="Times New Roman" pitchFamily="18" charset="0"/>
              <a:cs typeface="Times New Roman" pitchFamily="18" charset="0"/>
            </a:endParaRPr>
          </a:p>
          <a:p>
            <a:endParaRPr lang="fr-FR" dirty="0" smtClean="0">
              <a:latin typeface="Times New Roman" pitchFamily="18" charset="0"/>
              <a:cs typeface="Times New Roman" pitchFamily="18" charset="0"/>
            </a:endParaRPr>
          </a:p>
          <a:p>
            <a:r>
              <a:rPr lang="fr-FR" i="1" dirty="0" smtClean="0">
                <a:solidFill>
                  <a:srgbClr val="92D050"/>
                </a:solidFill>
                <a:latin typeface="Times New Roman" pitchFamily="18" charset="0"/>
                <a:cs typeface="Times New Roman" pitchFamily="18" charset="0"/>
              </a:rPr>
              <a:t>More </a:t>
            </a:r>
            <a:r>
              <a:rPr lang="fr-FR" i="1" dirty="0" err="1" smtClean="0">
                <a:solidFill>
                  <a:srgbClr val="92D050"/>
                </a:solidFill>
                <a:latin typeface="Times New Roman" pitchFamily="18" charset="0"/>
                <a:cs typeface="Times New Roman" pitchFamily="18" charset="0"/>
              </a:rPr>
              <a:t>than</a:t>
            </a:r>
            <a:r>
              <a:rPr lang="fr-FR" i="1" dirty="0" smtClean="0">
                <a:solidFill>
                  <a:srgbClr val="92D050"/>
                </a:solidFill>
                <a:latin typeface="Times New Roman" pitchFamily="18" charset="0"/>
                <a:cs typeface="Times New Roman" pitchFamily="18" charset="0"/>
              </a:rPr>
              <a:t> 200 </a:t>
            </a:r>
            <a:r>
              <a:rPr lang="fr-FR" i="1" dirty="0" err="1" smtClean="0">
                <a:solidFill>
                  <a:srgbClr val="92D050"/>
                </a:solidFill>
                <a:latin typeface="Times New Roman" pitchFamily="18" charset="0"/>
                <a:cs typeface="Times New Roman" pitchFamily="18" charset="0"/>
              </a:rPr>
              <a:t>articulated</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bones</a:t>
            </a:r>
            <a:r>
              <a:rPr lang="fr-FR" i="1" dirty="0" smtClean="0">
                <a:solidFill>
                  <a:srgbClr val="92D050"/>
                </a:solidFill>
                <a:latin typeface="Times New Roman" pitchFamily="18" charset="0"/>
                <a:cs typeface="Times New Roman" pitchFamily="18" charset="0"/>
              </a:rPr>
              <a:t> (+ </a:t>
            </a:r>
            <a:r>
              <a:rPr lang="fr-FR" i="1" dirty="0" err="1" smtClean="0">
                <a:solidFill>
                  <a:srgbClr val="92D050"/>
                </a:solidFill>
                <a:latin typeface="Times New Roman" pitchFamily="18" charset="0"/>
                <a:cs typeface="Times New Roman" pitchFamily="18" charset="0"/>
              </a:rPr>
              <a:t>bones</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from</a:t>
            </a:r>
            <a:r>
              <a:rPr lang="fr-FR" i="1" dirty="0" smtClean="0">
                <a:solidFill>
                  <a:srgbClr val="92D050"/>
                </a:solidFill>
                <a:latin typeface="Times New Roman" pitchFamily="18" charset="0"/>
                <a:cs typeface="Times New Roman" pitchFamily="18" charset="0"/>
              </a:rPr>
              <a:t> </a:t>
            </a:r>
            <a:r>
              <a:rPr lang="fr-FR" i="1" dirty="0" err="1" smtClean="0">
                <a:solidFill>
                  <a:srgbClr val="92D050"/>
                </a:solidFill>
                <a:latin typeface="Times New Roman" pitchFamily="18" charset="0"/>
                <a:cs typeface="Times New Roman" pitchFamily="18" charset="0"/>
              </a:rPr>
              <a:t>ears</a:t>
            </a:r>
            <a:r>
              <a:rPr lang="fr-FR" i="1" dirty="0" smtClean="0">
                <a:solidFill>
                  <a:srgbClr val="92D050"/>
                </a:solidFill>
                <a:latin typeface="Times New Roman" pitchFamily="18" charset="0"/>
                <a:cs typeface="Times New Roman" pitchFamily="18" charset="0"/>
              </a:rPr>
              <a:t> and hand/foot</a:t>
            </a:r>
            <a:r>
              <a:rPr lang="fr-FR" sz="1400" i="1" dirty="0" smtClean="0">
                <a:solidFill>
                  <a:srgbClr val="92D050"/>
                </a:solidFill>
                <a:latin typeface="Times New Roman" pitchFamily="18" charset="0"/>
                <a:cs typeface="Times New Roman" pitchFamily="18" charset="0"/>
              </a:rPr>
              <a:t>)</a:t>
            </a:r>
            <a:endParaRPr lang="fr-FR" sz="1400" i="1" dirty="0">
              <a:solidFill>
                <a:srgbClr val="92D050"/>
              </a:solidFill>
              <a:latin typeface="Times New Roman" pitchFamily="18" charset="0"/>
              <a:cs typeface="Times New Roman" pitchFamily="18" charset="0"/>
            </a:endParaRPr>
          </a:p>
        </p:txBody>
      </p:sp>
      <p:pic>
        <p:nvPicPr>
          <p:cNvPr id="269316" name="Picture 4" descr="http://geneapll.files.wordpress.com/2007/02/013.jpg"/>
          <p:cNvPicPr>
            <a:picLocks noChangeAspect="1" noChangeArrowheads="1"/>
          </p:cNvPicPr>
          <p:nvPr/>
        </p:nvPicPr>
        <p:blipFill>
          <a:blip r:embed="rId3" cstate="print"/>
          <a:stretch>
            <a:fillRect/>
          </a:stretch>
        </p:blipFill>
        <p:spPr bwMode="auto">
          <a:xfrm>
            <a:off x="5004048" y="1052736"/>
            <a:ext cx="3861166" cy="5301208"/>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792088"/>
          </a:xfrm>
        </p:spPr>
        <p:txBody>
          <a:bodyPr>
            <a:normAutofit/>
          </a:bodyPr>
          <a:lstStyle/>
          <a:p>
            <a:r>
              <a:rPr lang="it-IT" sz="1800" dirty="0" smtClean="0">
                <a:solidFill>
                  <a:schemeClr val="tx1"/>
                </a:solidFill>
                <a:latin typeface="Times New Roman" pitchFamily="18" charset="0"/>
                <a:cs typeface="Times New Roman" pitchFamily="18" charset="0"/>
              </a:rPr>
              <a:t>Osservazione sulla taglia</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Remarks</a:t>
            </a:r>
            <a:r>
              <a:rPr lang="it-IT" sz="1800" i="1" dirty="0" smtClean="0">
                <a:solidFill>
                  <a:srgbClr val="92D050"/>
                </a:solidFill>
                <a:latin typeface="Times New Roman" pitchFamily="18" charset="0"/>
                <a:cs typeface="Times New Roman" pitchFamily="18" charset="0"/>
              </a:rPr>
              <a:t> on </a:t>
            </a:r>
            <a:r>
              <a:rPr lang="it-IT" sz="1800" i="1" dirty="0" err="1" smtClean="0">
                <a:solidFill>
                  <a:srgbClr val="92D050"/>
                </a:solidFill>
                <a:latin typeface="Times New Roman" pitchFamily="18" charset="0"/>
                <a:cs typeface="Times New Roman" pitchFamily="18" charset="0"/>
              </a:rPr>
              <a:t>size</a:t>
            </a:r>
            <a:endParaRPr lang="it-IT" sz="1800" i="1" dirty="0">
              <a:solidFill>
                <a:srgbClr val="92D050"/>
              </a:solidFill>
              <a:latin typeface="Times New Roman" pitchFamily="18" charset="0"/>
              <a:cs typeface="Times New Roman" pitchFamily="18" charset="0"/>
            </a:endParaRPr>
          </a:p>
        </p:txBody>
      </p:sp>
      <p:pic>
        <p:nvPicPr>
          <p:cNvPr id="96258" name="Picture 2"/>
          <p:cNvPicPr>
            <a:picLocks noChangeAspect="1" noChangeArrowheads="1"/>
          </p:cNvPicPr>
          <p:nvPr/>
        </p:nvPicPr>
        <p:blipFill>
          <a:blip r:embed="rId3" cstate="print"/>
          <a:srcRect/>
          <a:stretch>
            <a:fillRect/>
          </a:stretch>
        </p:blipFill>
        <p:spPr bwMode="auto">
          <a:xfrm>
            <a:off x="755576" y="2204864"/>
            <a:ext cx="7681913" cy="4254500"/>
          </a:xfrm>
          <a:prstGeom prst="rect">
            <a:avLst/>
          </a:prstGeom>
          <a:noFill/>
          <a:ln w="9525">
            <a:noFill/>
            <a:miter lim="800000"/>
            <a:headEnd/>
            <a:tailEnd/>
          </a:ln>
        </p:spPr>
      </p:pic>
      <p:sp>
        <p:nvSpPr>
          <p:cNvPr id="5" name="ZoneTexte 4"/>
          <p:cNvSpPr txBox="1"/>
          <p:nvPr/>
        </p:nvSpPr>
        <p:spPr>
          <a:xfrm>
            <a:off x="251520" y="764704"/>
            <a:ext cx="8640960" cy="1323439"/>
          </a:xfrm>
          <a:prstGeom prst="rect">
            <a:avLst/>
          </a:prstGeom>
          <a:noFill/>
        </p:spPr>
        <p:txBody>
          <a:bodyPr wrap="square" rtlCol="0">
            <a:spAutoFit/>
          </a:bodyPr>
          <a:lstStyle/>
          <a:p>
            <a:r>
              <a:rPr lang="it-IT" sz="1600" b="1" dirty="0" smtClean="0">
                <a:latin typeface="Times New Roman" pitchFamily="18" charset="0"/>
                <a:cs typeface="Times New Roman" pitchFamily="18" charset="0"/>
              </a:rPr>
              <a:t>Taglia geometrica </a:t>
            </a:r>
            <a:r>
              <a:rPr lang="it-IT" sz="1600" dirty="0" smtClean="0">
                <a:latin typeface="Times New Roman" pitchFamily="18" charset="0"/>
                <a:cs typeface="Times New Roman" pitchFamily="18" charset="0"/>
              </a:rPr>
              <a:t>calcolata a partire da 4 variabili lineari craniofacciali : lunghezza massima del cranio, larghezza massima del cranio, altezza della faccia e larghezza bizigomatica (</a:t>
            </a:r>
            <a:r>
              <a:rPr lang="it-IT" sz="1600" i="1" dirty="0" smtClean="0">
                <a:latin typeface="Times New Roman" pitchFamily="18" charset="0"/>
                <a:cs typeface="Times New Roman" pitchFamily="18" charset="0"/>
              </a:rPr>
              <a:t>in vivo </a:t>
            </a:r>
            <a:r>
              <a:rPr lang="it-IT" sz="1600" dirty="0" smtClean="0">
                <a:latin typeface="Times New Roman" pitchFamily="18" charset="0"/>
                <a:cs typeface="Times New Roman" pitchFamily="18" charset="0"/>
              </a:rPr>
              <a:t>su 4 popolazione)</a:t>
            </a:r>
          </a:p>
          <a:p>
            <a:r>
              <a:rPr lang="en-US" sz="1600" b="1" i="1" dirty="0" smtClean="0">
                <a:solidFill>
                  <a:srgbClr val="92D050"/>
                </a:solidFill>
                <a:latin typeface="Times New Roman" pitchFamily="18" charset="0"/>
                <a:cs typeface="Times New Roman" pitchFamily="18" charset="0"/>
              </a:rPr>
              <a:t>Geometric </a:t>
            </a:r>
            <a:r>
              <a:rPr lang="en-US" sz="1600" b="1" i="1" dirty="0" smtClean="0">
                <a:solidFill>
                  <a:srgbClr val="92D050"/>
                </a:solidFill>
                <a:latin typeface="Times New Roman" pitchFamily="18" charset="0"/>
                <a:cs typeface="Times New Roman" pitchFamily="18" charset="0"/>
              </a:rPr>
              <a:t>size </a:t>
            </a:r>
            <a:r>
              <a:rPr lang="en-US" sz="1600" i="1" dirty="0" smtClean="0">
                <a:solidFill>
                  <a:srgbClr val="92D050"/>
                </a:solidFill>
                <a:latin typeface="Times New Roman" pitchFamily="18" charset="0"/>
                <a:cs typeface="Times New Roman" pitchFamily="18" charset="0"/>
              </a:rPr>
              <a:t>computed from 4 linear craniofacial variables: max cranial length; max cranial breadth; facial height and </a:t>
            </a:r>
            <a:r>
              <a:rPr lang="en-US" sz="1600" i="1" dirty="0" err="1" smtClean="0">
                <a:solidFill>
                  <a:srgbClr val="92D050"/>
                </a:solidFill>
                <a:latin typeface="Times New Roman" pitchFamily="18" charset="0"/>
                <a:cs typeface="Times New Roman" pitchFamily="18" charset="0"/>
              </a:rPr>
              <a:t>bizygomatic</a:t>
            </a:r>
            <a:r>
              <a:rPr lang="en-US" sz="1600" i="1" dirty="0" smtClean="0">
                <a:solidFill>
                  <a:srgbClr val="92D050"/>
                </a:solidFill>
                <a:latin typeface="Times New Roman" pitchFamily="18" charset="0"/>
                <a:cs typeface="Times New Roman" pitchFamily="18" charset="0"/>
              </a:rPr>
              <a:t> breadth [living individuals]</a:t>
            </a:r>
            <a:endParaRPr lang="fr-FR"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79512" y="1340768"/>
            <a:ext cx="3168352" cy="2800767"/>
          </a:xfrm>
          <a:prstGeom prst="rect">
            <a:avLst/>
          </a:prstGeom>
          <a:noFill/>
        </p:spPr>
        <p:txBody>
          <a:bodyPr wrap="square" rtlCol="0">
            <a:spAutoFit/>
          </a:bodyPr>
          <a:lstStyle/>
          <a:p>
            <a:pPr>
              <a:buFont typeface="Arial" pitchFamily="34" charset="0"/>
              <a:buChar char="•"/>
            </a:pPr>
            <a:r>
              <a:rPr lang="it-IT" sz="1600" dirty="0" smtClean="0">
                <a:latin typeface="Times New Roman" pitchFamily="18" charset="0"/>
                <a:cs typeface="Times New Roman" pitchFamily="18" charset="0"/>
              </a:rPr>
              <a:t> Correlazione tra la taglia geometrica e la statura</a:t>
            </a:r>
          </a:p>
          <a:p>
            <a:pPr>
              <a:buFont typeface="Arial" pitchFamily="34" charset="0"/>
              <a:buChar char="•"/>
            </a:pPr>
            <a:r>
              <a:rPr lang="it-IT" sz="1600" dirty="0" smtClean="0">
                <a:latin typeface="Times New Roman" pitchFamily="18" charset="0"/>
                <a:cs typeface="Times New Roman" pitchFamily="18" charset="0"/>
              </a:rPr>
              <a:t> Dimorfismo sessuale</a:t>
            </a:r>
          </a:p>
          <a:p>
            <a:pPr>
              <a:buFont typeface="Arial" pitchFamily="34" charset="0"/>
              <a:buChar char="•"/>
            </a:pPr>
            <a:r>
              <a:rPr lang="it-IT" sz="1600" dirty="0" smtClean="0">
                <a:latin typeface="Times New Roman" pitchFamily="18" charset="0"/>
                <a:cs typeface="Times New Roman" pitchFamily="18" charset="0"/>
              </a:rPr>
              <a:t> Differenza secondo la provenienza geografica</a:t>
            </a:r>
          </a:p>
          <a:p>
            <a:pPr>
              <a:buFont typeface="Arial" pitchFamily="34" charset="0"/>
              <a:buChar char="•"/>
            </a:pPr>
            <a:endParaRPr lang="fr-FR" sz="1600" i="1" dirty="0" smtClean="0">
              <a:solidFill>
                <a:srgbClr val="002060"/>
              </a:solidFill>
              <a:latin typeface="Times New Roman" pitchFamily="18" charset="0"/>
              <a:cs typeface="Times New Roman" pitchFamily="18" charset="0"/>
            </a:endParaRPr>
          </a:p>
          <a:p>
            <a:pPr>
              <a:buFont typeface="Arial" pitchFamily="34" charset="0"/>
              <a:buChar char="•"/>
            </a:pPr>
            <a:r>
              <a:rPr lang="en-US" sz="1600" i="1" dirty="0" smtClean="0">
                <a:solidFill>
                  <a:srgbClr val="92D050"/>
                </a:solidFill>
                <a:latin typeface="Times New Roman" pitchFamily="18" charset="0"/>
                <a:cs typeface="Times New Roman" pitchFamily="18" charset="0"/>
              </a:rPr>
              <a:t>Correlation between geometric size of the skull and stature</a:t>
            </a:r>
          </a:p>
          <a:p>
            <a:pPr>
              <a:buFont typeface="Arial" pitchFamily="34" charset="0"/>
              <a:buChar char="•"/>
            </a:pPr>
            <a:r>
              <a:rPr lang="en-US" sz="1600" i="1" dirty="0" smtClean="0">
                <a:solidFill>
                  <a:srgbClr val="92D050"/>
                </a:solidFill>
                <a:latin typeface="Times New Roman" pitchFamily="18" charset="0"/>
                <a:cs typeface="Times New Roman" pitchFamily="18" charset="0"/>
              </a:rPr>
              <a:t> Sexual dimorphism</a:t>
            </a:r>
          </a:p>
          <a:p>
            <a:pPr>
              <a:buFont typeface="Arial" pitchFamily="34" charset="0"/>
              <a:buChar char="•"/>
            </a:pPr>
            <a:r>
              <a:rPr lang="en-US" sz="1600" i="1" dirty="0" smtClean="0">
                <a:solidFill>
                  <a:srgbClr val="92D050"/>
                </a:solidFill>
                <a:latin typeface="Times New Roman" pitchFamily="18" charset="0"/>
                <a:cs typeface="Times New Roman" pitchFamily="18" charset="0"/>
              </a:rPr>
              <a:t> Differences related with geographical </a:t>
            </a:r>
            <a:r>
              <a:rPr lang="en-US" sz="1600" i="1" dirty="0" err="1" smtClean="0">
                <a:solidFill>
                  <a:srgbClr val="92D050"/>
                </a:solidFill>
                <a:latin typeface="Times New Roman" pitchFamily="18" charset="0"/>
                <a:cs typeface="Times New Roman" pitchFamily="18" charset="0"/>
              </a:rPr>
              <a:t>proveniance</a:t>
            </a:r>
            <a:endParaRPr lang="fr-FR" sz="1600" i="1" dirty="0">
              <a:solidFill>
                <a:srgbClr val="92D050"/>
              </a:solidFill>
              <a:latin typeface="Times New Roman" pitchFamily="18" charset="0"/>
              <a:cs typeface="Times New Roman" pitchFamily="18" charset="0"/>
            </a:endParaRPr>
          </a:p>
        </p:txBody>
      </p:sp>
      <p:grpSp>
        <p:nvGrpSpPr>
          <p:cNvPr id="2" name="Groupe 7"/>
          <p:cNvGrpSpPr/>
          <p:nvPr/>
        </p:nvGrpSpPr>
        <p:grpSpPr>
          <a:xfrm>
            <a:off x="3419872" y="908720"/>
            <a:ext cx="5397500" cy="5384800"/>
            <a:chOff x="3419872" y="908720"/>
            <a:chExt cx="5397500" cy="5384800"/>
          </a:xfrm>
        </p:grpSpPr>
        <p:pic>
          <p:nvPicPr>
            <p:cNvPr id="97282" name="Picture 2"/>
            <p:cNvPicPr>
              <a:picLocks noChangeAspect="1" noChangeArrowheads="1"/>
            </p:cNvPicPr>
            <p:nvPr/>
          </p:nvPicPr>
          <p:blipFill>
            <a:blip r:embed="rId3" cstate="print"/>
            <a:srcRect/>
            <a:stretch>
              <a:fillRect/>
            </a:stretch>
          </p:blipFill>
          <p:spPr bwMode="auto">
            <a:xfrm>
              <a:off x="3419872" y="908720"/>
              <a:ext cx="5397500" cy="5384800"/>
            </a:xfrm>
            <a:prstGeom prst="rect">
              <a:avLst/>
            </a:prstGeom>
            <a:noFill/>
            <a:ln w="9525">
              <a:noFill/>
              <a:miter lim="800000"/>
              <a:headEnd/>
              <a:tailEnd/>
            </a:ln>
          </p:spPr>
        </p:pic>
        <p:sp>
          <p:nvSpPr>
            <p:cNvPr id="7" name="ZoneTexte 6"/>
            <p:cNvSpPr txBox="1"/>
            <p:nvPr/>
          </p:nvSpPr>
          <p:spPr>
            <a:xfrm>
              <a:off x="6084168" y="4941168"/>
              <a:ext cx="2376264" cy="369332"/>
            </a:xfrm>
            <a:prstGeom prst="rect">
              <a:avLst/>
            </a:prstGeom>
            <a:solidFill>
              <a:schemeClr val="tx1"/>
            </a:solidFill>
          </p:spPr>
          <p:txBody>
            <a:bodyPr wrap="square" rtlCol="0">
              <a:spAutoFit/>
            </a:bodyPr>
            <a:lstStyle/>
            <a:p>
              <a:endParaRPr lang="fr-FR" dirty="0">
                <a:latin typeface="Times New Roman" pitchFamily="18" charset="0"/>
                <a:cs typeface="Times New Roman" pitchFamily="18" charset="0"/>
              </a:endParaRPr>
            </a:p>
          </p:txBody>
        </p:sp>
      </p:grpSp>
      <p:sp>
        <p:nvSpPr>
          <p:cNvPr id="8" name="Titre 1"/>
          <p:cNvSpPr>
            <a:spLocks noGrp="1"/>
          </p:cNvSpPr>
          <p:nvPr>
            <p:ph type="title"/>
          </p:nvPr>
        </p:nvSpPr>
        <p:spPr>
          <a:xfrm>
            <a:off x="0" y="-27384"/>
            <a:ext cx="9144000" cy="792088"/>
          </a:xfrm>
        </p:spPr>
        <p:txBody>
          <a:bodyPr>
            <a:normAutofit/>
          </a:bodyPr>
          <a:lstStyle/>
          <a:p>
            <a:r>
              <a:rPr lang="it-IT" sz="1800" dirty="0" smtClean="0">
                <a:solidFill>
                  <a:schemeClr val="tx1"/>
                </a:solidFill>
                <a:latin typeface="Times New Roman" pitchFamily="18" charset="0"/>
                <a:cs typeface="Times New Roman" pitchFamily="18" charset="0"/>
              </a:rPr>
              <a:t>Osservazione sulla taglia</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Remarks</a:t>
            </a:r>
            <a:r>
              <a:rPr lang="it-IT" sz="1800" i="1" dirty="0" smtClean="0">
                <a:solidFill>
                  <a:srgbClr val="92D050"/>
                </a:solidFill>
                <a:latin typeface="Times New Roman" pitchFamily="18" charset="0"/>
                <a:cs typeface="Times New Roman" pitchFamily="18" charset="0"/>
              </a:rPr>
              <a:t> on </a:t>
            </a:r>
            <a:r>
              <a:rPr lang="it-IT" sz="1800" i="1" dirty="0" err="1" smtClean="0">
                <a:solidFill>
                  <a:srgbClr val="92D050"/>
                </a:solidFill>
                <a:latin typeface="Times New Roman" pitchFamily="18" charset="0"/>
                <a:cs typeface="Times New Roman" pitchFamily="18" charset="0"/>
              </a:rPr>
              <a:t>size</a:t>
            </a:r>
            <a:endParaRPr lang="it-IT" sz="18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srcRect/>
          <a:stretch>
            <a:fillRect/>
          </a:stretch>
        </p:blipFill>
        <p:spPr bwMode="auto">
          <a:xfrm>
            <a:off x="827584" y="836712"/>
            <a:ext cx="7353895" cy="5320061"/>
          </a:xfrm>
          <a:prstGeom prst="rect">
            <a:avLst/>
          </a:prstGeom>
          <a:noFill/>
          <a:ln w="9525">
            <a:noFill/>
            <a:miter lim="800000"/>
            <a:headEnd/>
            <a:tailEnd/>
          </a:ln>
        </p:spPr>
      </p:pic>
      <p:sp>
        <p:nvSpPr>
          <p:cNvPr id="6" name="ZoneTexte 5"/>
          <p:cNvSpPr txBox="1"/>
          <p:nvPr/>
        </p:nvSpPr>
        <p:spPr>
          <a:xfrm>
            <a:off x="0" y="6167045"/>
            <a:ext cx="9144000" cy="646331"/>
          </a:xfrm>
          <a:prstGeom prst="rect">
            <a:avLst/>
          </a:prstGeom>
          <a:noFill/>
        </p:spPr>
        <p:txBody>
          <a:bodyPr wrap="square" rtlCol="0">
            <a:spAutoFit/>
          </a:bodyPr>
          <a:lstStyle/>
          <a:p>
            <a:r>
              <a:rPr lang="it-IT" dirty="0" smtClean="0">
                <a:latin typeface="Times New Roman" pitchFamily="18" charset="0"/>
                <a:cs typeface="Times New Roman" pitchFamily="18" charset="0"/>
              </a:rPr>
              <a:t>Come togliere gli effetti dell’allometria ovvero l’influenza della taglia sulla forma?</a:t>
            </a:r>
          </a:p>
          <a:p>
            <a:r>
              <a:rPr lang="it-IT" i="1" dirty="0" smtClean="0">
                <a:solidFill>
                  <a:srgbClr val="92D050"/>
                </a:solidFill>
                <a:latin typeface="Times New Roman" pitchFamily="18" charset="0"/>
                <a:cs typeface="Times New Roman" pitchFamily="18" charset="0"/>
              </a:rPr>
              <a:t>How to </a:t>
            </a:r>
            <a:r>
              <a:rPr lang="it-IT" i="1" dirty="0" err="1" smtClean="0">
                <a:solidFill>
                  <a:srgbClr val="92D050"/>
                </a:solidFill>
                <a:latin typeface="Times New Roman" pitchFamily="18" charset="0"/>
                <a:cs typeface="Times New Roman" pitchFamily="18" charset="0"/>
              </a:rPr>
              <a:t>remove</a:t>
            </a:r>
            <a:r>
              <a:rPr lang="it-IT" i="1" dirty="0" smtClean="0">
                <a:solidFill>
                  <a:srgbClr val="92D050"/>
                </a:solidFill>
                <a:latin typeface="Times New Roman" pitchFamily="18" charset="0"/>
                <a:cs typeface="Times New Roman" pitchFamily="18" charset="0"/>
              </a:rPr>
              <a:t> the </a:t>
            </a:r>
            <a:r>
              <a:rPr lang="it-IT" i="1" dirty="0" err="1" smtClean="0">
                <a:solidFill>
                  <a:srgbClr val="92D050"/>
                </a:solidFill>
                <a:latin typeface="Times New Roman" pitchFamily="18" charset="0"/>
                <a:cs typeface="Times New Roman" pitchFamily="18" charset="0"/>
              </a:rPr>
              <a:t>allometric</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effect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that</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is</a:t>
            </a:r>
            <a:r>
              <a:rPr lang="it-IT" i="1" dirty="0" smtClean="0">
                <a:solidFill>
                  <a:srgbClr val="92D050"/>
                </a:solidFill>
                <a:latin typeface="Times New Roman" pitchFamily="18" charset="0"/>
                <a:cs typeface="Times New Roman" pitchFamily="18" charset="0"/>
              </a:rPr>
              <a:t> the </a:t>
            </a:r>
            <a:r>
              <a:rPr lang="it-IT" i="1" dirty="0" err="1" smtClean="0">
                <a:solidFill>
                  <a:srgbClr val="92D050"/>
                </a:solidFill>
                <a:latin typeface="Times New Roman" pitchFamily="18" charset="0"/>
                <a:cs typeface="Times New Roman" pitchFamily="18" charset="0"/>
              </a:rPr>
              <a:t>influence</a:t>
            </a:r>
            <a:r>
              <a:rPr lang="it-IT" i="1" dirty="0" smtClean="0">
                <a:solidFill>
                  <a:srgbClr val="92D050"/>
                </a:solidFill>
                <a:latin typeface="Times New Roman" pitchFamily="18" charset="0"/>
                <a:cs typeface="Times New Roman" pitchFamily="18" charset="0"/>
              </a:rPr>
              <a:t> of the </a:t>
            </a:r>
            <a:r>
              <a:rPr lang="it-IT" i="1" dirty="0" err="1" smtClean="0">
                <a:solidFill>
                  <a:srgbClr val="92D050"/>
                </a:solidFill>
                <a:latin typeface="Times New Roman" pitchFamily="18" charset="0"/>
                <a:cs typeface="Times New Roman" pitchFamily="18" charset="0"/>
              </a:rPr>
              <a:t>size</a:t>
            </a:r>
            <a:r>
              <a:rPr lang="it-IT" i="1" dirty="0" smtClean="0">
                <a:solidFill>
                  <a:srgbClr val="92D050"/>
                </a:solidFill>
                <a:latin typeface="Times New Roman" pitchFamily="18" charset="0"/>
                <a:cs typeface="Times New Roman" pitchFamily="18" charset="0"/>
              </a:rPr>
              <a:t> on the </a:t>
            </a:r>
            <a:r>
              <a:rPr lang="it-IT" i="1" dirty="0" err="1" smtClean="0">
                <a:solidFill>
                  <a:srgbClr val="92D050"/>
                </a:solidFill>
                <a:latin typeface="Times New Roman" pitchFamily="18" charset="0"/>
                <a:cs typeface="Times New Roman" pitchFamily="18" charset="0"/>
              </a:rPr>
              <a:t>shape</a:t>
            </a:r>
            <a:r>
              <a:rPr lang="it-IT" i="1" dirty="0" smtClean="0">
                <a:solidFill>
                  <a:srgbClr val="92D050"/>
                </a:solidFill>
                <a:latin typeface="Times New Roman" pitchFamily="18" charset="0"/>
                <a:cs typeface="Times New Roman" pitchFamily="18" charset="0"/>
              </a:rPr>
              <a:t>?</a:t>
            </a:r>
            <a:endParaRPr lang="it-IT" i="1" dirty="0">
              <a:solidFill>
                <a:srgbClr val="92D050"/>
              </a:solidFill>
              <a:latin typeface="Times New Roman" pitchFamily="18" charset="0"/>
              <a:cs typeface="Times New Roman" pitchFamily="18" charset="0"/>
            </a:endParaRPr>
          </a:p>
        </p:txBody>
      </p:sp>
      <p:sp>
        <p:nvSpPr>
          <p:cNvPr id="5" name="Titre 1"/>
          <p:cNvSpPr>
            <a:spLocks noGrp="1"/>
          </p:cNvSpPr>
          <p:nvPr>
            <p:ph type="title"/>
          </p:nvPr>
        </p:nvSpPr>
        <p:spPr>
          <a:xfrm>
            <a:off x="0" y="-27384"/>
            <a:ext cx="9144000" cy="792088"/>
          </a:xfrm>
        </p:spPr>
        <p:txBody>
          <a:bodyPr>
            <a:normAutofit/>
          </a:bodyPr>
          <a:lstStyle/>
          <a:p>
            <a:r>
              <a:rPr lang="fr-FR" sz="1800" dirty="0" err="1" smtClean="0">
                <a:solidFill>
                  <a:schemeClr val="tx1"/>
                </a:solidFill>
                <a:latin typeface="Times New Roman" pitchFamily="18" charset="0"/>
                <a:cs typeface="Times New Roman" pitchFamily="18" charset="0"/>
              </a:rPr>
              <a:t>Osservazione</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sulla</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taglia</a:t>
            </a:r>
            <a:r>
              <a:rPr lang="fr-FR" sz="1800" dirty="0" smtClean="0">
                <a:solidFill>
                  <a:schemeClr val="tx1"/>
                </a:solidFill>
                <a:latin typeface="Times New Roman" pitchFamily="18" charset="0"/>
                <a:cs typeface="Times New Roman" pitchFamily="18" charset="0"/>
              </a:rPr>
              <a:t/>
            </a:r>
            <a:br>
              <a:rPr lang="fr-FR" sz="1800" dirty="0" smtClean="0">
                <a:solidFill>
                  <a:schemeClr val="tx1"/>
                </a:solidFill>
                <a:latin typeface="Times New Roman" pitchFamily="18" charset="0"/>
                <a:cs typeface="Times New Roman" pitchFamily="18" charset="0"/>
              </a:rPr>
            </a:br>
            <a:r>
              <a:rPr lang="fr-FR" sz="1800" i="1" dirty="0" err="1" smtClean="0">
                <a:solidFill>
                  <a:srgbClr val="92D050"/>
                </a:solidFill>
                <a:latin typeface="Times New Roman" pitchFamily="18" charset="0"/>
                <a:cs typeface="Times New Roman" pitchFamily="18" charset="0"/>
              </a:rPr>
              <a:t>Remarks</a:t>
            </a:r>
            <a:r>
              <a:rPr lang="fr-FR" sz="1800" i="1" dirty="0" smtClean="0">
                <a:solidFill>
                  <a:srgbClr val="92D050"/>
                </a:solidFill>
                <a:latin typeface="Times New Roman" pitchFamily="18" charset="0"/>
                <a:cs typeface="Times New Roman" pitchFamily="18" charset="0"/>
              </a:rPr>
              <a:t> on size</a:t>
            </a:r>
            <a:endParaRPr lang="fr-FR" sz="18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864096"/>
          </a:xfrm>
        </p:spPr>
        <p:txBody>
          <a:bodyPr>
            <a:normAutofit/>
          </a:bodyPr>
          <a:lstStyle/>
          <a:p>
            <a:r>
              <a:rPr lang="it-IT" sz="1800" dirty="0" err="1" smtClean="0">
                <a:solidFill>
                  <a:schemeClr val="tx1"/>
                </a:solidFill>
                <a:latin typeface="Times New Roman" pitchFamily="18" charset="0"/>
                <a:cs typeface="Times New Roman" pitchFamily="18" charset="0"/>
              </a:rPr>
              <a:t>Morfometria</a:t>
            </a:r>
            <a:r>
              <a:rPr lang="it-IT" sz="1800" dirty="0" smtClean="0">
                <a:solidFill>
                  <a:schemeClr val="tx1"/>
                </a:solidFill>
                <a:latin typeface="Times New Roman" pitchFamily="18" charset="0"/>
                <a:cs typeface="Times New Roman" pitchFamily="18" charset="0"/>
              </a:rPr>
              <a:t> geometrica vs tradizionale</a:t>
            </a:r>
            <a:r>
              <a:rPr lang="it-IT" sz="1800" dirty="0" smtClean="0">
                <a:solidFill>
                  <a:srgbClr val="92D050"/>
                </a:solidFill>
                <a:latin typeface="Times New Roman" pitchFamily="18" charset="0"/>
                <a:cs typeface="Times New Roman" pitchFamily="18" charset="0"/>
              </a:rPr>
              <a:t/>
            </a:r>
            <a:br>
              <a:rPr lang="it-IT" sz="1800" dirty="0" smtClean="0">
                <a:solidFill>
                  <a:srgbClr val="92D050"/>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Geometric</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morphometrics</a:t>
            </a:r>
            <a:r>
              <a:rPr lang="it-IT" sz="1800" i="1" dirty="0" smtClean="0">
                <a:solidFill>
                  <a:srgbClr val="92D050"/>
                </a:solidFill>
                <a:latin typeface="Times New Roman" pitchFamily="18" charset="0"/>
                <a:cs typeface="Times New Roman" pitchFamily="18" charset="0"/>
              </a:rPr>
              <a:t> vs </a:t>
            </a:r>
            <a:r>
              <a:rPr lang="it-IT" sz="1800" i="1" dirty="0" err="1" smtClean="0">
                <a:solidFill>
                  <a:srgbClr val="92D050"/>
                </a:solidFill>
                <a:latin typeface="Times New Roman" pitchFamily="18" charset="0"/>
                <a:cs typeface="Times New Roman" pitchFamily="18" charset="0"/>
              </a:rPr>
              <a:t>traditional</a:t>
            </a:r>
            <a:endParaRPr lang="it-IT" sz="1800" i="1" dirty="0">
              <a:solidFill>
                <a:srgbClr val="92D050"/>
              </a:solidFill>
              <a:latin typeface="Times New Roman" pitchFamily="18" charset="0"/>
              <a:cs typeface="Times New Roman" pitchFamily="18" charset="0"/>
            </a:endParaRPr>
          </a:p>
        </p:txBody>
      </p:sp>
      <p:pic>
        <p:nvPicPr>
          <p:cNvPr id="100354" name="Picture 2"/>
          <p:cNvPicPr>
            <a:picLocks noChangeAspect="1" noChangeArrowheads="1"/>
          </p:cNvPicPr>
          <p:nvPr/>
        </p:nvPicPr>
        <p:blipFill>
          <a:blip r:embed="rId3" cstate="print"/>
          <a:srcRect/>
          <a:stretch>
            <a:fillRect/>
          </a:stretch>
        </p:blipFill>
        <p:spPr bwMode="auto">
          <a:xfrm>
            <a:off x="179512" y="1628801"/>
            <a:ext cx="4783537" cy="2592288"/>
          </a:xfrm>
          <a:prstGeom prst="rect">
            <a:avLst/>
          </a:prstGeom>
          <a:noFill/>
          <a:ln w="9525">
            <a:noFill/>
            <a:miter lim="800000"/>
            <a:headEnd/>
            <a:tailEnd/>
          </a:ln>
        </p:spPr>
      </p:pic>
      <p:sp>
        <p:nvSpPr>
          <p:cNvPr id="5" name="ZoneTexte 4"/>
          <p:cNvSpPr txBox="1"/>
          <p:nvPr/>
        </p:nvSpPr>
        <p:spPr>
          <a:xfrm>
            <a:off x="0" y="4437112"/>
            <a:ext cx="2483768" cy="1815882"/>
          </a:xfrm>
          <a:prstGeom prst="rect">
            <a:avLst/>
          </a:prstGeom>
          <a:noFill/>
        </p:spPr>
        <p:txBody>
          <a:bodyPr wrap="square" rtlCol="0">
            <a:spAutoFit/>
          </a:bodyPr>
          <a:lstStyle/>
          <a:p>
            <a:pPr algn="ctr"/>
            <a:r>
              <a:rPr lang="it-IT" sz="1600" dirty="0" smtClean="0">
                <a:latin typeface="Times New Roman" pitchFamily="18" charset="0"/>
                <a:cs typeface="Times New Roman" pitchFamily="18" charset="0"/>
              </a:rPr>
              <a:t>Allometrie</a:t>
            </a:r>
          </a:p>
          <a:p>
            <a:r>
              <a:rPr lang="it-IT" sz="1600" dirty="0" smtClean="0">
                <a:latin typeface="Times New Roman" pitchFamily="18" charset="0"/>
                <a:cs typeface="Times New Roman" pitchFamily="18" charset="0"/>
              </a:rPr>
              <a:t>Taglia cambia</a:t>
            </a:r>
          </a:p>
          <a:p>
            <a:r>
              <a:rPr lang="it-IT" sz="1600" dirty="0" smtClean="0">
                <a:latin typeface="Times New Roman" pitchFamily="18" charset="0"/>
                <a:cs typeface="Times New Roman" pitchFamily="18" charset="0"/>
              </a:rPr>
              <a:t>conformazione cambia</a:t>
            </a:r>
          </a:p>
          <a:p>
            <a:endParaRPr lang="it-IT" sz="1600" dirty="0" smtClean="0">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Allometry</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a:solidFill>
                <a:srgbClr val="92D050"/>
              </a:solidFill>
              <a:latin typeface="Times New Roman" pitchFamily="18" charset="0"/>
              <a:cs typeface="Times New Roman" pitchFamily="18" charset="0"/>
            </a:endParaRPr>
          </a:p>
        </p:txBody>
      </p:sp>
      <p:sp>
        <p:nvSpPr>
          <p:cNvPr id="6" name="ZoneTexte 5"/>
          <p:cNvSpPr txBox="1"/>
          <p:nvPr/>
        </p:nvSpPr>
        <p:spPr>
          <a:xfrm>
            <a:off x="2483768" y="4437112"/>
            <a:ext cx="2520280" cy="2308324"/>
          </a:xfrm>
          <a:prstGeom prst="rect">
            <a:avLst/>
          </a:prstGeom>
          <a:noFill/>
        </p:spPr>
        <p:txBody>
          <a:bodyPr wrap="square" rtlCol="0">
            <a:spAutoFit/>
          </a:bodyPr>
          <a:lstStyle/>
          <a:p>
            <a:pPr algn="ctr"/>
            <a:r>
              <a:rPr lang="it-IT" sz="1600" dirty="0" smtClean="0">
                <a:latin typeface="Times New Roman" pitchFamily="18" charset="0"/>
                <a:cs typeface="Times New Roman" pitchFamily="18" charset="0"/>
              </a:rPr>
              <a:t>Isometrie</a:t>
            </a:r>
          </a:p>
          <a:p>
            <a:pPr algn="ctr"/>
            <a:r>
              <a:rPr lang="it-IT" sz="1600" dirty="0" smtClean="0">
                <a:latin typeface="Times New Roman" pitchFamily="18" charset="0"/>
                <a:cs typeface="Times New Roman" pitchFamily="18" charset="0"/>
              </a:rPr>
              <a:t>Taglia cambia</a:t>
            </a:r>
          </a:p>
          <a:p>
            <a:pPr algn="ctr"/>
            <a:r>
              <a:rPr lang="it-IT" sz="1600" dirty="0" smtClean="0">
                <a:latin typeface="Times New Roman" pitchFamily="18" charset="0"/>
                <a:cs typeface="Times New Roman" pitchFamily="18" charset="0"/>
              </a:rPr>
              <a:t>Conformazione =</a:t>
            </a:r>
          </a:p>
          <a:p>
            <a:pPr algn="ctr"/>
            <a:endParaRPr lang="it-IT" sz="1600" i="1" dirty="0" smtClean="0">
              <a:solidFill>
                <a:srgbClr val="00206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Isometry</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smtClean="0">
              <a:solidFill>
                <a:srgbClr val="92D050"/>
              </a:solidFill>
              <a:latin typeface="Times New Roman" pitchFamily="18" charset="0"/>
              <a:cs typeface="Times New Roman" pitchFamily="18" charset="0"/>
            </a:endParaRPr>
          </a:p>
          <a:p>
            <a:pPr algn="ct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stable</a:t>
            </a:r>
            <a:endParaRPr lang="it-IT" sz="1600" i="1" dirty="0" smtClean="0">
              <a:solidFill>
                <a:srgbClr val="92D050"/>
              </a:solidFill>
              <a:latin typeface="Times New Roman" pitchFamily="18" charset="0"/>
              <a:cs typeface="Times New Roman" pitchFamily="18" charset="0"/>
            </a:endParaRPr>
          </a:p>
          <a:p>
            <a:pPr algn="ctr"/>
            <a:endParaRPr lang="it-IT" sz="1600" dirty="0" smtClean="0">
              <a:latin typeface="Times New Roman" pitchFamily="18" charset="0"/>
              <a:cs typeface="Times New Roman" pitchFamily="18" charset="0"/>
            </a:endParaRPr>
          </a:p>
          <a:p>
            <a:pPr algn="ctr"/>
            <a:endParaRPr lang="it-IT" sz="1600" dirty="0">
              <a:latin typeface="Times New Roman" pitchFamily="18" charset="0"/>
              <a:cs typeface="Times New Roman" pitchFamily="18" charset="0"/>
            </a:endParaRPr>
          </a:p>
        </p:txBody>
      </p:sp>
      <p:sp>
        <p:nvSpPr>
          <p:cNvPr id="7" name="ZoneTexte 6"/>
          <p:cNvSpPr txBox="1"/>
          <p:nvPr/>
        </p:nvSpPr>
        <p:spPr>
          <a:xfrm>
            <a:off x="5364088" y="2132856"/>
            <a:ext cx="3779912" cy="2062103"/>
          </a:xfrm>
          <a:prstGeom prst="rect">
            <a:avLst/>
          </a:prstGeom>
          <a:noFill/>
        </p:spPr>
        <p:txBody>
          <a:bodyPr wrap="square" rtlCol="0">
            <a:spAutoFit/>
          </a:bodyPr>
          <a:lstStyle/>
          <a:p>
            <a:r>
              <a:rPr lang="it-IT" sz="1600" dirty="0" smtClean="0">
                <a:latin typeface="Times New Roman" pitchFamily="18" charset="0"/>
                <a:cs typeface="Times New Roman" pitchFamily="18" charset="0"/>
              </a:rPr>
              <a:t>In ogni caso la forma cambia</a:t>
            </a:r>
          </a:p>
          <a:p>
            <a:r>
              <a:rPr lang="it-IT" sz="1600" i="1" dirty="0" smtClean="0">
                <a:solidFill>
                  <a:srgbClr val="92D050"/>
                </a:solidFill>
                <a:latin typeface="Times New Roman" pitchFamily="18" charset="0"/>
                <a:cs typeface="Times New Roman" pitchFamily="18" charset="0"/>
              </a:rPr>
              <a:t>In </a:t>
            </a:r>
            <a:r>
              <a:rPr lang="it-IT" sz="1600" i="1" dirty="0" err="1" smtClean="0">
                <a:solidFill>
                  <a:srgbClr val="92D050"/>
                </a:solidFill>
                <a:latin typeface="Times New Roman" pitchFamily="18" charset="0"/>
                <a:cs typeface="Times New Roman" pitchFamily="18" charset="0"/>
              </a:rPr>
              <a:t>both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cases</a:t>
            </a:r>
            <a:r>
              <a:rPr lang="it-IT" sz="1600" i="1" dirty="0" smtClean="0">
                <a:solidFill>
                  <a:srgbClr val="92D050"/>
                </a:solidFill>
                <a:latin typeface="Times New Roman" pitchFamily="18" charset="0"/>
                <a:cs typeface="Times New Roman" pitchFamily="18" charset="0"/>
              </a:rPr>
              <a:t>, the </a:t>
            </a:r>
            <a:r>
              <a:rPr lang="it-IT" sz="1600" i="1" dirty="0" err="1" smtClean="0">
                <a:solidFill>
                  <a:srgbClr val="92D050"/>
                </a:solidFill>
                <a:latin typeface="Times New Roman" pitchFamily="18" charset="0"/>
                <a:cs typeface="Times New Roman" pitchFamily="18" charset="0"/>
              </a:rPr>
              <a:t>form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endParaRPr lang="it-IT" sz="1600" i="1" dirty="0" smtClean="0">
              <a:solidFill>
                <a:srgbClr val="92D050"/>
              </a:solidFill>
              <a:latin typeface="Times New Roman" pitchFamily="18" charset="0"/>
              <a:cs typeface="Times New Roman" pitchFamily="18" charset="0"/>
            </a:endParaRPr>
          </a:p>
          <a:p>
            <a:endParaRPr lang="it-IT" sz="1600" dirty="0" smtClean="0">
              <a:latin typeface="Times New Roman" pitchFamily="18" charset="0"/>
              <a:cs typeface="Times New Roman" pitchFamily="18" charset="0"/>
            </a:endParaRPr>
          </a:p>
          <a:p>
            <a:r>
              <a:rPr lang="it-IT" sz="1600" dirty="0" smtClean="0">
                <a:latin typeface="Times New Roman" pitchFamily="18" charset="0"/>
                <a:cs typeface="Times New Roman" pitchFamily="18" charset="0"/>
              </a:rPr>
              <a:t>Come distinguere i cambiamenti di taglia dai cambiamenti di conformazione?</a:t>
            </a:r>
          </a:p>
          <a:p>
            <a:endParaRPr lang="it-IT" sz="1600" dirty="0" smtClean="0">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How to </a:t>
            </a:r>
            <a:r>
              <a:rPr lang="it-IT" sz="1600" i="1" dirty="0" err="1" smtClean="0">
                <a:solidFill>
                  <a:srgbClr val="92D050"/>
                </a:solidFill>
                <a:latin typeface="Times New Roman" pitchFamily="18" charset="0"/>
                <a:cs typeface="Times New Roman" pitchFamily="18" charset="0"/>
              </a:rPr>
              <a:t>distinguish</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between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changes</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changes</a:t>
            </a:r>
            <a:r>
              <a:rPr lang="it-IT" sz="1600" i="1" dirty="0" smtClean="0">
                <a:solidFill>
                  <a:srgbClr val="92D050"/>
                </a:solidFill>
                <a:latin typeface="Times New Roman" pitchFamily="18" charset="0"/>
                <a:cs typeface="Times New Roman" pitchFamily="18" charset="0"/>
              </a:rPr>
              <a:t> of </a:t>
            </a:r>
            <a:r>
              <a:rPr lang="it-IT" sz="1600" i="1" dirty="0" err="1" smtClean="0">
                <a:solidFill>
                  <a:srgbClr val="92D050"/>
                </a:solidFill>
                <a:latin typeface="Times New Roman" pitchFamily="18" charset="0"/>
                <a:cs typeface="Times New Roman" pitchFamily="18" charset="0"/>
              </a:rPr>
              <a:t>shape</a:t>
            </a:r>
            <a:r>
              <a:rPr lang="it-IT" sz="1600" i="1" dirty="0" smtClean="0">
                <a:solidFill>
                  <a:srgbClr val="92D050"/>
                </a:solidFill>
                <a:latin typeface="Times New Roman" pitchFamily="18" charset="0"/>
                <a:cs typeface="Times New Roman" pitchFamily="18" charset="0"/>
              </a:rPr>
              <a:t>?</a:t>
            </a:r>
            <a:endParaRPr lang="it-IT" sz="1600" i="1" dirty="0">
              <a:solidFill>
                <a:srgbClr val="92D050"/>
              </a:solidFill>
              <a:latin typeface="Times New Roman" pitchFamily="18" charset="0"/>
              <a:cs typeface="Times New Roman" pitchFamily="18" charset="0"/>
            </a:endParaRPr>
          </a:p>
        </p:txBody>
      </p:sp>
      <p:sp>
        <p:nvSpPr>
          <p:cNvPr id="8" name="ZoneTexte 7"/>
          <p:cNvSpPr txBox="1"/>
          <p:nvPr/>
        </p:nvSpPr>
        <p:spPr>
          <a:xfrm>
            <a:off x="2915816" y="1052736"/>
            <a:ext cx="4752528" cy="369332"/>
          </a:xfrm>
          <a:prstGeom prst="rect">
            <a:avLst/>
          </a:prstGeom>
          <a:noFill/>
        </p:spPr>
        <p:txBody>
          <a:bodyPr wrap="square" rtlCol="0">
            <a:spAutoFit/>
          </a:bodyPr>
          <a:lstStyle/>
          <a:p>
            <a:r>
              <a:rPr lang="it-IT" dirty="0" smtClean="0">
                <a:latin typeface="Times New Roman" pitchFamily="18" charset="0"/>
                <a:cs typeface="Times New Roman" pitchFamily="18" charset="0"/>
              </a:rPr>
              <a:t>Forma = conformazione + taglia</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720080"/>
          </a:xfrm>
        </p:spPr>
        <p:txBody>
          <a:bodyPr>
            <a:normAutofit/>
          </a:bodyPr>
          <a:lstStyle/>
          <a:p>
            <a:r>
              <a:rPr lang="it-IT" sz="1800" dirty="0" err="1" smtClean="0">
                <a:solidFill>
                  <a:schemeClr val="tx1"/>
                </a:solidFill>
                <a:latin typeface="Times New Roman" pitchFamily="18" charset="0"/>
                <a:cs typeface="Times New Roman" pitchFamily="18" charset="0"/>
              </a:rPr>
              <a:t>Morfometria</a:t>
            </a:r>
            <a:r>
              <a:rPr lang="it-IT" sz="1800" dirty="0" smtClean="0">
                <a:solidFill>
                  <a:schemeClr val="tx1"/>
                </a:solidFill>
                <a:latin typeface="Times New Roman" pitchFamily="18" charset="0"/>
                <a:cs typeface="Times New Roman" pitchFamily="18" charset="0"/>
              </a:rPr>
              <a:t> tradizionale</a:t>
            </a:r>
            <a:br>
              <a:rPr lang="it-IT" sz="1800" dirty="0" smtClean="0">
                <a:solidFill>
                  <a:schemeClr val="tx1"/>
                </a:solidFill>
                <a:latin typeface="Times New Roman" pitchFamily="18" charset="0"/>
                <a:cs typeface="Times New Roman" pitchFamily="18" charset="0"/>
              </a:rPr>
            </a:br>
            <a:r>
              <a:rPr lang="it-IT" sz="1800" i="1" dirty="0" err="1" smtClean="0">
                <a:solidFill>
                  <a:srgbClr val="92D050"/>
                </a:solidFill>
                <a:latin typeface="Times New Roman" pitchFamily="18" charset="0"/>
                <a:cs typeface="Times New Roman" pitchFamily="18" charset="0"/>
              </a:rPr>
              <a:t>Traditional</a:t>
            </a:r>
            <a:r>
              <a:rPr lang="it-IT" sz="1800" i="1" dirty="0" smtClean="0">
                <a:solidFill>
                  <a:srgbClr val="92D050"/>
                </a:solidFill>
                <a:latin typeface="Times New Roman" pitchFamily="18" charset="0"/>
                <a:cs typeface="Times New Roman" pitchFamily="18" charset="0"/>
              </a:rPr>
              <a:t> </a:t>
            </a:r>
            <a:r>
              <a:rPr lang="it-IT" sz="1800" i="1" dirty="0" err="1" smtClean="0">
                <a:solidFill>
                  <a:srgbClr val="92D050"/>
                </a:solidFill>
                <a:latin typeface="Times New Roman" pitchFamily="18" charset="0"/>
                <a:cs typeface="Times New Roman" pitchFamily="18" charset="0"/>
              </a:rPr>
              <a:t>morphometrics</a:t>
            </a:r>
            <a:endParaRPr lang="it-IT" sz="1800" i="1" dirty="0">
              <a:solidFill>
                <a:srgbClr val="92D050"/>
              </a:solidFill>
              <a:latin typeface="Times New Roman" pitchFamily="18" charset="0"/>
              <a:cs typeface="Times New Roman" pitchFamily="18" charset="0"/>
            </a:endParaRPr>
          </a:p>
        </p:txBody>
      </p:sp>
      <p:grpSp>
        <p:nvGrpSpPr>
          <p:cNvPr id="3" name="Groupe 15"/>
          <p:cNvGrpSpPr/>
          <p:nvPr/>
        </p:nvGrpSpPr>
        <p:grpSpPr>
          <a:xfrm>
            <a:off x="1043608" y="908720"/>
            <a:ext cx="1944216" cy="5779805"/>
            <a:chOff x="1043608" y="908720"/>
            <a:chExt cx="1944216" cy="5779805"/>
          </a:xfrm>
        </p:grpSpPr>
        <p:pic>
          <p:nvPicPr>
            <p:cNvPr id="101378" name="Picture 2"/>
            <p:cNvPicPr>
              <a:picLocks noChangeAspect="1" noChangeArrowheads="1"/>
            </p:cNvPicPr>
            <p:nvPr/>
          </p:nvPicPr>
          <p:blipFill>
            <a:blip r:embed="rId3" cstate="print"/>
            <a:srcRect/>
            <a:stretch>
              <a:fillRect/>
            </a:stretch>
          </p:blipFill>
          <p:spPr bwMode="auto">
            <a:xfrm>
              <a:off x="1043608" y="908720"/>
              <a:ext cx="1944216" cy="5104456"/>
            </a:xfrm>
            <a:prstGeom prst="rect">
              <a:avLst/>
            </a:prstGeom>
            <a:noFill/>
            <a:ln w="9525">
              <a:noFill/>
              <a:miter lim="800000"/>
              <a:headEnd/>
              <a:tailEnd/>
            </a:ln>
          </p:spPr>
        </p:pic>
        <p:sp>
          <p:nvSpPr>
            <p:cNvPr id="5" name="ZoneTexte 4"/>
            <p:cNvSpPr txBox="1"/>
            <p:nvPr/>
          </p:nvSpPr>
          <p:spPr>
            <a:xfrm>
              <a:off x="1331640" y="6165305"/>
              <a:ext cx="1008112" cy="523220"/>
            </a:xfrm>
            <a:prstGeom prst="rect">
              <a:avLst/>
            </a:prstGeom>
            <a:noFill/>
          </p:spPr>
          <p:txBody>
            <a:bodyPr wrap="square" rtlCol="0">
              <a:spAutoFit/>
            </a:bodyPr>
            <a:lstStyle/>
            <a:p>
              <a:pPr algn="ctr"/>
              <a:r>
                <a:rPr lang="it-IT" sz="1400" dirty="0" smtClean="0">
                  <a:latin typeface="Times New Roman" pitchFamily="18" charset="0"/>
                  <a:cs typeface="Times New Roman" pitchFamily="18" charset="0"/>
                </a:rPr>
                <a:t>Campione </a:t>
              </a:r>
              <a:r>
                <a:rPr lang="it-IT" sz="1400" i="1" dirty="0" smtClean="0">
                  <a:solidFill>
                    <a:srgbClr val="92D050"/>
                  </a:solidFill>
                  <a:latin typeface="Times New Roman" pitchFamily="18" charset="0"/>
                  <a:cs typeface="Times New Roman" pitchFamily="18" charset="0"/>
                </a:rPr>
                <a:t>Sample</a:t>
              </a:r>
              <a:endParaRPr lang="it-IT" sz="1400" i="1" dirty="0">
                <a:solidFill>
                  <a:srgbClr val="92D050"/>
                </a:solidFill>
                <a:latin typeface="Times New Roman" pitchFamily="18" charset="0"/>
                <a:cs typeface="Times New Roman" pitchFamily="18" charset="0"/>
              </a:endParaRPr>
            </a:p>
          </p:txBody>
        </p:sp>
      </p:grpSp>
      <p:pic>
        <p:nvPicPr>
          <p:cNvPr id="101379" name="Picture 3"/>
          <p:cNvPicPr>
            <a:picLocks noChangeAspect="1" noChangeArrowheads="1"/>
          </p:cNvPicPr>
          <p:nvPr/>
        </p:nvPicPr>
        <p:blipFill>
          <a:blip r:embed="rId4" cstate="print"/>
          <a:srcRect/>
          <a:stretch>
            <a:fillRect/>
          </a:stretch>
        </p:blipFill>
        <p:spPr bwMode="auto">
          <a:xfrm>
            <a:off x="6012160" y="980728"/>
            <a:ext cx="2225666" cy="2023120"/>
          </a:xfrm>
          <a:prstGeom prst="rect">
            <a:avLst/>
          </a:prstGeom>
          <a:noFill/>
          <a:ln w="9525">
            <a:noFill/>
            <a:miter lim="800000"/>
            <a:headEnd/>
            <a:tailEnd/>
          </a:ln>
        </p:spPr>
      </p:pic>
      <p:sp>
        <p:nvSpPr>
          <p:cNvPr id="7" name="Flèche droite 6"/>
          <p:cNvSpPr/>
          <p:nvPr/>
        </p:nvSpPr>
        <p:spPr>
          <a:xfrm>
            <a:off x="3995936" y="1844824"/>
            <a:ext cx="144016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8" name="ZoneTexte 7"/>
          <p:cNvSpPr txBox="1"/>
          <p:nvPr/>
        </p:nvSpPr>
        <p:spPr>
          <a:xfrm>
            <a:off x="6012160" y="4725144"/>
            <a:ext cx="2520280" cy="523220"/>
          </a:xfrm>
          <a:prstGeom prst="rect">
            <a:avLst/>
          </a:prstGeom>
          <a:noFill/>
        </p:spPr>
        <p:txBody>
          <a:bodyPr wrap="square" rtlCol="0">
            <a:spAutoFit/>
          </a:bodyPr>
          <a:lstStyle/>
          <a:p>
            <a:r>
              <a:rPr lang="it-IT" sz="1400" dirty="0" smtClean="0">
                <a:latin typeface="Times New Roman" pitchFamily="18" charset="0"/>
                <a:cs typeface="Times New Roman" pitchFamily="18" charset="0"/>
              </a:rPr>
              <a:t>Analisi delle variabili lineari in 2D/ </a:t>
            </a:r>
            <a:r>
              <a:rPr lang="it-IT" sz="1400" i="1" dirty="0" smtClean="0">
                <a:solidFill>
                  <a:srgbClr val="92D050"/>
                </a:solidFill>
                <a:latin typeface="Times New Roman" pitchFamily="18" charset="0"/>
                <a:cs typeface="Times New Roman" pitchFamily="18" charset="0"/>
              </a:rPr>
              <a:t>Data </a:t>
            </a:r>
            <a:r>
              <a:rPr lang="it-IT" sz="1400" i="1" dirty="0" err="1" smtClean="0">
                <a:solidFill>
                  <a:srgbClr val="92D050"/>
                </a:solidFill>
                <a:latin typeface="Times New Roman" pitchFamily="18" charset="0"/>
                <a:cs typeface="Times New Roman" pitchFamily="18" charset="0"/>
              </a:rPr>
              <a:t>analysis</a:t>
            </a:r>
            <a:endParaRPr lang="it-IT" sz="1400" i="1" dirty="0">
              <a:solidFill>
                <a:srgbClr val="92D050"/>
              </a:solidFill>
              <a:latin typeface="Times New Roman" pitchFamily="18" charset="0"/>
              <a:cs typeface="Times New Roman" pitchFamily="18" charset="0"/>
            </a:endParaRPr>
          </a:p>
        </p:txBody>
      </p:sp>
      <p:sp>
        <p:nvSpPr>
          <p:cNvPr id="9" name="Flèche vers le bas 8"/>
          <p:cNvSpPr/>
          <p:nvPr/>
        </p:nvSpPr>
        <p:spPr>
          <a:xfrm>
            <a:off x="7020272" y="3140968"/>
            <a:ext cx="216024"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0" name="Flèche gauche 9"/>
          <p:cNvSpPr/>
          <p:nvPr/>
        </p:nvSpPr>
        <p:spPr>
          <a:xfrm>
            <a:off x="3923928" y="5013176"/>
            <a:ext cx="158417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3" name="Rectangle 12"/>
          <p:cNvSpPr/>
          <p:nvPr/>
        </p:nvSpPr>
        <p:spPr>
          <a:xfrm>
            <a:off x="755576" y="836712"/>
            <a:ext cx="2448272"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4" name="Rectangle 13"/>
          <p:cNvSpPr/>
          <p:nvPr/>
        </p:nvSpPr>
        <p:spPr>
          <a:xfrm>
            <a:off x="1187624" y="4869160"/>
            <a:ext cx="1728192" cy="115212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17" name="ZoneTexte 16"/>
          <p:cNvSpPr txBox="1"/>
          <p:nvPr/>
        </p:nvSpPr>
        <p:spPr>
          <a:xfrm>
            <a:off x="3275856" y="5733256"/>
            <a:ext cx="5256584" cy="738664"/>
          </a:xfrm>
          <a:prstGeom prst="rect">
            <a:avLst/>
          </a:prstGeom>
          <a:noFill/>
        </p:spPr>
        <p:txBody>
          <a:bodyPr wrap="square" rtlCol="0">
            <a:spAutoFit/>
          </a:bodyPr>
          <a:lstStyle/>
          <a:p>
            <a:r>
              <a:rPr lang="it-IT" sz="1400" dirty="0" smtClean="0">
                <a:latin typeface="Times New Roman" pitchFamily="18" charset="0"/>
                <a:cs typeface="Times New Roman" pitchFamily="18" charset="0"/>
              </a:rPr>
              <a:t>Effetto della taglia : I cambiamenti di conformazione della testa e del corpo sono nascosti</a:t>
            </a:r>
          </a:p>
          <a:p>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effect</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shape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changes</a:t>
            </a:r>
            <a:r>
              <a:rPr lang="it-IT" sz="1400" i="1" dirty="0" smtClean="0">
                <a:solidFill>
                  <a:srgbClr val="92D050"/>
                </a:solidFill>
                <a:latin typeface="Times New Roman" pitchFamily="18" charset="0"/>
                <a:cs typeface="Times New Roman" pitchFamily="18" charset="0"/>
              </a:rPr>
              <a:t> of the head and body are </a:t>
            </a:r>
            <a:r>
              <a:rPr lang="it-IT" sz="1400" i="1" dirty="0" err="1" smtClean="0">
                <a:solidFill>
                  <a:srgbClr val="92D050"/>
                </a:solidFill>
                <a:latin typeface="Times New Roman" pitchFamily="18" charset="0"/>
                <a:cs typeface="Times New Roman" pitchFamily="18" charset="0"/>
              </a:rPr>
              <a:t>hidden</a:t>
            </a:r>
            <a:r>
              <a:rPr lang="it-IT" sz="1400" i="1" dirty="0" smtClean="0">
                <a:solidFill>
                  <a:srgbClr val="92D050"/>
                </a:solidFill>
                <a:latin typeface="Times New Roman" pitchFamily="18" charset="0"/>
                <a:cs typeface="Times New Roman" pitchFamily="18" charset="0"/>
              </a:rPr>
              <a:t>.</a:t>
            </a:r>
            <a:endParaRPr lang="it-IT" sz="1400" i="1" dirty="0">
              <a:solidFill>
                <a:srgbClr val="92D050"/>
              </a:solidFill>
              <a:latin typeface="Times New Roman" pitchFamily="18" charset="0"/>
              <a:cs typeface="Times New Roman" pitchFamily="18" charset="0"/>
            </a:endParaRPr>
          </a:p>
        </p:txBody>
      </p:sp>
      <p:sp>
        <p:nvSpPr>
          <p:cNvPr id="18" name="Rectangle 17"/>
          <p:cNvSpPr/>
          <p:nvPr/>
        </p:nvSpPr>
        <p:spPr>
          <a:xfrm>
            <a:off x="1043608" y="3140968"/>
            <a:ext cx="2016224" cy="165618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1379"/>
                                        </p:tgtEl>
                                        <p:attrNameLst>
                                          <p:attrName>style.visibility</p:attrName>
                                        </p:attrNameLst>
                                      </p:cBhvr>
                                      <p:to>
                                        <p:strVal val="visible"/>
                                      </p:to>
                                    </p:set>
                                    <p:anim calcmode="lin" valueType="num">
                                      <p:cBhvr additive="base">
                                        <p:cTn id="17" dur="500" fill="hold"/>
                                        <p:tgtEl>
                                          <p:spTgt spid="101379"/>
                                        </p:tgtEl>
                                        <p:attrNameLst>
                                          <p:attrName>ppt_x</p:attrName>
                                        </p:attrNameLst>
                                      </p:cBhvr>
                                      <p:tavLst>
                                        <p:tav tm="0">
                                          <p:val>
                                            <p:strVal val="#ppt_x"/>
                                          </p:val>
                                        </p:tav>
                                        <p:tav tm="100000">
                                          <p:val>
                                            <p:strVal val="#ppt_x"/>
                                          </p:val>
                                        </p:tav>
                                      </p:tavLst>
                                    </p:anim>
                                    <p:anim calcmode="lin" valueType="num">
                                      <p:cBhvr additive="base">
                                        <p:cTn id="1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3" grpId="0" animBg="1"/>
      <p:bldP spid="14" grpId="0" animBg="1"/>
      <p:bldP spid="17" grpId="0"/>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384"/>
            <a:ext cx="8229600" cy="792088"/>
          </a:xfrm>
        </p:spPr>
        <p:txBody>
          <a:bodyPr>
            <a:normAutofit/>
          </a:bodyPr>
          <a:lstStyle/>
          <a:p>
            <a:r>
              <a:rPr lang="fr-FR" sz="2000" dirty="0" err="1" smtClean="0">
                <a:solidFill>
                  <a:schemeClr val="tx1"/>
                </a:solidFill>
                <a:latin typeface="Times New Roman" pitchFamily="18" charset="0"/>
                <a:cs typeface="Times New Roman" pitchFamily="18" charset="0"/>
              </a:rPr>
              <a:t>Soluzione</a:t>
            </a:r>
            <a:r>
              <a:rPr lang="fr-FR" sz="2000" dirty="0" smtClean="0">
                <a:solidFill>
                  <a:schemeClr val="tx1"/>
                </a:solidFill>
                <a:latin typeface="Times New Roman" pitchFamily="18" charset="0"/>
                <a:cs typeface="Times New Roman" pitchFamily="18" charset="0"/>
              </a:rPr>
              <a:t> per la </a:t>
            </a:r>
            <a:r>
              <a:rPr lang="fr-FR" sz="2000" dirty="0" err="1" smtClean="0">
                <a:solidFill>
                  <a:schemeClr val="tx1"/>
                </a:solidFill>
                <a:latin typeface="Times New Roman" pitchFamily="18" charset="0"/>
                <a:cs typeface="Times New Roman" pitchFamily="18" charset="0"/>
              </a:rPr>
              <a:t>morfometria</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tradizionale</a:t>
            </a:r>
            <a:endParaRPr lang="fr-FR" sz="2000" dirty="0">
              <a:solidFill>
                <a:schemeClr val="tx1"/>
              </a:solidFill>
              <a:latin typeface="Times New Roman" pitchFamily="18" charset="0"/>
              <a:cs typeface="Times New Roman" pitchFamily="18" charset="0"/>
            </a:endParaRPr>
          </a:p>
        </p:txBody>
      </p:sp>
      <p:sp>
        <p:nvSpPr>
          <p:cNvPr id="5" name="ZoneTexte 4"/>
          <p:cNvSpPr txBox="1"/>
          <p:nvPr/>
        </p:nvSpPr>
        <p:spPr>
          <a:xfrm>
            <a:off x="539552" y="1052736"/>
            <a:ext cx="8136904" cy="4185761"/>
          </a:xfrm>
          <a:prstGeom prst="rect">
            <a:avLst/>
          </a:prstGeom>
          <a:noFill/>
        </p:spPr>
        <p:txBody>
          <a:bodyPr wrap="square" rtlCol="0">
            <a:spAutoFit/>
          </a:bodyPr>
          <a:lstStyle/>
          <a:p>
            <a:r>
              <a:rPr lang="it-IT" sz="1400" b="1" dirty="0" smtClean="0">
                <a:latin typeface="Times New Roman" pitchFamily="18" charset="0"/>
                <a:cs typeface="Times New Roman" pitchFamily="18" charset="0"/>
              </a:rPr>
              <a:t>LOG SHAPE RATIO </a:t>
            </a:r>
            <a:r>
              <a:rPr lang="it-IT" sz="1400" dirty="0" smtClean="0">
                <a:latin typeface="Times New Roman" pitchFamily="18" charset="0"/>
                <a:cs typeface="Times New Roman" pitchFamily="18" charset="0"/>
              </a:rPr>
              <a:t>=&gt; standardizzazione delle variabili con la taglia/ </a:t>
            </a:r>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standardization</a:t>
            </a:r>
            <a:endParaRPr lang="it-IT" sz="1400" i="1" dirty="0" smtClean="0">
              <a:solidFill>
                <a:srgbClr val="92D050"/>
              </a:solidFill>
              <a:latin typeface="Times New Roman" pitchFamily="18" charset="0"/>
              <a:cs typeface="Times New Roman" pitchFamily="18" charset="0"/>
            </a:endParaRPr>
          </a:p>
          <a:p>
            <a:r>
              <a:rPr lang="it-IT" sz="1400" dirty="0" smtClean="0">
                <a:latin typeface="Times New Roman" pitchFamily="18" charset="0"/>
                <a:cs typeface="Times New Roman" pitchFamily="18" charset="0"/>
              </a:rPr>
              <a:t>	                =&gt; si divida ogni variabile per la taglia geometrica dell’ individuo corrispondente</a:t>
            </a:r>
          </a:p>
          <a:p>
            <a:endParaRPr lang="it-IT" sz="1400" dirty="0" smtClean="0">
              <a:latin typeface="Times New Roman" pitchFamily="18" charset="0"/>
              <a:cs typeface="Times New Roman" pitchFamily="18" charset="0"/>
            </a:endParaRPr>
          </a:p>
          <a:p>
            <a:pPr>
              <a:buFont typeface="Arial" pitchFamily="34" charset="0"/>
              <a:buChar char="•"/>
            </a:pPr>
            <a:r>
              <a:rPr lang="it-IT" sz="1400" dirty="0" smtClean="0">
                <a:latin typeface="Times New Roman" pitchFamily="18" charset="0"/>
                <a:cs typeface="Times New Roman" pitchFamily="18" charset="0"/>
              </a:rPr>
              <a:t> Taglia geometrica / </a:t>
            </a:r>
            <a:r>
              <a:rPr lang="it-IT" sz="1400" i="1" dirty="0" err="1" smtClean="0">
                <a:solidFill>
                  <a:srgbClr val="92D050"/>
                </a:solidFill>
                <a:latin typeface="Times New Roman" pitchFamily="18" charset="0"/>
                <a:cs typeface="Times New Roman" pitchFamily="18" charset="0"/>
              </a:rPr>
              <a:t>geometric</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(g</a:t>
            </a:r>
            <a:r>
              <a:rPr lang="it-IT" sz="1400" dirty="0" smtClean="0">
                <a:solidFill>
                  <a:srgbClr val="92D05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p>
          <a:p>
            <a:r>
              <a:rPr lang="it-IT" sz="1400" dirty="0" smtClean="0">
                <a:latin typeface="Times New Roman" pitchFamily="18" charset="0"/>
                <a:cs typeface="Times New Roman" pitchFamily="18" charset="0"/>
              </a:rPr>
              <a:t>	media geometrica delle x1 à </a:t>
            </a:r>
            <a:r>
              <a:rPr lang="it-IT" sz="1400" dirty="0" err="1" smtClean="0">
                <a:latin typeface="Times New Roman" pitchFamily="18" charset="0"/>
                <a:cs typeface="Times New Roman" pitchFamily="18" charset="0"/>
              </a:rPr>
              <a:t>xn</a:t>
            </a:r>
            <a:r>
              <a:rPr lang="it-IT" sz="1400" dirty="0" smtClean="0">
                <a:latin typeface="Times New Roman" pitchFamily="18" charset="0"/>
                <a:cs typeface="Times New Roman" pitchFamily="18" charset="0"/>
              </a:rPr>
              <a:t> variabile lineare considerate</a:t>
            </a:r>
          </a:p>
          <a:p>
            <a:r>
              <a:rPr lang="it-IT" sz="1400" dirty="0" smtClean="0">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geometric</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means</a:t>
            </a:r>
            <a:r>
              <a:rPr lang="it-IT" sz="1400" i="1" dirty="0" smtClean="0">
                <a:solidFill>
                  <a:srgbClr val="92D050"/>
                </a:solidFill>
                <a:latin typeface="Times New Roman" pitchFamily="18" charset="0"/>
                <a:cs typeface="Times New Roman" pitchFamily="18" charset="0"/>
              </a:rPr>
              <a:t> of the x1 to </a:t>
            </a:r>
            <a:r>
              <a:rPr lang="it-IT" sz="1400" i="1" dirty="0" err="1" smtClean="0">
                <a:solidFill>
                  <a:srgbClr val="92D050"/>
                </a:solidFill>
                <a:latin typeface="Times New Roman" pitchFamily="18" charset="0"/>
                <a:cs typeface="Times New Roman" pitchFamily="18" charset="0"/>
              </a:rPr>
              <a:t>xn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analysed</a:t>
            </a:r>
            <a:r>
              <a:rPr lang="it-IT" sz="1400" i="1" dirty="0" smtClean="0">
                <a:solidFill>
                  <a:srgbClr val="92D050"/>
                </a:solidFill>
                <a:latin typeface="Times New Roman" pitchFamily="18" charset="0"/>
                <a:cs typeface="Times New Roman" pitchFamily="18" charset="0"/>
              </a:rPr>
              <a:t> linear </a:t>
            </a:r>
            <a:r>
              <a:rPr lang="it-IT" sz="1400" i="1" dirty="0" err="1" smtClean="0">
                <a:solidFill>
                  <a:srgbClr val="92D050"/>
                </a:solidFill>
                <a:latin typeface="Times New Roman" pitchFamily="18" charset="0"/>
                <a:cs typeface="Times New Roman" pitchFamily="18" charset="0"/>
              </a:rPr>
              <a:t>variables</a:t>
            </a:r>
            <a:endParaRPr lang="it-IT" sz="1400" i="1" dirty="0" smtClean="0">
              <a:solidFill>
                <a:srgbClr val="92D050"/>
              </a:solidFill>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pPr>
              <a:buFont typeface="Arial" pitchFamily="34" charset="0"/>
              <a:buChar char="•"/>
            </a:pPr>
            <a:r>
              <a:rPr lang="it-IT" sz="1400" dirty="0" smtClean="0">
                <a:latin typeface="Times New Roman" pitchFamily="18" charset="0"/>
                <a:cs typeface="Times New Roman" pitchFamily="18" charset="0"/>
              </a:rPr>
              <a:t> Vettore conformazione / </a:t>
            </a:r>
            <a:r>
              <a:rPr lang="it-IT" sz="1400" i="1" dirty="0" err="1" smtClean="0">
                <a:solidFill>
                  <a:srgbClr val="92D050"/>
                </a:solidFill>
                <a:latin typeface="Times New Roman" pitchFamily="18" charset="0"/>
                <a:cs typeface="Times New Roman" pitchFamily="18" charset="0"/>
              </a:rPr>
              <a:t>Shape</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vector</a:t>
            </a:r>
            <a:r>
              <a:rPr lang="it-IT" sz="1400" i="1" dirty="0" smtClean="0">
                <a:solidFill>
                  <a:srgbClr val="92D05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(u = x / g)</a:t>
            </a:r>
          </a:p>
          <a:p>
            <a:r>
              <a:rPr lang="it-IT" sz="1400" dirty="0" smtClean="0">
                <a:latin typeface="Times New Roman" pitchFamily="18" charset="0"/>
                <a:cs typeface="Times New Roman" pitchFamily="18" charset="0"/>
              </a:rPr>
              <a:t>	vettore di trasformazione log-trasformato z = log u = log (x / g)</a:t>
            </a:r>
          </a:p>
          <a:p>
            <a:r>
              <a:rPr lang="it-IT" sz="1400" dirty="0" smtClean="0">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transformation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vector</a:t>
            </a:r>
            <a:r>
              <a:rPr lang="it-IT" sz="1400" i="1" dirty="0" smtClean="0">
                <a:solidFill>
                  <a:srgbClr val="92D050"/>
                </a:solidFill>
                <a:latin typeface="Times New Roman" pitchFamily="18" charset="0"/>
                <a:cs typeface="Times New Roman" pitchFamily="18" charset="0"/>
              </a:rPr>
              <a:t> log-</a:t>
            </a:r>
            <a:r>
              <a:rPr lang="it-IT" sz="1400" i="1" dirty="0" err="1" smtClean="0">
                <a:solidFill>
                  <a:srgbClr val="92D050"/>
                </a:solidFill>
                <a:latin typeface="Times New Roman" pitchFamily="18" charset="0"/>
                <a:cs typeface="Times New Roman" pitchFamily="18" charset="0"/>
              </a:rPr>
              <a:t>transformed</a:t>
            </a:r>
            <a:endParaRPr lang="it-IT" sz="1400" i="1" dirty="0" smtClean="0">
              <a:solidFill>
                <a:srgbClr val="92D050"/>
              </a:solidFill>
              <a:latin typeface="Times New Roman" pitchFamily="18" charset="0"/>
              <a:cs typeface="Times New Roman" pitchFamily="18" charset="0"/>
            </a:endParaRPr>
          </a:p>
          <a:p>
            <a:endParaRPr lang="it-IT" sz="1400" i="1" dirty="0" smtClean="0">
              <a:solidFill>
                <a:srgbClr val="002060"/>
              </a:solidFill>
              <a:latin typeface="Times New Roman" pitchFamily="18" charset="0"/>
              <a:cs typeface="Times New Roman" pitchFamily="18" charset="0"/>
            </a:endParaRPr>
          </a:p>
          <a:p>
            <a:r>
              <a:rPr lang="it-IT" sz="1400" dirty="0" smtClean="0">
                <a:latin typeface="Times New Roman" pitchFamily="18" charset="0"/>
                <a:cs typeface="Times New Roman" pitchFamily="18" charset="0"/>
              </a:rPr>
              <a:t>=&gt; Calcolato dei z1 à z per ogni variabile x1 a </a:t>
            </a:r>
            <a:r>
              <a:rPr lang="it-IT" sz="1400" dirty="0" err="1" smtClean="0">
                <a:latin typeface="Times New Roman" pitchFamily="18" charset="0"/>
                <a:cs typeface="Times New Roman" pitchFamily="18" charset="0"/>
              </a:rPr>
              <a:t>xn</a:t>
            </a:r>
            <a:r>
              <a:rPr lang="it-IT" sz="1400" dirty="0" smtClean="0">
                <a:latin typeface="Times New Roman" pitchFamily="18" charset="0"/>
                <a:cs typeface="Times New Roman" pitchFamily="18" charset="0"/>
              </a:rPr>
              <a:t> definendo la taglia/ </a:t>
            </a:r>
            <a:r>
              <a:rPr lang="it-IT" sz="1400" i="1" dirty="0" err="1" smtClean="0">
                <a:solidFill>
                  <a:srgbClr val="92D050"/>
                </a:solidFill>
                <a:latin typeface="Times New Roman" pitchFamily="18" charset="0"/>
                <a:cs typeface="Times New Roman" pitchFamily="18" charset="0"/>
              </a:rPr>
              <a:t>Calculation</a:t>
            </a:r>
            <a:r>
              <a:rPr lang="it-IT" sz="1400" i="1" dirty="0" smtClean="0">
                <a:solidFill>
                  <a:srgbClr val="92D050"/>
                </a:solidFill>
                <a:latin typeface="Times New Roman" pitchFamily="18" charset="0"/>
                <a:cs typeface="Times New Roman" pitchFamily="18" charset="0"/>
              </a:rPr>
              <a:t> of the log z1 to </a:t>
            </a:r>
            <a:r>
              <a:rPr lang="it-IT" sz="1400" i="1" dirty="0" err="1" smtClean="0">
                <a:solidFill>
                  <a:srgbClr val="92D050"/>
                </a:solidFill>
                <a:latin typeface="Times New Roman" pitchFamily="18" charset="0"/>
                <a:cs typeface="Times New Roman" pitchFamily="18" charset="0"/>
              </a:rPr>
              <a:t>zn</a:t>
            </a:r>
            <a:r>
              <a:rPr lang="it-IT" sz="1400" i="1" dirty="0" smtClean="0">
                <a:solidFill>
                  <a:srgbClr val="92D050"/>
                </a:solidFill>
                <a:latin typeface="Times New Roman" pitchFamily="18" charset="0"/>
                <a:cs typeface="Times New Roman" pitchFamily="18" charset="0"/>
              </a:rPr>
              <a:t> for </a:t>
            </a:r>
            <a:r>
              <a:rPr lang="it-IT" sz="1400" i="1" dirty="0" err="1" smtClean="0">
                <a:solidFill>
                  <a:srgbClr val="92D050"/>
                </a:solidFill>
                <a:latin typeface="Times New Roman" pitchFamily="18" charset="0"/>
                <a:cs typeface="Times New Roman" pitchFamily="18" charset="0"/>
              </a:rPr>
              <a:t>each</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variables</a:t>
            </a:r>
            <a:r>
              <a:rPr lang="it-IT" sz="1400" i="1" dirty="0" smtClean="0">
                <a:solidFill>
                  <a:srgbClr val="92D050"/>
                </a:solidFill>
                <a:latin typeface="Times New Roman" pitchFamily="18" charset="0"/>
                <a:cs typeface="Times New Roman" pitchFamily="18" charset="0"/>
              </a:rPr>
              <a:t> x1 to </a:t>
            </a:r>
            <a:r>
              <a:rPr lang="it-IT" sz="1400" i="1" dirty="0" err="1" smtClean="0">
                <a:solidFill>
                  <a:srgbClr val="92D050"/>
                </a:solidFill>
                <a:latin typeface="Times New Roman" pitchFamily="18" charset="0"/>
                <a:cs typeface="Times New Roman" pitchFamily="18" charset="0"/>
              </a:rPr>
              <a:t>xn</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defining</a:t>
            </a:r>
            <a:r>
              <a:rPr lang="it-IT" sz="1400" i="1" dirty="0" smtClean="0">
                <a:solidFill>
                  <a:srgbClr val="92D050"/>
                </a:solidFill>
                <a:latin typeface="Times New Roman" pitchFamily="18" charset="0"/>
                <a:cs typeface="Times New Roman" pitchFamily="18" charset="0"/>
              </a:rPr>
              <a:t> </a:t>
            </a:r>
            <a:r>
              <a:rPr lang="it-IT" sz="1400" i="1" dirty="0" err="1" smtClean="0">
                <a:solidFill>
                  <a:srgbClr val="92D050"/>
                </a:solidFill>
                <a:latin typeface="Times New Roman" pitchFamily="18" charset="0"/>
                <a:cs typeface="Times New Roman" pitchFamily="18" charset="0"/>
              </a:rPr>
              <a:t>size</a:t>
            </a:r>
            <a:r>
              <a:rPr lang="it-IT" sz="1400" i="1" dirty="0" smtClean="0">
                <a:solidFill>
                  <a:srgbClr val="92D050"/>
                </a:solidFill>
                <a:latin typeface="Times New Roman" pitchFamily="18" charset="0"/>
                <a:cs typeface="Times New Roman" pitchFamily="18" charset="0"/>
              </a:rPr>
              <a:t> (g)</a:t>
            </a:r>
          </a:p>
          <a:p>
            <a:endParaRPr lang="it-IT" sz="1400" dirty="0" smtClean="0">
              <a:latin typeface="Times New Roman" pitchFamily="18" charset="0"/>
              <a:cs typeface="Times New Roman" pitchFamily="18" charset="0"/>
            </a:endParaRPr>
          </a:p>
          <a:p>
            <a:endParaRPr lang="it-IT" sz="1400" dirty="0" smtClean="0">
              <a:latin typeface="Times New Roman" pitchFamily="18" charset="0"/>
              <a:cs typeface="Times New Roman" pitchFamily="18" charset="0"/>
            </a:endParaRPr>
          </a:p>
          <a:p>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pic>
        <p:nvPicPr>
          <p:cNvPr id="99330" name="Picture 2"/>
          <p:cNvPicPr>
            <a:picLocks noChangeAspect="1" noChangeArrowheads="1"/>
          </p:cNvPicPr>
          <p:nvPr/>
        </p:nvPicPr>
        <p:blipFill>
          <a:blip r:embed="rId3" cstate="print"/>
          <a:srcRect/>
          <a:stretch>
            <a:fillRect/>
          </a:stretch>
        </p:blipFill>
        <p:spPr bwMode="auto">
          <a:xfrm>
            <a:off x="3178585" y="2503259"/>
            <a:ext cx="2016224" cy="493999"/>
          </a:xfrm>
          <a:prstGeom prst="rect">
            <a:avLst/>
          </a:prstGeom>
          <a:noFill/>
          <a:ln w="9525">
            <a:noFill/>
            <a:miter lim="800000"/>
            <a:headEnd/>
            <a:tailEnd/>
          </a:ln>
        </p:spPr>
      </p:pic>
      <p:pic>
        <p:nvPicPr>
          <p:cNvPr id="99331" name="Picture 3"/>
          <p:cNvPicPr>
            <a:picLocks noChangeAspect="1" noChangeArrowheads="1"/>
          </p:cNvPicPr>
          <p:nvPr/>
        </p:nvPicPr>
        <p:blipFill>
          <a:blip r:embed="rId4" cstate="print"/>
          <a:srcRect/>
          <a:stretch>
            <a:fillRect/>
          </a:stretch>
        </p:blipFill>
        <p:spPr bwMode="auto">
          <a:xfrm>
            <a:off x="2915816" y="4653136"/>
            <a:ext cx="3195323" cy="648072"/>
          </a:xfrm>
          <a:prstGeom prst="rect">
            <a:avLst/>
          </a:prstGeom>
          <a:noFill/>
          <a:ln w="9525">
            <a:noFill/>
            <a:miter lim="800000"/>
            <a:headEnd/>
            <a:tailEnd/>
          </a:ln>
        </p:spPr>
      </p:pic>
      <p:sp>
        <p:nvSpPr>
          <p:cNvPr id="8" name="Flèche droite 7"/>
          <p:cNvSpPr/>
          <p:nvPr/>
        </p:nvSpPr>
        <p:spPr>
          <a:xfrm>
            <a:off x="395536" y="5805264"/>
            <a:ext cx="136815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sp>
        <p:nvSpPr>
          <p:cNvPr id="9" name="ZoneTexte 8"/>
          <p:cNvSpPr txBox="1"/>
          <p:nvPr/>
        </p:nvSpPr>
        <p:spPr>
          <a:xfrm>
            <a:off x="1835696" y="5733256"/>
            <a:ext cx="7128792" cy="584775"/>
          </a:xfrm>
          <a:prstGeom prst="rect">
            <a:avLst/>
          </a:prstGeom>
          <a:noFill/>
        </p:spPr>
        <p:txBody>
          <a:bodyPr wrap="square" rtlCol="0">
            <a:spAutoFit/>
          </a:bodyPr>
          <a:lstStyle/>
          <a:p>
            <a:r>
              <a:rPr lang="it-IT" sz="1600" dirty="0" smtClean="0">
                <a:latin typeface="Times New Roman" pitchFamily="18" charset="0"/>
                <a:cs typeface="Times New Roman" pitchFamily="18" charset="0"/>
              </a:rPr>
              <a:t>Si ottiene una nuova serie di dati trasformati che verranno poi studiati con una PCA</a:t>
            </a:r>
          </a:p>
          <a:p>
            <a:r>
              <a:rPr lang="it-IT" sz="1600" i="1" dirty="0" err="1" smtClean="0">
                <a:solidFill>
                  <a:srgbClr val="92D050"/>
                </a:solidFill>
                <a:latin typeface="Times New Roman" pitchFamily="18" charset="0"/>
                <a:cs typeface="Times New Roman" pitchFamily="18" charset="0"/>
              </a:rPr>
              <a:t>This</a:t>
            </a:r>
            <a:r>
              <a:rPr lang="it-IT" sz="1600" i="1" dirty="0" smtClean="0">
                <a:solidFill>
                  <a:srgbClr val="92D050"/>
                </a:solidFill>
                <a:latin typeface="Times New Roman" pitchFamily="18" charset="0"/>
                <a:cs typeface="Times New Roman" pitchFamily="18" charset="0"/>
              </a:rPr>
              <a:t> new data set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studied</a:t>
            </a:r>
            <a:r>
              <a:rPr lang="it-IT" sz="1600" i="1" dirty="0" smtClean="0">
                <a:solidFill>
                  <a:srgbClr val="92D050"/>
                </a:solidFill>
                <a:latin typeface="Times New Roman" pitchFamily="18" charset="0"/>
                <a:cs typeface="Times New Roman" pitchFamily="18" charset="0"/>
              </a:rPr>
              <a:t> with a PCA</a:t>
            </a:r>
            <a:endParaRPr lang="it-IT"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36712"/>
          </a:xfrm>
        </p:spPr>
        <p:txBody>
          <a:bodyPr>
            <a:normAutofit/>
          </a:bodyPr>
          <a:lstStyle/>
          <a:p>
            <a:r>
              <a:rPr lang="fr-FR" sz="2000" dirty="0" err="1" smtClean="0">
                <a:solidFill>
                  <a:schemeClr val="tx1"/>
                </a:solidFill>
                <a:latin typeface="Times New Roman" pitchFamily="18" charset="0"/>
                <a:cs typeface="Times New Roman" pitchFamily="18" charset="0"/>
              </a:rPr>
              <a:t>Morfometria</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geometrica</a:t>
            </a:r>
            <a:r>
              <a:rPr lang="fr-FR" sz="2000" dirty="0" smtClean="0">
                <a:solidFill>
                  <a:schemeClr val="tx1"/>
                </a:solidFill>
                <a:latin typeface="Times New Roman" pitchFamily="18" charset="0"/>
                <a:cs typeface="Times New Roman" pitchFamily="18" charset="0"/>
              </a:rPr>
              <a:t> / </a:t>
            </a:r>
            <a:r>
              <a:rPr lang="fr-FR" sz="2000" i="1" dirty="0" err="1" smtClean="0">
                <a:solidFill>
                  <a:srgbClr val="92D050"/>
                </a:solidFill>
                <a:latin typeface="Times New Roman" pitchFamily="18" charset="0"/>
                <a:cs typeface="Times New Roman" pitchFamily="18" charset="0"/>
              </a:rPr>
              <a:t>Geometric</a:t>
            </a:r>
            <a:r>
              <a:rPr lang="fr-FR" sz="2000" i="1" dirty="0" smtClean="0">
                <a:solidFill>
                  <a:srgbClr val="92D050"/>
                </a:solidFill>
                <a:latin typeface="Times New Roman" pitchFamily="18" charset="0"/>
                <a:cs typeface="Times New Roman" pitchFamily="18" charset="0"/>
              </a:rPr>
              <a:t> </a:t>
            </a:r>
            <a:r>
              <a:rPr lang="fr-FR" sz="2000" i="1" dirty="0" err="1" smtClean="0">
                <a:solidFill>
                  <a:srgbClr val="92D050"/>
                </a:solidFill>
                <a:latin typeface="Times New Roman" pitchFamily="18" charset="0"/>
                <a:cs typeface="Times New Roman" pitchFamily="18" charset="0"/>
              </a:rPr>
              <a:t>morphometrics</a:t>
            </a:r>
            <a:endParaRPr lang="fr-FR" sz="2000" i="1" dirty="0">
              <a:solidFill>
                <a:srgbClr val="92D050"/>
              </a:solidFill>
              <a:latin typeface="Times New Roman" pitchFamily="18" charset="0"/>
              <a:cs typeface="Times New Roman" pitchFamily="18" charset="0"/>
            </a:endParaRPr>
          </a:p>
        </p:txBody>
      </p:sp>
      <p:grpSp>
        <p:nvGrpSpPr>
          <p:cNvPr id="3" name="Groupe 3"/>
          <p:cNvGrpSpPr/>
          <p:nvPr/>
        </p:nvGrpSpPr>
        <p:grpSpPr>
          <a:xfrm>
            <a:off x="1043608" y="908720"/>
            <a:ext cx="1944216" cy="5625916"/>
            <a:chOff x="1043608" y="908720"/>
            <a:chExt cx="1944216" cy="5625916"/>
          </a:xfrm>
        </p:grpSpPr>
        <p:pic>
          <p:nvPicPr>
            <p:cNvPr id="5" name="Picture 2"/>
            <p:cNvPicPr>
              <a:picLocks noChangeAspect="1" noChangeArrowheads="1"/>
            </p:cNvPicPr>
            <p:nvPr/>
          </p:nvPicPr>
          <p:blipFill>
            <a:blip r:embed="rId3" cstate="print"/>
            <a:srcRect/>
            <a:stretch>
              <a:fillRect/>
            </a:stretch>
          </p:blipFill>
          <p:spPr bwMode="auto">
            <a:xfrm>
              <a:off x="1043608" y="908720"/>
              <a:ext cx="1944216" cy="5104456"/>
            </a:xfrm>
            <a:prstGeom prst="rect">
              <a:avLst/>
            </a:prstGeom>
            <a:noFill/>
            <a:ln w="9525">
              <a:noFill/>
              <a:miter lim="800000"/>
              <a:headEnd/>
              <a:tailEnd/>
            </a:ln>
          </p:spPr>
        </p:pic>
        <p:sp>
          <p:nvSpPr>
            <p:cNvPr id="6" name="ZoneTexte 5"/>
            <p:cNvSpPr txBox="1"/>
            <p:nvPr/>
          </p:nvSpPr>
          <p:spPr>
            <a:xfrm>
              <a:off x="1331640" y="6165304"/>
              <a:ext cx="1368152"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campione</a:t>
              </a:r>
              <a:endParaRPr lang="fr-FR" dirty="0">
                <a:latin typeface="Times New Roman" pitchFamily="18" charset="0"/>
                <a:cs typeface="Times New Roman" pitchFamily="18" charset="0"/>
              </a:endParaRPr>
            </a:p>
          </p:txBody>
        </p:sp>
      </p:grpSp>
      <p:pic>
        <p:nvPicPr>
          <p:cNvPr id="102402" name="Picture 2"/>
          <p:cNvPicPr>
            <a:picLocks noChangeAspect="1" noChangeArrowheads="1"/>
          </p:cNvPicPr>
          <p:nvPr/>
        </p:nvPicPr>
        <p:blipFill>
          <a:blip r:embed="rId4" cstate="print"/>
          <a:srcRect/>
          <a:stretch>
            <a:fillRect/>
          </a:stretch>
        </p:blipFill>
        <p:spPr bwMode="auto">
          <a:xfrm>
            <a:off x="4967444" y="836712"/>
            <a:ext cx="2828925" cy="2462213"/>
          </a:xfrm>
          <a:prstGeom prst="rect">
            <a:avLst/>
          </a:prstGeom>
          <a:noFill/>
          <a:ln w="9525">
            <a:noFill/>
            <a:miter lim="800000"/>
            <a:headEnd/>
            <a:tailEnd/>
          </a:ln>
        </p:spPr>
      </p:pic>
      <p:sp>
        <p:nvSpPr>
          <p:cNvPr id="8" name="ZoneTexte 7"/>
          <p:cNvSpPr txBox="1"/>
          <p:nvPr/>
        </p:nvSpPr>
        <p:spPr>
          <a:xfrm>
            <a:off x="4067944" y="3861048"/>
            <a:ext cx="4392488" cy="2554545"/>
          </a:xfrm>
          <a:prstGeom prst="rect">
            <a:avLst/>
          </a:prstGeom>
          <a:noFill/>
        </p:spPr>
        <p:txBody>
          <a:bodyPr wrap="square" rtlCol="0">
            <a:spAutoFit/>
          </a:bodyPr>
          <a:lstStyle/>
          <a:p>
            <a:r>
              <a:rPr lang="it-IT" sz="1600" dirty="0" smtClean="0">
                <a:latin typeface="Times New Roman" pitchFamily="18" charset="0"/>
                <a:cs typeface="Times New Roman" pitchFamily="18" charset="0"/>
              </a:rPr>
              <a:t>Tutte le informazione </a:t>
            </a:r>
            <a:r>
              <a:rPr lang="it-IT" sz="1600" dirty="0" err="1" smtClean="0">
                <a:latin typeface="Times New Roman" pitchFamily="18" charset="0"/>
                <a:cs typeface="Times New Roman" pitchFamily="18" charset="0"/>
              </a:rPr>
              <a:t>morfometriche</a:t>
            </a:r>
            <a:r>
              <a:rPr lang="it-IT" sz="1600" dirty="0" smtClean="0">
                <a:latin typeface="Times New Roman" pitchFamily="18" charset="0"/>
                <a:cs typeface="Times New Roman" pitchFamily="18" charset="0"/>
              </a:rPr>
              <a:t> (geometriche) disponibili dai </a:t>
            </a:r>
            <a:r>
              <a:rPr lang="it-IT" sz="1600" dirty="0" err="1" smtClean="0">
                <a:latin typeface="Times New Roman" pitchFamily="18" charset="0"/>
                <a:cs typeface="Times New Roman" pitchFamily="18" charset="0"/>
              </a:rPr>
              <a:t>landmarks</a:t>
            </a:r>
            <a:r>
              <a:rPr lang="it-IT" sz="1600" dirty="0" smtClean="0">
                <a:latin typeface="Times New Roman" pitchFamily="18" charset="0"/>
                <a:cs typeface="Times New Roman" pitchFamily="18" charset="0"/>
              </a:rPr>
              <a:t> sono prese in considerazione per ulteriori analisi </a:t>
            </a:r>
          </a:p>
          <a:p>
            <a:endParaRPr lang="it-IT" sz="1600" dirty="0" smtClean="0">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The </a:t>
            </a:r>
            <a:r>
              <a:rPr lang="it-IT" sz="1600" i="1" dirty="0" err="1" smtClean="0">
                <a:solidFill>
                  <a:srgbClr val="92D050"/>
                </a:solidFill>
                <a:latin typeface="Times New Roman" pitchFamily="18" charset="0"/>
                <a:cs typeface="Times New Roman" pitchFamily="18" charset="0"/>
              </a:rPr>
              <a:t>whole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morphometrica</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geometric</a:t>
            </a:r>
            <a:r>
              <a:rPr lang="it-IT" sz="1600" i="1" dirty="0" smtClean="0">
                <a:solidFill>
                  <a:srgbClr val="92D050"/>
                </a:solidFill>
                <a:latin typeface="Times New Roman" pitchFamily="18" charset="0"/>
                <a:cs typeface="Times New Roman" pitchFamily="18" charset="0"/>
              </a:rPr>
              <a:t>) information </a:t>
            </a:r>
            <a:r>
              <a:rPr lang="it-IT" sz="1600" i="1" dirty="0" err="1" smtClean="0">
                <a:solidFill>
                  <a:srgbClr val="92D050"/>
                </a:solidFill>
                <a:latin typeface="Times New Roman" pitchFamily="18" charset="0"/>
                <a:cs typeface="Times New Roman" pitchFamily="18" charset="0"/>
              </a:rPr>
              <a:t>available</a:t>
            </a:r>
            <a:r>
              <a:rPr lang="it-IT" sz="1600" i="1" dirty="0" smtClean="0">
                <a:solidFill>
                  <a:srgbClr val="92D050"/>
                </a:solidFill>
                <a:latin typeface="Times New Roman" pitchFamily="18" charset="0"/>
                <a:cs typeface="Times New Roman" pitchFamily="18" charset="0"/>
              </a:rPr>
              <a:t> from </a:t>
            </a:r>
            <a:r>
              <a:rPr lang="it-IT" sz="1600" i="1" dirty="0" err="1" smtClean="0">
                <a:solidFill>
                  <a:srgbClr val="92D050"/>
                </a:solidFill>
                <a:latin typeface="Times New Roman" pitchFamily="18" charset="0"/>
                <a:cs typeface="Times New Roman" pitchFamily="18" charset="0"/>
              </a:rPr>
              <a:t>those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digitized</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landmarks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taken</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into</a:t>
            </a:r>
            <a:r>
              <a:rPr lang="it-IT" sz="1600" i="1" dirty="0" smtClean="0">
                <a:solidFill>
                  <a:srgbClr val="92D050"/>
                </a:solidFill>
                <a:latin typeface="Times New Roman" pitchFamily="18" charset="0"/>
                <a:cs typeface="Times New Roman" pitchFamily="18" charset="0"/>
              </a:rPr>
              <a:t> account in </a:t>
            </a:r>
            <a:r>
              <a:rPr lang="it-IT" sz="1600" i="1" dirty="0" err="1" smtClean="0">
                <a:solidFill>
                  <a:srgbClr val="92D050"/>
                </a:solidFill>
                <a:latin typeface="Times New Roman" pitchFamily="18" charset="0"/>
                <a:cs typeface="Times New Roman" pitchFamily="18" charset="0"/>
              </a:rPr>
              <a:t>further</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analyses</a:t>
            </a:r>
            <a:r>
              <a:rPr lang="it-IT" sz="1600" dirty="0" smtClean="0">
                <a:solidFill>
                  <a:srgbClr val="92D050"/>
                </a:solidFill>
                <a:latin typeface="Times New Roman" pitchFamily="18" charset="0"/>
                <a:cs typeface="Times New Roman" pitchFamily="18" charset="0"/>
              </a:rPr>
              <a:t>.</a:t>
            </a:r>
          </a:p>
          <a:p>
            <a:endParaRPr lang="it-IT" sz="1600" dirty="0" smtClean="0">
              <a:latin typeface="Times New Roman" pitchFamily="18" charset="0"/>
              <a:cs typeface="Times New Roman" pitchFamily="18" charset="0"/>
            </a:endParaRPr>
          </a:p>
          <a:p>
            <a:pPr>
              <a:buFont typeface="Symbol"/>
              <a:buChar char="Þ"/>
            </a:pPr>
            <a:r>
              <a:rPr lang="it-IT" sz="1600" dirty="0" smtClean="0">
                <a:latin typeface="Times New Roman" pitchFamily="18" charset="0"/>
                <a:cs typeface="Times New Roman" pitchFamily="18" charset="0"/>
              </a:rPr>
              <a:t>Il fattore taglia è comunque presente</a:t>
            </a:r>
          </a:p>
          <a:p>
            <a:pPr>
              <a:buFont typeface="Symbol"/>
              <a:buChar char="Þ"/>
            </a:pPr>
            <a:r>
              <a:rPr lang="it-IT" sz="1600" i="1" dirty="0" smtClean="0">
                <a:solidFill>
                  <a:srgbClr val="92D050"/>
                </a:solidFill>
                <a:latin typeface="Times New Roman" pitchFamily="18" charset="0"/>
                <a:cs typeface="Times New Roman" pitchFamily="18" charset="0"/>
              </a:rPr>
              <a:t>The </a:t>
            </a:r>
            <a:r>
              <a:rPr lang="it-IT" sz="1600" i="1" dirty="0" err="1" smtClean="0">
                <a:solidFill>
                  <a:srgbClr val="92D050"/>
                </a:solidFill>
                <a:latin typeface="Times New Roman" pitchFamily="18" charset="0"/>
                <a:cs typeface="Times New Roman" pitchFamily="18" charset="0"/>
              </a:rPr>
              <a:t>size</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effect</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still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present</a:t>
            </a:r>
            <a:endParaRPr lang="it-IT" sz="1600"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1520" y="1700808"/>
            <a:ext cx="8928992" cy="3168352"/>
            <a:chOff x="251520" y="1700808"/>
            <a:chExt cx="8928992" cy="3168352"/>
          </a:xfrm>
          <a:solidFill>
            <a:schemeClr val="tx1"/>
          </a:solidFill>
        </p:grpSpPr>
        <p:pic>
          <p:nvPicPr>
            <p:cNvPr id="32770" name="Picture 2"/>
            <p:cNvPicPr>
              <a:picLocks noChangeAspect="1" noChangeArrowheads="1"/>
            </p:cNvPicPr>
            <p:nvPr/>
          </p:nvPicPr>
          <p:blipFill>
            <a:blip r:embed="rId3" cstate="print"/>
            <a:srcRect t="10479" r="2213" b="4105"/>
            <a:stretch>
              <a:fillRect/>
            </a:stretch>
          </p:blipFill>
          <p:spPr bwMode="auto">
            <a:xfrm>
              <a:off x="251520" y="1700808"/>
              <a:ext cx="4838383" cy="3168352"/>
            </a:xfrm>
            <a:prstGeom prst="rect">
              <a:avLst/>
            </a:prstGeom>
            <a:grpFill/>
            <a:ln w="9525">
              <a:noFill/>
              <a:miter lim="800000"/>
              <a:headEnd/>
              <a:tailEnd/>
            </a:ln>
          </p:spPr>
        </p:pic>
        <p:pic>
          <p:nvPicPr>
            <p:cNvPr id="4" name="Picture 2"/>
            <p:cNvPicPr>
              <a:picLocks noChangeAspect="1" noChangeArrowheads="1"/>
            </p:cNvPicPr>
            <p:nvPr/>
          </p:nvPicPr>
          <p:blipFill>
            <a:blip r:embed="rId4" cstate="print"/>
            <a:srcRect l="8747" t="7500"/>
            <a:stretch>
              <a:fillRect/>
            </a:stretch>
          </p:blipFill>
          <p:spPr bwMode="auto">
            <a:xfrm>
              <a:off x="5112568" y="1725432"/>
              <a:ext cx="4067944" cy="3071720"/>
            </a:xfrm>
            <a:prstGeom prst="rect">
              <a:avLst/>
            </a:prstGeom>
            <a:grpFill/>
            <a:ln w="9525">
              <a:noFill/>
              <a:miter lim="800000"/>
              <a:headEnd/>
              <a:tailEnd/>
            </a:ln>
          </p:spPr>
        </p:pic>
      </p:grpSp>
      <p:sp>
        <p:nvSpPr>
          <p:cNvPr id="5" name="ZoneTexte 4"/>
          <p:cNvSpPr txBox="1"/>
          <p:nvPr/>
        </p:nvSpPr>
        <p:spPr>
          <a:xfrm>
            <a:off x="1043608" y="692696"/>
            <a:ext cx="5544616"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Landmarks</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476672"/>
            <a:ext cx="8136904" cy="1200329"/>
          </a:xfrm>
          <a:prstGeom prst="rect">
            <a:avLst/>
          </a:prstGeom>
          <a:noFill/>
        </p:spPr>
        <p:txBody>
          <a:bodyPr wrap="square" rtlCol="0">
            <a:spAutoFit/>
          </a:bodyPr>
          <a:lstStyle/>
          <a:p>
            <a:r>
              <a:rPr lang="it-IT" b="1" dirty="0" smtClean="0">
                <a:latin typeface="Times New Roman" pitchFamily="18" charset="0"/>
                <a:cs typeface="Times New Roman" pitchFamily="18" charset="0"/>
              </a:rPr>
              <a:t>General </a:t>
            </a:r>
            <a:r>
              <a:rPr lang="it-IT" b="1" dirty="0" err="1" smtClean="0">
                <a:latin typeface="Times New Roman" pitchFamily="18" charset="0"/>
                <a:cs typeface="Times New Roman" pitchFamily="18" charset="0"/>
              </a:rPr>
              <a:t>Procrustes</a:t>
            </a:r>
            <a:r>
              <a:rPr lang="it-IT" b="1" dirty="0" smtClean="0">
                <a:latin typeface="Times New Roman" pitchFamily="18" charset="0"/>
                <a:cs typeface="Times New Roman" pitchFamily="18" charset="0"/>
              </a:rPr>
              <a:t> Analysis</a:t>
            </a:r>
          </a:p>
          <a:p>
            <a:endParaRPr lang="it-IT" dirty="0" smtClean="0">
              <a:latin typeface="Times New Roman" pitchFamily="18" charset="0"/>
              <a:cs typeface="Times New Roman" pitchFamily="18" charset="0"/>
            </a:endParaRPr>
          </a:p>
          <a:p>
            <a:r>
              <a:rPr lang="it-IT" dirty="0" smtClean="0">
                <a:latin typeface="Times New Roman" pitchFamily="18" charset="0"/>
                <a:cs typeface="Times New Roman" pitchFamily="18" charset="0"/>
              </a:rPr>
              <a:t>Questo metodo permette di togliere il fattore taglia</a:t>
            </a:r>
          </a:p>
          <a:p>
            <a:r>
              <a:rPr lang="it-IT" i="1" dirty="0" err="1" smtClean="0">
                <a:solidFill>
                  <a:srgbClr val="92D050"/>
                </a:solidFill>
                <a:latin typeface="Times New Roman" pitchFamily="18" charset="0"/>
                <a:cs typeface="Times New Roman" pitchFamily="18" charset="0"/>
              </a:rPr>
              <a:t>Allowed</a:t>
            </a:r>
            <a:r>
              <a:rPr lang="it-IT" i="1" dirty="0" smtClean="0">
                <a:solidFill>
                  <a:srgbClr val="92D050"/>
                </a:solidFill>
                <a:latin typeface="Times New Roman" pitchFamily="18" charset="0"/>
                <a:cs typeface="Times New Roman" pitchFamily="18" charset="0"/>
              </a:rPr>
              <a:t> to take over the </a:t>
            </a:r>
            <a:r>
              <a:rPr lang="it-IT" i="1" dirty="0" err="1" smtClean="0">
                <a:solidFill>
                  <a:srgbClr val="92D050"/>
                </a:solidFill>
                <a:latin typeface="Times New Roman" pitchFamily="18" charset="0"/>
                <a:cs typeface="Times New Roman" pitchFamily="18" charset="0"/>
              </a:rPr>
              <a:t>size</a:t>
            </a:r>
            <a:r>
              <a:rPr lang="it-IT" i="1" dirty="0" smtClean="0">
                <a:solidFill>
                  <a:srgbClr val="92D050"/>
                </a:solidFill>
                <a:latin typeface="Times New Roman" pitchFamily="18" charset="0"/>
                <a:cs typeface="Times New Roman" pitchFamily="18" charset="0"/>
              </a:rPr>
              <a:t> </a:t>
            </a:r>
            <a:r>
              <a:rPr lang="it-IT" i="1" dirty="0" err="1" smtClean="0">
                <a:solidFill>
                  <a:srgbClr val="92D050"/>
                </a:solidFill>
                <a:latin typeface="Times New Roman" pitchFamily="18" charset="0"/>
                <a:cs typeface="Times New Roman" pitchFamily="18" charset="0"/>
              </a:rPr>
              <a:t>effect</a:t>
            </a:r>
            <a:endParaRPr lang="it-IT" i="1" dirty="0">
              <a:solidFill>
                <a:srgbClr val="92D050"/>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1475656" y="1994148"/>
            <a:ext cx="5753100" cy="1866900"/>
          </a:xfrm>
          <a:prstGeom prst="rect">
            <a:avLst/>
          </a:prstGeom>
          <a:noFill/>
          <a:ln w="9525">
            <a:noFill/>
            <a:miter lim="800000"/>
            <a:headEnd/>
            <a:tailEnd/>
          </a:ln>
        </p:spPr>
      </p:pic>
      <p:grpSp>
        <p:nvGrpSpPr>
          <p:cNvPr id="2" name="Groupe 11"/>
          <p:cNvGrpSpPr/>
          <p:nvPr/>
        </p:nvGrpSpPr>
        <p:grpSpPr>
          <a:xfrm>
            <a:off x="179512" y="4005064"/>
            <a:ext cx="1704726" cy="2137572"/>
            <a:chOff x="35496" y="3789040"/>
            <a:chExt cx="2336421" cy="2929660"/>
          </a:xfrm>
        </p:grpSpPr>
        <p:pic>
          <p:nvPicPr>
            <p:cNvPr id="55299" name="Picture 3"/>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a:off x="35496" y="5445224"/>
              <a:ext cx="1936626" cy="1273476"/>
            </a:xfrm>
            <a:prstGeom prst="rect">
              <a:avLst/>
            </a:prstGeom>
            <a:noFill/>
            <a:ln w="9525">
              <a:noFill/>
              <a:miter lim="800000"/>
              <a:headEnd/>
              <a:tailEnd/>
            </a:ln>
          </p:spPr>
        </p:pic>
        <p:pic>
          <p:nvPicPr>
            <p:cNvPr id="55298" name="Picture 2"/>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35496" y="3789040"/>
              <a:ext cx="2336421" cy="1523901"/>
            </a:xfrm>
            <a:prstGeom prst="rect">
              <a:avLst/>
            </a:prstGeom>
            <a:noFill/>
            <a:ln w="9525">
              <a:noFill/>
              <a:miter lim="800000"/>
              <a:headEnd/>
              <a:tailEnd/>
            </a:ln>
          </p:spPr>
        </p:pic>
      </p:grpSp>
      <p:grpSp>
        <p:nvGrpSpPr>
          <p:cNvPr id="3" name="Groupe 12"/>
          <p:cNvGrpSpPr/>
          <p:nvPr/>
        </p:nvGrpSpPr>
        <p:grpSpPr>
          <a:xfrm>
            <a:off x="2483768" y="4077072"/>
            <a:ext cx="1760278" cy="2132856"/>
            <a:chOff x="2627784" y="3717032"/>
            <a:chExt cx="2592288" cy="3140968"/>
          </a:xfrm>
        </p:grpSpPr>
        <p:pic>
          <p:nvPicPr>
            <p:cNvPr id="55300" name="Picture 4"/>
            <p:cNvPicPr>
              <a:picLocks noChangeAspect="1" noChangeArrowheads="1"/>
            </p:cNvPicPr>
            <p:nvPr/>
          </p:nvPicPr>
          <p:blipFill>
            <a:blip r:embed="rId6" cstate="print">
              <a:clrChange>
                <a:clrFrom>
                  <a:srgbClr val="010101"/>
                </a:clrFrom>
                <a:clrTo>
                  <a:srgbClr val="010101">
                    <a:alpha val="0"/>
                  </a:srgbClr>
                </a:clrTo>
              </a:clrChange>
            </a:blip>
            <a:srcRect/>
            <a:stretch>
              <a:fillRect/>
            </a:stretch>
          </p:blipFill>
          <p:spPr bwMode="auto">
            <a:xfrm>
              <a:off x="2627784" y="3717032"/>
              <a:ext cx="2285582" cy="1684469"/>
            </a:xfrm>
            <a:prstGeom prst="rect">
              <a:avLst/>
            </a:prstGeom>
            <a:noFill/>
            <a:ln w="9525">
              <a:noFill/>
              <a:miter lim="800000"/>
              <a:headEnd/>
              <a:tailEnd/>
            </a:ln>
          </p:spPr>
        </p:pic>
        <p:pic>
          <p:nvPicPr>
            <p:cNvPr id="55301" name="Picture 5"/>
            <p:cNvPicPr>
              <a:picLocks noChangeAspect="1" noChangeArrowheads="1"/>
            </p:cNvPicPr>
            <p:nvPr/>
          </p:nvPicPr>
          <p:blipFill>
            <a:blip r:embed="rId7" cstate="print">
              <a:clrChange>
                <a:clrFrom>
                  <a:srgbClr val="010101"/>
                </a:clrFrom>
                <a:clrTo>
                  <a:srgbClr val="010101">
                    <a:alpha val="0"/>
                  </a:srgbClr>
                </a:clrTo>
              </a:clrChange>
            </a:blip>
            <a:srcRect/>
            <a:stretch>
              <a:fillRect/>
            </a:stretch>
          </p:blipFill>
          <p:spPr bwMode="auto">
            <a:xfrm>
              <a:off x="2927719" y="5180302"/>
              <a:ext cx="2292353" cy="1677698"/>
            </a:xfrm>
            <a:prstGeom prst="rect">
              <a:avLst/>
            </a:prstGeom>
            <a:noFill/>
            <a:ln w="9525">
              <a:noFill/>
              <a:miter lim="800000"/>
              <a:headEnd/>
              <a:tailEnd/>
            </a:ln>
          </p:spPr>
        </p:pic>
      </p:grpSp>
      <p:pic>
        <p:nvPicPr>
          <p:cNvPr id="55302" name="Picture 6"/>
          <p:cNvPicPr>
            <a:picLocks noChangeAspect="1" noChangeArrowheads="1"/>
          </p:cNvPicPr>
          <p:nvPr/>
        </p:nvPicPr>
        <p:blipFill>
          <a:blip r:embed="rId8" cstate="print"/>
          <a:srcRect/>
          <a:stretch>
            <a:fillRect/>
          </a:stretch>
        </p:blipFill>
        <p:spPr bwMode="auto">
          <a:xfrm>
            <a:off x="4644008" y="4221088"/>
            <a:ext cx="1767248" cy="1307694"/>
          </a:xfrm>
          <a:prstGeom prst="rect">
            <a:avLst/>
          </a:prstGeom>
          <a:noFill/>
          <a:ln w="9525">
            <a:noFill/>
            <a:miter lim="800000"/>
            <a:headEnd/>
            <a:tailEnd/>
          </a:ln>
        </p:spPr>
      </p:pic>
      <p:pic>
        <p:nvPicPr>
          <p:cNvPr id="55303" name="Picture 7"/>
          <p:cNvPicPr>
            <a:picLocks noChangeAspect="1" noChangeArrowheads="1"/>
          </p:cNvPicPr>
          <p:nvPr/>
        </p:nvPicPr>
        <p:blipFill>
          <a:blip r:embed="rId9" cstate="print"/>
          <a:srcRect/>
          <a:stretch>
            <a:fillRect/>
          </a:stretch>
        </p:blipFill>
        <p:spPr bwMode="auto">
          <a:xfrm>
            <a:off x="6948264" y="4221088"/>
            <a:ext cx="1902631" cy="1365573"/>
          </a:xfrm>
          <a:prstGeom prst="rect">
            <a:avLst/>
          </a:prstGeom>
          <a:noFill/>
          <a:ln w="9525">
            <a:noFill/>
            <a:miter lim="800000"/>
            <a:headEnd/>
            <a:tailEnd/>
          </a:ln>
        </p:spPr>
      </p:pic>
      <p:pic>
        <p:nvPicPr>
          <p:cNvPr id="55304" name="Picture 8"/>
          <p:cNvPicPr>
            <a:picLocks noChangeAspect="1" noChangeArrowheads="1"/>
          </p:cNvPicPr>
          <p:nvPr/>
        </p:nvPicPr>
        <p:blipFill>
          <a:blip r:embed="rId10" cstate="print"/>
          <a:srcRect/>
          <a:stretch>
            <a:fillRect/>
          </a:stretch>
        </p:blipFill>
        <p:spPr bwMode="auto">
          <a:xfrm>
            <a:off x="7092280" y="404664"/>
            <a:ext cx="1524323" cy="11464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836712"/>
          </a:xfrm>
        </p:spPr>
        <p:txBody>
          <a:bodyPr>
            <a:normAutofit/>
          </a:bodyPr>
          <a:lstStyle/>
          <a:p>
            <a:r>
              <a:rPr lang="fr-FR" sz="2000" dirty="0" err="1" smtClean="0">
                <a:solidFill>
                  <a:schemeClr val="tx1"/>
                </a:solidFill>
                <a:latin typeface="Times New Roman" pitchFamily="18" charset="0"/>
                <a:cs typeface="Times New Roman" pitchFamily="18" charset="0"/>
              </a:rPr>
              <a:t>Morfometria</a:t>
            </a:r>
            <a:r>
              <a:rPr lang="fr-FR" sz="2000" dirty="0" smtClean="0">
                <a:solidFill>
                  <a:schemeClr val="tx1"/>
                </a:solidFill>
                <a:latin typeface="Times New Roman" pitchFamily="18" charset="0"/>
                <a:cs typeface="Times New Roman" pitchFamily="18" charset="0"/>
              </a:rPr>
              <a:t> </a:t>
            </a:r>
            <a:r>
              <a:rPr lang="fr-FR" sz="2000" dirty="0" err="1" smtClean="0">
                <a:solidFill>
                  <a:schemeClr val="tx1"/>
                </a:solidFill>
                <a:latin typeface="Times New Roman" pitchFamily="18" charset="0"/>
                <a:cs typeface="Times New Roman" pitchFamily="18" charset="0"/>
              </a:rPr>
              <a:t>geometrica</a:t>
            </a:r>
            <a:r>
              <a:rPr lang="fr-FR" sz="2000" dirty="0" smtClean="0">
                <a:solidFill>
                  <a:schemeClr val="tx1"/>
                </a:solidFill>
                <a:latin typeface="Times New Roman" pitchFamily="18" charset="0"/>
                <a:cs typeface="Times New Roman" pitchFamily="18" charset="0"/>
              </a:rPr>
              <a:t> / </a:t>
            </a:r>
            <a:r>
              <a:rPr lang="fr-FR" sz="2000" i="1" dirty="0" err="1" smtClean="0">
                <a:solidFill>
                  <a:srgbClr val="92D050"/>
                </a:solidFill>
                <a:latin typeface="Times New Roman" pitchFamily="18" charset="0"/>
                <a:cs typeface="Times New Roman" pitchFamily="18" charset="0"/>
              </a:rPr>
              <a:t>Geometric</a:t>
            </a:r>
            <a:r>
              <a:rPr lang="fr-FR" sz="2000" i="1" dirty="0" smtClean="0">
                <a:solidFill>
                  <a:srgbClr val="92D050"/>
                </a:solidFill>
                <a:latin typeface="Times New Roman" pitchFamily="18" charset="0"/>
                <a:cs typeface="Times New Roman" pitchFamily="18" charset="0"/>
              </a:rPr>
              <a:t> </a:t>
            </a:r>
            <a:r>
              <a:rPr lang="fr-FR" sz="2000" i="1" dirty="0" err="1" smtClean="0">
                <a:solidFill>
                  <a:srgbClr val="92D050"/>
                </a:solidFill>
                <a:latin typeface="Times New Roman" pitchFamily="18" charset="0"/>
                <a:cs typeface="Times New Roman" pitchFamily="18" charset="0"/>
              </a:rPr>
              <a:t>morphometrics</a:t>
            </a:r>
            <a:endParaRPr lang="fr-FR" sz="2000" i="1" dirty="0">
              <a:solidFill>
                <a:srgbClr val="92D050"/>
              </a:solidFill>
              <a:latin typeface="Times New Roman" pitchFamily="18" charset="0"/>
              <a:cs typeface="Times New Roman" pitchFamily="18" charset="0"/>
            </a:endParaRPr>
          </a:p>
        </p:txBody>
      </p:sp>
      <p:grpSp>
        <p:nvGrpSpPr>
          <p:cNvPr id="3" name="Groupe 3"/>
          <p:cNvGrpSpPr/>
          <p:nvPr/>
        </p:nvGrpSpPr>
        <p:grpSpPr>
          <a:xfrm>
            <a:off x="1043608" y="908720"/>
            <a:ext cx="1944216" cy="5625916"/>
            <a:chOff x="1043608" y="908720"/>
            <a:chExt cx="1944216" cy="5625916"/>
          </a:xfrm>
        </p:grpSpPr>
        <p:pic>
          <p:nvPicPr>
            <p:cNvPr id="5" name="Picture 2"/>
            <p:cNvPicPr>
              <a:picLocks noChangeAspect="1" noChangeArrowheads="1"/>
            </p:cNvPicPr>
            <p:nvPr/>
          </p:nvPicPr>
          <p:blipFill>
            <a:blip r:embed="rId3" cstate="print"/>
            <a:srcRect/>
            <a:stretch>
              <a:fillRect/>
            </a:stretch>
          </p:blipFill>
          <p:spPr bwMode="auto">
            <a:xfrm>
              <a:off x="1043608" y="908720"/>
              <a:ext cx="1944216" cy="5104456"/>
            </a:xfrm>
            <a:prstGeom prst="rect">
              <a:avLst/>
            </a:prstGeom>
            <a:noFill/>
            <a:ln w="9525">
              <a:noFill/>
              <a:miter lim="800000"/>
              <a:headEnd/>
              <a:tailEnd/>
            </a:ln>
          </p:spPr>
        </p:pic>
        <p:sp>
          <p:nvSpPr>
            <p:cNvPr id="6" name="ZoneTexte 5"/>
            <p:cNvSpPr txBox="1"/>
            <p:nvPr/>
          </p:nvSpPr>
          <p:spPr>
            <a:xfrm>
              <a:off x="1331640" y="6165304"/>
              <a:ext cx="1368152"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campione</a:t>
              </a:r>
              <a:endParaRPr lang="fr-FR" dirty="0">
                <a:latin typeface="Times New Roman" pitchFamily="18" charset="0"/>
                <a:cs typeface="Times New Roman" pitchFamily="18" charset="0"/>
              </a:endParaRPr>
            </a:p>
          </p:txBody>
        </p:sp>
      </p:grpSp>
      <p:pic>
        <p:nvPicPr>
          <p:cNvPr id="102402" name="Picture 2"/>
          <p:cNvPicPr>
            <a:picLocks noChangeAspect="1" noChangeArrowheads="1"/>
          </p:cNvPicPr>
          <p:nvPr/>
        </p:nvPicPr>
        <p:blipFill>
          <a:blip r:embed="rId4" cstate="print"/>
          <a:srcRect/>
          <a:stretch>
            <a:fillRect/>
          </a:stretch>
        </p:blipFill>
        <p:spPr bwMode="auto">
          <a:xfrm>
            <a:off x="4967444" y="836712"/>
            <a:ext cx="2828925" cy="2462213"/>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820" y="3645025"/>
            <a:ext cx="5404166" cy="270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816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it-IT" kern="0" dirty="0"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it-IT" kern="0" dirty="0"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sp>
        <p:nvSpPr>
          <p:cNvPr id="6" name="ZoneTexte 5"/>
          <p:cNvSpPr txBox="1"/>
          <p:nvPr/>
        </p:nvSpPr>
        <p:spPr>
          <a:xfrm>
            <a:off x="251521" y="1340768"/>
            <a:ext cx="3960440" cy="1323439"/>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fr-FR" sz="1600" i="1" dirty="0" smtClean="0">
                <a:solidFill>
                  <a:srgbClr val="92D050"/>
                </a:solidFill>
                <a:latin typeface="Times New Roman" pitchFamily="18" charset="0"/>
                <a:cs typeface="Times New Roman" pitchFamily="18" charset="0"/>
              </a:rPr>
              <a:t>Rachis</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vertebral</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column</a:t>
            </a:r>
            <a:endParaRPr lang="fr-FR" sz="1600" i="1" dirty="0" smtClean="0">
              <a:solidFill>
                <a:srgbClr val="92D050"/>
              </a:solidFill>
              <a:latin typeface="Times New Roman" pitchFamily="18" charset="0"/>
              <a:cs typeface="Times New Roman" pitchFamily="18" charset="0"/>
            </a:endParaRPr>
          </a:p>
          <a:p>
            <a:r>
              <a:rPr lang="fr-FR" sz="1600" i="1" dirty="0" smtClean="0">
                <a:solidFill>
                  <a:srgbClr val="92D050"/>
                </a:solidFill>
                <a:latin typeface="Times New Roman" pitchFamily="18" charset="0"/>
                <a:cs typeface="Times New Roman" pitchFamily="18" charset="0"/>
              </a:rPr>
              <a:t>32/33 </a:t>
            </a:r>
            <a:r>
              <a:rPr lang="fr-FR" sz="1600" i="1" dirty="0" err="1" smtClean="0">
                <a:solidFill>
                  <a:srgbClr val="92D050"/>
                </a:solidFill>
                <a:latin typeface="Times New Roman" pitchFamily="18" charset="0"/>
                <a:cs typeface="Times New Roman" pitchFamily="18" charset="0"/>
              </a:rPr>
              <a:t>vertebra</a:t>
            </a:r>
            <a:endParaRPr lang="fr-FR" sz="1600" i="1" dirty="0" smtClean="0">
              <a:solidFill>
                <a:srgbClr val="92D050"/>
              </a:solidFill>
              <a:latin typeface="Times New Roman" pitchFamily="18" charset="0"/>
              <a:cs typeface="Times New Roman" pitchFamily="18" charset="0"/>
            </a:endParaRPr>
          </a:p>
          <a:p>
            <a:endParaRPr lang="fr-FR" sz="1600" dirty="0">
              <a:latin typeface="Times New Roman" pitchFamily="18" charset="0"/>
              <a:cs typeface="Times New Roman" pitchFamily="18" charset="0"/>
            </a:endParaRPr>
          </a:p>
        </p:txBody>
      </p:sp>
      <p:grpSp>
        <p:nvGrpSpPr>
          <p:cNvPr id="10" name="Groupe 9"/>
          <p:cNvGrpSpPr/>
          <p:nvPr/>
        </p:nvGrpSpPr>
        <p:grpSpPr>
          <a:xfrm>
            <a:off x="4211960" y="0"/>
            <a:ext cx="4932040" cy="6856413"/>
            <a:chOff x="4211960" y="0"/>
            <a:chExt cx="4932040" cy="6856413"/>
          </a:xfrm>
        </p:grpSpPr>
        <p:pic>
          <p:nvPicPr>
            <p:cNvPr id="273411" name="Picture 3"/>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9" name="Rectangle 8"/>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392288"/>
            <a:ext cx="8229600" cy="1468760"/>
          </a:xfrm>
        </p:spPr>
        <p:txBody>
          <a:bodyPr/>
          <a:lstStyle/>
          <a:p>
            <a:pPr algn="ctr">
              <a:buNone/>
            </a:pPr>
            <a:r>
              <a:rPr lang="it-IT" dirty="0" smtClean="0">
                <a:latin typeface="Times New Roman" pitchFamily="18" charset="0"/>
                <a:cs typeface="Times New Roman" pitchFamily="18" charset="0"/>
              </a:rPr>
              <a:t>Applicazioni e casi studi</a:t>
            </a:r>
          </a:p>
          <a:p>
            <a:pPr algn="ctr">
              <a:buNone/>
            </a:pPr>
            <a:r>
              <a:rPr lang="it-IT" i="1" dirty="0" smtClean="0">
                <a:solidFill>
                  <a:srgbClr val="92D050"/>
                </a:solidFill>
                <a:latin typeface="Times New Roman" pitchFamily="18" charset="0"/>
                <a:cs typeface="Times New Roman" pitchFamily="18" charset="0"/>
              </a:rPr>
              <a:t>Applications and case of </a:t>
            </a:r>
            <a:r>
              <a:rPr lang="it-IT" i="1" dirty="0" err="1" smtClean="0">
                <a:solidFill>
                  <a:srgbClr val="92D050"/>
                </a:solidFill>
                <a:latin typeface="Times New Roman" pitchFamily="18" charset="0"/>
                <a:cs typeface="Times New Roman" pitchFamily="18" charset="0"/>
              </a:rPr>
              <a:t>study</a:t>
            </a:r>
            <a:endParaRPr lang="it-IT" i="1" dirty="0">
              <a:solidFill>
                <a:srgbClr val="92D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144000" cy="576064"/>
          </a:xfrm>
        </p:spPr>
        <p:txBody>
          <a:bodyPr>
            <a:normAutofit/>
          </a:bodyPr>
          <a:lstStyle/>
          <a:p>
            <a:r>
              <a:rPr lang="fr-FR" sz="1800" dirty="0" smtClean="0">
                <a:solidFill>
                  <a:schemeClr val="tx1"/>
                </a:solidFill>
              </a:rPr>
              <a:t>The </a:t>
            </a:r>
            <a:r>
              <a:rPr lang="fr-FR" sz="1800" dirty="0" err="1" smtClean="0">
                <a:solidFill>
                  <a:schemeClr val="tx1"/>
                </a:solidFill>
              </a:rPr>
              <a:t>bony</a:t>
            </a:r>
            <a:r>
              <a:rPr lang="fr-FR" sz="1800" dirty="0" smtClean="0">
                <a:solidFill>
                  <a:schemeClr val="tx1"/>
                </a:solidFill>
              </a:rPr>
              <a:t> </a:t>
            </a:r>
            <a:r>
              <a:rPr lang="fr-FR" sz="1800" dirty="0" err="1" smtClean="0">
                <a:solidFill>
                  <a:schemeClr val="tx1"/>
                </a:solidFill>
              </a:rPr>
              <a:t>labirynth</a:t>
            </a:r>
            <a:r>
              <a:rPr lang="fr-FR" sz="1800" dirty="0" smtClean="0">
                <a:solidFill>
                  <a:schemeClr val="tx1"/>
                </a:solidFill>
              </a:rPr>
              <a:t> of Neandertal (</a:t>
            </a:r>
            <a:r>
              <a:rPr lang="fr-FR" sz="1800" dirty="0" err="1" smtClean="0">
                <a:solidFill>
                  <a:schemeClr val="tx1"/>
                </a:solidFill>
              </a:rPr>
              <a:t>Spoor</a:t>
            </a:r>
            <a:r>
              <a:rPr lang="fr-FR" sz="1800" dirty="0" smtClean="0">
                <a:solidFill>
                  <a:schemeClr val="tx1"/>
                </a:solidFill>
              </a:rPr>
              <a:t>, 2003)</a:t>
            </a:r>
            <a:endParaRPr lang="fr-FR" sz="1800" dirty="0">
              <a:solidFill>
                <a:schemeClr val="tx1"/>
              </a:solidFill>
            </a:endParaRPr>
          </a:p>
        </p:txBody>
      </p:sp>
      <p:pic>
        <p:nvPicPr>
          <p:cNvPr id="4" name="Picture 2"/>
          <p:cNvPicPr>
            <a:picLocks noChangeAspect="1" noChangeArrowheads="1"/>
          </p:cNvPicPr>
          <p:nvPr/>
        </p:nvPicPr>
        <p:blipFill>
          <a:blip r:embed="rId3" cstate="print"/>
          <a:srcRect l="8010" t="2174" r="5959" b="13043"/>
          <a:stretch>
            <a:fillRect/>
          </a:stretch>
        </p:blipFill>
        <p:spPr bwMode="auto">
          <a:xfrm>
            <a:off x="1113769" y="476672"/>
            <a:ext cx="7080787" cy="4680520"/>
          </a:xfrm>
          <a:prstGeom prst="rect">
            <a:avLst/>
          </a:prstGeom>
          <a:noFill/>
          <a:ln w="9525">
            <a:noFill/>
            <a:miter lim="800000"/>
            <a:headEnd/>
            <a:tailEnd/>
          </a:ln>
        </p:spPr>
      </p:pic>
      <p:sp>
        <p:nvSpPr>
          <p:cNvPr id="11" name="ZoneTexte 10"/>
          <p:cNvSpPr txBox="1"/>
          <p:nvPr/>
        </p:nvSpPr>
        <p:spPr>
          <a:xfrm>
            <a:off x="0" y="5301208"/>
            <a:ext cx="9144000" cy="1368152"/>
          </a:xfrm>
          <a:prstGeom prst="rect">
            <a:avLst/>
          </a:prstGeom>
          <a:noFill/>
          <a:ln w="38100">
            <a:solidFill>
              <a:srgbClr val="FF0000"/>
            </a:solidFill>
          </a:ln>
        </p:spPr>
        <p:txBody>
          <a:bodyPr wrap="square" rtlCol="0">
            <a:spAutoFit/>
          </a:bodyPr>
          <a:lstStyle/>
          <a:p>
            <a:pPr algn="just"/>
            <a:r>
              <a:rPr lang="en-US" sz="1600" dirty="0" smtClean="0"/>
              <a:t>I </a:t>
            </a:r>
            <a:r>
              <a:rPr lang="it-IT" sz="1600" dirty="0" smtClean="0"/>
              <a:t>risultati</a:t>
            </a:r>
            <a:r>
              <a:rPr lang="en-US" sz="1600" dirty="0" smtClean="0"/>
              <a:t> </a:t>
            </a:r>
            <a:r>
              <a:rPr lang="it-IT" sz="1600" dirty="0" smtClean="0"/>
              <a:t>dimostrano</a:t>
            </a:r>
            <a:r>
              <a:rPr lang="en-US" sz="1600" dirty="0" smtClean="0"/>
              <a:t> </a:t>
            </a:r>
            <a:r>
              <a:rPr lang="it-IT" sz="1600" dirty="0" smtClean="0"/>
              <a:t>che l’orecchio interno dei </a:t>
            </a:r>
            <a:r>
              <a:rPr lang="it-IT" sz="1600" dirty="0" err="1" smtClean="0"/>
              <a:t>Neandertal</a:t>
            </a:r>
            <a:r>
              <a:rPr lang="it-IT" sz="1600" dirty="0" smtClean="0"/>
              <a:t> </a:t>
            </a:r>
            <a:r>
              <a:rPr lang="en-US" sz="1600" dirty="0" err="1" smtClean="0"/>
              <a:t>si</a:t>
            </a:r>
            <a:r>
              <a:rPr lang="en-US" sz="1600" dirty="0" smtClean="0"/>
              <a:t> </a:t>
            </a:r>
            <a:r>
              <a:rPr lang="it-IT" sz="1600" dirty="0" smtClean="0"/>
              <a:t>distingue</a:t>
            </a:r>
            <a:r>
              <a:rPr lang="en-US" sz="1600" dirty="0" smtClean="0"/>
              <a:t> </a:t>
            </a:r>
            <a:r>
              <a:rPr lang="en-US" sz="1600" dirty="0" err="1" smtClean="0"/>
              <a:t>nella</a:t>
            </a:r>
            <a:r>
              <a:rPr lang="en-US" sz="1600" dirty="0" smtClean="0"/>
              <a:t> </a:t>
            </a:r>
            <a:r>
              <a:rPr lang="en-US" sz="1600" dirty="0" err="1" smtClean="0"/>
              <a:t>morfomologia</a:t>
            </a:r>
            <a:r>
              <a:rPr lang="en-US" sz="1600" dirty="0" smtClean="0"/>
              <a:t> </a:t>
            </a:r>
            <a:r>
              <a:rPr lang="en-US" sz="1600" dirty="0" err="1" smtClean="0"/>
              <a:t>dei</a:t>
            </a:r>
            <a:r>
              <a:rPr lang="en-US" sz="1600" dirty="0" smtClean="0"/>
              <a:t> </a:t>
            </a:r>
            <a:r>
              <a:rPr lang="it-IT" sz="1600" dirty="0" smtClean="0"/>
              <a:t>uomini</a:t>
            </a:r>
            <a:r>
              <a:rPr lang="en-US" sz="1600" dirty="0" smtClean="0"/>
              <a:t> </a:t>
            </a:r>
            <a:r>
              <a:rPr lang="it-IT" sz="1600" dirty="0" smtClean="0"/>
              <a:t>dell’Olocene</a:t>
            </a:r>
            <a:r>
              <a:rPr lang="en-US" sz="1600" dirty="0" smtClean="0"/>
              <a:t> </a:t>
            </a:r>
            <a:r>
              <a:rPr lang="en-US" sz="1600" dirty="0" smtClean="0"/>
              <a:t>e del Pleistocene </a:t>
            </a:r>
            <a:r>
              <a:rPr lang="it-IT" sz="1600" dirty="0" smtClean="0"/>
              <a:t>superi</a:t>
            </a:r>
            <a:r>
              <a:rPr lang="en-US" sz="1600" dirty="0" smtClean="0"/>
              <a:t>ore</a:t>
            </a:r>
            <a:r>
              <a:rPr lang="en-US" sz="1600" dirty="0" smtClean="0"/>
              <a:t>.</a:t>
            </a:r>
          </a:p>
          <a:p>
            <a:pPr algn="just"/>
            <a:r>
              <a:rPr lang="it-IT" sz="1600" dirty="0" smtClean="0"/>
              <a:t>Rispetto all’uomo moderno l’orecchio interno </a:t>
            </a:r>
            <a:r>
              <a:rPr lang="en-US" sz="1600" dirty="0" smtClean="0"/>
              <a:t>del </a:t>
            </a:r>
            <a:r>
              <a:rPr lang="en-US" sz="1600" dirty="0" err="1" smtClean="0"/>
              <a:t>Neandertal</a:t>
            </a:r>
            <a:r>
              <a:rPr lang="en-US" sz="1600" dirty="0" smtClean="0"/>
              <a:t> </a:t>
            </a:r>
            <a:r>
              <a:rPr lang="it-IT" sz="1600" dirty="0" smtClean="0"/>
              <a:t>è caratterizzato da un arco </a:t>
            </a:r>
            <a:r>
              <a:rPr lang="en-US" sz="1600" dirty="0" smtClean="0"/>
              <a:t>del </a:t>
            </a:r>
            <a:r>
              <a:rPr lang="it-IT" sz="1600" dirty="0" smtClean="0"/>
              <a:t>canale</a:t>
            </a:r>
            <a:r>
              <a:rPr lang="en-US" sz="1600" dirty="0" smtClean="0"/>
              <a:t> </a:t>
            </a:r>
            <a:r>
              <a:rPr lang="it-IT" sz="1600" dirty="0" smtClean="0"/>
              <a:t>semicircolare anteriore più piccolo nel valore assoluto e relativo</a:t>
            </a:r>
            <a:r>
              <a:rPr lang="en-US" sz="1600" dirty="0" smtClean="0"/>
              <a:t>, </a:t>
            </a:r>
            <a:r>
              <a:rPr lang="it-IT" sz="1600" dirty="0" smtClean="0"/>
              <a:t>abbastanza appuntito e con più torsioni</a:t>
            </a:r>
            <a:endParaRPr lang="it-IT" sz="1600" dirty="0"/>
          </a:p>
        </p:txBody>
      </p:sp>
      <p:sp>
        <p:nvSpPr>
          <p:cNvPr id="12" name="ZoneTexte 11"/>
          <p:cNvSpPr txBox="1"/>
          <p:nvPr/>
        </p:nvSpPr>
        <p:spPr>
          <a:xfrm>
            <a:off x="1115616" y="4869160"/>
            <a:ext cx="1512168" cy="307777"/>
          </a:xfrm>
          <a:prstGeom prst="rect">
            <a:avLst/>
          </a:prstGeom>
          <a:noFill/>
        </p:spPr>
        <p:txBody>
          <a:bodyPr wrap="square" rtlCol="0">
            <a:spAutoFit/>
          </a:bodyPr>
          <a:lstStyle/>
          <a:p>
            <a:r>
              <a:rPr lang="fr-FR" sz="1400" dirty="0" err="1" smtClean="0">
                <a:solidFill>
                  <a:schemeClr val="bg1"/>
                </a:solidFill>
                <a:latin typeface="Times New Roman" pitchFamily="18" charset="0"/>
                <a:cs typeface="Times New Roman" pitchFamily="18" charset="0"/>
              </a:rPr>
              <a:t>Uomo</a:t>
            </a:r>
            <a:r>
              <a:rPr lang="fr-FR" sz="1400" dirty="0" smtClean="0">
                <a:solidFill>
                  <a:schemeClr val="bg1"/>
                </a:solidFill>
                <a:latin typeface="Times New Roman" pitchFamily="18" charset="0"/>
                <a:cs typeface="Times New Roman" pitchFamily="18" charset="0"/>
              </a:rPr>
              <a:t> </a:t>
            </a:r>
            <a:r>
              <a:rPr lang="fr-FR" sz="1400" dirty="0" err="1" smtClean="0">
                <a:solidFill>
                  <a:schemeClr val="bg1"/>
                </a:solidFill>
                <a:latin typeface="Times New Roman" pitchFamily="18" charset="0"/>
                <a:cs typeface="Times New Roman" pitchFamily="18" charset="0"/>
              </a:rPr>
              <a:t>moderno</a:t>
            </a:r>
            <a:endParaRPr lang="fr-FR" sz="1400" dirty="0">
              <a:solidFill>
                <a:schemeClr val="bg1"/>
              </a:solidFill>
              <a:latin typeface="Times New Roman" pitchFamily="18" charset="0"/>
              <a:cs typeface="Times New Roman" pitchFamily="18" charset="0"/>
            </a:endParaRPr>
          </a:p>
        </p:txBody>
      </p:sp>
      <p:sp>
        <p:nvSpPr>
          <p:cNvPr id="13" name="ZoneTexte 12"/>
          <p:cNvSpPr txBox="1"/>
          <p:nvPr/>
        </p:nvSpPr>
        <p:spPr>
          <a:xfrm>
            <a:off x="3851920" y="4869160"/>
            <a:ext cx="2016224" cy="307777"/>
          </a:xfrm>
          <a:prstGeom prst="rect">
            <a:avLst/>
          </a:prstGeom>
          <a:noFill/>
        </p:spPr>
        <p:txBody>
          <a:bodyPr wrap="square" rtlCol="0">
            <a:spAutoFit/>
          </a:bodyPr>
          <a:lstStyle/>
          <a:p>
            <a:r>
              <a:rPr lang="fr-FR" sz="1400" dirty="0" smtClean="0">
                <a:solidFill>
                  <a:schemeClr val="bg1"/>
                </a:solidFill>
                <a:latin typeface="Times New Roman" pitchFamily="18" charset="0"/>
                <a:cs typeface="Times New Roman" pitchFamily="18" charset="0"/>
              </a:rPr>
              <a:t>Neandertal (Gibraltar 1)</a:t>
            </a:r>
            <a:endParaRPr lang="fr-FR" sz="1400" dirty="0">
              <a:solidFill>
                <a:schemeClr val="bg1"/>
              </a:solidFill>
              <a:latin typeface="Times New Roman" pitchFamily="18" charset="0"/>
              <a:cs typeface="Times New Roman" pitchFamily="18" charset="0"/>
            </a:endParaRPr>
          </a:p>
        </p:txBody>
      </p:sp>
      <p:sp>
        <p:nvSpPr>
          <p:cNvPr id="14" name="ZoneTexte 13"/>
          <p:cNvSpPr txBox="1"/>
          <p:nvPr/>
        </p:nvSpPr>
        <p:spPr>
          <a:xfrm>
            <a:off x="5940152" y="476672"/>
            <a:ext cx="2305272" cy="307777"/>
          </a:xfrm>
          <a:prstGeom prst="rect">
            <a:avLst/>
          </a:prstGeom>
          <a:noFill/>
        </p:spPr>
        <p:txBody>
          <a:bodyPr wrap="square" rtlCol="0">
            <a:spAutoFit/>
          </a:bodyPr>
          <a:lstStyle/>
          <a:p>
            <a:r>
              <a:rPr lang="fr-FR" sz="1400" dirty="0" smtClean="0">
                <a:solidFill>
                  <a:schemeClr val="bg1"/>
                </a:solidFill>
                <a:latin typeface="Times New Roman" pitchFamily="18" charset="0"/>
                <a:cs typeface="Times New Roman" pitchFamily="18" charset="0"/>
              </a:rPr>
              <a:t>Neandertal (</a:t>
            </a:r>
            <a:r>
              <a:rPr lang="fr-FR" sz="1400" dirty="0" err="1" smtClean="0">
                <a:solidFill>
                  <a:schemeClr val="bg1"/>
                </a:solidFill>
                <a:latin typeface="Times New Roman" pitchFamily="18" charset="0"/>
                <a:cs typeface="Times New Roman" pitchFamily="18" charset="0"/>
              </a:rPr>
              <a:t>Petitpuymoyen</a:t>
            </a:r>
            <a:r>
              <a:rPr lang="fr-FR" sz="1400" dirty="0" smtClean="0">
                <a:solidFill>
                  <a:schemeClr val="bg1"/>
                </a:solidFill>
                <a:latin typeface="Times New Roman" pitchFamily="18" charset="0"/>
                <a:cs typeface="Times New Roman" pitchFamily="18" charset="0"/>
              </a:rPr>
              <a:t>)</a:t>
            </a:r>
            <a:endParaRPr lang="fr-FR" sz="1400" dirty="0">
              <a:solidFill>
                <a:schemeClr val="bg1"/>
              </a:solidFill>
              <a:latin typeface="Times New Roman" pitchFamily="18" charset="0"/>
              <a:cs typeface="Times New Roman" pitchFamily="18" charset="0"/>
            </a:endParaRPr>
          </a:p>
        </p:txBody>
      </p:sp>
      <p:sp>
        <p:nvSpPr>
          <p:cNvPr id="15" name="Ellipse 14"/>
          <p:cNvSpPr/>
          <p:nvPr/>
        </p:nvSpPr>
        <p:spPr>
          <a:xfrm>
            <a:off x="1763688" y="4077072"/>
            <a:ext cx="15841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4067944" y="4077072"/>
            <a:ext cx="15841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6516216" y="4077072"/>
            <a:ext cx="1584176"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7" presetID="5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strVal val="#ppt_w*0.70"/>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Effect transition="in" filter="fade">
                                      <p:cBhvr>
                                        <p:cTn id="21" dur="1000"/>
                                        <p:tgtEl>
                                          <p:spTgt spid="1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strVal val="#ppt_w*0.70"/>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Effect transition="in" filter="fade">
                                      <p:cBhvr>
                                        <p:cTn id="26" dur="1000"/>
                                        <p:tgtEl>
                                          <p:spTgt spid="1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strVal val="#ppt_w*0.70"/>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5" grpId="0" animBg="1"/>
      <p:bldP spid="1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92696"/>
          </a:xfrm>
        </p:spPr>
        <p:txBody>
          <a:bodyPr>
            <a:normAutofit/>
          </a:bodyPr>
          <a:lstStyle/>
          <a:p>
            <a:r>
              <a:rPr lang="fr-FR" sz="1800" dirty="0" err="1" smtClean="0">
                <a:solidFill>
                  <a:schemeClr val="tx1"/>
                </a:solidFill>
              </a:rPr>
              <a:t>Restauro</a:t>
            </a:r>
            <a:r>
              <a:rPr lang="fr-FR" sz="1800" dirty="0" smtClean="0">
                <a:solidFill>
                  <a:schemeClr val="tx1"/>
                </a:solidFill>
              </a:rPr>
              <a:t> </a:t>
            </a:r>
            <a:r>
              <a:rPr lang="fr-FR" sz="1800" dirty="0" err="1" smtClean="0">
                <a:solidFill>
                  <a:schemeClr val="tx1"/>
                </a:solidFill>
              </a:rPr>
              <a:t>virtuale</a:t>
            </a:r>
            <a:endParaRPr lang="fr-FR" sz="1800" dirty="0">
              <a:solidFill>
                <a:schemeClr val="tx1"/>
              </a:solidFill>
            </a:endParaRPr>
          </a:p>
        </p:txBody>
      </p:sp>
      <p:pic>
        <p:nvPicPr>
          <p:cNvPr id="2050" name="Picture 2"/>
          <p:cNvPicPr>
            <a:picLocks noChangeAspect="1" noChangeArrowheads="1"/>
          </p:cNvPicPr>
          <p:nvPr/>
        </p:nvPicPr>
        <p:blipFill>
          <a:blip r:embed="rId3" cstate="print"/>
          <a:srcRect l="10268" r="37537"/>
          <a:stretch>
            <a:fillRect/>
          </a:stretch>
        </p:blipFill>
        <p:spPr bwMode="auto">
          <a:xfrm>
            <a:off x="323528" y="1116644"/>
            <a:ext cx="5472608" cy="3464484"/>
          </a:xfrm>
          <a:prstGeom prst="rect">
            <a:avLst/>
          </a:prstGeom>
          <a:noFill/>
          <a:ln w="9525">
            <a:noFill/>
            <a:miter lim="800000"/>
            <a:headEnd/>
            <a:tailEnd/>
          </a:ln>
        </p:spPr>
      </p:pic>
      <p:sp>
        <p:nvSpPr>
          <p:cNvPr id="5" name="ZoneTexte 4"/>
          <p:cNvSpPr txBox="1"/>
          <p:nvPr/>
        </p:nvSpPr>
        <p:spPr>
          <a:xfrm>
            <a:off x="323528" y="5301208"/>
            <a:ext cx="8496944" cy="923330"/>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A) La faccia di </a:t>
            </a:r>
            <a:r>
              <a:rPr lang="it-IT" dirty="0" err="1" smtClean="0">
                <a:latin typeface="Times New Roman" pitchFamily="18" charset="0"/>
                <a:cs typeface="Times New Roman" pitchFamily="18" charset="0"/>
              </a:rPr>
              <a:t>Arago</a:t>
            </a:r>
            <a:r>
              <a:rPr lang="it-IT" dirty="0" smtClean="0">
                <a:latin typeface="Times New Roman" pitchFamily="18" charset="0"/>
                <a:cs typeface="Times New Roman" pitchFamily="18" charset="0"/>
              </a:rPr>
              <a:t> XXI con dei punti bilaterali e su una linea mediana.</a:t>
            </a:r>
          </a:p>
          <a:p>
            <a:pPr algn="just"/>
            <a:r>
              <a:rPr lang="it-IT" dirty="0" smtClean="0">
                <a:latin typeface="Times New Roman" pitchFamily="18" charset="0"/>
                <a:cs typeface="Times New Roman" pitchFamily="18" charset="0"/>
              </a:rPr>
              <a:t>B) I punti sono simmetrizzati sovrapponendoli con il loro riflesso e dopo elaborando una forma media (</a:t>
            </a:r>
            <a:r>
              <a:rPr lang="it-IT" dirty="0" err="1" smtClean="0">
                <a:latin typeface="Times New Roman" pitchFamily="18" charset="0"/>
                <a:cs typeface="Times New Roman" pitchFamily="18" charset="0"/>
              </a:rPr>
              <a:t>landmarks</a:t>
            </a:r>
            <a:r>
              <a:rPr lang="it-IT" dirty="0" smtClean="0">
                <a:latin typeface="Times New Roman" pitchFamily="18" charset="0"/>
                <a:cs typeface="Times New Roman" pitchFamily="18" charset="0"/>
              </a:rPr>
              <a:t> blu) (</a:t>
            </a:r>
            <a:r>
              <a:rPr lang="it-IT" dirty="0" err="1" smtClean="0">
                <a:latin typeface="Times New Roman" pitchFamily="18" charset="0"/>
                <a:cs typeface="Times New Roman" pitchFamily="18" charset="0"/>
              </a:rPr>
              <a:t>Gunz</a:t>
            </a:r>
            <a:r>
              <a:rPr lang="it-IT" dirty="0" smtClean="0">
                <a:latin typeface="Times New Roman" pitchFamily="18" charset="0"/>
                <a:cs typeface="Times New Roman" pitchFamily="18" charset="0"/>
              </a:rPr>
              <a:t> </a:t>
            </a:r>
            <a:r>
              <a:rPr lang="it-IT" i="1" dirty="0" smtClean="0">
                <a:latin typeface="Times New Roman" pitchFamily="18" charset="0"/>
                <a:cs typeface="Times New Roman" pitchFamily="18" charset="0"/>
              </a:rPr>
              <a:t>et al.</a:t>
            </a:r>
            <a:r>
              <a:rPr lang="it-IT" dirty="0" smtClean="0">
                <a:latin typeface="Times New Roman" pitchFamily="18" charset="0"/>
                <a:cs typeface="Times New Roman" pitchFamily="18" charset="0"/>
              </a:rPr>
              <a:t>, 2009)</a:t>
            </a:r>
            <a:endParaRPr lang="it-IT" dirty="0" smtClean="0">
              <a:latin typeface="Times New Roman" pitchFamily="18" charset="0"/>
              <a:cs typeface="Times New Roman" pitchFamily="18" charset="0"/>
            </a:endParaRPr>
          </a:p>
        </p:txBody>
      </p:sp>
      <p:pic>
        <p:nvPicPr>
          <p:cNvPr id="10" name="Image 9" descr="Arago_21_front.jpg"/>
          <p:cNvPicPr>
            <a:picLocks noChangeAspect="1"/>
          </p:cNvPicPr>
          <p:nvPr/>
        </p:nvPicPr>
        <p:blipFill>
          <a:blip r:embed="rId4" cstate="print">
            <a:clrChange>
              <a:clrFrom>
                <a:srgbClr val="000000"/>
              </a:clrFrom>
              <a:clrTo>
                <a:srgbClr val="000000">
                  <a:alpha val="0"/>
                </a:srgbClr>
              </a:clrTo>
            </a:clrChange>
          </a:blip>
          <a:stretch>
            <a:fillRect/>
          </a:stretch>
        </p:blipFill>
        <p:spPr>
          <a:xfrm>
            <a:off x="6372200" y="1268760"/>
            <a:ext cx="2373065" cy="309634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0"/>
            <a:ext cx="9144000" cy="692696"/>
          </a:xfrm>
        </p:spPr>
        <p:txBody>
          <a:bodyPr>
            <a:normAutofit/>
          </a:bodyPr>
          <a:lstStyle/>
          <a:p>
            <a:r>
              <a:rPr lang="fr-FR" sz="1800" dirty="0" err="1" smtClean="0">
                <a:solidFill>
                  <a:schemeClr val="tx1"/>
                </a:solidFill>
              </a:rPr>
              <a:t>Restauro</a:t>
            </a:r>
            <a:r>
              <a:rPr lang="fr-FR" sz="1800" dirty="0" smtClean="0">
                <a:solidFill>
                  <a:schemeClr val="tx1"/>
                </a:solidFill>
              </a:rPr>
              <a:t> </a:t>
            </a:r>
            <a:r>
              <a:rPr lang="fr-FR" sz="1800" dirty="0" err="1" smtClean="0">
                <a:solidFill>
                  <a:schemeClr val="tx1"/>
                </a:solidFill>
              </a:rPr>
              <a:t>virtuale</a:t>
            </a:r>
            <a:endParaRPr lang="fr-FR" sz="1800" dirty="0">
              <a:solidFill>
                <a:schemeClr val="tx1"/>
              </a:solidFill>
            </a:endParaRPr>
          </a:p>
        </p:txBody>
      </p:sp>
      <p:pic>
        <p:nvPicPr>
          <p:cNvPr id="5" name="Picture 6"/>
          <p:cNvPicPr>
            <a:picLocks noChangeAspect="1" noChangeArrowheads="1"/>
          </p:cNvPicPr>
          <p:nvPr/>
        </p:nvPicPr>
        <p:blipFill>
          <a:blip r:embed="rId3" cstate="print"/>
          <a:srcRect t="6097" r="1587"/>
          <a:stretch>
            <a:fillRect/>
          </a:stretch>
        </p:blipFill>
        <p:spPr bwMode="auto">
          <a:xfrm>
            <a:off x="1835696" y="836712"/>
            <a:ext cx="5832648" cy="4083475"/>
          </a:xfrm>
          <a:prstGeom prst="rect">
            <a:avLst/>
          </a:prstGeom>
          <a:noFill/>
          <a:ln w="9525">
            <a:noFill/>
            <a:miter lim="800000"/>
            <a:headEnd/>
            <a:tailEnd/>
          </a:ln>
        </p:spPr>
      </p:pic>
      <p:sp>
        <p:nvSpPr>
          <p:cNvPr id="6" name="ZoneTexte 5"/>
          <p:cNvSpPr txBox="1"/>
          <p:nvPr/>
        </p:nvSpPr>
        <p:spPr>
          <a:xfrm>
            <a:off x="971600" y="5157192"/>
            <a:ext cx="7200800" cy="646331"/>
          </a:xfrm>
          <a:prstGeom prst="rect">
            <a:avLst/>
          </a:prstGeom>
          <a:noFill/>
        </p:spPr>
        <p:txBody>
          <a:bodyPr wrap="square" rtlCol="0">
            <a:spAutoFit/>
          </a:bodyPr>
          <a:lstStyle/>
          <a:p>
            <a:pPr algn="just"/>
            <a:r>
              <a:rPr lang="it-IT" dirty="0" smtClean="0">
                <a:latin typeface="Times New Roman" pitchFamily="18" charset="0"/>
                <a:cs typeface="Times New Roman" pitchFamily="18" charset="0"/>
              </a:rPr>
              <a:t>Cranio di Kabwe: a destra il model 3D originale, a sinistra la ricostituzione della parte danneggiata per simmetria </a:t>
            </a:r>
            <a:r>
              <a:rPr lang="it-IT" dirty="0" err="1" smtClean="0">
                <a:latin typeface="Times New Roman" pitchFamily="18" charset="0"/>
                <a:cs typeface="Times New Roman" pitchFamily="18" charset="0"/>
              </a:rPr>
              <a:t>mid</a:t>
            </a:r>
            <a:r>
              <a:rPr lang="it-IT" dirty="0" smtClean="0">
                <a:latin typeface="Times New Roman" pitchFamily="18" charset="0"/>
                <a:cs typeface="Times New Roman" pitchFamily="18" charset="0"/>
              </a:rPr>
              <a:t>-sagitale (</a:t>
            </a:r>
            <a:r>
              <a:rPr lang="it-IT" dirty="0" err="1" smtClean="0">
                <a:latin typeface="Times New Roman" pitchFamily="18" charset="0"/>
                <a:cs typeface="Times New Roman" pitchFamily="18" charset="0"/>
              </a:rPr>
              <a:t>Friess</a:t>
            </a:r>
            <a:r>
              <a:rPr lang="it-IT" dirty="0" smtClean="0">
                <a:latin typeface="Times New Roman" pitchFamily="18" charset="0"/>
                <a:cs typeface="Times New Roman" pitchFamily="18" charset="0"/>
              </a:rPr>
              <a:t>, 2010)</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johnhawks.net/graphics/taung_composite_2010.jpg"/>
          <p:cNvPicPr>
            <a:picLocks noChangeAspect="1" noChangeArrowheads="1"/>
          </p:cNvPicPr>
          <p:nvPr/>
        </p:nvPicPr>
        <p:blipFill>
          <a:blip r:embed="rId3" cstate="print">
            <a:clrChange>
              <a:clrFrom>
                <a:srgbClr val="1F0C0E"/>
              </a:clrFrom>
              <a:clrTo>
                <a:srgbClr val="1F0C0E">
                  <a:alpha val="0"/>
                </a:srgbClr>
              </a:clrTo>
            </a:clrChange>
          </a:blip>
          <a:srcRect l="12600" t="872" r="21881" b="61634"/>
          <a:stretch>
            <a:fillRect/>
          </a:stretch>
        </p:blipFill>
        <p:spPr bwMode="auto">
          <a:xfrm>
            <a:off x="3635896" y="3789040"/>
            <a:ext cx="3134860" cy="2592288"/>
          </a:xfrm>
          <a:prstGeom prst="rect">
            <a:avLst/>
          </a:prstGeom>
          <a:noFill/>
        </p:spPr>
      </p:pic>
      <p:sp>
        <p:nvSpPr>
          <p:cNvPr id="4" name="Titre 1"/>
          <p:cNvSpPr>
            <a:spLocks noGrp="1"/>
          </p:cNvSpPr>
          <p:nvPr>
            <p:ph type="title"/>
          </p:nvPr>
        </p:nvSpPr>
        <p:spPr>
          <a:xfrm>
            <a:off x="0" y="-99392"/>
            <a:ext cx="9144000" cy="864096"/>
          </a:xfrm>
        </p:spPr>
        <p:txBody>
          <a:bodyPr>
            <a:normAutofit/>
          </a:bodyPr>
          <a:lstStyle/>
          <a:p>
            <a:r>
              <a:rPr lang="fr-FR" sz="1800" dirty="0" err="1" smtClean="0">
                <a:solidFill>
                  <a:schemeClr val="tx1"/>
                </a:solidFill>
                <a:latin typeface="Times New Roman" pitchFamily="18" charset="0"/>
                <a:cs typeface="Times New Roman" pitchFamily="18" charset="0"/>
              </a:rPr>
              <a:t>Restauro</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virtuale</a:t>
            </a:r>
            <a:endParaRPr lang="fr-FR" sz="1800" dirty="0">
              <a:solidFill>
                <a:schemeClr val="tx1"/>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4" cstate="print"/>
          <a:srcRect l="2328" b="51924"/>
          <a:stretch>
            <a:fillRect/>
          </a:stretch>
        </p:blipFill>
        <p:spPr bwMode="auto">
          <a:xfrm>
            <a:off x="899592" y="692696"/>
            <a:ext cx="7530024" cy="1728192"/>
          </a:xfrm>
          <a:prstGeom prst="rect">
            <a:avLst/>
          </a:prstGeom>
          <a:noFill/>
          <a:ln w="9525">
            <a:noFill/>
            <a:miter lim="800000"/>
            <a:headEnd/>
            <a:tailEnd/>
          </a:ln>
        </p:spPr>
      </p:pic>
      <p:sp>
        <p:nvSpPr>
          <p:cNvPr id="6" name="ZoneTexte 5"/>
          <p:cNvSpPr txBox="1"/>
          <p:nvPr/>
        </p:nvSpPr>
        <p:spPr>
          <a:xfrm>
            <a:off x="179512" y="2492896"/>
            <a:ext cx="8676456" cy="830997"/>
          </a:xfrm>
          <a:prstGeom prst="rect">
            <a:avLst/>
          </a:prstGeom>
          <a:noFill/>
        </p:spPr>
        <p:txBody>
          <a:bodyPr wrap="square" rtlCol="0">
            <a:spAutoFit/>
          </a:bodyPr>
          <a:lstStyle/>
          <a:p>
            <a:r>
              <a:rPr lang="it-IT" sz="1600" dirty="0" smtClean="0">
                <a:latin typeface="Times New Roman" pitchFamily="18" charset="0"/>
                <a:cs typeface="Times New Roman" pitchFamily="18" charset="0"/>
              </a:rPr>
              <a:t>Ricostruzione del cranio di Taung. I frammenti facciali e </a:t>
            </a:r>
            <a:r>
              <a:rPr lang="it-IT" sz="1600" dirty="0" err="1" smtClean="0">
                <a:latin typeface="Times New Roman" pitchFamily="18" charset="0"/>
                <a:cs typeface="Times New Roman" pitchFamily="18" charset="0"/>
              </a:rPr>
              <a:t>endocraniali</a:t>
            </a:r>
            <a:r>
              <a:rPr lang="it-IT" sz="1600" dirty="0" smtClean="0">
                <a:latin typeface="Times New Roman" pitchFamily="18" charset="0"/>
                <a:cs typeface="Times New Roman" pitchFamily="18" charset="0"/>
              </a:rPr>
              <a:t> sono stati trasferiti e ruotati in modo che le superfici delle due parti si allineino perfettamente. Poi il lato sinistro meno completo è stato rimpiazzato dal riflesso della parte destra (</a:t>
            </a:r>
            <a:r>
              <a:rPr lang="it-IT" sz="1600" dirty="0" err="1" smtClean="0">
                <a:latin typeface="Times New Roman" pitchFamily="18" charset="0"/>
                <a:cs typeface="Times New Roman" pitchFamily="18" charset="0"/>
              </a:rPr>
              <a:t>Gunz</a:t>
            </a:r>
            <a:r>
              <a:rPr lang="it-IT" sz="1600" dirty="0" smtClean="0">
                <a:latin typeface="Times New Roman" pitchFamily="18" charset="0"/>
                <a:cs typeface="Times New Roman" pitchFamily="18" charset="0"/>
              </a:rPr>
              <a:t> </a:t>
            </a:r>
            <a:r>
              <a:rPr lang="it-IT" sz="1600" i="1" dirty="0" smtClean="0">
                <a:latin typeface="Times New Roman" pitchFamily="18" charset="0"/>
                <a:cs typeface="Times New Roman" pitchFamily="18" charset="0"/>
              </a:rPr>
              <a:t>et al.</a:t>
            </a:r>
            <a:r>
              <a:rPr lang="it-IT" sz="1600" dirty="0" smtClean="0">
                <a:latin typeface="Times New Roman" pitchFamily="18" charset="0"/>
                <a:cs typeface="Times New Roman" pitchFamily="18" charset="0"/>
              </a:rPr>
              <a:t>, 2009)</a:t>
            </a:r>
            <a:endParaRPr lang="it-IT" sz="1600" dirty="0" smtClean="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cstate="print"/>
          <a:srcRect/>
          <a:stretch>
            <a:fillRect/>
          </a:stretch>
        </p:blipFill>
        <p:spPr bwMode="auto">
          <a:xfrm>
            <a:off x="179512" y="3429000"/>
            <a:ext cx="2952328" cy="3139194"/>
          </a:xfrm>
          <a:prstGeom prst="rect">
            <a:avLst/>
          </a:prstGeom>
          <a:noFill/>
          <a:ln w="9525">
            <a:noFill/>
            <a:miter lim="800000"/>
            <a:headEnd/>
            <a:tailEnd/>
          </a:ln>
        </p:spPr>
      </p:pic>
      <p:pic>
        <p:nvPicPr>
          <p:cNvPr id="3076" name="Picture 4" descr="http://johnhawks.net/graphics/taung_composite_2010.jpg"/>
          <p:cNvPicPr>
            <a:picLocks noChangeAspect="1" noChangeArrowheads="1"/>
          </p:cNvPicPr>
          <p:nvPr/>
        </p:nvPicPr>
        <p:blipFill>
          <a:blip r:embed="rId3" cstate="print">
            <a:clrChange>
              <a:clrFrom>
                <a:srgbClr val="030706"/>
              </a:clrFrom>
              <a:clrTo>
                <a:srgbClr val="030706">
                  <a:alpha val="0"/>
                </a:srgbClr>
              </a:clrTo>
            </a:clrChange>
          </a:blip>
          <a:srcRect l="46620" t="51502" r="2981" b="6644"/>
          <a:stretch>
            <a:fillRect/>
          </a:stretch>
        </p:blipFill>
        <p:spPr bwMode="auto">
          <a:xfrm>
            <a:off x="6876256" y="3933056"/>
            <a:ext cx="1943034" cy="233164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99392"/>
            <a:ext cx="9144000" cy="792088"/>
          </a:xfrm>
        </p:spPr>
        <p:txBody>
          <a:bodyPr>
            <a:normAutofit/>
          </a:bodyPr>
          <a:lstStyle/>
          <a:p>
            <a:r>
              <a:rPr lang="fr-FR" sz="1800" dirty="0" err="1" smtClean="0">
                <a:solidFill>
                  <a:schemeClr val="tx1"/>
                </a:solidFill>
                <a:latin typeface="Times New Roman" pitchFamily="18" charset="0"/>
                <a:cs typeface="Times New Roman" pitchFamily="18" charset="0"/>
              </a:rPr>
              <a:t>Restauro</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virtuale</a:t>
            </a:r>
            <a:endParaRPr lang="fr-FR" sz="1800" dirty="0">
              <a:solidFill>
                <a:schemeClr val="tx1"/>
              </a:solidFill>
              <a:latin typeface="Times New Roman" pitchFamily="18" charset="0"/>
              <a:cs typeface="Times New Roman" pitchFamily="18" charset="0"/>
            </a:endParaRPr>
          </a:p>
        </p:txBody>
      </p:sp>
      <p:pic>
        <p:nvPicPr>
          <p:cNvPr id="129026" name="Picture 2"/>
          <p:cNvPicPr>
            <a:picLocks noChangeAspect="1" noChangeArrowheads="1"/>
          </p:cNvPicPr>
          <p:nvPr/>
        </p:nvPicPr>
        <p:blipFill>
          <a:blip r:embed="rId3" cstate="print">
            <a:clrChange>
              <a:clrFrom>
                <a:srgbClr val="FFFFFF"/>
              </a:clrFrom>
              <a:clrTo>
                <a:srgbClr val="FFFFFF">
                  <a:alpha val="0"/>
                </a:srgbClr>
              </a:clrTo>
            </a:clrChange>
          </a:blip>
          <a:srcRect l="8808" t="3733" r="7520"/>
          <a:stretch>
            <a:fillRect/>
          </a:stretch>
        </p:blipFill>
        <p:spPr bwMode="auto">
          <a:xfrm>
            <a:off x="395536" y="764704"/>
            <a:ext cx="4104456" cy="3713609"/>
          </a:xfrm>
          <a:prstGeom prst="rect">
            <a:avLst/>
          </a:prstGeom>
          <a:noFill/>
          <a:ln w="9525">
            <a:noFill/>
            <a:miter lim="800000"/>
            <a:headEnd/>
            <a:tailEnd/>
          </a:ln>
        </p:spPr>
      </p:pic>
      <p:pic>
        <p:nvPicPr>
          <p:cNvPr id="129027" name="Picture 3"/>
          <p:cNvPicPr>
            <a:picLocks noChangeAspect="1" noChangeArrowheads="1"/>
          </p:cNvPicPr>
          <p:nvPr/>
        </p:nvPicPr>
        <p:blipFill>
          <a:blip r:embed="rId4" cstate="print">
            <a:clrChange>
              <a:clrFrom>
                <a:srgbClr val="FFFFFF"/>
              </a:clrFrom>
              <a:clrTo>
                <a:srgbClr val="FFFFFF">
                  <a:alpha val="0"/>
                </a:srgbClr>
              </a:clrTo>
            </a:clrChange>
          </a:blip>
          <a:srcRect l="11197" t="4689" r="12535"/>
          <a:stretch>
            <a:fillRect/>
          </a:stretch>
        </p:blipFill>
        <p:spPr bwMode="auto">
          <a:xfrm>
            <a:off x="4860032" y="764704"/>
            <a:ext cx="3770373" cy="3744416"/>
          </a:xfrm>
          <a:prstGeom prst="rect">
            <a:avLst/>
          </a:prstGeom>
          <a:noFill/>
          <a:ln w="9525">
            <a:noFill/>
            <a:miter lim="800000"/>
            <a:headEnd/>
            <a:tailEnd/>
          </a:ln>
        </p:spPr>
      </p:pic>
      <p:sp>
        <p:nvSpPr>
          <p:cNvPr id="7" name="ZoneTexte 6"/>
          <p:cNvSpPr txBox="1"/>
          <p:nvPr/>
        </p:nvSpPr>
        <p:spPr>
          <a:xfrm>
            <a:off x="395536" y="4509120"/>
            <a:ext cx="4176464" cy="64633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Bambino </a:t>
            </a:r>
            <a:r>
              <a:rPr lang="it-IT" dirty="0" err="1" smtClean="0">
                <a:latin typeface="Times New Roman" pitchFamily="18" charset="0"/>
                <a:cs typeface="Times New Roman" pitchFamily="18" charset="0"/>
              </a:rPr>
              <a:t>Rochereil</a:t>
            </a:r>
            <a:r>
              <a:rPr lang="it-IT" dirty="0" smtClean="0">
                <a:latin typeface="Times New Roman" pitchFamily="18" charset="0"/>
                <a:cs typeface="Times New Roman" pitchFamily="18" charset="0"/>
              </a:rPr>
              <a:t> ricostruito con materiale sintetico</a:t>
            </a:r>
            <a:endParaRPr lang="it-IT" dirty="0">
              <a:latin typeface="Times New Roman" pitchFamily="18" charset="0"/>
              <a:cs typeface="Times New Roman" pitchFamily="18" charset="0"/>
            </a:endParaRPr>
          </a:p>
        </p:txBody>
      </p:sp>
      <p:sp>
        <p:nvSpPr>
          <p:cNvPr id="8" name="ZoneTexte 7"/>
          <p:cNvSpPr txBox="1"/>
          <p:nvPr/>
        </p:nvSpPr>
        <p:spPr>
          <a:xfrm>
            <a:off x="4860032" y="4581128"/>
            <a:ext cx="3888432" cy="1200329"/>
          </a:xfrm>
          <a:prstGeom prst="rect">
            <a:avLst/>
          </a:prstGeom>
          <a:noFill/>
        </p:spPr>
        <p:txBody>
          <a:bodyPr wrap="square" rtlCol="0">
            <a:spAutoFit/>
          </a:bodyPr>
          <a:lstStyle/>
          <a:p>
            <a:r>
              <a:rPr lang="it-IT" dirty="0" smtClean="0">
                <a:latin typeface="Times New Roman" pitchFamily="18" charset="0"/>
                <a:cs typeface="Times New Roman" pitchFamily="18" charset="0"/>
              </a:rPr>
              <a:t>Ricostruzione tri-dimensionale del cranio di </a:t>
            </a:r>
            <a:r>
              <a:rPr lang="it-IT" dirty="0" err="1" smtClean="0">
                <a:latin typeface="Times New Roman" pitchFamily="18" charset="0"/>
                <a:cs typeface="Times New Roman" pitchFamily="18" charset="0"/>
              </a:rPr>
              <a:t>Rochereil</a:t>
            </a:r>
            <a:r>
              <a:rPr lang="it-IT" dirty="0" smtClean="0">
                <a:latin typeface="Times New Roman" pitchFamily="18" charset="0"/>
                <a:cs typeface="Times New Roman" pitchFamily="18" charset="0"/>
              </a:rPr>
              <a:t> con la mandibola dopo rimozione virtuale del materiale sintetico</a:t>
            </a:r>
            <a:endParaRPr lang="it-IT" dirty="0">
              <a:latin typeface="Times New Roman" pitchFamily="18" charset="0"/>
              <a:cs typeface="Times New Roman" pitchFamily="18" charset="0"/>
            </a:endParaRPr>
          </a:p>
        </p:txBody>
      </p:sp>
      <p:sp>
        <p:nvSpPr>
          <p:cNvPr id="9" name="ZoneTexte 8"/>
          <p:cNvSpPr txBox="1"/>
          <p:nvPr/>
        </p:nvSpPr>
        <p:spPr>
          <a:xfrm>
            <a:off x="7524328" y="6453336"/>
            <a:ext cx="158417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a:t>
            </a:r>
            <a:r>
              <a:rPr lang="fr-FR" dirty="0" err="1" smtClean="0">
                <a:latin typeface="Times New Roman" pitchFamily="18" charset="0"/>
                <a:cs typeface="Times New Roman" pitchFamily="18" charset="0"/>
              </a:rPr>
              <a:t>Mafart</a:t>
            </a:r>
            <a:r>
              <a:rPr lang="fr-FR" dirty="0" smtClean="0">
                <a:latin typeface="Times New Roman" pitchFamily="18" charset="0"/>
                <a:cs typeface="Times New Roman" pitchFamily="18" charset="0"/>
              </a:rPr>
              <a:t>, 2007)</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ntropolab.jpg"/>
          <p:cNvPicPr>
            <a:picLocks noChangeAspect="1" noChangeArrowheads="1"/>
          </p:cNvPicPr>
          <p:nvPr/>
        </p:nvPicPr>
        <p:blipFill>
          <a:blip r:embed="rId3" cstate="print"/>
          <a:srcRect/>
          <a:stretch>
            <a:fillRect/>
          </a:stretch>
        </p:blipFill>
        <p:spPr bwMode="auto">
          <a:xfrm>
            <a:off x="4244975" y="0"/>
            <a:ext cx="4899025" cy="836613"/>
          </a:xfrm>
          <a:prstGeom prst="rect">
            <a:avLst/>
          </a:prstGeom>
          <a:noFill/>
          <a:ln w="9525">
            <a:noFill/>
            <a:miter lim="800000"/>
            <a:headEnd/>
            <a:tailEnd/>
          </a:ln>
        </p:spPr>
      </p:pic>
      <p:pic>
        <p:nvPicPr>
          <p:cNvPr id="8" name="Picture 30" descr="logo struttura"/>
          <p:cNvPicPr>
            <a:picLocks noChangeAspect="1" noChangeArrowheads="1"/>
          </p:cNvPicPr>
          <p:nvPr/>
        </p:nvPicPr>
        <p:blipFill>
          <a:blip r:embed="rId4" cstate="print"/>
          <a:srcRect/>
          <a:stretch>
            <a:fillRect/>
          </a:stretch>
        </p:blipFill>
        <p:spPr bwMode="auto">
          <a:xfrm>
            <a:off x="5868145" y="6131104"/>
            <a:ext cx="3275856" cy="726896"/>
          </a:xfrm>
          <a:prstGeom prst="rect">
            <a:avLst/>
          </a:prstGeom>
          <a:noFill/>
          <a:ln w="9525">
            <a:noFill/>
            <a:miter lim="800000"/>
            <a:headEnd/>
            <a:tailEnd/>
          </a:ln>
        </p:spPr>
      </p:pic>
      <p:sp>
        <p:nvSpPr>
          <p:cNvPr id="2" name="Titre 1"/>
          <p:cNvSpPr>
            <a:spLocks noGrp="1"/>
          </p:cNvSpPr>
          <p:nvPr>
            <p:ph type="title"/>
          </p:nvPr>
        </p:nvSpPr>
        <p:spPr>
          <a:xfrm>
            <a:off x="0" y="0"/>
            <a:ext cx="4139952" cy="764704"/>
          </a:xfrm>
        </p:spPr>
        <p:txBody>
          <a:bodyPr>
            <a:normAutofit/>
          </a:bodyPr>
          <a:lstStyle/>
          <a:p>
            <a:r>
              <a:rPr lang="it-IT" sz="1800" dirty="0" smtClean="0">
                <a:solidFill>
                  <a:schemeClr val="tx1"/>
                </a:solidFill>
                <a:latin typeface="Times New Roman" pitchFamily="18" charset="0"/>
                <a:cs typeface="Times New Roman" pitchFamily="18" charset="0"/>
              </a:rPr>
              <a:t>Ricostruzione facciale a partire da resti scheletrici</a:t>
            </a:r>
            <a:endParaRPr lang="fr-FR" sz="1800" dirty="0">
              <a:solidFill>
                <a:schemeClr val="tx1"/>
              </a:solidFill>
              <a:latin typeface="Times New Roman" pitchFamily="18" charset="0"/>
              <a:cs typeface="Times New Roman" pitchFamily="18" charset="0"/>
            </a:endParaRPr>
          </a:p>
        </p:txBody>
      </p:sp>
      <p:pic>
        <p:nvPicPr>
          <p:cNvPr id="4" name="Picture 5"/>
          <p:cNvPicPr>
            <a:picLocks noChangeAspect="1" noChangeArrowheads="1"/>
          </p:cNvPicPr>
          <p:nvPr/>
        </p:nvPicPr>
        <p:blipFill>
          <a:blip r:embed="rId5" cstate="print"/>
          <a:srcRect/>
          <a:stretch>
            <a:fillRect/>
          </a:stretch>
        </p:blipFill>
        <p:spPr bwMode="auto">
          <a:xfrm>
            <a:off x="5795963" y="949325"/>
            <a:ext cx="3122612" cy="2584450"/>
          </a:xfrm>
          <a:prstGeom prst="rect">
            <a:avLst/>
          </a:prstGeom>
          <a:noFill/>
          <a:ln w="9525">
            <a:noFill/>
            <a:miter lim="800000"/>
            <a:headEnd/>
            <a:tailEnd/>
          </a:ln>
        </p:spPr>
      </p:pic>
      <p:pic>
        <p:nvPicPr>
          <p:cNvPr id="5" name="Picture 5"/>
          <p:cNvPicPr>
            <a:picLocks noChangeAspect="1" noChangeArrowheads="1"/>
          </p:cNvPicPr>
          <p:nvPr/>
        </p:nvPicPr>
        <p:blipFill>
          <a:blip r:embed="rId6" cstate="print"/>
          <a:srcRect r="6172" b="37418"/>
          <a:stretch>
            <a:fillRect/>
          </a:stretch>
        </p:blipFill>
        <p:spPr bwMode="auto">
          <a:xfrm>
            <a:off x="106363" y="3533775"/>
            <a:ext cx="6370637" cy="3324225"/>
          </a:xfrm>
          <a:prstGeom prst="rect">
            <a:avLst/>
          </a:prstGeom>
          <a:noFill/>
          <a:ln w="9525">
            <a:noFill/>
            <a:miter lim="800000"/>
            <a:headEnd/>
            <a:tailEnd/>
          </a:ln>
        </p:spPr>
      </p:pic>
      <p:sp>
        <p:nvSpPr>
          <p:cNvPr id="6" name="ZoneTexte 5"/>
          <p:cNvSpPr txBox="1"/>
          <p:nvPr/>
        </p:nvSpPr>
        <p:spPr>
          <a:xfrm>
            <a:off x="467544" y="980728"/>
            <a:ext cx="3240360" cy="369332"/>
          </a:xfrm>
          <a:prstGeom prst="rect">
            <a:avLst/>
          </a:prstGeom>
          <a:noFill/>
        </p:spPr>
        <p:txBody>
          <a:bodyPr wrap="square" rtlCol="0">
            <a:spAutoFit/>
          </a:bodyPr>
          <a:lstStyle/>
          <a:p>
            <a:r>
              <a:rPr lang="fr-FR" dirty="0" err="1" smtClean="0">
                <a:latin typeface="Times New Roman" pitchFamily="18" charset="0"/>
                <a:cs typeface="Times New Roman" pitchFamily="18" charset="0"/>
              </a:rPr>
              <a:t>Uomo</a:t>
            </a:r>
            <a:r>
              <a:rPr lang="fr-FR" dirty="0" smtClean="0">
                <a:latin typeface="Times New Roman" pitchFamily="18" charset="0"/>
                <a:cs typeface="Times New Roman" pitchFamily="18" charset="0"/>
              </a:rPr>
              <a:t> di </a:t>
            </a:r>
            <a:r>
              <a:rPr lang="fr-FR" dirty="0" err="1" smtClean="0">
                <a:latin typeface="Times New Roman" pitchFamily="18" charset="0"/>
                <a:cs typeface="Times New Roman" pitchFamily="18" charset="0"/>
              </a:rPr>
              <a:t>Mondeval</a:t>
            </a:r>
            <a:endParaRPr lang="fr-FR" dirty="0">
              <a:latin typeface="Times New Roman" pitchFamily="18" charset="0"/>
              <a:cs typeface="Times New Roman" pitchFamily="18" charset="0"/>
            </a:endParaRPr>
          </a:p>
        </p:txBody>
      </p:sp>
      <p:sp>
        <p:nvSpPr>
          <p:cNvPr id="9" name="ZoneTexte 8"/>
          <p:cNvSpPr txBox="1"/>
          <p:nvPr/>
        </p:nvSpPr>
        <p:spPr>
          <a:xfrm>
            <a:off x="179512" y="1772816"/>
            <a:ext cx="5544616" cy="1077218"/>
          </a:xfrm>
          <a:prstGeom prst="rect">
            <a:avLst/>
          </a:prstGeom>
          <a:noFill/>
        </p:spPr>
        <p:txBody>
          <a:bodyPr wrap="square" rtlCol="0">
            <a:spAutoFit/>
          </a:bodyPr>
          <a:lstStyle/>
          <a:p>
            <a:pPr algn="just"/>
            <a:r>
              <a:rPr lang="it-IT" sz="1600" dirty="0" smtClean="0">
                <a:latin typeface="Times New Roman" pitchFamily="18" charset="0"/>
                <a:cs typeface="Times New Roman" pitchFamily="18" charset="0"/>
              </a:rPr>
              <a:t>Si applica sulla scansione 3D dei </a:t>
            </a:r>
            <a:r>
              <a:rPr lang="it-IT" sz="1600" dirty="0" err="1" smtClean="0">
                <a:latin typeface="Times New Roman" pitchFamily="18" charset="0"/>
                <a:cs typeface="Times New Roman" pitchFamily="18" charset="0"/>
              </a:rPr>
              <a:t>landmark</a:t>
            </a:r>
            <a:r>
              <a:rPr lang="it-IT" sz="1600" dirty="0" smtClean="0">
                <a:latin typeface="Times New Roman" pitchFamily="18" charset="0"/>
                <a:cs typeface="Times New Roman" pitchFamily="18" charset="0"/>
              </a:rPr>
              <a:t> più o meno lunghi, nei punto craniometrici  precisi. La lunghezza rappresenta lo spessore dei tessuti molli, stimati a partire dai dati di confronto della popolazione, del sesso, dell’età e della corpulenza.</a:t>
            </a: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ntropolab.jpg"/>
          <p:cNvPicPr>
            <a:picLocks noChangeAspect="1" noChangeArrowheads="1"/>
          </p:cNvPicPr>
          <p:nvPr/>
        </p:nvPicPr>
        <p:blipFill>
          <a:blip r:embed="rId3" cstate="print"/>
          <a:srcRect/>
          <a:stretch>
            <a:fillRect/>
          </a:stretch>
        </p:blipFill>
        <p:spPr bwMode="auto">
          <a:xfrm>
            <a:off x="4244975" y="0"/>
            <a:ext cx="4899025" cy="836613"/>
          </a:xfrm>
          <a:prstGeom prst="rect">
            <a:avLst/>
          </a:prstGeom>
          <a:noFill/>
          <a:ln w="9525">
            <a:noFill/>
            <a:miter lim="800000"/>
            <a:headEnd/>
            <a:tailEnd/>
          </a:ln>
        </p:spPr>
      </p:pic>
      <p:pic>
        <p:nvPicPr>
          <p:cNvPr id="8" name="Picture 30" descr="logo struttura"/>
          <p:cNvPicPr>
            <a:picLocks noChangeAspect="1" noChangeArrowheads="1"/>
          </p:cNvPicPr>
          <p:nvPr/>
        </p:nvPicPr>
        <p:blipFill>
          <a:blip r:embed="rId4" cstate="print"/>
          <a:srcRect/>
          <a:stretch>
            <a:fillRect/>
          </a:stretch>
        </p:blipFill>
        <p:spPr bwMode="auto">
          <a:xfrm>
            <a:off x="5868145" y="6131104"/>
            <a:ext cx="3275856" cy="726896"/>
          </a:xfrm>
          <a:prstGeom prst="rect">
            <a:avLst/>
          </a:prstGeom>
          <a:noFill/>
          <a:ln w="9525">
            <a:noFill/>
            <a:miter lim="800000"/>
            <a:headEnd/>
            <a:tailEnd/>
          </a:ln>
        </p:spPr>
      </p:pic>
      <p:sp>
        <p:nvSpPr>
          <p:cNvPr id="2" name="Titre 1"/>
          <p:cNvSpPr>
            <a:spLocks noGrp="1"/>
          </p:cNvSpPr>
          <p:nvPr>
            <p:ph type="title"/>
          </p:nvPr>
        </p:nvSpPr>
        <p:spPr>
          <a:xfrm>
            <a:off x="0" y="0"/>
            <a:ext cx="4139952" cy="764704"/>
          </a:xfrm>
        </p:spPr>
        <p:txBody>
          <a:bodyPr>
            <a:normAutofit/>
          </a:bodyPr>
          <a:lstStyle/>
          <a:p>
            <a:r>
              <a:rPr lang="it-IT" sz="1800" dirty="0" smtClean="0">
                <a:solidFill>
                  <a:schemeClr val="tx1"/>
                </a:solidFill>
                <a:latin typeface="Times New Roman" pitchFamily="18" charset="0"/>
                <a:cs typeface="Times New Roman" pitchFamily="18" charset="0"/>
              </a:rPr>
              <a:t>Ricostruzione facciale a partire da resti scheletrici</a:t>
            </a:r>
            <a:endParaRPr lang="fr-FR" sz="1800" dirty="0">
              <a:solidFill>
                <a:schemeClr val="tx1"/>
              </a:solidFill>
              <a:latin typeface="Times New Roman" pitchFamily="18" charset="0"/>
              <a:cs typeface="Times New Roman" pitchFamily="18" charset="0"/>
            </a:endParaRPr>
          </a:p>
        </p:txBody>
      </p:sp>
      <p:sp>
        <p:nvSpPr>
          <p:cNvPr id="6" name="ZoneTexte 5"/>
          <p:cNvSpPr txBox="1"/>
          <p:nvPr/>
        </p:nvSpPr>
        <p:spPr>
          <a:xfrm>
            <a:off x="1475656" y="1700808"/>
            <a:ext cx="3240360" cy="369332"/>
          </a:xfrm>
          <a:prstGeom prst="rect">
            <a:avLst/>
          </a:prstGeom>
          <a:noFill/>
        </p:spPr>
        <p:txBody>
          <a:bodyPr wrap="square" rtlCol="0">
            <a:spAutoFit/>
          </a:bodyPr>
          <a:lstStyle/>
          <a:p>
            <a:r>
              <a:rPr lang="fr-FR" dirty="0" smtClean="0">
                <a:latin typeface="Times New Roman" pitchFamily="18" charset="0"/>
                <a:cs typeface="Times New Roman" pitchFamily="18" charset="0"/>
              </a:rPr>
              <a:t>Dama di </a:t>
            </a:r>
            <a:r>
              <a:rPr lang="fr-FR" dirty="0" err="1" smtClean="0">
                <a:latin typeface="Times New Roman" pitchFamily="18" charset="0"/>
                <a:cs typeface="Times New Roman" pitchFamily="18" charset="0"/>
              </a:rPr>
              <a:t>Ficarolo</a:t>
            </a:r>
            <a:endParaRPr lang="fr-FR" dirty="0">
              <a:latin typeface="Times New Roman" pitchFamily="18" charset="0"/>
              <a:cs typeface="Times New Roman" pitchFamily="18" charset="0"/>
            </a:endParaRPr>
          </a:p>
        </p:txBody>
      </p:sp>
      <p:pic>
        <p:nvPicPr>
          <p:cNvPr id="9" name="Picture 12"/>
          <p:cNvPicPr>
            <a:picLocks noChangeAspect="1" noChangeArrowheads="1"/>
          </p:cNvPicPr>
          <p:nvPr/>
        </p:nvPicPr>
        <p:blipFill>
          <a:blip r:embed="rId5" cstate="print"/>
          <a:srcRect/>
          <a:stretch>
            <a:fillRect/>
          </a:stretch>
        </p:blipFill>
        <p:spPr bwMode="auto">
          <a:xfrm>
            <a:off x="6381750" y="711200"/>
            <a:ext cx="2747963" cy="3365500"/>
          </a:xfrm>
          <a:prstGeom prst="rect">
            <a:avLst/>
          </a:prstGeom>
          <a:noFill/>
          <a:ln w="9525">
            <a:noFill/>
            <a:miter lim="800000"/>
            <a:headEnd/>
            <a:tailEnd/>
          </a:ln>
        </p:spPr>
      </p:pic>
      <p:pic>
        <p:nvPicPr>
          <p:cNvPr id="10" name="Picture 13"/>
          <p:cNvPicPr>
            <a:picLocks noChangeAspect="1" noChangeArrowheads="1"/>
          </p:cNvPicPr>
          <p:nvPr/>
        </p:nvPicPr>
        <p:blipFill>
          <a:blip r:embed="rId6" cstate="print"/>
          <a:srcRect b="20976"/>
          <a:stretch>
            <a:fillRect/>
          </a:stretch>
        </p:blipFill>
        <p:spPr bwMode="auto">
          <a:xfrm>
            <a:off x="0" y="3832225"/>
            <a:ext cx="6405563" cy="30495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Figure 3"/>
          <p:cNvPicPr>
            <a:picLocks noChangeAspect="1" noChangeArrowheads="1"/>
          </p:cNvPicPr>
          <p:nvPr/>
        </p:nvPicPr>
        <p:blipFill>
          <a:blip r:embed="rId3" cstate="print"/>
          <a:srcRect/>
          <a:stretch>
            <a:fillRect/>
          </a:stretch>
        </p:blipFill>
        <p:spPr bwMode="auto">
          <a:xfrm>
            <a:off x="213198" y="764704"/>
            <a:ext cx="4286794" cy="2852936"/>
          </a:xfrm>
          <a:prstGeom prst="rect">
            <a:avLst/>
          </a:prstGeom>
          <a:noFill/>
        </p:spPr>
      </p:pic>
      <p:pic>
        <p:nvPicPr>
          <p:cNvPr id="131076" name="Picture 4" descr="Figure 4"/>
          <p:cNvPicPr>
            <a:picLocks noChangeAspect="1" noChangeArrowheads="1"/>
          </p:cNvPicPr>
          <p:nvPr/>
        </p:nvPicPr>
        <p:blipFill>
          <a:blip r:embed="rId4" cstate="print"/>
          <a:srcRect/>
          <a:stretch>
            <a:fillRect/>
          </a:stretch>
        </p:blipFill>
        <p:spPr bwMode="auto">
          <a:xfrm>
            <a:off x="4644008" y="692696"/>
            <a:ext cx="4276435" cy="3140968"/>
          </a:xfrm>
          <a:prstGeom prst="rect">
            <a:avLst/>
          </a:prstGeom>
          <a:noFill/>
        </p:spPr>
      </p:pic>
      <p:pic>
        <p:nvPicPr>
          <p:cNvPr id="131078" name="Picture 6" descr="Figure 5"/>
          <p:cNvPicPr>
            <a:picLocks noChangeAspect="1" noChangeArrowheads="1"/>
          </p:cNvPicPr>
          <p:nvPr/>
        </p:nvPicPr>
        <p:blipFill>
          <a:blip r:embed="rId5" cstate="print"/>
          <a:srcRect/>
          <a:stretch>
            <a:fillRect/>
          </a:stretch>
        </p:blipFill>
        <p:spPr bwMode="auto">
          <a:xfrm>
            <a:off x="467544" y="3640554"/>
            <a:ext cx="3890364" cy="2857405"/>
          </a:xfrm>
          <a:prstGeom prst="rect">
            <a:avLst/>
          </a:prstGeom>
          <a:noFill/>
        </p:spPr>
      </p:pic>
      <p:pic>
        <p:nvPicPr>
          <p:cNvPr id="131080" name="Picture 8" descr="Figure 6"/>
          <p:cNvPicPr>
            <a:picLocks noChangeAspect="1" noChangeArrowheads="1"/>
          </p:cNvPicPr>
          <p:nvPr/>
        </p:nvPicPr>
        <p:blipFill>
          <a:blip r:embed="rId6" cstate="print"/>
          <a:srcRect/>
          <a:stretch>
            <a:fillRect/>
          </a:stretch>
        </p:blipFill>
        <p:spPr bwMode="auto">
          <a:xfrm>
            <a:off x="4427984" y="3861048"/>
            <a:ext cx="4572000" cy="2562226"/>
          </a:xfrm>
          <a:prstGeom prst="rect">
            <a:avLst/>
          </a:prstGeom>
          <a:noFill/>
        </p:spPr>
      </p:pic>
      <p:pic>
        <p:nvPicPr>
          <p:cNvPr id="131082" name="Picture 10" descr="Figure 7"/>
          <p:cNvPicPr>
            <a:picLocks noChangeAspect="1" noChangeArrowheads="1"/>
          </p:cNvPicPr>
          <p:nvPr/>
        </p:nvPicPr>
        <p:blipFill>
          <a:blip r:embed="rId7" cstate="print"/>
          <a:srcRect/>
          <a:stretch>
            <a:fillRect/>
          </a:stretch>
        </p:blipFill>
        <p:spPr bwMode="auto">
          <a:xfrm>
            <a:off x="971600" y="1484784"/>
            <a:ext cx="7558631" cy="4248472"/>
          </a:xfrm>
          <a:prstGeom prst="rect">
            <a:avLst/>
          </a:prstGeom>
          <a:noFill/>
        </p:spPr>
      </p:pic>
      <p:sp>
        <p:nvSpPr>
          <p:cNvPr id="9" name="Titre 1"/>
          <p:cNvSpPr>
            <a:spLocks noGrp="1"/>
          </p:cNvSpPr>
          <p:nvPr>
            <p:ph type="title"/>
          </p:nvPr>
        </p:nvSpPr>
        <p:spPr>
          <a:xfrm>
            <a:off x="457200" y="-99392"/>
            <a:ext cx="8229600" cy="778098"/>
          </a:xfrm>
        </p:spPr>
        <p:txBody>
          <a:bodyPr>
            <a:normAutofit/>
          </a:bodyPr>
          <a:lstStyle/>
          <a:p>
            <a:r>
              <a:rPr lang="it-IT" sz="1800" dirty="0" smtClean="0">
                <a:solidFill>
                  <a:schemeClr val="tx1"/>
                </a:solidFill>
                <a:latin typeface="Times New Roman" pitchFamily="18" charset="0"/>
                <a:cs typeface="Times New Roman" pitchFamily="18" charset="0"/>
              </a:rPr>
              <a:t>Restauro virtuale nella grotta di </a:t>
            </a:r>
            <a:r>
              <a:rPr lang="it-IT" sz="1800" dirty="0" err="1" smtClean="0">
                <a:solidFill>
                  <a:schemeClr val="tx1"/>
                </a:solidFill>
                <a:latin typeface="Times New Roman" pitchFamily="18" charset="0"/>
                <a:cs typeface="Times New Roman" pitchFamily="18" charset="0"/>
              </a:rPr>
              <a:t>Marsoulas</a:t>
            </a:r>
            <a:r>
              <a:rPr lang="it-IT" sz="1800" dirty="0" smtClean="0">
                <a:solidFill>
                  <a:schemeClr val="tx1"/>
                </a:solidFill>
                <a:latin typeface="Times New Roman" pitchFamily="18" charset="0"/>
                <a:cs typeface="Times New Roman" pitchFamily="18" charset="0"/>
              </a:rPr>
              <a:t> (Fritz </a:t>
            </a:r>
            <a:r>
              <a:rPr lang="it-IT" sz="1800" i="1" dirty="0" smtClean="0">
                <a:solidFill>
                  <a:schemeClr val="tx1"/>
                </a:solidFill>
                <a:latin typeface="Times New Roman" pitchFamily="18" charset="0"/>
                <a:cs typeface="Times New Roman" pitchFamily="18" charset="0"/>
              </a:rPr>
              <a:t>et al.</a:t>
            </a:r>
            <a:r>
              <a:rPr lang="it-IT" sz="1800" dirty="0" smtClean="0">
                <a:solidFill>
                  <a:schemeClr val="tx1"/>
                </a:solidFill>
                <a:latin typeface="Times New Roman" pitchFamily="18" charset="0"/>
                <a:cs typeface="Times New Roman" pitchFamily="18" charset="0"/>
              </a:rPr>
              <a:t>,2010)</a:t>
            </a:r>
            <a:endParaRPr lang="it-IT" sz="1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ox(in)">
                                      <p:cBhvr>
                                        <p:cTn id="7" dur="5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1076"/>
                                        </p:tgtEl>
                                        <p:attrNameLst>
                                          <p:attrName>style.visibility</p:attrName>
                                        </p:attrNameLst>
                                      </p:cBhvr>
                                      <p:to>
                                        <p:strVal val="visible"/>
                                      </p:to>
                                    </p:set>
                                    <p:animEffect transition="in" filter="box(in)">
                                      <p:cBhvr>
                                        <p:cTn id="12" dur="500"/>
                                        <p:tgtEl>
                                          <p:spTgt spid="1310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1078"/>
                                        </p:tgtEl>
                                        <p:attrNameLst>
                                          <p:attrName>style.visibility</p:attrName>
                                        </p:attrNameLst>
                                      </p:cBhvr>
                                      <p:to>
                                        <p:strVal val="visible"/>
                                      </p:to>
                                    </p:set>
                                    <p:animEffect transition="in" filter="box(in)">
                                      <p:cBhvr>
                                        <p:cTn id="17" dur="500"/>
                                        <p:tgtEl>
                                          <p:spTgt spid="13107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1080"/>
                                        </p:tgtEl>
                                        <p:attrNameLst>
                                          <p:attrName>style.visibility</p:attrName>
                                        </p:attrNameLst>
                                      </p:cBhvr>
                                      <p:to>
                                        <p:strVal val="visible"/>
                                      </p:to>
                                    </p:set>
                                    <p:animEffect transition="in" filter="box(in)">
                                      <p:cBhvr>
                                        <p:cTn id="22" dur="500"/>
                                        <p:tgtEl>
                                          <p:spTgt spid="13108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31082"/>
                                        </p:tgtEl>
                                        <p:attrNameLst>
                                          <p:attrName>style.visibility</p:attrName>
                                        </p:attrNameLst>
                                      </p:cBhvr>
                                      <p:to>
                                        <p:strVal val="visible"/>
                                      </p:to>
                                    </p:set>
                                    <p:animEffect transition="in" filter="box(in)">
                                      <p:cBhvr>
                                        <p:cTn id="27" dur="500"/>
                                        <p:tgtEl>
                                          <p:spTgt spid="13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9" name="Groupe 8"/>
          <p:cNvGrpSpPr/>
          <p:nvPr/>
        </p:nvGrpSpPr>
        <p:grpSpPr>
          <a:xfrm>
            <a:off x="4211960" y="0"/>
            <a:ext cx="4932040" cy="6856413"/>
            <a:chOff x="4211960" y="0"/>
            <a:chExt cx="4932040" cy="6856413"/>
          </a:xfrm>
        </p:grpSpPr>
        <p:pic>
          <p:nvPicPr>
            <p:cNvPr id="274436" name="Picture 4"/>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8" name="Rectangle 7"/>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10" name="ZoneTexte 9"/>
          <p:cNvSpPr txBox="1"/>
          <p:nvPr/>
        </p:nvSpPr>
        <p:spPr>
          <a:xfrm>
            <a:off x="251521" y="1340768"/>
            <a:ext cx="3960440" cy="1815882"/>
          </a:xfrm>
          <a:prstGeom prst="rect">
            <a:avLst/>
          </a:prstGeom>
          <a:noFill/>
        </p:spPr>
        <p:txBody>
          <a:bodyPr wrap="square" rtlCol="0">
            <a:spAutoFit/>
          </a:bodyPr>
          <a:lstStyle/>
          <a:p>
            <a:r>
              <a:rPr lang="fr-FR" sz="1600" dirty="0" err="1" smtClean="0">
                <a:latin typeface="Times New Roman" pitchFamily="18" charset="0"/>
                <a:cs typeface="Times New Roman" pitchFamily="18" charset="0"/>
              </a:rPr>
              <a:t>Rachide</a:t>
            </a:r>
            <a:r>
              <a:rPr lang="fr-FR" sz="1600" dirty="0" smtClean="0">
                <a:latin typeface="Times New Roman" pitchFamily="18" charset="0"/>
                <a:cs typeface="Times New Roman" pitchFamily="18" charset="0"/>
              </a:rPr>
              <a:t>: Colonna </a:t>
            </a:r>
            <a:r>
              <a:rPr lang="fr-FR" sz="1600" dirty="0" err="1" smtClean="0">
                <a:latin typeface="Times New Roman" pitchFamily="18" charset="0"/>
                <a:cs typeface="Times New Roman" pitchFamily="18" charset="0"/>
              </a:rPr>
              <a:t>vertebrale</a:t>
            </a:r>
            <a:endParaRPr lang="fr-FR" sz="1600"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32/33 </a:t>
            </a:r>
            <a:r>
              <a:rPr lang="fr-FR" sz="1600" dirty="0" err="1" smtClean="0">
                <a:latin typeface="Times New Roman" pitchFamily="18" charset="0"/>
                <a:cs typeface="Times New Roman" pitchFamily="18" charset="0"/>
              </a:rPr>
              <a:t>vertebre</a:t>
            </a:r>
            <a:endParaRPr lang="fr-FR" sz="1600" dirty="0" smtClean="0">
              <a:latin typeface="Times New Roman" pitchFamily="18" charset="0"/>
              <a:cs typeface="Times New Roman" pitchFamily="18" charset="0"/>
            </a:endParaRPr>
          </a:p>
          <a:p>
            <a:r>
              <a:rPr lang="fr-FR" sz="1600" i="1" dirty="0" smtClean="0">
                <a:solidFill>
                  <a:srgbClr val="92D050"/>
                </a:solidFill>
                <a:latin typeface="Times New Roman" pitchFamily="18" charset="0"/>
                <a:cs typeface="Times New Roman" pitchFamily="18" charset="0"/>
              </a:rPr>
              <a:t>Rachis: </a:t>
            </a:r>
            <a:r>
              <a:rPr lang="fr-FR" sz="1600" i="1" dirty="0" err="1" smtClean="0">
                <a:solidFill>
                  <a:srgbClr val="92D050"/>
                </a:solidFill>
                <a:latin typeface="Times New Roman" pitchFamily="18" charset="0"/>
                <a:cs typeface="Times New Roman" pitchFamily="18" charset="0"/>
              </a:rPr>
              <a:t>vertebral</a:t>
            </a:r>
            <a:r>
              <a:rPr lang="fr-FR" sz="1600" i="1" dirty="0" smtClean="0">
                <a:solidFill>
                  <a:srgbClr val="92D050"/>
                </a:solidFill>
                <a:latin typeface="Times New Roman" pitchFamily="18" charset="0"/>
                <a:cs typeface="Times New Roman" pitchFamily="18" charset="0"/>
              </a:rPr>
              <a:t> </a:t>
            </a:r>
            <a:r>
              <a:rPr lang="fr-FR" sz="1600" i="1" dirty="0" err="1" smtClean="0">
                <a:solidFill>
                  <a:srgbClr val="92D050"/>
                </a:solidFill>
                <a:latin typeface="Times New Roman" pitchFamily="18" charset="0"/>
                <a:cs typeface="Times New Roman" pitchFamily="18" charset="0"/>
              </a:rPr>
              <a:t>column</a:t>
            </a:r>
            <a:endParaRPr lang="fr-FR" sz="1600" i="1" dirty="0" smtClean="0">
              <a:solidFill>
                <a:srgbClr val="92D050"/>
              </a:solidFill>
              <a:latin typeface="Times New Roman" pitchFamily="18" charset="0"/>
              <a:cs typeface="Times New Roman" pitchFamily="18" charset="0"/>
            </a:endParaRPr>
          </a:p>
          <a:p>
            <a:r>
              <a:rPr lang="fr-FR" sz="1600" i="1" dirty="0" smtClean="0">
                <a:solidFill>
                  <a:srgbClr val="92D050"/>
                </a:solidFill>
                <a:latin typeface="Times New Roman" pitchFamily="18" charset="0"/>
                <a:cs typeface="Times New Roman" pitchFamily="18" charset="0"/>
              </a:rPr>
              <a:t>32/33 </a:t>
            </a:r>
            <a:r>
              <a:rPr lang="fr-FR" sz="1600" i="1" dirty="0" err="1" smtClean="0">
                <a:solidFill>
                  <a:srgbClr val="92D050"/>
                </a:solidFill>
                <a:latin typeface="Times New Roman" pitchFamily="18" charset="0"/>
                <a:cs typeface="Times New Roman" pitchFamily="18" charset="0"/>
              </a:rPr>
              <a:t>vertebra</a:t>
            </a:r>
            <a:endParaRPr lang="fr-FR" sz="1600" i="1" dirty="0" smtClean="0">
              <a:solidFill>
                <a:srgbClr val="92D050"/>
              </a:solidFill>
              <a:latin typeface="Times New Roman" pitchFamily="18" charset="0"/>
              <a:cs typeface="Times New Roman" pitchFamily="18" charset="0"/>
            </a:endParaRPr>
          </a:p>
          <a:p>
            <a:r>
              <a:rPr lang="fr-FR" sz="1600" dirty="0" smtClean="0">
                <a:latin typeface="Times New Roman" pitchFamily="18" charset="0"/>
                <a:cs typeface="Times New Roman" pitchFamily="18" charset="0"/>
              </a:rPr>
              <a:t>Coste e </a:t>
            </a:r>
            <a:r>
              <a:rPr lang="fr-FR" sz="1600" dirty="0" err="1" smtClean="0">
                <a:latin typeface="Times New Roman" pitchFamily="18" charset="0"/>
                <a:cs typeface="Times New Roman" pitchFamily="18" charset="0"/>
              </a:rPr>
              <a:t>sterno</a:t>
            </a:r>
            <a:endParaRPr lang="fr-FR" sz="1600" dirty="0" smtClean="0">
              <a:latin typeface="Times New Roman" pitchFamily="18" charset="0"/>
              <a:cs typeface="Times New Roman" pitchFamily="18" charset="0"/>
            </a:endParaRPr>
          </a:p>
          <a:p>
            <a:r>
              <a:rPr lang="fr-FR" sz="1600" i="1" dirty="0" err="1" smtClean="0">
                <a:solidFill>
                  <a:srgbClr val="92D050"/>
                </a:solidFill>
                <a:latin typeface="Times New Roman" pitchFamily="18" charset="0"/>
                <a:cs typeface="Times New Roman" pitchFamily="18" charset="0"/>
              </a:rPr>
              <a:t>Ribs</a:t>
            </a:r>
            <a:r>
              <a:rPr lang="fr-FR" sz="1600" i="1" dirty="0" smtClean="0">
                <a:solidFill>
                  <a:srgbClr val="92D050"/>
                </a:solidFill>
                <a:latin typeface="Times New Roman" pitchFamily="18" charset="0"/>
                <a:cs typeface="Times New Roman" pitchFamily="18" charset="0"/>
              </a:rPr>
              <a:t> and sternum</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44624"/>
            <a:ext cx="4860032" cy="646331"/>
          </a:xfrm>
          <a:prstGeom prst="rect">
            <a:avLst/>
          </a:prstGeom>
          <a:noFill/>
        </p:spPr>
        <p:txBody>
          <a:bodyPr wrap="square" rtlCol="0">
            <a:spAutoFit/>
          </a:bodyPr>
          <a:lstStyle/>
          <a:p>
            <a:pPr algn="ctr"/>
            <a:r>
              <a:rPr lang="fr-FR" kern="0" dirty="0" err="1" smtClean="0">
                <a:latin typeface="Times New Roman" pitchFamily="18" charset="0"/>
                <a:ea typeface="+mj-ea"/>
                <a:cs typeface="Times New Roman" pitchFamily="18" charset="0"/>
              </a:rPr>
              <a:t>Complessi</a:t>
            </a:r>
            <a:r>
              <a:rPr lang="fr-FR" kern="0" dirty="0" smtClean="0">
                <a:latin typeface="Times New Roman" pitchFamily="18" charset="0"/>
                <a:ea typeface="+mj-ea"/>
                <a:cs typeface="Times New Roman" pitchFamily="18" charset="0"/>
              </a:rPr>
              <a:t> </a:t>
            </a:r>
            <a:r>
              <a:rPr lang="fr-FR" kern="0" dirty="0" err="1" smtClean="0">
                <a:latin typeface="Times New Roman" pitchFamily="18" charset="0"/>
                <a:ea typeface="+mj-ea"/>
                <a:cs typeface="Times New Roman" pitchFamily="18" charset="0"/>
              </a:rPr>
              <a:t>anatomici</a:t>
            </a:r>
            <a:r>
              <a:rPr lang="fr-FR" kern="0" dirty="0" smtClean="0">
                <a:latin typeface="Times New Roman" pitchFamily="18" charset="0"/>
                <a:ea typeface="+mj-ea"/>
                <a:cs typeface="Times New Roman" pitchFamily="18" charset="0"/>
              </a:rPr>
              <a:t/>
            </a:r>
            <a:br>
              <a:rPr lang="fr-FR" kern="0" dirty="0" smtClean="0">
                <a:latin typeface="Times New Roman" pitchFamily="18" charset="0"/>
                <a:ea typeface="+mj-ea"/>
                <a:cs typeface="Times New Roman" pitchFamily="18" charset="0"/>
              </a:rPr>
            </a:br>
            <a:r>
              <a:rPr lang="fr-FR" i="1" kern="0" dirty="0" err="1" smtClean="0">
                <a:solidFill>
                  <a:srgbClr val="92D050"/>
                </a:solidFill>
                <a:latin typeface="Times New Roman" pitchFamily="18" charset="0"/>
                <a:ea typeface="+mj-ea"/>
                <a:cs typeface="Times New Roman" pitchFamily="18" charset="0"/>
              </a:rPr>
              <a:t>Anatomical</a:t>
            </a:r>
            <a:r>
              <a:rPr lang="fr-FR" i="1" kern="0" dirty="0" smtClean="0">
                <a:solidFill>
                  <a:srgbClr val="92D050"/>
                </a:solidFill>
                <a:latin typeface="Times New Roman" pitchFamily="18" charset="0"/>
                <a:ea typeface="+mj-ea"/>
                <a:cs typeface="Times New Roman" pitchFamily="18" charset="0"/>
              </a:rPr>
              <a:t> complexes</a:t>
            </a:r>
            <a:endParaRPr lang="fr-FR" sz="1400" dirty="0">
              <a:solidFill>
                <a:srgbClr val="92D050"/>
              </a:solidFill>
              <a:latin typeface="Times New Roman" pitchFamily="18" charset="0"/>
              <a:cs typeface="Times New Roman" pitchFamily="18" charset="0"/>
            </a:endParaRPr>
          </a:p>
        </p:txBody>
      </p:sp>
      <p:grpSp>
        <p:nvGrpSpPr>
          <p:cNvPr id="8" name="Groupe 7"/>
          <p:cNvGrpSpPr/>
          <p:nvPr/>
        </p:nvGrpSpPr>
        <p:grpSpPr>
          <a:xfrm>
            <a:off x="4211960" y="0"/>
            <a:ext cx="4932040" cy="6856413"/>
            <a:chOff x="4211960" y="0"/>
            <a:chExt cx="4932040" cy="6856413"/>
          </a:xfrm>
        </p:grpSpPr>
        <p:pic>
          <p:nvPicPr>
            <p:cNvPr id="275459" name="Picture 3"/>
            <p:cNvPicPr>
              <a:picLocks noChangeAspect="1" noChangeArrowheads="1"/>
            </p:cNvPicPr>
            <p:nvPr/>
          </p:nvPicPr>
          <p:blipFill>
            <a:blip r:embed="rId3" cstate="print"/>
            <a:srcRect/>
            <a:stretch>
              <a:fillRect/>
            </a:stretch>
          </p:blipFill>
          <p:spPr bwMode="auto">
            <a:xfrm>
              <a:off x="4229100" y="0"/>
              <a:ext cx="4914900" cy="6856413"/>
            </a:xfrm>
            <a:prstGeom prst="rect">
              <a:avLst/>
            </a:prstGeom>
            <a:noFill/>
            <a:ln w="9525">
              <a:noFill/>
              <a:miter lim="800000"/>
              <a:headEnd/>
              <a:tailEnd/>
            </a:ln>
          </p:spPr>
        </p:pic>
        <p:sp>
          <p:nvSpPr>
            <p:cNvPr id="7" name="Rectangle 6"/>
            <p:cNvSpPr/>
            <p:nvPr/>
          </p:nvSpPr>
          <p:spPr>
            <a:xfrm>
              <a:off x="4211960" y="33265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itchFamily="18" charset="0"/>
                <a:cs typeface="Times New Roman" pitchFamily="18" charset="0"/>
              </a:endParaRPr>
            </a:p>
          </p:txBody>
        </p:sp>
      </p:grpSp>
      <p:sp>
        <p:nvSpPr>
          <p:cNvPr id="9" name="ZoneTexte 8"/>
          <p:cNvSpPr txBox="1"/>
          <p:nvPr/>
        </p:nvSpPr>
        <p:spPr>
          <a:xfrm>
            <a:off x="251521" y="1340768"/>
            <a:ext cx="3960440" cy="2308324"/>
          </a:xfrm>
          <a:prstGeom prst="rect">
            <a:avLst/>
          </a:prstGeom>
          <a:noFill/>
        </p:spPr>
        <p:txBody>
          <a:bodyPr wrap="square" rtlCol="0">
            <a:spAutoFit/>
          </a:bodyPr>
          <a:lstStyle/>
          <a:p>
            <a:r>
              <a:rPr lang="it-IT" sz="1600" dirty="0" smtClean="0">
                <a:latin typeface="Times New Roman" pitchFamily="18" charset="0"/>
                <a:cs typeface="Times New Roman" pitchFamily="18" charset="0"/>
              </a:rPr>
              <a:t>Rachide: Colonna vertebrale</a:t>
            </a:r>
          </a:p>
          <a:p>
            <a:r>
              <a:rPr lang="it-IT" sz="1600" dirty="0" smtClean="0">
                <a:latin typeface="Times New Roman" pitchFamily="18" charset="0"/>
                <a:cs typeface="Times New Roman" pitchFamily="18" charset="0"/>
              </a:rPr>
              <a:t>32/33 vertebre</a:t>
            </a:r>
          </a:p>
          <a:p>
            <a:r>
              <a:rPr lang="it-IT" sz="1600" i="1" dirty="0" err="1" smtClean="0">
                <a:solidFill>
                  <a:srgbClr val="92D050"/>
                </a:solidFill>
                <a:latin typeface="Times New Roman" pitchFamily="18" charset="0"/>
                <a:cs typeface="Times New Roman" pitchFamily="18" charset="0"/>
              </a:rPr>
              <a:t>Rachis</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vertebral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column</a:t>
            </a:r>
            <a:endParaRPr lang="it-IT" sz="1600" i="1" dirty="0" smtClean="0">
              <a:solidFill>
                <a:srgbClr val="92D050"/>
              </a:solidFill>
              <a:latin typeface="Times New Roman" pitchFamily="18" charset="0"/>
              <a:cs typeface="Times New Roman" pitchFamily="18" charset="0"/>
            </a:endParaRPr>
          </a:p>
          <a:p>
            <a:r>
              <a:rPr lang="it-IT" sz="1600" i="1" dirty="0" smtClean="0">
                <a:solidFill>
                  <a:srgbClr val="92D050"/>
                </a:solidFill>
                <a:latin typeface="Times New Roman" pitchFamily="18" charset="0"/>
                <a:cs typeface="Times New Roman" pitchFamily="18" charset="0"/>
              </a:rPr>
              <a:t>32/33 vertebra</a:t>
            </a:r>
          </a:p>
          <a:p>
            <a:r>
              <a:rPr lang="it-IT" sz="1600" dirty="0" smtClean="0">
                <a:latin typeface="Times New Roman" pitchFamily="18" charset="0"/>
                <a:cs typeface="Times New Roman" pitchFamily="18" charset="0"/>
              </a:rPr>
              <a:t>Coste e sterno</a:t>
            </a:r>
          </a:p>
          <a:p>
            <a:r>
              <a:rPr lang="it-IT" sz="1600" i="1" dirty="0" err="1" smtClean="0">
                <a:solidFill>
                  <a:srgbClr val="92D050"/>
                </a:solidFill>
                <a:latin typeface="Times New Roman" pitchFamily="18" charset="0"/>
                <a:cs typeface="Times New Roman" pitchFamily="18" charset="0"/>
              </a:rPr>
              <a:t>Ribs</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sternum</a:t>
            </a:r>
            <a:endParaRPr lang="it-IT" sz="1600" i="1" dirty="0" smtClean="0">
              <a:solidFill>
                <a:srgbClr val="92D050"/>
              </a:solidFill>
              <a:latin typeface="Times New Roman" pitchFamily="18" charset="0"/>
              <a:cs typeface="Times New Roman" pitchFamily="18" charset="0"/>
            </a:endParaRPr>
          </a:p>
          <a:p>
            <a:r>
              <a:rPr lang="it-IT" sz="1600" dirty="0" smtClean="0">
                <a:latin typeface="Times New Roman" pitchFamily="18" charset="0"/>
                <a:cs typeface="Times New Roman" pitchFamily="18" charset="0"/>
              </a:rPr>
              <a:t>Testa ossea (cranio, mandibola e denti)</a:t>
            </a:r>
          </a:p>
          <a:p>
            <a:r>
              <a:rPr lang="it-IT" sz="1600" i="1" dirty="0" err="1" smtClean="0">
                <a:solidFill>
                  <a:srgbClr val="92D050"/>
                </a:solidFill>
                <a:latin typeface="Times New Roman" pitchFamily="18" charset="0"/>
                <a:cs typeface="Times New Roman" pitchFamily="18" charset="0"/>
              </a:rPr>
              <a:t>Skull</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cranium</a:t>
            </a:r>
            <a:r>
              <a:rPr lang="it-IT" sz="1600" i="1" dirty="0" smtClean="0">
                <a:solidFill>
                  <a:srgbClr val="92D050"/>
                </a:solidFill>
                <a:latin typeface="Times New Roman" pitchFamily="18" charset="0"/>
                <a:cs typeface="Times New Roman" pitchFamily="18" charset="0"/>
              </a:rPr>
              <a:t>, </a:t>
            </a:r>
            <a:r>
              <a:rPr lang="it-IT" sz="1600" i="1" dirty="0" err="1" smtClean="0">
                <a:solidFill>
                  <a:srgbClr val="92D050"/>
                </a:solidFill>
                <a:latin typeface="Times New Roman" pitchFamily="18" charset="0"/>
                <a:cs typeface="Times New Roman" pitchFamily="18" charset="0"/>
              </a:rPr>
              <a:t>mandible</a:t>
            </a:r>
            <a:r>
              <a:rPr lang="it-IT" sz="1600" i="1" dirty="0" smtClean="0">
                <a:solidFill>
                  <a:srgbClr val="92D050"/>
                </a:solidFill>
                <a:latin typeface="Times New Roman" pitchFamily="18" charset="0"/>
                <a:cs typeface="Times New Roman" pitchFamily="18" charset="0"/>
              </a:rPr>
              <a:t> and </a:t>
            </a:r>
            <a:r>
              <a:rPr lang="it-IT" sz="1600" i="1" dirty="0" err="1" smtClean="0">
                <a:solidFill>
                  <a:srgbClr val="92D050"/>
                </a:solidFill>
                <a:latin typeface="Times New Roman" pitchFamily="18" charset="0"/>
                <a:cs typeface="Times New Roman" pitchFamily="18" charset="0"/>
              </a:rPr>
              <a:t>teeth</a:t>
            </a:r>
            <a:r>
              <a:rPr lang="it-IT" sz="1600" i="1" dirty="0" smtClean="0">
                <a:latin typeface="Times New Roman" pitchFamily="18" charset="0"/>
                <a:cs typeface="Times New Roman" pitchFamily="18" charset="0"/>
              </a:rPr>
              <a:t>)</a:t>
            </a:r>
          </a:p>
          <a:p>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5322</TotalTime>
  <Words>2529</Words>
  <Application>Microsoft Office PowerPoint</Application>
  <PresentationFormat>Presentazione su schermo (4:3)</PresentationFormat>
  <Paragraphs>541</Paragraphs>
  <Slides>78</Slides>
  <Notes>78</Notes>
  <HiddenSlides>0</HiddenSlides>
  <MMClips>0</MMClips>
  <ScaleCrop>false</ScaleCrop>
  <HeadingPairs>
    <vt:vector size="4" baseType="variant">
      <vt:variant>
        <vt:lpstr>Tema</vt:lpstr>
      </vt:variant>
      <vt:variant>
        <vt:i4>1</vt:i4>
      </vt:variant>
      <vt:variant>
        <vt:lpstr>Titoli diapositive</vt:lpstr>
      </vt:variant>
      <vt:variant>
        <vt:i4>78</vt:i4>
      </vt:variant>
    </vt:vector>
  </HeadingPairs>
  <TitlesOfParts>
    <vt:vector size="79" baseType="lpstr">
      <vt:lpstr>Diseño predeterminado</vt:lpstr>
      <vt:lpstr>Metodologie di Studio in Paleoantropologia La linea umana</vt:lpstr>
      <vt:lpstr>Paleoantropologia / Paleontologia umana Palaeoanthropology / Human Palaeontology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Tecnologie e Metodologie per l’acquisizione dei dati Technology and Methodology for data acquisition</vt:lpstr>
      <vt:lpstr>Digitalizzatore Microscribe</vt:lpstr>
      <vt:lpstr>Scanner di superficie / Surface scanner Laser Scanner</vt:lpstr>
      <vt:lpstr>Scanner di superficie / Surface scanner Breuckmann </vt:lpstr>
      <vt:lpstr>Tomodensitometria / Tomodensitometry scanografia, CT scan (Computer Tomography), TAC, micro CT.</vt:lpstr>
      <vt:lpstr>Presentazione standard di PowerPoint</vt:lpstr>
      <vt:lpstr>Sincrotrone</vt:lpstr>
      <vt:lpstr>Synchrotron</vt:lpstr>
      <vt:lpstr>Presentazione standard di PowerPoint</vt:lpstr>
      <vt:lpstr>Apporto delle nuove tecnologie alla ricerca e alla museologia Contribution of the new technology to the research and to the museology</vt:lpstr>
      <vt:lpstr>Trattamento dei Dati / Data treatment principi di morfometria</vt:lpstr>
      <vt:lpstr>Perché usiamo la morfometria?  Why Morphometrics is useful?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Analisi dei dati e rappresentazione grafica dei risultati / Data analysis and graphical representation of results </vt:lpstr>
      <vt:lpstr>Presentazione standard di PowerPoint</vt:lpstr>
      <vt:lpstr>Presentazione standard di PowerPoint</vt:lpstr>
      <vt:lpstr>Osservazione sulla taglia Remarks on size</vt:lpstr>
      <vt:lpstr>Osservazione sulla taglia Remarks on size</vt:lpstr>
      <vt:lpstr>Osservazione sulla taglia Remarks on size</vt:lpstr>
      <vt:lpstr>Morfometria geometrica vs tradizionale Geometric morphometrics vs traditional</vt:lpstr>
      <vt:lpstr>Morfometria tradizionale Traditional morphometrics</vt:lpstr>
      <vt:lpstr>Soluzione per la morfometria tradizionale</vt:lpstr>
      <vt:lpstr>Morfometria geometrica / Geometric morphometrics</vt:lpstr>
      <vt:lpstr>Presentazione standard di PowerPoint</vt:lpstr>
      <vt:lpstr>Presentazione standard di PowerPoint</vt:lpstr>
      <vt:lpstr>Morfometria geometrica / Geometric morphometrics</vt:lpstr>
      <vt:lpstr>Presentazione standard di PowerPoint</vt:lpstr>
      <vt:lpstr>The bony labirynth of Neandertal (Spoor, 2003)</vt:lpstr>
      <vt:lpstr>Restauro virtuale</vt:lpstr>
      <vt:lpstr>Restauro virtuale</vt:lpstr>
      <vt:lpstr>Restauro virtuale</vt:lpstr>
      <vt:lpstr>Restauro virtuale</vt:lpstr>
      <vt:lpstr>Ricostruzione facciale a partire da resti scheletrici</vt:lpstr>
      <vt:lpstr>Ricostruzione facciale a partire da resti scheletrici</vt:lpstr>
      <vt:lpstr>Restauro virtuale nella grotta di Marsoulas (Fritz et al.,2010)</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Julie Arnaud</cp:lastModifiedBy>
  <cp:revision>294</cp:revision>
  <dcterms:created xsi:type="dcterms:W3CDTF">2010-05-23T14:28:12Z</dcterms:created>
  <dcterms:modified xsi:type="dcterms:W3CDTF">2014-10-27T12:26:31Z</dcterms:modified>
</cp:coreProperties>
</file>