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7"/>
  </p:notesMasterIdLst>
  <p:sldIdLst>
    <p:sldId id="256" r:id="rId2"/>
    <p:sldId id="264" r:id="rId3"/>
    <p:sldId id="282" r:id="rId4"/>
    <p:sldId id="329" r:id="rId5"/>
    <p:sldId id="348" r:id="rId6"/>
    <p:sldId id="263" r:id="rId7"/>
    <p:sldId id="350" r:id="rId8"/>
    <p:sldId id="265" r:id="rId9"/>
    <p:sldId id="337" r:id="rId10"/>
    <p:sldId id="351" r:id="rId11"/>
    <p:sldId id="352" r:id="rId12"/>
    <p:sldId id="338" r:id="rId13"/>
    <p:sldId id="339" r:id="rId14"/>
    <p:sldId id="336" r:id="rId15"/>
    <p:sldId id="353" r:id="rId16"/>
    <p:sldId id="355" r:id="rId17"/>
    <p:sldId id="354" r:id="rId18"/>
    <p:sldId id="270" r:id="rId19"/>
    <p:sldId id="367" r:id="rId20"/>
    <p:sldId id="349" r:id="rId21"/>
    <p:sldId id="356" r:id="rId22"/>
    <p:sldId id="358" r:id="rId23"/>
    <p:sldId id="357" r:id="rId24"/>
    <p:sldId id="284" r:id="rId25"/>
    <p:sldId id="286" r:id="rId26"/>
    <p:sldId id="271" r:id="rId27"/>
    <p:sldId id="321" r:id="rId28"/>
    <p:sldId id="323" r:id="rId29"/>
    <p:sldId id="322" r:id="rId30"/>
    <p:sldId id="324" r:id="rId31"/>
    <p:sldId id="327" r:id="rId32"/>
    <p:sldId id="326" r:id="rId33"/>
    <p:sldId id="325" r:id="rId34"/>
    <p:sldId id="368" r:id="rId35"/>
    <p:sldId id="275" r:id="rId36"/>
    <p:sldId id="360" r:id="rId37"/>
    <p:sldId id="272" r:id="rId38"/>
    <p:sldId id="359" r:id="rId39"/>
    <p:sldId id="341" r:id="rId40"/>
    <p:sldId id="369" r:id="rId41"/>
    <p:sldId id="340" r:id="rId42"/>
    <p:sldId id="370" r:id="rId43"/>
    <p:sldId id="273" r:id="rId44"/>
    <p:sldId id="361" r:id="rId45"/>
    <p:sldId id="287" r:id="rId46"/>
    <p:sldId id="288" r:id="rId47"/>
    <p:sldId id="289" r:id="rId48"/>
    <p:sldId id="294" r:id="rId49"/>
    <p:sldId id="295" r:id="rId50"/>
    <p:sldId id="371" r:id="rId51"/>
    <p:sldId id="342" r:id="rId52"/>
    <p:sldId id="344" r:id="rId53"/>
    <p:sldId id="343" r:id="rId54"/>
    <p:sldId id="290" r:id="rId55"/>
    <p:sldId id="334" r:id="rId56"/>
    <p:sldId id="293" r:id="rId57"/>
    <p:sldId id="274" r:id="rId58"/>
    <p:sldId id="372" r:id="rId59"/>
    <p:sldId id="292" r:id="rId60"/>
    <p:sldId id="362" r:id="rId61"/>
    <p:sldId id="276" r:id="rId62"/>
    <p:sldId id="285" r:id="rId63"/>
    <p:sldId id="345" r:id="rId64"/>
    <p:sldId id="346" r:id="rId65"/>
    <p:sldId id="347" r:id="rId66"/>
    <p:sldId id="296" r:id="rId67"/>
    <p:sldId id="297" r:id="rId68"/>
    <p:sldId id="363" r:id="rId69"/>
    <p:sldId id="277" r:id="rId70"/>
    <p:sldId id="298" r:id="rId71"/>
    <p:sldId id="299" r:id="rId72"/>
    <p:sldId id="300" r:id="rId73"/>
    <p:sldId id="364" r:id="rId74"/>
    <p:sldId id="301" r:id="rId75"/>
    <p:sldId id="302" r:id="rId76"/>
    <p:sldId id="303" r:id="rId77"/>
    <p:sldId id="280" r:id="rId78"/>
    <p:sldId id="304" r:id="rId79"/>
    <p:sldId id="279" r:id="rId80"/>
    <p:sldId id="335" r:id="rId81"/>
    <p:sldId id="309" r:id="rId82"/>
    <p:sldId id="365" r:id="rId83"/>
    <p:sldId id="305" r:id="rId84"/>
    <p:sldId id="310" r:id="rId85"/>
    <p:sldId id="311" r:id="rId86"/>
    <p:sldId id="373" r:id="rId87"/>
    <p:sldId id="366" r:id="rId88"/>
    <p:sldId id="332" r:id="rId89"/>
    <p:sldId id="330" r:id="rId90"/>
    <p:sldId id="331" r:id="rId91"/>
    <p:sldId id="333" r:id="rId92"/>
    <p:sldId id="312" r:id="rId93"/>
    <p:sldId id="281" r:id="rId94"/>
    <p:sldId id="313" r:id="rId95"/>
    <p:sldId id="314" r:id="rId96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ezione predefinita" id="{3B72A9E3-3A8A-43B9-86F8-AE28152ABC26}">
          <p14:sldIdLst>
            <p14:sldId id="256"/>
            <p14:sldId id="264"/>
            <p14:sldId id="282"/>
            <p14:sldId id="329"/>
            <p14:sldId id="348"/>
            <p14:sldId id="263"/>
            <p14:sldId id="350"/>
            <p14:sldId id="265"/>
            <p14:sldId id="337"/>
            <p14:sldId id="351"/>
            <p14:sldId id="352"/>
            <p14:sldId id="338"/>
            <p14:sldId id="339"/>
            <p14:sldId id="336"/>
            <p14:sldId id="353"/>
            <p14:sldId id="355"/>
            <p14:sldId id="354"/>
            <p14:sldId id="270"/>
            <p14:sldId id="367"/>
            <p14:sldId id="349"/>
            <p14:sldId id="356"/>
            <p14:sldId id="358"/>
            <p14:sldId id="357"/>
            <p14:sldId id="284"/>
            <p14:sldId id="286"/>
            <p14:sldId id="271"/>
            <p14:sldId id="321"/>
            <p14:sldId id="323"/>
            <p14:sldId id="322"/>
            <p14:sldId id="324"/>
            <p14:sldId id="327"/>
            <p14:sldId id="326"/>
            <p14:sldId id="325"/>
            <p14:sldId id="368"/>
            <p14:sldId id="275"/>
            <p14:sldId id="360"/>
            <p14:sldId id="272"/>
            <p14:sldId id="359"/>
            <p14:sldId id="341"/>
            <p14:sldId id="369"/>
          </p14:sldIdLst>
        </p14:section>
        <p14:section name="Sezione senza titolo" id="{9CEFB662-A9C4-4585-95CB-DC489C437E1B}">
          <p14:sldIdLst>
            <p14:sldId id="340"/>
            <p14:sldId id="370"/>
            <p14:sldId id="273"/>
            <p14:sldId id="361"/>
            <p14:sldId id="287"/>
            <p14:sldId id="288"/>
            <p14:sldId id="289"/>
            <p14:sldId id="294"/>
            <p14:sldId id="295"/>
            <p14:sldId id="371"/>
            <p14:sldId id="342"/>
            <p14:sldId id="344"/>
            <p14:sldId id="343"/>
            <p14:sldId id="290"/>
            <p14:sldId id="334"/>
            <p14:sldId id="293"/>
            <p14:sldId id="274"/>
            <p14:sldId id="372"/>
            <p14:sldId id="292"/>
            <p14:sldId id="362"/>
            <p14:sldId id="276"/>
            <p14:sldId id="285"/>
            <p14:sldId id="345"/>
            <p14:sldId id="346"/>
            <p14:sldId id="347"/>
            <p14:sldId id="296"/>
            <p14:sldId id="297"/>
            <p14:sldId id="363"/>
            <p14:sldId id="277"/>
            <p14:sldId id="298"/>
            <p14:sldId id="299"/>
            <p14:sldId id="300"/>
            <p14:sldId id="364"/>
            <p14:sldId id="301"/>
            <p14:sldId id="302"/>
            <p14:sldId id="303"/>
            <p14:sldId id="280"/>
            <p14:sldId id="304"/>
            <p14:sldId id="279"/>
            <p14:sldId id="335"/>
            <p14:sldId id="309"/>
            <p14:sldId id="365"/>
            <p14:sldId id="305"/>
            <p14:sldId id="310"/>
            <p14:sldId id="311"/>
            <p14:sldId id="373"/>
            <p14:sldId id="366"/>
            <p14:sldId id="332"/>
            <p14:sldId id="330"/>
            <p14:sldId id="331"/>
            <p14:sldId id="333"/>
            <p14:sldId id="312"/>
            <p14:sldId id="281"/>
            <p14:sldId id="313"/>
            <p14:sldId id="31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6232" autoAdjust="0"/>
  </p:normalViewPr>
  <p:slideViewPr>
    <p:cSldViewPr>
      <p:cViewPr>
        <p:scale>
          <a:sx n="80" d="100"/>
          <a:sy n="80" d="100"/>
        </p:scale>
        <p:origin x="-1522" y="-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9067" tIns="49534" rIns="99067" bIns="4953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9067" tIns="49534" rIns="99067" bIns="4953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AA5A9669-1110-435B-A849-A879AACF702A}" type="datetimeFigureOut">
              <a:rPr lang="it-IT"/>
              <a:pPr>
                <a:defRPr/>
              </a:pPr>
              <a:t>03/11/2014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7" tIns="49534" rIns="99067" bIns="49534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67" tIns="49534" rIns="99067" bIns="49534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lIns="99067" tIns="49534" rIns="99067" bIns="4953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138" y="9720263"/>
            <a:ext cx="3076575" cy="512762"/>
          </a:xfrm>
          <a:prstGeom prst="rect">
            <a:avLst/>
          </a:prstGeom>
        </p:spPr>
        <p:txBody>
          <a:bodyPr vert="horz" lIns="99067" tIns="49534" rIns="99067" bIns="4953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E38A764C-AA58-44D8-8308-A921E697C5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596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42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68CE42-48CC-4695-8032-14047964A18E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CAC851-4140-4C1D-AA70-1D03B26E8124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CAC851-4140-4C1D-AA70-1D03B26E8124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CAC851-4140-4C1D-AA70-1D03B26E8124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1DF2B1-8C09-4C7C-83B6-36FFAC89049F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5C7FE-16A4-4292-9226-181547DBC799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5C7FE-16A4-4292-9226-181547DBC799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1E3801-D765-4AF3-B5D3-A141ADC9958A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108272-3823-473A-89A2-A28F5C22F7A1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0AD8D8-0C4E-4065-A469-78B6FB40F853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F28592-C69B-43DB-9829-1E7FDC765C63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421563-876D-4CB9-8FCE-60B0FBA273C2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46B980-7031-4274-8763-026966BD7365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836C6-7EA1-489F-9F56-42E8D8B33651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BE44CF-2D36-4BF6-BA97-B4C900A86462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8B0C6B-2F4E-4D9F-A4B4-6E9BB67D9692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C87578-87CC-4558-8D51-80EFF6F98B32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266E0B-22D8-42E3-8B91-B503A18FAD43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3A256E-20CD-404B-8980-320A78744E08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3A256E-20CD-404B-8980-320A78744E08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BF2950-D349-4A2D-8DE2-92713CC826E2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7368BC-7B92-4466-9017-6A97C90A6F05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286F35-99F9-4FAC-8614-D7B5B27D0545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286F35-99F9-4FAC-8614-D7B5B27D0545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286F35-99F9-4FAC-8614-D7B5B27D0545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286F35-99F9-4FAC-8614-D7B5B27D0545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286F35-99F9-4FAC-8614-D7B5B27D0545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286F35-99F9-4FAC-8614-D7B5B27D0545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19C12E-BA9E-4A07-9322-A932A76142B6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44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3328AB-4743-4C3A-BAA0-A9909CE43231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4D0D12-8985-455C-A457-1A4626659E1C}" type="slidenum">
              <a:rPr lang="it-IT" smtClean="0"/>
              <a:pPr>
                <a:defRPr/>
              </a:pPr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9EF59-FA01-4D4C-9C8E-E4AB4AB25C2C}" type="slidenum">
              <a:rPr lang="it-IT" smtClean="0"/>
              <a:pPr>
                <a:defRPr/>
              </a:pPr>
              <a:t>46</a:t>
            </a:fld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948CB2-F56A-4B42-BDCE-58339756005A}" type="slidenum">
              <a:rPr lang="it-IT" smtClean="0"/>
              <a:pPr>
                <a:defRPr/>
              </a:pPr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CAACAA-F1C3-4D35-AAC0-93D0946297CE}" type="slidenum">
              <a:rPr lang="it-IT" smtClean="0"/>
              <a:pPr>
                <a:defRPr/>
              </a:pPr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41E2BE-CE4C-4619-B715-1F2E81F78F29}" type="slidenum">
              <a:rPr lang="it-IT" smtClean="0"/>
              <a:pPr>
                <a:defRPr/>
              </a:pPr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41E2BE-CE4C-4619-B715-1F2E81F78F29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41E2BE-CE4C-4619-B715-1F2E81F78F29}" type="slidenum">
              <a:rPr lang="it-IT" smtClean="0"/>
              <a:pPr>
                <a:defRPr/>
              </a:pPr>
              <a:t>51</a:t>
            </a:fld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41E2BE-CE4C-4619-B715-1F2E81F78F29}" type="slidenum">
              <a:rPr lang="it-IT" smtClean="0"/>
              <a:pPr>
                <a:defRPr/>
              </a:pPr>
              <a:t>52</a:t>
            </a:fld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41E2BE-CE4C-4619-B715-1F2E81F78F29}" type="slidenum">
              <a:rPr lang="it-IT" smtClean="0"/>
              <a:pPr>
                <a:defRPr/>
              </a:pPr>
              <a:t>53</a:t>
            </a:fld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0EE32-47EA-4EB2-B039-EBC6760A2DED}" type="slidenum">
              <a:rPr lang="it-IT" smtClean="0"/>
              <a:pPr>
                <a:defRPr/>
              </a:pPr>
              <a:t>54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41D46B-346C-4B2F-92EA-93CB3C931433}" type="slidenum">
              <a:rPr lang="it-IT" smtClean="0"/>
              <a:pPr>
                <a:defRPr/>
              </a:pPr>
              <a:t>55</a:t>
            </a:fld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7423D5-30B8-454F-A274-4FBD01C5C099}" type="slidenum">
              <a:rPr lang="it-IT" smtClean="0"/>
              <a:pPr>
                <a:defRPr/>
              </a:pPr>
              <a:t>56</a:t>
            </a:fld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53ACFD-F1D2-4E01-B6B3-D679FFCDD1C7}" type="slidenum">
              <a:rPr lang="it-IT" smtClean="0"/>
              <a:pPr>
                <a:defRPr/>
              </a:pPr>
              <a:t>57</a:t>
            </a:fld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53ACFD-F1D2-4E01-B6B3-D679FFCDD1C7}" type="slidenum">
              <a:rPr lang="it-IT" smtClean="0"/>
              <a:pPr>
                <a:defRPr/>
              </a:pPr>
              <a:t>58</a:t>
            </a:fld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9DD5B3-75C2-4734-BD4E-9762C643A87F}" type="slidenum">
              <a:rPr lang="it-IT" smtClean="0"/>
              <a:pPr>
                <a:defRPr/>
              </a:pPr>
              <a:t>59</a:t>
            </a:fld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60</a:t>
            </a:fld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B8CF9C-0CA5-43F6-A880-B3C701FAA77C}" type="slidenum">
              <a:rPr lang="it-IT" smtClean="0"/>
              <a:pPr>
                <a:defRPr/>
              </a:pPr>
              <a:t>61</a:t>
            </a:fld>
            <a:endParaRPr 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C6F5A9-18B6-4D37-BE8C-9BA67A5786F4}" type="slidenum">
              <a:rPr lang="it-IT" smtClean="0"/>
              <a:pPr>
                <a:defRPr/>
              </a:pPr>
              <a:t>62</a:t>
            </a:fld>
            <a:endParaRPr 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C6F5A9-18B6-4D37-BE8C-9BA67A5786F4}" type="slidenum">
              <a:rPr lang="it-IT" smtClean="0"/>
              <a:pPr>
                <a:defRPr/>
              </a:pPr>
              <a:t>63</a:t>
            </a:fld>
            <a:endParaRPr 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C6F5A9-18B6-4D37-BE8C-9BA67A5786F4}" type="slidenum">
              <a:rPr lang="it-IT" smtClean="0"/>
              <a:pPr>
                <a:defRPr/>
              </a:pPr>
              <a:t>64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1DF2B1-8C09-4C7C-83B6-36FFAC89049F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C6F5A9-18B6-4D37-BE8C-9BA67A5786F4}" type="slidenum">
              <a:rPr lang="it-IT" smtClean="0"/>
              <a:pPr>
                <a:defRPr/>
              </a:pPr>
              <a:t>65</a:t>
            </a:fld>
            <a:endParaRPr 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1A7C92-7A40-4712-8764-9EAD3EC4536B}" type="slidenum">
              <a:rPr lang="it-IT" smtClean="0"/>
              <a:pPr>
                <a:defRPr/>
              </a:pPr>
              <a:t>66</a:t>
            </a:fld>
            <a:endParaRPr lang="it-IT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2E98B-F4B3-4997-8A8A-AE4D453C3071}" type="slidenum">
              <a:rPr lang="it-IT" smtClean="0"/>
              <a:pPr>
                <a:defRPr/>
              </a:pPr>
              <a:t>67</a:t>
            </a:fld>
            <a:endParaRPr 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68</a:t>
            </a:fld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A01373-C8CF-4C58-81D5-0849A7F58F86}" type="slidenum">
              <a:rPr lang="it-IT" smtClean="0"/>
              <a:pPr>
                <a:defRPr/>
              </a:pPr>
              <a:t>69</a:t>
            </a:fld>
            <a:endParaRPr 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78D8EB-C06C-4840-94E9-A2EE8DB73883}" type="slidenum">
              <a:rPr lang="it-IT" smtClean="0"/>
              <a:pPr>
                <a:defRPr/>
              </a:pPr>
              <a:t>70</a:t>
            </a:fld>
            <a:endParaRPr 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FAE7C7-F015-4315-B0FE-21BAB33897A2}" type="slidenum">
              <a:rPr lang="it-IT" smtClean="0"/>
              <a:pPr>
                <a:defRPr/>
              </a:pPr>
              <a:t>71</a:t>
            </a:fld>
            <a:endParaRPr lang="it-I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D7B327-7691-47BB-8558-5314360CA36B}" type="slidenum">
              <a:rPr lang="it-IT" smtClean="0"/>
              <a:pPr>
                <a:defRPr/>
              </a:pPr>
              <a:t>72</a:t>
            </a:fld>
            <a:endParaRPr lang="it-IT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73</a:t>
            </a:fld>
            <a:endParaRPr 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0D93DD-32A0-44DB-87C8-166751B66DEE}" type="slidenum">
              <a:rPr lang="it-IT" smtClean="0"/>
              <a:pPr>
                <a:defRPr/>
              </a:pPr>
              <a:t>74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CAC851-4140-4C1D-AA70-1D03B26E8124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B422E4-AA8B-4B60-BB7F-A5C02062D304}" type="slidenum">
              <a:rPr lang="it-IT" smtClean="0"/>
              <a:pPr>
                <a:defRPr/>
              </a:pPr>
              <a:t>75</a:t>
            </a:fld>
            <a:endParaRPr lang="it-IT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0E8379-E0DD-441D-A571-2CD94B6AA6BF}" type="slidenum">
              <a:rPr lang="it-IT" smtClean="0"/>
              <a:pPr>
                <a:defRPr/>
              </a:pPr>
              <a:t>76</a:t>
            </a:fld>
            <a:endParaRPr lang="it-IT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29C12C-8101-4A06-9D13-24B0A391ADD4}" type="slidenum">
              <a:rPr lang="it-IT" smtClean="0"/>
              <a:pPr>
                <a:defRPr/>
              </a:pPr>
              <a:t>77</a:t>
            </a:fld>
            <a:endParaRPr lang="it-IT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238344-378F-4FBD-AA51-AF517999BF4E}" type="slidenum">
              <a:rPr lang="it-IT" smtClean="0"/>
              <a:pPr>
                <a:defRPr/>
              </a:pPr>
              <a:t>78</a:t>
            </a:fld>
            <a:endParaRPr lang="it-IT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F64F59-20C8-41DB-B798-F97216D9AC16}" type="slidenum">
              <a:rPr lang="it-IT" smtClean="0"/>
              <a:pPr>
                <a:defRPr/>
              </a:pPr>
              <a:t>79</a:t>
            </a:fld>
            <a:endParaRPr lang="it-IT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4C3B6A-8505-464B-9C9B-EB86A1638B3D}" type="slidenum">
              <a:rPr lang="fr-FR" smtClean="0"/>
              <a:pPr>
                <a:defRPr/>
              </a:pPr>
              <a:t>80</a:t>
            </a:fld>
            <a:endParaRPr lang="fr-F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54B60E-E40A-4046-9522-B0E46EDC5694}" type="slidenum">
              <a:rPr lang="it-IT" smtClean="0"/>
              <a:pPr>
                <a:defRPr/>
              </a:pPr>
              <a:t>81</a:t>
            </a:fld>
            <a:endParaRPr lang="it-IT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82</a:t>
            </a:fld>
            <a:endParaRPr lang="fr-F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BC3493-BAFB-43C5-A18E-86E04E8F58B9}" type="slidenum">
              <a:rPr lang="it-IT" smtClean="0"/>
              <a:pPr>
                <a:defRPr/>
              </a:pPr>
              <a:t>83</a:t>
            </a:fld>
            <a:endParaRPr lang="it-IT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8AFF1A-02DE-409E-A034-08A8576D06B3}" type="slidenum">
              <a:rPr lang="it-IT" smtClean="0"/>
              <a:pPr>
                <a:defRPr/>
              </a:pPr>
              <a:t>84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CAC851-4140-4C1D-AA70-1D03B26E8124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29AFD7-B6D3-49FE-88EE-075B2F434C03}" type="slidenum">
              <a:rPr lang="it-IT" smtClean="0"/>
              <a:pPr>
                <a:defRPr/>
              </a:pPr>
              <a:t>85</a:t>
            </a:fld>
            <a:endParaRPr lang="it-IT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29AFD7-B6D3-49FE-88EE-075B2F434C03}" type="slidenum">
              <a:rPr lang="it-IT" smtClean="0"/>
              <a:pPr>
                <a:defRPr/>
              </a:pPr>
              <a:t>86</a:t>
            </a:fld>
            <a:endParaRPr lang="it-IT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29AFD7-B6D3-49FE-88EE-075B2F434C03}" type="slidenum">
              <a:rPr lang="it-IT" smtClean="0"/>
              <a:pPr>
                <a:defRPr/>
              </a:pPr>
              <a:t>87</a:t>
            </a:fld>
            <a:endParaRPr lang="it-IT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AE3EFF-2F8C-4381-B491-9A14D0BEDA56}" type="slidenum">
              <a:rPr lang="it-IT" smtClean="0"/>
              <a:pPr>
                <a:defRPr/>
              </a:pPr>
              <a:t>88</a:t>
            </a:fld>
            <a:endParaRPr lang="it-IT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572B4D-51D5-4865-B65A-8495984822F1}" type="slidenum">
              <a:rPr lang="it-IT" smtClean="0"/>
              <a:pPr>
                <a:defRPr/>
              </a:pPr>
              <a:t>89</a:t>
            </a:fld>
            <a:endParaRPr lang="it-IT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A99689-C006-4DB7-ADC2-036397F14C11}" type="slidenum">
              <a:rPr lang="it-IT" smtClean="0"/>
              <a:pPr>
                <a:defRPr/>
              </a:pPr>
              <a:t>90</a:t>
            </a:fld>
            <a:endParaRPr lang="it-IT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231331-7847-40DF-B29D-6E4030C672CE}" type="slidenum">
              <a:rPr lang="it-IT" smtClean="0"/>
              <a:pPr>
                <a:defRPr/>
              </a:pPr>
              <a:t>91</a:t>
            </a:fld>
            <a:endParaRPr lang="it-IT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71BEF4-D3C8-4A2E-9AD9-E4845F16DEDE}" type="slidenum">
              <a:rPr lang="it-IT" smtClean="0"/>
              <a:pPr>
                <a:defRPr/>
              </a:pPr>
              <a:t>92</a:t>
            </a:fld>
            <a:endParaRPr lang="it-IT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EC4E56-8D70-4DE8-8CE8-C9D050352EED}" type="slidenum">
              <a:rPr lang="it-IT" smtClean="0"/>
              <a:pPr>
                <a:defRPr/>
              </a:pPr>
              <a:t>93</a:t>
            </a:fld>
            <a:endParaRPr lang="it-IT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758614-E075-47F9-9476-30AE894DE7F0}" type="slidenum">
              <a:rPr lang="it-IT" smtClean="0"/>
              <a:pPr>
                <a:defRPr/>
              </a:pPr>
              <a:t>94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CAC851-4140-4C1D-AA70-1D03B26E8124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AF31D2-07DD-4105-B936-775149B20D96}" type="slidenum">
              <a:rPr lang="it-IT" smtClean="0"/>
              <a:pPr>
                <a:defRPr/>
              </a:pPr>
              <a:t>95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235AF-DA1D-4A28-9DC0-A0BA0D62A3EE}" type="datetimeFigureOut">
              <a:rPr lang="en-US"/>
              <a:pPr>
                <a:defRPr/>
              </a:pPr>
              <a:t>11/3/2014</a:t>
            </a:fld>
            <a:endParaRPr lang="en-US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959C7-46E7-41B2-95B7-51E1905845F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8AC41-14A4-4C0D-920E-601E98ACF73E}" type="datetimeFigureOut">
              <a:rPr lang="en-US"/>
              <a:pPr>
                <a:defRPr/>
              </a:pPr>
              <a:t>11/3/2014</a:t>
            </a:fld>
            <a:endParaRPr lang="en-US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AB575-29C0-466C-A750-FC2A23221F3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70440-E668-4EC1-9C85-C298728ED5E5}" type="datetimeFigureOut">
              <a:rPr lang="en-US"/>
              <a:pPr>
                <a:defRPr/>
              </a:pPr>
              <a:t>11/3/2014</a:t>
            </a:fld>
            <a:endParaRPr lang="en-US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66B41-3C0C-471A-9DF4-A06829568B7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51F18-1330-474E-9773-92F71BF85242}" type="datetimeFigureOut">
              <a:rPr lang="en-US"/>
              <a:pPr>
                <a:defRPr/>
              </a:pPr>
              <a:t>11/3/2014</a:t>
            </a:fld>
            <a:endParaRPr lang="en-US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927B3-9DED-4507-BD20-805A4BE330D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B930A-A17F-4349-86EE-137D551D87EE}" type="datetimeFigureOut">
              <a:rPr lang="en-US"/>
              <a:pPr>
                <a:defRPr/>
              </a:pPr>
              <a:t>11/3/2014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0466B-1C05-4B06-A49B-9811DBE2736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CA92E-CDBF-4E94-A5AB-D9229B27A774}" type="datetimeFigureOut">
              <a:rPr lang="en-US"/>
              <a:pPr>
                <a:defRPr/>
              </a:pPr>
              <a:t>11/3/2014</a:t>
            </a:fld>
            <a:endParaRPr lang="en-US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024EA-82D6-4402-B7D9-C4FA7CBC877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A221-7EC5-4D67-90EC-0A8E8995EA7B}" type="datetimeFigureOut">
              <a:rPr lang="en-US"/>
              <a:pPr>
                <a:defRPr/>
              </a:pPr>
              <a:t>11/3/2014</a:t>
            </a:fld>
            <a:endParaRPr lang="en-US"/>
          </a:p>
        </p:txBody>
      </p:sp>
      <p:sp>
        <p:nvSpPr>
          <p:cNvPr id="8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F5C2A-DCD1-4620-B747-F2DECB9D9AC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35A0-CD75-4CE0-8EDD-999D94A439A3}" type="datetimeFigureOut">
              <a:rPr lang="en-US"/>
              <a:pPr>
                <a:defRPr/>
              </a:pPr>
              <a:t>11/3/2014</a:t>
            </a:fld>
            <a:endParaRPr lang="en-US"/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0D58B-07EA-404C-9BD2-FEB497D0AE9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65D45-F582-4B39-93B6-630FCB82B672}" type="datetimeFigureOut">
              <a:rPr lang="en-US"/>
              <a:pPr>
                <a:defRPr/>
              </a:pPr>
              <a:t>11/3/2014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715B6-5D7E-424C-B8B9-88F90783507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EBBBF-1DB4-4FCB-98BE-D2E81782377E}" type="datetimeFigureOut">
              <a:rPr lang="en-US"/>
              <a:pPr>
                <a:defRPr/>
              </a:pPr>
              <a:t>11/3/2014</a:t>
            </a:fld>
            <a:endParaRPr lang="en-US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5AA0C-837A-4C00-89B2-71203837D17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A0B32-D8E2-4A3E-A897-43FD734EA831}" type="datetimeFigureOut">
              <a:rPr lang="en-US"/>
              <a:pPr>
                <a:defRPr/>
              </a:pPr>
              <a:t>11/3/2014</a:t>
            </a:fld>
            <a:endParaRPr lang="en-US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90A49-8349-4497-8164-88A0F12EA29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27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418405-46DB-4EC7-BC73-3B122A13AA0C}" type="datetimeFigureOut">
              <a:rPr lang="en-US"/>
              <a:pPr>
                <a:defRPr/>
              </a:pPr>
              <a:t>11/3/2014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EB8CAB-18DB-412F-99F7-79F1A8FFC75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11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2924944"/>
            <a:ext cx="8229600" cy="67023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Primi </a:t>
            </a:r>
            <a:r>
              <a:rPr lang="it-IT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ominini</a:t>
            </a:r>
            <a:endParaRPr lang="it-IT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Sottotitolo 2"/>
          <p:cNvSpPr>
            <a:spLocks noGrp="1"/>
          </p:cNvSpPr>
          <p:nvPr>
            <p:ph type="subTitle" idx="1"/>
          </p:nvPr>
        </p:nvSpPr>
        <p:spPr>
          <a:xfrm>
            <a:off x="2743200" y="6072188"/>
            <a:ext cx="6400800" cy="785812"/>
          </a:xfrm>
        </p:spPr>
        <p:txBody>
          <a:bodyPr/>
          <a:lstStyle/>
          <a:p>
            <a:pPr algn="r" eaLnBrk="1" hangingPunct="1"/>
            <a:r>
              <a:rPr lang="it-IT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Julie </a:t>
            </a:r>
            <a:r>
              <a:rPr lang="it-IT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Arnaud</a:t>
            </a:r>
            <a:endParaRPr lang="it-IT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/>
            <a:r>
              <a:rPr lang="it-IT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Julie.arnaud@unife.it</a:t>
            </a:r>
          </a:p>
        </p:txBody>
      </p:sp>
      <p:pic>
        <p:nvPicPr>
          <p:cNvPr id="8" name="Immagine 10" descr="logo_em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936" y="116632"/>
            <a:ext cx="1016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sabmcs.files.wordpress.com/2013/09/logo-unife_color.png"/>
          <p:cNvPicPr>
            <a:picLocks noChangeAspect="1" noChangeArrowheads="1"/>
          </p:cNvPicPr>
          <p:nvPr/>
        </p:nvPicPr>
        <p:blipFill>
          <a:blip r:embed="rId4" cstate="print"/>
          <a:srcRect r="62022"/>
          <a:stretch>
            <a:fillRect/>
          </a:stretch>
        </p:blipFill>
        <p:spPr bwMode="auto">
          <a:xfrm>
            <a:off x="179512" y="188640"/>
            <a:ext cx="1043608" cy="1234817"/>
          </a:xfrm>
          <a:prstGeom prst="rect">
            <a:avLst/>
          </a:prstGeom>
          <a:noFill/>
        </p:spPr>
      </p:pic>
      <p:pic>
        <p:nvPicPr>
          <p:cNvPr id="10" name="Picture 10" descr="http://eacea.ec.europa.eu/about/logos/eu_flag_programme/ErasmusMundus/eu_flag_erasmusmu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6296" y="260648"/>
            <a:ext cx="1907704" cy="741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scellare_mandib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9263"/>
            <a:ext cx="6985000" cy="594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4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Sahelanthropus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tchadensis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2656"/>
            <a:ext cx="5069793" cy="217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996952"/>
            <a:ext cx="341383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9133" y="2996952"/>
            <a:ext cx="126678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4787929" y="6021288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Brunet, 2005 (Nature vol 434)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812537" y="476672"/>
            <a:ext cx="33314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C/P3 non affilati</a:t>
            </a: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Assenza di diastema tra C/P3</a:t>
            </a: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Sinfisi piuttosto verticale</a:t>
            </a: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denti post-C presentano un spessore dello smalto tra i scimpanzé e i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australopitecine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Post-C teeth present an enamel thickness between chimp and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564903"/>
            <a:ext cx="2592288" cy="37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388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Sahelanthropus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tchadensis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2656"/>
            <a:ext cx="7256214" cy="440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Connecteur droit 17"/>
          <p:cNvCxnSpPr/>
          <p:nvPr/>
        </p:nvCxnSpPr>
        <p:spPr>
          <a:xfrm>
            <a:off x="3707904" y="2708920"/>
            <a:ext cx="576064" cy="15841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755576" y="4941168"/>
            <a:ext cx="64087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Faccia relativamente verticale con un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premassillare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corto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anteroposteriormente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 relatively vertical with a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anteroposteriorly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short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premaxilla</a:t>
            </a:r>
            <a:endParaRPr lang="en-GB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Piano nucale piatto e largo /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Nuchal plan flat and wide</a:t>
            </a: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Foramen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magnum posizionato anteriormente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 position of the foramen magnum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5364088" y="3356992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/>
          <p:cNvCxnSpPr/>
          <p:nvPr/>
        </p:nvCxnSpPr>
        <p:spPr>
          <a:xfrm>
            <a:off x="1259632" y="3429000"/>
            <a:ext cx="792088" cy="5760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115616" y="4417366"/>
            <a:ext cx="1397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Zollikofer</a:t>
            </a:r>
            <a:r>
              <a:rPr lang="fr-FR" sz="1400" dirty="0" smtClean="0">
                <a:solidFill>
                  <a:schemeClr val="bg1"/>
                </a:solidFill>
              </a:rPr>
              <a:t>, 2005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7482" y="4497894"/>
            <a:ext cx="2428659" cy="18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Sahelanthropus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tchadensis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71600" y="18864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Bipedia</a:t>
            </a:r>
            <a:r>
              <a:rPr lang="fr-FR" dirty="0" smtClean="0"/>
              <a:t>?</a:t>
            </a:r>
            <a:endParaRPr lang="fr-FR" dirty="0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 r="1504"/>
          <a:stretch>
            <a:fillRect/>
          </a:stretch>
        </p:blipFill>
        <p:spPr bwMode="auto">
          <a:xfrm>
            <a:off x="755576" y="1268760"/>
            <a:ext cx="507786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796136" y="1485939"/>
            <a:ext cx="32832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Angolo tra il piano orbitale (OP) e il piano del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foramen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magnum (FM)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Angle between the orbital plan and the foramen magnum</a:t>
            </a:r>
          </a:p>
          <a:p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Orientazione del piano nucale relativamente al piano di Francoforte nella variabilità dei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Australopitecine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Orientation of the nuchal plane relative to the Frankfurt plan inside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Australopitecine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variability</a:t>
            </a:r>
            <a:endParaRPr lang="en-GB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31874" y="5104929"/>
            <a:ext cx="20024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Zollikofer</a:t>
            </a:r>
            <a:r>
              <a:rPr lang="fr-FR" sz="1400" dirty="0" smtClean="0"/>
              <a:t>, 2005</a:t>
            </a:r>
          </a:p>
          <a:p>
            <a:r>
              <a:rPr lang="fr-FR" sz="1400" dirty="0" smtClean="0"/>
              <a:t>FM: Foramen magnum</a:t>
            </a:r>
          </a:p>
          <a:p>
            <a:r>
              <a:rPr lang="fr-FR" sz="1400" dirty="0" smtClean="0"/>
              <a:t>OP: orbital planes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Sahelanthropus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tchadensis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755576" y="620688"/>
            <a:ext cx="5688632" cy="5760640"/>
            <a:chOff x="971600" y="476672"/>
            <a:chExt cx="5688632" cy="5760640"/>
          </a:xfrm>
        </p:grpSpPr>
        <p:sp>
          <p:nvSpPr>
            <p:cNvPr id="12" name="Rectangle 11"/>
            <p:cNvSpPr/>
            <p:nvPr/>
          </p:nvSpPr>
          <p:spPr>
            <a:xfrm>
              <a:off x="971600" y="476672"/>
              <a:ext cx="5688632" cy="57606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43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1600" y="476672"/>
              <a:ext cx="325755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38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11960" y="476672"/>
              <a:ext cx="2412917" cy="5760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38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1600" y="3212976"/>
              <a:ext cx="2886075" cy="300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ZoneTexte 12"/>
            <p:cNvSpPr txBox="1"/>
            <p:nvPr/>
          </p:nvSpPr>
          <p:spPr>
            <a:xfrm>
              <a:off x="1403648" y="5929535"/>
              <a:ext cx="2520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bg1"/>
                  </a:solidFill>
                </a:rPr>
                <a:t>Brunet </a:t>
              </a:r>
              <a:r>
                <a:rPr lang="fr-FR" sz="1400" i="1" dirty="0" smtClean="0">
                  <a:solidFill>
                    <a:schemeClr val="bg1"/>
                  </a:solidFill>
                </a:rPr>
                <a:t>et al, </a:t>
              </a:r>
              <a:r>
                <a:rPr lang="fr-FR" sz="1400" dirty="0" smtClean="0">
                  <a:solidFill>
                    <a:schemeClr val="bg1"/>
                  </a:solidFill>
                </a:rPr>
                <a:t>2002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6497323" y="999952"/>
            <a:ext cx="2627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Probabilmente bipede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Probably bipedal</a:t>
            </a:r>
          </a:p>
          <a:p>
            <a:endParaRPr lang="fr-FR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Frequentava spazi forestali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Associated with forest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ttore 1 3"/>
          <p:cNvCxnSpPr/>
          <p:nvPr/>
        </p:nvCxnSpPr>
        <p:spPr>
          <a:xfrm>
            <a:off x="2267744" y="5013176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16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1" name="Picture 5" descr="Africa"/>
          <p:cNvPicPr>
            <a:picLocks noChangeAspect="1" noChangeArrowheads="1"/>
          </p:cNvPicPr>
          <p:nvPr/>
        </p:nvPicPr>
        <p:blipFill>
          <a:blip r:embed="rId3" cstate="print"/>
          <a:srcRect l="3487" t="2231" r="4649" b="4462"/>
          <a:stretch>
            <a:fillRect/>
          </a:stretch>
        </p:blipFill>
        <p:spPr bwMode="auto">
          <a:xfrm>
            <a:off x="171450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709316" y="6093296"/>
            <a:ext cx="22814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48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563888" y="113528"/>
            <a:ext cx="53463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Scoperta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Colline di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Tugen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Lago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Baringo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Kenia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Reperti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Femore sinistro (A, B)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Frammento destro di mandibola con M</a:t>
            </a:r>
            <a:r>
              <a:rPr lang="it-IT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Frammento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sinitro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mandibola con M</a:t>
            </a:r>
            <a:r>
              <a:rPr lang="it-IT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2-3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(D,E)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destro (F)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destro (G)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destro (I)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Omero destro (J)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Femore sinistro parte prossimale (K)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Falange prossimale della mano (L)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sinistro (M)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Frammento prossimale di femore destro (N)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Età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6 Ma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" y="188640"/>
            <a:ext cx="34131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288673"/>
            <a:ext cx="1808004" cy="244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7"/>
          <p:cNvSpPr txBox="1">
            <a:spLocks noChangeArrowheads="1"/>
          </p:cNvSpPr>
          <p:nvPr/>
        </p:nvSpPr>
        <p:spPr bwMode="auto">
          <a:xfrm>
            <a:off x="127568" y="5301208"/>
            <a:ext cx="710872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taglia dei denti iugali mostra che la faccia era corta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 spessore dello smalto dei denti iugali  attesta un regime alimentare probabilmente onnivoro</a:t>
            </a:r>
          </a:p>
          <a:p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Molar and premolar highlight a short face</a:t>
            </a:r>
          </a:p>
          <a:p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Enamel thickness attest an omnivore alimentation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27569" y="4693965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Senut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2001)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4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357188"/>
            <a:ext cx="751522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Orrorin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tugenensis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292" name="CasellaDiTesto 3"/>
          <p:cNvSpPr txBox="1">
            <a:spLocks noChangeArrowheads="1"/>
          </p:cNvSpPr>
          <p:nvPr/>
        </p:nvSpPr>
        <p:spPr bwMode="auto">
          <a:xfrm>
            <a:off x="785813" y="4357688"/>
            <a:ext cx="792956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troglodytes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tugenensis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(BAR 1002'00),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Paranthropus robustus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(SK 97 and SK 82, reversed),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afarensis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(A.L. 288-1ap),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Paranthropus boisei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(KNM-ER 1503, reversed),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early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(KNM-ER 1481), and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modern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sapiens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Scale bar, 2 cm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AutoNum type="alphaUcParenBoth"/>
            </a:pPr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 gli altri femore dei primi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ominini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 a F),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Orrorin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 distingue dei umani moderni e delle grande scimmie con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 collo femorale lungo e stretto e una parte prossimale larga. </a:t>
            </a:r>
          </a:p>
        </p:txBody>
      </p:sp>
      <p:sp>
        <p:nvSpPr>
          <p:cNvPr id="12294" name="CasellaDiTesto 5"/>
          <p:cNvSpPr txBox="1">
            <a:spLocks noChangeArrowheads="1"/>
          </p:cNvSpPr>
          <p:nvPr/>
        </p:nvSpPr>
        <p:spPr bwMode="auto">
          <a:xfrm>
            <a:off x="928688" y="3881438"/>
            <a:ext cx="19871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100" b="1" dirty="0"/>
              <a:t>(Richmond </a:t>
            </a:r>
            <a:r>
              <a:rPr lang="it-IT" sz="1100" b="1" i="1" dirty="0"/>
              <a:t>et al., </a:t>
            </a:r>
            <a:r>
              <a:rPr lang="it-IT" sz="1100" b="1" dirty="0"/>
              <a:t>2008)</a:t>
            </a:r>
            <a:endParaRPr lang="it-IT" sz="1100" dirty="0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2555776" y="836712"/>
            <a:ext cx="144016" cy="21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2555776" y="1124744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357188"/>
            <a:ext cx="751522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Orrorin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tugenensis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292" name="CasellaDiTesto 3"/>
          <p:cNvSpPr txBox="1">
            <a:spLocks noChangeArrowheads="1"/>
          </p:cNvSpPr>
          <p:nvPr/>
        </p:nvSpPr>
        <p:spPr bwMode="auto">
          <a:xfrm>
            <a:off x="785813" y="4357688"/>
            <a:ext cx="792956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troglodytes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tugenensis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(BAR 1002'00),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Paranthropus robustus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(SK 97 and SK 82, reversed),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afarensis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(A.L. 288-1ap),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Paranthropus boisei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(KNM-ER 1503, reversed),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early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(KNM-ER 1481), and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modern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sapiens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Scale bar, 2 cm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AutoNum type="alphaUcParenBoth"/>
            </a:pPr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</a:t>
            </a:r>
            <a:r>
              <a:rPr lang="it-IT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early hominin femora (C to F), </a:t>
            </a:r>
            <a:r>
              <a:rPr lang="it-IT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 1002'00 (B) is distinct from those of modern humans (H) and great apes (A) in having a long, anteroposteriorly narrow neck and wide proximal shaft</a:t>
            </a:r>
            <a:r>
              <a:rPr lang="it-IT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t-IT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CasellaDiTesto 5"/>
          <p:cNvSpPr txBox="1">
            <a:spLocks noChangeArrowheads="1"/>
          </p:cNvSpPr>
          <p:nvPr/>
        </p:nvSpPr>
        <p:spPr bwMode="auto">
          <a:xfrm>
            <a:off x="928688" y="3881438"/>
            <a:ext cx="19871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100" b="1" dirty="0"/>
              <a:t>(Richmond </a:t>
            </a:r>
            <a:r>
              <a:rPr lang="it-IT" sz="1100" b="1" i="1" dirty="0"/>
              <a:t>et al., </a:t>
            </a:r>
            <a:r>
              <a:rPr lang="it-IT" sz="1100" b="1" dirty="0"/>
              <a:t>2008)</a:t>
            </a:r>
            <a:endParaRPr lang="it-IT" sz="1100" dirty="0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2555776" y="836712"/>
            <a:ext cx="144016" cy="21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2555776" y="1124744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551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magine 2" descr="scansione0001.jpg"/>
          <p:cNvPicPr>
            <a:picLocks noChangeAspect="1"/>
          </p:cNvPicPr>
          <p:nvPr/>
        </p:nvPicPr>
        <p:blipFill>
          <a:blip r:embed="rId3" cstate="print"/>
          <a:srcRect r="4809" b="2083"/>
          <a:stretch>
            <a:fillRect/>
          </a:stretch>
        </p:blipFill>
        <p:spPr>
          <a:xfrm flipH="1" flipV="1">
            <a:off x="2008984" y="71438"/>
            <a:ext cx="4514336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0" name="CasellaDiTesto 3"/>
          <p:cNvSpPr txBox="1">
            <a:spLocks noChangeArrowheads="1"/>
          </p:cNvSpPr>
          <p:nvPr/>
        </p:nvSpPr>
        <p:spPr bwMode="auto">
          <a:xfrm rot="-5400000">
            <a:off x="4469607" y="3255169"/>
            <a:ext cx="407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71625" y="5572125"/>
            <a:ext cx="5357813" cy="114300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Orrorin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tugenensis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6914" name="Picture 2" descr="http://lefremen.files.wordpress.com/2011/03/squelette-humain-chimpan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60648"/>
            <a:ext cx="4176464" cy="6438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ttore 1 3"/>
          <p:cNvCxnSpPr/>
          <p:nvPr/>
        </p:nvCxnSpPr>
        <p:spPr>
          <a:xfrm>
            <a:off x="2411760" y="4149080"/>
            <a:ext cx="12961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7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frica"/>
          <p:cNvPicPr>
            <a:picLocks noChangeAspect="1" noChangeArrowheads="1"/>
          </p:cNvPicPr>
          <p:nvPr/>
        </p:nvPicPr>
        <p:blipFill>
          <a:blip r:embed="rId2" cstate="print"/>
          <a:srcRect l="3487" t="2231" r="4649" b="4462"/>
          <a:stretch>
            <a:fillRect/>
          </a:stretch>
        </p:blipFill>
        <p:spPr bwMode="auto">
          <a:xfrm>
            <a:off x="1259632" y="-3944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259632" y="4437112"/>
            <a:ext cx="22814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80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4433044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Scoperta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Zona Aramis, Valle dell’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Awash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Etiopia</a:t>
            </a:r>
          </a:p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Reperti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Frammento di mandibola (a)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Frammenti di ulna e omero (a)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Frammento di clavicola (c)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alange di piedi e mani (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b,d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denti isolati (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a,c,e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frammenti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postcraniali</a:t>
            </a:r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Età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5,8 – 5,2 Ma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92054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7188"/>
            <a:ext cx="4328908" cy="395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63319" y="5582344"/>
            <a:ext cx="1361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(Nature 412, 2001)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5004048" y="4005064"/>
            <a:ext cx="28803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5868144" y="4365104"/>
            <a:ext cx="30564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5004048" y="4509120"/>
            <a:ext cx="38884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62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kadab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-41063"/>
            <a:ext cx="3181285" cy="2963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kadabba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363" name="CasellaDiTesto 4"/>
          <p:cNvSpPr txBox="1">
            <a:spLocks noChangeArrowheads="1"/>
          </p:cNvSpPr>
          <p:nvPr/>
        </p:nvSpPr>
        <p:spPr bwMode="auto">
          <a:xfrm>
            <a:off x="3136404" y="1401763"/>
            <a:ext cx="329981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Ardipithecus ramidus kadabba</a:t>
            </a:r>
          </a:p>
        </p:txBody>
      </p:sp>
      <p:sp>
        <p:nvSpPr>
          <p:cNvPr id="6" name="Freccia in giù 5"/>
          <p:cNvSpPr/>
          <p:nvPr/>
        </p:nvSpPr>
        <p:spPr>
          <a:xfrm>
            <a:off x="4500563" y="1879600"/>
            <a:ext cx="571500" cy="928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365" name="CasellaDiTesto 6"/>
          <p:cNvSpPr txBox="1">
            <a:spLocks noChangeArrowheads="1"/>
          </p:cNvSpPr>
          <p:nvPr/>
        </p:nvSpPr>
        <p:spPr bwMode="auto">
          <a:xfrm>
            <a:off x="3674468" y="3082925"/>
            <a:ext cx="222369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Ardipithecus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kadabba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6" name="CasellaDiTesto 7"/>
          <p:cNvSpPr txBox="1">
            <a:spLocks noChangeArrowheads="1"/>
          </p:cNvSpPr>
          <p:nvPr/>
        </p:nvSpPr>
        <p:spPr bwMode="auto">
          <a:xfrm>
            <a:off x="892969" y="4022724"/>
            <a:ext cx="77866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Tendenza dei canini ad essere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incisiformi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Elementi post-craniali simili a quelli delle grandi scimmie : adattamento alla vita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arboricola</a:t>
            </a:r>
          </a:p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Differenza tra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kadabba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nelle radici dei denti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387" name="Immagine 5" descr="scansione0004.jpg"/>
          <p:cNvPicPr>
            <a:picLocks noChangeAspect="1"/>
          </p:cNvPicPr>
          <p:nvPr/>
        </p:nvPicPr>
        <p:blipFill>
          <a:blip r:embed="rId3" cstate="print"/>
          <a:srcRect t="5574" r="13448"/>
          <a:stretch>
            <a:fillRect/>
          </a:stretch>
        </p:blipFill>
        <p:spPr bwMode="auto">
          <a:xfrm>
            <a:off x="1714500" y="285750"/>
            <a:ext cx="6143625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CasellaDiTesto 6"/>
          <p:cNvSpPr txBox="1">
            <a:spLocks noChangeArrowheads="1"/>
          </p:cNvSpPr>
          <p:nvPr/>
        </p:nvSpPr>
        <p:spPr bwMode="auto">
          <a:xfrm>
            <a:off x="1643063" y="5795963"/>
            <a:ext cx="407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Dutour </a:t>
            </a:r>
            <a:r>
              <a:rPr lang="it-IT" sz="1200" i="1"/>
              <a:t>et al., </a:t>
            </a:r>
            <a:r>
              <a:rPr lang="it-IT" sz="1200"/>
              <a:t>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magine 2" descr="scansione0001.jpg"/>
          <p:cNvPicPr>
            <a:picLocks noChangeAspect="1"/>
          </p:cNvPicPr>
          <p:nvPr/>
        </p:nvPicPr>
        <p:blipFill>
          <a:blip r:embed="rId3" cstate="print"/>
          <a:srcRect r="4809" b="2083"/>
          <a:stretch>
            <a:fillRect/>
          </a:stretch>
        </p:blipFill>
        <p:spPr>
          <a:xfrm flipH="1" flipV="1">
            <a:off x="2008984" y="71438"/>
            <a:ext cx="4514336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2" name="CasellaDiTesto 3"/>
          <p:cNvSpPr txBox="1">
            <a:spLocks noChangeArrowheads="1"/>
          </p:cNvSpPr>
          <p:nvPr/>
        </p:nvSpPr>
        <p:spPr bwMode="auto">
          <a:xfrm rot="-5400000">
            <a:off x="4469607" y="3255169"/>
            <a:ext cx="407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71625" y="4572000"/>
            <a:ext cx="5357813" cy="137728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435" name="CasellaDiTesto 4"/>
          <p:cNvSpPr txBox="1">
            <a:spLocks noChangeArrowheads="1"/>
          </p:cNvSpPr>
          <p:nvPr/>
        </p:nvSpPr>
        <p:spPr bwMode="auto">
          <a:xfrm>
            <a:off x="642938" y="214313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SCIENCE - VOL 326 - 2 October 2009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/>
          <a:srcRect r="960"/>
          <a:stretch>
            <a:fillRect/>
          </a:stretch>
        </p:blipFill>
        <p:spPr bwMode="auto">
          <a:xfrm>
            <a:off x="928688" y="1357313"/>
            <a:ext cx="8001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788" y="1124744"/>
            <a:ext cx="78565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>
            <a:off x="1259632" y="1412776"/>
            <a:ext cx="7920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899592" y="1556792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899592" y="1700808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899592" y="1844824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899592" y="1988840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845001" y="6237312"/>
            <a:ext cx="8640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4"/>
          <p:cNvSpPr txBox="1">
            <a:spLocks noChangeArrowheads="1"/>
          </p:cNvSpPr>
          <p:nvPr/>
        </p:nvSpPr>
        <p:spPr bwMode="auto">
          <a:xfrm>
            <a:off x="539552" y="116632"/>
            <a:ext cx="42170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- VOL 326 - 2 October 2009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b="67662"/>
          <a:stretch>
            <a:fillRect/>
          </a:stretch>
        </p:blipFill>
        <p:spPr bwMode="auto">
          <a:xfrm>
            <a:off x="4619625" y="116632"/>
            <a:ext cx="4524375" cy="117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459" name="CasellaDiTesto 4"/>
          <p:cNvSpPr txBox="1">
            <a:spLocks noChangeArrowheads="1"/>
          </p:cNvSpPr>
          <p:nvPr/>
        </p:nvSpPr>
        <p:spPr bwMode="auto">
          <a:xfrm>
            <a:off x="539552" y="116632"/>
            <a:ext cx="42170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- VOL 326 - 2 October 2009</a:t>
            </a:r>
          </a:p>
        </p:txBody>
      </p:sp>
      <p:sp>
        <p:nvSpPr>
          <p:cNvPr id="19460" name="CasellaDiTesto 7"/>
          <p:cNvSpPr txBox="1">
            <a:spLocks noChangeArrowheads="1"/>
          </p:cNvSpPr>
          <p:nvPr/>
        </p:nvSpPr>
        <p:spPr bwMode="auto">
          <a:xfrm>
            <a:off x="623516" y="932522"/>
            <a:ext cx="853281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Età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4.4 Ma</a:t>
            </a: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 resti ritrovati</a:t>
            </a:r>
          </a:p>
          <a:p>
            <a:pPr>
              <a:buFontTx/>
              <a:buChar char="-"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kg , 120 cm di altezza</a:t>
            </a:r>
          </a:p>
          <a:p>
            <a:pPr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Piccole differenze nella taglia corporea tra maschio e femmina</a:t>
            </a:r>
          </a:p>
          <a:p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Little body size difference between males and females</a:t>
            </a: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Capacità cranica / 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 size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chimpanzees</a:t>
            </a: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Faccia piccola e canini/premolari ridotti (riduzione delle competizione sociali)</a:t>
            </a:r>
          </a:p>
          <a:p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it-IT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 and reduced canine/premolar complex (minimal social agression)</a:t>
            </a: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Nessuna sospensione, o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knuckle-walking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una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bipedia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più primitiva che 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Australopitecini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it-IT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suspension, vertical climbing of knuckle-walking but more primitive bipedy </a:t>
            </a:r>
            <a:r>
              <a:rPr lang="it-IT" sz="16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  <a:endParaRPr lang="it-IT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Riduzione dello spessore delle smalto in confronto a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enamel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  <a:endParaRPr lang="it-IT" sz="16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indica che gli ultimi antenati comuni tra i umani e le scimmie africane non erano «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chimpanzee-like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e che gli ominidi e le scimmie africani estinti sono fortemente specializzati, ma attraverso un cammino evolutive molto diverso.</a:t>
            </a: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Ar. </a:t>
            </a:r>
            <a:r>
              <a:rPr lang="en-GB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thus indicates that the last common ancestors of human and African apes were not chimpanzee-like and that both hominids and extant African apes are each highly specialized, but through very different evolutionary pathways.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 cstate="print"/>
          <a:srcRect b="67662"/>
          <a:stretch>
            <a:fillRect/>
          </a:stretch>
        </p:blipFill>
        <p:spPr bwMode="auto">
          <a:xfrm>
            <a:off x="4619625" y="116632"/>
            <a:ext cx="4524375" cy="117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magine 2" descr="scansione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64111">
            <a:off x="2714489" y="1504"/>
            <a:ext cx="4230624" cy="6333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4" name="CasellaDiTesto 3"/>
          <p:cNvSpPr txBox="1">
            <a:spLocks noChangeArrowheads="1"/>
          </p:cNvSpPr>
          <p:nvPr/>
        </p:nvSpPr>
        <p:spPr bwMode="auto">
          <a:xfrm rot="-737964">
            <a:off x="2197100" y="5430838"/>
            <a:ext cx="40719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Dutour </a:t>
            </a:r>
            <a:r>
              <a:rPr lang="it-IT" sz="1200" i="1"/>
              <a:t>et al., </a:t>
            </a:r>
            <a:r>
              <a:rPr lang="it-IT" sz="1200"/>
              <a:t>2005</a:t>
            </a:r>
          </a:p>
        </p:txBody>
      </p:sp>
      <p:sp>
        <p:nvSpPr>
          <p:cNvPr id="5" name="Ovale 4"/>
          <p:cNvSpPr/>
          <p:nvPr/>
        </p:nvSpPr>
        <p:spPr>
          <a:xfrm>
            <a:off x="2003425" y="3071813"/>
            <a:ext cx="2928938" cy="2000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507" name="CasellaDiTesto 4"/>
          <p:cNvSpPr txBox="1">
            <a:spLocks noChangeArrowheads="1"/>
          </p:cNvSpPr>
          <p:nvPr/>
        </p:nvSpPr>
        <p:spPr bwMode="auto">
          <a:xfrm>
            <a:off x="642938" y="214313"/>
            <a:ext cx="5214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/>
              <a:t>SCIENCE - VOL 326 - 2 October 2009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6988" y="71438"/>
            <a:ext cx="2338387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642938"/>
            <a:ext cx="301625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CasellaDiTesto 5"/>
          <p:cNvSpPr txBox="1">
            <a:spLocks noChangeArrowheads="1"/>
          </p:cNvSpPr>
          <p:nvPr/>
        </p:nvSpPr>
        <p:spPr bwMode="auto">
          <a:xfrm>
            <a:off x="900113" y="6000750"/>
            <a:ext cx="857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000"/>
              <a:t>AR A-VP-6/500</a:t>
            </a:r>
          </a:p>
        </p:txBody>
      </p:sp>
      <p:sp>
        <p:nvSpPr>
          <p:cNvPr id="21511" name="CasellaDiTesto 6"/>
          <p:cNvSpPr txBox="1">
            <a:spLocks noChangeArrowheads="1"/>
          </p:cNvSpPr>
          <p:nvPr/>
        </p:nvSpPr>
        <p:spPr bwMode="auto">
          <a:xfrm>
            <a:off x="1828800" y="5935663"/>
            <a:ext cx="857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000"/>
              <a:t>KNM-KP                       29281 </a:t>
            </a:r>
            <a:r>
              <a:rPr lang="it-IT" sz="1000" i="1"/>
              <a:t>Au. Anamensis </a:t>
            </a:r>
            <a:r>
              <a:rPr lang="it-IT" sz="1000"/>
              <a:t>4,12 Ma</a:t>
            </a:r>
          </a:p>
        </p:txBody>
      </p:sp>
      <p:sp>
        <p:nvSpPr>
          <p:cNvPr id="21512" name="CasellaDiTesto 7"/>
          <p:cNvSpPr txBox="1">
            <a:spLocks noChangeArrowheads="1"/>
          </p:cNvSpPr>
          <p:nvPr/>
        </p:nvSpPr>
        <p:spPr bwMode="auto">
          <a:xfrm>
            <a:off x="2828925" y="5935663"/>
            <a:ext cx="857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000"/>
              <a:t>MAK-VP-1/12 </a:t>
            </a:r>
            <a:r>
              <a:rPr lang="it-IT" sz="1000" i="1"/>
              <a:t>Au. Afarensis </a:t>
            </a:r>
            <a:r>
              <a:rPr lang="it-IT" sz="1000"/>
              <a:t>3,4 Ma</a:t>
            </a:r>
          </a:p>
        </p:txBody>
      </p:sp>
      <p:sp>
        <p:nvSpPr>
          <p:cNvPr id="21513" name="Rectangle 8"/>
          <p:cNvSpPr>
            <a:spLocks noChangeArrowheads="1"/>
          </p:cNvSpPr>
          <p:nvPr/>
        </p:nvSpPr>
        <p:spPr bwMode="auto">
          <a:xfrm>
            <a:off x="3924300" y="764704"/>
            <a:ext cx="230346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scheletri dimostrano delle dimensioni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postcraniali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importanti relativamente alle dimensione dentarie </a:t>
            </a:r>
          </a:p>
          <a:p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Skeletal individuals illustrate larger  postcranial dimensions for the </a:t>
            </a:r>
            <a:r>
              <a:rPr lang="en-GB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Ardipithecus</a:t>
            </a: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 relative to dental size. </a:t>
            </a:r>
          </a:p>
          <a:p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Confronti tra dimensioni dentarie post canini rivelano la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megadontia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dei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Autralopitecini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fr-FR" sz="16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postcanine</a:t>
            </a:r>
            <a:r>
              <a:rPr lang="fr-FR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dentitions </a:t>
            </a:r>
            <a:r>
              <a:rPr lang="fr-FR" sz="16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reveals</a:t>
            </a:r>
            <a:r>
              <a:rPr lang="fr-FR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16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megadontia</a:t>
            </a:r>
            <a:r>
              <a:rPr lang="fr-FR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</a:t>
            </a:r>
            <a:r>
              <a:rPr lang="fr-FR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  <a:r>
              <a:rPr lang="fr-FR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</a:t>
            </a:r>
            <a:endParaRPr lang="fr-FR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531" name="CasellaDiTesto 4"/>
          <p:cNvSpPr txBox="1">
            <a:spLocks noChangeArrowheads="1"/>
          </p:cNvSpPr>
          <p:nvPr/>
        </p:nvSpPr>
        <p:spPr bwMode="auto">
          <a:xfrm>
            <a:off x="642938" y="214313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- VOL 326 - 2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2009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 cstate="print"/>
          <a:srcRect b="1563"/>
          <a:stretch>
            <a:fillRect/>
          </a:stretch>
        </p:blipFill>
        <p:spPr bwMode="auto">
          <a:xfrm>
            <a:off x="1928813" y="785813"/>
            <a:ext cx="5857875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555" name="CasellaDiTesto 4"/>
          <p:cNvSpPr txBox="1">
            <a:spLocks noChangeArrowheads="1"/>
          </p:cNvSpPr>
          <p:nvPr/>
        </p:nvSpPr>
        <p:spPr bwMode="auto">
          <a:xfrm>
            <a:off x="642938" y="214313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- VOL 326 - 2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2009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854075"/>
            <a:ext cx="5514975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603" name="CasellaDiTesto 4"/>
          <p:cNvSpPr txBox="1">
            <a:spLocks noChangeArrowheads="1"/>
          </p:cNvSpPr>
          <p:nvPr/>
        </p:nvSpPr>
        <p:spPr bwMode="auto">
          <a:xfrm>
            <a:off x="642938" y="214313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- VOL 326 - 2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2009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42938"/>
            <a:ext cx="5357812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6227763" y="1262063"/>
            <a:ext cx="288131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ipotesi: 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tutte le evidenze conosciute rappresentano un unica linea evolutiva</a:t>
            </a: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ipotesi; 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raffigura la stessa evidenza di una transizione diretta tra </a:t>
            </a:r>
            <a:r>
              <a:rPr lang="it-IT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Ardipithecus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(speciazione) accaduta tra 4,5 e 4,2 Ma in un gruppo di popolazione regionale (o locale) che potrebbe avere incluso I </a:t>
            </a:r>
            <a:r>
              <a:rPr lang="it-I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rift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dell’</a:t>
            </a:r>
            <a:r>
              <a:rPr lang="it-I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Afar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Turkana. </a:t>
            </a:r>
          </a:p>
          <a:p>
            <a:pPr algn="just"/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ipotesi: 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consente una speciazione allopatrica (cladogenesi attraverso una microevoluzione accumulata in una popolazione periferica isolata che è diventata separata al livello riproduttivo. </a:t>
            </a:r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603" name="CasellaDiTesto 4"/>
          <p:cNvSpPr txBox="1">
            <a:spLocks noChangeArrowheads="1"/>
          </p:cNvSpPr>
          <p:nvPr/>
        </p:nvSpPr>
        <p:spPr bwMode="auto">
          <a:xfrm>
            <a:off x="642938" y="214313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- VOL 326 - 2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2009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42938"/>
            <a:ext cx="5357812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6227763" y="1262063"/>
            <a:ext cx="288131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4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Hypothesis 1</a:t>
            </a:r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interprets all known evidence to represent a species lineage evolving </a:t>
            </a:r>
            <a:r>
              <a:rPr lang="en-US" sz="14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phyletically</a:t>
            </a:r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across its entire range.</a:t>
            </a:r>
          </a:p>
          <a:p>
            <a:pPr algn="just"/>
            <a:endParaRPr lang="en-US" sz="14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Hypothesis 2</a:t>
            </a:r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depicts the same evidence in an </a:t>
            </a:r>
            <a:r>
              <a:rPr lang="en-US" sz="1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Ardipithecus</a:t>
            </a:r>
            <a:r>
              <a:rPr lang="en-US" sz="1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-to-</a:t>
            </a:r>
          </a:p>
          <a:p>
            <a:pPr algn="just"/>
            <a:r>
              <a:rPr lang="en-US" sz="1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 </a:t>
            </a:r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 (speciation) occurring between ~4.5 and ~4.2 Ma in a regional (or</a:t>
            </a:r>
          </a:p>
          <a:p>
            <a:pPr algn="just"/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local) group of populations that might have included either or both the Afar and Turkana rifts.</a:t>
            </a:r>
          </a:p>
          <a:p>
            <a:pPr algn="just"/>
            <a:endParaRPr lang="en-US" sz="14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Hypothesis 3</a:t>
            </a:r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accommodates the same evidence to an alternative, much earlier peripheral allopatric</a:t>
            </a:r>
          </a:p>
          <a:p>
            <a:pPr algn="just"/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rectangular ” speciation model (</a:t>
            </a:r>
            <a:r>
              <a:rPr lang="en-US" sz="14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cladogenesis</a:t>
            </a:r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through microevolution accumulated in a peripheral isolate population, becoming reproductively separated). </a:t>
            </a:r>
            <a:endParaRPr lang="fr-FR" sz="14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6627" name="Immagine 2" descr="scansione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42938"/>
            <a:ext cx="81327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CasellaDiTesto 3"/>
          <p:cNvSpPr txBox="1">
            <a:spLocks noChangeArrowheads="1"/>
          </p:cNvSpPr>
          <p:nvPr/>
        </p:nvSpPr>
        <p:spPr bwMode="auto">
          <a:xfrm>
            <a:off x="2857500" y="6286500"/>
            <a:ext cx="4071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72188" y="3714750"/>
            <a:ext cx="2643187" cy="857250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e 2"/>
          <p:cNvSpPr/>
          <p:nvPr/>
        </p:nvSpPr>
        <p:spPr>
          <a:xfrm>
            <a:off x="2411760" y="3428206"/>
            <a:ext cx="576064" cy="432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43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anamensis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7651" name="Immagine 2" descr="scansione0005.jpg"/>
          <p:cNvPicPr>
            <a:picLocks noChangeAspect="1"/>
          </p:cNvPicPr>
          <p:nvPr/>
        </p:nvPicPr>
        <p:blipFill>
          <a:blip r:embed="rId3" cstate="print"/>
          <a:srcRect t="12692" r="7056"/>
          <a:stretch>
            <a:fillRect/>
          </a:stretch>
        </p:blipFill>
        <p:spPr bwMode="auto">
          <a:xfrm>
            <a:off x="857250" y="302369"/>
            <a:ext cx="3786188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CasellaDiTesto 3"/>
          <p:cNvSpPr txBox="1">
            <a:spLocks noChangeArrowheads="1"/>
          </p:cNvSpPr>
          <p:nvPr/>
        </p:nvSpPr>
        <p:spPr bwMode="auto">
          <a:xfrm rot="-5400000">
            <a:off x="2817019" y="2343100"/>
            <a:ext cx="407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Ovale 4"/>
          <p:cNvSpPr/>
          <p:nvPr/>
        </p:nvSpPr>
        <p:spPr>
          <a:xfrm>
            <a:off x="3286125" y="2000250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7655" name="CasellaDiTesto 7"/>
          <p:cNvSpPr txBox="1">
            <a:spLocks noChangeArrowheads="1"/>
          </p:cNvSpPr>
          <p:nvPr/>
        </p:nvSpPr>
        <p:spPr bwMode="auto">
          <a:xfrm>
            <a:off x="5857875" y="5857875"/>
            <a:ext cx="300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/>
              <a:t>KNM-KP 29 281 4,1 Ma</a:t>
            </a:r>
          </a:p>
        </p:txBody>
      </p:sp>
      <p:pic>
        <p:nvPicPr>
          <p:cNvPr id="27656" name="Picture 2" descr="australo_anamensis_knmkp29281_1"/>
          <p:cNvPicPr>
            <a:picLocks noChangeAspect="1" noChangeArrowheads="1"/>
          </p:cNvPicPr>
          <p:nvPr/>
        </p:nvPicPr>
        <p:blipFill>
          <a:blip r:embed="rId4" cstate="print"/>
          <a:srcRect t="1813" r="4445"/>
          <a:stretch>
            <a:fillRect/>
          </a:stretch>
        </p:blipFill>
        <p:spPr bwMode="auto">
          <a:xfrm>
            <a:off x="5857875" y="2857500"/>
            <a:ext cx="2360613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3" descr="australo_anamensis_knmkp29281_2"/>
          <p:cNvPicPr>
            <a:picLocks noChangeAspect="1" noChangeArrowheads="1"/>
          </p:cNvPicPr>
          <p:nvPr/>
        </p:nvPicPr>
        <p:blipFill>
          <a:blip r:embed="rId5" cstate="print"/>
          <a:srcRect t="5280" r="1323"/>
          <a:stretch>
            <a:fillRect/>
          </a:stretch>
        </p:blipFill>
        <p:spPr bwMode="auto">
          <a:xfrm>
            <a:off x="5500688" y="785813"/>
            <a:ext cx="30289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195736" y="2464593"/>
            <a:ext cx="720080" cy="3163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971600" y="5013176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Scoperta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Kanapoi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Allia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Kenya (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lago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Turkana)</a:t>
            </a:r>
          </a:p>
          <a:p>
            <a:endParaRPr lang="fr-F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Età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4,2-4,1 Ma per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Kanapoi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3,9 Ma per Allia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3419872" y="1846535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anamensis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655" name="CasellaDiTesto 7"/>
          <p:cNvSpPr txBox="1">
            <a:spLocks noChangeArrowheads="1"/>
          </p:cNvSpPr>
          <p:nvPr/>
        </p:nvSpPr>
        <p:spPr bwMode="auto">
          <a:xfrm>
            <a:off x="1067569" y="5857875"/>
            <a:ext cx="300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KNM-KP 29 281 4,1 Ma</a:t>
            </a:r>
          </a:p>
        </p:txBody>
      </p:sp>
      <p:pic>
        <p:nvPicPr>
          <p:cNvPr id="27656" name="Picture 2" descr="australo_anamensis_knmkp29281_1"/>
          <p:cNvPicPr>
            <a:picLocks noChangeAspect="1" noChangeArrowheads="1"/>
          </p:cNvPicPr>
          <p:nvPr/>
        </p:nvPicPr>
        <p:blipFill>
          <a:blip r:embed="rId3" cstate="print"/>
          <a:srcRect t="1813" r="4445"/>
          <a:stretch>
            <a:fillRect/>
          </a:stretch>
        </p:blipFill>
        <p:spPr bwMode="auto">
          <a:xfrm>
            <a:off x="1067569" y="2857500"/>
            <a:ext cx="2360613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3" descr="australo_anamensis_knmkp29281_2"/>
          <p:cNvPicPr>
            <a:picLocks noChangeAspect="1" noChangeArrowheads="1"/>
          </p:cNvPicPr>
          <p:nvPr/>
        </p:nvPicPr>
        <p:blipFill>
          <a:blip r:embed="rId4" cstate="print"/>
          <a:srcRect t="5280" r="1323"/>
          <a:stretch>
            <a:fillRect/>
          </a:stretch>
        </p:blipFill>
        <p:spPr bwMode="auto">
          <a:xfrm>
            <a:off x="710382" y="785813"/>
            <a:ext cx="30289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4116784" y="1426339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Mandibola stretta con corpo mandibolare quasi parallele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 mandible with almost parallel corpus</a:t>
            </a:r>
          </a:p>
          <a:p>
            <a:pPr marL="285750" indent="-285750">
              <a:buFontTx/>
              <a:buChar char="-"/>
            </a:pP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Assenza di diastema</a:t>
            </a:r>
          </a:p>
          <a:p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diastema</a:t>
            </a:r>
          </a:p>
          <a:p>
            <a:endParaRPr lang="it-IT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Spessore dello smalto &gt;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endParaRPr lang="it-IT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Enamel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endParaRPr lang="it-IT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82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anamensis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550" y="2726541"/>
            <a:ext cx="64198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691680" y="5499229"/>
            <a:ext cx="6480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Dimensioni della corona dei canini (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Ward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JHE 2013) </a:t>
            </a: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forma dei canini di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Anamensis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è più simile ai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alle scimmie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attuali.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Invece, quelli di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sono più avvicinabili a quelli dei uomini moderni. </a:t>
            </a:r>
          </a:p>
        </p:txBody>
      </p:sp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06319"/>
            <a:ext cx="3168352" cy="235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641678" y="2467982"/>
            <a:ext cx="1247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KNM-KP 47953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89728" y="115869"/>
            <a:ext cx="4010140" cy="19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732240" y="2187163"/>
            <a:ext cx="1247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KNM-KP 47956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 rot="16200000">
            <a:off x="-3143264" y="3143264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 primi Ominini</a:t>
            </a:r>
            <a:endParaRPr lang="it-IT" sz="2000" b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527175"/>
            <a:ext cx="8215313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CasellaDiTesto 5"/>
          <p:cNvSpPr txBox="1">
            <a:spLocks noChangeArrowheads="1"/>
          </p:cNvSpPr>
          <p:nvPr/>
        </p:nvSpPr>
        <p:spPr bwMode="auto">
          <a:xfrm>
            <a:off x="6858000" y="4786313"/>
            <a:ext cx="27146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000"/>
              <a:t>Nature, vol. 461/8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anamensis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0542" y="2759174"/>
            <a:ext cx="64198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619672" y="5541039"/>
            <a:ext cx="6480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Mandibular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canine crown </a:t>
            </a:r>
            <a:r>
              <a:rPr lang="fr-FR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dimensions (Ward, JHE 2013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  <a:r>
              <a:rPr lang="fr-FR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anamensis</a:t>
            </a:r>
            <a:r>
              <a:rPr lang="fr-FR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Ardipithecus</a:t>
            </a:r>
            <a:r>
              <a:rPr lang="fr-FR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r>
              <a:rPr lang="fr-FR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extant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apes, but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  <a:r>
              <a:rPr lang="fr-FR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fr-FR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mesiodistally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humans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16632"/>
            <a:ext cx="3168352" cy="235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1475656" y="2215897"/>
            <a:ext cx="1247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KNM-KP 47953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188640"/>
            <a:ext cx="4010140" cy="19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5772366" y="2132856"/>
            <a:ext cx="1247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KNM-KP 47956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01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anamensis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27584" y="26064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namensis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(Ward, JHE 2013)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5576" y="692696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Morfologia dei canini-premolari distinta, con un affilamento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mesiodistale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più lungo e delle radici più grande. </a:t>
            </a: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Questo dimostra che la perdita della proiezione e del dimorfismo dei canini no è il risultato di un singolo evento ma è stato graduale: 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Diminuzione dell’altezza della corona 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Riduzione della taglia delle radice e della lunghezza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mesiodistal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dei canini e premolari</a:t>
            </a:r>
          </a:p>
          <a:p>
            <a:pPr marL="285750" indent="-285750">
              <a:buFontTx/>
              <a:buChar char="-"/>
            </a:pPr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Questo suggerisce un cambiamento adattativo della funzione dei canini tra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Anamensis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endParaRPr lang="it-IT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4800" r="3354"/>
          <a:stretch/>
        </p:blipFill>
        <p:spPr bwMode="auto">
          <a:xfrm>
            <a:off x="3923928" y="2710047"/>
            <a:ext cx="5029573" cy="396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827584" y="3645024"/>
            <a:ext cx="28803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Canini e P3 </a:t>
            </a:r>
            <a:r>
              <a:rPr lang="it-I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massilari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sono relativamente più lunghi in </a:t>
            </a:r>
            <a:r>
              <a:rPr lang="it-IT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anamensis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che in </a:t>
            </a:r>
            <a:r>
              <a:rPr lang="it-IT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 nessuna differenza è notata sui canini e P3 mandibolari.  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anamensis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27584" y="26064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namensis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(Ward, JHE 2013)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5576" y="692696"/>
            <a:ext cx="79208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Distinctive morphology of canine-premolar complex, with </a:t>
            </a:r>
            <a:r>
              <a:rPr lang="en-GB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mesiodistally</a:t>
            </a: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longer honing teeth and large canine tooth roots</a:t>
            </a:r>
          </a:p>
          <a:p>
            <a:pPr>
              <a:buFontTx/>
              <a:buChar char="-"/>
            </a:pPr>
            <a:endParaRPr lang="fr-FR" sz="1600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now becoming apparent that the classic </a:t>
            </a:r>
            <a:r>
              <a:rPr lang="en-US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hominin</a:t>
            </a:r>
            <a:r>
              <a:rPr lang="en-US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characteristic of the loss of projecting canine teeth and canine dimorphism did not result from a single event, but instead occurred in several steps:</a:t>
            </a:r>
          </a:p>
          <a:p>
            <a:r>
              <a:rPr lang="en-US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Diminution of the canine crown heights</a:t>
            </a:r>
          </a:p>
          <a:p>
            <a:r>
              <a:rPr lang="en-US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Reduction of the canine and premolar roots size and </a:t>
            </a:r>
            <a:r>
              <a:rPr lang="en-US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mesiodistal</a:t>
            </a:r>
            <a:r>
              <a:rPr lang="en-US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lengths</a:t>
            </a:r>
          </a:p>
          <a:p>
            <a:endParaRPr lang="en-US" sz="16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suggests a signiﬁcant adaptive change in canine function from 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Au. </a:t>
            </a:r>
            <a:r>
              <a:rPr lang="en-US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anamensis</a:t>
            </a:r>
            <a:r>
              <a:rPr lang="en-US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Au. afarensis</a:t>
            </a:r>
            <a:endParaRPr lang="en-US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356992"/>
            <a:ext cx="4582120" cy="331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827584" y="4347681"/>
            <a:ext cx="28803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the maxillary canine and P 3 are relatively longer in Australopithecus </a:t>
            </a:r>
            <a:r>
              <a:rPr lang="en-US" sz="1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anamensis</a:t>
            </a:r>
            <a:r>
              <a:rPr lang="en-US" sz="1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those of A. </a:t>
            </a:r>
            <a:r>
              <a:rPr lang="en-US" sz="1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en-US" sz="1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no apparent differences are seen in the </a:t>
            </a:r>
            <a:r>
              <a:rPr lang="en-US" sz="1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mandibular</a:t>
            </a:r>
            <a:r>
              <a:rPr lang="en-US" sz="1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canine and P3.</a:t>
            </a:r>
            <a:endParaRPr lang="fr-FR" sz="1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1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675" name="Immagine 2" descr="scansione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42938"/>
            <a:ext cx="81327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CasellaDiTesto 3"/>
          <p:cNvSpPr txBox="1">
            <a:spLocks noChangeArrowheads="1"/>
          </p:cNvSpPr>
          <p:nvPr/>
        </p:nvSpPr>
        <p:spPr bwMode="auto">
          <a:xfrm>
            <a:off x="2857500" y="6286500"/>
            <a:ext cx="4071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Histoire d’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ancetres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Grimaud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72188" y="928688"/>
            <a:ext cx="2643187" cy="1857375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e 2"/>
          <p:cNvSpPr/>
          <p:nvPr/>
        </p:nvSpPr>
        <p:spPr>
          <a:xfrm>
            <a:off x="2843808" y="2780928"/>
            <a:ext cx="432048" cy="9368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1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699" name="Immagine 5" descr="scansione0005.jpg"/>
          <p:cNvPicPr>
            <a:picLocks noChangeAspect="1"/>
          </p:cNvPicPr>
          <p:nvPr/>
        </p:nvPicPr>
        <p:blipFill>
          <a:blip r:embed="rId3" cstate="print"/>
          <a:srcRect t="12692" r="7056"/>
          <a:stretch>
            <a:fillRect/>
          </a:stretch>
        </p:blipFill>
        <p:spPr bwMode="auto">
          <a:xfrm>
            <a:off x="857250" y="285750"/>
            <a:ext cx="3786188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e 6"/>
          <p:cNvSpPr/>
          <p:nvPr/>
        </p:nvSpPr>
        <p:spPr>
          <a:xfrm>
            <a:off x="3429000" y="1714500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3286125" y="1571625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3714750" y="1500188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3714750" y="1214438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3571875" y="1714500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3286125" y="2428875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9706" name="CasellaDiTesto 12"/>
          <p:cNvSpPr txBox="1">
            <a:spLocks noChangeArrowheads="1"/>
          </p:cNvSpPr>
          <p:nvPr/>
        </p:nvSpPr>
        <p:spPr bwMode="auto">
          <a:xfrm rot="-5400000">
            <a:off x="2745582" y="2326481"/>
            <a:ext cx="407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Histoire d’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ancetres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Grimaud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2005</a:t>
            </a:r>
          </a:p>
        </p:txBody>
      </p:sp>
      <p:pic>
        <p:nvPicPr>
          <p:cNvPr id="2970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2571750"/>
            <a:ext cx="3848100" cy="39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23" name="Picture 3" descr="26_lucy"/>
          <p:cNvPicPr>
            <a:picLocks noChangeAspect="1" noChangeArrowheads="1"/>
          </p:cNvPicPr>
          <p:nvPr/>
        </p:nvPicPr>
        <p:blipFill>
          <a:blip r:embed="rId3" cstate="print"/>
          <a:srcRect t="18501"/>
          <a:stretch>
            <a:fillRect/>
          </a:stretch>
        </p:blipFill>
        <p:spPr bwMode="auto">
          <a:xfrm>
            <a:off x="827088" y="354013"/>
            <a:ext cx="32258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6" descr="afarensi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3933825"/>
            <a:ext cx="30241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7" descr="Africa"/>
          <p:cNvPicPr>
            <a:picLocks noChangeAspect="1" noChangeArrowheads="1"/>
          </p:cNvPicPr>
          <p:nvPr/>
        </p:nvPicPr>
        <p:blipFill>
          <a:blip r:embed="rId5" cstate="print"/>
          <a:srcRect l="42421" t="2231" r="6392" b="16730"/>
          <a:stretch>
            <a:fillRect/>
          </a:stretch>
        </p:blipFill>
        <p:spPr bwMode="auto">
          <a:xfrm>
            <a:off x="5148263" y="476250"/>
            <a:ext cx="3609975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3995738" y="4292600"/>
            <a:ext cx="3455987" cy="1295400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0727" name="CasellaDiTesto 6"/>
          <p:cNvSpPr txBox="1">
            <a:spLocks noChangeArrowheads="1"/>
          </p:cNvSpPr>
          <p:nvPr/>
        </p:nvSpPr>
        <p:spPr bwMode="auto">
          <a:xfrm>
            <a:off x="899592" y="6156012"/>
            <a:ext cx="3292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/>
              <a:t>AL </a:t>
            </a:r>
            <a:r>
              <a:rPr lang="it-IT" dirty="0" smtClean="0"/>
              <a:t>444-2 (</a:t>
            </a:r>
            <a:r>
              <a:rPr lang="it-IT" dirty="0" err="1" smtClean="0"/>
              <a:t>Hadar</a:t>
            </a:r>
            <a:r>
              <a:rPr lang="it-IT" dirty="0" smtClean="0"/>
              <a:t>, Etiopia 3Ma)</a:t>
            </a:r>
            <a:endParaRPr lang="it-IT" dirty="0"/>
          </a:p>
        </p:txBody>
      </p:sp>
      <p:sp>
        <p:nvSpPr>
          <p:cNvPr id="30728" name="CasellaDiTesto 3"/>
          <p:cNvSpPr txBox="1">
            <a:spLocks noChangeArrowheads="1"/>
          </p:cNvSpPr>
          <p:nvPr/>
        </p:nvSpPr>
        <p:spPr bwMode="auto">
          <a:xfrm>
            <a:off x="1000125" y="0"/>
            <a:ext cx="1643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Hadar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747" name="Picture 2" descr="Hadar"/>
          <p:cNvPicPr>
            <a:picLocks noChangeAspect="1" noChangeArrowheads="1"/>
          </p:cNvPicPr>
          <p:nvPr/>
        </p:nvPicPr>
        <p:blipFill>
          <a:blip r:embed="rId3" cstate="print"/>
          <a:srcRect t="10454" b="909"/>
          <a:stretch>
            <a:fillRect/>
          </a:stretch>
        </p:blipFill>
        <p:spPr bwMode="auto">
          <a:xfrm>
            <a:off x="785813" y="357188"/>
            <a:ext cx="5118100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CasellaDiTesto 3"/>
          <p:cNvSpPr txBox="1">
            <a:spLocks noChangeArrowheads="1"/>
          </p:cNvSpPr>
          <p:nvPr/>
        </p:nvSpPr>
        <p:spPr bwMode="auto">
          <a:xfrm>
            <a:off x="1000125" y="0"/>
            <a:ext cx="1643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Hadar</a:t>
            </a:r>
          </a:p>
        </p:txBody>
      </p:sp>
      <p:pic>
        <p:nvPicPr>
          <p:cNvPr id="31749" name="Picture 4" descr="Scavo_Hadar_lucy"/>
          <p:cNvPicPr>
            <a:picLocks noChangeAspect="1" noChangeArrowheads="1"/>
          </p:cNvPicPr>
          <p:nvPr/>
        </p:nvPicPr>
        <p:blipFill>
          <a:blip r:embed="rId4" cstate="print"/>
          <a:srcRect r="1096"/>
          <a:stretch>
            <a:fillRect/>
          </a:stretch>
        </p:blipFill>
        <p:spPr bwMode="auto">
          <a:xfrm>
            <a:off x="5500688" y="2428875"/>
            <a:ext cx="3278187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Lucy_ricostruzione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571876"/>
            <a:ext cx="208385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642918"/>
            <a:ext cx="2786082" cy="5680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38" y="285750"/>
            <a:ext cx="2643187" cy="638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CasellaDiTesto 5"/>
          <p:cNvSpPr txBox="1">
            <a:spLocks noChangeArrowheads="1"/>
          </p:cNvSpPr>
          <p:nvPr/>
        </p:nvSpPr>
        <p:spPr bwMode="auto">
          <a:xfrm rot="-5400000">
            <a:off x="6149975" y="4494213"/>
            <a:ext cx="3929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Lucy, 3,2 Ma –AL2881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795" name="CasellaDiTesto 2"/>
          <p:cNvSpPr txBox="1">
            <a:spLocks noChangeArrowheads="1"/>
          </p:cNvSpPr>
          <p:nvPr/>
        </p:nvSpPr>
        <p:spPr bwMode="auto">
          <a:xfrm>
            <a:off x="928688" y="428625"/>
            <a:ext cx="8035800" cy="257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Elevato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dimorfismo sessuale</a:t>
            </a: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Cranio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piccolo</a:t>
            </a: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Scheletro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facciale grande e prognato</a:t>
            </a: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Riduzione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dei canini e degli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incisivi</a:t>
            </a:r>
          </a:p>
          <a:p>
            <a:pPr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Frequente presenza di diastemi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Bipedismo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facoltativo (bambina di DIKIKA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Afar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: Cavità glenoidea della scapola è poco profonda inducendo un maggiore movimento dell’omero = vantaggio nella locomozione arboricola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onnettore 2 4"/>
          <p:cNvCxnSpPr/>
          <p:nvPr/>
        </p:nvCxnSpPr>
        <p:spPr>
          <a:xfrm rot="10800000">
            <a:off x="4390206" y="548680"/>
            <a:ext cx="1285875" cy="7858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7" name="CasellaDiTesto 5"/>
          <p:cNvSpPr txBox="1">
            <a:spLocks noChangeArrowheads="1"/>
          </p:cNvSpPr>
          <p:nvPr/>
        </p:nvSpPr>
        <p:spPr bwMode="auto">
          <a:xfrm>
            <a:off x="5890394" y="1048742"/>
            <a:ext cx="2786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Elevata competizione tra i maschi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000372"/>
            <a:ext cx="6681799" cy="347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795" name="CasellaDiTesto 2"/>
          <p:cNvSpPr txBox="1">
            <a:spLocks noChangeArrowheads="1"/>
          </p:cNvSpPr>
          <p:nvPr/>
        </p:nvSpPr>
        <p:spPr bwMode="auto">
          <a:xfrm>
            <a:off x="928688" y="428625"/>
            <a:ext cx="8035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sexual dimorphism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Small skull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Facial skeleton large and prognathous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Canine and incisors reduction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Diastema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frequently present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Occasional bipedalism (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Dikika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Afar child): Narrow scapular glenoid fossa inducing a more important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humerus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movement = advantage for arboreal locomotion </a:t>
            </a:r>
            <a:endParaRPr lang="it-IT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onnettore 2 4"/>
          <p:cNvCxnSpPr/>
          <p:nvPr/>
        </p:nvCxnSpPr>
        <p:spPr>
          <a:xfrm rot="10800000">
            <a:off x="4390206" y="548680"/>
            <a:ext cx="1285875" cy="7858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7" name="CasellaDiTesto 5"/>
          <p:cNvSpPr txBox="1">
            <a:spLocks noChangeArrowheads="1"/>
          </p:cNvSpPr>
          <p:nvPr/>
        </p:nvSpPr>
        <p:spPr bwMode="auto">
          <a:xfrm>
            <a:off x="5890394" y="1048742"/>
            <a:ext cx="2786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competition between male</a:t>
            </a:r>
            <a:endParaRPr lang="en-GB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000372"/>
            <a:ext cx="6681799" cy="347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08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 cstate="print"/>
          <a:srcRect l="4054" t="5012" r="1363" b="2264"/>
          <a:stretch>
            <a:fillRect/>
          </a:stretch>
        </p:blipFill>
        <p:spPr bwMode="auto">
          <a:xfrm>
            <a:off x="539552" y="-27384"/>
            <a:ext cx="504056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60648"/>
            <a:ext cx="207653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6444208" y="227687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 137-50 Right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humerus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Ward JHE 2012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05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2780928"/>
            <a:ext cx="2438124" cy="311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1043608" y="587727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 333-140 e 142 Distal and proximal portion of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subadult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femora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11960" y="3645024"/>
            <a:ext cx="4248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arti inferiori confermano che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iniziava abitualmente ad essere occasionalmente bipede durante la loro ontogenesi.</a:t>
            </a:r>
          </a:p>
          <a:p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lower limb remains conﬁrm that </a:t>
            </a:r>
            <a:r>
              <a:rPr lang="en-US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Au. </a:t>
            </a:r>
            <a:r>
              <a:rPr lang="en-US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en-US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individuals habitually engaged in upright terrestrial </a:t>
            </a:r>
            <a:r>
              <a:rPr lang="en-US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bipedality</a:t>
            </a:r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throughout their ontogeny</a:t>
            </a:r>
            <a:endParaRPr lang="fr-FR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584" y="3933056"/>
            <a:ext cx="80687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falange sono relativamente lunghe e robuste, anche se I metacarpali sono corti come nei umani. Le proporzione delle mani sono quasi come I umani, con un relativamente lungo pollice e delle dita corte in confronti alle scimmie attuali. 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phalanges are relatively long and robust, although the metacarpals are short, as in humans. Manual proportions are mostly human-like, with a relatively long thumb and short ﬁngers compared with those of extant apes</a:t>
            </a:r>
            <a:endParaRPr lang="fr-FR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748" y="332656"/>
            <a:ext cx="4536504" cy="335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5576" y="476672"/>
            <a:ext cx="8136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vertebre toraciche indicano che la colonna vertebrale toracica e la gabbia toracica sono diventate human-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almeno 3,4 Ma fa con un invaginazione della colonna vertebrale. Questo può avere accompagnato una riorganizzazione del bacino con una tradizione verso il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bipedismo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thoracic vertebrae indicate that the thoracic vertebral column and rib cage</a:t>
            </a:r>
          </a:p>
          <a:p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 become more human-like by at least 3.4 Ma with </a:t>
            </a:r>
            <a:r>
              <a:rPr lang="en-US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invagination</a:t>
            </a:r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vertebral column. This change may have accompanied reorganization of the pelvis with the transition to </a:t>
            </a:r>
            <a:r>
              <a:rPr lang="en-US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bipedality</a:t>
            </a:r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642469"/>
            <a:ext cx="5518006" cy="216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4819" name="Picture 2" descr="camminata_afaren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571500"/>
            <a:ext cx="73596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femo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868737"/>
            <a:ext cx="2817813" cy="298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4" descr="piede"/>
          <p:cNvPicPr>
            <a:picLocks noChangeAspect="1" noChangeArrowheads="1"/>
          </p:cNvPicPr>
          <p:nvPr/>
        </p:nvPicPr>
        <p:blipFill>
          <a:blip r:embed="rId5" cstate="print"/>
          <a:srcRect t="3510" b="2341"/>
          <a:stretch>
            <a:fillRect/>
          </a:stretch>
        </p:blipFill>
        <p:spPr bwMode="auto">
          <a:xfrm>
            <a:off x="4786314" y="3960813"/>
            <a:ext cx="3529013" cy="2897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8" y="100013"/>
            <a:ext cx="8923337" cy="665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 descr="orme_Laetoli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14290"/>
            <a:ext cx="2932492" cy="44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orma_Laetoli"/>
          <p:cNvPicPr>
            <a:picLocks noChangeAspect="1" noChangeArrowheads="1"/>
          </p:cNvPicPr>
          <p:nvPr/>
        </p:nvPicPr>
        <p:blipFill>
          <a:blip r:embed="rId4" cstate="print"/>
          <a:srcRect t="9796" b="2040"/>
          <a:stretch>
            <a:fillRect/>
          </a:stretch>
        </p:blipFill>
        <p:spPr bwMode="auto">
          <a:xfrm>
            <a:off x="5214942" y="3786190"/>
            <a:ext cx="2518832" cy="2833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orme_Laetol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428604"/>
            <a:ext cx="4695482" cy="3141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1"/>
          <p:cNvSpPr txBox="1">
            <a:spLocks/>
          </p:cNvSpPr>
          <p:nvPr/>
        </p:nvSpPr>
        <p:spPr>
          <a:xfrm rot="16200000">
            <a:off x="-3143264" y="3143264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 afarensis</a:t>
            </a:r>
            <a:endParaRPr lang="it-IT" sz="2000" b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7891" name="Picture 2" descr="lateoli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138" y="188913"/>
            <a:ext cx="4602162" cy="6335712"/>
          </a:xfrm>
          <a:noFill/>
          <a:ln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541963" y="428625"/>
            <a:ext cx="38163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Orme di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Lateoli</a:t>
            </a:r>
            <a:endParaRPr lang="it-IT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3,75 milioni di anni BP</a:t>
            </a: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5613400" y="1509713"/>
            <a:ext cx="317341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studio delle impronte ha permesso di riconoscere un aspetto arcaico della locomozione e del piede, caratterizzato da un grosso alluce staccato dalle altre dita, di questi ominidi.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32025" y="2997200"/>
            <a:ext cx="6840538" cy="2265363"/>
            <a:chOff x="1111" y="1888"/>
            <a:chExt cx="4309" cy="1427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111" y="1888"/>
              <a:ext cx="499" cy="816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610" y="2205"/>
              <a:ext cx="1860" cy="681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7909" name="Text Box 8"/>
            <p:cNvSpPr txBox="1">
              <a:spLocks noChangeArrowheads="1"/>
            </p:cNvSpPr>
            <p:nvPr/>
          </p:nvSpPr>
          <p:spPr bwMode="auto">
            <a:xfrm>
              <a:off x="3560" y="2795"/>
              <a:ext cx="186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600" dirty="0">
                  <a:latin typeface="Times New Roman" pitchFamily="18" charset="0"/>
                </a:rPr>
                <a:t>SOVRAPPOSIZIONE DELLE IMPRONTE DI DUE OMINIDI ADULTI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92163" y="4724400"/>
            <a:ext cx="8280400" cy="1489075"/>
            <a:chOff x="204" y="2976"/>
            <a:chExt cx="5216" cy="938"/>
          </a:xfrm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204" y="2976"/>
              <a:ext cx="363" cy="363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567" y="3158"/>
              <a:ext cx="2903" cy="635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7906" name="Text Box 12"/>
            <p:cNvSpPr txBox="1">
              <a:spLocks noChangeArrowheads="1"/>
            </p:cNvSpPr>
            <p:nvPr/>
          </p:nvSpPr>
          <p:spPr bwMode="auto">
            <a:xfrm>
              <a:off x="3560" y="3702"/>
              <a:ext cx="186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600" dirty="0">
                  <a:latin typeface="Times New Roman" pitchFamily="18" charset="0"/>
                </a:rPr>
                <a:t>IMPRONTE DI HIPPARION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022600" y="4292600"/>
            <a:ext cx="6049963" cy="1484313"/>
            <a:chOff x="1609" y="2704"/>
            <a:chExt cx="3811" cy="935"/>
          </a:xfrm>
        </p:grpSpPr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609" y="2704"/>
              <a:ext cx="318" cy="409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1927" y="2976"/>
              <a:ext cx="1543" cy="499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03" name="Text Box 16"/>
            <p:cNvSpPr txBox="1">
              <a:spLocks noChangeArrowheads="1"/>
            </p:cNvSpPr>
            <p:nvPr/>
          </p:nvSpPr>
          <p:spPr bwMode="auto">
            <a:xfrm>
              <a:off x="3560" y="3273"/>
              <a:ext cx="186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IMPRONTE DI UN GIOVANE OMINIDE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368425" y="5516563"/>
            <a:ext cx="7704138" cy="1301750"/>
            <a:chOff x="567" y="3475"/>
            <a:chExt cx="4853" cy="820"/>
          </a:xfrm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567" y="3475"/>
              <a:ext cx="363" cy="363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930" y="3702"/>
              <a:ext cx="2494" cy="363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00" name="Text Box 20"/>
            <p:cNvSpPr txBox="1">
              <a:spLocks noChangeArrowheads="1"/>
            </p:cNvSpPr>
            <p:nvPr/>
          </p:nvSpPr>
          <p:spPr bwMode="auto">
            <a:xfrm>
              <a:off x="3560" y="3929"/>
              <a:ext cx="186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IMPRONTE DI GIOVANE HIPPARION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1"/>
          <p:cNvSpPr txBox="1">
            <a:spLocks/>
          </p:cNvSpPr>
          <p:nvPr/>
        </p:nvSpPr>
        <p:spPr>
          <a:xfrm rot="16200000">
            <a:off x="-3143264" y="3143264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 afarensis</a:t>
            </a:r>
            <a:endParaRPr lang="it-IT" sz="2000" b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7891" name="Picture 2" descr="lateoli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138" y="188913"/>
            <a:ext cx="4602162" cy="6335712"/>
          </a:xfrm>
          <a:noFill/>
          <a:ln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541963" y="428625"/>
            <a:ext cx="38163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Footsteps</a:t>
            </a:r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Lateoli</a:t>
            </a:r>
            <a:endParaRPr lang="it-IT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3,75 </a:t>
            </a:r>
            <a:r>
              <a:rPr lang="it-IT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5613400" y="1509713"/>
            <a:ext cx="31734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Archaic aspect of the locomotion and of the foot, with a large big toe separated from the other toes. </a:t>
            </a:r>
            <a:endParaRPr lang="en-US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32025" y="2997199"/>
            <a:ext cx="6707188" cy="1866900"/>
            <a:chOff x="1111" y="1888"/>
            <a:chExt cx="4225" cy="1176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111" y="1888"/>
              <a:ext cx="499" cy="816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610" y="2205"/>
              <a:ext cx="1860" cy="681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7909" name="Text Box 8"/>
            <p:cNvSpPr txBox="1">
              <a:spLocks noChangeArrowheads="1"/>
            </p:cNvSpPr>
            <p:nvPr/>
          </p:nvSpPr>
          <p:spPr bwMode="auto">
            <a:xfrm>
              <a:off x="3476" y="2696"/>
              <a:ext cx="186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 smtClean="0">
                  <a:solidFill>
                    <a:srgbClr val="92D050"/>
                  </a:solidFill>
                  <a:latin typeface="Times New Roman" pitchFamily="18" charset="0"/>
                </a:rPr>
                <a:t>Overlapping of 2 adult hominids footsteps</a:t>
              </a:r>
              <a:endParaRPr lang="en-US" sz="1600" dirty="0">
                <a:solidFill>
                  <a:srgbClr val="92D05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92163" y="4724402"/>
            <a:ext cx="8137525" cy="1439863"/>
            <a:chOff x="204" y="2976"/>
            <a:chExt cx="5126" cy="907"/>
          </a:xfrm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204" y="2976"/>
              <a:ext cx="363" cy="363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567" y="3158"/>
              <a:ext cx="2903" cy="635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7906" name="Text Box 12"/>
            <p:cNvSpPr txBox="1">
              <a:spLocks noChangeArrowheads="1"/>
            </p:cNvSpPr>
            <p:nvPr/>
          </p:nvSpPr>
          <p:spPr bwMode="auto">
            <a:xfrm>
              <a:off x="3470" y="3670"/>
              <a:ext cx="186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92D050"/>
                  </a:solidFill>
                  <a:latin typeface="Times New Roman" pitchFamily="18" charset="0"/>
                </a:rPr>
                <a:t>Hipparion</a:t>
              </a:r>
              <a:r>
                <a:rPr lang="en-US" sz="1600" dirty="0" smtClean="0">
                  <a:solidFill>
                    <a:srgbClr val="92D050"/>
                  </a:solidFill>
                  <a:latin typeface="Times New Roman" pitchFamily="18" charset="0"/>
                </a:rPr>
                <a:t> footsteps</a:t>
              </a:r>
              <a:endParaRPr lang="en-US" sz="1600" dirty="0">
                <a:solidFill>
                  <a:srgbClr val="92D05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022600" y="4292599"/>
            <a:ext cx="5943600" cy="1346200"/>
            <a:chOff x="1609" y="2704"/>
            <a:chExt cx="3744" cy="848"/>
          </a:xfrm>
        </p:grpSpPr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609" y="2704"/>
              <a:ext cx="318" cy="409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1927" y="2976"/>
              <a:ext cx="1543" cy="499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03" name="Text Box 16"/>
            <p:cNvSpPr txBox="1">
              <a:spLocks noChangeArrowheads="1"/>
            </p:cNvSpPr>
            <p:nvPr/>
          </p:nvSpPr>
          <p:spPr bwMode="auto">
            <a:xfrm>
              <a:off x="3493" y="3339"/>
              <a:ext cx="186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600" dirty="0" smtClean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Juvenile hominid footsteps</a:t>
              </a:r>
              <a:endParaRPr lang="en-GB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368425" y="5516566"/>
            <a:ext cx="7488238" cy="1058863"/>
            <a:chOff x="567" y="3475"/>
            <a:chExt cx="4717" cy="667"/>
          </a:xfrm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567" y="3475"/>
              <a:ext cx="363" cy="363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930" y="3702"/>
              <a:ext cx="2494" cy="363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00" name="Text Box 20"/>
            <p:cNvSpPr txBox="1">
              <a:spLocks noChangeArrowheads="1"/>
            </p:cNvSpPr>
            <p:nvPr/>
          </p:nvSpPr>
          <p:spPr bwMode="auto">
            <a:xfrm>
              <a:off x="3424" y="3929"/>
              <a:ext cx="186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600" dirty="0" smtClean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Juvenile </a:t>
              </a:r>
              <a:r>
                <a:rPr lang="en-GB" sz="1600" dirty="0" err="1" smtClean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Hipparion</a:t>
              </a:r>
              <a:r>
                <a:rPr lang="en-GB" sz="1600" dirty="0" smtClean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footsteps</a:t>
              </a:r>
              <a:endParaRPr lang="en-GB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75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 descr="australopitec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966" y="1071546"/>
            <a:ext cx="7919752" cy="454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1" name="Picture 5" descr="Africa"/>
          <p:cNvPicPr>
            <a:picLocks noChangeAspect="1" noChangeArrowheads="1"/>
          </p:cNvPicPr>
          <p:nvPr/>
        </p:nvPicPr>
        <p:blipFill>
          <a:blip r:embed="rId3" cstate="print"/>
          <a:srcRect l="3487" t="2231" r="4649" b="4462"/>
          <a:stretch>
            <a:fillRect/>
          </a:stretch>
        </p:blipFill>
        <p:spPr bwMode="auto">
          <a:xfrm>
            <a:off x="171450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avec flèche 7"/>
          <p:cNvCxnSpPr/>
          <p:nvPr/>
        </p:nvCxnSpPr>
        <p:spPr>
          <a:xfrm>
            <a:off x="4643438" y="1844675"/>
            <a:ext cx="215900" cy="2159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714500" y="3212976"/>
            <a:ext cx="22814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e 2"/>
          <p:cNvSpPr/>
          <p:nvPr/>
        </p:nvSpPr>
        <p:spPr>
          <a:xfrm>
            <a:off x="3203848" y="3140967"/>
            <a:ext cx="360040" cy="3600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7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bahrelgahazali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9939" name="Immagine 2" descr="scansione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42938"/>
            <a:ext cx="81327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CasellaDiTesto 3"/>
          <p:cNvSpPr txBox="1">
            <a:spLocks noChangeArrowheads="1"/>
          </p:cNvSpPr>
          <p:nvPr/>
        </p:nvSpPr>
        <p:spPr bwMode="auto">
          <a:xfrm>
            <a:off x="2857500" y="6286500"/>
            <a:ext cx="4071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72188" y="2786063"/>
            <a:ext cx="2643187" cy="928687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bahrelgahazali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63" name="Picture 4" descr="Africa"/>
          <p:cNvPicPr>
            <a:picLocks noChangeAspect="1" noChangeArrowheads="1"/>
          </p:cNvPicPr>
          <p:nvPr/>
        </p:nvPicPr>
        <p:blipFill>
          <a:blip r:embed="rId3" cstate="print"/>
          <a:srcRect l="42421" t="2231" r="6392" b="16730"/>
          <a:stretch>
            <a:fillRect/>
          </a:stretch>
        </p:blipFill>
        <p:spPr bwMode="auto">
          <a:xfrm>
            <a:off x="5214938" y="490538"/>
            <a:ext cx="3609975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australo_bahrelghazal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950" y="620688"/>
            <a:ext cx="3967162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1143000" y="3192451"/>
            <a:ext cx="3733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bahrelghazali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Ciad  3-3.5 MA (Abel)</a:t>
            </a:r>
          </a:p>
        </p:txBody>
      </p:sp>
      <p:sp>
        <p:nvSpPr>
          <p:cNvPr id="6" name="Ovale 5"/>
          <p:cNvSpPr/>
          <p:nvPr/>
        </p:nvSpPr>
        <p:spPr>
          <a:xfrm>
            <a:off x="5796136" y="2564904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827584" y="4149080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Mandibola particolarmente verticale anteriormente = prognatismo ridotto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 parabolica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 part of the mandible almost vertical = reduction of the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prognathism</a:t>
            </a:r>
            <a:endParaRPr lang="en-GB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Parabolic shape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bahrelgahazali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4320480" cy="206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0"/>
            <a:ext cx="2880320" cy="221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5755" r="5776"/>
          <a:stretch/>
        </p:blipFill>
        <p:spPr bwMode="auto">
          <a:xfrm>
            <a:off x="3039938" y="2279148"/>
            <a:ext cx="5924550" cy="434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7148143" y="3380174"/>
            <a:ext cx="6233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Gorilla</a:t>
            </a:r>
            <a:endParaRPr lang="it-IT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849886" y="4380408"/>
            <a:ext cx="9549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GB" sz="1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pygmaeus</a:t>
            </a:r>
            <a:endParaRPr lang="en-GB" sz="1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186408" y="5268117"/>
            <a:ext cx="10186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troglodytes</a:t>
            </a:r>
          </a:p>
        </p:txBody>
      </p:sp>
      <p:sp>
        <p:nvSpPr>
          <p:cNvPr id="6" name="Rettangolo 5"/>
          <p:cNvSpPr/>
          <p:nvPr/>
        </p:nvSpPr>
        <p:spPr>
          <a:xfrm>
            <a:off x="3697759" y="5765837"/>
            <a:ext cx="8183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sapiens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40510" y="5498603"/>
            <a:ext cx="8820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GB" sz="1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paniscus</a:t>
            </a:r>
            <a:endParaRPr lang="en-GB" sz="1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037654" y="3750935"/>
            <a:ext cx="9093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afarensis</a:t>
            </a:r>
            <a:endParaRPr lang="en-GB" sz="1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11560" y="2348880"/>
            <a:ext cx="18722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Au. </a:t>
            </a:r>
            <a:r>
              <a:rPr lang="en-GB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anamensis</a:t>
            </a: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KNM-KP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29287, KNM-KP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29281</a:t>
            </a:r>
          </a:p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D211, D2600, OH 13, OH 22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bahrelgahazali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4320480" cy="206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0"/>
            <a:ext cx="2880320" cy="221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2164001"/>
            <a:ext cx="6552728" cy="462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bahrelgahazali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4320480" cy="206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0"/>
            <a:ext cx="2880320" cy="221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2246111"/>
            <a:ext cx="6626282" cy="449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Kenyanthropus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platyops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1987" name="Immagine 2" descr="scansione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42938"/>
            <a:ext cx="81327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CasellaDiTesto 3"/>
          <p:cNvSpPr txBox="1">
            <a:spLocks noChangeArrowheads="1"/>
          </p:cNvSpPr>
          <p:nvPr/>
        </p:nvSpPr>
        <p:spPr bwMode="auto">
          <a:xfrm>
            <a:off x="2857500" y="6286500"/>
            <a:ext cx="4071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72188" y="5357813"/>
            <a:ext cx="2643187" cy="928687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Kenyanthropus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platyops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3011" name="CasellaDiTesto 6"/>
          <p:cNvSpPr txBox="1">
            <a:spLocks noChangeArrowheads="1"/>
          </p:cNvSpPr>
          <p:nvPr/>
        </p:nvSpPr>
        <p:spPr bwMode="auto">
          <a:xfrm>
            <a:off x="611560" y="4293097"/>
            <a:ext cx="3456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KNM - WT 40000 – West Turkana</a:t>
            </a:r>
          </a:p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3,5 – 3 Ma</a:t>
            </a: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6632"/>
            <a:ext cx="4476750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CasellaDiTesto 8"/>
          <p:cNvSpPr txBox="1">
            <a:spLocks noChangeArrowheads="1"/>
          </p:cNvSpPr>
          <p:nvPr/>
        </p:nvSpPr>
        <p:spPr bwMode="auto">
          <a:xfrm>
            <a:off x="5112568" y="260648"/>
            <a:ext cx="392392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 White: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afarensis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Leakey: linea evolutiva distinta forse alla base della speciazione del genere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Evolutionary lineage distinct at the basis of the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speciation</a:t>
            </a:r>
          </a:p>
          <a:p>
            <a:endParaRPr lang="it-IT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Faccia piatta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face</a:t>
            </a:r>
            <a:endParaRPr lang="it-IT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Denti piccoli 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teeth</a:t>
            </a:r>
            <a:endParaRPr lang="it-IT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Capacità cranica = australopitecine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6" name="Picture 4" descr="WT 40000 and ER 147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3212976"/>
            <a:ext cx="5715000" cy="3343275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4262194" y="6453336"/>
            <a:ext cx="182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 WT 40000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378084" y="64886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 1470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e 2"/>
          <p:cNvSpPr/>
          <p:nvPr/>
        </p:nvSpPr>
        <p:spPr>
          <a:xfrm>
            <a:off x="3779912" y="2420888"/>
            <a:ext cx="360040" cy="6480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33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africanus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4035" name="Immagine 2" descr="scansione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42938"/>
            <a:ext cx="81327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CasellaDiTesto 3"/>
          <p:cNvSpPr txBox="1">
            <a:spLocks noChangeArrowheads="1"/>
          </p:cNvSpPr>
          <p:nvPr/>
        </p:nvSpPr>
        <p:spPr bwMode="auto">
          <a:xfrm>
            <a:off x="2857500" y="6286500"/>
            <a:ext cx="4071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2071688" y="642938"/>
            <a:ext cx="2857500" cy="2000250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ahelanthropus"/>
          <p:cNvPicPr>
            <a:picLocks noChangeAspect="1" noChangeArrowheads="1"/>
          </p:cNvPicPr>
          <p:nvPr/>
        </p:nvPicPr>
        <p:blipFill>
          <a:blip r:embed="rId2" cstate="print"/>
          <a:srcRect r="2087"/>
          <a:stretch>
            <a:fillRect/>
          </a:stretch>
        </p:blipFill>
        <p:spPr bwMode="auto">
          <a:xfrm>
            <a:off x="467544" y="404664"/>
            <a:ext cx="137491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2051720" y="188640"/>
            <a:ext cx="5346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Scoperta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Deserto del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Djurab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(Ciad)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Reperti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Cranio TM266-01-060-1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Frammento di mandibola destra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Età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7 Ma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iad_si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94248"/>
            <a:ext cx="3347913" cy="182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6964"/>
            <a:ext cx="674370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7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africanus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214313"/>
            <a:ext cx="4214813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 descr="australo_africanus_tau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3" y="428625"/>
            <a:ext cx="3440112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2" descr="australo_africanus_taung_fron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50" y="3286125"/>
            <a:ext cx="2114550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CasellaDiTesto 6"/>
          <p:cNvSpPr txBox="1">
            <a:spLocks noChangeArrowheads="1"/>
          </p:cNvSpPr>
          <p:nvPr/>
        </p:nvSpPr>
        <p:spPr bwMode="auto">
          <a:xfrm>
            <a:off x="6643688" y="5929313"/>
            <a:ext cx="2214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Taung baby 2,6 Ma</a:t>
            </a:r>
          </a:p>
        </p:txBody>
      </p:sp>
      <p:sp>
        <p:nvSpPr>
          <p:cNvPr id="45063" name="CasellaDiTesto 8"/>
          <p:cNvSpPr txBox="1">
            <a:spLocks noChangeArrowheads="1"/>
          </p:cNvSpPr>
          <p:nvPr/>
        </p:nvSpPr>
        <p:spPr bwMode="auto">
          <a:xfrm>
            <a:off x="714375" y="5072063"/>
            <a:ext cx="3571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 intermedia tra parantropi e australopiteci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africanus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6083" name="Picture 4" descr="Sterkfontein1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4286250"/>
            <a:ext cx="1538288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 descr="Sterkfontein2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88" y="2286000"/>
            <a:ext cx="2714625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 descr="Sterkfontein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88" y="214313"/>
            <a:ext cx="2771775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4" descr="Sterkfonte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25" y="214313"/>
            <a:ext cx="48244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CasellaDiTesto 7"/>
          <p:cNvSpPr txBox="1">
            <a:spLocks noChangeArrowheads="1"/>
          </p:cNvSpPr>
          <p:nvPr/>
        </p:nvSpPr>
        <p:spPr bwMode="auto">
          <a:xfrm>
            <a:off x="928688" y="5929313"/>
            <a:ext cx="4857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Sterkfontein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africanus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7107" name="Picture 2" descr="australo_africanus_st1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16632"/>
            <a:ext cx="1947862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CasellaDiTesto 3"/>
          <p:cNvSpPr txBox="1">
            <a:spLocks noChangeArrowheads="1"/>
          </p:cNvSpPr>
          <p:nvPr/>
        </p:nvSpPr>
        <p:spPr bwMode="auto">
          <a:xfrm>
            <a:off x="611560" y="4293096"/>
            <a:ext cx="1049883" cy="37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STS 14</a:t>
            </a:r>
          </a:p>
        </p:txBody>
      </p:sp>
      <p:pic>
        <p:nvPicPr>
          <p:cNvPr id="47109" name="Picture 2" descr="australo_africanus_st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37520" y="142875"/>
            <a:ext cx="2986087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2" descr="australo_africanus_sts5_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4257" y="71438"/>
            <a:ext cx="2608263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CasellaDiTesto 6"/>
          <p:cNvSpPr txBox="1">
            <a:spLocks noChangeArrowheads="1"/>
          </p:cNvSpPr>
          <p:nvPr/>
        </p:nvSpPr>
        <p:spPr bwMode="auto">
          <a:xfrm>
            <a:off x="4746823" y="2204864"/>
            <a:ext cx="3857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STS 5 Miss Ples 2,8 – 2, 6 Ma</a:t>
            </a:r>
          </a:p>
        </p:txBody>
      </p:sp>
      <p:pic>
        <p:nvPicPr>
          <p:cNvPr id="47112" name="Picture 2" descr="australo_africanus_sts7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65129" y="2857500"/>
            <a:ext cx="4143375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CasellaDiTesto 8"/>
          <p:cNvSpPr txBox="1">
            <a:spLocks noChangeArrowheads="1"/>
          </p:cNvSpPr>
          <p:nvPr/>
        </p:nvSpPr>
        <p:spPr bwMode="auto">
          <a:xfrm>
            <a:off x="5940152" y="5786438"/>
            <a:ext cx="121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STS 71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2852936"/>
            <a:ext cx="2482264" cy="3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501490" y="6309320"/>
            <a:ext cx="1430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Berge 2010, JHE 58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e 2"/>
          <p:cNvSpPr/>
          <p:nvPr/>
        </p:nvSpPr>
        <p:spPr>
          <a:xfrm>
            <a:off x="4067944" y="1484784"/>
            <a:ext cx="1152128" cy="15121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73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Paranthropus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aethiopicus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robustus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boisei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8131" name="Immagine 2" descr="scansione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42938"/>
            <a:ext cx="81327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CasellaDiTesto 3"/>
          <p:cNvSpPr txBox="1">
            <a:spLocks noChangeArrowheads="1"/>
          </p:cNvSpPr>
          <p:nvPr/>
        </p:nvSpPr>
        <p:spPr bwMode="auto">
          <a:xfrm>
            <a:off x="2857500" y="6286500"/>
            <a:ext cx="4071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2071688" y="2714625"/>
            <a:ext cx="2857500" cy="3571875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Paranthropus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aethiopicus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robustus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boisei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9155" name="Picture 2" descr="australo_aetiopicus_knmwt170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05288" y="214313"/>
            <a:ext cx="4938712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4357688" y="4286250"/>
            <a:ext cx="449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aethiopicus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KNM-WT 17000  2.5 MA</a:t>
            </a:r>
          </a:p>
        </p:txBody>
      </p:sp>
      <p:pic>
        <p:nvPicPr>
          <p:cNvPr id="49157" name="Immagine 4" descr="scansione000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500063"/>
            <a:ext cx="3486150" cy="549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Paranthropus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aethiopicus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robustus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boisei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285750"/>
            <a:ext cx="355282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2" descr="australo_robustus_sk4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2143125"/>
            <a:ext cx="42418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3"/>
          <p:cNvSpPr txBox="1">
            <a:spLocks noChangeArrowheads="1"/>
          </p:cNvSpPr>
          <p:nvPr/>
        </p:nvSpPr>
        <p:spPr bwMode="auto">
          <a:xfrm>
            <a:off x="4572000" y="5715000"/>
            <a:ext cx="4286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robustus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 48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Swartkrans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2-1.5 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Paranthropus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aethiopicus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robustus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boisei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1203" name="Picture 4" descr="swartkrans"/>
          <p:cNvPicPr>
            <a:picLocks noChangeAspect="1" noChangeArrowheads="1"/>
          </p:cNvPicPr>
          <p:nvPr/>
        </p:nvPicPr>
        <p:blipFill>
          <a:blip r:embed="rId3" cstate="print"/>
          <a:srcRect l="981" t="1469"/>
          <a:stretch>
            <a:fillRect/>
          </a:stretch>
        </p:blipFill>
        <p:spPr bwMode="auto">
          <a:xfrm>
            <a:off x="1195388" y="642938"/>
            <a:ext cx="23812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5" descr="swartkrans1"/>
          <p:cNvPicPr>
            <a:picLocks noChangeAspect="1" noChangeArrowheads="1"/>
          </p:cNvPicPr>
          <p:nvPr/>
        </p:nvPicPr>
        <p:blipFill>
          <a:blip r:embed="rId4" cstate="print"/>
          <a:srcRect l="2802"/>
          <a:stretch>
            <a:fillRect/>
          </a:stretch>
        </p:blipFill>
        <p:spPr bwMode="auto">
          <a:xfrm>
            <a:off x="1123950" y="2428875"/>
            <a:ext cx="25908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1481138" y="6143625"/>
            <a:ext cx="17251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Swartkrans</a:t>
            </a:r>
            <a:endParaRPr lang="it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6" name="Immagine 8" descr="scansione0006.jpg"/>
          <p:cNvPicPr>
            <a:picLocks noChangeAspect="1"/>
          </p:cNvPicPr>
          <p:nvPr/>
        </p:nvPicPr>
        <p:blipFill>
          <a:blip r:embed="rId5" cstate="print"/>
          <a:srcRect l="4433" t="7291" r="40887" b="35417"/>
          <a:stretch>
            <a:fillRect/>
          </a:stretch>
        </p:blipFill>
        <p:spPr bwMode="auto">
          <a:xfrm>
            <a:off x="4714875" y="357188"/>
            <a:ext cx="3929063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Paranthropus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aethiopicus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robustus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boisei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857250" y="62865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boisei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 5,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Olduvai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1.8 MA</a:t>
            </a:r>
          </a:p>
        </p:txBody>
      </p:sp>
      <p:pic>
        <p:nvPicPr>
          <p:cNvPr id="52228" name="Picture 2" descr="austalo_boisei_maschio_oh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9600" y="2133600"/>
            <a:ext cx="4492625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7" descr="http://www.quia.com/files/quia/users/servism/Hominid_Fossils/OH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115888"/>
            <a:ext cx="387667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ustralo_boisei_femmina_knmer73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813" y="214313"/>
            <a:ext cx="3627437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000125" y="3643313"/>
            <a:ext cx="36433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boisei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KNM-ER 372,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Koobi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Fora  1.7 MA</a:t>
            </a:r>
          </a:p>
        </p:txBody>
      </p:sp>
      <p:pic>
        <p:nvPicPr>
          <p:cNvPr id="53252" name="Picture 2" descr="australo_boisei_knmer406_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2614613"/>
            <a:ext cx="3732212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 Box 3"/>
          <p:cNvSpPr txBox="1">
            <a:spLocks noChangeArrowheads="1"/>
          </p:cNvSpPr>
          <p:nvPr/>
        </p:nvSpPr>
        <p:spPr bwMode="auto">
          <a:xfrm>
            <a:off x="5072063" y="5715000"/>
            <a:ext cx="3714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P. boisei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KNM-ER 406, Koobi Fora  1.7 MA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 rot="16200000">
            <a:off x="-3143264" y="3143264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Paranthropus aethiopicus, robustus, boisei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Sahelanthropus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tchadensis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219" name="Picture 4" descr="Sahelanthropus"/>
          <p:cNvPicPr>
            <a:picLocks noChangeAspect="1" noChangeArrowheads="1"/>
          </p:cNvPicPr>
          <p:nvPr/>
        </p:nvPicPr>
        <p:blipFill>
          <a:blip r:embed="rId3" cstate="print"/>
          <a:srcRect r="2087"/>
          <a:stretch>
            <a:fillRect/>
          </a:stretch>
        </p:blipFill>
        <p:spPr bwMode="auto">
          <a:xfrm>
            <a:off x="785813" y="214313"/>
            <a:ext cx="4500562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sahelanthrop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357688"/>
            <a:ext cx="4357688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2 7"/>
          <p:cNvCxnSpPr/>
          <p:nvPr/>
        </p:nvCxnSpPr>
        <p:spPr>
          <a:xfrm flipV="1">
            <a:off x="2643188" y="1000125"/>
            <a:ext cx="3714750" cy="8572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2" name="CasellaDiTesto 8"/>
          <p:cNvSpPr txBox="1">
            <a:spLocks noChangeArrowheads="1"/>
          </p:cNvSpPr>
          <p:nvPr/>
        </p:nvSpPr>
        <p:spPr bwMode="auto">
          <a:xfrm>
            <a:off x="6393656" y="260648"/>
            <a:ext cx="27146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Morfologia sovra-orbitaria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Robusta (Maschio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 supra-orbital morphology (Male?)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nettore 2 10"/>
          <p:cNvCxnSpPr>
            <a:endCxn id="9224" idx="1"/>
          </p:cNvCxnSpPr>
          <p:nvPr/>
        </p:nvCxnSpPr>
        <p:spPr>
          <a:xfrm flipV="1">
            <a:off x="3071813" y="3205426"/>
            <a:ext cx="2436291" cy="13665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CasellaDiTesto 12"/>
          <p:cNvSpPr txBox="1">
            <a:spLocks noChangeArrowheads="1"/>
          </p:cNvSpPr>
          <p:nvPr/>
        </p:nvSpPr>
        <p:spPr bwMode="auto">
          <a:xfrm>
            <a:off x="5508104" y="2189763"/>
            <a:ext cx="360017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Corona dei molari e dei premolari bassa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Spessore dello smalto tra scimpanzé e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Ardipithecus</a:t>
            </a:r>
            <a:endParaRPr lang="it-IT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molar and premolar crown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Enamel thickness between chimp and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Ardipithecus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E1617"/>
              </a:clrFrom>
              <a:clrTo>
                <a:srgbClr val="0E161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1989138"/>
            <a:ext cx="40449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avec flèche 7"/>
          <p:cNvCxnSpPr>
            <a:endCxn id="13314" idx="0"/>
          </p:cNvCxnSpPr>
          <p:nvPr/>
        </p:nvCxnSpPr>
        <p:spPr>
          <a:xfrm>
            <a:off x="1979613" y="1557338"/>
            <a:ext cx="438150" cy="431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6" name="ZoneTexte 8"/>
          <p:cNvSpPr txBox="1">
            <a:spLocks noChangeArrowheads="1"/>
          </p:cNvSpPr>
          <p:nvPr/>
        </p:nvSpPr>
        <p:spPr bwMode="auto">
          <a:xfrm>
            <a:off x="684213" y="1320800"/>
            <a:ext cx="1584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Carena sagittale</a:t>
            </a:r>
          </a:p>
        </p:txBody>
      </p:sp>
      <p:sp>
        <p:nvSpPr>
          <p:cNvPr id="54277" name="ZoneTexte 9"/>
          <p:cNvSpPr txBox="1">
            <a:spLocks noChangeArrowheads="1"/>
          </p:cNvSpPr>
          <p:nvPr/>
        </p:nvSpPr>
        <p:spPr bwMode="auto">
          <a:xfrm>
            <a:off x="3059113" y="1465263"/>
            <a:ext cx="1584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Inserzione dei muscoli temporali</a:t>
            </a:r>
          </a:p>
        </p:txBody>
      </p:sp>
      <p:pic>
        <p:nvPicPr>
          <p:cNvPr id="54278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205"/>
              </a:clrFrom>
              <a:clrTo>
                <a:srgbClr val="00020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725" y="2276475"/>
            <a:ext cx="3567113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cteur droit 13"/>
          <p:cNvCxnSpPr/>
          <p:nvPr/>
        </p:nvCxnSpPr>
        <p:spPr>
          <a:xfrm>
            <a:off x="4589252" y="1484784"/>
            <a:ext cx="54756" cy="5256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0" name="ZoneTexte 16"/>
          <p:cNvSpPr txBox="1">
            <a:spLocks noChangeArrowheads="1"/>
          </p:cNvSpPr>
          <p:nvPr/>
        </p:nvSpPr>
        <p:spPr bwMode="auto">
          <a:xfrm>
            <a:off x="1403350" y="37306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Carena sagittale</a:t>
            </a:r>
          </a:p>
        </p:txBody>
      </p:sp>
      <p:sp>
        <p:nvSpPr>
          <p:cNvPr id="54281" name="ZoneTexte 17"/>
          <p:cNvSpPr txBox="1">
            <a:spLocks noChangeArrowheads="1"/>
          </p:cNvSpPr>
          <p:nvPr/>
        </p:nvSpPr>
        <p:spPr bwMode="auto">
          <a:xfrm>
            <a:off x="4140200" y="188913"/>
            <a:ext cx="10078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</a:p>
        </p:txBody>
      </p:sp>
      <p:sp>
        <p:nvSpPr>
          <p:cNvPr id="54282" name="ZoneTexte 18"/>
          <p:cNvSpPr txBox="1">
            <a:spLocks noChangeArrowheads="1"/>
          </p:cNvSpPr>
          <p:nvPr/>
        </p:nvSpPr>
        <p:spPr bwMode="auto">
          <a:xfrm>
            <a:off x="6156325" y="373063"/>
            <a:ext cx="2016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Cresta sagittale</a:t>
            </a:r>
          </a:p>
        </p:txBody>
      </p:sp>
      <p:sp>
        <p:nvSpPr>
          <p:cNvPr id="54283" name="ZoneTexte 19"/>
          <p:cNvSpPr txBox="1">
            <a:spLocks noChangeArrowheads="1"/>
          </p:cNvSpPr>
          <p:nvPr/>
        </p:nvSpPr>
        <p:spPr bwMode="auto">
          <a:xfrm>
            <a:off x="6011863" y="6092825"/>
            <a:ext cx="2663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Robustezza muscolare</a:t>
            </a:r>
          </a:p>
        </p:txBody>
      </p:sp>
      <p:sp>
        <p:nvSpPr>
          <p:cNvPr id="54284" name="ZoneTexte 20"/>
          <p:cNvSpPr txBox="1">
            <a:spLocks noChangeArrowheads="1"/>
          </p:cNvSpPr>
          <p:nvPr/>
        </p:nvSpPr>
        <p:spPr bwMode="auto">
          <a:xfrm>
            <a:off x="1476375" y="6083300"/>
            <a:ext cx="2303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Robustezza ossea</a:t>
            </a:r>
          </a:p>
        </p:txBody>
      </p:sp>
      <p:sp>
        <p:nvSpPr>
          <p:cNvPr id="54285" name="ZoneTexte 21"/>
          <p:cNvSpPr txBox="1">
            <a:spLocks noChangeArrowheads="1"/>
          </p:cNvSpPr>
          <p:nvPr/>
        </p:nvSpPr>
        <p:spPr bwMode="auto">
          <a:xfrm>
            <a:off x="5580063" y="1557338"/>
            <a:ext cx="33845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Cresta sagittale : Inserzione dei muscoli temporali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6516688" y="1916113"/>
            <a:ext cx="438150" cy="43338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7" name="ZoneTexte 23"/>
          <p:cNvSpPr txBox="1">
            <a:spLocks noChangeArrowheads="1"/>
          </p:cNvSpPr>
          <p:nvPr/>
        </p:nvSpPr>
        <p:spPr bwMode="auto">
          <a:xfrm>
            <a:off x="1692275" y="5291138"/>
            <a:ext cx="1655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 erectus</a:t>
            </a:r>
          </a:p>
        </p:txBody>
      </p:sp>
      <p:sp>
        <p:nvSpPr>
          <p:cNvPr id="54288" name="ZoneTexte 25"/>
          <p:cNvSpPr txBox="1">
            <a:spLocks noChangeArrowheads="1"/>
          </p:cNvSpPr>
          <p:nvPr/>
        </p:nvSpPr>
        <p:spPr bwMode="auto">
          <a:xfrm>
            <a:off x="6372225" y="5291138"/>
            <a:ext cx="1655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Paranthropus boisei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Paranthropus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aethiopicus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robustus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boisei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28688" y="285750"/>
            <a:ext cx="7500937" cy="5940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PARANTROPI o AUSTRALOPITECI ROBUSTI:</a:t>
            </a:r>
          </a:p>
          <a:p>
            <a:pPr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Così definiti per la robustezza dell’apparato masticatorio (denti, mandibole, mascelle, creste di inserzione muscolare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defRPr/>
            </a:pP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Defined for the robustness of the masticatory apparatus (teeth, mandible, maxilla, sagittal crest)</a:t>
            </a:r>
          </a:p>
          <a:p>
            <a:pPr>
              <a:buFontTx/>
              <a:buChar char="-"/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Sviluppata cresta sagittale che da inserzione ai muscoli temporali che avvolgono praticamente tutto il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cranio</a:t>
            </a:r>
          </a:p>
          <a:p>
            <a:pPr>
              <a:defRPr/>
            </a:pP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Developed sagittal crest for the insertion of the temporal muscle which envelop almost all the skull</a:t>
            </a:r>
          </a:p>
          <a:p>
            <a:pPr>
              <a:buFontTx/>
              <a:buChar char="-"/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Fosse temporali molto ampie</a:t>
            </a:r>
          </a:p>
          <a:p>
            <a:pPr>
              <a:defRPr/>
            </a:pP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 temporal fossa </a:t>
            </a:r>
          </a:p>
          <a:p>
            <a:pPr>
              <a:defRPr/>
            </a:pP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Arcate zigomatiche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vistose</a:t>
            </a:r>
          </a:p>
          <a:p>
            <a:pPr>
              <a:defRPr/>
            </a:pP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Considerable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zygomatics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Scheletro facciale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accorciato</a:t>
            </a:r>
          </a:p>
          <a:p>
            <a:pPr>
              <a:defRPr/>
            </a:pP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face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e 2"/>
          <p:cNvSpPr/>
          <p:nvPr/>
        </p:nvSpPr>
        <p:spPr>
          <a:xfrm>
            <a:off x="3419872" y="2348881"/>
            <a:ext cx="432048" cy="468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garhi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6323" name="Immagine 4" descr="scansione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42938"/>
            <a:ext cx="81327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CasellaDiTesto 5"/>
          <p:cNvSpPr txBox="1">
            <a:spLocks noChangeArrowheads="1"/>
          </p:cNvSpPr>
          <p:nvPr/>
        </p:nvSpPr>
        <p:spPr bwMode="auto">
          <a:xfrm>
            <a:off x="2857500" y="6286500"/>
            <a:ext cx="4071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7" name="Rettangolo 6"/>
          <p:cNvSpPr/>
          <p:nvPr/>
        </p:nvSpPr>
        <p:spPr>
          <a:xfrm>
            <a:off x="6000750" y="4643438"/>
            <a:ext cx="2857500" cy="714375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garhi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7347" name="Rettangolo 7"/>
          <p:cNvSpPr>
            <a:spLocks noChangeArrowheads="1"/>
          </p:cNvSpPr>
          <p:nvPr/>
        </p:nvSpPr>
        <p:spPr bwMode="auto">
          <a:xfrm>
            <a:off x="857250" y="4214813"/>
            <a:ext cx="17620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BOU-BP-12-130</a:t>
            </a: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357188"/>
            <a:ext cx="5500688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CasellaDiTesto 8"/>
          <p:cNvSpPr txBox="1">
            <a:spLocks noChangeArrowheads="1"/>
          </p:cNvSpPr>
          <p:nvPr/>
        </p:nvSpPr>
        <p:spPr bwMode="auto">
          <a:xfrm>
            <a:off x="6357938" y="398463"/>
            <a:ext cx="1768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Età :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 Ma</a:t>
            </a:r>
          </a:p>
        </p:txBody>
      </p:sp>
      <p:sp>
        <p:nvSpPr>
          <p:cNvPr id="57350" name="CasellaDiTesto 9"/>
          <p:cNvSpPr txBox="1">
            <a:spLocks noChangeArrowheads="1"/>
          </p:cNvSpPr>
          <p:nvPr/>
        </p:nvSpPr>
        <p:spPr bwMode="auto">
          <a:xfrm>
            <a:off x="5580112" y="1143000"/>
            <a:ext cx="33123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Denti anteriori di grande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taglia</a:t>
            </a:r>
          </a:p>
          <a:p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teeth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1" name="CasellaDiTesto 10"/>
          <p:cNvSpPr txBox="1">
            <a:spLocks noChangeArrowheads="1"/>
          </p:cNvSpPr>
          <p:nvPr/>
        </p:nvSpPr>
        <p:spPr bwMode="auto">
          <a:xfrm>
            <a:off x="857250" y="4857750"/>
            <a:ext cx="7643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Intermediario tra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i primi appartenenti al genere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</a:p>
          <a:p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first 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071563" y="5559326"/>
            <a:ext cx="73580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Il produttore delle prime industrie litiche????</a:t>
            </a:r>
          </a:p>
        </p:txBody>
      </p:sp>
      <p:sp>
        <p:nvSpPr>
          <p:cNvPr id="57353" name="Rettangolo 12"/>
          <p:cNvSpPr>
            <a:spLocks noChangeArrowheads="1"/>
          </p:cNvSpPr>
          <p:nvPr/>
        </p:nvSpPr>
        <p:spPr bwMode="auto">
          <a:xfrm>
            <a:off x="571500" y="6262688"/>
            <a:ext cx="8572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Asfaw, B., T.D. White, O. Lovejoy, B. Latimer, S. Simpson, and G. Suwa. 1999. "Australopithecus garhi: A new species of early hominid from Ethiopia." In Science, vol. 284, pp. 629-635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garhi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8371" name="CasellaDiTesto 3"/>
          <p:cNvSpPr txBox="1">
            <a:spLocks noChangeArrowheads="1"/>
          </p:cNvSpPr>
          <p:nvPr/>
        </p:nvSpPr>
        <p:spPr bwMode="auto">
          <a:xfrm>
            <a:off x="5004048" y="332656"/>
            <a:ext cx="378618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parte bassa della faccia è prognata con gli incisivi orientate verso il basso.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radice dei canini sono posizionati ai lati dei margini dell’apertura nasale.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palato è verticalmente sottile 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radici dei zigomatici si nascono sopra P4/M1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L’arcata dentaria è a U, con una leggera divergenza dei corpi.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squama frontale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postglabellare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è depressa con un trigone frontale. 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Presenza di una costrizione post-orbitale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parietali presentano una cresta sagittale bipartita posizionata anteriormente e che si divide sopra lambda.. 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capacità cranica è di circa 450 cc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785813"/>
            <a:ext cx="4000500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garhi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8371" name="CasellaDiTesto 3"/>
          <p:cNvSpPr txBox="1">
            <a:spLocks noChangeArrowheads="1"/>
          </p:cNvSpPr>
          <p:nvPr/>
        </p:nvSpPr>
        <p:spPr bwMode="auto">
          <a:xfrm>
            <a:off x="5004048" y="332656"/>
            <a:ext cx="378618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lower face is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prognathic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incisors lying down. </a:t>
            </a:r>
            <a:endParaRPr lang="en-US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Canine roots are placed quite laterally to the nasal aperture margin. </a:t>
            </a:r>
          </a:p>
          <a:p>
            <a:pPr algn="just"/>
            <a:endParaRPr lang="en-US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palate is vertically thin. </a:t>
            </a:r>
          </a:p>
          <a:p>
            <a:pPr algn="just"/>
            <a:endParaRPr lang="en-US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zygomatic roots originate above P4/M1. </a:t>
            </a:r>
          </a:p>
          <a:p>
            <a:pPr algn="just"/>
            <a:endParaRPr lang="en-US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dental arcade is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U-shaped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with slightly divergent dental rows. </a:t>
            </a:r>
          </a:p>
          <a:p>
            <a:pPr algn="just"/>
            <a:endParaRPr lang="en-US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postglabellar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frontal </a:t>
            </a:r>
            <a:r>
              <a:rPr lang="en-US" sz="16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squama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depressed in a frontal trigon. </a:t>
            </a:r>
            <a:endParaRPr lang="en-US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marked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postorbital constriction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parietal bones have a well-formed, bipartite, anteriorly positioned sagittal crest that divides above lambda. </a:t>
            </a:r>
            <a:endParaRPr lang="en-US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Cranial capacity of approximately 450 cc (reconstructed)</a:t>
            </a:r>
            <a:endParaRPr lang="it-IT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785813"/>
            <a:ext cx="4000500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53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garhi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785813"/>
            <a:ext cx="4000500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220072" y="338614"/>
            <a:ext cx="36358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Femore allungato, diverso da </a:t>
            </a:r>
            <a:r>
              <a:rPr lang="it-IT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alt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simile a </a:t>
            </a:r>
            <a:r>
              <a:rPr lang="it-IT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</a:p>
          <a:p>
            <a:r>
              <a:rPr lang="en-GB" alt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Femur elongated, different from Pan and </a:t>
            </a:r>
            <a:r>
              <a:rPr lang="en-GB" altLang="en-US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Au. Afarensis</a:t>
            </a:r>
            <a:r>
              <a:rPr lang="en-GB" alt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similar to </a:t>
            </a:r>
            <a:r>
              <a:rPr lang="en-GB" altLang="en-US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</a:p>
          <a:p>
            <a:endParaRPr lang="it-IT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Rapporto 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braccio/avambraccio vede l’avambraccio molto sviluppato, come in </a:t>
            </a:r>
            <a:r>
              <a:rPr lang="it-IT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alt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endParaRPr lang="it-IT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en-US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 </a:t>
            </a:r>
            <a:r>
              <a:rPr lang="it-IT" altLang="en-US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</a:t>
            </a:r>
            <a:r>
              <a:rPr lang="it-IT" altLang="en-US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altLang="en-US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forearm</a:t>
            </a:r>
            <a:r>
              <a:rPr lang="it-IT" altLang="en-US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the </a:t>
            </a:r>
            <a:r>
              <a:rPr lang="it-IT" altLang="en-US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forearm</a:t>
            </a:r>
            <a:r>
              <a:rPr lang="it-IT" altLang="en-US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more </a:t>
            </a:r>
            <a:r>
              <a:rPr lang="it-IT" altLang="en-US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developed</a:t>
            </a:r>
            <a:r>
              <a:rPr lang="it-IT" altLang="en-US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en-US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it-IT" altLang="en-US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alt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 </a:t>
            </a:r>
            <a:r>
              <a:rPr lang="it-IT" altLang="en-US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it-IT" alt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alt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alt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it-IT" alt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t-IT" altLang="en-US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Dimorfismo sessuale sembra piuttosto </a:t>
            </a:r>
            <a:r>
              <a:rPr lang="it-IT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marcato</a:t>
            </a:r>
          </a:p>
          <a:p>
            <a:r>
              <a:rPr lang="en-GB" alt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Sexual dimorphism rather marked</a:t>
            </a:r>
          </a:p>
          <a:p>
            <a:endParaRPr lang="it-IT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Possibile persistenza di adattamenti alla vita arboricola nello scheletro dei </a:t>
            </a:r>
            <a:r>
              <a:rPr lang="it-IT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piedi</a:t>
            </a:r>
          </a:p>
          <a:p>
            <a:r>
              <a:rPr lang="en-GB" alt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persistence of arboreal locomotion in the foot skeleton</a:t>
            </a:r>
            <a:endParaRPr lang="en-GB" altLang="en-US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3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sediba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88913"/>
            <a:ext cx="5186362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>
            <a:off x="4499992" y="2376000"/>
            <a:ext cx="10081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043608" y="2520000"/>
            <a:ext cx="16561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56992"/>
            <a:ext cx="434340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necteur droit 12"/>
          <p:cNvCxnSpPr/>
          <p:nvPr/>
        </p:nvCxnSpPr>
        <p:spPr>
          <a:xfrm>
            <a:off x="5292080" y="2520000"/>
            <a:ext cx="7200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043608" y="2664000"/>
            <a:ext cx="6480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2123728" y="3132000"/>
            <a:ext cx="38884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39552" y="4771018"/>
            <a:ext cx="410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 err="1" smtClean="0"/>
              <a:t>Craniodental</a:t>
            </a:r>
            <a:r>
              <a:rPr lang="fr-FR" sz="1200" dirty="0" smtClean="0"/>
              <a:t> </a:t>
            </a:r>
            <a:r>
              <a:rPr lang="fr-FR" sz="1200" dirty="0" err="1" smtClean="0"/>
              <a:t>elements</a:t>
            </a:r>
            <a:r>
              <a:rPr lang="fr-FR" sz="1200" dirty="0" smtClean="0"/>
              <a:t> </a:t>
            </a:r>
            <a:r>
              <a:rPr lang="fr-FR" sz="1200" i="1" dirty="0" smtClean="0"/>
              <a:t>of Au. </a:t>
            </a:r>
            <a:r>
              <a:rPr lang="fr-FR" sz="1200" i="1" dirty="0" err="1" smtClean="0"/>
              <a:t>sediba</a:t>
            </a:r>
            <a:r>
              <a:rPr lang="fr-FR" sz="1200" dirty="0" smtClean="0"/>
              <a:t>. UW88-50 (MH1) </a:t>
            </a:r>
            <a:r>
              <a:rPr lang="fr-FR" sz="1200" dirty="0" err="1" smtClean="0"/>
              <a:t>juvenile</a:t>
            </a:r>
            <a:r>
              <a:rPr lang="fr-FR" sz="1200" dirty="0" smtClean="0"/>
              <a:t> </a:t>
            </a:r>
            <a:r>
              <a:rPr lang="fr-FR" sz="1200" dirty="0" err="1" smtClean="0"/>
              <a:t>cranium</a:t>
            </a:r>
            <a:r>
              <a:rPr lang="fr-FR" sz="1200" dirty="0" smtClean="0"/>
              <a:t> in (A) </a:t>
            </a:r>
            <a:r>
              <a:rPr lang="fr-FR" sz="1200" dirty="0" err="1" smtClean="0"/>
              <a:t>superior</a:t>
            </a:r>
            <a:r>
              <a:rPr lang="fr-FR" sz="1200" dirty="0" smtClean="0"/>
              <a:t>, (B) frontal, and (C) </a:t>
            </a:r>
            <a:r>
              <a:rPr lang="fr-FR" sz="1200" dirty="0" err="1" smtClean="0"/>
              <a:t>left</a:t>
            </a:r>
            <a:r>
              <a:rPr lang="fr-FR" sz="1200" dirty="0" smtClean="0"/>
              <a:t> </a:t>
            </a:r>
            <a:r>
              <a:rPr lang="fr-FR" sz="1200" dirty="0" err="1" smtClean="0"/>
              <a:t>lateral</a:t>
            </a:r>
            <a:r>
              <a:rPr lang="fr-FR" sz="1200" dirty="0" smtClean="0"/>
              <a:t> </a:t>
            </a:r>
            <a:r>
              <a:rPr lang="fr-FR" sz="1200" dirty="0" err="1" smtClean="0"/>
              <a:t>views</a:t>
            </a:r>
            <a:r>
              <a:rPr lang="fr-FR" sz="1200" dirty="0" smtClean="0"/>
              <a:t>. </a:t>
            </a:r>
          </a:p>
          <a:p>
            <a:pPr algn="just"/>
            <a:r>
              <a:rPr lang="fr-FR" sz="1200" dirty="0" smtClean="0"/>
              <a:t>(D) UW88-8 (MH1) </a:t>
            </a:r>
            <a:r>
              <a:rPr lang="fr-FR" sz="1200" dirty="0" err="1" smtClean="0"/>
              <a:t>juvenile</a:t>
            </a:r>
            <a:r>
              <a:rPr lang="fr-FR" sz="1200" dirty="0" smtClean="0"/>
              <a:t> </a:t>
            </a:r>
            <a:r>
              <a:rPr lang="fr-FR" sz="1200" dirty="0" err="1" smtClean="0"/>
              <a:t>mandible</a:t>
            </a:r>
            <a:r>
              <a:rPr lang="fr-FR" sz="1200" dirty="0" smtClean="0"/>
              <a:t> in right </a:t>
            </a:r>
            <a:r>
              <a:rPr lang="fr-FR" sz="1200" dirty="0" err="1" smtClean="0"/>
              <a:t>lateral</a:t>
            </a:r>
            <a:r>
              <a:rPr lang="fr-FR" sz="1200" dirty="0" smtClean="0"/>
              <a:t> </a:t>
            </a:r>
            <a:r>
              <a:rPr lang="fr-FR" sz="1200" dirty="0" err="1" smtClean="0"/>
              <a:t>view</a:t>
            </a:r>
            <a:r>
              <a:rPr lang="fr-FR" sz="1200" dirty="0" smtClean="0"/>
              <a:t>, (E) UW88-54 (MH2) </a:t>
            </a:r>
            <a:r>
              <a:rPr lang="fr-FR" sz="1200" dirty="0" err="1" smtClean="0"/>
              <a:t>adult</a:t>
            </a:r>
            <a:r>
              <a:rPr lang="fr-FR" sz="1200" dirty="0" smtClean="0"/>
              <a:t> </a:t>
            </a:r>
            <a:r>
              <a:rPr lang="fr-FR" sz="1200" dirty="0" err="1" smtClean="0"/>
              <a:t>mandible</a:t>
            </a:r>
            <a:r>
              <a:rPr lang="fr-FR" sz="1200" dirty="0" smtClean="0"/>
              <a:t> in right </a:t>
            </a:r>
            <a:r>
              <a:rPr lang="fr-FR" sz="1200" dirty="0" err="1" smtClean="0"/>
              <a:t>lateral</a:t>
            </a:r>
            <a:r>
              <a:rPr lang="fr-FR" sz="1200" dirty="0" smtClean="0"/>
              <a:t> </a:t>
            </a:r>
            <a:r>
              <a:rPr lang="fr-FR" sz="1200" dirty="0" err="1" smtClean="0"/>
              <a:t>view</a:t>
            </a:r>
            <a:r>
              <a:rPr lang="fr-FR" sz="1200" dirty="0" smtClean="0"/>
              <a:t>, (F) UW88-8 </a:t>
            </a:r>
            <a:r>
              <a:rPr lang="fr-FR" sz="1200" dirty="0" err="1" smtClean="0"/>
              <a:t>mandible</a:t>
            </a:r>
            <a:r>
              <a:rPr lang="fr-FR" sz="1200" dirty="0" smtClean="0"/>
              <a:t> in occlusal </a:t>
            </a:r>
            <a:r>
              <a:rPr lang="fr-FR" sz="1200" dirty="0" err="1" smtClean="0"/>
              <a:t>view</a:t>
            </a:r>
            <a:r>
              <a:rPr lang="fr-FR" sz="1200" dirty="0" smtClean="0"/>
              <a:t>, </a:t>
            </a:r>
          </a:p>
          <a:p>
            <a:pPr algn="just"/>
            <a:r>
              <a:rPr lang="fr-FR" sz="1200" dirty="0" smtClean="0"/>
              <a:t>(G) UW 88-54 </a:t>
            </a:r>
            <a:r>
              <a:rPr lang="fr-FR" sz="1200" dirty="0" err="1" smtClean="0"/>
              <a:t>mandible</a:t>
            </a:r>
            <a:r>
              <a:rPr lang="fr-FR" sz="1200" dirty="0" smtClean="0"/>
              <a:t> in occlusal </a:t>
            </a:r>
            <a:r>
              <a:rPr lang="fr-FR" sz="1200" dirty="0" err="1" smtClean="0"/>
              <a:t>view</a:t>
            </a:r>
            <a:r>
              <a:rPr lang="fr-FR" sz="1200" dirty="0" smtClean="0"/>
              <a:t>, and </a:t>
            </a:r>
          </a:p>
          <a:p>
            <a:pPr algn="just"/>
            <a:r>
              <a:rPr lang="fr-FR" sz="1200" dirty="0" smtClean="0"/>
              <a:t>(H) UW 88-50 right </a:t>
            </a:r>
            <a:r>
              <a:rPr lang="fr-FR" sz="1200" dirty="0" err="1" smtClean="0"/>
              <a:t>maxilla</a:t>
            </a:r>
            <a:r>
              <a:rPr lang="fr-FR" sz="1200" dirty="0" smtClean="0"/>
              <a:t> in occlusal </a:t>
            </a:r>
            <a:r>
              <a:rPr lang="fr-FR" sz="1200" dirty="0" err="1" smtClean="0"/>
              <a:t>view</a:t>
            </a:r>
            <a:r>
              <a:rPr lang="fr-FR" sz="1200" dirty="0" smtClean="0"/>
              <a:t> (</a:t>
            </a:r>
            <a:r>
              <a:rPr lang="fr-FR" sz="1200" dirty="0" err="1" smtClean="0"/>
              <a:t>scale</a:t>
            </a:r>
            <a:r>
              <a:rPr lang="fr-FR" sz="1200" dirty="0" smtClean="0"/>
              <a:t> bars</a:t>
            </a:r>
          </a:p>
          <a:p>
            <a:pPr algn="just"/>
            <a:r>
              <a:rPr lang="fr-FR" sz="1200" dirty="0" smtClean="0"/>
              <a:t>are in </a:t>
            </a:r>
            <a:r>
              <a:rPr lang="fr-FR" sz="1200" dirty="0" err="1" smtClean="0"/>
              <a:t>centimeters</a:t>
            </a:r>
            <a:r>
              <a:rPr lang="fr-FR" sz="1200" dirty="0" smtClean="0"/>
              <a:t>).</a:t>
            </a:r>
            <a:endParaRPr lang="fr-FR" sz="12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300192" y="476672"/>
            <a:ext cx="25922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Età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1,95 e 1,78 Ma</a:t>
            </a: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Sito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Malapa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Sudafrica</a:t>
            </a: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Resti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 scheletri parziali</a:t>
            </a: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Caratteristiche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condividono più caratteri derivati con i primi 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 tutti i altri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</a:t>
            </a:r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sediba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260350"/>
            <a:ext cx="5673725" cy="62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Sahelanthropus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tchadensis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2656"/>
            <a:ext cx="5069793" cy="217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996952"/>
            <a:ext cx="341383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9133" y="2996952"/>
            <a:ext cx="126678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4787929" y="6021288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Brunet, 2005 (Nature vol 434)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812537" y="476672"/>
            <a:ext cx="3331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C/P3 non affilati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sharp</a:t>
            </a:r>
          </a:p>
          <a:p>
            <a:pPr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Assenza di diastema tra C/P3 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diastema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between C/P3</a:t>
            </a: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564903"/>
            <a:ext cx="2592288" cy="37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sediba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50591"/>
            <a:ext cx="7704856" cy="530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sediba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57" y="1340768"/>
            <a:ext cx="8121215" cy="41764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>
            <a:off x="3563888" y="5184000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27584" y="5328000"/>
            <a:ext cx="38884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827584" y="5472000"/>
            <a:ext cx="38164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827585" y="5805264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confronto ai altri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Australopitecini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MH1 possiede una morfologia 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coinvolgendo anche una riduzione relativa del trasferimento di peso dal sacroiliaco (giallo) alla giunzione dell’anca (cerchio)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garhi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349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928813"/>
            <a:ext cx="7786688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Rettangolo 4"/>
          <p:cNvSpPr>
            <a:spLocks noChangeArrowheads="1"/>
          </p:cNvSpPr>
          <p:nvPr/>
        </p:nvSpPr>
        <p:spPr bwMode="auto">
          <a:xfrm>
            <a:off x="785813" y="214313"/>
            <a:ext cx="81438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/>
              <a:t>1- Ardipithecus ramidus 2- Australopithecus anamensis</a:t>
            </a:r>
          </a:p>
          <a:p>
            <a:r>
              <a:rPr lang="it-IT" b="1"/>
              <a:t>3- Australopithecus afarensis 4- Australopithecus garhi</a:t>
            </a:r>
          </a:p>
          <a:p>
            <a:r>
              <a:rPr lang="it-IT" b="1"/>
              <a:t>5 – Australopithecus africanus 6- Australopithecus robustus</a:t>
            </a:r>
          </a:p>
          <a:p>
            <a:r>
              <a:rPr lang="it-IT" b="1"/>
              <a:t>7 – Australopithecus aethiopicus 8- Australopithecus boisei</a:t>
            </a:r>
          </a:p>
          <a:p>
            <a:r>
              <a:rPr lang="it-IT" b="1"/>
              <a:t>9- Homo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4515" name="Picture 2" descr="C:\Documents and Settings\UTENTE\Documenti\FEDERICA\immagini scan\evoluzione\nuovi\albero Senut.bmp"/>
          <p:cNvPicPr>
            <a:picLocks noChangeAspect="1" noChangeArrowheads="1"/>
          </p:cNvPicPr>
          <p:nvPr/>
        </p:nvPicPr>
        <p:blipFill>
          <a:blip r:embed="rId3" cstate="print"/>
          <a:srcRect t="2563"/>
          <a:stretch>
            <a:fillRect/>
          </a:stretch>
        </p:blipFill>
        <p:spPr bwMode="auto">
          <a:xfrm>
            <a:off x="857250" y="571500"/>
            <a:ext cx="4281488" cy="5257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4516" name="Text Box 3"/>
          <p:cNvSpPr txBox="1">
            <a:spLocks noChangeArrowheads="1"/>
          </p:cNvSpPr>
          <p:nvPr/>
        </p:nvSpPr>
        <p:spPr bwMode="auto">
          <a:xfrm>
            <a:off x="1857375" y="5929313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Senut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alii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</a:t>
            </a:r>
          </a:p>
        </p:txBody>
      </p:sp>
      <p:pic>
        <p:nvPicPr>
          <p:cNvPr id="64517" name="Picture 4" descr="C:\Documents and Settings\UTENTE\Documenti\FEDERICA\immagini scan\evoluzione\nuovi\albero coppens 199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09600"/>
            <a:ext cx="3224213" cy="2057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4518" name="Rectangle 5"/>
          <p:cNvSpPr>
            <a:spLocks noChangeArrowheads="1"/>
          </p:cNvSpPr>
          <p:nvPr/>
        </p:nvSpPr>
        <p:spPr bwMode="auto">
          <a:xfrm>
            <a:off x="6215063" y="2819400"/>
            <a:ext cx="16594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Coppens 1983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5539" name="Picture 2" descr="C:\Documents and Settings\UTENTE\Documenti\FEDERICA\immagini scan\evoluzione\nuovi\albero Wood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428625"/>
            <a:ext cx="7224712" cy="35480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1143000" y="4143375"/>
            <a:ext cx="2122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Wood, 1994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6563" name="Picture 2" descr="C:\Documents and Settings\UTENTE\Documenti\FEDERICA\immagini scan\evoluzione\nuovi\albero Delson 198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214313"/>
            <a:ext cx="4191000" cy="2286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1000125" y="257175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Delson 1986</a:t>
            </a:r>
          </a:p>
        </p:txBody>
      </p:sp>
      <p:pic>
        <p:nvPicPr>
          <p:cNvPr id="66565" name="Picture 4" descr="C:\Documents and Settings\UTENTE\Documenti\FEDERICA\immagini scan\evoluzione\nuovi\albero Skelton 199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3581400"/>
            <a:ext cx="3328987" cy="2557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66566" name="Rectangle 5"/>
          <p:cNvSpPr>
            <a:spLocks noChangeArrowheads="1"/>
          </p:cNvSpPr>
          <p:nvPr/>
        </p:nvSpPr>
        <p:spPr bwMode="auto">
          <a:xfrm>
            <a:off x="1068388" y="6248400"/>
            <a:ext cx="21964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Skelton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et alii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1992</a:t>
            </a:r>
          </a:p>
        </p:txBody>
      </p:sp>
      <p:pic>
        <p:nvPicPr>
          <p:cNvPr id="66567" name="Picture 6" descr="C:\Documents and Settings\UTENTE\Documenti\FEDERICA\immagini scan\evoluzione\nuovi\albero Strait 1997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7825" y="2362200"/>
            <a:ext cx="3328988" cy="2606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6568" name="Rectangle 7"/>
          <p:cNvSpPr>
            <a:spLocks noChangeArrowheads="1"/>
          </p:cNvSpPr>
          <p:nvPr/>
        </p:nvSpPr>
        <p:spPr bwMode="auto">
          <a:xfrm>
            <a:off x="5381625" y="5029200"/>
            <a:ext cx="19672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Strait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et alii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1997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2762</TotalTime>
  <Words>3367</Words>
  <Application>Microsoft Office PowerPoint</Application>
  <PresentationFormat>Presentazione su schermo (4:3)</PresentationFormat>
  <Paragraphs>546</Paragraphs>
  <Slides>95</Slides>
  <Notes>90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95</vt:i4>
      </vt:variant>
    </vt:vector>
  </HeadingPairs>
  <TitlesOfParts>
    <vt:vector size="96" baseType="lpstr">
      <vt:lpstr>Apex</vt:lpstr>
      <vt:lpstr>I Primi ominini</vt:lpstr>
      <vt:lpstr>I primi Ominini</vt:lpstr>
      <vt:lpstr>I primi Ominini</vt:lpstr>
      <vt:lpstr>Presentazione standard di PowerPoint</vt:lpstr>
      <vt:lpstr>Presentazione standard di PowerPoint</vt:lpstr>
      <vt:lpstr>I primi Ominini</vt:lpstr>
      <vt:lpstr>Presentazione standard di PowerPoint</vt:lpstr>
      <vt:lpstr>Sahelanthropus tchadensis</vt:lpstr>
      <vt:lpstr>Sahelanthropus tchadensis</vt:lpstr>
      <vt:lpstr>Presentazione standard di PowerPoint</vt:lpstr>
      <vt:lpstr>Sahelanthropus tchadensis</vt:lpstr>
      <vt:lpstr>Sahelanthropus tchadensis</vt:lpstr>
      <vt:lpstr>Sahelanthropus tchadensis</vt:lpstr>
      <vt:lpstr>Sahelanthropus tchadensis</vt:lpstr>
      <vt:lpstr>Presentazione standard di PowerPoint</vt:lpstr>
      <vt:lpstr>I primi Ominini</vt:lpstr>
      <vt:lpstr>Presentazione standard di PowerPoint</vt:lpstr>
      <vt:lpstr>Orrorin tugenensis</vt:lpstr>
      <vt:lpstr>Orrorin tugenensis</vt:lpstr>
      <vt:lpstr>Orrorin tugenensis</vt:lpstr>
      <vt:lpstr>Presentazione standard di PowerPoint</vt:lpstr>
      <vt:lpstr>Presentazione standard di PowerPoint</vt:lpstr>
      <vt:lpstr>Presentazione standard di PowerPoint</vt:lpstr>
      <vt:lpstr>Ardipithecus kadabba</vt:lpstr>
      <vt:lpstr>I primi Ominini</vt:lpstr>
      <vt:lpstr>I primi Ominini</vt:lpstr>
      <vt:lpstr>Ardhipithecus ramidus</vt:lpstr>
      <vt:lpstr>Ardhipithecus ramidus</vt:lpstr>
      <vt:lpstr>Ardhipithecus ramidus</vt:lpstr>
      <vt:lpstr>Ardhipithecus ramidus</vt:lpstr>
      <vt:lpstr>Ardhipithecus ramidus</vt:lpstr>
      <vt:lpstr>Ardhipithecus ramidus</vt:lpstr>
      <vt:lpstr>Ardhipithecus ramidus</vt:lpstr>
      <vt:lpstr>Ardhipithecus ramidus</vt:lpstr>
      <vt:lpstr>I primi Ominini</vt:lpstr>
      <vt:lpstr>Presentazione standard di PowerPoint</vt:lpstr>
      <vt:lpstr>Australopithecus anamensis</vt:lpstr>
      <vt:lpstr>Australopithecus anamensis</vt:lpstr>
      <vt:lpstr>Australopithecus anamensis</vt:lpstr>
      <vt:lpstr>Australopithecus anamensis</vt:lpstr>
      <vt:lpstr>Australopithecus anamensis</vt:lpstr>
      <vt:lpstr>Australopithecus anamensis</vt:lpstr>
      <vt:lpstr>Australopithecus afarensis</vt:lpstr>
      <vt:lpstr>Presentazione standard di PowerPoint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Presentazione standard di PowerPoint</vt:lpstr>
      <vt:lpstr>Presentazione standard di PowerPoint</vt:lpstr>
      <vt:lpstr>Australopithecus afarensis</vt:lpstr>
      <vt:lpstr>Presentazione standard di PowerPoint</vt:lpstr>
      <vt:lpstr>Australopithecus bahrelgahazali</vt:lpstr>
      <vt:lpstr>Australopithecus bahrelgahazali</vt:lpstr>
      <vt:lpstr>Australopithecus bahrelgahazali</vt:lpstr>
      <vt:lpstr>Australopithecus bahrelgahazali</vt:lpstr>
      <vt:lpstr>Australopithecus bahrelgahazali</vt:lpstr>
      <vt:lpstr>Kenyanthropus platyops</vt:lpstr>
      <vt:lpstr>Kenyanthropus platyops</vt:lpstr>
      <vt:lpstr>Presentazione standard di PowerPoint</vt:lpstr>
      <vt:lpstr>Australopithecus africanus</vt:lpstr>
      <vt:lpstr>Australopithecus africanus</vt:lpstr>
      <vt:lpstr>Australopithecus africanus</vt:lpstr>
      <vt:lpstr>Australopithecus africanus</vt:lpstr>
      <vt:lpstr>Presentazione standard di PowerPoint</vt:lpstr>
      <vt:lpstr>Paranthropus aethiopicus, robustus, boisei</vt:lpstr>
      <vt:lpstr>Paranthropus aethiopicus, robustus, boisei</vt:lpstr>
      <vt:lpstr>Paranthropus aethiopicus, robustus, boisei</vt:lpstr>
      <vt:lpstr>Presentazione standard di PowerPoint</vt:lpstr>
      <vt:lpstr>Paranthropus aethiopicus, robustus, boisei</vt:lpstr>
      <vt:lpstr>Presentazione standard di PowerPoint</vt:lpstr>
      <vt:lpstr>Presentazione standard di PowerPoint</vt:lpstr>
      <vt:lpstr>Paranthropus aethiopicus, robustus, boisei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primi Ominini</vt:lpstr>
      <vt:lpstr>I primi Ominini</vt:lpstr>
      <vt:lpstr>I primi Ominini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Cronologia e culture del Paleolitico inferiore e medio Paleontologia umana e paleoantropologia</dc:title>
  <dc:creator>Marta</dc:creator>
  <cp:lastModifiedBy>Julie Arnaud</cp:lastModifiedBy>
  <cp:revision>146</cp:revision>
  <dcterms:created xsi:type="dcterms:W3CDTF">2008-10-15T19:47:08Z</dcterms:created>
  <dcterms:modified xsi:type="dcterms:W3CDTF">2014-11-03T10:44:16Z</dcterms:modified>
</cp:coreProperties>
</file>