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handoutMasterIdLst>
    <p:handoutMasterId r:id="rId75"/>
  </p:handoutMasterIdLst>
  <p:sldIdLst>
    <p:sldId id="824" r:id="rId2"/>
    <p:sldId id="847" r:id="rId3"/>
    <p:sldId id="907" r:id="rId4"/>
    <p:sldId id="848" r:id="rId5"/>
    <p:sldId id="849" r:id="rId6"/>
    <p:sldId id="913" r:id="rId7"/>
    <p:sldId id="914" r:id="rId8"/>
    <p:sldId id="851" r:id="rId9"/>
    <p:sldId id="866" r:id="rId10"/>
    <p:sldId id="852" r:id="rId11"/>
    <p:sldId id="867" r:id="rId12"/>
    <p:sldId id="853" r:id="rId13"/>
    <p:sldId id="865" r:id="rId14"/>
    <p:sldId id="418" r:id="rId15"/>
    <p:sldId id="826" r:id="rId16"/>
    <p:sldId id="908" r:id="rId17"/>
    <p:sldId id="838" r:id="rId18"/>
    <p:sldId id="909" r:id="rId19"/>
    <p:sldId id="842" r:id="rId20"/>
    <p:sldId id="869" r:id="rId21"/>
    <p:sldId id="910" r:id="rId22"/>
    <p:sldId id="868" r:id="rId23"/>
    <p:sldId id="831" r:id="rId24"/>
    <p:sldId id="854" r:id="rId25"/>
    <p:sldId id="855" r:id="rId26"/>
    <p:sldId id="870" r:id="rId27"/>
    <p:sldId id="871" r:id="rId28"/>
    <p:sldId id="835" r:id="rId29"/>
    <p:sldId id="875" r:id="rId30"/>
    <p:sldId id="830" r:id="rId31"/>
    <p:sldId id="874" r:id="rId32"/>
    <p:sldId id="872" r:id="rId33"/>
    <p:sldId id="873" r:id="rId34"/>
    <p:sldId id="911" r:id="rId35"/>
    <p:sldId id="857" r:id="rId36"/>
    <p:sldId id="422" r:id="rId37"/>
    <p:sldId id="876" r:id="rId38"/>
    <p:sldId id="877" r:id="rId39"/>
    <p:sldId id="878" r:id="rId40"/>
    <p:sldId id="858" r:id="rId41"/>
    <p:sldId id="879" r:id="rId42"/>
    <p:sldId id="880" r:id="rId43"/>
    <p:sldId id="881" r:id="rId44"/>
    <p:sldId id="828" r:id="rId45"/>
    <p:sldId id="829" r:id="rId46"/>
    <p:sldId id="860" r:id="rId47"/>
    <p:sldId id="864" r:id="rId48"/>
    <p:sldId id="861" r:id="rId49"/>
    <p:sldId id="882" r:id="rId50"/>
    <p:sldId id="863" r:id="rId51"/>
    <p:sldId id="883" r:id="rId52"/>
    <p:sldId id="862" r:id="rId53"/>
    <p:sldId id="884" r:id="rId54"/>
    <p:sldId id="885" r:id="rId55"/>
    <p:sldId id="886" r:id="rId56"/>
    <p:sldId id="887" r:id="rId57"/>
    <p:sldId id="888" r:id="rId58"/>
    <p:sldId id="894" r:id="rId59"/>
    <p:sldId id="895" r:id="rId60"/>
    <p:sldId id="430" r:id="rId61"/>
    <p:sldId id="896" r:id="rId62"/>
    <p:sldId id="429" r:id="rId63"/>
    <p:sldId id="900" r:id="rId64"/>
    <p:sldId id="897" r:id="rId65"/>
    <p:sldId id="898" r:id="rId66"/>
    <p:sldId id="899" r:id="rId67"/>
    <p:sldId id="901" r:id="rId68"/>
    <p:sldId id="902" r:id="rId69"/>
    <p:sldId id="903" r:id="rId70"/>
    <p:sldId id="904" r:id="rId71"/>
    <p:sldId id="905" r:id="rId72"/>
    <p:sldId id="906" r:id="rId73"/>
  </p:sldIdLst>
  <p:sldSz cx="9144000" cy="6858000" type="screen4x3"/>
  <p:notesSz cx="6858000" cy="9723438"/>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9900"/>
    <a:srgbClr val="FF3300"/>
    <a:srgbClr val="99FF33"/>
    <a:srgbClr val="FF33CC"/>
    <a:srgbClr val="FF3399"/>
    <a:srgbClr val="00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90929"/>
  </p:normalViewPr>
  <p:slideViewPr>
    <p:cSldViewPr>
      <p:cViewPr varScale="1">
        <p:scale>
          <a:sx n="103" d="100"/>
          <a:sy n="103" d="100"/>
        </p:scale>
        <p:origin x="-113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it-IT"/>
          </a:p>
        </p:txBody>
      </p:sp>
      <p:sp>
        <p:nvSpPr>
          <p:cNvPr id="180227" name="Rectangle 3"/>
          <p:cNvSpPr>
            <a:spLocks noGrp="1" noChangeArrowheads="1"/>
          </p:cNvSpPr>
          <p:nvPr>
            <p:ph type="dt" sz="quarter"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180228" name="Rectangle 4"/>
          <p:cNvSpPr>
            <a:spLocks noGrp="1" noChangeArrowheads="1"/>
          </p:cNvSpPr>
          <p:nvPr>
            <p:ph type="ftr" sz="quarter" idx="2"/>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it-IT"/>
          </a:p>
        </p:txBody>
      </p:sp>
      <p:sp>
        <p:nvSpPr>
          <p:cNvPr id="180229" name="Rectangle 5"/>
          <p:cNvSpPr>
            <a:spLocks noGrp="1" noChangeArrowheads="1"/>
          </p:cNvSpPr>
          <p:nvPr>
            <p:ph type="sldNum" sz="quarter" idx="3"/>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A4AF4CB-2078-406F-B1E2-87DDEFE23BE5}" type="slidenum">
              <a:rPr lang="it-IT"/>
              <a:pPr>
                <a:defRPr/>
              </a:pPr>
              <a:t>‹N›</a:t>
            </a:fld>
            <a:endParaRPr lang="it-IT"/>
          </a:p>
        </p:txBody>
      </p:sp>
    </p:spTree>
    <p:extLst>
      <p:ext uri="{BB962C8B-B14F-4D97-AF65-F5344CB8AC3E}">
        <p14:creationId xmlns:p14="http://schemas.microsoft.com/office/powerpoint/2010/main" val="3913217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it-IT"/>
          </a:p>
        </p:txBody>
      </p:sp>
      <p:sp>
        <p:nvSpPr>
          <p:cNvPr id="11267" name="Rectangle 3"/>
          <p:cNvSpPr>
            <a:spLocks noGrp="1" noChangeArrowheads="1"/>
          </p:cNvSpPr>
          <p:nvPr>
            <p:ph type="dt"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79876" name="Rectangle 4"/>
          <p:cNvSpPr>
            <a:spLocks noGrp="1" noRot="1" noChangeAspect="1" noChangeArrowheads="1" noTextEdit="1"/>
          </p:cNvSpPr>
          <p:nvPr>
            <p:ph type="sldImg" idx="2"/>
          </p:nvPr>
        </p:nvSpPr>
        <p:spPr bwMode="auto">
          <a:xfrm>
            <a:off x="998538" y="728663"/>
            <a:ext cx="4862512" cy="3646487"/>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618038"/>
            <a:ext cx="5029200" cy="4376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1270" name="Rectangle 6"/>
          <p:cNvSpPr>
            <a:spLocks noGrp="1" noChangeArrowheads="1"/>
          </p:cNvSpPr>
          <p:nvPr>
            <p:ph type="ftr" sz="quarter" idx="4"/>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it-IT"/>
          </a:p>
        </p:txBody>
      </p:sp>
      <p:sp>
        <p:nvSpPr>
          <p:cNvPr id="11271" name="Rectangle 7"/>
          <p:cNvSpPr>
            <a:spLocks noGrp="1" noChangeArrowheads="1"/>
          </p:cNvSpPr>
          <p:nvPr>
            <p:ph type="sldNum" sz="quarter" idx="5"/>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286C143-1EA3-40AD-B5B8-216DCB52AFEB}" type="slidenum">
              <a:rPr lang="it-IT"/>
              <a:pPr>
                <a:defRPr/>
              </a:pPr>
              <a:t>‹N›</a:t>
            </a:fld>
            <a:endParaRPr lang="it-IT"/>
          </a:p>
        </p:txBody>
      </p:sp>
    </p:spTree>
    <p:extLst>
      <p:ext uri="{BB962C8B-B14F-4D97-AF65-F5344CB8AC3E}">
        <p14:creationId xmlns:p14="http://schemas.microsoft.com/office/powerpoint/2010/main" val="1102860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immagine diapositiva 1"/>
          <p:cNvSpPr>
            <a:spLocks noGrp="1" noRot="1" noChangeAspect="1" noTextEdit="1"/>
          </p:cNvSpPr>
          <p:nvPr>
            <p:ph type="sldImg"/>
          </p:nvPr>
        </p:nvSpPr>
        <p:spPr>
          <a:ln/>
        </p:spPr>
      </p:sp>
      <p:sp>
        <p:nvSpPr>
          <p:cNvPr id="80899" name="Segnaposto note 2"/>
          <p:cNvSpPr>
            <a:spLocks noGrp="1"/>
          </p:cNvSpPr>
          <p:nvPr>
            <p:ph type="body" idx="1"/>
          </p:nvPr>
        </p:nvSpPr>
        <p:spPr>
          <a:noFill/>
          <a:ln/>
        </p:spPr>
        <p:txBody>
          <a:bodyPr/>
          <a:lstStyle/>
          <a:p>
            <a:pPr eaLnBrk="1" hangingPunct="1">
              <a:spcBef>
                <a:spcPct val="0"/>
              </a:spcBef>
            </a:pPr>
            <a:endParaRPr lang="fr-FR" smtClean="0"/>
          </a:p>
        </p:txBody>
      </p:sp>
      <p:sp>
        <p:nvSpPr>
          <p:cNvPr id="119812" name="Segnaposto numero diapositiva 3"/>
          <p:cNvSpPr>
            <a:spLocks noGrp="1"/>
          </p:cNvSpPr>
          <p:nvPr>
            <p:ph type="sldNum" sz="quarter" idx="5"/>
          </p:nvPr>
        </p:nvSpPr>
        <p:spPr/>
        <p:txBody>
          <a:bodyPr/>
          <a:lstStyle/>
          <a:p>
            <a:pPr>
              <a:defRPr/>
            </a:pPr>
            <a:fld id="{2ED7ADDE-AE9A-4FF3-859F-B7A0F93C286F}" type="slidenum">
              <a:rPr lang="it-IT" smtClean="0"/>
              <a:pPr>
                <a:defRPr/>
              </a:pPr>
              <a:t>1</a:t>
            </a:fld>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ln/>
        </p:spPr>
      </p:sp>
      <p:sp>
        <p:nvSpPr>
          <p:cNvPr id="8806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4C8E644-A393-4A5C-91CA-54A725E76697}" type="slidenum">
              <a:rPr lang="it-IT" smtClean="0"/>
              <a:pPr>
                <a:defRPr/>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4962205-2403-4EE6-8363-2C3358942499}" type="slidenum">
              <a:rPr lang="it-IT" smtClean="0"/>
              <a:pPr>
                <a:defRPr/>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a:ln/>
        </p:spPr>
      </p:sp>
      <p:sp>
        <p:nvSpPr>
          <p:cNvPr id="9011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4261A67-451A-4AC2-AB9D-18D3F706098A}" type="slidenum">
              <a:rPr lang="it-IT" smtClean="0"/>
              <a:pPr>
                <a:defRPr/>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ln/>
        </p:spPr>
      </p:sp>
      <p:sp>
        <p:nvSpPr>
          <p:cNvPr id="9113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EF8D874-94F9-4025-8C33-77CB96520C44}" type="slidenum">
              <a:rPr lang="it-IT" smtClean="0"/>
              <a:pPr>
                <a:defRPr/>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a:ln/>
        </p:spPr>
      </p:sp>
      <p:sp>
        <p:nvSpPr>
          <p:cNvPr id="9216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C27EB70-CFCD-4908-A9B7-C929E73E2D83}" type="slidenum">
              <a:rPr lang="it-IT" smtClean="0"/>
              <a:pPr>
                <a:defRPr/>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931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5E6C854-F3D5-4F47-8CE1-9A380EF6F77F}" type="slidenum">
              <a:rPr lang="it-IT" smtClean="0"/>
              <a:pPr>
                <a:defRPr/>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931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5E6C854-F3D5-4F47-8CE1-9A380EF6F77F}" type="slidenum">
              <a:rPr lang="it-IT" smtClean="0"/>
              <a:pPr>
                <a:defRPr/>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ln/>
        </p:spPr>
      </p:sp>
      <p:sp>
        <p:nvSpPr>
          <p:cNvPr id="942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A38BA3C-8475-45D5-895E-338AEB1DFD6B}" type="slidenum">
              <a:rPr lang="it-IT" smtClean="0"/>
              <a:pPr>
                <a:defRPr/>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ln/>
        </p:spPr>
      </p:sp>
      <p:sp>
        <p:nvSpPr>
          <p:cNvPr id="942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A38BA3C-8475-45D5-895E-338AEB1DFD6B}" type="slidenum">
              <a:rPr lang="it-IT" smtClean="0"/>
              <a:pPr>
                <a:defRPr/>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ln/>
        </p:spPr>
      </p:sp>
      <p:sp>
        <p:nvSpPr>
          <p:cNvPr id="9625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F84D30E-D8C0-4AEE-B565-CE03786F7FEB}" type="slidenum">
              <a:rPr lang="it-IT" smtClean="0"/>
              <a:pPr>
                <a:defRPr/>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086CE0A-3E25-4366-9786-D53D963735A9}" type="slidenum">
              <a:rPr lang="it-IT" smtClean="0"/>
              <a:pPr>
                <a:defRPr/>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a:ln/>
        </p:spPr>
      </p:sp>
      <p:sp>
        <p:nvSpPr>
          <p:cNvPr id="972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6CE85F64-4C13-4F9B-984C-BFB2EEE05FFD}" type="slidenum">
              <a:rPr lang="it-IT" smtClean="0"/>
              <a:pPr>
                <a:defRPr/>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a:ln/>
        </p:spPr>
      </p:sp>
      <p:sp>
        <p:nvSpPr>
          <p:cNvPr id="972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6CE85F64-4C13-4F9B-984C-BFB2EEE05FFD}" type="slidenum">
              <a:rPr lang="it-IT" smtClean="0"/>
              <a:pPr>
                <a:defRPr/>
              </a:pPr>
              <a:t>21</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a:ln/>
        </p:spPr>
      </p:sp>
      <p:sp>
        <p:nvSpPr>
          <p:cNvPr id="10035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B84FF75-40B2-4CBE-BF14-C4FEB1E34431}" type="slidenum">
              <a:rPr lang="it-IT" smtClean="0"/>
              <a:pPr>
                <a:defRPr/>
              </a:pPr>
              <a:t>22</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p:cNvSpPr>
            <a:spLocks noGrp="1" noRot="1" noChangeAspect="1" noTextEdit="1"/>
          </p:cNvSpPr>
          <p:nvPr>
            <p:ph type="sldImg"/>
          </p:nvPr>
        </p:nvSpPr>
        <p:spPr>
          <a:ln/>
        </p:spPr>
      </p:sp>
      <p:sp>
        <p:nvSpPr>
          <p:cNvPr id="9933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CA11D09-DC9B-4586-8164-A085AF5EE525}" type="slidenum">
              <a:rPr lang="it-IT" smtClean="0"/>
              <a:pPr>
                <a:defRPr/>
              </a:pPr>
              <a:t>23</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a:ln/>
        </p:spPr>
      </p:sp>
      <p:sp>
        <p:nvSpPr>
          <p:cNvPr id="10137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BFB01BE-8AAC-45B0-B13B-B02B8DD83BBB}" type="slidenum">
              <a:rPr lang="it-IT" smtClean="0"/>
              <a:pPr>
                <a:defRPr/>
              </a:pPr>
              <a:t>24</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a:ln/>
        </p:spPr>
      </p:sp>
      <p:sp>
        <p:nvSpPr>
          <p:cNvPr id="10240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6D6110D-D0DD-46D9-B536-F049A141395C}" type="slidenum">
              <a:rPr lang="it-IT" smtClean="0"/>
              <a:pPr>
                <a:defRPr/>
              </a:pPr>
              <a:t>25</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a:ln/>
        </p:spPr>
      </p:sp>
      <p:sp>
        <p:nvSpPr>
          <p:cNvPr id="10342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FCE4894-FCC3-4009-A08D-B70CA656FAF4}" type="slidenum">
              <a:rPr lang="it-IT" smtClean="0"/>
              <a:pPr>
                <a:defRPr/>
              </a:pPr>
              <a:t>26</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a:ln/>
        </p:spPr>
      </p:sp>
      <p:sp>
        <p:nvSpPr>
          <p:cNvPr id="10445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B2E60C6-9E0A-4B52-A8A0-5A07F3A26267}" type="slidenum">
              <a:rPr lang="it-IT" smtClean="0"/>
              <a:pPr>
                <a:defRPr/>
              </a:pPr>
              <a:t>27</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084DF9D-B2B0-42A0-9BA8-93F7A5B7276C}" type="slidenum">
              <a:rPr lang="it-IT" smtClean="0"/>
              <a:pPr>
                <a:defRPr/>
              </a:pPr>
              <a:t>28</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a:ln/>
        </p:spPr>
      </p:sp>
      <p:sp>
        <p:nvSpPr>
          <p:cNvPr id="10649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69F3F9B-46CE-45F8-AFCA-24FDA31030C7}" type="slidenum">
              <a:rPr lang="it-IT" smtClean="0"/>
              <a:pPr>
                <a:defRPr/>
              </a:pPr>
              <a:t>29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086CE0A-3E25-4366-9786-D53D963735A9}" type="slidenum">
              <a:rPr lang="it-IT" smtClean="0"/>
              <a:pPr>
                <a:defRPr/>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a:ln/>
        </p:spPr>
      </p:sp>
      <p:sp>
        <p:nvSpPr>
          <p:cNvPr id="1075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BBF2D3D-7AE5-4AB4-AE1F-85C9849A58C2}" type="slidenum">
              <a:rPr lang="it-IT" smtClean="0"/>
              <a:pPr>
                <a:defRPr/>
              </a:pPr>
              <a:t>30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e l'image des diapositives 1"/>
          <p:cNvSpPr>
            <a:spLocks noGrp="1" noRot="1" noChangeAspect="1" noTextEdit="1"/>
          </p:cNvSpPr>
          <p:nvPr>
            <p:ph type="sldImg"/>
          </p:nvPr>
        </p:nvSpPr>
        <p:spPr>
          <a:ln/>
        </p:spPr>
      </p:sp>
      <p:sp>
        <p:nvSpPr>
          <p:cNvPr id="10854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3F68C40-6D7A-4D4F-B754-CDAC419C16D7}" type="slidenum">
              <a:rPr lang="it-IT" smtClean="0"/>
              <a:pPr>
                <a:defRPr/>
              </a:pPr>
              <a:t>31</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1B44024-4257-41CC-8B38-AF0C45FB2600}" type="slidenum">
              <a:rPr lang="it-IT" smtClean="0"/>
              <a:pPr>
                <a:defRPr/>
              </a:pPr>
              <a:t>32</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a:ln/>
        </p:spPr>
      </p:sp>
      <p:sp>
        <p:nvSpPr>
          <p:cNvPr id="11059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67F241F-EA4E-481D-B017-1EF6A6DBD75F}" type="slidenum">
              <a:rPr lang="it-IT" smtClean="0"/>
              <a:pPr>
                <a:defRPr/>
              </a:pPr>
              <a:t>33</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a:ln/>
        </p:spPr>
      </p:sp>
      <p:sp>
        <p:nvSpPr>
          <p:cNvPr id="11059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67F241F-EA4E-481D-B017-1EF6A6DBD75F}" type="slidenum">
              <a:rPr lang="it-IT" smtClean="0"/>
              <a:pPr>
                <a:defRPr/>
              </a:pPr>
              <a:t>34</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a:ln/>
        </p:spPr>
      </p:sp>
      <p:sp>
        <p:nvSpPr>
          <p:cNvPr id="11161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7768056-06C7-4639-B9A9-59BF7ABE5578}" type="slidenum">
              <a:rPr lang="it-IT" smtClean="0"/>
              <a:pPr>
                <a:defRPr/>
              </a:pPr>
              <a:t>35</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a:ln/>
        </p:spPr>
      </p:sp>
      <p:sp>
        <p:nvSpPr>
          <p:cNvPr id="11264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56496E1-6856-4D6B-A9B0-44D47AB64AEC}" type="slidenum">
              <a:rPr lang="it-IT" smtClean="0"/>
              <a:pPr>
                <a:defRPr/>
              </a:pPr>
              <a:t>36</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ln/>
        </p:spPr>
      </p:sp>
      <p:sp>
        <p:nvSpPr>
          <p:cNvPr id="11366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DE5D70E-6BD8-49C8-B381-5C8FF2A08DB3}" type="slidenum">
              <a:rPr lang="it-IT" smtClean="0"/>
              <a:pPr>
                <a:defRPr/>
              </a:pPr>
              <a:t>37</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a:ln/>
        </p:spPr>
      </p:sp>
      <p:sp>
        <p:nvSpPr>
          <p:cNvPr id="11469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8EC3B68-C150-4B6D-80DB-E5A574002D34}" type="slidenum">
              <a:rPr lang="it-IT" smtClean="0"/>
              <a:pPr>
                <a:defRPr/>
              </a:pPr>
              <a:t>38</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a:ln/>
        </p:spPr>
      </p:sp>
      <p:sp>
        <p:nvSpPr>
          <p:cNvPr id="11571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2A58582-5E7B-441D-92CA-BB3619B6187F}" type="slidenum">
              <a:rPr lang="it-IT" smtClean="0"/>
              <a:pPr>
                <a:defRPr/>
              </a:pPr>
              <a:t>39</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a:ln/>
        </p:spPr>
      </p:sp>
      <p:sp>
        <p:nvSpPr>
          <p:cNvPr id="82947" name="Espace réservé des commentaires 2"/>
          <p:cNvSpPr>
            <a:spLocks noGrp="1"/>
          </p:cNvSpPr>
          <p:nvPr>
            <p:ph type="body" idx="1"/>
          </p:nvPr>
        </p:nvSpPr>
        <p:spPr>
          <a:noFill/>
          <a:ln/>
        </p:spPr>
        <p:txBody>
          <a:bodyPr/>
          <a:lstStyle/>
          <a:p>
            <a:endParaRPr lang="fr-FR" dirty="0" smtClean="0"/>
          </a:p>
        </p:txBody>
      </p:sp>
      <p:sp>
        <p:nvSpPr>
          <p:cNvPr id="4" name="Espace réservé du numéro de diapositive 3"/>
          <p:cNvSpPr>
            <a:spLocks noGrp="1"/>
          </p:cNvSpPr>
          <p:nvPr>
            <p:ph type="sldNum" sz="quarter" idx="5"/>
          </p:nvPr>
        </p:nvSpPr>
        <p:spPr/>
        <p:txBody>
          <a:bodyPr/>
          <a:lstStyle/>
          <a:p>
            <a:pPr>
              <a:defRPr/>
            </a:pPr>
            <a:fld id="{9315F09B-E1CE-47CB-B9FB-E5A23DC35996}" type="slidenum">
              <a:rPr lang="it-IT" smtClean="0"/>
              <a:pPr>
                <a:defRPr/>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a:ln/>
        </p:spPr>
      </p:sp>
      <p:sp>
        <p:nvSpPr>
          <p:cNvPr id="11673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693B7549-5A6D-478C-BE67-79DC7BF91668}" type="slidenum">
              <a:rPr lang="it-IT" smtClean="0"/>
              <a:pPr>
                <a:defRPr/>
              </a:pPr>
              <a:t>40</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a:ln/>
        </p:spPr>
      </p:sp>
      <p:sp>
        <p:nvSpPr>
          <p:cNvPr id="11776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460470B3-2342-4A9B-B655-3BE0F46FF47A}" type="slidenum">
              <a:rPr lang="it-IT" smtClean="0"/>
              <a:pPr>
                <a:defRPr/>
              </a:pPr>
              <a:t>41</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Espace réservé de l'image des diapositives 1"/>
          <p:cNvSpPr>
            <a:spLocks noGrp="1" noRot="1" noChangeAspect="1" noTextEdit="1"/>
          </p:cNvSpPr>
          <p:nvPr>
            <p:ph type="sldImg"/>
          </p:nvPr>
        </p:nvSpPr>
        <p:spPr>
          <a:ln/>
        </p:spPr>
      </p:sp>
      <p:sp>
        <p:nvSpPr>
          <p:cNvPr id="1187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DC678B0-809C-4D5A-B831-D4772E02E8C7}" type="slidenum">
              <a:rPr lang="it-IT" smtClean="0"/>
              <a:pPr>
                <a:defRPr/>
              </a:pPr>
              <a:t>42</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a:ln/>
        </p:spPr>
      </p:sp>
      <p:sp>
        <p:nvSpPr>
          <p:cNvPr id="1198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B9F9866-CD4E-41DA-AAF3-C922F20D2CDA}" type="slidenum">
              <a:rPr lang="it-IT" smtClean="0"/>
              <a:pPr>
                <a:defRPr/>
              </a:pPr>
              <a:t>43</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a:ln/>
        </p:spPr>
      </p:sp>
      <p:sp>
        <p:nvSpPr>
          <p:cNvPr id="12083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2B03DB46-867E-4D81-9135-09F7A62EA57A}" type="slidenum">
              <a:rPr lang="it-IT" smtClean="0"/>
              <a:pPr>
                <a:defRPr/>
              </a:pPr>
              <a:t>44</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a:ln/>
        </p:spPr>
      </p:sp>
      <p:sp>
        <p:nvSpPr>
          <p:cNvPr id="12185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63ECEC4-BD58-4252-BE30-64C3D1A4A05D}" type="slidenum">
              <a:rPr lang="it-IT" smtClean="0"/>
              <a:pPr>
                <a:defRPr/>
              </a:pPr>
              <a:t>45</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a:ln/>
        </p:spPr>
      </p:sp>
      <p:sp>
        <p:nvSpPr>
          <p:cNvPr id="1228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B190CB06-75C9-4C29-AF9B-CD7B728A10B6}" type="slidenum">
              <a:rPr lang="it-IT" smtClean="0"/>
              <a:pPr>
                <a:defRPr/>
              </a:pPr>
              <a:t>46</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e l'image des diapositives 1"/>
          <p:cNvSpPr>
            <a:spLocks noGrp="1" noRot="1" noChangeAspect="1" noTextEdit="1"/>
          </p:cNvSpPr>
          <p:nvPr>
            <p:ph type="sldImg"/>
          </p:nvPr>
        </p:nvSpPr>
        <p:spPr>
          <a:ln/>
        </p:spPr>
      </p:sp>
      <p:sp>
        <p:nvSpPr>
          <p:cNvPr id="12390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9422242-1EB4-4A58-95EC-ACEBB72C5951}" type="slidenum">
              <a:rPr lang="it-IT" smtClean="0"/>
              <a:pPr>
                <a:defRPr/>
              </a:pPr>
              <a:t>47</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a:ln/>
        </p:spPr>
      </p:sp>
      <p:sp>
        <p:nvSpPr>
          <p:cNvPr id="12493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F3563C3-929F-4B0C-ADC5-56A8AF97ABEC}" type="slidenum">
              <a:rPr lang="it-IT" smtClean="0"/>
              <a:pPr>
                <a:defRPr/>
              </a:pPr>
              <a:t>48</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p:cNvSpPr>
            <a:spLocks noGrp="1" noRot="1" noChangeAspect="1" noTextEdit="1"/>
          </p:cNvSpPr>
          <p:nvPr>
            <p:ph type="sldImg"/>
          </p:nvPr>
        </p:nvSpPr>
        <p:spPr>
          <a:ln/>
        </p:spPr>
      </p:sp>
      <p:sp>
        <p:nvSpPr>
          <p:cNvPr id="12595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99573E0-0F73-4033-B051-0B08BD850608}" type="slidenum">
              <a:rPr lang="it-IT" smtClean="0"/>
              <a:pPr>
                <a:defRPr/>
              </a:pPr>
              <a:t>49</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ln/>
        </p:spPr>
      </p:sp>
      <p:sp>
        <p:nvSpPr>
          <p:cNvPr id="8397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970FA54-3549-4A97-9668-967146B1FF8D}" type="slidenum">
              <a:rPr lang="it-IT" smtClean="0"/>
              <a:pPr>
                <a:defRPr/>
              </a:pPr>
              <a:t>5</a:t>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ln/>
        </p:spPr>
      </p:sp>
      <p:sp>
        <p:nvSpPr>
          <p:cNvPr id="12697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39911C2-450C-4A0B-8642-9A9119EC6577}" type="slidenum">
              <a:rPr lang="it-IT" smtClean="0"/>
              <a:pPr>
                <a:defRPr/>
              </a:pPr>
              <a:t>50</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e l'image des diapositives 1"/>
          <p:cNvSpPr>
            <a:spLocks noGrp="1" noRot="1" noChangeAspect="1" noTextEdit="1"/>
          </p:cNvSpPr>
          <p:nvPr>
            <p:ph type="sldImg"/>
          </p:nvPr>
        </p:nvSpPr>
        <p:spPr>
          <a:ln/>
        </p:spPr>
      </p:sp>
      <p:sp>
        <p:nvSpPr>
          <p:cNvPr id="12800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B0DB5357-767A-4581-9BB8-92FE9B1483E6}" type="slidenum">
              <a:rPr lang="it-IT" smtClean="0"/>
              <a:pPr>
                <a:defRPr/>
              </a:pPr>
              <a:t>51</a:t>
            </a:fld>
            <a:endParaRPr 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Espace réservé de l'image des diapositives 1"/>
          <p:cNvSpPr>
            <a:spLocks noGrp="1" noRot="1" noChangeAspect="1" noTextEdit="1"/>
          </p:cNvSpPr>
          <p:nvPr>
            <p:ph type="sldImg"/>
          </p:nvPr>
        </p:nvSpPr>
        <p:spPr>
          <a:ln/>
        </p:spPr>
      </p:sp>
      <p:sp>
        <p:nvSpPr>
          <p:cNvPr id="12902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8DF8168-F2F7-4BD2-A572-D3B359C2BB2F}" type="slidenum">
              <a:rPr lang="it-IT" smtClean="0"/>
              <a:pPr>
                <a:defRPr/>
              </a:pPr>
              <a:t>52</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a:ln/>
        </p:spPr>
      </p:sp>
      <p:sp>
        <p:nvSpPr>
          <p:cNvPr id="13005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07419D5-0131-46F0-8844-11B846C2D440}" type="slidenum">
              <a:rPr lang="it-IT" smtClean="0"/>
              <a:pPr>
                <a:defRPr/>
              </a:pPr>
              <a:t>53</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a:ln/>
        </p:spPr>
      </p:sp>
      <p:sp>
        <p:nvSpPr>
          <p:cNvPr id="13107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FBA67F4-C704-4A6C-BC38-52145B6440E2}" type="slidenum">
              <a:rPr lang="it-IT" smtClean="0"/>
              <a:pPr>
                <a:defRPr/>
              </a:pPr>
              <a:t>54</a:t>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ce réservé de l'image des diapositives 1"/>
          <p:cNvSpPr>
            <a:spLocks noGrp="1" noRot="1" noChangeAspect="1" noTextEdit="1"/>
          </p:cNvSpPr>
          <p:nvPr>
            <p:ph type="sldImg"/>
          </p:nvPr>
        </p:nvSpPr>
        <p:spPr>
          <a:ln/>
        </p:spPr>
      </p:sp>
      <p:sp>
        <p:nvSpPr>
          <p:cNvPr id="13209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36AF461B-D111-4792-B5E6-8DB13740E821}" type="slidenum">
              <a:rPr lang="it-IT" smtClean="0"/>
              <a:pPr>
                <a:defRPr/>
              </a:pPr>
              <a:t>55</a:t>
            </a:fld>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a:ln/>
        </p:spPr>
      </p:sp>
      <p:sp>
        <p:nvSpPr>
          <p:cNvPr id="1331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ADDB824-6017-461D-839D-140445BBC3D3}" type="slidenum">
              <a:rPr lang="it-IT" smtClean="0"/>
              <a:pPr>
                <a:defRPr/>
              </a:pPr>
              <a:t>56</a:t>
            </a:fld>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e l'image des diapositives 1"/>
          <p:cNvSpPr>
            <a:spLocks noGrp="1" noRot="1" noChangeAspect="1" noTextEdit="1"/>
          </p:cNvSpPr>
          <p:nvPr>
            <p:ph type="sldImg"/>
          </p:nvPr>
        </p:nvSpPr>
        <p:spPr>
          <a:ln/>
        </p:spPr>
      </p:sp>
      <p:sp>
        <p:nvSpPr>
          <p:cNvPr id="13414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B38713B-B9D1-4695-AE33-7411FEF5C18B}" type="slidenum">
              <a:rPr lang="it-IT" smtClean="0"/>
              <a:pPr>
                <a:defRPr/>
              </a:pPr>
              <a:t>57</a:t>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a:ln/>
        </p:spPr>
      </p:sp>
      <p:sp>
        <p:nvSpPr>
          <p:cNvPr id="14233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26763383-F440-4E8A-946B-0429BF34EEA2}" type="slidenum">
              <a:rPr lang="it-IT" smtClean="0"/>
              <a:pPr>
                <a:defRPr/>
              </a:pPr>
              <a:t>58</a:t>
            </a:fld>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a:ln/>
        </p:spPr>
      </p:sp>
      <p:sp>
        <p:nvSpPr>
          <p:cNvPr id="14336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2207646D-C487-4FE3-9466-B8542BFAE73A}" type="slidenum">
              <a:rPr lang="it-IT" smtClean="0"/>
              <a:pPr>
                <a:defRPr/>
              </a:pPr>
              <a:t>59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6286C143-1EA3-40AD-B5B8-216DCB52AFEB}" type="slidenum">
              <a:rPr lang="it-IT" smtClean="0"/>
              <a:pPr>
                <a:defRPr/>
              </a:pPr>
              <a:t>6</a:t>
            </a:fld>
            <a:endParaRPr lang="it-IT"/>
          </a:p>
        </p:txBody>
      </p:sp>
    </p:spTree>
    <p:extLst>
      <p:ext uri="{BB962C8B-B14F-4D97-AF65-F5344CB8AC3E}">
        <p14:creationId xmlns:p14="http://schemas.microsoft.com/office/powerpoint/2010/main" val="21269244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a:ln/>
        </p:spPr>
      </p:sp>
      <p:sp>
        <p:nvSpPr>
          <p:cNvPr id="1443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340E9A5-3429-47F8-8826-3F00A4A62131}" type="slidenum">
              <a:rPr lang="it-IT" smtClean="0"/>
              <a:pPr>
                <a:defRPr/>
              </a:pPr>
              <a:t>60</a:t>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p:cNvSpPr>
            <a:spLocks noGrp="1" noRot="1" noChangeAspect="1" noTextEdit="1"/>
          </p:cNvSpPr>
          <p:nvPr>
            <p:ph type="sldImg"/>
          </p:nvPr>
        </p:nvSpPr>
        <p:spPr>
          <a:ln/>
        </p:spPr>
      </p:sp>
      <p:sp>
        <p:nvSpPr>
          <p:cNvPr id="1454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16C1782-55A2-4A79-8CC2-07E21B5E46D1}" type="slidenum">
              <a:rPr lang="it-IT" smtClean="0"/>
              <a:pPr>
                <a:defRPr/>
              </a:pPr>
              <a:t>61</a:t>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972B746E-6245-44DE-83B0-321715744F6C}" type="slidenum">
              <a:rPr lang="it-IT" smtClean="0"/>
              <a:pPr>
                <a:defRPr/>
              </a:pPr>
              <a:t>62</a:t>
            </a:fld>
            <a:endParaRPr lang="it-IT" smtClean="0"/>
          </a:p>
        </p:txBody>
      </p:sp>
      <p:sp>
        <p:nvSpPr>
          <p:cNvPr id="146435" name="Rectangle 2"/>
          <p:cNvSpPr>
            <a:spLocks noGrp="1" noRot="1" noChangeAspect="1" noChangeArrowheads="1" noTextEdit="1"/>
          </p:cNvSpPr>
          <p:nvPr>
            <p:ph type="sldImg"/>
          </p:nvPr>
        </p:nvSpPr>
        <p:spPr>
          <a:xfrm>
            <a:off x="996950" y="728663"/>
            <a:ext cx="4862513" cy="3646487"/>
          </a:xfrm>
          <a:ln/>
        </p:spPr>
      </p:sp>
      <p:sp>
        <p:nvSpPr>
          <p:cNvPr id="146436" name="Rectangle 3"/>
          <p:cNvSpPr>
            <a:spLocks noGrp="1" noChangeArrowheads="1"/>
          </p:cNvSpPr>
          <p:nvPr>
            <p:ph type="body" idx="1"/>
          </p:nvPr>
        </p:nvSpPr>
        <p:spPr>
          <a:noFill/>
          <a:ln/>
        </p:spPr>
        <p:txBody>
          <a:bodyPr/>
          <a:lstStyle/>
          <a:p>
            <a:pPr eaLnBrk="1" hangingPunct="1"/>
            <a:r>
              <a:rPr lang="it-IT" sz="2400" smtClean="0"/>
              <a:t>Homo sapiens Cro-Magnon Abri Cro-Magnon Francia  30-32.000</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a:ln/>
        </p:spPr>
      </p:sp>
      <p:sp>
        <p:nvSpPr>
          <p:cNvPr id="1484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6704E55-9D41-41D2-B017-A9B811052927}" type="slidenum">
              <a:rPr lang="it-IT" smtClean="0"/>
              <a:pPr>
                <a:defRPr/>
              </a:pPr>
              <a:t>63</a:t>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a:ln/>
        </p:spPr>
      </p:sp>
      <p:sp>
        <p:nvSpPr>
          <p:cNvPr id="14745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FA16E1B-57BF-4180-BECB-E9D9C4C7C06C}" type="slidenum">
              <a:rPr lang="it-IT" smtClean="0"/>
              <a:pPr>
                <a:defRPr/>
              </a:pPr>
              <a:t>64</a:t>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Espace réservé de l'image des diapositives 1"/>
          <p:cNvSpPr>
            <a:spLocks noGrp="1" noRot="1" noChangeAspect="1" noTextEdit="1"/>
          </p:cNvSpPr>
          <p:nvPr>
            <p:ph type="sldImg"/>
          </p:nvPr>
        </p:nvSpPr>
        <p:spPr>
          <a:ln/>
        </p:spPr>
      </p:sp>
      <p:sp>
        <p:nvSpPr>
          <p:cNvPr id="14950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DEC5709-7758-45AE-9CA1-FA5ABEBDB54B}" type="slidenum">
              <a:rPr lang="it-IT" smtClean="0"/>
              <a:pPr>
                <a:defRPr/>
              </a:pPr>
              <a:t>65</a:t>
            </a:fld>
            <a:endParaRPr lang="it-IT"/>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a:ln/>
        </p:spPr>
      </p:sp>
      <p:sp>
        <p:nvSpPr>
          <p:cNvPr id="15053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596CF6F-DD35-49F2-9CB2-A9457565CA6B}" type="slidenum">
              <a:rPr lang="it-IT" smtClean="0"/>
              <a:pPr>
                <a:defRPr/>
              </a:pPr>
              <a:t>66</a:t>
            </a:fld>
            <a:endParaRPr lang="it-I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p:cNvSpPr>
            <a:spLocks noGrp="1" noRot="1" noChangeAspect="1" noTextEdit="1"/>
          </p:cNvSpPr>
          <p:nvPr>
            <p:ph type="sldImg"/>
          </p:nvPr>
        </p:nvSpPr>
        <p:spPr>
          <a:ln/>
        </p:spPr>
      </p:sp>
      <p:sp>
        <p:nvSpPr>
          <p:cNvPr id="15155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78B8B4D-3E7B-4203-BF96-565D681C67EB}" type="slidenum">
              <a:rPr lang="it-IT" smtClean="0"/>
              <a:pPr>
                <a:defRPr/>
              </a:pPr>
              <a:t>67</a:t>
            </a:fld>
            <a:endParaRPr lang="it-IT"/>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p:cNvSpPr>
            <a:spLocks noGrp="1" noRot="1" noChangeAspect="1" noTextEdit="1"/>
          </p:cNvSpPr>
          <p:nvPr>
            <p:ph type="sldImg"/>
          </p:nvPr>
        </p:nvSpPr>
        <p:spPr>
          <a:ln/>
        </p:spPr>
      </p:sp>
      <p:sp>
        <p:nvSpPr>
          <p:cNvPr id="15257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60874E8-5E8E-4362-A9E0-2BCE704C4B84}" type="slidenum">
              <a:rPr lang="it-IT" smtClean="0"/>
              <a:pPr>
                <a:defRPr/>
              </a:pPr>
              <a:t>68</a:t>
            </a:fld>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Espace réservé de l'image des diapositives 1"/>
          <p:cNvSpPr>
            <a:spLocks noGrp="1" noRot="1" noChangeAspect="1" noTextEdit="1"/>
          </p:cNvSpPr>
          <p:nvPr>
            <p:ph type="sldImg"/>
          </p:nvPr>
        </p:nvSpPr>
        <p:spPr>
          <a:ln/>
        </p:spPr>
      </p:sp>
      <p:sp>
        <p:nvSpPr>
          <p:cNvPr id="15360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723D15D-26D8-4565-934E-5AD1F2E7FF56}" type="slidenum">
              <a:rPr lang="it-IT" smtClean="0"/>
              <a:pPr>
                <a:defRPr/>
              </a:pPr>
              <a:t>69</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6286C143-1EA3-40AD-B5B8-216DCB52AFEB}" type="slidenum">
              <a:rPr lang="it-IT" smtClean="0"/>
              <a:pPr>
                <a:defRPr/>
              </a:pPr>
              <a:t>7</a:t>
            </a:fld>
            <a:endParaRPr lang="it-IT"/>
          </a:p>
        </p:txBody>
      </p:sp>
    </p:spTree>
    <p:extLst>
      <p:ext uri="{BB962C8B-B14F-4D97-AF65-F5344CB8AC3E}">
        <p14:creationId xmlns:p14="http://schemas.microsoft.com/office/powerpoint/2010/main" val="2126924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a:ln/>
        </p:spPr>
      </p:sp>
      <p:sp>
        <p:nvSpPr>
          <p:cNvPr id="15462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41507E0-1AD7-4DED-9744-7579F48E4DDE}" type="slidenum">
              <a:rPr lang="it-IT" smtClean="0"/>
              <a:pPr>
                <a:defRPr/>
              </a:pPr>
              <a:t>70</a:t>
            </a:fld>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p:cNvSpPr>
            <a:spLocks noGrp="1" noRot="1" noChangeAspect="1" noTextEdit="1"/>
          </p:cNvSpPr>
          <p:nvPr>
            <p:ph type="sldImg"/>
          </p:nvPr>
        </p:nvSpPr>
        <p:spPr>
          <a:ln/>
        </p:spPr>
      </p:sp>
      <p:sp>
        <p:nvSpPr>
          <p:cNvPr id="15565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47F54B3-0259-44B6-9CD5-D8DDDE4DCDBC}" type="slidenum">
              <a:rPr lang="it-IT" smtClean="0"/>
              <a:pPr>
                <a:defRPr/>
              </a:pPr>
              <a:t>71</a:t>
            </a:fld>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p:cNvSpPr>
            <a:spLocks noGrp="1" noRot="1" noChangeAspect="1" noTextEdit="1"/>
          </p:cNvSpPr>
          <p:nvPr>
            <p:ph type="sldImg"/>
          </p:nvPr>
        </p:nvSpPr>
        <p:spPr>
          <a:ln/>
        </p:spPr>
      </p:sp>
      <p:sp>
        <p:nvSpPr>
          <p:cNvPr id="15667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64E1DBB-BE02-4F84-8998-3B43526BFB47}" type="slidenum">
              <a:rPr lang="it-IT" smtClean="0"/>
              <a:pPr>
                <a:defRPr/>
              </a:pPr>
              <a:t>72</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44143C60-3C48-4E35-8E51-F5A0EFD3C85E}" type="slidenum">
              <a:rPr lang="it-IT" smtClean="0"/>
              <a:pPr>
                <a:defRPr/>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8086B18-1611-4879-8538-07797FC87B04}" type="slidenum">
              <a:rPr lang="it-IT" smtClean="0"/>
              <a:pPr>
                <a:defRPr/>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it-IT" smtClean="0"/>
              <a:t>Fare clic per modificare lo stile del titolo</a:t>
            </a:r>
            <a:endParaRPr lang="en-US"/>
          </a:p>
        </p:txBody>
      </p:sp>
      <p:sp>
        <p:nvSpPr>
          <p:cNvPr id="9" name="Sottotito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C95C2110-E6CE-4923-B090-A1B9C2F2041C}"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5FBFD8DD-E2DA-44F1-AF91-F2A3268B13E5}"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90A1716A-D26B-49C5-BDEC-25882CCA195C}"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B00DD286-E837-437B-AA07-7948EA2C395D}"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1252AD0-8360-4118-B6D5-7E1B8F8A6AF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ABAD9E95-BE53-409E-AA7E-337E52155A38}"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13"/>
          <p:cNvSpPr>
            <a:spLocks noGrp="1"/>
          </p:cNvSpPr>
          <p:nvPr>
            <p:ph type="dt" sz="half" idx="10"/>
          </p:nvPr>
        </p:nvSpPr>
        <p:spPr/>
        <p:txBody>
          <a:bodyPr/>
          <a:lstStyle>
            <a:lvl1pPr>
              <a:defRPr/>
            </a:lvl1pPr>
          </a:lstStyle>
          <a:p>
            <a:pPr>
              <a:defRPr/>
            </a:pPr>
            <a:endParaRPr lang="it-IT"/>
          </a:p>
        </p:txBody>
      </p:sp>
      <p:sp>
        <p:nvSpPr>
          <p:cNvPr id="8" name="Segnaposto piè di pagina 2"/>
          <p:cNvSpPr>
            <a:spLocks noGrp="1"/>
          </p:cNvSpPr>
          <p:nvPr>
            <p:ph type="ftr" sz="quarter" idx="11"/>
          </p:nvPr>
        </p:nvSpPr>
        <p:spPr/>
        <p:txBody>
          <a:bodyPr/>
          <a:lstStyle>
            <a:lvl1pPr>
              <a:defRPr/>
            </a:lvl1pPr>
          </a:lstStyle>
          <a:p>
            <a:pPr>
              <a:defRPr/>
            </a:pPr>
            <a:endParaRPr lang="it-IT"/>
          </a:p>
        </p:txBody>
      </p:sp>
      <p:sp>
        <p:nvSpPr>
          <p:cNvPr id="9" name="Segnaposto numero diapositiva 22"/>
          <p:cNvSpPr>
            <a:spLocks noGrp="1"/>
          </p:cNvSpPr>
          <p:nvPr>
            <p:ph type="sldNum" sz="quarter" idx="12"/>
          </p:nvPr>
        </p:nvSpPr>
        <p:spPr/>
        <p:txBody>
          <a:bodyPr/>
          <a:lstStyle>
            <a:lvl1pPr>
              <a:defRPr/>
            </a:lvl1pPr>
          </a:lstStyle>
          <a:p>
            <a:pPr>
              <a:defRPr/>
            </a:pPr>
            <a:fld id="{FD3CDEAE-4453-47CF-A685-F7214A75C38D}"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13"/>
          <p:cNvSpPr>
            <a:spLocks noGrp="1"/>
          </p:cNvSpPr>
          <p:nvPr>
            <p:ph type="dt" sz="half" idx="10"/>
          </p:nvPr>
        </p:nvSpPr>
        <p:spPr/>
        <p:txBody>
          <a:bodyPr/>
          <a:lstStyle>
            <a:lvl1pPr>
              <a:defRPr/>
            </a:lvl1pPr>
          </a:lstStyle>
          <a:p>
            <a:pPr>
              <a:defRPr/>
            </a:pPr>
            <a:endParaRPr lang="it-IT"/>
          </a:p>
        </p:txBody>
      </p:sp>
      <p:sp>
        <p:nvSpPr>
          <p:cNvPr id="4" name="Segnaposto piè di pagina 2"/>
          <p:cNvSpPr>
            <a:spLocks noGrp="1"/>
          </p:cNvSpPr>
          <p:nvPr>
            <p:ph type="ftr" sz="quarter" idx="11"/>
          </p:nvPr>
        </p:nvSpPr>
        <p:spPr/>
        <p:txBody>
          <a:bodyPr/>
          <a:lstStyle>
            <a:lvl1pPr>
              <a:defRPr/>
            </a:lvl1pPr>
          </a:lstStyle>
          <a:p>
            <a:pPr>
              <a:defRPr/>
            </a:pPr>
            <a:endParaRPr lang="it-IT"/>
          </a:p>
        </p:txBody>
      </p:sp>
      <p:sp>
        <p:nvSpPr>
          <p:cNvPr id="5" name="Segnaposto numero diapositiva 22"/>
          <p:cNvSpPr>
            <a:spLocks noGrp="1"/>
          </p:cNvSpPr>
          <p:nvPr>
            <p:ph type="sldNum" sz="quarter" idx="12"/>
          </p:nvPr>
        </p:nvSpPr>
        <p:spPr/>
        <p:txBody>
          <a:bodyPr/>
          <a:lstStyle>
            <a:lvl1pPr>
              <a:defRPr/>
            </a:lvl1pPr>
          </a:lstStyle>
          <a:p>
            <a:pPr>
              <a:defRPr/>
            </a:pPr>
            <a:fld id="{AB94506C-3DF1-4612-BA8B-E7DF517F66C2}"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3"/>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22"/>
          <p:cNvSpPr>
            <a:spLocks noGrp="1"/>
          </p:cNvSpPr>
          <p:nvPr>
            <p:ph type="sldNum" sz="quarter" idx="12"/>
          </p:nvPr>
        </p:nvSpPr>
        <p:spPr/>
        <p:txBody>
          <a:bodyPr/>
          <a:lstStyle>
            <a:lvl1pPr>
              <a:defRPr/>
            </a:lvl1pPr>
          </a:lstStyle>
          <a:p>
            <a:pPr>
              <a:defRPr/>
            </a:pPr>
            <a:fld id="{F7BAEF7E-5546-4CDF-BBE2-9378182A64F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CAF8905D-EE40-4742-A089-4A1BC4FCF464}"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23313539-A5F7-4B20-97B7-DAA60648EF5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it-IT" smtClean="0"/>
              <a:t>Fare clic per modificare lo stile del titolo</a:t>
            </a:r>
            <a:endParaRPr lang="en-US"/>
          </a:p>
        </p:txBody>
      </p:sp>
      <p:sp>
        <p:nvSpPr>
          <p:cNvPr id="1027" name="Segnaposto testo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4" name="Segnaposto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cs typeface="+mn-cs"/>
              </a:defRPr>
            </a:lvl1pPr>
          </a:lstStyle>
          <a:p>
            <a:pPr>
              <a:defRPr/>
            </a:pPr>
            <a:endParaRPr lang="it-IT"/>
          </a:p>
        </p:txBody>
      </p:sp>
      <p:sp>
        <p:nvSpPr>
          <p:cNvPr id="3" name="Segnaposto piè di pagina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cs typeface="+mn-cs"/>
              </a:defRPr>
            </a:lvl1pPr>
          </a:lstStyle>
          <a:p>
            <a:pPr>
              <a:defRPr/>
            </a:pPr>
            <a:endParaRPr lang="it-IT"/>
          </a:p>
        </p:txBody>
      </p:sp>
      <p:sp>
        <p:nvSpPr>
          <p:cNvPr id="23" name="Segnaposto numero diapositiva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cs typeface="+mn-cs"/>
              </a:defRPr>
            </a:lvl1pPr>
          </a:lstStyle>
          <a:p>
            <a:pPr>
              <a:defRPr/>
            </a:pPr>
            <a:fld id="{A2E87A27-5904-4928-917F-F4B4242F04C5}" type="slidenum">
              <a:rPr lang="it-IT"/>
              <a:pPr>
                <a:defRPr/>
              </a:pPr>
              <a:t>‹N›</a:t>
            </a:fld>
            <a:endParaRPr lang="it-IT"/>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9"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ulie.arnaud@unife.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images.google.it/imgres?imgurl=http://www.msu.edu/~heslipst/contents/ANP440/images/Klasies.jpg&amp;imgrefurl=http://www.msu.edu/~heslipst/contents/ANP440/sapiens.htm&amp;h=781&amp;w=627&amp;sz=40&amp;tbnid=qTgqB4KxJAEJ:&amp;tbnh=141&amp;tbnw=113&amp;hl=it&amp;start=1&amp;prev=/images?q=Klasies+River+Mouth&amp;hl=it&amp;lr=&amp;sa=G"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0034" y="2924944"/>
            <a:ext cx="8229600" cy="936104"/>
          </a:xfrm>
        </p:spPr>
        <p:txBody>
          <a:bodyPr>
            <a:noAutofit/>
          </a:bodyPr>
          <a:lstStyle/>
          <a:p>
            <a:pPr eaLnBrk="1" fontAlgn="auto" hangingPunct="1">
              <a:spcAft>
                <a:spcPts val="0"/>
              </a:spcAft>
              <a:defRPr/>
            </a:pPr>
            <a:r>
              <a:rPr lang="it-IT" sz="3200" i="1" dirty="0" smtClean="0">
                <a:solidFill>
                  <a:schemeClr val="tx1"/>
                </a:solidFill>
                <a:effectLst/>
                <a:latin typeface="Times New Roman" panose="02020603050405020304" pitchFamily="18" charset="0"/>
                <a:cs typeface="Times New Roman" pitchFamily="18" charset="0"/>
              </a:rPr>
              <a:t>Homo sapiens</a:t>
            </a:r>
            <a:endParaRPr lang="it-IT" sz="3200" i="1" dirty="0">
              <a:solidFill>
                <a:schemeClr val="tx1"/>
              </a:solidFill>
              <a:effectLst/>
              <a:latin typeface="Times New Roman" pitchFamily="18" charset="0"/>
              <a:cs typeface="Times New Roman" pitchFamily="18" charset="0"/>
            </a:endParaRPr>
          </a:p>
        </p:txBody>
      </p:sp>
      <p:sp>
        <p:nvSpPr>
          <p:cNvPr id="3075" name="Sottotitolo 2"/>
          <p:cNvSpPr>
            <a:spLocks noGrp="1"/>
          </p:cNvSpPr>
          <p:nvPr>
            <p:ph type="subTitle" idx="1"/>
          </p:nvPr>
        </p:nvSpPr>
        <p:spPr>
          <a:xfrm>
            <a:off x="2743200" y="5732463"/>
            <a:ext cx="6400800" cy="1125537"/>
          </a:xfrm>
        </p:spPr>
        <p:txBody>
          <a:bodyPr/>
          <a:lstStyle/>
          <a:p>
            <a:pPr algn="r" eaLnBrk="1" hangingPunct="1"/>
            <a:r>
              <a:rPr lang="it-IT" sz="1800" i="1" smtClean="0">
                <a:latin typeface="Times New Roman" panose="02020603050405020304" pitchFamily="18" charset="0"/>
                <a:cs typeface="Times New Roman" panose="02020603050405020304" pitchFamily="18" charset="0"/>
              </a:rPr>
              <a:t>Julie Arnaud</a:t>
            </a:r>
          </a:p>
          <a:p>
            <a:pPr algn="r" eaLnBrk="1" hangingPunct="1"/>
            <a:r>
              <a:rPr lang="it-IT" sz="1800" i="1" smtClean="0">
                <a:latin typeface="Times New Roman" panose="02020603050405020304" pitchFamily="18" charset="0"/>
                <a:cs typeface="Times New Roman" panose="02020603050405020304" pitchFamily="18" charset="0"/>
                <a:hlinkClick r:id="rId3"/>
              </a:rPr>
              <a:t>Julie.arnaud@unife.it</a:t>
            </a:r>
            <a:endParaRPr lang="it-IT" sz="1800" i="1" smtClean="0">
              <a:latin typeface="Times New Roman" panose="02020603050405020304" pitchFamily="18" charset="0"/>
              <a:cs typeface="Times New Roman" panose="02020603050405020304" pitchFamily="18" charset="0"/>
            </a:endParaRPr>
          </a:p>
          <a:p>
            <a:pPr algn="r" eaLnBrk="1" hangingPunct="1"/>
            <a:r>
              <a:rPr lang="it-IT" sz="1800" i="1" smtClean="0">
                <a:latin typeface="Times New Roman" panose="02020603050405020304" pitchFamily="18" charset="0"/>
                <a:cs typeface="Times New Roman" panose="02020603050405020304" pitchFamily="18" charset="0"/>
              </a:rPr>
              <a:t>Slides (Marta Arzarello &amp; Florent Detroit)</a:t>
            </a:r>
          </a:p>
        </p:txBody>
      </p:sp>
      <p:sp>
        <p:nvSpPr>
          <p:cNvPr id="5" name="Text Box 2"/>
          <p:cNvSpPr txBox="1">
            <a:spLocks noChangeArrowheads="1"/>
          </p:cNvSpPr>
          <p:nvPr/>
        </p:nvSpPr>
        <p:spPr bwMode="auto">
          <a:xfrm>
            <a:off x="0" y="1557338"/>
            <a:ext cx="9144000" cy="703262"/>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defRPr/>
            </a:pPr>
            <a:r>
              <a:rPr lang="it-IT" sz="1600" dirty="0">
                <a:cs typeface="Times New Roman" panose="02020603050405020304" pitchFamily="18" charset="0"/>
              </a:rPr>
              <a:t>Laurea Magistrale in QUATERNARIO, PREISTORIA E ARCHEOLOGIA</a:t>
            </a:r>
          </a:p>
          <a:p>
            <a:pPr algn="ctr" eaLnBrk="0" fontAlgn="auto" hangingPunct="0">
              <a:spcBef>
                <a:spcPct val="50000"/>
              </a:spcBef>
              <a:spcAft>
                <a:spcPts val="0"/>
              </a:spcAft>
              <a:defRPr/>
            </a:pPr>
            <a:r>
              <a:rPr lang="it-IT" sz="1600" dirty="0">
                <a:cs typeface="Times New Roman" panose="02020603050405020304" pitchFamily="18" charset="0"/>
              </a:rPr>
              <a:t>Master in PREISTORIA E QUATERNARIO</a:t>
            </a:r>
          </a:p>
        </p:txBody>
      </p:sp>
      <p:pic>
        <p:nvPicPr>
          <p:cNvPr id="8" name="Immagine 10" descr="logo_em.jpg"/>
          <p:cNvPicPr>
            <a:picLocks noChangeAspect="1"/>
          </p:cNvPicPr>
          <p:nvPr/>
        </p:nvPicPr>
        <p:blipFill>
          <a:blip r:embed="rId4" cstate="print">
            <a:clrChange>
              <a:clrFrom>
                <a:srgbClr val="F9FFFF"/>
              </a:clrFrom>
              <a:clrTo>
                <a:srgbClr val="F9FFFF">
                  <a:alpha val="0"/>
                </a:srgbClr>
              </a:clrTo>
            </a:clrChange>
          </a:blip>
          <a:srcRect/>
          <a:stretch>
            <a:fillRect/>
          </a:stretch>
        </p:blipFill>
        <p:spPr bwMode="auto">
          <a:xfrm>
            <a:off x="3857625" y="142875"/>
            <a:ext cx="1016000" cy="1041400"/>
          </a:xfrm>
          <a:prstGeom prst="rect">
            <a:avLst/>
          </a:prstGeom>
          <a:noFill/>
          <a:ln w="9525">
            <a:noFill/>
            <a:miter lim="800000"/>
            <a:headEnd/>
            <a:tailEnd/>
          </a:ln>
        </p:spPr>
      </p:pic>
      <p:pic>
        <p:nvPicPr>
          <p:cNvPr id="9" name="Picture 4" descr="http://erasmusmundus.uca.es/images/erasmusMundusLogo.png"/>
          <p:cNvPicPr>
            <a:picLocks noChangeAspect="1" noChangeArrowheads="1"/>
          </p:cNvPicPr>
          <p:nvPr/>
        </p:nvPicPr>
        <p:blipFill>
          <a:blip r:embed="rId5" cstate="print"/>
          <a:srcRect/>
          <a:stretch>
            <a:fillRect/>
          </a:stretch>
        </p:blipFill>
        <p:spPr bwMode="auto">
          <a:xfrm>
            <a:off x="6732240" y="162902"/>
            <a:ext cx="2304256" cy="1032204"/>
          </a:xfrm>
          <a:prstGeom prst="rect">
            <a:avLst/>
          </a:prstGeom>
          <a:noFill/>
        </p:spPr>
      </p:pic>
      <p:pic>
        <p:nvPicPr>
          <p:cNvPr id="10" name="Picture 8" descr="http://www.unife.it/studenti/agevolazioni/studenti-e-salute-2/LogoUnife.png/image"/>
          <p:cNvPicPr>
            <a:picLocks noChangeAspect="1" noChangeArrowheads="1"/>
          </p:cNvPicPr>
          <p:nvPr/>
        </p:nvPicPr>
        <p:blipFill>
          <a:blip r:embed="rId6" cstate="print"/>
          <a:srcRect r="59279"/>
          <a:stretch>
            <a:fillRect/>
          </a:stretch>
        </p:blipFill>
        <p:spPr bwMode="auto">
          <a:xfrm>
            <a:off x="179512" y="116632"/>
            <a:ext cx="1019251" cy="112474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rotWithShape="1">
          <a:blip r:embed="rId3"/>
          <a:srcRect b="16642"/>
          <a:stretch/>
        </p:blipFill>
        <p:spPr>
          <a:xfrm>
            <a:off x="150813" y="692696"/>
            <a:ext cx="8742362" cy="5465289"/>
          </a:xfrm>
          <a:noFill/>
        </p:spPr>
      </p:pic>
      <p:sp>
        <p:nvSpPr>
          <p:cNvPr id="4" name="ZoneTexte 3"/>
          <p:cNvSpPr txBox="1"/>
          <p:nvPr/>
        </p:nvSpPr>
        <p:spPr>
          <a:xfrm>
            <a:off x="5072066" y="1141227"/>
            <a:ext cx="4000528" cy="5016758"/>
          </a:xfrm>
          <a:prstGeom prst="rect">
            <a:avLst/>
          </a:prstGeom>
          <a:solidFill>
            <a:schemeClr val="bg1"/>
          </a:solidFill>
        </p:spPr>
        <p:txBody>
          <a:bodyPr wrap="square" rtlCol="0">
            <a:spAutoFit/>
          </a:bodyPr>
          <a:lstStyle/>
          <a:p>
            <a:pPr>
              <a:buFont typeface="Arial" pitchFamily="34" charset="0"/>
              <a:buChar char="•"/>
            </a:pPr>
            <a:r>
              <a:rPr lang="it-IT" sz="1600" dirty="0" smtClean="0"/>
              <a:t> Tronco e bacino stretti</a:t>
            </a:r>
          </a:p>
          <a:p>
            <a:pPr>
              <a:buFont typeface="Arial" pitchFamily="34" charset="0"/>
              <a:buChar char="•"/>
            </a:pPr>
            <a:endParaRPr lang="it-IT" sz="1600" dirty="0" smtClean="0"/>
          </a:p>
          <a:p>
            <a:pPr>
              <a:buFont typeface="Arial" pitchFamily="34" charset="0"/>
              <a:buChar char="•"/>
            </a:pPr>
            <a:r>
              <a:rPr lang="it-IT" sz="1600" dirty="0" smtClean="0"/>
              <a:t> Massa corporea poco elevata in confronto alla statura</a:t>
            </a:r>
          </a:p>
          <a:p>
            <a:pPr>
              <a:buFont typeface="Arial" pitchFamily="34" charset="0"/>
              <a:buChar char="•"/>
            </a:pPr>
            <a:endParaRPr lang="it-IT" sz="1600" dirty="0" smtClean="0"/>
          </a:p>
          <a:p>
            <a:pPr>
              <a:buFont typeface="Arial" pitchFamily="34" charset="0"/>
              <a:buChar char="•"/>
            </a:pPr>
            <a:r>
              <a:rPr lang="it-IT" sz="1600" dirty="0" smtClean="0"/>
              <a:t> Centro di gravita situato al livello della seconda </a:t>
            </a:r>
            <a:r>
              <a:rPr lang="it-IT" sz="1600" dirty="0"/>
              <a:t>v</a:t>
            </a:r>
            <a:r>
              <a:rPr lang="it-IT" sz="1600" dirty="0" smtClean="0"/>
              <a:t>ertebra sacra</a:t>
            </a:r>
          </a:p>
          <a:p>
            <a:pPr>
              <a:buFont typeface="Arial" pitchFamily="34" charset="0"/>
              <a:buChar char="•"/>
            </a:pPr>
            <a:endParaRPr lang="it-IT" sz="1600" dirty="0" smtClean="0"/>
          </a:p>
          <a:p>
            <a:pPr>
              <a:buFont typeface="Arial" pitchFamily="34" charset="0"/>
              <a:buChar char="•"/>
            </a:pPr>
            <a:r>
              <a:rPr lang="it-IT" sz="1600" dirty="0" smtClean="0"/>
              <a:t> Colonna vertebrale a convessità secondarie (verso l’avanti) marcate</a:t>
            </a:r>
          </a:p>
          <a:p>
            <a:pPr>
              <a:buFont typeface="Arial" pitchFamily="34" charset="0"/>
              <a:buChar char="•"/>
            </a:pPr>
            <a:endParaRPr lang="it-IT" sz="1600" dirty="0" smtClean="0"/>
          </a:p>
          <a:p>
            <a:pPr>
              <a:buFont typeface="Arial" pitchFamily="34" charset="0"/>
              <a:buChar char="•"/>
            </a:pPr>
            <a:r>
              <a:rPr lang="it-IT" sz="1600" dirty="0" smtClean="0"/>
              <a:t> Arti lungi in confronto al tronco</a:t>
            </a:r>
          </a:p>
          <a:p>
            <a:pPr>
              <a:buFont typeface="Arial" pitchFamily="34" charset="0"/>
              <a:buChar char="•"/>
            </a:pPr>
            <a:endParaRPr lang="it-IT" sz="1600" dirty="0" smtClean="0"/>
          </a:p>
          <a:p>
            <a:pPr>
              <a:buFont typeface="Arial" pitchFamily="34" charset="0"/>
              <a:buChar char="•"/>
            </a:pPr>
            <a:r>
              <a:rPr lang="it-IT" sz="1600" dirty="0" smtClean="0"/>
              <a:t> Arti inferiori robusti ed allungati</a:t>
            </a:r>
          </a:p>
          <a:p>
            <a:pPr>
              <a:buFont typeface="Arial" pitchFamily="34" charset="0"/>
              <a:buChar char="•"/>
            </a:pPr>
            <a:endParaRPr lang="it-IT" sz="1600" dirty="0" smtClean="0"/>
          </a:p>
          <a:p>
            <a:pPr>
              <a:buFont typeface="Arial" pitchFamily="34" charset="0"/>
              <a:buChar char="•"/>
            </a:pPr>
            <a:r>
              <a:rPr lang="it-IT" sz="1600" dirty="0" smtClean="0"/>
              <a:t> Allungamento delle porzione distale dei arti</a:t>
            </a:r>
          </a:p>
          <a:p>
            <a:pPr>
              <a:buFont typeface="Arial" pitchFamily="34" charset="0"/>
              <a:buChar char="•"/>
            </a:pPr>
            <a:endParaRPr lang="it-IT" sz="1600" dirty="0" smtClean="0"/>
          </a:p>
          <a:p>
            <a:pPr>
              <a:buFont typeface="Arial" pitchFamily="34" charset="0"/>
              <a:buChar char="•"/>
            </a:pPr>
            <a:r>
              <a:rPr lang="it-IT" sz="1600" dirty="0" smtClean="0"/>
              <a:t> Spessore ridotta dell’osso corticale ed allargamento delle cavita midollare in confronto a </a:t>
            </a:r>
            <a:r>
              <a:rPr lang="it-IT" sz="1600" i="1" dirty="0" smtClean="0"/>
              <a:t>Homo </a:t>
            </a:r>
            <a:r>
              <a:rPr lang="it-IT" sz="1600" i="1" dirty="0" err="1" smtClean="0"/>
              <a:t>erectus</a:t>
            </a:r>
            <a:endParaRPr lang="it-IT"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104775" y="66675"/>
            <a:ext cx="8932863" cy="672306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sp>
        <p:nvSpPr>
          <p:cNvPr id="12291" name="Segnaposto contenuto 2"/>
          <p:cNvSpPr>
            <a:spLocks noGrp="1"/>
          </p:cNvSpPr>
          <p:nvPr>
            <p:ph idx="1"/>
          </p:nvPr>
        </p:nvSpPr>
        <p:spPr/>
        <p:txBody>
          <a:bodyPr/>
          <a:lstStyle/>
          <a:p>
            <a:endParaRPr lang="fr-FR" smtClean="0"/>
          </a:p>
        </p:txBody>
      </p:sp>
      <p:pic>
        <p:nvPicPr>
          <p:cNvPr id="12292" name="Picture 2"/>
          <p:cNvPicPr>
            <a:picLocks noChangeAspect="1" noChangeArrowheads="1"/>
          </p:cNvPicPr>
          <p:nvPr/>
        </p:nvPicPr>
        <p:blipFill>
          <a:blip r:embed="rId3"/>
          <a:srcRect/>
          <a:stretch>
            <a:fillRect/>
          </a:stretch>
        </p:blipFill>
        <p:spPr bwMode="auto">
          <a:xfrm>
            <a:off x="0" y="9525"/>
            <a:ext cx="9142413" cy="6837363"/>
          </a:xfrm>
          <a:prstGeom prst="rect">
            <a:avLst/>
          </a:prstGeom>
          <a:noFill/>
          <a:ln w="9525">
            <a:noFill/>
            <a:miter lim="800000"/>
            <a:headEnd/>
            <a:tailEnd/>
          </a:ln>
        </p:spPr>
      </p:pic>
      <p:sp>
        <p:nvSpPr>
          <p:cNvPr id="5" name="Rectangle 4"/>
          <p:cNvSpPr/>
          <p:nvPr/>
        </p:nvSpPr>
        <p:spPr>
          <a:xfrm>
            <a:off x="1643042" y="4786322"/>
            <a:ext cx="64294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3" descr="sapiens 001.jpg"/>
          <p:cNvPicPr>
            <a:picLocks noChangeAspect="1"/>
          </p:cNvPicPr>
          <p:nvPr/>
        </p:nvPicPr>
        <p:blipFill>
          <a:blip r:embed="rId3"/>
          <a:srcRect l="5818" t="4201" r="4242" b="50552"/>
          <a:stretch>
            <a:fillRect/>
          </a:stretch>
        </p:blipFill>
        <p:spPr bwMode="auto">
          <a:xfrm>
            <a:off x="179388" y="333375"/>
            <a:ext cx="4722812" cy="4492625"/>
          </a:xfrm>
          <a:prstGeom prst="rect">
            <a:avLst/>
          </a:prstGeom>
          <a:noFill/>
          <a:ln w="9525">
            <a:noFill/>
            <a:miter lim="800000"/>
            <a:headEnd/>
            <a:tailEnd/>
          </a:ln>
        </p:spPr>
      </p:pic>
      <p:pic>
        <p:nvPicPr>
          <p:cNvPr id="13315" name="Image 4" descr="sapiens 001.jpg"/>
          <p:cNvPicPr>
            <a:picLocks noChangeAspect="1"/>
          </p:cNvPicPr>
          <p:nvPr/>
        </p:nvPicPr>
        <p:blipFill>
          <a:blip r:embed="rId4"/>
          <a:srcRect l="3970" t="52499" r="8664" b="1302"/>
          <a:stretch>
            <a:fillRect/>
          </a:stretch>
        </p:blipFill>
        <p:spPr bwMode="auto">
          <a:xfrm>
            <a:off x="4859338" y="2565400"/>
            <a:ext cx="4294187" cy="4292600"/>
          </a:xfrm>
          <a:prstGeom prst="rect">
            <a:avLst/>
          </a:prstGeom>
          <a:noFill/>
          <a:ln w="9525">
            <a:noFill/>
            <a:miter lim="800000"/>
            <a:headEnd/>
            <a:tailEnd/>
          </a:ln>
        </p:spPr>
      </p:pic>
      <p:sp>
        <p:nvSpPr>
          <p:cNvPr id="13316" name="ZoneTexte 5"/>
          <p:cNvSpPr txBox="1">
            <a:spLocks noChangeArrowheads="1"/>
          </p:cNvSpPr>
          <p:nvPr/>
        </p:nvSpPr>
        <p:spPr bwMode="auto">
          <a:xfrm>
            <a:off x="323850" y="-100013"/>
            <a:ext cx="1123950" cy="461963"/>
          </a:xfrm>
          <a:prstGeom prst="rect">
            <a:avLst/>
          </a:prstGeom>
          <a:noFill/>
          <a:ln w="9525">
            <a:noFill/>
            <a:miter lim="800000"/>
            <a:headEnd/>
            <a:tailEnd/>
          </a:ln>
        </p:spPr>
        <p:txBody>
          <a:bodyPr wrap="none">
            <a:spAutoFit/>
          </a:bodyPr>
          <a:lstStyle/>
          <a:p>
            <a:r>
              <a:rPr lang="fr-FR"/>
              <a:t>Origine</a:t>
            </a:r>
          </a:p>
        </p:txBody>
      </p:sp>
      <p:sp>
        <p:nvSpPr>
          <p:cNvPr id="13317" name="ZoneTexte 6"/>
          <p:cNvSpPr txBox="1">
            <a:spLocks noChangeArrowheads="1"/>
          </p:cNvSpPr>
          <p:nvPr/>
        </p:nvSpPr>
        <p:spPr bwMode="auto">
          <a:xfrm>
            <a:off x="684213" y="5357826"/>
            <a:ext cx="3094117" cy="830997"/>
          </a:xfrm>
          <a:prstGeom prst="rect">
            <a:avLst/>
          </a:prstGeom>
          <a:noFill/>
          <a:ln w="9525">
            <a:noFill/>
            <a:miter lim="800000"/>
            <a:headEnd/>
            <a:tailEnd/>
          </a:ln>
        </p:spPr>
        <p:txBody>
          <a:bodyPr wrap="none">
            <a:spAutoFit/>
          </a:bodyPr>
          <a:lstStyle/>
          <a:p>
            <a:pPr algn="ctr"/>
            <a:r>
              <a:rPr lang="it-IT" dirty="0" smtClean="0"/>
              <a:t>Modello multiregionale</a:t>
            </a:r>
          </a:p>
          <a:p>
            <a:pPr algn="ctr"/>
            <a:r>
              <a:rPr lang="it-IT" i="1" dirty="0" err="1" smtClean="0">
                <a:solidFill>
                  <a:srgbClr val="92D050"/>
                </a:solidFill>
              </a:rPr>
              <a:t>Multiregional</a:t>
            </a:r>
            <a:r>
              <a:rPr lang="it-IT" i="1" dirty="0" smtClean="0">
                <a:solidFill>
                  <a:srgbClr val="92D050"/>
                </a:solidFill>
              </a:rPr>
              <a:t> model</a:t>
            </a:r>
            <a:endParaRPr lang="it-IT" i="1" dirty="0">
              <a:solidFill>
                <a:srgbClr val="92D050"/>
              </a:solidFill>
            </a:endParaRPr>
          </a:p>
        </p:txBody>
      </p:sp>
      <p:sp>
        <p:nvSpPr>
          <p:cNvPr id="13318" name="ZoneTexte 7"/>
          <p:cNvSpPr txBox="1">
            <a:spLocks noChangeArrowheads="1"/>
          </p:cNvSpPr>
          <p:nvPr/>
        </p:nvSpPr>
        <p:spPr bwMode="auto">
          <a:xfrm>
            <a:off x="5072066" y="642918"/>
            <a:ext cx="3786214" cy="1569660"/>
          </a:xfrm>
          <a:prstGeom prst="rect">
            <a:avLst/>
          </a:prstGeom>
          <a:noFill/>
          <a:ln w="9525">
            <a:noFill/>
            <a:miter lim="800000"/>
            <a:headEnd/>
            <a:tailEnd/>
          </a:ln>
        </p:spPr>
        <p:txBody>
          <a:bodyPr wrap="square">
            <a:spAutoFit/>
          </a:bodyPr>
          <a:lstStyle/>
          <a:p>
            <a:pPr algn="ctr"/>
            <a:r>
              <a:rPr lang="it-IT" dirty="0" smtClean="0"/>
              <a:t>Modello « Out of Africa » o modello di sostituzione</a:t>
            </a:r>
          </a:p>
          <a:p>
            <a:pPr algn="ctr"/>
            <a:r>
              <a:rPr lang="it-IT" i="1" dirty="0" smtClean="0">
                <a:solidFill>
                  <a:srgbClr val="92D050"/>
                </a:solidFill>
              </a:rPr>
              <a:t>« Out of Africa » model or </a:t>
            </a:r>
            <a:r>
              <a:rPr lang="it-IT" i="1" dirty="0" err="1" smtClean="0">
                <a:solidFill>
                  <a:srgbClr val="92D050"/>
                </a:solidFill>
              </a:rPr>
              <a:t>replacement</a:t>
            </a:r>
            <a:r>
              <a:rPr lang="it-IT" i="1" dirty="0" smtClean="0">
                <a:solidFill>
                  <a:srgbClr val="92D050"/>
                </a:solidFill>
              </a:rPr>
              <a:t> model</a:t>
            </a:r>
            <a:endParaRPr lang="it-IT" i="1" dirty="0">
              <a:solidFill>
                <a:srgbClr val="92D05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457200"/>
            <a:ext cx="7924800" cy="457200"/>
          </a:xfrm>
          <a:prstGeom prst="rect">
            <a:avLst/>
          </a:prstGeom>
          <a:noFill/>
          <a:ln w="9525">
            <a:noFill/>
            <a:miter lim="800000"/>
            <a:headEnd/>
            <a:tailEnd/>
          </a:ln>
          <a:effectLst/>
        </p:spPr>
        <p:txBody>
          <a:bodyPr>
            <a:spAutoFit/>
          </a:bodyPr>
          <a:lstStyle/>
          <a:p>
            <a:pPr>
              <a:spcBef>
                <a:spcPct val="50000"/>
              </a:spcBef>
              <a:defRPr/>
            </a:pPr>
            <a:endParaRPr lang="it-IT">
              <a:solidFill>
                <a:schemeClr val="bg1"/>
              </a:solidFill>
              <a:latin typeface="+mj-lt"/>
              <a:cs typeface="+mn-cs"/>
            </a:endParaRPr>
          </a:p>
        </p:txBody>
      </p:sp>
      <p:sp>
        <p:nvSpPr>
          <p:cNvPr id="183299" name="Rectangle 3"/>
          <p:cNvSpPr>
            <a:spLocks noChangeArrowheads="1"/>
          </p:cNvSpPr>
          <p:nvPr/>
        </p:nvSpPr>
        <p:spPr bwMode="auto">
          <a:xfrm>
            <a:off x="0" y="381000"/>
            <a:ext cx="9144000" cy="461963"/>
          </a:xfrm>
          <a:prstGeom prst="rect">
            <a:avLst/>
          </a:prstGeom>
          <a:noFill/>
          <a:ln w="9525">
            <a:noFill/>
            <a:miter lim="800000"/>
            <a:headEnd/>
            <a:tailEnd/>
          </a:ln>
          <a:effectLst/>
        </p:spPr>
        <p:txBody>
          <a:bodyPr>
            <a:spAutoFit/>
          </a:bodyPr>
          <a:lstStyle/>
          <a:p>
            <a:pPr algn="ctr">
              <a:defRPr/>
            </a:pPr>
            <a:r>
              <a:rPr lang="it-IT" b="1" dirty="0">
                <a:solidFill>
                  <a:schemeClr val="bg1"/>
                </a:solidFill>
                <a:effectLst>
                  <a:outerShdw blurRad="38100" dist="38100" dir="2700000" algn="tl">
                    <a:srgbClr val="000000">
                      <a:alpha val="43137"/>
                    </a:srgbClr>
                  </a:outerShdw>
                </a:effectLst>
                <a:latin typeface="+mj-lt"/>
                <a:cs typeface="+mn-cs"/>
              </a:rPr>
              <a:t>Teorie sull’evoluzione dell’umanità moderna</a:t>
            </a:r>
          </a:p>
        </p:txBody>
      </p:sp>
      <p:pic>
        <p:nvPicPr>
          <p:cNvPr id="14340" name="Picture 7" descr="http://www.hominides.com/data/images/illus/apparition_homme.jpg"/>
          <p:cNvPicPr>
            <a:picLocks noChangeAspect="1" noChangeArrowheads="1"/>
          </p:cNvPicPr>
          <p:nvPr/>
        </p:nvPicPr>
        <p:blipFill>
          <a:blip r:embed="rId3"/>
          <a:srcRect t="4842"/>
          <a:stretch>
            <a:fillRect/>
          </a:stretch>
        </p:blipFill>
        <p:spPr bwMode="auto">
          <a:xfrm>
            <a:off x="533400" y="1828800"/>
            <a:ext cx="8229600" cy="4492625"/>
          </a:xfrm>
          <a:prstGeom prst="rect">
            <a:avLst/>
          </a:prstGeom>
          <a:noFill/>
          <a:ln w="9525">
            <a:noFill/>
            <a:miter lim="800000"/>
            <a:headEnd/>
            <a:tailEnd/>
          </a:ln>
        </p:spPr>
      </p:pic>
      <p:sp>
        <p:nvSpPr>
          <p:cNvPr id="183317" name="Rectangle 21"/>
          <p:cNvSpPr>
            <a:spLocks noChangeArrowheads="1"/>
          </p:cNvSpPr>
          <p:nvPr/>
        </p:nvSpPr>
        <p:spPr bwMode="auto">
          <a:xfrm>
            <a:off x="762000" y="1125538"/>
            <a:ext cx="2271713" cy="523875"/>
          </a:xfrm>
          <a:prstGeom prst="rect">
            <a:avLst/>
          </a:prstGeom>
          <a:noFill/>
          <a:ln w="9525">
            <a:noFill/>
            <a:miter lim="800000"/>
            <a:headEnd/>
            <a:tailEnd/>
          </a:ln>
          <a:effectLst/>
        </p:spPr>
        <p:txBody>
          <a:bodyPr wrap="none">
            <a:spAutoFit/>
          </a:bodyPr>
          <a:lstStyle/>
          <a:p>
            <a:pPr>
              <a:defRPr/>
            </a:pPr>
            <a:r>
              <a:rPr lang="it-IT" sz="1400" dirty="0">
                <a:solidFill>
                  <a:schemeClr val="bg1"/>
                </a:solidFill>
                <a:latin typeface="+mj-lt"/>
                <a:cs typeface="+mn-cs"/>
              </a:rPr>
              <a:t>Origine africana recente</a:t>
            </a:r>
          </a:p>
          <a:p>
            <a:pPr>
              <a:defRPr/>
            </a:pPr>
            <a:r>
              <a:rPr lang="it-IT" sz="1400" dirty="0">
                <a:solidFill>
                  <a:schemeClr val="bg1"/>
                </a:solidFill>
                <a:latin typeface="+mj-lt"/>
                <a:cs typeface="+mn-cs"/>
              </a:rPr>
              <a:t>       Eva africana</a:t>
            </a:r>
          </a:p>
        </p:txBody>
      </p:sp>
      <p:sp>
        <p:nvSpPr>
          <p:cNvPr id="183318" name="Rectangle 22"/>
          <p:cNvSpPr>
            <a:spLocks noChangeArrowheads="1"/>
          </p:cNvSpPr>
          <p:nvPr/>
        </p:nvSpPr>
        <p:spPr bwMode="auto">
          <a:xfrm>
            <a:off x="3429000" y="1125538"/>
            <a:ext cx="2441575" cy="307975"/>
          </a:xfrm>
          <a:prstGeom prst="rect">
            <a:avLst/>
          </a:prstGeom>
          <a:noFill/>
          <a:ln w="9525">
            <a:noFill/>
            <a:miter lim="800000"/>
            <a:headEnd/>
            <a:tailEnd/>
          </a:ln>
          <a:effectLst/>
        </p:spPr>
        <p:txBody>
          <a:bodyPr wrap="none">
            <a:spAutoFit/>
          </a:bodyPr>
          <a:lstStyle/>
          <a:p>
            <a:pPr>
              <a:defRPr/>
            </a:pPr>
            <a:r>
              <a:rPr lang="it-IT" sz="1400" dirty="0">
                <a:solidFill>
                  <a:schemeClr val="bg1"/>
                </a:solidFill>
                <a:latin typeface="+mj-lt"/>
                <a:cs typeface="+mn-cs"/>
              </a:rPr>
              <a:t>Evoluzione </a:t>
            </a:r>
            <a:r>
              <a:rPr lang="it-IT" sz="1400" dirty="0" err="1">
                <a:solidFill>
                  <a:schemeClr val="bg1"/>
                </a:solidFill>
                <a:latin typeface="+mj-lt"/>
                <a:cs typeface="+mn-cs"/>
              </a:rPr>
              <a:t>multiregionale</a:t>
            </a:r>
            <a:endParaRPr lang="it-IT" sz="1400" dirty="0">
              <a:solidFill>
                <a:schemeClr val="bg1"/>
              </a:solidFill>
              <a:latin typeface="+mj-lt"/>
              <a:cs typeface="+mn-cs"/>
            </a:endParaRPr>
          </a:p>
        </p:txBody>
      </p:sp>
      <p:sp>
        <p:nvSpPr>
          <p:cNvPr id="183319" name="Rectangle 23"/>
          <p:cNvSpPr>
            <a:spLocks noChangeArrowheads="1"/>
          </p:cNvSpPr>
          <p:nvPr/>
        </p:nvSpPr>
        <p:spPr bwMode="auto">
          <a:xfrm>
            <a:off x="3810000" y="6400800"/>
            <a:ext cx="1898650" cy="307975"/>
          </a:xfrm>
          <a:prstGeom prst="rect">
            <a:avLst/>
          </a:prstGeom>
          <a:noFill/>
          <a:ln w="9525">
            <a:noFill/>
            <a:miter lim="800000"/>
            <a:headEnd/>
            <a:tailEnd/>
          </a:ln>
          <a:effectLst/>
        </p:spPr>
        <p:txBody>
          <a:bodyPr wrap="none">
            <a:spAutoFit/>
          </a:bodyPr>
          <a:lstStyle/>
          <a:p>
            <a:pPr>
              <a:defRPr/>
            </a:pPr>
            <a:r>
              <a:rPr lang="it-IT" sz="1400" dirty="0" err="1">
                <a:solidFill>
                  <a:schemeClr val="bg1"/>
                </a:solidFill>
                <a:latin typeface="+mj-lt"/>
                <a:cs typeface="+mn-cs"/>
              </a:rPr>
              <a:t>Wolpoff</a:t>
            </a:r>
            <a:r>
              <a:rPr lang="it-IT" sz="1400" dirty="0">
                <a:solidFill>
                  <a:schemeClr val="bg1"/>
                </a:solidFill>
                <a:latin typeface="+mj-lt"/>
                <a:cs typeface="+mn-cs"/>
              </a:rPr>
              <a:t> </a:t>
            </a:r>
            <a:r>
              <a:rPr lang="it-IT" sz="1400" i="1" dirty="0">
                <a:solidFill>
                  <a:schemeClr val="bg1"/>
                </a:solidFill>
                <a:latin typeface="+mj-lt"/>
                <a:cs typeface="+mn-cs"/>
              </a:rPr>
              <a:t>et </a:t>
            </a:r>
            <a:r>
              <a:rPr lang="it-IT" sz="1400" i="1" dirty="0" err="1">
                <a:solidFill>
                  <a:schemeClr val="bg1"/>
                </a:solidFill>
                <a:latin typeface="+mj-lt"/>
                <a:cs typeface="+mn-cs"/>
              </a:rPr>
              <a:t>alii</a:t>
            </a:r>
            <a:r>
              <a:rPr lang="it-IT" sz="1400" i="1" dirty="0">
                <a:solidFill>
                  <a:schemeClr val="bg1"/>
                </a:solidFill>
                <a:latin typeface="+mj-lt"/>
                <a:cs typeface="+mn-cs"/>
              </a:rPr>
              <a:t> </a:t>
            </a:r>
            <a:r>
              <a:rPr lang="it-IT" sz="1400" dirty="0">
                <a:solidFill>
                  <a:schemeClr val="bg1"/>
                </a:solidFill>
                <a:latin typeface="+mj-lt"/>
                <a:cs typeface="+mn-cs"/>
              </a:rPr>
              <a:t>1984</a:t>
            </a:r>
          </a:p>
        </p:txBody>
      </p:sp>
      <p:sp>
        <p:nvSpPr>
          <p:cNvPr id="183321" name="Rectangle 25"/>
          <p:cNvSpPr>
            <a:spLocks noChangeArrowheads="1"/>
          </p:cNvSpPr>
          <p:nvPr/>
        </p:nvSpPr>
        <p:spPr bwMode="auto">
          <a:xfrm>
            <a:off x="5969000" y="1125538"/>
            <a:ext cx="2817813" cy="523875"/>
          </a:xfrm>
          <a:prstGeom prst="rect">
            <a:avLst/>
          </a:prstGeom>
          <a:noFill/>
          <a:ln w="9525">
            <a:noFill/>
            <a:miter lim="800000"/>
            <a:headEnd/>
            <a:tailEnd/>
          </a:ln>
          <a:effectLst/>
        </p:spPr>
        <p:txBody>
          <a:bodyPr>
            <a:spAutoFit/>
          </a:bodyPr>
          <a:lstStyle/>
          <a:p>
            <a:pPr algn="ctr">
              <a:defRPr/>
            </a:pPr>
            <a:r>
              <a:rPr lang="it-IT" sz="1400" dirty="0">
                <a:solidFill>
                  <a:schemeClr val="bg1"/>
                </a:solidFill>
                <a:latin typeface="+mj-lt"/>
                <a:cs typeface="+mn-cs"/>
              </a:rPr>
              <a:t>Modello della “sostituzione parziale”</a:t>
            </a:r>
          </a:p>
        </p:txBody>
      </p:sp>
      <p:sp>
        <p:nvSpPr>
          <p:cNvPr id="183339" name="Rectangle 43"/>
          <p:cNvSpPr>
            <a:spLocks noChangeArrowheads="1"/>
          </p:cNvSpPr>
          <p:nvPr/>
        </p:nvSpPr>
        <p:spPr bwMode="auto">
          <a:xfrm>
            <a:off x="609600" y="6400800"/>
            <a:ext cx="2514600" cy="457200"/>
          </a:xfrm>
          <a:prstGeom prst="rect">
            <a:avLst/>
          </a:prstGeom>
          <a:noFill/>
          <a:ln w="9525">
            <a:noFill/>
            <a:miter lim="800000"/>
            <a:headEnd/>
            <a:tailEnd/>
          </a:ln>
          <a:effectLst/>
        </p:spPr>
        <p:txBody>
          <a:bodyPr>
            <a:spAutoFit/>
          </a:bodyPr>
          <a:lstStyle/>
          <a:p>
            <a:pPr>
              <a:defRPr/>
            </a:pPr>
            <a:r>
              <a:rPr lang="it-IT" sz="1200">
                <a:solidFill>
                  <a:schemeClr val="bg1"/>
                </a:solidFill>
                <a:latin typeface="+mj-lt"/>
                <a:cs typeface="+mn-cs"/>
              </a:rPr>
              <a:t>William Howells, Christopher Stringer et Peter Andrews</a:t>
            </a:r>
          </a:p>
        </p:txBody>
      </p:sp>
      <p:sp>
        <p:nvSpPr>
          <p:cNvPr id="183340" name="Rectangle 44"/>
          <p:cNvSpPr>
            <a:spLocks noChangeArrowheads="1"/>
          </p:cNvSpPr>
          <p:nvPr/>
        </p:nvSpPr>
        <p:spPr bwMode="auto">
          <a:xfrm>
            <a:off x="6826250" y="6400800"/>
            <a:ext cx="1531938" cy="307975"/>
          </a:xfrm>
          <a:prstGeom prst="rect">
            <a:avLst/>
          </a:prstGeom>
          <a:noFill/>
          <a:ln w="9525">
            <a:noFill/>
            <a:miter lim="800000"/>
            <a:headEnd/>
            <a:tailEnd/>
          </a:ln>
          <a:effectLst/>
        </p:spPr>
        <p:txBody>
          <a:bodyPr wrap="none">
            <a:spAutoFit/>
          </a:bodyPr>
          <a:lstStyle/>
          <a:p>
            <a:pPr>
              <a:defRPr/>
            </a:pPr>
            <a:r>
              <a:rPr lang="it-IT" sz="1400" dirty="0" err="1">
                <a:solidFill>
                  <a:schemeClr val="bg1"/>
                </a:solidFill>
                <a:latin typeface="+mj-lt"/>
                <a:cs typeface="+mn-cs"/>
              </a:rPr>
              <a:t>Trinkaus</a:t>
            </a:r>
            <a:r>
              <a:rPr lang="it-IT" sz="1400" dirty="0">
                <a:solidFill>
                  <a:schemeClr val="bg1"/>
                </a:solidFill>
                <a:latin typeface="+mj-lt"/>
                <a:cs typeface="+mn-cs"/>
              </a:rPr>
              <a:t> </a:t>
            </a:r>
            <a:r>
              <a:rPr lang="it-IT" sz="1400" i="1" dirty="0">
                <a:solidFill>
                  <a:schemeClr val="bg1"/>
                </a:solidFill>
                <a:latin typeface="+mj-lt"/>
                <a:cs typeface="+mn-cs"/>
              </a:rPr>
              <a:t>et </a:t>
            </a:r>
            <a:r>
              <a:rPr lang="it-IT" sz="1400" i="1" dirty="0" err="1">
                <a:solidFill>
                  <a:schemeClr val="bg1"/>
                </a:solidFill>
                <a:latin typeface="+mj-lt"/>
                <a:cs typeface="+mn-cs"/>
              </a:rPr>
              <a:t>alii</a:t>
            </a:r>
            <a:r>
              <a:rPr lang="it-IT" sz="1400" i="1" dirty="0">
                <a:solidFill>
                  <a:schemeClr val="bg1"/>
                </a:solidFill>
                <a:latin typeface="+mj-lt"/>
                <a:cs typeface="+mn-cs"/>
              </a:rPr>
              <a:t> </a:t>
            </a:r>
          </a:p>
        </p:txBody>
      </p:sp>
      <p:pic>
        <p:nvPicPr>
          <p:cNvPr id="14347" name="Picture 11"/>
          <p:cNvPicPr>
            <a:picLocks noChangeAspect="1" noChangeArrowheads="1"/>
          </p:cNvPicPr>
          <p:nvPr/>
        </p:nvPicPr>
        <p:blipFill>
          <a:blip r:embed="rId4"/>
          <a:srcRect/>
          <a:stretch>
            <a:fillRect/>
          </a:stretch>
        </p:blipFill>
        <p:spPr bwMode="auto">
          <a:xfrm>
            <a:off x="38100" y="14288"/>
            <a:ext cx="9066213" cy="6827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133992" y="3071810"/>
            <a:ext cx="3295660" cy="3409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147" name="Rectangle 3"/>
          <p:cNvSpPr>
            <a:spLocks noChangeArrowheads="1"/>
          </p:cNvSpPr>
          <p:nvPr/>
        </p:nvSpPr>
        <p:spPr bwMode="auto">
          <a:xfrm>
            <a:off x="0" y="228600"/>
            <a:ext cx="9144000" cy="523875"/>
          </a:xfrm>
          <a:prstGeom prst="rect">
            <a:avLst/>
          </a:prstGeom>
          <a:noFill/>
          <a:ln w="9525">
            <a:noFill/>
            <a:miter lim="800000"/>
            <a:headEnd/>
            <a:tailEnd/>
          </a:ln>
        </p:spPr>
        <p:txBody>
          <a:bodyPr>
            <a:spAutoFit/>
          </a:bodyPr>
          <a:lstStyle/>
          <a:p>
            <a:pPr algn="ctr">
              <a:spcBef>
                <a:spcPct val="50000"/>
              </a:spcBef>
              <a:defRPr/>
            </a:pPr>
            <a:r>
              <a:rPr lang="it-IT" sz="2800" dirty="0">
                <a:effectLst>
                  <a:outerShdw blurRad="38100" dist="38100" dir="2700000" algn="tl">
                    <a:srgbClr val="000000">
                      <a:alpha val="43137"/>
                    </a:srgbClr>
                  </a:outerShdw>
                </a:effectLst>
                <a:cs typeface="Times New Roman" panose="02020603050405020304" pitchFamily="18" charset="0"/>
              </a:rPr>
              <a:t>Modello del </a:t>
            </a:r>
            <a:r>
              <a:rPr lang="it-IT" sz="2800" dirty="0" err="1">
                <a:effectLst>
                  <a:outerShdw blurRad="38100" dist="38100" dir="2700000" algn="tl">
                    <a:srgbClr val="000000">
                      <a:alpha val="43137"/>
                    </a:srgbClr>
                  </a:outerShdw>
                </a:effectLst>
                <a:cs typeface="Times New Roman" panose="02020603050405020304" pitchFamily="18" charset="0"/>
              </a:rPr>
              <a:t>Multiregionalismo</a:t>
            </a:r>
            <a:endParaRPr lang="it-IT" sz="2800" dirty="0">
              <a:effectLst>
                <a:outerShdw blurRad="38100" dist="38100" dir="2700000" algn="tl">
                  <a:srgbClr val="000000">
                    <a:alpha val="43137"/>
                  </a:srgbClr>
                </a:outerShdw>
              </a:effectLst>
              <a:cs typeface="Times New Roman" panose="02020603050405020304" pitchFamily="18" charset="0"/>
            </a:endParaRPr>
          </a:p>
        </p:txBody>
      </p:sp>
      <p:sp>
        <p:nvSpPr>
          <p:cNvPr id="6151" name="Rectangle 7"/>
          <p:cNvSpPr>
            <a:spLocks noChangeArrowheads="1"/>
          </p:cNvSpPr>
          <p:nvPr/>
        </p:nvSpPr>
        <p:spPr bwMode="auto">
          <a:xfrm>
            <a:off x="214313" y="836613"/>
            <a:ext cx="8643937" cy="2031325"/>
          </a:xfrm>
          <a:prstGeom prst="rect">
            <a:avLst/>
          </a:prstGeom>
          <a:noFill/>
          <a:ln w="9525">
            <a:noFill/>
            <a:miter lim="800000"/>
            <a:headEnd/>
            <a:tailEnd/>
          </a:ln>
        </p:spPr>
        <p:txBody>
          <a:bodyPr>
            <a:spAutoFit/>
          </a:bodyPr>
          <a:lstStyle/>
          <a:p>
            <a:pPr>
              <a:defRPr/>
            </a:pPr>
            <a:r>
              <a:rPr lang="it-IT" sz="1800" u="sng" dirty="0">
                <a:cs typeface="Times New Roman" panose="02020603050405020304" pitchFamily="18" charset="0"/>
              </a:rPr>
              <a:t>Le principali basi della teoria </a:t>
            </a:r>
            <a:r>
              <a:rPr lang="it-IT" sz="1800" u="sng" dirty="0" err="1">
                <a:cs typeface="Times New Roman" panose="02020603050405020304" pitchFamily="18" charset="0"/>
              </a:rPr>
              <a:t>multiregionalista</a:t>
            </a:r>
            <a:r>
              <a:rPr lang="it-IT" sz="1800" u="sng" dirty="0">
                <a:cs typeface="Times New Roman" panose="02020603050405020304" pitchFamily="18" charset="0"/>
              </a:rPr>
              <a:t> sono:</a:t>
            </a:r>
          </a:p>
          <a:p>
            <a:pPr>
              <a:buFontTx/>
              <a:buChar char="-"/>
              <a:defRPr/>
            </a:pPr>
            <a:r>
              <a:rPr lang="it-IT" sz="1800" dirty="0">
                <a:cs typeface="Times New Roman" panose="02020603050405020304" pitchFamily="18" charset="0"/>
              </a:rPr>
              <a:t>Specifiche similitudini regionali tra le forme arcaiche di </a:t>
            </a:r>
            <a:r>
              <a:rPr lang="it-IT" sz="1800" i="1" dirty="0">
                <a:cs typeface="Times New Roman" panose="02020603050405020304" pitchFamily="18" charset="0"/>
              </a:rPr>
              <a:t>Homo sapiens </a:t>
            </a:r>
            <a:r>
              <a:rPr lang="it-IT" sz="1800" dirty="0">
                <a:cs typeface="Times New Roman" panose="02020603050405020304" pitchFamily="18" charset="0"/>
              </a:rPr>
              <a:t>e quelle moderne;</a:t>
            </a:r>
          </a:p>
          <a:p>
            <a:pPr>
              <a:defRPr/>
            </a:pPr>
            <a:r>
              <a:rPr lang="it-IT" sz="1800" u="sng" dirty="0">
                <a:cs typeface="Times New Roman" panose="02020603050405020304" pitchFamily="18" charset="0"/>
              </a:rPr>
              <a:t>Le principali critiche al </a:t>
            </a:r>
            <a:r>
              <a:rPr lang="it-IT" sz="1800" u="sng" dirty="0" err="1">
                <a:cs typeface="Times New Roman" panose="02020603050405020304" pitchFamily="18" charset="0"/>
              </a:rPr>
              <a:t>multiregionalismo</a:t>
            </a:r>
            <a:r>
              <a:rPr lang="it-IT" sz="1800" u="sng" dirty="0">
                <a:cs typeface="Times New Roman" panose="02020603050405020304" pitchFamily="18" charset="0"/>
              </a:rPr>
              <a:t> sono</a:t>
            </a:r>
            <a:r>
              <a:rPr lang="it-IT" sz="1800" dirty="0">
                <a:cs typeface="Times New Roman" panose="02020603050405020304" pitchFamily="18" charset="0"/>
              </a:rPr>
              <a:t>:</a:t>
            </a:r>
          </a:p>
          <a:p>
            <a:pPr>
              <a:buFontTx/>
              <a:buChar char="-"/>
              <a:defRPr/>
            </a:pPr>
            <a:r>
              <a:rPr lang="it-IT" sz="1800" dirty="0">
                <a:cs typeface="Times New Roman" panose="02020603050405020304" pitchFamily="18" charset="0"/>
              </a:rPr>
              <a:t> Assenza di forme di transizione in Asia e Europa</a:t>
            </a:r>
          </a:p>
          <a:p>
            <a:pPr>
              <a:buFontTx/>
              <a:buChar char="-"/>
              <a:defRPr/>
            </a:pPr>
            <a:r>
              <a:rPr lang="it-IT" sz="1800" dirty="0">
                <a:cs typeface="Times New Roman" panose="02020603050405020304" pitchFamily="18" charset="0"/>
              </a:rPr>
              <a:t> Prove genetiche</a:t>
            </a:r>
          </a:p>
          <a:p>
            <a:pPr>
              <a:buFontTx/>
              <a:buChar char="-"/>
              <a:defRPr/>
            </a:pPr>
            <a:r>
              <a:rPr lang="it-IT" sz="1800" dirty="0">
                <a:cs typeface="Times New Roman" panose="02020603050405020304" pitchFamily="18" charset="0"/>
              </a:rPr>
              <a:t> La teoria richiede un continuo </a:t>
            </a:r>
            <a:r>
              <a:rPr lang="it-IT" sz="1800" i="1" dirty="0">
                <a:cs typeface="Times New Roman" panose="02020603050405020304" pitchFamily="18" charset="0"/>
              </a:rPr>
              <a:t>gene flow  </a:t>
            </a:r>
            <a:r>
              <a:rPr lang="it-IT" sz="1800" dirty="0">
                <a:cs typeface="Times New Roman" panose="02020603050405020304" pitchFamily="18" charset="0"/>
              </a:rPr>
              <a:t>tra le popolazioni regionali</a:t>
            </a:r>
          </a:p>
          <a:p>
            <a:pPr>
              <a:buFontTx/>
              <a:buChar char="-"/>
              <a:defRPr/>
            </a:pPr>
            <a:endParaRPr lang="it-IT" sz="1800" dirty="0">
              <a:cs typeface="Times New Roman" panose="02020603050405020304" pitchFamily="18" charset="0"/>
            </a:endParaRPr>
          </a:p>
        </p:txBody>
      </p:sp>
      <p:pic>
        <p:nvPicPr>
          <p:cNvPr id="15365" name="Picture 3"/>
          <p:cNvPicPr>
            <a:picLocks noChangeAspect="1" noChangeArrowheads="1"/>
          </p:cNvPicPr>
          <p:nvPr/>
        </p:nvPicPr>
        <p:blipFill>
          <a:blip r:embed="rId4"/>
          <a:srcRect/>
          <a:stretch>
            <a:fillRect/>
          </a:stretch>
        </p:blipFill>
        <p:spPr bwMode="auto">
          <a:xfrm>
            <a:off x="428625" y="3357563"/>
            <a:ext cx="3351213" cy="2905125"/>
          </a:xfrm>
          <a:prstGeom prst="rect">
            <a:avLst/>
          </a:prstGeom>
          <a:noFill/>
          <a:ln w="9525">
            <a:noFill/>
            <a:miter lim="800000"/>
            <a:headEnd/>
            <a:tailEnd/>
          </a:ln>
        </p:spPr>
      </p:pic>
      <p:sp>
        <p:nvSpPr>
          <p:cNvPr id="15366" name="CasellaDiTesto 9"/>
          <p:cNvSpPr txBox="1">
            <a:spLocks noChangeArrowheads="1"/>
          </p:cNvSpPr>
          <p:nvPr/>
        </p:nvSpPr>
        <p:spPr bwMode="auto">
          <a:xfrm>
            <a:off x="428625" y="6286500"/>
            <a:ext cx="3286125" cy="277813"/>
          </a:xfrm>
          <a:prstGeom prst="rect">
            <a:avLst/>
          </a:prstGeom>
          <a:noFill/>
          <a:ln w="9525">
            <a:noFill/>
            <a:miter lim="800000"/>
            <a:headEnd/>
            <a:tailEnd/>
          </a:ln>
        </p:spPr>
        <p:txBody>
          <a:bodyPr>
            <a:spAutoFit/>
          </a:bodyPr>
          <a:lstStyle/>
          <a:p>
            <a:r>
              <a:rPr lang="it-IT" sz="1200"/>
              <a:t>Stringer, 1990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133992" y="3071810"/>
            <a:ext cx="3295660" cy="3409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147" name="Rectangle 3"/>
          <p:cNvSpPr>
            <a:spLocks noChangeArrowheads="1"/>
          </p:cNvSpPr>
          <p:nvPr/>
        </p:nvSpPr>
        <p:spPr bwMode="auto">
          <a:xfrm>
            <a:off x="0" y="228600"/>
            <a:ext cx="9144000" cy="523875"/>
          </a:xfrm>
          <a:prstGeom prst="rect">
            <a:avLst/>
          </a:prstGeom>
          <a:noFill/>
          <a:ln w="9525">
            <a:noFill/>
            <a:miter lim="800000"/>
            <a:headEnd/>
            <a:tailEnd/>
          </a:ln>
        </p:spPr>
        <p:txBody>
          <a:bodyPr>
            <a:spAutoFit/>
          </a:bodyPr>
          <a:lstStyle/>
          <a:p>
            <a:pPr algn="ctr">
              <a:spcBef>
                <a:spcPct val="50000"/>
              </a:spcBef>
              <a:defRPr/>
            </a:pPr>
            <a:r>
              <a:rPr lang="it-IT" sz="2800" i="1" dirty="0" smtClean="0">
                <a:solidFill>
                  <a:srgbClr val="92D050"/>
                </a:solidFill>
                <a:effectLst>
                  <a:outerShdw blurRad="38100" dist="38100" dir="2700000" algn="tl">
                    <a:srgbClr val="000000">
                      <a:alpha val="43137"/>
                    </a:srgbClr>
                  </a:outerShdw>
                </a:effectLst>
                <a:latin typeface="+mj-lt"/>
                <a:cs typeface="+mn-cs"/>
              </a:rPr>
              <a:t>Multiregionalism model</a:t>
            </a:r>
            <a:endParaRPr lang="it-IT" sz="2800" i="1" dirty="0">
              <a:solidFill>
                <a:srgbClr val="92D050"/>
              </a:solidFill>
              <a:effectLst>
                <a:outerShdw blurRad="38100" dist="38100" dir="2700000" algn="tl">
                  <a:srgbClr val="000000">
                    <a:alpha val="43137"/>
                  </a:srgbClr>
                </a:outerShdw>
              </a:effectLst>
              <a:latin typeface="+mj-lt"/>
              <a:cs typeface="+mn-cs"/>
            </a:endParaRPr>
          </a:p>
        </p:txBody>
      </p:sp>
      <p:sp>
        <p:nvSpPr>
          <p:cNvPr id="6151" name="Rectangle 7"/>
          <p:cNvSpPr>
            <a:spLocks noChangeArrowheads="1"/>
          </p:cNvSpPr>
          <p:nvPr/>
        </p:nvSpPr>
        <p:spPr bwMode="auto">
          <a:xfrm>
            <a:off x="214313" y="836613"/>
            <a:ext cx="8643937" cy="2308324"/>
          </a:xfrm>
          <a:prstGeom prst="rect">
            <a:avLst/>
          </a:prstGeom>
          <a:noFill/>
          <a:ln w="9525">
            <a:noFill/>
            <a:miter lim="800000"/>
            <a:headEnd/>
            <a:tailEnd/>
          </a:ln>
        </p:spPr>
        <p:txBody>
          <a:bodyPr>
            <a:spAutoFit/>
          </a:bodyPr>
          <a:lstStyle/>
          <a:p>
            <a:pPr>
              <a:defRPr/>
            </a:pPr>
            <a:r>
              <a:rPr lang="it-IT" sz="1800" i="1" u="sng" dirty="0" smtClean="0">
                <a:solidFill>
                  <a:srgbClr val="92D050"/>
                </a:solidFill>
                <a:cs typeface="Times New Roman" pitchFamily="18" charset="0"/>
              </a:rPr>
              <a:t>The principal bases of the multiregionale theory are:</a:t>
            </a:r>
            <a:endParaRPr lang="it-IT" sz="1800" i="1" u="sng" dirty="0">
              <a:solidFill>
                <a:srgbClr val="92D050"/>
              </a:solidFill>
              <a:cs typeface="Times New Roman" pitchFamily="18" charset="0"/>
            </a:endParaRPr>
          </a:p>
          <a:p>
            <a:pPr>
              <a:buFontTx/>
              <a:buChar char="-"/>
              <a:defRPr/>
            </a:pPr>
            <a:r>
              <a:rPr lang="it-IT" sz="1800" i="1" dirty="0" smtClean="0">
                <a:solidFill>
                  <a:srgbClr val="92D050"/>
                </a:solidFill>
                <a:cs typeface="Times New Roman" pitchFamily="18" charset="0"/>
              </a:rPr>
              <a:t> Specific regional similarity between archaic Homo sapiens and modern one; </a:t>
            </a:r>
          </a:p>
          <a:p>
            <a:pPr>
              <a:buFontTx/>
              <a:buChar char="-"/>
              <a:defRPr/>
            </a:pPr>
            <a:endParaRPr lang="it-IT" sz="1800" i="1" dirty="0">
              <a:solidFill>
                <a:srgbClr val="92D050"/>
              </a:solidFill>
              <a:cs typeface="Times New Roman" pitchFamily="18" charset="0"/>
            </a:endParaRPr>
          </a:p>
          <a:p>
            <a:pPr>
              <a:defRPr/>
            </a:pPr>
            <a:r>
              <a:rPr lang="it-IT" sz="1800" i="1" u="sng" dirty="0" smtClean="0">
                <a:solidFill>
                  <a:srgbClr val="92D050"/>
                </a:solidFill>
                <a:cs typeface="Times New Roman" pitchFamily="18" charset="0"/>
              </a:rPr>
              <a:t>Principal criticism </a:t>
            </a:r>
            <a:r>
              <a:rPr lang="it-IT" sz="1800" i="1" dirty="0" smtClean="0">
                <a:solidFill>
                  <a:srgbClr val="92D050"/>
                </a:solidFill>
                <a:cs typeface="Times New Roman" pitchFamily="18" charset="0"/>
              </a:rPr>
              <a:t>:</a:t>
            </a:r>
            <a:endParaRPr lang="it-IT" sz="1800" i="1" dirty="0">
              <a:solidFill>
                <a:srgbClr val="92D050"/>
              </a:solidFill>
              <a:cs typeface="Times New Roman" pitchFamily="18" charset="0"/>
            </a:endParaRPr>
          </a:p>
          <a:p>
            <a:pPr>
              <a:buFontTx/>
              <a:buChar char="-"/>
              <a:defRPr/>
            </a:pPr>
            <a:r>
              <a:rPr lang="it-IT" sz="1800" i="1" dirty="0">
                <a:solidFill>
                  <a:srgbClr val="92D050"/>
                </a:solidFill>
                <a:cs typeface="Times New Roman" pitchFamily="18" charset="0"/>
              </a:rPr>
              <a:t> </a:t>
            </a:r>
            <a:r>
              <a:rPr lang="it-IT" sz="1800" i="1" dirty="0" smtClean="0">
                <a:solidFill>
                  <a:srgbClr val="92D050"/>
                </a:solidFill>
                <a:cs typeface="Times New Roman" pitchFamily="18" charset="0"/>
              </a:rPr>
              <a:t>Lack of transizione shape in Asia and Europe</a:t>
            </a:r>
            <a:endParaRPr lang="it-IT" sz="1800" i="1" dirty="0">
              <a:solidFill>
                <a:srgbClr val="92D050"/>
              </a:solidFill>
              <a:cs typeface="Times New Roman" pitchFamily="18" charset="0"/>
            </a:endParaRPr>
          </a:p>
          <a:p>
            <a:pPr>
              <a:buFontTx/>
              <a:buChar char="-"/>
              <a:defRPr/>
            </a:pPr>
            <a:r>
              <a:rPr lang="it-IT" sz="1800" i="1" dirty="0">
                <a:solidFill>
                  <a:srgbClr val="92D050"/>
                </a:solidFill>
                <a:cs typeface="Times New Roman" pitchFamily="18" charset="0"/>
              </a:rPr>
              <a:t> </a:t>
            </a:r>
            <a:r>
              <a:rPr lang="it-IT" sz="1800" i="1" dirty="0" smtClean="0">
                <a:solidFill>
                  <a:srgbClr val="92D050"/>
                </a:solidFill>
                <a:cs typeface="Times New Roman" pitchFamily="18" charset="0"/>
              </a:rPr>
              <a:t>Genetical proof</a:t>
            </a:r>
            <a:endParaRPr lang="it-IT" sz="1800" i="1" dirty="0">
              <a:solidFill>
                <a:srgbClr val="92D050"/>
              </a:solidFill>
              <a:cs typeface="Times New Roman" pitchFamily="18" charset="0"/>
            </a:endParaRPr>
          </a:p>
          <a:p>
            <a:pPr>
              <a:buFontTx/>
              <a:buChar char="-"/>
              <a:defRPr/>
            </a:pPr>
            <a:r>
              <a:rPr lang="it-IT" sz="1800" i="1" dirty="0">
                <a:solidFill>
                  <a:srgbClr val="92D050"/>
                </a:solidFill>
                <a:cs typeface="Times New Roman" pitchFamily="18" charset="0"/>
              </a:rPr>
              <a:t> </a:t>
            </a:r>
            <a:r>
              <a:rPr lang="it-IT" sz="1800" i="1" dirty="0" smtClean="0">
                <a:solidFill>
                  <a:srgbClr val="92D050"/>
                </a:solidFill>
                <a:cs typeface="Times New Roman" pitchFamily="18" charset="0"/>
              </a:rPr>
              <a:t>This theory request a continuous gene flow between the regional population</a:t>
            </a:r>
            <a:endParaRPr lang="it-IT" sz="1800" i="1" dirty="0">
              <a:solidFill>
                <a:srgbClr val="92D050"/>
              </a:solidFill>
              <a:cs typeface="Times New Roman" pitchFamily="18" charset="0"/>
            </a:endParaRPr>
          </a:p>
          <a:p>
            <a:pPr>
              <a:buFontTx/>
              <a:buChar char="-"/>
              <a:defRPr/>
            </a:pPr>
            <a:endParaRPr lang="it-IT" sz="1800" i="1" dirty="0">
              <a:solidFill>
                <a:srgbClr val="92D050"/>
              </a:solidFill>
              <a:cs typeface="Times New Roman" pitchFamily="18" charset="0"/>
            </a:endParaRPr>
          </a:p>
        </p:txBody>
      </p:sp>
      <p:pic>
        <p:nvPicPr>
          <p:cNvPr id="15365" name="Picture 3"/>
          <p:cNvPicPr>
            <a:picLocks noChangeAspect="1" noChangeArrowheads="1"/>
          </p:cNvPicPr>
          <p:nvPr/>
        </p:nvPicPr>
        <p:blipFill>
          <a:blip r:embed="rId4"/>
          <a:srcRect/>
          <a:stretch>
            <a:fillRect/>
          </a:stretch>
        </p:blipFill>
        <p:spPr bwMode="auto">
          <a:xfrm>
            <a:off x="428625" y="3357563"/>
            <a:ext cx="3351213" cy="2905125"/>
          </a:xfrm>
          <a:prstGeom prst="rect">
            <a:avLst/>
          </a:prstGeom>
          <a:noFill/>
          <a:ln w="9525">
            <a:noFill/>
            <a:miter lim="800000"/>
            <a:headEnd/>
            <a:tailEnd/>
          </a:ln>
        </p:spPr>
      </p:pic>
      <p:sp>
        <p:nvSpPr>
          <p:cNvPr id="15366" name="CasellaDiTesto 9"/>
          <p:cNvSpPr txBox="1">
            <a:spLocks noChangeArrowheads="1"/>
          </p:cNvSpPr>
          <p:nvPr/>
        </p:nvSpPr>
        <p:spPr bwMode="auto">
          <a:xfrm>
            <a:off x="428625" y="6286500"/>
            <a:ext cx="3286125" cy="277813"/>
          </a:xfrm>
          <a:prstGeom prst="rect">
            <a:avLst/>
          </a:prstGeom>
          <a:noFill/>
          <a:ln w="9525">
            <a:noFill/>
            <a:miter lim="800000"/>
            <a:headEnd/>
            <a:tailEnd/>
          </a:ln>
        </p:spPr>
        <p:txBody>
          <a:bodyPr>
            <a:spAutoFit/>
          </a:bodyPr>
          <a:lstStyle/>
          <a:p>
            <a:r>
              <a:rPr lang="it-IT" sz="1200"/>
              <a:t>Stringer, 1990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304800"/>
            <a:ext cx="9144000" cy="523875"/>
          </a:xfrm>
          <a:prstGeom prst="rect">
            <a:avLst/>
          </a:prstGeom>
          <a:noFill/>
          <a:ln w="9525">
            <a:noFill/>
            <a:miter lim="800000"/>
            <a:headEnd/>
            <a:tailEnd/>
          </a:ln>
        </p:spPr>
        <p:txBody>
          <a:bodyPr>
            <a:spAutoFit/>
          </a:bodyPr>
          <a:lstStyle/>
          <a:p>
            <a:pPr algn="ctr">
              <a:defRPr/>
            </a:pPr>
            <a:r>
              <a:rPr lang="it-IT" sz="2800" dirty="0">
                <a:effectLst>
                  <a:outerShdw blurRad="38100" dist="38100" dir="2700000" algn="tl">
                    <a:srgbClr val="000000">
                      <a:alpha val="43137"/>
                    </a:srgbClr>
                  </a:outerShdw>
                </a:effectLst>
                <a:cs typeface="Times New Roman" panose="02020603050405020304" pitchFamily="18" charset="0"/>
              </a:rPr>
              <a:t>Modello della “sostituzione parziale”</a:t>
            </a:r>
          </a:p>
        </p:txBody>
      </p:sp>
      <p:sp>
        <p:nvSpPr>
          <p:cNvPr id="9219" name="Rectangle 3"/>
          <p:cNvSpPr>
            <a:spLocks noChangeArrowheads="1"/>
          </p:cNvSpPr>
          <p:nvPr/>
        </p:nvSpPr>
        <p:spPr bwMode="auto">
          <a:xfrm>
            <a:off x="323850" y="1522413"/>
            <a:ext cx="8424863" cy="2246769"/>
          </a:xfrm>
          <a:prstGeom prst="rect">
            <a:avLst/>
          </a:prstGeom>
          <a:noFill/>
          <a:ln w="9525">
            <a:noFill/>
            <a:miter lim="800000"/>
            <a:headEnd/>
            <a:tailEnd/>
          </a:ln>
        </p:spPr>
        <p:txBody>
          <a:bodyPr>
            <a:spAutoFit/>
          </a:bodyPr>
          <a:lstStyle/>
          <a:p>
            <a:pPr>
              <a:defRPr/>
            </a:pPr>
            <a:r>
              <a:rPr lang="it-IT" sz="2000" dirty="0">
                <a:effectLst>
                  <a:outerShdw blurRad="38100" dist="38100" dir="2700000" algn="tl">
                    <a:srgbClr val="000000">
                      <a:alpha val="43137"/>
                    </a:srgbClr>
                  </a:outerShdw>
                </a:effectLst>
                <a:cs typeface="Times New Roman" panose="02020603050405020304" pitchFamily="18" charset="0"/>
              </a:rPr>
              <a:t>Teoria dell’assimilazione (Smith 1987) o del parziale rimpiazzo: </a:t>
            </a:r>
            <a:r>
              <a:rPr lang="it-IT" sz="2000" dirty="0">
                <a:cs typeface="Times New Roman" panose="02020603050405020304" pitchFamily="18" charset="0"/>
              </a:rPr>
              <a:t>assimilazione da parte delle popolazioni europee  del patrimonio genetico dell’uomo moderno, per flusso genico*. Prove paleontologiche: fossili dell’Europa orientale (</a:t>
            </a:r>
            <a:r>
              <a:rPr lang="it-IT" sz="2000" dirty="0" err="1">
                <a:cs typeface="Times New Roman" panose="02020603050405020304" pitchFamily="18" charset="0"/>
              </a:rPr>
              <a:t>Vindija</a:t>
            </a:r>
            <a:r>
              <a:rPr lang="it-IT" sz="2000" dirty="0">
                <a:cs typeface="Times New Roman" panose="02020603050405020304" pitchFamily="18" charset="0"/>
              </a:rPr>
              <a:t>)</a:t>
            </a:r>
          </a:p>
          <a:p>
            <a:pPr>
              <a:defRPr/>
            </a:pPr>
            <a:endParaRPr lang="it-IT" sz="2000" dirty="0">
              <a:cs typeface="Times New Roman" panose="02020603050405020304" pitchFamily="18" charset="0"/>
            </a:endParaRPr>
          </a:p>
          <a:p>
            <a:pPr>
              <a:defRPr/>
            </a:pPr>
            <a:endParaRPr lang="it-IT" sz="2000" dirty="0">
              <a:cs typeface="Times New Roman" panose="02020603050405020304" pitchFamily="18" charset="0"/>
            </a:endParaRPr>
          </a:p>
          <a:p>
            <a:pPr>
              <a:defRPr/>
            </a:pPr>
            <a:r>
              <a:rPr lang="it-IT" sz="2000" dirty="0">
                <a:effectLst>
                  <a:outerShdw blurRad="38100" dist="38100" dir="2700000" algn="tl">
                    <a:srgbClr val="000000">
                      <a:alpha val="43137"/>
                    </a:srgbClr>
                  </a:outerShdw>
                </a:effectLst>
                <a:cs typeface="Times New Roman" panose="02020603050405020304" pitchFamily="18" charset="0"/>
              </a:rPr>
              <a:t>Teoria dell’ibridazione (</a:t>
            </a:r>
            <a:r>
              <a:rPr lang="it-IT" sz="2000" dirty="0" err="1">
                <a:effectLst>
                  <a:outerShdw blurRad="38100" dist="38100" dir="2700000" algn="tl">
                    <a:srgbClr val="000000">
                      <a:alpha val="43137"/>
                    </a:srgbClr>
                  </a:outerShdw>
                </a:effectLst>
                <a:cs typeface="Times New Roman" panose="02020603050405020304" pitchFamily="18" charset="0"/>
              </a:rPr>
              <a:t>Trinkaus</a:t>
            </a:r>
            <a:r>
              <a:rPr lang="it-IT" sz="2000" dirty="0">
                <a:effectLst>
                  <a:outerShdw blurRad="38100" dist="38100" dir="2700000" algn="tl">
                    <a:srgbClr val="000000">
                      <a:alpha val="43137"/>
                    </a:srgbClr>
                  </a:outerShdw>
                </a:effectLst>
                <a:cs typeface="Times New Roman" panose="02020603050405020304" pitchFamily="18" charset="0"/>
              </a:rPr>
              <a:t>): </a:t>
            </a:r>
            <a:r>
              <a:rPr lang="it-IT" sz="2000" dirty="0">
                <a:cs typeface="Times New Roman" panose="02020603050405020304" pitchFamily="18" charset="0"/>
              </a:rPr>
              <a:t>incrocio nelle varie aree geografiche dell’umanità moderna con le popolazioni preesistenti.</a:t>
            </a:r>
          </a:p>
        </p:txBody>
      </p:sp>
      <p:sp>
        <p:nvSpPr>
          <p:cNvPr id="4" name="CasellaDiTesto 3"/>
          <p:cNvSpPr txBox="1"/>
          <p:nvPr/>
        </p:nvSpPr>
        <p:spPr>
          <a:xfrm>
            <a:off x="250825" y="5373688"/>
            <a:ext cx="8497888" cy="1168400"/>
          </a:xfrm>
          <a:prstGeom prst="rect">
            <a:avLst/>
          </a:prstGeom>
          <a:noFill/>
        </p:spPr>
        <p:txBody>
          <a:bodyPr>
            <a:spAutoFit/>
          </a:bodyPr>
          <a:lstStyle/>
          <a:p>
            <a:pPr>
              <a:defRPr/>
            </a:pPr>
            <a:r>
              <a:rPr lang="it-IT" sz="1400" dirty="0" err="1">
                <a:cs typeface="Times New Roman" panose="02020603050405020304" pitchFamily="18" charset="0"/>
              </a:rPr>
              <a:t>*Il</a:t>
            </a:r>
            <a:r>
              <a:rPr lang="it-IT" sz="1400" dirty="0">
                <a:cs typeface="Times New Roman" panose="02020603050405020304" pitchFamily="18" charset="0"/>
              </a:rPr>
              <a:t> </a:t>
            </a:r>
            <a:r>
              <a:rPr lang="it-IT" sz="1400" b="1" dirty="0">
                <a:cs typeface="Times New Roman" panose="02020603050405020304" pitchFamily="18" charset="0"/>
              </a:rPr>
              <a:t>flusso genico</a:t>
            </a:r>
            <a:r>
              <a:rPr lang="it-IT" sz="1400" dirty="0">
                <a:cs typeface="Times New Roman" panose="02020603050405020304" pitchFamily="18" charset="0"/>
              </a:rPr>
              <a:t> è la diffusione dei geni fra popolazioni, per migrazioni di individui in età riproduttiva. Il flusso genico può introdurre in una popolazione nuovi alleli o può cambiare le frequenze </a:t>
            </a:r>
            <a:r>
              <a:rPr lang="it-IT" sz="1400" dirty="0" err="1">
                <a:cs typeface="Times New Roman" panose="02020603050405020304" pitchFamily="18" charset="0"/>
              </a:rPr>
              <a:t>alleliche</a:t>
            </a:r>
            <a:r>
              <a:rPr lang="it-IT" sz="1400" dirty="0">
                <a:cs typeface="Times New Roman" panose="02020603050405020304" pitchFamily="18" charset="0"/>
              </a:rPr>
              <a:t>. L'effetto globale del flusso genico è quello di ridurre le differenze genetiche medie tra le popolazioni e quindi di limitarne l'evoluzione. D'altra parte, il flusso genico può aumentare la variabilità interna di una popolazione, aumentandone il polimorfismo.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304800"/>
            <a:ext cx="9144000" cy="523220"/>
          </a:xfrm>
          <a:prstGeom prst="rect">
            <a:avLst/>
          </a:prstGeom>
          <a:noFill/>
          <a:ln w="9525">
            <a:noFill/>
            <a:miter lim="800000"/>
            <a:headEnd/>
            <a:tailEnd/>
          </a:ln>
        </p:spPr>
        <p:txBody>
          <a:bodyPr>
            <a:spAutoFit/>
          </a:bodyPr>
          <a:lstStyle/>
          <a:p>
            <a:pPr algn="ctr">
              <a:defRPr/>
            </a:pPr>
            <a:r>
              <a:rPr lang="it-IT" sz="2800" i="1" dirty="0" smtClean="0">
                <a:solidFill>
                  <a:srgbClr val="92D050"/>
                </a:solidFill>
                <a:effectLst>
                  <a:outerShdw blurRad="38100" dist="38100" dir="2700000" algn="tl">
                    <a:srgbClr val="000000">
                      <a:alpha val="43137"/>
                    </a:srgbClr>
                  </a:outerShdw>
                </a:effectLst>
                <a:cs typeface="Times New Roman" panose="02020603050405020304" pitchFamily="18" charset="0"/>
              </a:rPr>
              <a:t>Partial substitution model</a:t>
            </a:r>
            <a:endParaRPr lang="it-IT" sz="2800" i="1" dirty="0">
              <a:solidFill>
                <a:srgbClr val="92D050"/>
              </a:solidFill>
              <a:effectLst>
                <a:outerShdw blurRad="38100" dist="38100" dir="2700000" algn="tl">
                  <a:srgbClr val="000000">
                    <a:alpha val="43137"/>
                  </a:srgbClr>
                </a:outerShdw>
              </a:effectLst>
              <a:cs typeface="Times New Roman" panose="02020603050405020304" pitchFamily="18" charset="0"/>
            </a:endParaRPr>
          </a:p>
        </p:txBody>
      </p:sp>
      <p:sp>
        <p:nvSpPr>
          <p:cNvPr id="9219" name="Rectangle 3"/>
          <p:cNvSpPr>
            <a:spLocks noChangeArrowheads="1"/>
          </p:cNvSpPr>
          <p:nvPr/>
        </p:nvSpPr>
        <p:spPr bwMode="auto">
          <a:xfrm>
            <a:off x="323850" y="1522413"/>
            <a:ext cx="8424863" cy="2246769"/>
          </a:xfrm>
          <a:prstGeom prst="rect">
            <a:avLst/>
          </a:prstGeom>
          <a:noFill/>
          <a:ln w="9525">
            <a:noFill/>
            <a:miter lim="800000"/>
            <a:headEnd/>
            <a:tailEnd/>
          </a:ln>
        </p:spPr>
        <p:txBody>
          <a:bodyPr>
            <a:spAutoFit/>
          </a:bodyPr>
          <a:lstStyle/>
          <a:p>
            <a:pPr algn="just">
              <a:defRPr/>
            </a:pPr>
            <a:r>
              <a:rPr lang="it-IT" sz="2000" i="1" dirty="0" smtClean="0">
                <a:solidFill>
                  <a:srgbClr val="92D050"/>
                </a:solidFill>
                <a:effectLst>
                  <a:outerShdw blurRad="38100" dist="38100" dir="2700000" algn="tl">
                    <a:srgbClr val="000000">
                      <a:alpha val="43137"/>
                    </a:srgbClr>
                  </a:outerShdw>
                </a:effectLst>
                <a:cs typeface="Times New Roman" panose="02020603050405020304" pitchFamily="18" charset="0"/>
              </a:rPr>
              <a:t>Theory of integration(Smith, 1987) or partial replace:</a:t>
            </a:r>
          </a:p>
          <a:p>
            <a:pPr algn="just">
              <a:defRPr/>
            </a:pPr>
            <a:r>
              <a:rPr lang="it-IT" sz="2000" i="1" dirty="0" smtClean="0">
                <a:solidFill>
                  <a:srgbClr val="92D050"/>
                </a:solidFill>
                <a:effectLst>
                  <a:outerShdw blurRad="38100" dist="38100" dir="2700000" algn="tl">
                    <a:srgbClr val="000000">
                      <a:alpha val="43137"/>
                    </a:srgbClr>
                  </a:outerShdw>
                </a:effectLst>
                <a:cs typeface="Times New Roman" panose="02020603050405020304" pitchFamily="18" charset="0"/>
              </a:rPr>
              <a:t>Integration from european population of the genetic patrimoni of modern human, bu genetic flow*. Paleontological proof: fossils from eastern Europe (Vindija)</a:t>
            </a:r>
          </a:p>
          <a:p>
            <a:pPr algn="just">
              <a:defRPr/>
            </a:pPr>
            <a:endParaRPr lang="it-IT" sz="2000" i="1" dirty="0">
              <a:solidFill>
                <a:srgbClr val="92D050"/>
              </a:solidFill>
              <a:cs typeface="Times New Roman" panose="02020603050405020304" pitchFamily="18" charset="0"/>
            </a:endParaRPr>
          </a:p>
          <a:p>
            <a:pPr algn="just">
              <a:defRPr/>
            </a:pPr>
            <a:r>
              <a:rPr lang="it-IT" sz="2000" i="1" dirty="0" smtClean="0">
                <a:solidFill>
                  <a:srgbClr val="92D050"/>
                </a:solidFill>
                <a:cs typeface="Times New Roman" panose="02020603050405020304" pitchFamily="18" charset="0"/>
              </a:rPr>
              <a:t>Hybridation theory (Trinkaus): Interbreeding in the various geographic area of modern human and preexisting population</a:t>
            </a:r>
            <a:endParaRPr lang="it-IT" sz="2000" i="1" dirty="0">
              <a:solidFill>
                <a:srgbClr val="92D050"/>
              </a:solidFill>
              <a:cs typeface="Times New Roman" panose="02020603050405020304" pitchFamily="18" charset="0"/>
            </a:endParaRPr>
          </a:p>
        </p:txBody>
      </p:sp>
      <p:sp>
        <p:nvSpPr>
          <p:cNvPr id="4" name="CasellaDiTesto 3"/>
          <p:cNvSpPr txBox="1"/>
          <p:nvPr/>
        </p:nvSpPr>
        <p:spPr>
          <a:xfrm>
            <a:off x="250825" y="5643578"/>
            <a:ext cx="8497888" cy="954107"/>
          </a:xfrm>
          <a:prstGeom prst="rect">
            <a:avLst/>
          </a:prstGeom>
          <a:noFill/>
        </p:spPr>
        <p:txBody>
          <a:bodyPr wrap="square">
            <a:spAutoFit/>
          </a:bodyPr>
          <a:lstStyle/>
          <a:p>
            <a:pPr algn="just">
              <a:defRPr/>
            </a:pPr>
            <a:r>
              <a:rPr lang="it-IT" sz="1400" i="1" dirty="0" smtClean="0">
                <a:solidFill>
                  <a:srgbClr val="92D050"/>
                </a:solidFill>
                <a:cs typeface="Times New Roman" panose="02020603050405020304" pitchFamily="18" charset="0"/>
              </a:rPr>
              <a:t>*</a:t>
            </a:r>
            <a:r>
              <a:rPr lang="it-IT" sz="1400" b="1" i="1" dirty="0" smtClean="0">
                <a:solidFill>
                  <a:srgbClr val="92D050"/>
                </a:solidFill>
                <a:cs typeface="Times New Roman" panose="02020603050405020304" pitchFamily="18" charset="0"/>
              </a:rPr>
              <a:t>Genetic flow </a:t>
            </a:r>
            <a:r>
              <a:rPr lang="it-IT" sz="1400" i="1" dirty="0" smtClean="0">
                <a:solidFill>
                  <a:srgbClr val="92D050"/>
                </a:solidFill>
                <a:cs typeface="Times New Roman" panose="02020603050405020304" pitchFamily="18" charset="0"/>
              </a:rPr>
              <a:t>is the diffusion of gene between population, by migration of individual in reproductive aige. The genetic flow can introduce in a population new allel and can change the allelic frequence. The global genetic effect is the reduction of genetic differences between population and then limit the evolution. In another hand, genetic flow can increase the internal variabilità of a population, increasing the polymophism.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Utente\Documenti\FEDERICA\immagini scan\Paleolitico superiore\Eva africana.bmp"/>
          <p:cNvPicPr>
            <a:picLocks noChangeAspect="1" noChangeArrowheads="1"/>
          </p:cNvPicPr>
          <p:nvPr/>
        </p:nvPicPr>
        <p:blipFill>
          <a:blip r:embed="rId3"/>
          <a:srcRect/>
          <a:stretch>
            <a:fillRect/>
          </a:stretch>
        </p:blipFill>
        <p:spPr bwMode="auto">
          <a:xfrm>
            <a:off x="1371600" y="434991"/>
            <a:ext cx="6162675" cy="5280025"/>
          </a:xfrm>
          <a:prstGeom prst="rect">
            <a:avLst/>
          </a:prstGeom>
          <a:noFill/>
          <a:ln w="9525">
            <a:noFill/>
            <a:miter lim="800000"/>
            <a:headEnd/>
            <a:tailEnd/>
          </a:ln>
        </p:spPr>
      </p:pic>
      <p:sp>
        <p:nvSpPr>
          <p:cNvPr id="10243" name="Text Box 3"/>
          <p:cNvSpPr txBox="1">
            <a:spLocks noChangeArrowheads="1"/>
          </p:cNvSpPr>
          <p:nvPr/>
        </p:nvSpPr>
        <p:spPr bwMode="auto">
          <a:xfrm>
            <a:off x="0" y="5929330"/>
            <a:ext cx="9144000" cy="707886"/>
          </a:xfrm>
          <a:prstGeom prst="rect">
            <a:avLst/>
          </a:prstGeom>
          <a:noFill/>
          <a:ln w="9525">
            <a:noFill/>
            <a:miter lim="800000"/>
            <a:headEnd/>
            <a:tailEnd/>
          </a:ln>
        </p:spPr>
        <p:txBody>
          <a:bodyPr wrap="square">
            <a:spAutoFit/>
          </a:bodyPr>
          <a:lstStyle/>
          <a:p>
            <a:pPr algn="ctr">
              <a:spcBef>
                <a:spcPct val="50000"/>
              </a:spcBef>
              <a:defRPr/>
            </a:pPr>
            <a:r>
              <a:rPr lang="it-IT" sz="1600" dirty="0">
                <a:cs typeface="Times New Roman" pitchFamily="18" charset="0"/>
              </a:rPr>
              <a:t>L’origine africana dell’uomo moderno desunta dalla studio del DNA mitocondriale </a:t>
            </a:r>
            <a:r>
              <a:rPr lang="it-IT" sz="1600" dirty="0" smtClean="0">
                <a:cs typeface="Times New Roman" pitchFamily="18" charset="0"/>
              </a:rPr>
              <a:t>attuale</a:t>
            </a:r>
          </a:p>
          <a:p>
            <a:pPr algn="ctr">
              <a:spcBef>
                <a:spcPct val="50000"/>
              </a:spcBef>
              <a:defRPr/>
            </a:pPr>
            <a:r>
              <a:rPr lang="it-IT" sz="1600" i="1" dirty="0" smtClean="0">
                <a:solidFill>
                  <a:srgbClr val="92D050"/>
                </a:solidFill>
                <a:cs typeface="Times New Roman" pitchFamily="18" charset="0"/>
              </a:rPr>
              <a:t>The african origin of modern human evidencied by the study of actual mitochondrial DNA</a:t>
            </a:r>
            <a:endParaRPr lang="it-IT" sz="1600" i="1" dirty="0">
              <a:solidFill>
                <a:srgbClr val="92D050"/>
              </a:solidFill>
              <a:cs typeface="Times New Roman" pitchFamily="18" charset="0"/>
            </a:endParaRPr>
          </a:p>
        </p:txBody>
      </p:sp>
      <p:sp>
        <p:nvSpPr>
          <p:cNvPr id="10244" name="Rectangle 4"/>
          <p:cNvSpPr>
            <a:spLocks noChangeArrowheads="1"/>
          </p:cNvSpPr>
          <p:nvPr/>
        </p:nvSpPr>
        <p:spPr bwMode="auto">
          <a:xfrm>
            <a:off x="214313" y="71438"/>
            <a:ext cx="3717684" cy="369332"/>
          </a:xfrm>
          <a:prstGeom prst="rect">
            <a:avLst/>
          </a:prstGeom>
          <a:noFill/>
          <a:ln w="9525">
            <a:noFill/>
            <a:miter lim="800000"/>
            <a:headEnd/>
            <a:tailEnd/>
          </a:ln>
        </p:spPr>
        <p:txBody>
          <a:bodyPr wrap="none">
            <a:spAutoFit/>
          </a:bodyPr>
          <a:lstStyle/>
          <a:p>
            <a:pPr>
              <a:defRPr/>
            </a:pPr>
            <a:r>
              <a:rPr lang="it-IT" sz="1800" dirty="0">
                <a:cs typeface="Times New Roman" pitchFamily="18" charset="0"/>
              </a:rPr>
              <a:t>Le prove </a:t>
            </a:r>
            <a:r>
              <a:rPr lang="it-IT" sz="1800" dirty="0" smtClean="0">
                <a:cs typeface="Times New Roman" pitchFamily="18" charset="0"/>
              </a:rPr>
              <a:t>genetiche / </a:t>
            </a:r>
            <a:r>
              <a:rPr lang="it-IT" sz="1800" i="1" dirty="0" smtClean="0">
                <a:solidFill>
                  <a:srgbClr val="92D050"/>
                </a:solidFill>
                <a:cs typeface="Times New Roman" pitchFamily="18" charset="0"/>
              </a:rPr>
              <a:t>Genetic evidence</a:t>
            </a:r>
            <a:endParaRPr lang="it-IT" sz="1800" i="1" dirty="0">
              <a:solidFill>
                <a:srgbClr val="92D050"/>
              </a:solidFill>
              <a:cs typeface="Times New Roman" pitchFamily="18" charset="0"/>
            </a:endParaRPr>
          </a:p>
        </p:txBody>
      </p:sp>
      <p:sp>
        <p:nvSpPr>
          <p:cNvPr id="5" name="Ellipse 4"/>
          <p:cNvSpPr/>
          <p:nvPr/>
        </p:nvSpPr>
        <p:spPr>
          <a:xfrm>
            <a:off x="6084888" y="3740166"/>
            <a:ext cx="1871662" cy="1655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srcRect/>
          <a:stretch>
            <a:fillRect/>
          </a:stretch>
        </p:blipFill>
        <p:spPr bwMode="auto">
          <a:xfrm>
            <a:off x="611188" y="1557338"/>
            <a:ext cx="2209800" cy="2276475"/>
          </a:xfrm>
          <a:prstGeom prst="rect">
            <a:avLst/>
          </a:prstGeom>
          <a:noFill/>
          <a:ln w="9525">
            <a:noFill/>
            <a:miter lim="800000"/>
            <a:headEnd/>
            <a:tailEnd/>
          </a:ln>
        </p:spPr>
      </p:pic>
      <p:sp>
        <p:nvSpPr>
          <p:cNvPr id="6" name="ZoneTexte 5"/>
          <p:cNvSpPr txBox="1"/>
          <p:nvPr/>
        </p:nvSpPr>
        <p:spPr>
          <a:xfrm>
            <a:off x="3357554" y="1428736"/>
            <a:ext cx="5286412" cy="2071702"/>
          </a:xfrm>
          <a:prstGeom prst="rect">
            <a:avLst/>
          </a:prstGeom>
          <a:noFill/>
          <a:ln>
            <a:solidFill>
              <a:schemeClr val="tx1"/>
            </a:solidFill>
          </a:ln>
        </p:spPr>
        <p:txBody>
          <a:bodyPr wrap="square" rtlCol="0">
            <a:spAutoFit/>
          </a:bodyPr>
          <a:lstStyle/>
          <a:p>
            <a:r>
              <a:rPr lang="it-IT" sz="1600" dirty="0" err="1" smtClean="0"/>
              <a:t>Day</a:t>
            </a:r>
            <a:r>
              <a:rPr lang="it-IT" sz="1600" dirty="0" smtClean="0"/>
              <a:t> &amp; Stringer (1982)</a:t>
            </a:r>
          </a:p>
          <a:p>
            <a:pPr>
              <a:buFont typeface="Arial" pitchFamily="34" charset="0"/>
              <a:buChar char="•"/>
            </a:pPr>
            <a:r>
              <a:rPr lang="it-IT" sz="1600" dirty="0" smtClean="0"/>
              <a:t> Volta cranica corta ed elevata</a:t>
            </a:r>
          </a:p>
          <a:p>
            <a:pPr>
              <a:buFont typeface="Arial" pitchFamily="34" charset="0"/>
              <a:buChar char="•"/>
            </a:pPr>
            <a:r>
              <a:rPr lang="it-IT" sz="1600" dirty="0" smtClean="0"/>
              <a:t> Ossa parietali nel piano sagittale lungi e curvi</a:t>
            </a:r>
          </a:p>
          <a:p>
            <a:pPr>
              <a:buFont typeface="Arial" pitchFamily="34" charset="0"/>
              <a:buChar char="•"/>
            </a:pPr>
            <a:r>
              <a:rPr lang="it-IT" sz="1600" dirty="0" smtClean="0"/>
              <a:t> Volta parietale nel piano coronale alta e larga</a:t>
            </a:r>
          </a:p>
          <a:p>
            <a:pPr>
              <a:buFont typeface="Arial" pitchFamily="34" charset="0"/>
              <a:buChar char="•"/>
            </a:pPr>
            <a:r>
              <a:rPr lang="it-IT" sz="1600" dirty="0" smtClean="0"/>
              <a:t> Osso occipitale lungo e stretto, senza proiezione</a:t>
            </a:r>
          </a:p>
          <a:p>
            <a:pPr>
              <a:buFont typeface="Arial" pitchFamily="34" charset="0"/>
              <a:buChar char="•"/>
            </a:pPr>
            <a:r>
              <a:rPr lang="it-IT" sz="1600" dirty="0" smtClean="0"/>
              <a:t> Osso frontale elevato</a:t>
            </a:r>
          </a:p>
          <a:p>
            <a:pPr>
              <a:buFont typeface="Arial" pitchFamily="34" charset="0"/>
              <a:buChar char="•"/>
            </a:pPr>
            <a:r>
              <a:rPr lang="it-IT" sz="1600" dirty="0" smtClean="0"/>
              <a:t> Complesso sopra-orbitale non continuo</a:t>
            </a:r>
          </a:p>
          <a:p>
            <a:pPr>
              <a:buFont typeface="Arial" pitchFamily="34" charset="0"/>
              <a:buChar char="•"/>
            </a:pPr>
            <a:r>
              <a:rPr lang="it-IT" sz="1600" dirty="0" smtClean="0"/>
              <a:t> Presenza di una fossa canina</a:t>
            </a:r>
            <a:endParaRPr lang="it-IT" sz="1600" dirty="0"/>
          </a:p>
        </p:txBody>
      </p:sp>
      <p:sp>
        <p:nvSpPr>
          <p:cNvPr id="7" name="ZoneTexte 6"/>
          <p:cNvSpPr txBox="1"/>
          <p:nvPr/>
        </p:nvSpPr>
        <p:spPr>
          <a:xfrm>
            <a:off x="857224" y="4143380"/>
            <a:ext cx="6929486" cy="2062103"/>
          </a:xfrm>
          <a:prstGeom prst="rect">
            <a:avLst/>
          </a:prstGeom>
          <a:noFill/>
          <a:ln>
            <a:solidFill>
              <a:schemeClr val="tx1"/>
            </a:solidFill>
          </a:ln>
        </p:spPr>
        <p:txBody>
          <a:bodyPr wrap="square" rtlCol="0">
            <a:spAutoFit/>
          </a:bodyPr>
          <a:lstStyle/>
          <a:p>
            <a:r>
              <a:rPr lang="it-IT" sz="1600" dirty="0" err="1" smtClean="0"/>
              <a:t>Vandermeersch</a:t>
            </a:r>
            <a:r>
              <a:rPr lang="it-IT" sz="1600" dirty="0" smtClean="0"/>
              <a:t> (1981, 2005)</a:t>
            </a:r>
          </a:p>
          <a:p>
            <a:pPr>
              <a:buFont typeface="Arial" pitchFamily="34" charset="0"/>
              <a:buChar char="•"/>
            </a:pPr>
            <a:r>
              <a:rPr lang="it-IT" sz="1600" dirty="0" smtClean="0"/>
              <a:t> Forma arrotondata del cranio</a:t>
            </a:r>
          </a:p>
          <a:p>
            <a:pPr>
              <a:buFont typeface="Arial" pitchFamily="34" charset="0"/>
              <a:buChar char="•"/>
            </a:pPr>
            <a:r>
              <a:rPr lang="it-IT" sz="1600" dirty="0" smtClean="0"/>
              <a:t> Capacita cranica elevata</a:t>
            </a:r>
          </a:p>
          <a:p>
            <a:pPr>
              <a:buFont typeface="Arial" pitchFamily="34" charset="0"/>
              <a:buChar char="•"/>
            </a:pPr>
            <a:r>
              <a:rPr lang="it-IT" sz="1600" dirty="0" smtClean="0"/>
              <a:t> Diminuzione della robustezza (riduzione / scomparsa delle superstrutture)</a:t>
            </a:r>
          </a:p>
          <a:p>
            <a:pPr>
              <a:buFont typeface="Arial" pitchFamily="34" charset="0"/>
              <a:buChar char="•"/>
            </a:pPr>
            <a:r>
              <a:rPr lang="it-IT" sz="1600" dirty="0" smtClean="0"/>
              <a:t> Volta cranica elevata, con le parete laterale paralleli o divergente (verso l’alto)</a:t>
            </a:r>
          </a:p>
          <a:p>
            <a:pPr>
              <a:buFont typeface="Arial" pitchFamily="34" charset="0"/>
              <a:buChar char="•"/>
            </a:pPr>
            <a:r>
              <a:rPr lang="it-IT" sz="1600" dirty="0" smtClean="0"/>
              <a:t> Osso occipitale regolarmente arrotondato</a:t>
            </a:r>
          </a:p>
          <a:p>
            <a:pPr>
              <a:buFont typeface="Arial" pitchFamily="34" charset="0"/>
              <a:buChar char="•"/>
            </a:pPr>
            <a:r>
              <a:rPr lang="it-IT" sz="1600" dirty="0" smtClean="0"/>
              <a:t> Faccia corta</a:t>
            </a:r>
          </a:p>
          <a:p>
            <a:pPr>
              <a:buFont typeface="Arial" pitchFamily="34" charset="0"/>
              <a:buChar char="•"/>
            </a:pPr>
            <a:r>
              <a:rPr lang="it-IT" sz="1600" dirty="0" smtClean="0"/>
              <a:t> Tendenza ad una riduzione delle dimensione dentarie</a:t>
            </a:r>
          </a:p>
        </p:txBody>
      </p:sp>
      <p:sp>
        <p:nvSpPr>
          <p:cNvPr id="8" name="ZoneTexte 7"/>
          <p:cNvSpPr txBox="1"/>
          <p:nvPr/>
        </p:nvSpPr>
        <p:spPr>
          <a:xfrm>
            <a:off x="0" y="142852"/>
            <a:ext cx="9144000" cy="857256"/>
          </a:xfrm>
          <a:prstGeom prst="rect">
            <a:avLst/>
          </a:prstGeom>
          <a:noFill/>
        </p:spPr>
        <p:txBody>
          <a:bodyPr wrap="square" rtlCol="0">
            <a:spAutoFit/>
          </a:bodyPr>
          <a:lstStyle/>
          <a:p>
            <a:pPr algn="ctr"/>
            <a:r>
              <a:rPr lang="it-IT" dirty="0" smtClean="0"/>
              <a:t>Definizione della specie </a:t>
            </a:r>
            <a:r>
              <a:rPr lang="it-IT" i="1" dirty="0" smtClean="0"/>
              <a:t>Homo sapiens </a:t>
            </a:r>
            <a:r>
              <a:rPr lang="it-IT" dirty="0" smtClean="0"/>
              <a:t>basata sui criteri morfologici (Definizione paleontologica della specie)</a:t>
            </a: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t="33010" b="8548"/>
          <a:stretch>
            <a:fillRect/>
          </a:stretch>
        </p:blipFill>
        <p:spPr bwMode="auto">
          <a:xfrm>
            <a:off x="90488" y="2285992"/>
            <a:ext cx="8961437" cy="3929090"/>
          </a:xfrm>
          <a:prstGeom prst="rect">
            <a:avLst/>
          </a:prstGeom>
          <a:noFill/>
          <a:ln w="9525">
            <a:noFill/>
            <a:miter lim="800000"/>
            <a:headEnd/>
            <a:tailEnd/>
          </a:ln>
        </p:spPr>
      </p:pic>
      <p:sp>
        <p:nvSpPr>
          <p:cNvPr id="3" name="ZoneTexte 2"/>
          <p:cNvSpPr txBox="1"/>
          <p:nvPr/>
        </p:nvSpPr>
        <p:spPr>
          <a:xfrm>
            <a:off x="642910" y="214290"/>
            <a:ext cx="8001056" cy="1938992"/>
          </a:xfrm>
          <a:prstGeom prst="rect">
            <a:avLst/>
          </a:prstGeom>
          <a:noFill/>
        </p:spPr>
        <p:txBody>
          <a:bodyPr wrap="square" rtlCol="0">
            <a:spAutoFit/>
          </a:bodyPr>
          <a:lstStyle/>
          <a:p>
            <a:r>
              <a:rPr lang="it-IT" dirty="0" smtClean="0"/>
              <a:t>Variabilità del </a:t>
            </a:r>
            <a:r>
              <a:rPr lang="it-IT" dirty="0" err="1" smtClean="0"/>
              <a:t>mtDNA</a:t>
            </a:r>
            <a:r>
              <a:rPr lang="it-IT" dirty="0" smtClean="0"/>
              <a:t> attuale</a:t>
            </a:r>
          </a:p>
          <a:p>
            <a:endParaRPr lang="it-IT" dirty="0" smtClean="0"/>
          </a:p>
          <a:p>
            <a:r>
              <a:rPr lang="it-IT" dirty="0" smtClean="0"/>
              <a:t>« Tutta la variabilità del </a:t>
            </a:r>
            <a:r>
              <a:rPr lang="it-IT" dirty="0" err="1" smtClean="0"/>
              <a:t>mtDNA</a:t>
            </a:r>
            <a:r>
              <a:rPr lang="it-IT" dirty="0" smtClean="0"/>
              <a:t> umano attuale e mondiale è anche presente in Africa (Africa dell’Est), quindi sarebbe il posto più probabile dell’origine della specie </a:t>
            </a:r>
            <a:r>
              <a:rPr lang="it-IT" i="1" dirty="0" smtClean="0"/>
              <a:t>Homo sapiens.</a:t>
            </a:r>
            <a:r>
              <a:rPr lang="it-IT" dirty="0" smtClean="0"/>
              <a:t> »</a:t>
            </a:r>
            <a:r>
              <a:rPr lang="it-IT" i="1" dirty="0" smtClean="0"/>
              <a:t> </a:t>
            </a:r>
            <a:r>
              <a:rPr lang="it-IT" dirty="0" smtClean="0"/>
              <a:t> </a:t>
            </a:r>
            <a:endParaRPr lang="it-IT" dirty="0"/>
          </a:p>
        </p:txBody>
      </p:sp>
      <p:sp>
        <p:nvSpPr>
          <p:cNvPr id="4" name="ZoneTexte 3"/>
          <p:cNvSpPr txBox="1"/>
          <p:nvPr/>
        </p:nvSpPr>
        <p:spPr>
          <a:xfrm>
            <a:off x="0" y="6253483"/>
            <a:ext cx="9144000" cy="461665"/>
          </a:xfrm>
          <a:prstGeom prst="rect">
            <a:avLst/>
          </a:prstGeom>
          <a:noFill/>
        </p:spPr>
        <p:txBody>
          <a:bodyPr wrap="square" rtlCol="0">
            <a:spAutoFit/>
          </a:bodyPr>
          <a:lstStyle/>
          <a:p>
            <a:pPr algn="ctr"/>
            <a:r>
              <a:rPr lang="it-IT" dirty="0" smtClean="0"/>
              <a:t>Diversità di un segnale genetico immaginario (schema)</a:t>
            </a:r>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90488" y="66675"/>
            <a:ext cx="8961437" cy="67230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52388" y="52388"/>
            <a:ext cx="9037637" cy="6751637"/>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14760" y="285728"/>
            <a:ext cx="8712893" cy="6286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pic>
        <p:nvPicPr>
          <p:cNvPr id="24579" name="Picture 3"/>
          <p:cNvPicPr>
            <a:picLocks noChangeAspect="1" noChangeArrowheads="1"/>
          </p:cNvPicPr>
          <p:nvPr/>
        </p:nvPicPr>
        <p:blipFill>
          <a:blip r:embed="rId4"/>
          <a:srcRect/>
          <a:stretch>
            <a:fillRect/>
          </a:stretch>
        </p:blipFill>
        <p:spPr bwMode="auto">
          <a:xfrm>
            <a:off x="104775" y="19050"/>
            <a:ext cx="8932863" cy="68183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142875" y="90488"/>
            <a:ext cx="8856663" cy="667543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571500" y="1928813"/>
            <a:ext cx="3821113" cy="4071937"/>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214313" y="142875"/>
            <a:ext cx="6715125" cy="738188"/>
          </a:xfrm>
          <a:prstGeom prst="rect">
            <a:avLst/>
          </a:prstGeom>
          <a:noFill/>
        </p:spPr>
        <p:txBody>
          <a:bodyPr>
            <a:spAutoFit/>
          </a:bodyPr>
          <a:lstStyle/>
          <a:p>
            <a:pPr>
              <a:defRPr/>
            </a:pPr>
            <a:r>
              <a:rPr lang="it-IT" b="1" i="1" dirty="0">
                <a:solidFill>
                  <a:schemeClr val="bg1"/>
                </a:solidFill>
                <a:effectLst>
                  <a:outerShdw blurRad="38100" dist="38100" dir="2700000" algn="tl">
                    <a:srgbClr val="000000">
                      <a:alpha val="43137"/>
                    </a:srgbClr>
                  </a:outerShdw>
                </a:effectLst>
                <a:latin typeface="+mj-lt"/>
              </a:rPr>
              <a:t>Homo </a:t>
            </a:r>
            <a:r>
              <a:rPr lang="it-IT" b="1" i="1" dirty="0" err="1">
                <a:solidFill>
                  <a:schemeClr val="bg1"/>
                </a:solidFill>
                <a:effectLst>
                  <a:outerShdw blurRad="38100" dist="38100" dir="2700000" algn="tl">
                    <a:srgbClr val="000000">
                      <a:alpha val="43137"/>
                    </a:srgbClr>
                  </a:outerShdw>
                </a:effectLst>
                <a:latin typeface="+mj-lt"/>
              </a:rPr>
              <a:t>rhodesiensis</a:t>
            </a:r>
            <a:endParaRPr lang="it-IT" b="1" i="1" dirty="0">
              <a:solidFill>
                <a:schemeClr val="bg1"/>
              </a:solidFill>
              <a:effectLst>
                <a:outerShdw blurRad="38100" dist="38100" dir="2700000" algn="tl">
                  <a:srgbClr val="000000">
                    <a:alpha val="43137"/>
                  </a:srgbClr>
                </a:outerShdw>
              </a:effectLst>
              <a:latin typeface="+mj-lt"/>
            </a:endParaRPr>
          </a:p>
          <a:p>
            <a:pPr>
              <a:defRPr/>
            </a:pPr>
            <a:r>
              <a:rPr lang="it-IT" sz="1800" b="1" i="1" dirty="0">
                <a:solidFill>
                  <a:schemeClr val="bg1"/>
                </a:solidFill>
                <a:effectLst>
                  <a:outerShdw blurRad="38100" dist="38100" dir="2700000" algn="tl">
                    <a:srgbClr val="000000">
                      <a:alpha val="43137"/>
                    </a:srgbClr>
                  </a:outerShdw>
                </a:effectLst>
                <a:latin typeface="+mj-lt"/>
              </a:rPr>
              <a:t>(Woodward,1921) </a:t>
            </a:r>
          </a:p>
        </p:txBody>
      </p:sp>
      <p:sp>
        <p:nvSpPr>
          <p:cNvPr id="27652" name="CasellaDiTesto 3"/>
          <p:cNvSpPr txBox="1">
            <a:spLocks noChangeArrowheads="1"/>
          </p:cNvSpPr>
          <p:nvPr/>
        </p:nvSpPr>
        <p:spPr bwMode="auto">
          <a:xfrm>
            <a:off x="571500" y="6072188"/>
            <a:ext cx="3786188" cy="461962"/>
          </a:xfrm>
          <a:prstGeom prst="rect">
            <a:avLst/>
          </a:prstGeom>
          <a:noFill/>
          <a:ln w="9525">
            <a:noFill/>
            <a:miter lim="800000"/>
            <a:headEnd/>
            <a:tailEnd/>
          </a:ln>
        </p:spPr>
        <p:txBody>
          <a:bodyPr>
            <a:spAutoFit/>
          </a:bodyPr>
          <a:lstStyle/>
          <a:p>
            <a:r>
              <a:rPr lang="it-IT"/>
              <a:t>Broken Hill (Zambia)</a:t>
            </a:r>
          </a:p>
        </p:txBody>
      </p:sp>
      <p:sp>
        <p:nvSpPr>
          <p:cNvPr id="5" name="CasellaDiTesto 4"/>
          <p:cNvSpPr txBox="1"/>
          <p:nvPr/>
        </p:nvSpPr>
        <p:spPr>
          <a:xfrm>
            <a:off x="5072063" y="357188"/>
            <a:ext cx="3643312" cy="5508625"/>
          </a:xfrm>
          <a:prstGeom prst="rect">
            <a:avLst/>
          </a:prstGeom>
          <a:noFill/>
        </p:spPr>
        <p:txBody>
          <a:bodyPr>
            <a:spAutoFit/>
          </a:bodyPr>
          <a:lstStyle/>
          <a:p>
            <a:pPr>
              <a:defRPr/>
            </a:pPr>
            <a:r>
              <a:rPr lang="it-IT" sz="1600" dirty="0">
                <a:solidFill>
                  <a:schemeClr val="bg1"/>
                </a:solidFill>
                <a:latin typeface="+mj-lt"/>
              </a:rPr>
              <a:t>La capacità cranica è stata calcolata in 1300 </a:t>
            </a:r>
            <a:r>
              <a:rPr lang="it-IT" sz="1600" dirty="0" err="1">
                <a:solidFill>
                  <a:schemeClr val="bg1"/>
                </a:solidFill>
                <a:latin typeface="+mj-lt"/>
              </a:rPr>
              <a:t>cm³</a:t>
            </a:r>
            <a:r>
              <a:rPr lang="it-IT" sz="1600" dirty="0">
                <a:solidFill>
                  <a:schemeClr val="bg1"/>
                </a:solidFill>
                <a:latin typeface="+mj-lt"/>
              </a:rPr>
              <a:t>, in linea con le dimensioni attese per la datazione di assegnazione. Il cranio, intermedio tra quello dell' </a:t>
            </a:r>
            <a:r>
              <a:rPr lang="it-IT" sz="1600" i="1" dirty="0">
                <a:solidFill>
                  <a:schemeClr val="bg1"/>
                </a:solidFill>
                <a:latin typeface="+mj-lt"/>
              </a:rPr>
              <a:t>Homo sapiens</a:t>
            </a:r>
            <a:r>
              <a:rPr lang="it-IT" sz="1600" dirty="0">
                <a:solidFill>
                  <a:schemeClr val="bg1"/>
                </a:solidFill>
                <a:latin typeface="+mj-lt"/>
              </a:rPr>
              <a:t> e quello dell' </a:t>
            </a:r>
            <a:r>
              <a:rPr lang="it-IT" sz="1600" i="1" dirty="0">
                <a:solidFill>
                  <a:schemeClr val="bg1"/>
                </a:solidFill>
                <a:latin typeface="+mj-lt"/>
              </a:rPr>
              <a:t>Homo neanderthalensis</a:t>
            </a:r>
            <a:r>
              <a:rPr lang="it-IT" sz="1600" dirty="0">
                <a:solidFill>
                  <a:schemeClr val="bg1"/>
                </a:solidFill>
                <a:latin typeface="+mj-lt"/>
              </a:rPr>
              <a:t>, presenta un viso largo con un grande naso e arcate </a:t>
            </a:r>
            <a:r>
              <a:rPr lang="it-IT" sz="1600" dirty="0" err="1">
                <a:solidFill>
                  <a:schemeClr val="bg1"/>
                </a:solidFill>
                <a:latin typeface="+mj-lt"/>
              </a:rPr>
              <a:t>sopracigliari</a:t>
            </a:r>
            <a:r>
              <a:rPr lang="it-IT" sz="1600" dirty="0">
                <a:solidFill>
                  <a:schemeClr val="bg1"/>
                </a:solidFill>
                <a:latin typeface="+mj-lt"/>
              </a:rPr>
              <a:t> imponenti, come l' </a:t>
            </a:r>
            <a:r>
              <a:rPr lang="it-IT" sz="1600" i="1" dirty="0">
                <a:solidFill>
                  <a:schemeClr val="bg1"/>
                </a:solidFill>
                <a:latin typeface="+mj-lt"/>
              </a:rPr>
              <a:t>H. neanderthalensis</a:t>
            </a:r>
            <a:r>
              <a:rPr lang="it-IT" sz="1600" dirty="0">
                <a:solidFill>
                  <a:schemeClr val="bg1"/>
                </a:solidFill>
                <a:latin typeface="+mj-lt"/>
              </a:rPr>
              <a:t>. L' </a:t>
            </a:r>
            <a:r>
              <a:rPr lang="it-IT" sz="1600" i="1" dirty="0">
                <a:solidFill>
                  <a:schemeClr val="bg1"/>
                </a:solidFill>
                <a:latin typeface="+mj-lt"/>
              </a:rPr>
              <a:t>H. </a:t>
            </a:r>
            <a:r>
              <a:rPr lang="it-IT" sz="1600" i="1" dirty="0" err="1">
                <a:solidFill>
                  <a:schemeClr val="bg1"/>
                </a:solidFill>
                <a:latin typeface="+mj-lt"/>
              </a:rPr>
              <a:t>rhodesiensis</a:t>
            </a:r>
            <a:r>
              <a:rPr lang="it-IT" sz="1600" dirty="0">
                <a:solidFill>
                  <a:schemeClr val="bg1"/>
                </a:solidFill>
                <a:latin typeface="+mj-lt"/>
              </a:rPr>
              <a:t> apparterebbe al gruppo dell' </a:t>
            </a:r>
            <a:r>
              <a:rPr lang="it-IT" sz="1600" i="1" dirty="0">
                <a:solidFill>
                  <a:schemeClr val="bg1"/>
                </a:solidFill>
                <a:latin typeface="+mj-lt"/>
              </a:rPr>
              <a:t>Homo </a:t>
            </a:r>
            <a:r>
              <a:rPr lang="it-IT" sz="1600" i="1" dirty="0" err="1">
                <a:solidFill>
                  <a:schemeClr val="bg1"/>
                </a:solidFill>
                <a:latin typeface="+mj-lt"/>
              </a:rPr>
              <a:t>heidelbergensis</a:t>
            </a:r>
            <a:r>
              <a:rPr lang="it-IT" sz="1600" baseline="30000" dirty="0">
                <a:solidFill>
                  <a:schemeClr val="bg1"/>
                </a:solidFill>
                <a:latin typeface="+mj-lt"/>
              </a:rPr>
              <a:t>[</a:t>
            </a:r>
            <a:r>
              <a:rPr lang="it-IT" sz="1600" dirty="0">
                <a:solidFill>
                  <a:schemeClr val="bg1"/>
                </a:solidFill>
                <a:latin typeface="+mj-lt"/>
              </a:rPr>
              <a:t> e sono state proposte classificazioni come "H. sapiens arcaico" o </a:t>
            </a:r>
            <a:r>
              <a:rPr lang="it-IT" sz="1600" i="1" dirty="0">
                <a:solidFill>
                  <a:schemeClr val="bg1"/>
                </a:solidFill>
                <a:latin typeface="+mj-lt"/>
              </a:rPr>
              <a:t>H. sapiens </a:t>
            </a:r>
            <a:r>
              <a:rPr lang="it-IT" sz="1600" i="1" dirty="0" err="1">
                <a:solidFill>
                  <a:schemeClr val="bg1"/>
                </a:solidFill>
                <a:latin typeface="+mj-lt"/>
              </a:rPr>
              <a:t>rhodesiensis</a:t>
            </a:r>
            <a:r>
              <a:rPr lang="it-IT" sz="1600" dirty="0">
                <a:solidFill>
                  <a:schemeClr val="bg1"/>
                </a:solidFill>
                <a:latin typeface="+mj-lt"/>
              </a:rPr>
              <a:t>. Tim White ritiene che l' </a:t>
            </a:r>
            <a:r>
              <a:rPr lang="it-IT" sz="1600" i="1" dirty="0">
                <a:solidFill>
                  <a:schemeClr val="bg1"/>
                </a:solidFill>
                <a:latin typeface="+mj-lt"/>
              </a:rPr>
              <a:t>Homo </a:t>
            </a:r>
            <a:r>
              <a:rPr lang="it-IT" sz="1600" i="1" dirty="0" err="1">
                <a:solidFill>
                  <a:schemeClr val="bg1"/>
                </a:solidFill>
                <a:latin typeface="+mj-lt"/>
              </a:rPr>
              <a:t>rhodesiensis</a:t>
            </a:r>
            <a:r>
              <a:rPr lang="it-IT" sz="1600" dirty="0">
                <a:solidFill>
                  <a:schemeClr val="bg1"/>
                </a:solidFill>
                <a:latin typeface="+mj-lt"/>
              </a:rPr>
              <a:t> sia l'antenato dell' </a:t>
            </a:r>
            <a:r>
              <a:rPr lang="it-IT" sz="1600" i="1" dirty="0">
                <a:solidFill>
                  <a:schemeClr val="bg1"/>
                </a:solidFill>
                <a:latin typeface="+mj-lt"/>
              </a:rPr>
              <a:t>Homo sapiens </a:t>
            </a:r>
            <a:r>
              <a:rPr lang="it-IT" sz="1600" i="1" dirty="0" err="1">
                <a:solidFill>
                  <a:schemeClr val="bg1"/>
                </a:solidFill>
                <a:latin typeface="+mj-lt"/>
              </a:rPr>
              <a:t>idaltu</a:t>
            </a:r>
            <a:r>
              <a:rPr lang="it-IT" sz="1600" dirty="0">
                <a:solidFill>
                  <a:schemeClr val="bg1"/>
                </a:solidFill>
                <a:latin typeface="+mj-lt"/>
              </a:rPr>
              <a:t>, a sua volta all' origine dell' </a:t>
            </a:r>
            <a:r>
              <a:rPr lang="it-IT" sz="1600" i="1" dirty="0">
                <a:solidFill>
                  <a:schemeClr val="bg1"/>
                </a:solidFill>
                <a:latin typeface="+mj-lt"/>
              </a:rPr>
              <a:t>Homo sapiens </a:t>
            </a:r>
            <a:r>
              <a:rPr lang="it-IT" sz="1600" i="1" dirty="0" err="1">
                <a:solidFill>
                  <a:schemeClr val="bg1"/>
                </a:solidFill>
                <a:latin typeface="+mj-lt"/>
              </a:rPr>
              <a:t>sapiens</a:t>
            </a:r>
            <a:r>
              <a:rPr lang="it-IT" sz="1600" dirty="0">
                <a:solidFill>
                  <a:schemeClr val="bg1"/>
                </a:solidFill>
                <a:latin typeface="+mj-lt"/>
              </a:rPr>
              <a:t>.</a:t>
            </a:r>
          </a:p>
          <a:p>
            <a:pPr>
              <a:defRPr/>
            </a:pPr>
            <a:endParaRPr lang="it-IT" sz="1600" dirty="0">
              <a:solidFill>
                <a:schemeClr val="bg1"/>
              </a:solidFill>
              <a:latin typeface="+mj-lt"/>
            </a:endParaRPr>
          </a:p>
          <a:p>
            <a:pPr>
              <a:defRPr/>
            </a:pPr>
            <a:r>
              <a:rPr lang="it-IT" sz="1600" dirty="0">
                <a:solidFill>
                  <a:schemeClr val="bg1"/>
                </a:solidFill>
                <a:latin typeface="+mj-lt"/>
              </a:rPr>
              <a:t>Cronologia 300-130 Mila BP</a:t>
            </a:r>
          </a:p>
        </p:txBody>
      </p:sp>
      <p:pic>
        <p:nvPicPr>
          <p:cNvPr id="27654" name="Picture 6"/>
          <p:cNvPicPr>
            <a:picLocks noChangeAspect="1" noChangeArrowheads="1"/>
          </p:cNvPicPr>
          <p:nvPr/>
        </p:nvPicPr>
        <p:blipFill>
          <a:blip r:embed="rId4"/>
          <a:srcRect/>
          <a:stretch>
            <a:fillRect/>
          </a:stretch>
        </p:blipFill>
        <p:spPr bwMode="auto">
          <a:xfrm>
            <a:off x="28575" y="19050"/>
            <a:ext cx="9085263" cy="681831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323850" y="188913"/>
            <a:ext cx="8485188" cy="800100"/>
          </a:xfrm>
          <a:prstGeom prst="rect">
            <a:avLst/>
          </a:prstGeom>
          <a:noFill/>
          <a:ln w="9525">
            <a:noFill/>
            <a:miter lim="800000"/>
            <a:headEnd/>
            <a:tailEnd/>
          </a:ln>
        </p:spPr>
      </p:pic>
      <p:pic>
        <p:nvPicPr>
          <p:cNvPr id="4099" name="Picture 3"/>
          <p:cNvPicPr>
            <a:picLocks noChangeAspect="1" noChangeArrowheads="1"/>
          </p:cNvPicPr>
          <p:nvPr/>
        </p:nvPicPr>
        <p:blipFill>
          <a:blip r:embed="rId4"/>
          <a:srcRect/>
          <a:stretch>
            <a:fillRect/>
          </a:stretch>
        </p:blipFill>
        <p:spPr bwMode="auto">
          <a:xfrm>
            <a:off x="3203575" y="1484313"/>
            <a:ext cx="5553075" cy="2298700"/>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611188" y="1557338"/>
            <a:ext cx="2209800" cy="2276475"/>
          </a:xfrm>
          <a:prstGeom prst="rect">
            <a:avLst/>
          </a:prstGeom>
          <a:noFill/>
          <a:ln w="9525">
            <a:noFill/>
            <a:miter lim="800000"/>
            <a:headEnd/>
            <a:tailEnd/>
          </a:ln>
        </p:spPr>
      </p:pic>
      <p:pic>
        <p:nvPicPr>
          <p:cNvPr id="4101" name="Picture 5"/>
          <p:cNvPicPr>
            <a:picLocks noChangeAspect="1" noChangeArrowheads="1"/>
          </p:cNvPicPr>
          <p:nvPr/>
        </p:nvPicPr>
        <p:blipFill>
          <a:blip r:embed="rId6"/>
          <a:srcRect/>
          <a:stretch>
            <a:fillRect/>
          </a:stretch>
        </p:blipFill>
        <p:spPr bwMode="auto">
          <a:xfrm>
            <a:off x="1187450" y="3933825"/>
            <a:ext cx="7285038" cy="272415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71414"/>
            <a:ext cx="9144000" cy="523220"/>
          </a:xfrm>
          <a:prstGeom prst="rect">
            <a:avLst/>
          </a:prstGeom>
          <a:noFill/>
        </p:spPr>
        <p:txBody>
          <a:bodyPr wrap="square">
            <a:spAutoFit/>
          </a:bodyPr>
          <a:lstStyle/>
          <a:p>
            <a:pPr algn="ctr">
              <a:defRPr/>
            </a:pPr>
            <a:r>
              <a:rPr lang="it-IT" sz="2800" i="1" dirty="0">
                <a:effectLst>
                  <a:outerShdw blurRad="38100" dist="38100" dir="2700000" algn="tl">
                    <a:srgbClr val="000000">
                      <a:alpha val="43137"/>
                    </a:srgbClr>
                  </a:outerShdw>
                </a:effectLst>
                <a:cs typeface="Times New Roman" panose="02020603050405020304" pitchFamily="18" charset="0"/>
              </a:rPr>
              <a:t>Homo sapiens </a:t>
            </a:r>
            <a:r>
              <a:rPr lang="it-IT" sz="2800" i="1" dirty="0" smtClean="0">
                <a:cs typeface="Times New Roman" panose="02020603050405020304" pitchFamily="18" charset="0"/>
              </a:rPr>
              <a:t>idaltu</a:t>
            </a:r>
            <a:endParaRPr lang="it-IT" sz="2800" i="1" dirty="0">
              <a:cs typeface="Times New Roman" panose="02020603050405020304" pitchFamily="18" charset="0"/>
            </a:endParaRPr>
          </a:p>
        </p:txBody>
      </p:sp>
      <p:sp>
        <p:nvSpPr>
          <p:cNvPr id="3" name="CasellaDiTesto 2"/>
          <p:cNvSpPr txBox="1"/>
          <p:nvPr/>
        </p:nvSpPr>
        <p:spPr>
          <a:xfrm>
            <a:off x="0" y="642918"/>
            <a:ext cx="9143999" cy="1477328"/>
          </a:xfrm>
          <a:prstGeom prst="rect">
            <a:avLst/>
          </a:prstGeom>
          <a:noFill/>
        </p:spPr>
        <p:txBody>
          <a:bodyPr wrap="square">
            <a:spAutoFit/>
          </a:bodyPr>
          <a:lstStyle/>
          <a:p>
            <a:pPr algn="just">
              <a:defRPr/>
            </a:pPr>
            <a:r>
              <a:rPr lang="it-IT" sz="1800" dirty="0">
                <a:cs typeface="Times New Roman" panose="02020603050405020304" pitchFamily="18" charset="0"/>
              </a:rPr>
              <a:t>I resti sono stati scoperti per la prima volta nel sito di Herto Bouri (Etiopia) e sono datati a circa 160 </a:t>
            </a:r>
            <a:r>
              <a:rPr lang="it-IT" sz="1800" dirty="0" smtClean="0">
                <a:cs typeface="Times New Roman" panose="02020603050405020304" pitchFamily="18" charset="0"/>
              </a:rPr>
              <a:t>ka anni </a:t>
            </a:r>
            <a:r>
              <a:rPr lang="it-IT" sz="1800" dirty="0">
                <a:cs typeface="Times New Roman" panose="02020603050405020304" pitchFamily="18" charset="0"/>
              </a:rPr>
              <a:t>BP</a:t>
            </a:r>
            <a:r>
              <a:rPr lang="it-IT" sz="1800" dirty="0" smtClean="0">
                <a:cs typeface="Times New Roman" panose="02020603050405020304" pitchFamily="18" charset="0"/>
              </a:rPr>
              <a:t>.</a:t>
            </a:r>
          </a:p>
          <a:p>
            <a:pPr algn="just">
              <a:defRPr/>
            </a:pPr>
            <a:r>
              <a:rPr lang="it-IT" sz="1800" i="1" dirty="0" smtClean="0">
                <a:solidFill>
                  <a:srgbClr val="92D050"/>
                </a:solidFill>
                <a:cs typeface="Times New Roman" panose="02020603050405020304" pitchFamily="18" charset="0"/>
              </a:rPr>
              <a:t>The remains were discovered for the first time in the site of Herto Bouri (Ethiopia) and have been dated to 160 ka BP.</a:t>
            </a:r>
            <a:endParaRPr lang="it-IT" sz="1800" i="1" dirty="0">
              <a:solidFill>
                <a:srgbClr val="92D050"/>
              </a:solidFill>
              <a:cs typeface="Times New Roman" panose="02020603050405020304" pitchFamily="18" charset="0"/>
            </a:endParaRPr>
          </a:p>
          <a:p>
            <a:pPr algn="just">
              <a:defRPr/>
            </a:pPr>
            <a:endParaRPr lang="it-IT" sz="1800" dirty="0">
              <a:cs typeface="Times New Roman" panose="02020603050405020304" pitchFamily="18" charset="0"/>
            </a:endParaRPr>
          </a:p>
        </p:txBody>
      </p:sp>
      <p:sp>
        <p:nvSpPr>
          <p:cNvPr id="5" name="Rectangle 5"/>
          <p:cNvSpPr>
            <a:spLocks noChangeArrowheads="1"/>
          </p:cNvSpPr>
          <p:nvPr/>
        </p:nvSpPr>
        <p:spPr bwMode="auto">
          <a:xfrm>
            <a:off x="71406" y="5905501"/>
            <a:ext cx="2176449" cy="738664"/>
          </a:xfrm>
          <a:prstGeom prst="rect">
            <a:avLst/>
          </a:prstGeom>
          <a:noFill/>
          <a:ln w="9525">
            <a:noFill/>
            <a:miter lim="800000"/>
            <a:headEnd/>
            <a:tailEnd/>
          </a:ln>
        </p:spPr>
        <p:txBody>
          <a:bodyPr wrap="square">
            <a:spAutoFit/>
          </a:bodyPr>
          <a:lstStyle/>
          <a:p>
            <a:pPr algn="ctr">
              <a:defRPr/>
            </a:pPr>
            <a:r>
              <a:rPr lang="it-IT" sz="1400" dirty="0" err="1">
                <a:cs typeface="Times New Roman" panose="02020603050405020304" pitchFamily="18" charset="0"/>
              </a:rPr>
              <a:t>Herto</a:t>
            </a:r>
            <a:r>
              <a:rPr lang="it-IT" sz="1400" dirty="0">
                <a:cs typeface="Times New Roman" panose="02020603050405020304" pitchFamily="18" charset="0"/>
              </a:rPr>
              <a:t> (</a:t>
            </a:r>
            <a:r>
              <a:rPr lang="it-IT" sz="1400" dirty="0" err="1">
                <a:cs typeface="Times New Roman" panose="02020603050405020304" pitchFamily="18" charset="0"/>
              </a:rPr>
              <a:t>Afar</a:t>
            </a:r>
            <a:r>
              <a:rPr lang="it-IT" sz="1400" dirty="0">
                <a:cs typeface="Times New Roman" panose="02020603050405020304" pitchFamily="18" charset="0"/>
              </a:rPr>
              <a:t>, Etiopia), </a:t>
            </a:r>
          </a:p>
          <a:p>
            <a:pPr algn="ctr">
              <a:defRPr/>
            </a:pPr>
            <a:r>
              <a:rPr lang="it-IT" sz="1400" dirty="0">
                <a:cs typeface="Times New Roman" panose="02020603050405020304" pitchFamily="18" charset="0"/>
              </a:rPr>
              <a:t>160.000 anni (Nature, 2003)</a:t>
            </a:r>
          </a:p>
        </p:txBody>
      </p:sp>
      <p:pic>
        <p:nvPicPr>
          <p:cNvPr id="29701" name="Picture 2"/>
          <p:cNvPicPr>
            <a:picLocks noChangeAspect="1" noChangeArrowheads="1"/>
          </p:cNvPicPr>
          <p:nvPr/>
        </p:nvPicPr>
        <p:blipFill>
          <a:blip r:embed="rId3"/>
          <a:srcRect/>
          <a:stretch>
            <a:fillRect/>
          </a:stretch>
        </p:blipFill>
        <p:spPr bwMode="auto">
          <a:xfrm>
            <a:off x="6072188" y="2143125"/>
            <a:ext cx="2447925" cy="4457700"/>
          </a:xfrm>
          <a:prstGeom prst="rect">
            <a:avLst/>
          </a:prstGeom>
          <a:noFill/>
          <a:ln w="9525">
            <a:noFill/>
            <a:miter lim="800000"/>
            <a:headEnd/>
            <a:tailEnd/>
          </a:ln>
        </p:spPr>
      </p:pic>
      <p:pic>
        <p:nvPicPr>
          <p:cNvPr id="29702" name="Picture 3"/>
          <p:cNvPicPr>
            <a:picLocks noChangeAspect="1" noChangeArrowheads="1"/>
          </p:cNvPicPr>
          <p:nvPr/>
        </p:nvPicPr>
        <p:blipFill>
          <a:blip r:embed="rId4"/>
          <a:srcRect/>
          <a:stretch>
            <a:fillRect/>
          </a:stretch>
        </p:blipFill>
        <p:spPr bwMode="auto">
          <a:xfrm>
            <a:off x="176181" y="2286000"/>
            <a:ext cx="2038350" cy="3600450"/>
          </a:xfrm>
          <a:prstGeom prst="rect">
            <a:avLst/>
          </a:prstGeom>
          <a:noFill/>
          <a:ln w="9525">
            <a:noFill/>
            <a:miter lim="800000"/>
            <a:headEnd/>
            <a:tailEnd/>
          </a:ln>
        </p:spPr>
      </p:pic>
      <p:sp>
        <p:nvSpPr>
          <p:cNvPr id="8" name="CasellaDiTesto 7"/>
          <p:cNvSpPr txBox="1"/>
          <p:nvPr/>
        </p:nvSpPr>
        <p:spPr>
          <a:xfrm>
            <a:off x="2285984" y="2357430"/>
            <a:ext cx="3714777" cy="4278094"/>
          </a:xfrm>
          <a:prstGeom prst="rect">
            <a:avLst/>
          </a:prstGeom>
          <a:noFill/>
        </p:spPr>
        <p:txBody>
          <a:bodyPr wrap="square">
            <a:spAutoFit/>
          </a:bodyPr>
          <a:lstStyle/>
          <a:p>
            <a:pPr algn="just">
              <a:defRPr/>
            </a:pPr>
            <a:r>
              <a:rPr lang="it-IT" sz="1600" dirty="0" smtClean="0">
                <a:cs typeface="Times New Roman" panose="02020603050405020304" pitchFamily="18" charset="0"/>
              </a:rPr>
              <a:t>“Perché I ominidi di </a:t>
            </a:r>
            <a:r>
              <a:rPr lang="it-IT" sz="1600" dirty="0" err="1" smtClean="0">
                <a:cs typeface="Times New Roman" panose="02020603050405020304" pitchFamily="18" charset="0"/>
              </a:rPr>
              <a:t>Herto</a:t>
            </a:r>
            <a:r>
              <a:rPr lang="it-IT" sz="1600" dirty="0" smtClean="0">
                <a:cs typeface="Times New Roman" panose="02020603050405020304" pitchFamily="18" charset="0"/>
              </a:rPr>
              <a:t> sono morfologicamente appena sotto la variabilità dei AMHS [</a:t>
            </a:r>
            <a:r>
              <a:rPr lang="it-IT" sz="1600" dirty="0" err="1" smtClean="0">
                <a:cs typeface="Times New Roman" panose="02020603050405020304" pitchFamily="18" charset="0"/>
              </a:rPr>
              <a:t>Anatomically</a:t>
            </a:r>
            <a:r>
              <a:rPr lang="it-IT" sz="1600" dirty="0" smtClean="0">
                <a:cs typeface="Times New Roman" panose="02020603050405020304" pitchFamily="18" charset="0"/>
              </a:rPr>
              <a:t> </a:t>
            </a:r>
            <a:r>
              <a:rPr lang="it-IT" sz="1600" dirty="0" err="1" smtClean="0">
                <a:cs typeface="Times New Roman" panose="02020603050405020304" pitchFamily="18" charset="0"/>
              </a:rPr>
              <a:t>Modern</a:t>
            </a:r>
            <a:r>
              <a:rPr lang="it-IT" sz="1600" dirty="0" smtClean="0">
                <a:cs typeface="Times New Roman" panose="02020603050405020304" pitchFamily="18" charset="0"/>
              </a:rPr>
              <a:t> </a:t>
            </a:r>
            <a:r>
              <a:rPr lang="it-IT" sz="1600" i="1" dirty="0" smtClean="0">
                <a:cs typeface="Times New Roman" panose="02020603050405020304" pitchFamily="18" charset="0"/>
              </a:rPr>
              <a:t>Homo sapiens</a:t>
            </a:r>
            <a:r>
              <a:rPr lang="it-IT" sz="1600" dirty="0" smtClean="0">
                <a:cs typeface="Times New Roman" panose="02020603050405020304" pitchFamily="18" charset="0"/>
              </a:rPr>
              <a:t>] e perché sono differenti degli altri ominidi fossili conosciuti, le riconosciamo come </a:t>
            </a:r>
            <a:r>
              <a:rPr lang="it-IT" sz="1600" i="1" dirty="0" smtClean="0">
                <a:cs typeface="Times New Roman" panose="02020603050405020304" pitchFamily="18" charset="0"/>
              </a:rPr>
              <a:t>Homo sapiens </a:t>
            </a:r>
            <a:r>
              <a:rPr lang="it-IT" sz="1600" i="1" dirty="0" err="1" smtClean="0">
                <a:cs typeface="Times New Roman" panose="02020603050405020304" pitchFamily="18" charset="0"/>
              </a:rPr>
              <a:t>idaltu</a:t>
            </a:r>
            <a:r>
              <a:rPr lang="it-IT" sz="1600" dirty="0" smtClean="0">
                <a:cs typeface="Times New Roman" panose="02020603050405020304" pitchFamily="18" charset="0"/>
              </a:rPr>
              <a:t>, una nuova </a:t>
            </a:r>
            <a:r>
              <a:rPr lang="it-IT" sz="1600" dirty="0" err="1" smtClean="0">
                <a:cs typeface="Times New Roman" panose="02020603050405020304" pitchFamily="18" charset="0"/>
              </a:rPr>
              <a:t>paleosubspecie</a:t>
            </a:r>
            <a:r>
              <a:rPr lang="it-IT" sz="1600" dirty="0" smtClean="0">
                <a:cs typeface="Times New Roman" panose="02020603050405020304" pitchFamily="18" charset="0"/>
              </a:rPr>
              <a:t> di </a:t>
            </a:r>
            <a:r>
              <a:rPr lang="it-IT" sz="1600" i="1" dirty="0" smtClean="0">
                <a:cs typeface="Times New Roman" panose="02020603050405020304" pitchFamily="18" charset="0"/>
              </a:rPr>
              <a:t>Homo sapiens.”</a:t>
            </a:r>
          </a:p>
          <a:p>
            <a:pPr algn="just">
              <a:defRPr/>
            </a:pPr>
            <a:r>
              <a:rPr lang="en-US" sz="1600" dirty="0" smtClean="0">
                <a:cs typeface="Times New Roman" panose="02020603050405020304" pitchFamily="18" charset="0"/>
              </a:rPr>
              <a:t> </a:t>
            </a:r>
          </a:p>
          <a:p>
            <a:pPr algn="just">
              <a:defRPr/>
            </a:pPr>
            <a:r>
              <a:rPr lang="en-US" sz="1600" i="1" dirty="0" smtClean="0">
                <a:solidFill>
                  <a:srgbClr val="92D050"/>
                </a:solidFill>
                <a:cs typeface="Times New Roman" panose="02020603050405020304" pitchFamily="18" charset="0"/>
              </a:rPr>
              <a:t>"</a:t>
            </a:r>
            <a:r>
              <a:rPr lang="en-US" sz="1600" i="1" dirty="0">
                <a:solidFill>
                  <a:srgbClr val="92D050"/>
                </a:solidFill>
                <a:cs typeface="Times New Roman" panose="02020603050405020304" pitchFamily="18" charset="0"/>
              </a:rPr>
              <a:t>Because the </a:t>
            </a:r>
            <a:r>
              <a:rPr lang="en-US" sz="1600" i="1" dirty="0" err="1">
                <a:solidFill>
                  <a:srgbClr val="92D050"/>
                </a:solidFill>
                <a:cs typeface="Times New Roman" panose="02020603050405020304" pitchFamily="18" charset="0"/>
              </a:rPr>
              <a:t>Herto</a:t>
            </a:r>
            <a:r>
              <a:rPr lang="en-US" sz="1600" i="1" dirty="0">
                <a:solidFill>
                  <a:srgbClr val="92D050"/>
                </a:solidFill>
                <a:cs typeface="Times New Roman" panose="02020603050405020304" pitchFamily="18" charset="0"/>
              </a:rPr>
              <a:t> hominids are morphologically just beyond the range of variation seen in AMHS [anatomically modern </a:t>
            </a:r>
            <a:r>
              <a:rPr lang="en-US" sz="1600" dirty="0">
                <a:solidFill>
                  <a:srgbClr val="92D050"/>
                </a:solidFill>
                <a:cs typeface="Times New Roman" panose="02020603050405020304" pitchFamily="18" charset="0"/>
              </a:rPr>
              <a:t>Homo sapiens</a:t>
            </a:r>
            <a:r>
              <a:rPr lang="en-US" sz="1600" i="1" dirty="0">
                <a:solidFill>
                  <a:srgbClr val="92D050"/>
                </a:solidFill>
                <a:cs typeface="Times New Roman" panose="02020603050405020304" pitchFamily="18" charset="0"/>
              </a:rPr>
              <a:t>], and because they differ from all other known fossil hominids, we recognize them here as </a:t>
            </a:r>
            <a:r>
              <a:rPr lang="en-US" sz="1600" dirty="0">
                <a:solidFill>
                  <a:srgbClr val="92D050"/>
                </a:solidFill>
                <a:cs typeface="Times New Roman" panose="02020603050405020304" pitchFamily="18" charset="0"/>
              </a:rPr>
              <a:t>Homo sapiens </a:t>
            </a:r>
            <a:r>
              <a:rPr lang="en-US" sz="1600" dirty="0" err="1">
                <a:solidFill>
                  <a:srgbClr val="92D050"/>
                </a:solidFill>
                <a:cs typeface="Times New Roman" panose="02020603050405020304" pitchFamily="18" charset="0"/>
              </a:rPr>
              <a:t>idaltu</a:t>
            </a:r>
            <a:r>
              <a:rPr lang="en-US" sz="1600" i="1" dirty="0">
                <a:solidFill>
                  <a:srgbClr val="92D050"/>
                </a:solidFill>
                <a:cs typeface="Times New Roman" panose="02020603050405020304" pitchFamily="18" charset="0"/>
              </a:rPr>
              <a:t>, a new </a:t>
            </a:r>
            <a:r>
              <a:rPr lang="en-US" sz="1600" i="1" dirty="0" err="1">
                <a:solidFill>
                  <a:srgbClr val="92D050"/>
                </a:solidFill>
                <a:cs typeface="Times New Roman" panose="02020603050405020304" pitchFamily="18" charset="0"/>
              </a:rPr>
              <a:t>palaeosubspecies</a:t>
            </a:r>
            <a:r>
              <a:rPr lang="en-US" sz="1600" i="1" dirty="0">
                <a:solidFill>
                  <a:srgbClr val="92D050"/>
                </a:solidFill>
                <a:cs typeface="Times New Roman" panose="02020603050405020304" pitchFamily="18" charset="0"/>
              </a:rPr>
              <a:t> of </a:t>
            </a:r>
            <a:r>
              <a:rPr lang="en-US" sz="1600" dirty="0">
                <a:solidFill>
                  <a:srgbClr val="92D050"/>
                </a:solidFill>
                <a:cs typeface="Times New Roman" panose="02020603050405020304" pitchFamily="18" charset="0"/>
              </a:rPr>
              <a:t>Homo sapiens</a:t>
            </a:r>
            <a:r>
              <a:rPr lang="en-US" sz="1600" i="1" dirty="0">
                <a:solidFill>
                  <a:srgbClr val="92D050"/>
                </a:solidFill>
                <a:cs typeface="Times New Roman" panose="02020603050405020304" pitchFamily="18" charset="0"/>
              </a:rPr>
              <a:t>".</a:t>
            </a:r>
            <a:endParaRPr lang="it-IT" sz="1600" i="1" dirty="0">
              <a:solidFill>
                <a:srgbClr val="92D05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28575" y="42863"/>
            <a:ext cx="9085263" cy="677068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srcRect/>
          <a:stretch>
            <a:fillRect/>
          </a:stretch>
        </p:blipFill>
        <p:spPr bwMode="auto">
          <a:xfrm>
            <a:off x="100013" y="85725"/>
            <a:ext cx="8942387" cy="66849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b="12518"/>
          <a:stretch>
            <a:fillRect/>
          </a:stretch>
        </p:blipFill>
        <p:spPr bwMode="auto">
          <a:xfrm>
            <a:off x="114300" y="93663"/>
            <a:ext cx="8913813" cy="5835667"/>
          </a:xfrm>
          <a:prstGeom prst="rect">
            <a:avLst/>
          </a:prstGeom>
          <a:noFill/>
          <a:ln w="9525">
            <a:noFill/>
            <a:miter lim="800000"/>
            <a:headEnd/>
            <a:tailEnd/>
          </a:ln>
        </p:spPr>
      </p:pic>
      <p:sp>
        <p:nvSpPr>
          <p:cNvPr id="3" name="ZoneTexte 2"/>
          <p:cNvSpPr txBox="1"/>
          <p:nvPr/>
        </p:nvSpPr>
        <p:spPr>
          <a:xfrm>
            <a:off x="142844" y="5955589"/>
            <a:ext cx="8715436" cy="830997"/>
          </a:xfrm>
          <a:prstGeom prst="rect">
            <a:avLst/>
          </a:prstGeom>
          <a:noFill/>
        </p:spPr>
        <p:txBody>
          <a:bodyPr wrap="square" rtlCol="0">
            <a:spAutoFit/>
          </a:bodyPr>
          <a:lstStyle/>
          <a:p>
            <a:pPr algn="just"/>
            <a:r>
              <a:rPr lang="it-IT" sz="1600" dirty="0" smtClean="0"/>
              <a:t>Il pattern di eruzione e i periodi di sviluppo dentale sono vicini di quelli dei </a:t>
            </a:r>
            <a:r>
              <a:rPr lang="it-IT" sz="1600" i="1" dirty="0" smtClean="0"/>
              <a:t>H. sapiens </a:t>
            </a:r>
            <a:endParaRPr lang="it-IT" sz="1600" dirty="0" smtClean="0"/>
          </a:p>
          <a:p>
            <a:pPr algn="just"/>
            <a:r>
              <a:rPr lang="it-IT" sz="1600" dirty="0" smtClean="0"/>
              <a:t>-&gt; periodo di sviluppo esteso, i.e. un infanzia allungata (=‘prolungamento delle opportunità per l’apprendimento sociale nella piccola infanzia’)</a:t>
            </a:r>
            <a:endParaRPr lang="it-IT"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114300" y="93663"/>
            <a:ext cx="8913813" cy="667067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9525" y="4763"/>
            <a:ext cx="9123363" cy="6846887"/>
          </a:xfrm>
          <a:prstGeom prst="rect">
            <a:avLst/>
          </a:prstGeom>
          <a:noFill/>
          <a:ln w="9525">
            <a:noFill/>
            <a:miter lim="800000"/>
            <a:headEnd/>
            <a:tailEnd/>
          </a:ln>
        </p:spPr>
      </p:pic>
      <p:sp>
        <p:nvSpPr>
          <p:cNvPr id="3" name="ZoneTexte 2"/>
          <p:cNvSpPr txBox="1"/>
          <p:nvPr/>
        </p:nvSpPr>
        <p:spPr>
          <a:xfrm>
            <a:off x="571472" y="1304496"/>
            <a:ext cx="3078471" cy="338554"/>
          </a:xfrm>
          <a:prstGeom prst="rect">
            <a:avLst/>
          </a:prstGeom>
          <a:noFill/>
        </p:spPr>
        <p:txBody>
          <a:bodyPr wrap="none" rtlCol="0">
            <a:spAutoFit/>
          </a:bodyPr>
          <a:lstStyle/>
          <a:p>
            <a:r>
              <a:rPr lang="fr-FR" sz="1600" dirty="0" smtClean="0"/>
              <a:t>~</a:t>
            </a:r>
            <a:r>
              <a:rPr lang="fr-FR" sz="1600" i="1" dirty="0" smtClean="0"/>
              <a:t>Homo </a:t>
            </a:r>
            <a:r>
              <a:rPr lang="fr-FR" sz="1600" i="1" dirty="0" err="1" smtClean="0"/>
              <a:t>heidelbergensis</a:t>
            </a:r>
            <a:r>
              <a:rPr lang="fr-FR" sz="1600" i="1" dirty="0" smtClean="0"/>
              <a:t> </a:t>
            </a:r>
            <a:r>
              <a:rPr lang="fr-FR" sz="1600" dirty="0" smtClean="0"/>
              <a:t>in Europe?</a:t>
            </a:r>
            <a:endParaRPr lang="fr-FR"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71414"/>
            <a:ext cx="9143999" cy="523220"/>
          </a:xfrm>
          <a:prstGeom prst="rect">
            <a:avLst/>
          </a:prstGeom>
          <a:noFill/>
          <a:ln w="9525">
            <a:noFill/>
            <a:miter lim="800000"/>
            <a:headEnd/>
            <a:tailEnd/>
          </a:ln>
        </p:spPr>
        <p:txBody>
          <a:bodyPr wrap="square">
            <a:spAutoFit/>
          </a:bodyPr>
          <a:lstStyle/>
          <a:p>
            <a:pPr algn="ctr">
              <a:spcBef>
                <a:spcPct val="50000"/>
              </a:spcBef>
              <a:defRPr/>
            </a:pPr>
            <a:r>
              <a:rPr lang="it-IT" sz="2800" dirty="0">
                <a:effectLst>
                  <a:outerShdw blurRad="38100" dist="38100" dir="2700000" algn="tl">
                    <a:srgbClr val="000000">
                      <a:alpha val="43137"/>
                    </a:srgbClr>
                  </a:outerShdw>
                </a:effectLst>
                <a:cs typeface="Times New Roman" panose="02020603050405020304" pitchFamily="18" charset="0"/>
              </a:rPr>
              <a:t>Origine </a:t>
            </a:r>
            <a:r>
              <a:rPr lang="it-IT" sz="2800" dirty="0" smtClean="0">
                <a:effectLst>
                  <a:outerShdw blurRad="38100" dist="38100" dir="2700000" algn="tl">
                    <a:srgbClr val="000000">
                      <a:alpha val="43137"/>
                    </a:srgbClr>
                  </a:outerShdw>
                </a:effectLst>
                <a:cs typeface="Times New Roman" panose="02020603050405020304" pitchFamily="18" charset="0"/>
              </a:rPr>
              <a:t>africane </a:t>
            </a:r>
            <a:r>
              <a:rPr lang="it-IT" sz="2800" dirty="0">
                <a:effectLst>
                  <a:outerShdw blurRad="38100" dist="38100" dir="2700000" algn="tl">
                    <a:srgbClr val="000000">
                      <a:alpha val="43137"/>
                    </a:srgbClr>
                  </a:outerShdw>
                </a:effectLst>
                <a:cs typeface="Times New Roman" panose="02020603050405020304" pitchFamily="18" charset="0"/>
              </a:rPr>
              <a:t>recente      </a:t>
            </a:r>
          </a:p>
        </p:txBody>
      </p:sp>
      <p:sp>
        <p:nvSpPr>
          <p:cNvPr id="7171" name="Rectangle 3"/>
          <p:cNvSpPr>
            <a:spLocks noChangeArrowheads="1"/>
          </p:cNvSpPr>
          <p:nvPr/>
        </p:nvSpPr>
        <p:spPr bwMode="auto">
          <a:xfrm>
            <a:off x="142875" y="571480"/>
            <a:ext cx="9001125" cy="784830"/>
          </a:xfrm>
          <a:prstGeom prst="rect">
            <a:avLst/>
          </a:prstGeom>
          <a:noFill/>
          <a:ln w="9525">
            <a:noFill/>
            <a:miter lim="800000"/>
            <a:headEnd/>
            <a:tailEnd/>
          </a:ln>
        </p:spPr>
        <p:txBody>
          <a:bodyPr>
            <a:spAutoFit/>
          </a:bodyPr>
          <a:lstStyle/>
          <a:p>
            <a:pPr>
              <a:spcBef>
                <a:spcPct val="50000"/>
              </a:spcBef>
              <a:defRPr/>
            </a:pPr>
            <a:r>
              <a:rPr lang="it-IT" sz="1800" dirty="0">
                <a:cs typeface="Times New Roman" panose="02020603050405020304" pitchFamily="18" charset="0"/>
              </a:rPr>
              <a:t>Le prove </a:t>
            </a:r>
            <a:r>
              <a:rPr lang="it-IT" sz="1800" dirty="0" err="1">
                <a:cs typeface="Times New Roman" panose="02020603050405020304" pitchFamily="18" charset="0"/>
              </a:rPr>
              <a:t>paleontologiche…</a:t>
            </a:r>
            <a:r>
              <a:rPr lang="it-IT" sz="1800" dirty="0">
                <a:cs typeface="Times New Roman" panose="02020603050405020304" pitchFamily="18" charset="0"/>
              </a:rPr>
              <a:t>.. </a:t>
            </a:r>
            <a:r>
              <a:rPr lang="it-IT" sz="1800" i="1" dirty="0">
                <a:cs typeface="Times New Roman" panose="02020603050405020304" pitchFamily="18" charset="0"/>
              </a:rPr>
              <a:t>Homo sapiens sensu stricto</a:t>
            </a:r>
            <a:r>
              <a:rPr lang="it-IT" sz="1800" dirty="0">
                <a:cs typeface="Times New Roman" panose="02020603050405020304" pitchFamily="18" charset="0"/>
              </a:rPr>
              <a:t> (circa 130.000 anni</a:t>
            </a:r>
            <a:r>
              <a:rPr lang="it-IT" sz="1800" dirty="0" smtClean="0">
                <a:cs typeface="Times New Roman" panose="02020603050405020304" pitchFamily="18" charset="0"/>
              </a:rPr>
              <a:t>)</a:t>
            </a:r>
          </a:p>
          <a:p>
            <a:pPr>
              <a:spcBef>
                <a:spcPct val="50000"/>
              </a:spcBef>
              <a:defRPr/>
            </a:pPr>
            <a:r>
              <a:rPr lang="it-IT" sz="1800" i="1" dirty="0" smtClean="0">
                <a:solidFill>
                  <a:srgbClr val="92D050"/>
                </a:solidFill>
                <a:cs typeface="Times New Roman" panose="02020603050405020304" pitchFamily="18" charset="0"/>
              </a:rPr>
              <a:t>Paleontological evidences... </a:t>
            </a:r>
            <a:r>
              <a:rPr lang="it-IT" sz="1800" dirty="0" smtClean="0">
                <a:solidFill>
                  <a:srgbClr val="92D050"/>
                </a:solidFill>
                <a:cs typeface="Times New Roman" panose="02020603050405020304" pitchFamily="18" charset="0"/>
              </a:rPr>
              <a:t>Homo sapiens sensu stricto </a:t>
            </a:r>
            <a:r>
              <a:rPr lang="it-IT" sz="1800" i="1" dirty="0" smtClean="0">
                <a:solidFill>
                  <a:srgbClr val="92D050"/>
                </a:solidFill>
                <a:cs typeface="Times New Roman" panose="02020603050405020304" pitchFamily="18" charset="0"/>
              </a:rPr>
              <a:t>(ca 130.000 years)     </a:t>
            </a:r>
            <a:endParaRPr lang="it-IT" sz="1800" i="1" dirty="0">
              <a:solidFill>
                <a:srgbClr val="92D050"/>
              </a:solidFill>
              <a:cs typeface="Times New Roman" panose="02020603050405020304" pitchFamily="18" charset="0"/>
            </a:endParaRPr>
          </a:p>
        </p:txBody>
      </p:sp>
      <p:pic>
        <p:nvPicPr>
          <p:cNvPr id="7172" name="Picture 5" descr="http://images.google.it/images?q=tbn:qTgqB4KxJAEJ:www.msu.edu/~heslipst/contents/ANP440/images/Klasies.jpg">
            <a:hlinkClick r:id="rId3"/>
          </p:cNvPr>
          <p:cNvPicPr>
            <a:picLocks noChangeAspect="1" noChangeArrowheads="1"/>
          </p:cNvPicPr>
          <p:nvPr/>
        </p:nvPicPr>
        <p:blipFill>
          <a:blip r:embed="rId4" cstate="print"/>
          <a:srcRect/>
          <a:stretch>
            <a:fillRect/>
          </a:stretch>
        </p:blipFill>
        <p:spPr bwMode="auto">
          <a:xfrm>
            <a:off x="285720" y="1782537"/>
            <a:ext cx="2571768" cy="32066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173" name="Rectangle 6"/>
          <p:cNvSpPr>
            <a:spLocks noChangeArrowheads="1"/>
          </p:cNvSpPr>
          <p:nvPr/>
        </p:nvSpPr>
        <p:spPr bwMode="auto">
          <a:xfrm>
            <a:off x="6143625" y="3714750"/>
            <a:ext cx="3000375" cy="646113"/>
          </a:xfrm>
          <a:prstGeom prst="rect">
            <a:avLst/>
          </a:prstGeom>
          <a:noFill/>
          <a:ln w="9525">
            <a:noFill/>
            <a:miter lim="800000"/>
            <a:headEnd/>
            <a:tailEnd/>
          </a:ln>
        </p:spPr>
        <p:txBody>
          <a:bodyPr>
            <a:spAutoFit/>
          </a:bodyPr>
          <a:lstStyle/>
          <a:p>
            <a:pPr>
              <a:defRPr/>
            </a:pPr>
            <a:r>
              <a:rPr lang="it-IT" sz="1800" dirty="0" err="1">
                <a:cs typeface="Times New Roman" panose="02020603050405020304" pitchFamily="18" charset="0"/>
              </a:rPr>
              <a:t>Omo</a:t>
            </a:r>
            <a:r>
              <a:rPr lang="it-IT" sz="1800" dirty="0">
                <a:cs typeface="Times New Roman" panose="02020603050405020304" pitchFamily="18" charset="0"/>
              </a:rPr>
              <a:t> </a:t>
            </a:r>
            <a:r>
              <a:rPr lang="it-IT" sz="1800" dirty="0" err="1">
                <a:cs typeface="Times New Roman" panose="02020603050405020304" pitchFamily="18" charset="0"/>
              </a:rPr>
              <a:t>Kibish</a:t>
            </a:r>
            <a:r>
              <a:rPr lang="it-IT" sz="1800" dirty="0">
                <a:cs typeface="Times New Roman" panose="02020603050405020304" pitchFamily="18" charset="0"/>
              </a:rPr>
              <a:t> I (Etiopia) 125.000 BP</a:t>
            </a:r>
          </a:p>
        </p:txBody>
      </p:sp>
      <p:sp>
        <p:nvSpPr>
          <p:cNvPr id="7174" name="Rectangle 7"/>
          <p:cNvSpPr>
            <a:spLocks noChangeArrowheads="1"/>
          </p:cNvSpPr>
          <p:nvPr/>
        </p:nvSpPr>
        <p:spPr bwMode="auto">
          <a:xfrm>
            <a:off x="357188" y="5140325"/>
            <a:ext cx="2928937" cy="646113"/>
          </a:xfrm>
          <a:prstGeom prst="rect">
            <a:avLst/>
          </a:prstGeom>
          <a:noFill/>
          <a:ln w="9525">
            <a:noFill/>
            <a:miter lim="800000"/>
            <a:headEnd/>
            <a:tailEnd/>
          </a:ln>
        </p:spPr>
        <p:txBody>
          <a:bodyPr>
            <a:spAutoFit/>
          </a:bodyPr>
          <a:lstStyle/>
          <a:p>
            <a:pPr>
              <a:defRPr/>
            </a:pPr>
            <a:r>
              <a:rPr lang="it-IT" sz="1800" dirty="0" err="1">
                <a:cs typeface="Times New Roman" panose="02020603050405020304" pitchFamily="18" charset="0"/>
              </a:rPr>
              <a:t>Klasies</a:t>
            </a:r>
            <a:r>
              <a:rPr lang="it-IT" sz="1800" dirty="0">
                <a:cs typeface="Times New Roman" panose="02020603050405020304" pitchFamily="18" charset="0"/>
              </a:rPr>
              <a:t> River </a:t>
            </a:r>
            <a:r>
              <a:rPr lang="it-IT" sz="1800" dirty="0" err="1">
                <a:cs typeface="Times New Roman" panose="02020603050405020304" pitchFamily="18" charset="0"/>
              </a:rPr>
              <a:t>Mouth</a:t>
            </a:r>
            <a:r>
              <a:rPr lang="it-IT" sz="1800" dirty="0">
                <a:cs typeface="Times New Roman" panose="02020603050405020304" pitchFamily="18" charset="0"/>
              </a:rPr>
              <a:t> (Sudafrica) 125.000 BP</a:t>
            </a:r>
          </a:p>
        </p:txBody>
      </p:sp>
      <p:sp>
        <p:nvSpPr>
          <p:cNvPr id="7176" name="Rectangle 10"/>
          <p:cNvSpPr>
            <a:spLocks noChangeArrowheads="1"/>
          </p:cNvSpPr>
          <p:nvPr/>
        </p:nvSpPr>
        <p:spPr bwMode="auto">
          <a:xfrm>
            <a:off x="2857500" y="6202363"/>
            <a:ext cx="3486852" cy="369332"/>
          </a:xfrm>
          <a:prstGeom prst="rect">
            <a:avLst/>
          </a:prstGeom>
          <a:noFill/>
          <a:ln w="9525">
            <a:noFill/>
            <a:miter lim="800000"/>
            <a:headEnd/>
            <a:tailEnd/>
          </a:ln>
        </p:spPr>
        <p:txBody>
          <a:bodyPr wrap="none">
            <a:spAutoFit/>
          </a:bodyPr>
          <a:lstStyle/>
          <a:p>
            <a:pPr>
              <a:defRPr/>
            </a:pPr>
            <a:r>
              <a:rPr lang="it-IT" sz="1800" dirty="0" err="1">
                <a:cs typeface="Times New Roman" panose="02020603050405020304" pitchFamily="18" charset="0"/>
              </a:rPr>
              <a:t>Border</a:t>
            </a:r>
            <a:r>
              <a:rPr lang="it-IT" sz="1800" dirty="0">
                <a:cs typeface="Times New Roman" panose="02020603050405020304" pitchFamily="18" charset="0"/>
              </a:rPr>
              <a:t> Cave (Sudafrica) 70.000 BP</a:t>
            </a:r>
          </a:p>
        </p:txBody>
      </p:sp>
      <p:pic>
        <p:nvPicPr>
          <p:cNvPr id="3075" name="Picture 3"/>
          <p:cNvPicPr>
            <a:picLocks noChangeAspect="1" noChangeArrowheads="1"/>
          </p:cNvPicPr>
          <p:nvPr/>
        </p:nvPicPr>
        <p:blipFill>
          <a:blip r:embed="rId5"/>
          <a:srcRect/>
          <a:stretch>
            <a:fillRect/>
          </a:stretch>
        </p:blipFill>
        <p:spPr bwMode="auto">
          <a:xfrm>
            <a:off x="5843588" y="1428750"/>
            <a:ext cx="2871787" cy="2219325"/>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6"/>
          <a:srcRect/>
          <a:stretch>
            <a:fillRect/>
          </a:stretch>
        </p:blipFill>
        <p:spPr bwMode="auto">
          <a:xfrm>
            <a:off x="3286125" y="3843338"/>
            <a:ext cx="2781300" cy="23002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71438" y="71438"/>
            <a:ext cx="8999537" cy="67135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93663" y="65088"/>
            <a:ext cx="8956675" cy="67278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egnaposto contenuto 2"/>
          <p:cNvSpPr>
            <a:spLocks noGrp="1"/>
          </p:cNvSpPr>
          <p:nvPr>
            <p:ph idx="1"/>
          </p:nvPr>
        </p:nvSpPr>
        <p:spPr/>
        <p:txBody>
          <a:bodyPr/>
          <a:lstStyle/>
          <a:p>
            <a:endParaRPr lang="fr-FR" smtClean="0">
              <a:latin typeface="Times New Roman" panose="02020603050405020304" pitchFamily="18" charset="0"/>
              <a:cs typeface="Times New Roman" panose="02020603050405020304" pitchFamily="18" charset="0"/>
            </a:endParaRPr>
          </a:p>
        </p:txBody>
      </p:sp>
      <p:pic>
        <p:nvPicPr>
          <p:cNvPr id="5124" name="Picture 2"/>
          <p:cNvPicPr>
            <a:picLocks noChangeAspect="1" noChangeArrowheads="1"/>
          </p:cNvPicPr>
          <p:nvPr/>
        </p:nvPicPr>
        <p:blipFill>
          <a:blip r:embed="rId3"/>
          <a:srcRect/>
          <a:stretch>
            <a:fillRect/>
          </a:stretch>
        </p:blipFill>
        <p:spPr bwMode="auto">
          <a:xfrm>
            <a:off x="190500" y="376238"/>
            <a:ext cx="8761413" cy="6105525"/>
          </a:xfrm>
          <a:prstGeom prst="rect">
            <a:avLst/>
          </a:prstGeom>
          <a:noFill/>
          <a:ln w="9525">
            <a:noFill/>
            <a:miter lim="800000"/>
            <a:headEnd/>
            <a:tailEnd/>
          </a:ln>
        </p:spPr>
      </p:pic>
      <p:cxnSp>
        <p:nvCxnSpPr>
          <p:cNvPr id="13" name="Connecteur droit avec flèche 12"/>
          <p:cNvCxnSpPr/>
          <p:nvPr/>
        </p:nvCxnSpPr>
        <p:spPr>
          <a:xfrm rot="16200000" flipV="1">
            <a:off x="7893867" y="4107661"/>
            <a:ext cx="1500198" cy="142876"/>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a:off x="2857488" y="428604"/>
            <a:ext cx="1143008" cy="1071594"/>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6" name="Forme libre 15"/>
          <p:cNvSpPr/>
          <p:nvPr/>
        </p:nvSpPr>
        <p:spPr>
          <a:xfrm>
            <a:off x="5852673" y="4767309"/>
            <a:ext cx="1498038" cy="1164616"/>
          </a:xfrm>
          <a:custGeom>
            <a:avLst/>
            <a:gdLst>
              <a:gd name="connsiteX0" fmla="*/ 1444772 w 1498038"/>
              <a:gd name="connsiteY0" fmla="*/ 683580 h 1164616"/>
              <a:gd name="connsiteX1" fmla="*/ 1462527 w 1498038"/>
              <a:gd name="connsiteY1" fmla="*/ 621437 h 1164616"/>
              <a:gd name="connsiteX2" fmla="*/ 1480282 w 1498038"/>
              <a:gd name="connsiteY2" fmla="*/ 532660 h 1164616"/>
              <a:gd name="connsiteX3" fmla="*/ 1489160 w 1498038"/>
              <a:gd name="connsiteY3" fmla="*/ 506027 h 1164616"/>
              <a:gd name="connsiteX4" fmla="*/ 1498038 w 1498038"/>
              <a:gd name="connsiteY4" fmla="*/ 461639 h 1164616"/>
              <a:gd name="connsiteX5" fmla="*/ 1489160 w 1498038"/>
              <a:gd name="connsiteY5" fmla="*/ 266330 h 1164616"/>
              <a:gd name="connsiteX6" fmla="*/ 1471405 w 1498038"/>
              <a:gd name="connsiteY6" fmla="*/ 239697 h 1164616"/>
              <a:gd name="connsiteX7" fmla="*/ 1444772 w 1498038"/>
              <a:gd name="connsiteY7" fmla="*/ 195308 h 1164616"/>
              <a:gd name="connsiteX8" fmla="*/ 1418139 w 1498038"/>
              <a:gd name="connsiteY8" fmla="*/ 159798 h 1164616"/>
              <a:gd name="connsiteX9" fmla="*/ 1382628 w 1498038"/>
              <a:gd name="connsiteY9" fmla="*/ 115409 h 1164616"/>
              <a:gd name="connsiteX10" fmla="*/ 1364873 w 1498038"/>
              <a:gd name="connsiteY10" fmla="*/ 79899 h 1164616"/>
              <a:gd name="connsiteX11" fmla="*/ 1320484 w 1498038"/>
              <a:gd name="connsiteY11" fmla="*/ 35510 h 1164616"/>
              <a:gd name="connsiteX12" fmla="*/ 1267218 w 1498038"/>
              <a:gd name="connsiteY12" fmla="*/ 0 h 1164616"/>
              <a:gd name="connsiteX13" fmla="*/ 1009766 w 1498038"/>
              <a:gd name="connsiteY13" fmla="*/ 8877 h 1164616"/>
              <a:gd name="connsiteX14" fmla="*/ 983133 w 1498038"/>
              <a:gd name="connsiteY14" fmla="*/ 17755 h 1164616"/>
              <a:gd name="connsiteX15" fmla="*/ 912111 w 1498038"/>
              <a:gd name="connsiteY15" fmla="*/ 26633 h 1164616"/>
              <a:gd name="connsiteX16" fmla="*/ 858845 w 1498038"/>
              <a:gd name="connsiteY16" fmla="*/ 35510 h 1164616"/>
              <a:gd name="connsiteX17" fmla="*/ 663537 w 1498038"/>
              <a:gd name="connsiteY17" fmla="*/ 44388 h 1164616"/>
              <a:gd name="connsiteX18" fmla="*/ 583638 w 1498038"/>
              <a:gd name="connsiteY18" fmla="*/ 53266 h 1164616"/>
              <a:gd name="connsiteX19" fmla="*/ 512616 w 1498038"/>
              <a:gd name="connsiteY19" fmla="*/ 71021 h 1164616"/>
              <a:gd name="connsiteX20" fmla="*/ 459350 w 1498038"/>
              <a:gd name="connsiteY20" fmla="*/ 79899 h 1164616"/>
              <a:gd name="connsiteX21" fmla="*/ 361696 w 1498038"/>
              <a:gd name="connsiteY21" fmla="*/ 106532 h 1164616"/>
              <a:gd name="connsiteX22" fmla="*/ 335063 w 1498038"/>
              <a:gd name="connsiteY22" fmla="*/ 115409 h 1164616"/>
              <a:gd name="connsiteX23" fmla="*/ 308430 w 1498038"/>
              <a:gd name="connsiteY23" fmla="*/ 133165 h 1164616"/>
              <a:gd name="connsiteX24" fmla="*/ 281797 w 1498038"/>
              <a:gd name="connsiteY24" fmla="*/ 159798 h 1164616"/>
              <a:gd name="connsiteX25" fmla="*/ 255164 w 1498038"/>
              <a:gd name="connsiteY25" fmla="*/ 168675 h 1164616"/>
              <a:gd name="connsiteX26" fmla="*/ 166387 w 1498038"/>
              <a:gd name="connsiteY26" fmla="*/ 221941 h 1164616"/>
              <a:gd name="connsiteX27" fmla="*/ 95366 w 1498038"/>
              <a:gd name="connsiteY27" fmla="*/ 275208 h 1164616"/>
              <a:gd name="connsiteX28" fmla="*/ 50977 w 1498038"/>
              <a:gd name="connsiteY28" fmla="*/ 328474 h 1164616"/>
              <a:gd name="connsiteX29" fmla="*/ 42100 w 1498038"/>
              <a:gd name="connsiteY29" fmla="*/ 355107 h 1164616"/>
              <a:gd name="connsiteX30" fmla="*/ 24344 w 1498038"/>
              <a:gd name="connsiteY30" fmla="*/ 372862 h 1164616"/>
              <a:gd name="connsiteX31" fmla="*/ 24344 w 1498038"/>
              <a:gd name="connsiteY31" fmla="*/ 621437 h 1164616"/>
              <a:gd name="connsiteX32" fmla="*/ 59855 w 1498038"/>
              <a:gd name="connsiteY32" fmla="*/ 683580 h 1164616"/>
              <a:gd name="connsiteX33" fmla="*/ 77610 w 1498038"/>
              <a:gd name="connsiteY33" fmla="*/ 736846 h 1164616"/>
              <a:gd name="connsiteX34" fmla="*/ 86488 w 1498038"/>
              <a:gd name="connsiteY34" fmla="*/ 763479 h 1164616"/>
              <a:gd name="connsiteX35" fmla="*/ 95366 w 1498038"/>
              <a:gd name="connsiteY35" fmla="*/ 790112 h 1164616"/>
              <a:gd name="connsiteX36" fmla="*/ 113121 w 1498038"/>
              <a:gd name="connsiteY36" fmla="*/ 807868 h 1164616"/>
              <a:gd name="connsiteX37" fmla="*/ 130877 w 1498038"/>
              <a:gd name="connsiteY37" fmla="*/ 878889 h 1164616"/>
              <a:gd name="connsiteX38" fmla="*/ 148632 w 1498038"/>
              <a:gd name="connsiteY38" fmla="*/ 932155 h 1164616"/>
              <a:gd name="connsiteX39" fmla="*/ 157510 w 1498038"/>
              <a:gd name="connsiteY39" fmla="*/ 994299 h 1164616"/>
              <a:gd name="connsiteX40" fmla="*/ 175265 w 1498038"/>
              <a:gd name="connsiteY40" fmla="*/ 1065320 h 1164616"/>
              <a:gd name="connsiteX41" fmla="*/ 184143 w 1498038"/>
              <a:gd name="connsiteY41" fmla="*/ 1091953 h 1164616"/>
              <a:gd name="connsiteX42" fmla="*/ 219653 w 1498038"/>
              <a:gd name="connsiteY42" fmla="*/ 1145219 h 1164616"/>
              <a:gd name="connsiteX43" fmla="*/ 255164 w 1498038"/>
              <a:gd name="connsiteY43" fmla="*/ 1162974 h 116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98038" h="1164616">
                <a:moveTo>
                  <a:pt x="1444772" y="683580"/>
                </a:moveTo>
                <a:cubicBezTo>
                  <a:pt x="1454085" y="655638"/>
                  <a:pt x="1455840" y="652641"/>
                  <a:pt x="1462527" y="621437"/>
                </a:cubicBezTo>
                <a:cubicBezTo>
                  <a:pt x="1468850" y="591929"/>
                  <a:pt x="1473496" y="562066"/>
                  <a:pt x="1480282" y="532660"/>
                </a:cubicBezTo>
                <a:cubicBezTo>
                  <a:pt x="1482386" y="523542"/>
                  <a:pt x="1486890" y="515105"/>
                  <a:pt x="1489160" y="506027"/>
                </a:cubicBezTo>
                <a:cubicBezTo>
                  <a:pt x="1492820" y="491389"/>
                  <a:pt x="1495079" y="476435"/>
                  <a:pt x="1498038" y="461639"/>
                </a:cubicBezTo>
                <a:cubicBezTo>
                  <a:pt x="1495079" y="396536"/>
                  <a:pt x="1496925" y="331036"/>
                  <a:pt x="1489160" y="266330"/>
                </a:cubicBezTo>
                <a:cubicBezTo>
                  <a:pt x="1487889" y="255736"/>
                  <a:pt x="1476177" y="249240"/>
                  <a:pt x="1471405" y="239697"/>
                </a:cubicBezTo>
                <a:cubicBezTo>
                  <a:pt x="1438665" y="174217"/>
                  <a:pt x="1488119" y="247325"/>
                  <a:pt x="1444772" y="195308"/>
                </a:cubicBezTo>
                <a:cubicBezTo>
                  <a:pt x="1435300" y="183941"/>
                  <a:pt x="1427611" y="171164"/>
                  <a:pt x="1418139" y="159798"/>
                </a:cubicBezTo>
                <a:cubicBezTo>
                  <a:pt x="1391626" y="127982"/>
                  <a:pt x="1406572" y="157311"/>
                  <a:pt x="1382628" y="115409"/>
                </a:cubicBezTo>
                <a:cubicBezTo>
                  <a:pt x="1376062" y="103919"/>
                  <a:pt x="1372998" y="90345"/>
                  <a:pt x="1364873" y="79899"/>
                </a:cubicBezTo>
                <a:cubicBezTo>
                  <a:pt x="1352026" y="63382"/>
                  <a:pt x="1335280" y="50306"/>
                  <a:pt x="1320484" y="35510"/>
                </a:cubicBezTo>
                <a:cubicBezTo>
                  <a:pt x="1287234" y="2260"/>
                  <a:pt x="1305762" y="12847"/>
                  <a:pt x="1267218" y="0"/>
                </a:cubicBezTo>
                <a:cubicBezTo>
                  <a:pt x="1181401" y="2959"/>
                  <a:pt x="1095467" y="3521"/>
                  <a:pt x="1009766" y="8877"/>
                </a:cubicBezTo>
                <a:cubicBezTo>
                  <a:pt x="1000426" y="9461"/>
                  <a:pt x="992340" y="16081"/>
                  <a:pt x="983133" y="17755"/>
                </a:cubicBezTo>
                <a:cubicBezTo>
                  <a:pt x="959660" y="22023"/>
                  <a:pt x="935729" y="23259"/>
                  <a:pt x="912111" y="26633"/>
                </a:cubicBezTo>
                <a:cubicBezTo>
                  <a:pt x="894292" y="29179"/>
                  <a:pt x="876799" y="34228"/>
                  <a:pt x="858845" y="35510"/>
                </a:cubicBezTo>
                <a:cubicBezTo>
                  <a:pt x="793841" y="40153"/>
                  <a:pt x="728640" y="41429"/>
                  <a:pt x="663537" y="44388"/>
                </a:cubicBezTo>
                <a:cubicBezTo>
                  <a:pt x="636904" y="47347"/>
                  <a:pt x="610166" y="49476"/>
                  <a:pt x="583638" y="53266"/>
                </a:cubicBezTo>
                <a:cubicBezTo>
                  <a:pt x="476197" y="68614"/>
                  <a:pt x="586976" y="54496"/>
                  <a:pt x="512616" y="71021"/>
                </a:cubicBezTo>
                <a:cubicBezTo>
                  <a:pt x="495044" y="74926"/>
                  <a:pt x="477060" y="76679"/>
                  <a:pt x="459350" y="79899"/>
                </a:cubicBezTo>
                <a:cubicBezTo>
                  <a:pt x="404129" y="89939"/>
                  <a:pt x="419949" y="87114"/>
                  <a:pt x="361696" y="106532"/>
                </a:cubicBezTo>
                <a:lnTo>
                  <a:pt x="335063" y="115409"/>
                </a:lnTo>
                <a:cubicBezTo>
                  <a:pt x="326185" y="121328"/>
                  <a:pt x="316627" y="126334"/>
                  <a:pt x="308430" y="133165"/>
                </a:cubicBezTo>
                <a:cubicBezTo>
                  <a:pt x="298785" y="141203"/>
                  <a:pt x="292243" y="152834"/>
                  <a:pt x="281797" y="159798"/>
                </a:cubicBezTo>
                <a:cubicBezTo>
                  <a:pt x="274011" y="164989"/>
                  <a:pt x="264042" y="165716"/>
                  <a:pt x="255164" y="168675"/>
                </a:cubicBezTo>
                <a:cubicBezTo>
                  <a:pt x="206281" y="217561"/>
                  <a:pt x="284149" y="143433"/>
                  <a:pt x="166387" y="221941"/>
                </a:cubicBezTo>
                <a:cubicBezTo>
                  <a:pt x="106157" y="262095"/>
                  <a:pt x="128210" y="242362"/>
                  <a:pt x="95366" y="275208"/>
                </a:cubicBezTo>
                <a:cubicBezTo>
                  <a:pt x="75010" y="336275"/>
                  <a:pt x="104725" y="263976"/>
                  <a:pt x="50977" y="328474"/>
                </a:cubicBezTo>
                <a:cubicBezTo>
                  <a:pt x="44986" y="335663"/>
                  <a:pt x="46915" y="347083"/>
                  <a:pt x="42100" y="355107"/>
                </a:cubicBezTo>
                <a:cubicBezTo>
                  <a:pt x="37794" y="362284"/>
                  <a:pt x="30263" y="366944"/>
                  <a:pt x="24344" y="372862"/>
                </a:cubicBezTo>
                <a:cubicBezTo>
                  <a:pt x="0" y="470245"/>
                  <a:pt x="4635" y="437484"/>
                  <a:pt x="24344" y="621437"/>
                </a:cubicBezTo>
                <a:cubicBezTo>
                  <a:pt x="26844" y="644773"/>
                  <a:pt x="50906" y="663444"/>
                  <a:pt x="59855" y="683580"/>
                </a:cubicBezTo>
                <a:cubicBezTo>
                  <a:pt x="67456" y="700683"/>
                  <a:pt x="71692" y="719091"/>
                  <a:pt x="77610" y="736846"/>
                </a:cubicBezTo>
                <a:lnTo>
                  <a:pt x="86488" y="763479"/>
                </a:lnTo>
                <a:cubicBezTo>
                  <a:pt x="89447" y="772357"/>
                  <a:pt x="88749" y="783495"/>
                  <a:pt x="95366" y="790112"/>
                </a:cubicBezTo>
                <a:lnTo>
                  <a:pt x="113121" y="807868"/>
                </a:lnTo>
                <a:cubicBezTo>
                  <a:pt x="140055" y="888667"/>
                  <a:pt x="98744" y="761067"/>
                  <a:pt x="130877" y="878889"/>
                </a:cubicBezTo>
                <a:cubicBezTo>
                  <a:pt x="135801" y="896945"/>
                  <a:pt x="148632" y="932155"/>
                  <a:pt x="148632" y="932155"/>
                </a:cubicBezTo>
                <a:cubicBezTo>
                  <a:pt x="151591" y="952870"/>
                  <a:pt x="153406" y="973780"/>
                  <a:pt x="157510" y="994299"/>
                </a:cubicBezTo>
                <a:cubicBezTo>
                  <a:pt x="162296" y="1018227"/>
                  <a:pt x="167548" y="1042170"/>
                  <a:pt x="175265" y="1065320"/>
                </a:cubicBezTo>
                <a:cubicBezTo>
                  <a:pt x="178224" y="1074198"/>
                  <a:pt x="179598" y="1083773"/>
                  <a:pt x="184143" y="1091953"/>
                </a:cubicBezTo>
                <a:cubicBezTo>
                  <a:pt x="194506" y="1110607"/>
                  <a:pt x="201898" y="1133382"/>
                  <a:pt x="219653" y="1145219"/>
                </a:cubicBezTo>
                <a:cubicBezTo>
                  <a:pt x="248748" y="1164616"/>
                  <a:pt x="235616" y="1162974"/>
                  <a:pt x="255164" y="1162974"/>
                </a:cubicBezTo>
              </a:path>
            </a:pathLst>
          </a:custGeom>
          <a:ln w="28575">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7" name="Forme libre 16"/>
          <p:cNvSpPr/>
          <p:nvPr/>
        </p:nvSpPr>
        <p:spPr>
          <a:xfrm>
            <a:off x="1003177" y="1615736"/>
            <a:ext cx="1802167" cy="1184319"/>
          </a:xfrm>
          <a:custGeom>
            <a:avLst/>
            <a:gdLst>
              <a:gd name="connsiteX0" fmla="*/ 1802167 w 1802167"/>
              <a:gd name="connsiteY0" fmla="*/ 399495 h 1184319"/>
              <a:gd name="connsiteX1" fmla="*/ 1793289 w 1802167"/>
              <a:gd name="connsiteY1" fmla="*/ 319596 h 1184319"/>
              <a:gd name="connsiteX2" fmla="*/ 1784411 w 1802167"/>
              <a:gd name="connsiteY2" fmla="*/ 292963 h 1184319"/>
              <a:gd name="connsiteX3" fmla="*/ 1775534 w 1802167"/>
              <a:gd name="connsiteY3" fmla="*/ 221942 h 1184319"/>
              <a:gd name="connsiteX4" fmla="*/ 1757778 w 1802167"/>
              <a:gd name="connsiteY4" fmla="*/ 168676 h 1184319"/>
              <a:gd name="connsiteX5" fmla="*/ 1704512 w 1802167"/>
              <a:gd name="connsiteY5" fmla="*/ 97654 h 1184319"/>
              <a:gd name="connsiteX6" fmla="*/ 1677879 w 1802167"/>
              <a:gd name="connsiteY6" fmla="*/ 88777 h 1184319"/>
              <a:gd name="connsiteX7" fmla="*/ 1651246 w 1802167"/>
              <a:gd name="connsiteY7" fmla="*/ 71021 h 1184319"/>
              <a:gd name="connsiteX8" fmla="*/ 1589103 w 1802167"/>
              <a:gd name="connsiteY8" fmla="*/ 53266 h 1184319"/>
              <a:gd name="connsiteX9" fmla="*/ 1562470 w 1802167"/>
              <a:gd name="connsiteY9" fmla="*/ 35511 h 1184319"/>
              <a:gd name="connsiteX10" fmla="*/ 1491448 w 1802167"/>
              <a:gd name="connsiteY10" fmla="*/ 17755 h 1184319"/>
              <a:gd name="connsiteX11" fmla="*/ 1464815 w 1802167"/>
              <a:gd name="connsiteY11" fmla="*/ 8878 h 1184319"/>
              <a:gd name="connsiteX12" fmla="*/ 1393794 w 1802167"/>
              <a:gd name="connsiteY12" fmla="*/ 0 h 1184319"/>
              <a:gd name="connsiteX13" fmla="*/ 1003176 w 1802167"/>
              <a:gd name="connsiteY13" fmla="*/ 17755 h 1184319"/>
              <a:gd name="connsiteX14" fmla="*/ 967666 w 1802167"/>
              <a:gd name="connsiteY14" fmla="*/ 26633 h 1184319"/>
              <a:gd name="connsiteX15" fmla="*/ 843378 w 1802167"/>
              <a:gd name="connsiteY15" fmla="*/ 44388 h 1184319"/>
              <a:gd name="connsiteX16" fmla="*/ 772357 w 1802167"/>
              <a:gd name="connsiteY16" fmla="*/ 53266 h 1184319"/>
              <a:gd name="connsiteX17" fmla="*/ 710213 w 1802167"/>
              <a:gd name="connsiteY17" fmla="*/ 71021 h 1184319"/>
              <a:gd name="connsiteX18" fmla="*/ 683580 w 1802167"/>
              <a:gd name="connsiteY18" fmla="*/ 88777 h 1184319"/>
              <a:gd name="connsiteX19" fmla="*/ 656947 w 1802167"/>
              <a:gd name="connsiteY19" fmla="*/ 97654 h 1184319"/>
              <a:gd name="connsiteX20" fmla="*/ 639192 w 1802167"/>
              <a:gd name="connsiteY20" fmla="*/ 115410 h 1184319"/>
              <a:gd name="connsiteX21" fmla="*/ 568171 w 1802167"/>
              <a:gd name="connsiteY21" fmla="*/ 133165 h 1184319"/>
              <a:gd name="connsiteX22" fmla="*/ 532660 w 1802167"/>
              <a:gd name="connsiteY22" fmla="*/ 142043 h 1184319"/>
              <a:gd name="connsiteX23" fmla="*/ 506027 w 1802167"/>
              <a:gd name="connsiteY23" fmla="*/ 150920 h 1184319"/>
              <a:gd name="connsiteX24" fmla="*/ 426128 w 1802167"/>
              <a:gd name="connsiteY24" fmla="*/ 159798 h 1184319"/>
              <a:gd name="connsiteX25" fmla="*/ 372862 w 1802167"/>
              <a:gd name="connsiteY25" fmla="*/ 177553 h 1184319"/>
              <a:gd name="connsiteX26" fmla="*/ 266330 w 1802167"/>
              <a:gd name="connsiteY26" fmla="*/ 195309 h 1184319"/>
              <a:gd name="connsiteX27" fmla="*/ 239697 w 1802167"/>
              <a:gd name="connsiteY27" fmla="*/ 204186 h 1184319"/>
              <a:gd name="connsiteX28" fmla="*/ 142042 w 1802167"/>
              <a:gd name="connsiteY28" fmla="*/ 230819 h 1184319"/>
              <a:gd name="connsiteX29" fmla="*/ 62143 w 1802167"/>
              <a:gd name="connsiteY29" fmla="*/ 301841 h 1184319"/>
              <a:gd name="connsiteX30" fmla="*/ 44388 w 1802167"/>
              <a:gd name="connsiteY30" fmla="*/ 328474 h 1184319"/>
              <a:gd name="connsiteX31" fmla="*/ 26633 w 1802167"/>
              <a:gd name="connsiteY31" fmla="*/ 452761 h 1184319"/>
              <a:gd name="connsiteX32" fmla="*/ 8877 w 1802167"/>
              <a:gd name="connsiteY32" fmla="*/ 506027 h 1184319"/>
              <a:gd name="connsiteX33" fmla="*/ 0 w 1802167"/>
              <a:gd name="connsiteY33" fmla="*/ 630314 h 1184319"/>
              <a:gd name="connsiteX34" fmla="*/ 8877 w 1802167"/>
              <a:gd name="connsiteY34" fmla="*/ 798990 h 1184319"/>
              <a:gd name="connsiteX35" fmla="*/ 35510 w 1802167"/>
              <a:gd name="connsiteY35" fmla="*/ 861134 h 1184319"/>
              <a:gd name="connsiteX36" fmla="*/ 44388 w 1802167"/>
              <a:gd name="connsiteY36" fmla="*/ 887767 h 1184319"/>
              <a:gd name="connsiteX37" fmla="*/ 71021 w 1802167"/>
              <a:gd name="connsiteY37" fmla="*/ 958788 h 1184319"/>
              <a:gd name="connsiteX38" fmla="*/ 88776 w 1802167"/>
              <a:gd name="connsiteY38" fmla="*/ 1012054 h 1184319"/>
              <a:gd name="connsiteX39" fmla="*/ 133165 w 1802167"/>
              <a:gd name="connsiteY39" fmla="*/ 1065320 h 1184319"/>
              <a:gd name="connsiteX40" fmla="*/ 150920 w 1802167"/>
              <a:gd name="connsiteY40" fmla="*/ 1083076 h 1184319"/>
              <a:gd name="connsiteX41" fmla="*/ 168675 w 1802167"/>
              <a:gd name="connsiteY41" fmla="*/ 1109709 h 1184319"/>
              <a:gd name="connsiteX42" fmla="*/ 221941 w 1802167"/>
              <a:gd name="connsiteY42" fmla="*/ 1154097 h 1184319"/>
              <a:gd name="connsiteX43" fmla="*/ 248574 w 1802167"/>
              <a:gd name="connsiteY43" fmla="*/ 1171852 h 1184319"/>
              <a:gd name="connsiteX44" fmla="*/ 328473 w 1802167"/>
              <a:gd name="connsiteY44" fmla="*/ 1180730 h 118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02167" h="1184319">
                <a:moveTo>
                  <a:pt x="1802167" y="399495"/>
                </a:moveTo>
                <a:cubicBezTo>
                  <a:pt x="1799208" y="372862"/>
                  <a:pt x="1797695" y="346028"/>
                  <a:pt x="1793289" y="319596"/>
                </a:cubicBezTo>
                <a:cubicBezTo>
                  <a:pt x="1791751" y="310365"/>
                  <a:pt x="1786085" y="302170"/>
                  <a:pt x="1784411" y="292963"/>
                </a:cubicBezTo>
                <a:cubicBezTo>
                  <a:pt x="1780143" y="269490"/>
                  <a:pt x="1780533" y="245270"/>
                  <a:pt x="1775534" y="221942"/>
                </a:cubicBezTo>
                <a:cubicBezTo>
                  <a:pt x="1771612" y="203642"/>
                  <a:pt x="1763696" y="186431"/>
                  <a:pt x="1757778" y="168676"/>
                </a:cubicBezTo>
                <a:cubicBezTo>
                  <a:pt x="1747986" y="139299"/>
                  <a:pt x="1742769" y="110405"/>
                  <a:pt x="1704512" y="97654"/>
                </a:cubicBezTo>
                <a:lnTo>
                  <a:pt x="1677879" y="88777"/>
                </a:lnTo>
                <a:cubicBezTo>
                  <a:pt x="1669001" y="82858"/>
                  <a:pt x="1661053" y="75224"/>
                  <a:pt x="1651246" y="71021"/>
                </a:cubicBezTo>
                <a:cubicBezTo>
                  <a:pt x="1611402" y="53945"/>
                  <a:pt x="1623672" y="70550"/>
                  <a:pt x="1589103" y="53266"/>
                </a:cubicBezTo>
                <a:cubicBezTo>
                  <a:pt x="1579560" y="48494"/>
                  <a:pt x="1572497" y="39157"/>
                  <a:pt x="1562470" y="35511"/>
                </a:cubicBezTo>
                <a:cubicBezTo>
                  <a:pt x="1539537" y="27172"/>
                  <a:pt x="1514599" y="25471"/>
                  <a:pt x="1491448" y="17755"/>
                </a:cubicBezTo>
                <a:cubicBezTo>
                  <a:pt x="1482570" y="14796"/>
                  <a:pt x="1474022" y="10552"/>
                  <a:pt x="1464815" y="8878"/>
                </a:cubicBezTo>
                <a:cubicBezTo>
                  <a:pt x="1441342" y="4610"/>
                  <a:pt x="1417468" y="2959"/>
                  <a:pt x="1393794" y="0"/>
                </a:cubicBezTo>
                <a:cubicBezTo>
                  <a:pt x="1303840" y="2646"/>
                  <a:pt x="1120724" y="963"/>
                  <a:pt x="1003176" y="17755"/>
                </a:cubicBezTo>
                <a:cubicBezTo>
                  <a:pt x="991098" y="19480"/>
                  <a:pt x="979701" y="24627"/>
                  <a:pt x="967666" y="26633"/>
                </a:cubicBezTo>
                <a:cubicBezTo>
                  <a:pt x="926385" y="33513"/>
                  <a:pt x="884905" y="39197"/>
                  <a:pt x="843378" y="44388"/>
                </a:cubicBezTo>
                <a:cubicBezTo>
                  <a:pt x="819704" y="47347"/>
                  <a:pt x="795890" y="49344"/>
                  <a:pt x="772357" y="53266"/>
                </a:cubicBezTo>
                <a:cubicBezTo>
                  <a:pt x="750067" y="56981"/>
                  <a:pt x="731319" y="63986"/>
                  <a:pt x="710213" y="71021"/>
                </a:cubicBezTo>
                <a:cubicBezTo>
                  <a:pt x="701335" y="76940"/>
                  <a:pt x="693123" y="84005"/>
                  <a:pt x="683580" y="88777"/>
                </a:cubicBezTo>
                <a:cubicBezTo>
                  <a:pt x="675210" y="92962"/>
                  <a:pt x="664971" y="92839"/>
                  <a:pt x="656947" y="97654"/>
                </a:cubicBezTo>
                <a:cubicBezTo>
                  <a:pt x="649770" y="101960"/>
                  <a:pt x="646369" y="111104"/>
                  <a:pt x="639192" y="115410"/>
                </a:cubicBezTo>
                <a:cubicBezTo>
                  <a:pt x="625198" y="123806"/>
                  <a:pt x="578273" y="130920"/>
                  <a:pt x="568171" y="133165"/>
                </a:cubicBezTo>
                <a:cubicBezTo>
                  <a:pt x="556260" y="135812"/>
                  <a:pt x="544392" y="138691"/>
                  <a:pt x="532660" y="142043"/>
                </a:cubicBezTo>
                <a:cubicBezTo>
                  <a:pt x="523662" y="144614"/>
                  <a:pt x="515257" y="149382"/>
                  <a:pt x="506027" y="150920"/>
                </a:cubicBezTo>
                <a:cubicBezTo>
                  <a:pt x="479595" y="155325"/>
                  <a:pt x="452761" y="156839"/>
                  <a:pt x="426128" y="159798"/>
                </a:cubicBezTo>
                <a:cubicBezTo>
                  <a:pt x="408373" y="165716"/>
                  <a:pt x="391390" y="174906"/>
                  <a:pt x="372862" y="177553"/>
                </a:cubicBezTo>
                <a:cubicBezTo>
                  <a:pt x="337778" y="182565"/>
                  <a:pt x="300952" y="186654"/>
                  <a:pt x="266330" y="195309"/>
                </a:cubicBezTo>
                <a:cubicBezTo>
                  <a:pt x="257252" y="197579"/>
                  <a:pt x="248725" y="201724"/>
                  <a:pt x="239697" y="204186"/>
                </a:cubicBezTo>
                <a:cubicBezTo>
                  <a:pt x="129559" y="234223"/>
                  <a:pt x="203344" y="210386"/>
                  <a:pt x="142042" y="230819"/>
                </a:cubicBezTo>
                <a:cubicBezTo>
                  <a:pt x="87192" y="285671"/>
                  <a:pt x="114394" y="262653"/>
                  <a:pt x="62143" y="301841"/>
                </a:cubicBezTo>
                <a:cubicBezTo>
                  <a:pt x="56225" y="310719"/>
                  <a:pt x="48591" y="318667"/>
                  <a:pt x="44388" y="328474"/>
                </a:cubicBezTo>
                <a:cubicBezTo>
                  <a:pt x="30794" y="360192"/>
                  <a:pt x="30636" y="431412"/>
                  <a:pt x="26633" y="452761"/>
                </a:cubicBezTo>
                <a:cubicBezTo>
                  <a:pt x="23184" y="471156"/>
                  <a:pt x="8877" y="506027"/>
                  <a:pt x="8877" y="506027"/>
                </a:cubicBezTo>
                <a:cubicBezTo>
                  <a:pt x="5918" y="547456"/>
                  <a:pt x="0" y="588779"/>
                  <a:pt x="0" y="630314"/>
                </a:cubicBezTo>
                <a:cubicBezTo>
                  <a:pt x="0" y="686617"/>
                  <a:pt x="3780" y="742918"/>
                  <a:pt x="8877" y="798990"/>
                </a:cubicBezTo>
                <a:cubicBezTo>
                  <a:pt x="10478" y="816604"/>
                  <a:pt x="29780" y="847763"/>
                  <a:pt x="35510" y="861134"/>
                </a:cubicBezTo>
                <a:cubicBezTo>
                  <a:pt x="39196" y="869735"/>
                  <a:pt x="41817" y="878769"/>
                  <a:pt x="44388" y="887767"/>
                </a:cubicBezTo>
                <a:cubicBezTo>
                  <a:pt x="73223" y="988686"/>
                  <a:pt x="29645" y="855347"/>
                  <a:pt x="71021" y="958788"/>
                </a:cubicBezTo>
                <a:cubicBezTo>
                  <a:pt x="77972" y="976165"/>
                  <a:pt x="75542" y="998820"/>
                  <a:pt x="88776" y="1012054"/>
                </a:cubicBezTo>
                <a:cubicBezTo>
                  <a:pt x="152034" y="1075312"/>
                  <a:pt x="83731" y="1003527"/>
                  <a:pt x="133165" y="1065320"/>
                </a:cubicBezTo>
                <a:cubicBezTo>
                  <a:pt x="138394" y="1071856"/>
                  <a:pt x="145691" y="1076540"/>
                  <a:pt x="150920" y="1083076"/>
                </a:cubicBezTo>
                <a:cubicBezTo>
                  <a:pt x="157585" y="1091408"/>
                  <a:pt x="162010" y="1101378"/>
                  <a:pt x="168675" y="1109709"/>
                </a:cubicBezTo>
                <a:cubicBezTo>
                  <a:pt x="182130" y="1126528"/>
                  <a:pt x="205833" y="1142591"/>
                  <a:pt x="221941" y="1154097"/>
                </a:cubicBezTo>
                <a:cubicBezTo>
                  <a:pt x="230623" y="1160299"/>
                  <a:pt x="238767" y="1167649"/>
                  <a:pt x="248574" y="1171852"/>
                </a:cubicBezTo>
                <a:cubicBezTo>
                  <a:pt x="277663" y="1184319"/>
                  <a:pt x="297078" y="1180730"/>
                  <a:pt x="328473" y="118073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19" name="Connecteur droit 18"/>
          <p:cNvCxnSpPr/>
          <p:nvPr/>
        </p:nvCxnSpPr>
        <p:spPr>
          <a:xfrm rot="5400000">
            <a:off x="4250529" y="4321975"/>
            <a:ext cx="1000132" cy="2143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16200000" flipH="1">
            <a:off x="4536281" y="5036355"/>
            <a:ext cx="1000132" cy="785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71470" y="1500174"/>
            <a:ext cx="928694" cy="357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14282" y="2143116"/>
            <a:ext cx="928694" cy="785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214314" y="5143512"/>
            <a:ext cx="4429124" cy="1077218"/>
          </a:xfrm>
          <a:prstGeom prst="rect">
            <a:avLst/>
          </a:prstGeom>
          <a:solidFill>
            <a:schemeClr val="bg1"/>
          </a:solidFill>
        </p:spPr>
        <p:txBody>
          <a:bodyPr wrap="square" rtlCol="0">
            <a:spAutoFit/>
          </a:bodyPr>
          <a:lstStyle/>
          <a:p>
            <a:pPr marL="342900" indent="-342900">
              <a:buAutoNum type="arabicPeriod"/>
            </a:pPr>
            <a:r>
              <a:rPr lang="it-IT" sz="1600" dirty="0" smtClean="0">
                <a:cs typeface="Times New Roman" panose="02020603050405020304" pitchFamily="18" charset="0"/>
              </a:rPr>
              <a:t>Volta cranica corta e arrotondata</a:t>
            </a:r>
          </a:p>
          <a:p>
            <a:pPr marL="342900" indent="-342900">
              <a:buAutoNum type="arabicPeriod"/>
            </a:pPr>
            <a:r>
              <a:rPr lang="it-IT" sz="1600" dirty="0" smtClean="0">
                <a:cs typeface="Times New Roman" panose="02020603050405020304" pitchFamily="18" charset="0"/>
              </a:rPr>
              <a:t>Frontale elevato &amp; squama convessa</a:t>
            </a:r>
          </a:p>
          <a:p>
            <a:pPr marL="342900" indent="-342900">
              <a:buAutoNum type="arabicPeriod"/>
            </a:pPr>
            <a:r>
              <a:rPr lang="it-IT" sz="1600" dirty="0" smtClean="0">
                <a:cs typeface="Times New Roman" panose="02020603050405020304" pitchFamily="18" charset="0"/>
              </a:rPr>
              <a:t>Occipitale arrotondato (« aperto »)</a:t>
            </a:r>
          </a:p>
          <a:p>
            <a:pPr marL="342900" indent="-342900">
              <a:buAutoNum type="arabicPeriod"/>
            </a:pPr>
            <a:r>
              <a:rPr lang="it-IT" sz="1600" dirty="0" smtClean="0">
                <a:cs typeface="Times New Roman" panose="02020603050405020304" pitchFamily="18" charset="0"/>
              </a:rPr>
              <a:t>Faccia ridotta, situata sotto la scatola cranica </a:t>
            </a:r>
            <a:endParaRPr lang="it-IT" sz="1600" dirty="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50800" y="36513"/>
            <a:ext cx="9042400" cy="67849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srcRect/>
          <a:stretch>
            <a:fillRect/>
          </a:stretch>
        </p:blipFill>
        <p:spPr bwMode="auto">
          <a:xfrm>
            <a:off x="128588" y="65088"/>
            <a:ext cx="8885237" cy="67278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71438" y="36513"/>
            <a:ext cx="8999537" cy="67849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71414"/>
            <a:ext cx="9144000" cy="830997"/>
          </a:xfrm>
          <a:prstGeom prst="rect">
            <a:avLst/>
          </a:prstGeom>
          <a:noFill/>
        </p:spPr>
        <p:txBody>
          <a:bodyPr>
            <a:spAutoFit/>
          </a:bodyPr>
          <a:lstStyle/>
          <a:p>
            <a:pPr algn="ctr">
              <a:defRPr/>
            </a:pPr>
            <a:r>
              <a:rPr lang="it-IT" dirty="0">
                <a:effectLst>
                  <a:outerShdw blurRad="38100" dist="38100" dir="2700000" algn="tl">
                    <a:srgbClr val="000000">
                      <a:alpha val="43137"/>
                    </a:srgbClr>
                  </a:outerShdw>
                </a:effectLst>
                <a:cs typeface="Times New Roman" pitchFamily="18" charset="0"/>
              </a:rPr>
              <a:t>I primi </a:t>
            </a:r>
            <a:r>
              <a:rPr lang="it-IT" i="1" dirty="0">
                <a:effectLst>
                  <a:outerShdw blurRad="38100" dist="38100" dir="2700000" algn="tl">
                    <a:srgbClr val="000000">
                      <a:alpha val="43137"/>
                    </a:srgbClr>
                  </a:outerShdw>
                </a:effectLst>
                <a:cs typeface="Times New Roman" pitchFamily="18" charset="0"/>
              </a:rPr>
              <a:t>Homo sapiens </a:t>
            </a:r>
            <a:r>
              <a:rPr lang="it-IT" dirty="0">
                <a:effectLst>
                  <a:outerShdw blurRad="38100" dist="38100" dir="2700000" algn="tl">
                    <a:srgbClr val="000000">
                      <a:alpha val="43137"/>
                    </a:srgbClr>
                  </a:outerShdw>
                </a:effectLst>
                <a:cs typeface="Times New Roman" pitchFamily="18" charset="0"/>
              </a:rPr>
              <a:t>nel Vicino </a:t>
            </a:r>
            <a:r>
              <a:rPr lang="it-IT" dirty="0" smtClean="0">
                <a:effectLst>
                  <a:outerShdw blurRad="38100" dist="38100" dir="2700000" algn="tl">
                    <a:srgbClr val="000000">
                      <a:alpha val="43137"/>
                    </a:srgbClr>
                  </a:outerShdw>
                </a:effectLst>
                <a:cs typeface="Times New Roman" pitchFamily="18" charset="0"/>
              </a:rPr>
              <a:t>Oriente</a:t>
            </a:r>
          </a:p>
          <a:p>
            <a:pPr algn="ctr">
              <a:defRPr/>
            </a:pPr>
            <a:r>
              <a:rPr lang="it-IT" i="1" dirty="0" smtClean="0">
                <a:solidFill>
                  <a:srgbClr val="92D050"/>
                </a:solidFill>
                <a:effectLst>
                  <a:outerShdw blurRad="38100" dist="38100" dir="2700000" algn="tl">
                    <a:srgbClr val="000000">
                      <a:alpha val="43137"/>
                    </a:srgbClr>
                  </a:outerShdw>
                </a:effectLst>
                <a:cs typeface="Times New Roman" pitchFamily="18" charset="0"/>
              </a:rPr>
              <a:t>First </a:t>
            </a:r>
            <a:r>
              <a:rPr lang="it-IT" dirty="0" smtClean="0">
                <a:solidFill>
                  <a:srgbClr val="92D050"/>
                </a:solidFill>
                <a:effectLst>
                  <a:outerShdw blurRad="38100" dist="38100" dir="2700000" algn="tl">
                    <a:srgbClr val="000000">
                      <a:alpha val="43137"/>
                    </a:srgbClr>
                  </a:outerShdw>
                </a:effectLst>
                <a:cs typeface="Times New Roman" pitchFamily="18" charset="0"/>
              </a:rPr>
              <a:t>Homo sapiens </a:t>
            </a:r>
            <a:r>
              <a:rPr lang="it-IT" i="1" dirty="0" smtClean="0">
                <a:solidFill>
                  <a:srgbClr val="92D050"/>
                </a:solidFill>
                <a:effectLst>
                  <a:outerShdw blurRad="38100" dist="38100" dir="2700000" algn="tl">
                    <a:srgbClr val="000000">
                      <a:alpha val="43137"/>
                    </a:srgbClr>
                  </a:outerShdw>
                </a:effectLst>
                <a:cs typeface="Times New Roman" pitchFamily="18" charset="0"/>
              </a:rPr>
              <a:t>in the Near-East</a:t>
            </a:r>
            <a:endParaRPr lang="it-IT" i="1" dirty="0">
              <a:solidFill>
                <a:srgbClr val="92D050"/>
              </a:solidFill>
              <a:effectLst>
                <a:outerShdw blurRad="38100" dist="38100" dir="2700000" algn="tl">
                  <a:srgbClr val="000000">
                    <a:alpha val="43137"/>
                  </a:srgbClr>
                </a:outerShdw>
              </a:effectLst>
              <a:cs typeface="Times New Roman" pitchFamily="18" charset="0"/>
            </a:endParaRPr>
          </a:p>
        </p:txBody>
      </p:sp>
      <p:sp>
        <p:nvSpPr>
          <p:cNvPr id="3" name="CasellaDiTesto 2"/>
          <p:cNvSpPr txBox="1"/>
          <p:nvPr/>
        </p:nvSpPr>
        <p:spPr>
          <a:xfrm>
            <a:off x="1" y="1000108"/>
            <a:ext cx="9144000" cy="400110"/>
          </a:xfrm>
          <a:prstGeom prst="rect">
            <a:avLst/>
          </a:prstGeom>
          <a:noFill/>
        </p:spPr>
        <p:txBody>
          <a:bodyPr wrap="square">
            <a:spAutoFit/>
          </a:bodyPr>
          <a:lstStyle/>
          <a:p>
            <a:pPr>
              <a:defRPr/>
            </a:pPr>
            <a:r>
              <a:rPr lang="it-IT" sz="2000" b="1" dirty="0" err="1">
                <a:effectLst>
                  <a:outerShdw blurRad="38100" dist="38100" dir="2700000" algn="tl">
                    <a:srgbClr val="000000">
                      <a:alpha val="43137"/>
                    </a:srgbClr>
                  </a:outerShdw>
                </a:effectLst>
                <a:cs typeface="Times New Roman" pitchFamily="18" charset="0"/>
              </a:rPr>
              <a:t>Skhul</a:t>
            </a:r>
            <a:r>
              <a:rPr lang="it-IT" sz="2000" b="1" dirty="0">
                <a:effectLst>
                  <a:outerShdw blurRad="38100" dist="38100" dir="2700000" algn="tl">
                    <a:srgbClr val="000000">
                      <a:alpha val="43137"/>
                    </a:srgbClr>
                  </a:outerShdw>
                </a:effectLst>
                <a:cs typeface="Times New Roman" pitchFamily="18" charset="0"/>
              </a:rPr>
              <a:t> - Israele (100.000 BP)</a:t>
            </a:r>
          </a:p>
        </p:txBody>
      </p:sp>
      <p:sp>
        <p:nvSpPr>
          <p:cNvPr id="4" name="CasellaDiTesto 3"/>
          <p:cNvSpPr txBox="1"/>
          <p:nvPr/>
        </p:nvSpPr>
        <p:spPr>
          <a:xfrm>
            <a:off x="142875" y="1500174"/>
            <a:ext cx="8786813" cy="1323439"/>
          </a:xfrm>
          <a:prstGeom prst="rect">
            <a:avLst/>
          </a:prstGeom>
          <a:noFill/>
        </p:spPr>
        <p:txBody>
          <a:bodyPr>
            <a:spAutoFit/>
          </a:bodyPr>
          <a:lstStyle/>
          <a:p>
            <a:pPr>
              <a:defRPr/>
            </a:pPr>
            <a:r>
              <a:rPr lang="it-IT" sz="2000" dirty="0">
                <a:cs typeface="Times New Roman" pitchFamily="18" charset="0"/>
              </a:rPr>
              <a:t>- Industria </a:t>
            </a:r>
            <a:r>
              <a:rPr lang="it-IT" sz="2000" dirty="0" smtClean="0">
                <a:cs typeface="Times New Roman" pitchFamily="18" charset="0"/>
              </a:rPr>
              <a:t>musteriana / </a:t>
            </a:r>
            <a:r>
              <a:rPr lang="it-IT" sz="2000" i="1" dirty="0" smtClean="0">
                <a:solidFill>
                  <a:srgbClr val="92D050"/>
                </a:solidFill>
                <a:cs typeface="Times New Roman" pitchFamily="18" charset="0"/>
              </a:rPr>
              <a:t>Mousterian industries</a:t>
            </a:r>
            <a:endParaRPr lang="it-IT" sz="2000" i="1" dirty="0">
              <a:solidFill>
                <a:srgbClr val="92D050"/>
              </a:solidFill>
              <a:cs typeface="Times New Roman" pitchFamily="18" charset="0"/>
            </a:endParaRPr>
          </a:p>
          <a:p>
            <a:pPr>
              <a:buFontTx/>
              <a:buChar char="-"/>
              <a:defRPr/>
            </a:pPr>
            <a:r>
              <a:rPr lang="it-IT" sz="2000" dirty="0">
                <a:cs typeface="Times New Roman" pitchFamily="18" charset="0"/>
              </a:rPr>
              <a:t>10 scheletri </a:t>
            </a:r>
            <a:r>
              <a:rPr lang="it-IT" sz="2000" dirty="0" smtClean="0">
                <a:cs typeface="Times New Roman" pitchFamily="18" charset="0"/>
              </a:rPr>
              <a:t>completi / </a:t>
            </a:r>
            <a:r>
              <a:rPr lang="it-IT" sz="2000" i="1" dirty="0" smtClean="0">
                <a:solidFill>
                  <a:srgbClr val="92D050"/>
                </a:solidFill>
                <a:cs typeface="Times New Roman" pitchFamily="18" charset="0"/>
              </a:rPr>
              <a:t>10 complete skeletton</a:t>
            </a:r>
            <a:endParaRPr lang="it-IT" sz="2000" i="1" dirty="0">
              <a:solidFill>
                <a:srgbClr val="92D050"/>
              </a:solidFill>
              <a:cs typeface="Times New Roman" pitchFamily="18" charset="0"/>
            </a:endParaRPr>
          </a:p>
          <a:p>
            <a:pPr>
              <a:buFontTx/>
              <a:buChar char="-"/>
              <a:defRPr/>
            </a:pPr>
            <a:r>
              <a:rPr lang="it-IT" sz="2000" dirty="0">
                <a:cs typeface="Times New Roman" pitchFamily="18" charset="0"/>
              </a:rPr>
              <a:t> morfologia arcaica (inizialmente attribuiti a </a:t>
            </a:r>
            <a:r>
              <a:rPr lang="it-IT" sz="2000" i="1" dirty="0">
                <a:cs typeface="Times New Roman" pitchFamily="18" charset="0"/>
              </a:rPr>
              <a:t>Homo neanderthalensis</a:t>
            </a:r>
            <a:r>
              <a:rPr lang="it-IT" sz="2000" dirty="0" smtClean="0">
                <a:cs typeface="Times New Roman" pitchFamily="18" charset="0"/>
              </a:rPr>
              <a:t>) / </a:t>
            </a:r>
            <a:r>
              <a:rPr lang="it-IT" sz="2000" i="1" dirty="0" smtClean="0">
                <a:solidFill>
                  <a:srgbClr val="92D050"/>
                </a:solidFill>
                <a:cs typeface="Times New Roman" pitchFamily="18" charset="0"/>
              </a:rPr>
              <a:t>Archaic morphology (attributed at the beginning to </a:t>
            </a:r>
            <a:r>
              <a:rPr lang="it-IT" sz="2000" dirty="0" smtClean="0">
                <a:solidFill>
                  <a:srgbClr val="92D050"/>
                </a:solidFill>
                <a:cs typeface="Times New Roman" pitchFamily="18" charset="0"/>
              </a:rPr>
              <a:t>Homo neanderthalensis</a:t>
            </a:r>
            <a:r>
              <a:rPr lang="it-IT" sz="2000" i="1" dirty="0" smtClean="0">
                <a:solidFill>
                  <a:srgbClr val="92D050"/>
                </a:solidFill>
                <a:cs typeface="Times New Roman" pitchFamily="18" charset="0"/>
              </a:rPr>
              <a:t>)</a:t>
            </a:r>
            <a:endParaRPr lang="it-IT" sz="2000" i="1" dirty="0">
              <a:solidFill>
                <a:srgbClr val="92D050"/>
              </a:solidFill>
              <a:cs typeface="Times New Roman" pitchFamily="18" charset="0"/>
            </a:endParaRPr>
          </a:p>
        </p:txBody>
      </p:sp>
      <p:pic>
        <p:nvPicPr>
          <p:cNvPr id="4098" name="Picture 2"/>
          <p:cNvPicPr>
            <a:picLocks noChangeAspect="1" noChangeArrowheads="1"/>
          </p:cNvPicPr>
          <p:nvPr/>
        </p:nvPicPr>
        <p:blipFill>
          <a:blip r:embed="rId3"/>
          <a:srcRect/>
          <a:stretch>
            <a:fillRect/>
          </a:stretch>
        </p:blipFill>
        <p:spPr bwMode="auto">
          <a:xfrm>
            <a:off x="600075" y="3128963"/>
            <a:ext cx="2971800" cy="3086100"/>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4"/>
          <a:srcRect/>
          <a:stretch>
            <a:fillRect/>
          </a:stretch>
        </p:blipFill>
        <p:spPr bwMode="auto">
          <a:xfrm>
            <a:off x="4429125" y="3214688"/>
            <a:ext cx="3719513" cy="3000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 y="1071562"/>
            <a:ext cx="9144000" cy="400110"/>
          </a:xfrm>
          <a:prstGeom prst="rect">
            <a:avLst/>
          </a:prstGeom>
          <a:noFill/>
        </p:spPr>
        <p:txBody>
          <a:bodyPr wrap="square">
            <a:spAutoFit/>
          </a:bodyPr>
          <a:lstStyle/>
          <a:p>
            <a:pPr>
              <a:defRPr/>
            </a:pPr>
            <a:r>
              <a:rPr lang="it-IT" sz="2000" b="1" dirty="0" err="1">
                <a:effectLst>
                  <a:outerShdw blurRad="38100" dist="38100" dir="2700000" algn="tl">
                    <a:srgbClr val="000000">
                      <a:alpha val="43137"/>
                    </a:srgbClr>
                  </a:outerShdw>
                </a:effectLst>
                <a:cs typeface="Times New Roman" panose="02020603050405020304" pitchFamily="18" charset="0"/>
              </a:rPr>
              <a:t>Qafzeh</a:t>
            </a:r>
            <a:r>
              <a:rPr lang="it-IT" sz="2000" b="1" dirty="0">
                <a:effectLst>
                  <a:outerShdw blurRad="38100" dist="38100" dir="2700000" algn="tl">
                    <a:srgbClr val="000000">
                      <a:alpha val="43137"/>
                    </a:srgbClr>
                  </a:outerShdw>
                </a:effectLst>
                <a:cs typeface="Times New Roman" panose="02020603050405020304" pitchFamily="18" charset="0"/>
              </a:rPr>
              <a:t> - Israele  (92.000 BP)</a:t>
            </a:r>
          </a:p>
        </p:txBody>
      </p:sp>
      <p:sp>
        <p:nvSpPr>
          <p:cNvPr id="4" name="CasellaDiTesto 3"/>
          <p:cNvSpPr txBox="1"/>
          <p:nvPr/>
        </p:nvSpPr>
        <p:spPr>
          <a:xfrm>
            <a:off x="1" y="1428736"/>
            <a:ext cx="9144000" cy="707886"/>
          </a:xfrm>
          <a:prstGeom prst="rect">
            <a:avLst/>
          </a:prstGeom>
          <a:noFill/>
          <a:ln>
            <a:noFill/>
          </a:ln>
        </p:spPr>
        <p:txBody>
          <a:bodyPr wrap="square">
            <a:spAutoFit/>
          </a:bodyPr>
          <a:lstStyle/>
          <a:p>
            <a:pPr>
              <a:defRPr/>
            </a:pPr>
            <a:r>
              <a:rPr lang="it-IT" sz="2000" dirty="0">
                <a:cs typeface="Times New Roman" panose="02020603050405020304" pitchFamily="18" charset="0"/>
              </a:rPr>
              <a:t>- Industria </a:t>
            </a:r>
            <a:r>
              <a:rPr lang="it-IT" sz="2000" dirty="0" smtClean="0">
                <a:cs typeface="Times New Roman" panose="02020603050405020304" pitchFamily="18" charset="0"/>
              </a:rPr>
              <a:t>musteriana / </a:t>
            </a:r>
            <a:r>
              <a:rPr lang="it-IT" sz="2000" i="1" dirty="0" smtClean="0">
                <a:solidFill>
                  <a:srgbClr val="92D050"/>
                </a:solidFill>
                <a:cs typeface="Times New Roman" panose="02020603050405020304" pitchFamily="18" charset="0"/>
              </a:rPr>
              <a:t>Mousterian industries</a:t>
            </a:r>
            <a:endParaRPr lang="it-IT" sz="2000" i="1" dirty="0">
              <a:solidFill>
                <a:srgbClr val="92D050"/>
              </a:solidFill>
              <a:cs typeface="Times New Roman" panose="02020603050405020304" pitchFamily="18" charset="0"/>
            </a:endParaRPr>
          </a:p>
          <a:p>
            <a:pPr>
              <a:buFontTx/>
              <a:buChar char="-"/>
              <a:defRPr/>
            </a:pPr>
            <a:r>
              <a:rPr lang="it-IT" sz="2000" dirty="0">
                <a:cs typeface="Times New Roman" panose="02020603050405020304" pitchFamily="18" charset="0"/>
              </a:rPr>
              <a:t> 15 scheletri </a:t>
            </a:r>
            <a:r>
              <a:rPr lang="it-IT" sz="2000" dirty="0" smtClean="0">
                <a:cs typeface="Times New Roman" panose="02020603050405020304" pitchFamily="18" charset="0"/>
              </a:rPr>
              <a:t>completi / </a:t>
            </a:r>
            <a:r>
              <a:rPr lang="it-IT" sz="2000" i="1" dirty="0" smtClean="0">
                <a:solidFill>
                  <a:srgbClr val="92D050"/>
                </a:solidFill>
                <a:cs typeface="Times New Roman" panose="02020603050405020304" pitchFamily="18" charset="0"/>
              </a:rPr>
              <a:t>15 complete skeletton</a:t>
            </a:r>
            <a:endParaRPr lang="it-IT" sz="2000" i="1" dirty="0">
              <a:solidFill>
                <a:srgbClr val="92D050"/>
              </a:solidFill>
              <a:cs typeface="Times New Roman" panose="02020603050405020304" pitchFamily="18" charset="0"/>
            </a:endParaRPr>
          </a:p>
        </p:txBody>
      </p:sp>
      <p:pic>
        <p:nvPicPr>
          <p:cNvPr id="4098" name="Picture 2"/>
          <p:cNvPicPr>
            <a:picLocks noChangeAspect="1" noChangeArrowheads="1"/>
          </p:cNvPicPr>
          <p:nvPr/>
        </p:nvPicPr>
        <p:blipFill>
          <a:blip r:embed="rId3"/>
          <a:stretch>
            <a:fillRect/>
          </a:stretch>
        </p:blipFill>
        <p:spPr bwMode="auto">
          <a:xfrm>
            <a:off x="3243307" y="3128963"/>
            <a:ext cx="3114669" cy="3233809"/>
          </a:xfrm>
          <a:prstGeom prst="rect">
            <a:avLst/>
          </a:prstGeom>
          <a:noFill/>
          <a:ln>
            <a:noFill/>
          </a:ln>
        </p:spPr>
      </p:pic>
      <p:cxnSp>
        <p:nvCxnSpPr>
          <p:cNvPr id="8" name="Connettore 2 7"/>
          <p:cNvCxnSpPr>
            <a:endCxn id="9" idx="2"/>
          </p:cNvCxnSpPr>
          <p:nvPr/>
        </p:nvCxnSpPr>
        <p:spPr>
          <a:xfrm rot="10800000">
            <a:off x="1428730" y="3286125"/>
            <a:ext cx="2428943" cy="428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14283" y="2643183"/>
            <a:ext cx="2428892" cy="642942"/>
          </a:xfrm>
          <a:prstGeom prst="rect">
            <a:avLst/>
          </a:prstGeom>
          <a:noFill/>
          <a:ln>
            <a:noFill/>
          </a:ln>
        </p:spPr>
        <p:txBody>
          <a:bodyPr wrap="square">
            <a:spAutoFit/>
          </a:bodyPr>
          <a:lstStyle/>
          <a:p>
            <a:pPr>
              <a:defRPr/>
            </a:pPr>
            <a:r>
              <a:rPr lang="it-IT" sz="1800" dirty="0">
                <a:cs typeface="Times New Roman" panose="02020603050405020304" pitchFamily="18" charset="0"/>
              </a:rPr>
              <a:t>Fronte </a:t>
            </a:r>
            <a:r>
              <a:rPr lang="it-IT" sz="1800" dirty="0" smtClean="0">
                <a:cs typeface="Times New Roman" panose="02020603050405020304" pitchFamily="18" charset="0"/>
              </a:rPr>
              <a:t>convessa / </a:t>
            </a:r>
            <a:r>
              <a:rPr lang="it-IT" sz="1800" i="1" dirty="0" smtClean="0">
                <a:solidFill>
                  <a:srgbClr val="92D050"/>
                </a:solidFill>
                <a:cs typeface="Times New Roman" panose="02020603050405020304" pitchFamily="18" charset="0"/>
              </a:rPr>
              <a:t>Convexe fronthead</a:t>
            </a:r>
            <a:r>
              <a:rPr lang="it-IT" sz="1800" dirty="0" smtClean="0">
                <a:cs typeface="Times New Roman" panose="02020603050405020304" pitchFamily="18" charset="0"/>
              </a:rPr>
              <a:t> </a:t>
            </a:r>
            <a:endParaRPr lang="it-IT" sz="1800" dirty="0">
              <a:cs typeface="Times New Roman" panose="02020603050405020304" pitchFamily="18" charset="0"/>
            </a:endParaRPr>
          </a:p>
        </p:txBody>
      </p:sp>
      <p:cxnSp>
        <p:nvCxnSpPr>
          <p:cNvPr id="11" name="Connettore 2 10"/>
          <p:cNvCxnSpPr/>
          <p:nvPr/>
        </p:nvCxnSpPr>
        <p:spPr>
          <a:xfrm flipV="1">
            <a:off x="6286538" y="3071813"/>
            <a:ext cx="1285882" cy="12858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5929322" y="2357431"/>
            <a:ext cx="3071834" cy="642942"/>
          </a:xfrm>
          <a:prstGeom prst="rect">
            <a:avLst/>
          </a:prstGeom>
          <a:noFill/>
          <a:ln>
            <a:noFill/>
          </a:ln>
        </p:spPr>
        <p:txBody>
          <a:bodyPr wrap="square">
            <a:spAutoFit/>
          </a:bodyPr>
          <a:lstStyle/>
          <a:p>
            <a:pPr algn="ctr">
              <a:defRPr/>
            </a:pPr>
            <a:r>
              <a:rPr lang="it-IT" sz="1800" dirty="0">
                <a:cs typeface="Times New Roman" panose="02020603050405020304" pitchFamily="18" charset="0"/>
              </a:rPr>
              <a:t>Occipitale </a:t>
            </a:r>
            <a:r>
              <a:rPr lang="it-IT" sz="1800" dirty="0" smtClean="0">
                <a:cs typeface="Times New Roman" panose="02020603050405020304" pitchFamily="18" charset="0"/>
              </a:rPr>
              <a:t>arrotondato / </a:t>
            </a:r>
            <a:r>
              <a:rPr lang="it-IT" sz="1800" i="1" dirty="0" smtClean="0">
                <a:solidFill>
                  <a:srgbClr val="92D050"/>
                </a:solidFill>
                <a:cs typeface="Times New Roman" panose="02020603050405020304" pitchFamily="18" charset="0"/>
              </a:rPr>
              <a:t>Rounded occipital </a:t>
            </a:r>
            <a:endParaRPr lang="it-IT" sz="1800" i="1" dirty="0">
              <a:solidFill>
                <a:srgbClr val="92D050"/>
              </a:solidFill>
              <a:cs typeface="Times New Roman" panose="02020603050405020304" pitchFamily="18" charset="0"/>
            </a:endParaRPr>
          </a:p>
        </p:txBody>
      </p:sp>
      <p:cxnSp>
        <p:nvCxnSpPr>
          <p:cNvPr id="14" name="Connettore 2 13"/>
          <p:cNvCxnSpPr/>
          <p:nvPr/>
        </p:nvCxnSpPr>
        <p:spPr>
          <a:xfrm>
            <a:off x="3643332" y="6143644"/>
            <a:ext cx="1785963" cy="5000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5643607" y="6357939"/>
            <a:ext cx="2286005" cy="369332"/>
          </a:xfrm>
          <a:prstGeom prst="rect">
            <a:avLst/>
          </a:prstGeom>
          <a:noFill/>
        </p:spPr>
        <p:txBody>
          <a:bodyPr wrap="square">
            <a:spAutoFit/>
          </a:bodyPr>
          <a:lstStyle/>
          <a:p>
            <a:pPr>
              <a:defRPr/>
            </a:pPr>
            <a:r>
              <a:rPr lang="it-IT" sz="1800" dirty="0" smtClean="0">
                <a:cs typeface="Times New Roman" panose="02020603050405020304" pitchFamily="18" charset="0"/>
              </a:rPr>
              <a:t>Mento / </a:t>
            </a:r>
            <a:r>
              <a:rPr lang="it-IT" sz="1800" i="1" dirty="0" smtClean="0">
                <a:solidFill>
                  <a:srgbClr val="92D050"/>
                </a:solidFill>
                <a:cs typeface="Times New Roman" panose="02020603050405020304" pitchFamily="18" charset="0"/>
              </a:rPr>
              <a:t>Chin</a:t>
            </a:r>
            <a:endParaRPr lang="it-IT" sz="1800" i="1" dirty="0">
              <a:solidFill>
                <a:srgbClr val="92D050"/>
              </a:solidFill>
              <a:cs typeface="Times New Roman" panose="02020603050405020304" pitchFamily="18" charset="0"/>
            </a:endParaRPr>
          </a:p>
        </p:txBody>
      </p:sp>
      <p:cxnSp>
        <p:nvCxnSpPr>
          <p:cNvPr id="17" name="Connettore 2 16"/>
          <p:cNvCxnSpPr>
            <a:endCxn id="18" idx="3"/>
          </p:cNvCxnSpPr>
          <p:nvPr/>
        </p:nvCxnSpPr>
        <p:spPr>
          <a:xfrm flipH="1" flipV="1">
            <a:off x="2714613" y="4247856"/>
            <a:ext cx="1071607" cy="2527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 y="3786191"/>
            <a:ext cx="2714612" cy="923330"/>
          </a:xfrm>
          <a:prstGeom prst="rect">
            <a:avLst/>
          </a:prstGeom>
          <a:noFill/>
          <a:ln>
            <a:noFill/>
          </a:ln>
        </p:spPr>
        <p:txBody>
          <a:bodyPr wrap="square">
            <a:spAutoFit/>
          </a:bodyPr>
          <a:lstStyle/>
          <a:p>
            <a:pPr algn="ctr">
              <a:defRPr/>
            </a:pPr>
            <a:r>
              <a:rPr lang="it-IT" sz="1800" dirty="0">
                <a:cs typeface="Times New Roman" panose="02020603050405020304" pitchFamily="18" charset="0"/>
              </a:rPr>
              <a:t>Assenza del toro sopra </a:t>
            </a:r>
            <a:r>
              <a:rPr lang="it-IT" sz="1800" dirty="0" smtClean="0">
                <a:cs typeface="Times New Roman" panose="02020603050405020304" pitchFamily="18" charset="0"/>
              </a:rPr>
              <a:t>orbitario / </a:t>
            </a:r>
          </a:p>
          <a:p>
            <a:pPr algn="ctr">
              <a:defRPr/>
            </a:pPr>
            <a:r>
              <a:rPr lang="it-IT" sz="1800" i="1" dirty="0" smtClean="0">
                <a:solidFill>
                  <a:srgbClr val="92D050"/>
                </a:solidFill>
                <a:cs typeface="Times New Roman" panose="02020603050405020304" pitchFamily="18" charset="0"/>
              </a:rPr>
              <a:t>Lack of supra-orbital torus</a:t>
            </a:r>
            <a:endParaRPr lang="it-IT" sz="1800" i="1" dirty="0">
              <a:solidFill>
                <a:srgbClr val="92D050"/>
              </a:solidFill>
              <a:cs typeface="Times New Roman" panose="02020603050405020304" pitchFamily="18" charset="0"/>
            </a:endParaRPr>
          </a:p>
        </p:txBody>
      </p:sp>
      <p:sp>
        <p:nvSpPr>
          <p:cNvPr id="16" name="CasellaDiTesto 1"/>
          <p:cNvSpPr txBox="1"/>
          <p:nvPr/>
        </p:nvSpPr>
        <p:spPr>
          <a:xfrm>
            <a:off x="0" y="71414"/>
            <a:ext cx="9144000" cy="830997"/>
          </a:xfrm>
          <a:prstGeom prst="rect">
            <a:avLst/>
          </a:prstGeom>
          <a:noFill/>
        </p:spPr>
        <p:txBody>
          <a:bodyPr>
            <a:spAutoFit/>
          </a:bodyPr>
          <a:lstStyle/>
          <a:p>
            <a:pPr algn="ctr">
              <a:defRPr/>
            </a:pPr>
            <a:r>
              <a:rPr lang="it-IT" dirty="0">
                <a:effectLst>
                  <a:outerShdw blurRad="38100" dist="38100" dir="2700000" algn="tl">
                    <a:srgbClr val="000000">
                      <a:alpha val="43137"/>
                    </a:srgbClr>
                  </a:outerShdw>
                </a:effectLst>
                <a:cs typeface="Times New Roman" panose="02020603050405020304" pitchFamily="18" charset="0"/>
              </a:rPr>
              <a:t>I primi </a:t>
            </a:r>
            <a:r>
              <a:rPr lang="it-IT" i="1" dirty="0">
                <a:effectLst>
                  <a:outerShdw blurRad="38100" dist="38100" dir="2700000" algn="tl">
                    <a:srgbClr val="000000">
                      <a:alpha val="43137"/>
                    </a:srgbClr>
                  </a:outerShdw>
                </a:effectLst>
                <a:cs typeface="Times New Roman" panose="02020603050405020304" pitchFamily="18" charset="0"/>
              </a:rPr>
              <a:t>Homo sapiens </a:t>
            </a:r>
            <a:r>
              <a:rPr lang="it-IT" dirty="0">
                <a:effectLst>
                  <a:outerShdw blurRad="38100" dist="38100" dir="2700000" algn="tl">
                    <a:srgbClr val="000000">
                      <a:alpha val="43137"/>
                    </a:srgbClr>
                  </a:outerShdw>
                </a:effectLst>
                <a:cs typeface="Times New Roman" panose="02020603050405020304" pitchFamily="18" charset="0"/>
              </a:rPr>
              <a:t>nel Vicino </a:t>
            </a:r>
            <a:r>
              <a:rPr lang="it-IT" dirty="0" smtClean="0">
                <a:effectLst>
                  <a:outerShdw blurRad="38100" dist="38100" dir="2700000" algn="tl">
                    <a:srgbClr val="000000">
                      <a:alpha val="43137"/>
                    </a:srgbClr>
                  </a:outerShdw>
                </a:effectLst>
                <a:cs typeface="Times New Roman" panose="02020603050405020304" pitchFamily="18" charset="0"/>
              </a:rPr>
              <a:t>Oriente</a:t>
            </a:r>
          </a:p>
          <a:p>
            <a:pPr algn="ctr">
              <a:defRPr/>
            </a:pPr>
            <a:r>
              <a:rPr lang="it-IT" i="1" dirty="0" smtClean="0">
                <a:solidFill>
                  <a:srgbClr val="92D050"/>
                </a:solidFill>
                <a:effectLst>
                  <a:outerShdw blurRad="38100" dist="38100" dir="2700000" algn="tl">
                    <a:srgbClr val="000000">
                      <a:alpha val="43137"/>
                    </a:srgbClr>
                  </a:outerShdw>
                </a:effectLst>
                <a:cs typeface="Times New Roman" panose="02020603050405020304" pitchFamily="18" charset="0"/>
              </a:rPr>
              <a:t>First </a:t>
            </a:r>
            <a:r>
              <a:rPr lang="it-IT" dirty="0" smtClean="0">
                <a:solidFill>
                  <a:srgbClr val="92D050"/>
                </a:solidFill>
                <a:effectLst>
                  <a:outerShdw blurRad="38100" dist="38100" dir="2700000" algn="tl">
                    <a:srgbClr val="000000">
                      <a:alpha val="43137"/>
                    </a:srgbClr>
                  </a:outerShdw>
                </a:effectLst>
                <a:cs typeface="Times New Roman" panose="02020603050405020304" pitchFamily="18" charset="0"/>
              </a:rPr>
              <a:t>Homo sapiens </a:t>
            </a:r>
            <a:r>
              <a:rPr lang="it-IT" i="1" dirty="0" smtClean="0">
                <a:solidFill>
                  <a:srgbClr val="92D050"/>
                </a:solidFill>
                <a:effectLst>
                  <a:outerShdw blurRad="38100" dist="38100" dir="2700000" algn="tl">
                    <a:srgbClr val="000000">
                      <a:alpha val="43137"/>
                    </a:srgbClr>
                  </a:outerShdw>
                </a:effectLst>
                <a:cs typeface="Times New Roman" panose="02020603050405020304" pitchFamily="18" charset="0"/>
              </a:rPr>
              <a:t>in the Near-East</a:t>
            </a:r>
            <a:endParaRPr lang="it-IT" i="1" dirty="0">
              <a:solidFill>
                <a:srgbClr val="92D050"/>
              </a:solidFill>
              <a:effectLst>
                <a:outerShdw blurRad="38100" dist="38100" dir="2700000" algn="tl">
                  <a:srgbClr val="000000">
                    <a:alpha val="43137"/>
                  </a:srgbClr>
                </a:outerShdw>
              </a:effectLs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srcRect/>
          <a:stretch>
            <a:fillRect/>
          </a:stretch>
        </p:blipFill>
        <p:spPr bwMode="auto">
          <a:xfrm>
            <a:off x="0" y="85725"/>
            <a:ext cx="9142413" cy="6684963"/>
          </a:xfrm>
          <a:prstGeom prst="rect">
            <a:avLst/>
          </a:prstGeom>
          <a:noFill/>
          <a:ln w="9525">
            <a:noFill/>
            <a:miter lim="800000"/>
            <a:headEnd/>
            <a:tailEnd/>
          </a:ln>
        </p:spPr>
      </p:pic>
      <p:sp>
        <p:nvSpPr>
          <p:cNvPr id="3" name="ZoneTexte 2"/>
          <p:cNvSpPr txBox="1"/>
          <p:nvPr/>
        </p:nvSpPr>
        <p:spPr>
          <a:xfrm>
            <a:off x="571472" y="1304496"/>
            <a:ext cx="3078471" cy="338554"/>
          </a:xfrm>
          <a:prstGeom prst="rect">
            <a:avLst/>
          </a:prstGeom>
          <a:noFill/>
        </p:spPr>
        <p:txBody>
          <a:bodyPr wrap="none" rtlCol="0">
            <a:spAutoFit/>
          </a:bodyPr>
          <a:lstStyle/>
          <a:p>
            <a:r>
              <a:rPr lang="fr-FR" sz="1600" dirty="0" smtClean="0"/>
              <a:t>~</a:t>
            </a:r>
            <a:r>
              <a:rPr lang="fr-FR" sz="1600" i="1" dirty="0" smtClean="0"/>
              <a:t>Homo </a:t>
            </a:r>
            <a:r>
              <a:rPr lang="fr-FR" sz="1600" i="1" dirty="0" err="1" smtClean="0"/>
              <a:t>heidelbergensis</a:t>
            </a:r>
            <a:r>
              <a:rPr lang="fr-FR" sz="1600" i="1" dirty="0" smtClean="0"/>
              <a:t> </a:t>
            </a:r>
            <a:r>
              <a:rPr lang="fr-FR" sz="1600" dirty="0" smtClean="0"/>
              <a:t>in Europe?</a:t>
            </a:r>
            <a:endParaRPr lang="fr-FR"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a:stretch>
            <a:fillRect/>
          </a:stretch>
        </p:blipFill>
        <p:spPr bwMode="auto">
          <a:xfrm>
            <a:off x="9525" y="14288"/>
            <a:ext cx="9123363" cy="682783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65088" y="57150"/>
            <a:ext cx="9013825" cy="674211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Grp="1" noChangeAspect="1" noChangeArrowheads="1"/>
          </p:cNvPicPr>
          <p:nvPr>
            <p:ph idx="1"/>
          </p:nvPr>
        </p:nvPicPr>
        <p:blipFill>
          <a:blip r:embed="rId3"/>
          <a:srcRect/>
          <a:stretch>
            <a:fillRect/>
          </a:stretch>
        </p:blipFill>
        <p:spPr>
          <a:xfrm>
            <a:off x="179388" y="415925"/>
            <a:ext cx="8802687" cy="6108700"/>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4763"/>
            <a:ext cx="9142413" cy="6846887"/>
          </a:xfrm>
          <a:prstGeom prst="rect">
            <a:avLst/>
          </a:prstGeom>
          <a:noFill/>
          <a:ln w="9525">
            <a:noFill/>
            <a:miter lim="800000"/>
            <a:headEnd/>
            <a:tailEnd/>
          </a:ln>
        </p:spPr>
      </p:pic>
      <p:sp>
        <p:nvSpPr>
          <p:cNvPr id="3" name="ZoneTexte 2"/>
          <p:cNvSpPr txBox="1"/>
          <p:nvPr/>
        </p:nvSpPr>
        <p:spPr>
          <a:xfrm>
            <a:off x="512078" y="2928934"/>
            <a:ext cx="2233688" cy="338554"/>
          </a:xfrm>
          <a:prstGeom prst="rect">
            <a:avLst/>
          </a:prstGeom>
          <a:noFill/>
        </p:spPr>
        <p:txBody>
          <a:bodyPr wrap="none" rtlCol="0">
            <a:spAutoFit/>
          </a:bodyPr>
          <a:lstStyle/>
          <a:p>
            <a:r>
              <a:rPr lang="fr-FR" sz="1600" dirty="0" smtClean="0"/>
              <a:t>~</a:t>
            </a:r>
            <a:r>
              <a:rPr lang="fr-FR" sz="1600" i="1" dirty="0" smtClean="0"/>
              <a:t>Homo </a:t>
            </a:r>
            <a:r>
              <a:rPr lang="fr-FR" sz="1600" i="1" dirty="0" err="1" smtClean="0"/>
              <a:t>heidelbergensis</a:t>
            </a:r>
            <a:r>
              <a:rPr lang="fr-FR" sz="1600" i="1" dirty="0" smtClean="0"/>
              <a:t>?</a:t>
            </a:r>
            <a:endParaRPr lang="fr-FR" sz="16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28575" y="93663"/>
            <a:ext cx="9085263" cy="66706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71438" y="85725"/>
            <a:ext cx="8999537" cy="668496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57150" y="76200"/>
            <a:ext cx="9028113" cy="6704013"/>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srcRect/>
          <a:stretch>
            <a:fillRect/>
          </a:stretch>
        </p:blipFill>
        <p:spPr bwMode="auto">
          <a:xfrm>
            <a:off x="38100" y="28575"/>
            <a:ext cx="9066213" cy="679926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srcRect/>
          <a:stretch>
            <a:fillRect/>
          </a:stretch>
        </p:blipFill>
        <p:spPr bwMode="auto">
          <a:xfrm>
            <a:off x="14288" y="38100"/>
            <a:ext cx="9113837" cy="678021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a:stretch>
            <a:fillRect/>
          </a:stretch>
        </p:blipFill>
        <p:spPr bwMode="auto">
          <a:xfrm>
            <a:off x="19050" y="47625"/>
            <a:ext cx="9104313" cy="676116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srcRect/>
          <a:stretch>
            <a:fillRect/>
          </a:stretch>
        </p:blipFill>
        <p:spPr bwMode="auto">
          <a:xfrm>
            <a:off x="61913" y="61913"/>
            <a:ext cx="9018587" cy="673258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5" y="260648"/>
            <a:ext cx="9105932" cy="6336704"/>
          </a:xfrm>
          <a:prstGeom prst="rect">
            <a:avLst/>
          </a:prstGeom>
        </p:spPr>
      </p:pic>
      <p:sp>
        <p:nvSpPr>
          <p:cNvPr id="7" name="CasellaDiTesto 6"/>
          <p:cNvSpPr txBox="1"/>
          <p:nvPr/>
        </p:nvSpPr>
        <p:spPr>
          <a:xfrm>
            <a:off x="3995936" y="601524"/>
            <a:ext cx="2160240" cy="584775"/>
          </a:xfrm>
          <a:prstGeom prst="rect">
            <a:avLst/>
          </a:prstGeom>
          <a:noFill/>
        </p:spPr>
        <p:txBody>
          <a:bodyPr wrap="square" rtlCol="0">
            <a:spAutoFit/>
          </a:bodyPr>
          <a:lstStyle/>
          <a:p>
            <a:pPr algn="ctr"/>
            <a:r>
              <a:rPr lang="it-IT" sz="1600" dirty="0" smtClean="0"/>
              <a:t>Frontale raddrizzato &amp; squama curva</a:t>
            </a:r>
            <a:endParaRPr lang="it-IT" sz="1600" dirty="0"/>
          </a:p>
        </p:txBody>
      </p:sp>
      <p:sp>
        <p:nvSpPr>
          <p:cNvPr id="8" name="CasellaDiTesto 7"/>
          <p:cNvSpPr txBox="1"/>
          <p:nvPr/>
        </p:nvSpPr>
        <p:spPr>
          <a:xfrm>
            <a:off x="4355976" y="1988840"/>
            <a:ext cx="1728192" cy="830997"/>
          </a:xfrm>
          <a:prstGeom prst="rect">
            <a:avLst/>
          </a:prstGeom>
          <a:noFill/>
        </p:spPr>
        <p:txBody>
          <a:bodyPr wrap="square" rtlCol="0">
            <a:spAutoFit/>
          </a:bodyPr>
          <a:lstStyle/>
          <a:p>
            <a:pPr algn="ctr"/>
            <a:r>
              <a:rPr lang="it-IT" sz="1600" dirty="0" smtClean="0"/>
              <a:t>Rilievi sopra-orbitali ridotti (elementi separati)</a:t>
            </a:r>
            <a:endParaRPr lang="it-IT" sz="1600" dirty="0"/>
          </a:p>
        </p:txBody>
      </p:sp>
      <p:sp>
        <p:nvSpPr>
          <p:cNvPr id="9" name="CasellaDiTesto 8"/>
          <p:cNvSpPr txBox="1"/>
          <p:nvPr/>
        </p:nvSpPr>
        <p:spPr>
          <a:xfrm>
            <a:off x="4572000" y="3429000"/>
            <a:ext cx="1584176" cy="338554"/>
          </a:xfrm>
          <a:prstGeom prst="rect">
            <a:avLst/>
          </a:prstGeom>
          <a:noFill/>
        </p:spPr>
        <p:txBody>
          <a:bodyPr wrap="square" rtlCol="0">
            <a:spAutoFit/>
          </a:bodyPr>
          <a:lstStyle/>
          <a:p>
            <a:pPr algn="ctr"/>
            <a:r>
              <a:rPr lang="it-IT" sz="1600" dirty="0" smtClean="0"/>
              <a:t>Fossa canina</a:t>
            </a:r>
            <a:endParaRPr lang="it-IT" sz="1600" dirty="0"/>
          </a:p>
        </p:txBody>
      </p:sp>
      <p:sp>
        <p:nvSpPr>
          <p:cNvPr id="10" name="CasellaDiTesto 9"/>
          <p:cNvSpPr txBox="1"/>
          <p:nvPr/>
        </p:nvSpPr>
        <p:spPr>
          <a:xfrm>
            <a:off x="4572001" y="4293096"/>
            <a:ext cx="1872207" cy="1077218"/>
          </a:xfrm>
          <a:prstGeom prst="rect">
            <a:avLst/>
          </a:prstGeom>
          <a:noFill/>
        </p:spPr>
        <p:txBody>
          <a:bodyPr wrap="square" rtlCol="0">
            <a:spAutoFit/>
          </a:bodyPr>
          <a:lstStyle/>
          <a:p>
            <a:pPr algn="ctr"/>
            <a:r>
              <a:rPr lang="it-IT" sz="1600" dirty="0" smtClean="0"/>
              <a:t>Corona dentaria di dimensione ridotta (particolarmente nei denti anteriori)</a:t>
            </a:r>
            <a:endParaRPr lang="it-IT" sz="1600" dirty="0"/>
          </a:p>
        </p:txBody>
      </p:sp>
      <p:sp>
        <p:nvSpPr>
          <p:cNvPr id="11" name="CasellaDiTesto 10"/>
          <p:cNvSpPr txBox="1"/>
          <p:nvPr/>
        </p:nvSpPr>
        <p:spPr>
          <a:xfrm>
            <a:off x="4355976" y="5733256"/>
            <a:ext cx="1728192" cy="830997"/>
          </a:xfrm>
          <a:prstGeom prst="rect">
            <a:avLst/>
          </a:prstGeom>
          <a:noFill/>
        </p:spPr>
        <p:txBody>
          <a:bodyPr wrap="square" rtlCol="0">
            <a:spAutoFit/>
          </a:bodyPr>
          <a:lstStyle/>
          <a:p>
            <a:pPr algn="ctr"/>
            <a:r>
              <a:rPr lang="it-IT" sz="1600" dirty="0" smtClean="0"/>
              <a:t>Mento marcato (trigono mentoniero)</a:t>
            </a:r>
            <a:endParaRPr lang="it-IT" sz="1600" dirty="0"/>
          </a:p>
        </p:txBody>
      </p:sp>
      <p:sp>
        <p:nvSpPr>
          <p:cNvPr id="12" name="CasellaDiTesto 11"/>
          <p:cNvSpPr txBox="1"/>
          <p:nvPr/>
        </p:nvSpPr>
        <p:spPr>
          <a:xfrm>
            <a:off x="2051720" y="5940569"/>
            <a:ext cx="1728192" cy="584775"/>
          </a:xfrm>
          <a:prstGeom prst="rect">
            <a:avLst/>
          </a:prstGeom>
          <a:noFill/>
        </p:spPr>
        <p:txBody>
          <a:bodyPr wrap="square" rtlCol="0">
            <a:spAutoFit/>
          </a:bodyPr>
          <a:lstStyle/>
          <a:p>
            <a:pPr algn="ctr"/>
            <a:r>
              <a:rPr lang="it-IT" sz="1600" dirty="0" smtClean="0"/>
              <a:t>Foro mentoniero sotto i premolari</a:t>
            </a:r>
            <a:endParaRPr lang="it-IT" sz="1600" dirty="0"/>
          </a:p>
        </p:txBody>
      </p:sp>
      <p:sp>
        <p:nvSpPr>
          <p:cNvPr id="13" name="CasellaDiTesto 12"/>
          <p:cNvSpPr txBox="1"/>
          <p:nvPr/>
        </p:nvSpPr>
        <p:spPr>
          <a:xfrm>
            <a:off x="51032" y="5194647"/>
            <a:ext cx="1861236" cy="1077218"/>
          </a:xfrm>
          <a:prstGeom prst="rect">
            <a:avLst/>
          </a:prstGeom>
          <a:noFill/>
        </p:spPr>
        <p:txBody>
          <a:bodyPr wrap="square" rtlCol="0">
            <a:spAutoFit/>
          </a:bodyPr>
          <a:lstStyle/>
          <a:p>
            <a:pPr algn="ctr"/>
            <a:r>
              <a:rPr lang="it-IT" sz="1600" dirty="0" smtClean="0"/>
              <a:t>Processo mastoideo individualizzato e relativamente sviluppato</a:t>
            </a:r>
            <a:endParaRPr lang="it-IT" sz="1600" dirty="0"/>
          </a:p>
        </p:txBody>
      </p:sp>
      <p:sp>
        <p:nvSpPr>
          <p:cNvPr id="14" name="CasellaDiTesto 13"/>
          <p:cNvSpPr txBox="1"/>
          <p:nvPr/>
        </p:nvSpPr>
        <p:spPr>
          <a:xfrm>
            <a:off x="51032" y="4031486"/>
            <a:ext cx="1136591" cy="830997"/>
          </a:xfrm>
          <a:prstGeom prst="rect">
            <a:avLst/>
          </a:prstGeom>
          <a:noFill/>
        </p:spPr>
        <p:txBody>
          <a:bodyPr wrap="square" rtlCol="0">
            <a:spAutoFit/>
          </a:bodyPr>
          <a:lstStyle/>
          <a:p>
            <a:pPr algn="ctr"/>
            <a:r>
              <a:rPr lang="it-IT" sz="1600" dirty="0" smtClean="0"/>
              <a:t>Linee nucali ridotte</a:t>
            </a:r>
            <a:endParaRPr lang="it-IT" sz="1600" dirty="0"/>
          </a:p>
        </p:txBody>
      </p:sp>
      <p:sp>
        <p:nvSpPr>
          <p:cNvPr id="15" name="CasellaDiTesto 14"/>
          <p:cNvSpPr txBox="1"/>
          <p:nvPr/>
        </p:nvSpPr>
        <p:spPr>
          <a:xfrm>
            <a:off x="107502" y="78304"/>
            <a:ext cx="3744417" cy="338554"/>
          </a:xfrm>
          <a:prstGeom prst="rect">
            <a:avLst/>
          </a:prstGeom>
          <a:noFill/>
        </p:spPr>
        <p:txBody>
          <a:bodyPr wrap="square" rtlCol="0">
            <a:spAutoFit/>
          </a:bodyPr>
          <a:lstStyle/>
          <a:p>
            <a:pPr algn="ctr"/>
            <a:r>
              <a:rPr lang="it-IT" sz="1600" dirty="0" smtClean="0"/>
              <a:t>Riduzione globale della robustezza</a:t>
            </a:r>
            <a:endParaRPr lang="it-IT" sz="1600" dirty="0"/>
          </a:p>
        </p:txBody>
      </p:sp>
      <p:cxnSp>
        <p:nvCxnSpPr>
          <p:cNvPr id="17" name="Connettore 2 16"/>
          <p:cNvCxnSpPr/>
          <p:nvPr/>
        </p:nvCxnSpPr>
        <p:spPr>
          <a:xfrm flipH="1">
            <a:off x="3707904" y="893911"/>
            <a:ext cx="288032" cy="806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7" idx="3"/>
          </p:cNvCxnSpPr>
          <p:nvPr/>
        </p:nvCxnSpPr>
        <p:spPr>
          <a:xfrm>
            <a:off x="6156176" y="893912"/>
            <a:ext cx="360040" cy="2923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8" idx="1"/>
          </p:cNvCxnSpPr>
          <p:nvPr/>
        </p:nvCxnSpPr>
        <p:spPr>
          <a:xfrm flipH="1">
            <a:off x="4283968" y="2404339"/>
            <a:ext cx="72008" cy="415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8" idx="3"/>
          </p:cNvCxnSpPr>
          <p:nvPr/>
        </p:nvCxnSpPr>
        <p:spPr>
          <a:xfrm flipV="1">
            <a:off x="6084168" y="2132856"/>
            <a:ext cx="252028" cy="27148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9" idx="1"/>
          </p:cNvCxnSpPr>
          <p:nvPr/>
        </p:nvCxnSpPr>
        <p:spPr>
          <a:xfrm flipH="1">
            <a:off x="3995936" y="3598277"/>
            <a:ext cx="576064" cy="6948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6156176" y="3140968"/>
            <a:ext cx="792088" cy="3853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flipV="1">
            <a:off x="3995936" y="5733256"/>
            <a:ext cx="360040" cy="415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a:stCxn id="11" idx="3"/>
          </p:cNvCxnSpPr>
          <p:nvPr/>
        </p:nvCxnSpPr>
        <p:spPr>
          <a:xfrm>
            <a:off x="6084168" y="6148755"/>
            <a:ext cx="936104" cy="37658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a:stCxn id="12" idx="0"/>
          </p:cNvCxnSpPr>
          <p:nvPr/>
        </p:nvCxnSpPr>
        <p:spPr>
          <a:xfrm flipV="1">
            <a:off x="2915816" y="5517232"/>
            <a:ext cx="792088" cy="423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V="1">
            <a:off x="981650" y="4365104"/>
            <a:ext cx="710030" cy="8295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a:stCxn id="14" idx="0"/>
          </p:cNvCxnSpPr>
          <p:nvPr/>
        </p:nvCxnSpPr>
        <p:spPr>
          <a:xfrm flipH="1" flipV="1">
            <a:off x="251520" y="3526270"/>
            <a:ext cx="367808" cy="5052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024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857375" y="214313"/>
            <a:ext cx="5059398" cy="523220"/>
          </a:xfrm>
          <a:prstGeom prst="rect">
            <a:avLst/>
          </a:prstGeom>
          <a:noFill/>
          <a:ln w="9525">
            <a:noFill/>
            <a:miter lim="800000"/>
            <a:headEnd/>
            <a:tailEnd/>
          </a:ln>
        </p:spPr>
        <p:txBody>
          <a:bodyPr wrap="none">
            <a:spAutoFit/>
          </a:bodyPr>
          <a:lstStyle/>
          <a:p>
            <a:pPr>
              <a:defRPr/>
            </a:pPr>
            <a:r>
              <a:rPr lang="it-IT" sz="2800" dirty="0">
                <a:cs typeface="Times New Roman" pitchFamily="18" charset="0"/>
              </a:rPr>
              <a:t>I primi uomini moderni in Europa</a:t>
            </a:r>
          </a:p>
        </p:txBody>
      </p:sp>
      <p:sp>
        <p:nvSpPr>
          <p:cNvPr id="16389" name="Rectangle 14"/>
          <p:cNvSpPr>
            <a:spLocks noChangeArrowheads="1"/>
          </p:cNvSpPr>
          <p:nvPr/>
        </p:nvSpPr>
        <p:spPr bwMode="auto">
          <a:xfrm>
            <a:off x="5024438" y="1500174"/>
            <a:ext cx="3976718" cy="4031873"/>
          </a:xfrm>
          <a:prstGeom prst="rect">
            <a:avLst/>
          </a:prstGeom>
          <a:noFill/>
          <a:ln w="9525">
            <a:noFill/>
            <a:miter lim="800000"/>
            <a:headEnd/>
            <a:tailEnd/>
          </a:ln>
        </p:spPr>
        <p:txBody>
          <a:bodyPr wrap="square">
            <a:spAutoFit/>
          </a:bodyPr>
          <a:lstStyle/>
          <a:p>
            <a:pPr>
              <a:defRPr/>
            </a:pPr>
            <a:r>
              <a:rPr lang="it-IT" sz="1600" dirty="0" err="1">
                <a:cs typeface="Times New Roman" pitchFamily="18" charset="0"/>
              </a:rPr>
              <a:t>Bacho</a:t>
            </a:r>
            <a:r>
              <a:rPr lang="it-IT" sz="1600" dirty="0">
                <a:cs typeface="Times New Roman" pitchFamily="18" charset="0"/>
              </a:rPr>
              <a:t> </a:t>
            </a:r>
            <a:r>
              <a:rPr lang="it-IT" sz="1600" dirty="0" err="1" smtClean="0">
                <a:cs typeface="Times New Roman" pitchFamily="18" charset="0"/>
              </a:rPr>
              <a:t>Kiro</a:t>
            </a:r>
            <a:r>
              <a:rPr lang="it-IT" sz="1600" dirty="0">
                <a:cs typeface="Times New Roman" pitchFamily="18" charset="0"/>
              </a:rPr>
              <a:t> </a:t>
            </a:r>
            <a:r>
              <a:rPr lang="it-IT" sz="1600" dirty="0" smtClean="0">
                <a:cs typeface="Times New Roman" pitchFamily="18" charset="0"/>
              </a:rPr>
              <a:t>(Bulgaria) </a:t>
            </a:r>
            <a:r>
              <a:rPr lang="it-IT" sz="1600" dirty="0">
                <a:cs typeface="Times New Roman" pitchFamily="18" charset="0"/>
              </a:rPr>
              <a:t>(Aurignaziano antico), 43.000 anni</a:t>
            </a:r>
          </a:p>
          <a:p>
            <a:pPr>
              <a:defRPr/>
            </a:pPr>
            <a:endParaRPr lang="it-IT" sz="1600" dirty="0">
              <a:cs typeface="Times New Roman" pitchFamily="18" charset="0"/>
            </a:endParaRPr>
          </a:p>
          <a:p>
            <a:pPr>
              <a:defRPr/>
            </a:pPr>
            <a:r>
              <a:rPr lang="it-IT" sz="1600" dirty="0" err="1">
                <a:cs typeface="Times New Roman" pitchFamily="18" charset="0"/>
              </a:rPr>
              <a:t>El</a:t>
            </a:r>
            <a:r>
              <a:rPr lang="it-IT" sz="1600" dirty="0">
                <a:cs typeface="Times New Roman" pitchFamily="18" charset="0"/>
              </a:rPr>
              <a:t> </a:t>
            </a:r>
            <a:r>
              <a:rPr lang="it-IT" sz="1600" dirty="0" err="1">
                <a:cs typeface="Times New Roman" pitchFamily="18" charset="0"/>
              </a:rPr>
              <a:t>Castillo</a:t>
            </a:r>
            <a:r>
              <a:rPr lang="it-IT" sz="1600" dirty="0">
                <a:cs typeface="Times New Roman" pitchFamily="18" charset="0"/>
              </a:rPr>
              <a:t> (Spagna) (Aurignaziano antico) 37.000- 34.000 anni</a:t>
            </a:r>
          </a:p>
          <a:p>
            <a:pPr>
              <a:defRPr/>
            </a:pPr>
            <a:endParaRPr lang="it-IT" sz="1600" dirty="0">
              <a:cs typeface="Times New Roman" pitchFamily="18" charset="0"/>
            </a:endParaRPr>
          </a:p>
          <a:p>
            <a:pPr>
              <a:defRPr/>
            </a:pPr>
            <a:r>
              <a:rPr lang="it-IT" sz="1600" dirty="0" err="1">
                <a:cs typeface="Times New Roman" pitchFamily="18" charset="0"/>
              </a:rPr>
              <a:t>Mladec</a:t>
            </a:r>
            <a:r>
              <a:rPr lang="it-IT" sz="1600" dirty="0">
                <a:cs typeface="Times New Roman" pitchFamily="18" charset="0"/>
              </a:rPr>
              <a:t> (32.000 anni)</a:t>
            </a:r>
          </a:p>
          <a:p>
            <a:pPr>
              <a:defRPr/>
            </a:pPr>
            <a:endParaRPr lang="it-IT" sz="1600" dirty="0">
              <a:cs typeface="Times New Roman" pitchFamily="18" charset="0"/>
            </a:endParaRPr>
          </a:p>
          <a:p>
            <a:pPr>
              <a:defRPr/>
            </a:pPr>
            <a:r>
              <a:rPr lang="it-IT" sz="1600" dirty="0" err="1">
                <a:cs typeface="Times New Roman" pitchFamily="18" charset="0"/>
              </a:rPr>
              <a:t>Dolni</a:t>
            </a:r>
            <a:r>
              <a:rPr lang="it-IT" sz="1600" dirty="0">
                <a:cs typeface="Times New Roman" pitchFamily="18" charset="0"/>
              </a:rPr>
              <a:t> </a:t>
            </a:r>
            <a:r>
              <a:rPr lang="it-IT" sz="1600" dirty="0" err="1">
                <a:cs typeface="Times New Roman" pitchFamily="18" charset="0"/>
              </a:rPr>
              <a:t>Vestonice</a:t>
            </a:r>
            <a:r>
              <a:rPr lang="it-IT" sz="1600" dirty="0">
                <a:cs typeface="Times New Roman" pitchFamily="18" charset="0"/>
              </a:rPr>
              <a:t>, </a:t>
            </a:r>
            <a:r>
              <a:rPr lang="it-IT" sz="1600" dirty="0" err="1">
                <a:cs typeface="Times New Roman" pitchFamily="18" charset="0"/>
              </a:rPr>
              <a:t>Pavlov</a:t>
            </a:r>
            <a:r>
              <a:rPr lang="it-IT" sz="1600" dirty="0">
                <a:cs typeface="Times New Roman" pitchFamily="18" charset="0"/>
              </a:rPr>
              <a:t> (25.000 anni)</a:t>
            </a:r>
          </a:p>
          <a:p>
            <a:pPr>
              <a:defRPr/>
            </a:pPr>
            <a:endParaRPr lang="it-IT" sz="1600" dirty="0">
              <a:cs typeface="Times New Roman" pitchFamily="18" charset="0"/>
            </a:endParaRPr>
          </a:p>
          <a:p>
            <a:pPr>
              <a:defRPr/>
            </a:pPr>
            <a:r>
              <a:rPr lang="it-IT" sz="1600" dirty="0" err="1">
                <a:cs typeface="Times New Roman" pitchFamily="18" charset="0"/>
              </a:rPr>
              <a:t>Cro</a:t>
            </a:r>
            <a:r>
              <a:rPr lang="it-IT" sz="1600" dirty="0">
                <a:cs typeface="Times New Roman" pitchFamily="18" charset="0"/>
              </a:rPr>
              <a:t> </a:t>
            </a:r>
            <a:r>
              <a:rPr lang="it-IT" sz="1600" dirty="0" err="1">
                <a:cs typeface="Times New Roman" pitchFamily="18" charset="0"/>
              </a:rPr>
              <a:t>Magnon</a:t>
            </a:r>
            <a:r>
              <a:rPr lang="it-IT" sz="1600" dirty="0">
                <a:cs typeface="Times New Roman" pitchFamily="18" charset="0"/>
              </a:rPr>
              <a:t> (Francia (30.000 anni)</a:t>
            </a:r>
          </a:p>
          <a:p>
            <a:pPr>
              <a:defRPr/>
            </a:pPr>
            <a:endParaRPr lang="it-IT" sz="1600" dirty="0">
              <a:cs typeface="Times New Roman" pitchFamily="18" charset="0"/>
            </a:endParaRPr>
          </a:p>
          <a:p>
            <a:pPr>
              <a:defRPr/>
            </a:pPr>
            <a:r>
              <a:rPr lang="it-IT" sz="1600" dirty="0" err="1">
                <a:cs typeface="Times New Roman" pitchFamily="18" charset="0"/>
              </a:rPr>
              <a:t>Pestera</a:t>
            </a:r>
            <a:r>
              <a:rPr lang="it-IT" sz="1600" dirty="0">
                <a:cs typeface="Times New Roman" pitchFamily="18" charset="0"/>
              </a:rPr>
              <a:t> cu </a:t>
            </a:r>
            <a:r>
              <a:rPr lang="it-IT" sz="1600" dirty="0" err="1">
                <a:cs typeface="Times New Roman" pitchFamily="18" charset="0"/>
              </a:rPr>
              <a:t>Oase</a:t>
            </a:r>
            <a:r>
              <a:rPr lang="it-IT" sz="1600" dirty="0">
                <a:cs typeface="Times New Roman" pitchFamily="18" charset="0"/>
              </a:rPr>
              <a:t> (Grotta degli orsi, Romania) 34-36.000 </a:t>
            </a:r>
            <a:r>
              <a:rPr lang="it-IT" sz="1600" dirty="0" smtClean="0">
                <a:cs typeface="Times New Roman" pitchFamily="18" charset="0"/>
              </a:rPr>
              <a:t>anni</a:t>
            </a:r>
          </a:p>
          <a:p>
            <a:pPr>
              <a:defRPr/>
            </a:pPr>
            <a:endParaRPr lang="it-IT" sz="1600" dirty="0">
              <a:cs typeface="Times New Roman" pitchFamily="18" charset="0"/>
            </a:endParaRPr>
          </a:p>
          <a:p>
            <a:pPr>
              <a:defRPr/>
            </a:pPr>
            <a:endParaRPr lang="it-IT" sz="1600" dirty="0">
              <a:cs typeface="Times New Roman" pitchFamily="18" charset="0"/>
            </a:endParaRPr>
          </a:p>
        </p:txBody>
      </p:sp>
      <p:pic>
        <p:nvPicPr>
          <p:cNvPr id="5" name="Picture 2" descr="http://origin-ars.els-cdn.com/content/image/1-s2.0-S0277379114003254-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2148"/>
            <a:ext cx="4359243" cy="29525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origin-ars.els-cdn.com/content/image/1-s2.0-S0277379114003254-g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05" y="3789671"/>
            <a:ext cx="4367666" cy="295821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15105" y="6440108"/>
            <a:ext cx="1250663" cy="307777"/>
          </a:xfrm>
          <a:prstGeom prst="rect">
            <a:avLst/>
          </a:prstGeom>
          <a:noFill/>
        </p:spPr>
        <p:txBody>
          <a:bodyPr wrap="none" rtlCol="0">
            <a:spAutoFit/>
          </a:bodyPr>
          <a:lstStyle/>
          <a:p>
            <a:r>
              <a:rPr lang="fr-FR" sz="1400" dirty="0">
                <a:solidFill>
                  <a:schemeClr val="bg1"/>
                </a:solidFill>
              </a:rPr>
              <a:t>(</a:t>
            </a:r>
            <a:r>
              <a:rPr lang="fr-FR" sz="1400" dirty="0" err="1" smtClean="0">
                <a:solidFill>
                  <a:schemeClr val="bg1"/>
                </a:solidFill>
              </a:rPr>
              <a:t>Hublin</a:t>
            </a:r>
            <a:r>
              <a:rPr lang="fr-FR" sz="1400" dirty="0" smtClean="0">
                <a:solidFill>
                  <a:schemeClr val="bg1"/>
                </a:solidFill>
              </a:rPr>
              <a:t>, 2014)</a:t>
            </a:r>
            <a:endParaRPr lang="en-GB" sz="1400" dirty="0">
              <a:solidFill>
                <a:schemeClr val="bg1"/>
              </a:solidFill>
            </a:endParaRPr>
          </a:p>
        </p:txBody>
      </p:sp>
      <p:sp>
        <p:nvSpPr>
          <p:cNvPr id="3" name="CasellaDiTesto 2"/>
          <p:cNvSpPr txBox="1"/>
          <p:nvPr/>
        </p:nvSpPr>
        <p:spPr>
          <a:xfrm>
            <a:off x="323528" y="821621"/>
            <a:ext cx="4359243" cy="523220"/>
          </a:xfrm>
          <a:prstGeom prst="rect">
            <a:avLst/>
          </a:prstGeom>
          <a:noFill/>
        </p:spPr>
        <p:txBody>
          <a:bodyPr wrap="square" rtlCol="0">
            <a:spAutoFit/>
          </a:bodyPr>
          <a:lstStyle/>
          <a:p>
            <a:r>
              <a:rPr lang="it-IT" sz="1400" dirty="0" smtClean="0">
                <a:solidFill>
                  <a:schemeClr val="bg1"/>
                </a:solidFill>
              </a:rPr>
              <a:t>Distribuzione geografica dei insieme litici tra 50 e 45 ka BP</a:t>
            </a:r>
            <a:endParaRPr lang="it-IT" sz="1400" dirty="0">
              <a:solidFill>
                <a:schemeClr val="bg1"/>
              </a:solidFill>
            </a:endParaRPr>
          </a:p>
        </p:txBody>
      </p:sp>
      <p:sp>
        <p:nvSpPr>
          <p:cNvPr id="9" name="CasellaDiTesto 8"/>
          <p:cNvSpPr txBox="1"/>
          <p:nvPr/>
        </p:nvSpPr>
        <p:spPr>
          <a:xfrm>
            <a:off x="323528" y="3789671"/>
            <a:ext cx="4359243" cy="523220"/>
          </a:xfrm>
          <a:prstGeom prst="rect">
            <a:avLst/>
          </a:prstGeom>
          <a:noFill/>
        </p:spPr>
        <p:txBody>
          <a:bodyPr wrap="square" rtlCol="0">
            <a:spAutoFit/>
          </a:bodyPr>
          <a:lstStyle/>
          <a:p>
            <a:r>
              <a:rPr lang="it-IT" sz="1400" dirty="0" smtClean="0">
                <a:solidFill>
                  <a:schemeClr val="bg1"/>
                </a:solidFill>
              </a:rPr>
              <a:t>Distribuzione geografica dei principali insieme litici di </a:t>
            </a:r>
            <a:r>
              <a:rPr lang="it-IT" sz="1400" dirty="0" err="1" smtClean="0">
                <a:solidFill>
                  <a:schemeClr val="bg1"/>
                </a:solidFill>
              </a:rPr>
              <a:t>trasizione</a:t>
            </a:r>
            <a:endParaRPr lang="it-IT" sz="1400"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clrChange>
              <a:clrFrom>
                <a:srgbClr val="0F0F0F"/>
              </a:clrFrom>
              <a:clrTo>
                <a:srgbClr val="0F0F0F">
                  <a:alpha val="0"/>
                </a:srgbClr>
              </a:clrTo>
            </a:clrChange>
          </a:blip>
          <a:srcRect/>
          <a:stretch>
            <a:fillRect/>
          </a:stretch>
        </p:blipFill>
        <p:spPr bwMode="auto">
          <a:xfrm>
            <a:off x="66675" y="38100"/>
            <a:ext cx="9009063" cy="678021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_sapiens_cro_magon_1"/>
          <p:cNvPicPr>
            <a:picLocks noChangeAspect="1" noChangeArrowheads="1"/>
          </p:cNvPicPr>
          <p:nvPr/>
        </p:nvPicPr>
        <p:blipFill>
          <a:blip r:embed="rId3"/>
          <a:srcRect/>
          <a:stretch>
            <a:fillRect/>
          </a:stretch>
        </p:blipFill>
        <p:spPr bwMode="auto">
          <a:xfrm>
            <a:off x="1428750" y="492125"/>
            <a:ext cx="5962650" cy="5603875"/>
          </a:xfrm>
          <a:prstGeom prst="rect">
            <a:avLst/>
          </a:prstGeom>
          <a:noFill/>
          <a:ln w="9525">
            <a:noFill/>
            <a:miter lim="800000"/>
            <a:headEnd/>
            <a:tailEnd/>
          </a:ln>
        </p:spPr>
      </p:pic>
      <p:sp>
        <p:nvSpPr>
          <p:cNvPr id="17411" name="Text Box 3"/>
          <p:cNvSpPr txBox="1">
            <a:spLocks noChangeArrowheads="1"/>
          </p:cNvSpPr>
          <p:nvPr/>
        </p:nvSpPr>
        <p:spPr bwMode="auto">
          <a:xfrm>
            <a:off x="5305425" y="6376988"/>
            <a:ext cx="4267200" cy="338137"/>
          </a:xfrm>
          <a:prstGeom prst="rect">
            <a:avLst/>
          </a:prstGeom>
          <a:noFill/>
          <a:ln w="9525">
            <a:noFill/>
            <a:miter lim="800000"/>
            <a:headEnd/>
            <a:tailEnd/>
          </a:ln>
        </p:spPr>
        <p:txBody>
          <a:bodyPr>
            <a:spAutoFit/>
          </a:bodyPr>
          <a:lstStyle/>
          <a:p>
            <a:pPr eaLnBrk="0" hangingPunct="0">
              <a:spcBef>
                <a:spcPct val="50000"/>
              </a:spcBef>
              <a:defRPr/>
            </a:pPr>
            <a:r>
              <a:rPr lang="it-IT" sz="1600" i="1" dirty="0">
                <a:cs typeface="Times New Roman" panose="02020603050405020304" pitchFamily="18" charset="0"/>
              </a:rPr>
              <a:t>H. sapiens</a:t>
            </a:r>
            <a:r>
              <a:rPr lang="it-IT" sz="1600" dirty="0">
                <a:cs typeface="Times New Roman" panose="02020603050405020304" pitchFamily="18" charset="0"/>
              </a:rPr>
              <a:t>, </a:t>
            </a:r>
            <a:r>
              <a:rPr lang="it-IT" sz="1600" dirty="0" err="1">
                <a:cs typeface="Times New Roman" panose="02020603050405020304" pitchFamily="18" charset="0"/>
              </a:rPr>
              <a:t>Cro-Magnon</a:t>
            </a:r>
            <a:r>
              <a:rPr lang="it-IT" sz="1600" dirty="0">
                <a:cs typeface="Times New Roman" panose="02020603050405020304" pitchFamily="18" charset="0"/>
              </a:rPr>
              <a:t>, 30-32.000 </a:t>
            </a:r>
          </a:p>
        </p:txBody>
      </p:sp>
      <p:sp>
        <p:nvSpPr>
          <p:cNvPr id="17412" name="Line 4"/>
          <p:cNvSpPr>
            <a:spLocks noChangeShapeType="1"/>
          </p:cNvSpPr>
          <p:nvPr/>
        </p:nvSpPr>
        <p:spPr bwMode="auto">
          <a:xfrm flipH="1" flipV="1">
            <a:off x="6324600" y="4800600"/>
            <a:ext cx="1143000" cy="304800"/>
          </a:xfrm>
          <a:prstGeom prst="line">
            <a:avLst/>
          </a:prstGeom>
          <a:noFill/>
          <a:ln w="57150">
            <a:solidFill>
              <a:schemeClr val="accent1"/>
            </a:solidFill>
            <a:round/>
            <a:headEnd/>
            <a:tailEnd type="triangle" w="med" len="med"/>
          </a:ln>
        </p:spPr>
        <p:txBody>
          <a:bodyPr/>
          <a:lstStyle/>
          <a:p>
            <a:pPr>
              <a:defRPr/>
            </a:pPr>
            <a:endParaRPr lang="it-IT" sz="1600">
              <a:cs typeface="Times New Roman" panose="02020603050405020304" pitchFamily="18" charset="0"/>
            </a:endParaRPr>
          </a:p>
        </p:txBody>
      </p:sp>
      <p:sp>
        <p:nvSpPr>
          <p:cNvPr id="17413" name="Rectangle 5"/>
          <p:cNvSpPr>
            <a:spLocks noChangeArrowheads="1"/>
          </p:cNvSpPr>
          <p:nvPr/>
        </p:nvSpPr>
        <p:spPr bwMode="auto">
          <a:xfrm>
            <a:off x="7429500" y="4714884"/>
            <a:ext cx="1728788" cy="830997"/>
          </a:xfrm>
          <a:prstGeom prst="rect">
            <a:avLst/>
          </a:prstGeom>
          <a:noFill/>
          <a:ln w="9525">
            <a:noFill/>
            <a:miter lim="800000"/>
            <a:headEnd/>
            <a:tailEnd/>
          </a:ln>
        </p:spPr>
        <p:txBody>
          <a:bodyPr>
            <a:spAutoFit/>
          </a:bodyPr>
          <a:lstStyle/>
          <a:p>
            <a:pPr>
              <a:defRPr/>
            </a:pPr>
            <a:r>
              <a:rPr lang="it-IT" sz="1600" dirty="0">
                <a:cs typeface="Times New Roman" panose="02020603050405020304" pitchFamily="18" charset="0"/>
              </a:rPr>
              <a:t>Faccia piccola e </a:t>
            </a:r>
            <a:r>
              <a:rPr lang="it-IT" sz="1600" dirty="0" smtClean="0">
                <a:cs typeface="Times New Roman" panose="02020603050405020304" pitchFamily="18" charset="0"/>
              </a:rPr>
              <a:t>piatta / </a:t>
            </a:r>
            <a:r>
              <a:rPr lang="it-IT" sz="1600" i="1" dirty="0" smtClean="0">
                <a:solidFill>
                  <a:srgbClr val="92D050"/>
                </a:solidFill>
                <a:cs typeface="Times New Roman" panose="02020603050405020304" pitchFamily="18" charset="0"/>
              </a:rPr>
              <a:t>Short and flat face</a:t>
            </a:r>
            <a:endParaRPr lang="it-IT" sz="1600" i="1" dirty="0">
              <a:solidFill>
                <a:srgbClr val="92D050"/>
              </a:solidFill>
              <a:cs typeface="Times New Roman" panose="02020603050405020304" pitchFamily="18" charset="0"/>
            </a:endParaRPr>
          </a:p>
        </p:txBody>
      </p:sp>
      <p:sp>
        <p:nvSpPr>
          <p:cNvPr id="17414" name="Rectangle 6"/>
          <p:cNvSpPr>
            <a:spLocks noChangeArrowheads="1"/>
          </p:cNvSpPr>
          <p:nvPr/>
        </p:nvSpPr>
        <p:spPr bwMode="auto">
          <a:xfrm>
            <a:off x="7500938" y="2362200"/>
            <a:ext cx="1347787" cy="1077218"/>
          </a:xfrm>
          <a:prstGeom prst="rect">
            <a:avLst/>
          </a:prstGeom>
          <a:noFill/>
          <a:ln w="9525">
            <a:noFill/>
            <a:miter lim="800000"/>
            <a:headEnd/>
            <a:tailEnd/>
          </a:ln>
        </p:spPr>
        <p:txBody>
          <a:bodyPr>
            <a:spAutoFit/>
          </a:bodyPr>
          <a:lstStyle/>
          <a:p>
            <a:pPr>
              <a:defRPr/>
            </a:pPr>
            <a:r>
              <a:rPr lang="it-IT" sz="1600" dirty="0">
                <a:cs typeface="Times New Roman" panose="02020603050405020304" pitchFamily="18" charset="0"/>
              </a:rPr>
              <a:t>Fronte </a:t>
            </a:r>
            <a:r>
              <a:rPr lang="it-IT" sz="1600" dirty="0" smtClean="0">
                <a:cs typeface="Times New Roman" panose="02020603050405020304" pitchFamily="18" charset="0"/>
              </a:rPr>
              <a:t>verticale / </a:t>
            </a:r>
            <a:r>
              <a:rPr lang="it-IT" sz="1600" i="1" dirty="0" smtClean="0">
                <a:solidFill>
                  <a:srgbClr val="92D050"/>
                </a:solidFill>
                <a:cs typeface="Times New Roman" panose="02020603050405020304" pitchFamily="18" charset="0"/>
              </a:rPr>
              <a:t>Vertical frontal bone</a:t>
            </a:r>
            <a:endParaRPr lang="it-IT" sz="1600" i="1" dirty="0">
              <a:solidFill>
                <a:srgbClr val="92D050"/>
              </a:solidFill>
              <a:cs typeface="Times New Roman" panose="02020603050405020304" pitchFamily="18" charset="0"/>
            </a:endParaRPr>
          </a:p>
        </p:txBody>
      </p:sp>
      <p:sp>
        <p:nvSpPr>
          <p:cNvPr id="17415" name="Rectangle 7"/>
          <p:cNvSpPr>
            <a:spLocks noChangeArrowheads="1"/>
          </p:cNvSpPr>
          <p:nvPr/>
        </p:nvSpPr>
        <p:spPr bwMode="auto">
          <a:xfrm>
            <a:off x="0" y="1571612"/>
            <a:ext cx="1571604" cy="1815882"/>
          </a:xfrm>
          <a:prstGeom prst="rect">
            <a:avLst/>
          </a:prstGeom>
          <a:noFill/>
          <a:ln w="9525">
            <a:noFill/>
            <a:miter lim="800000"/>
            <a:headEnd/>
            <a:tailEnd/>
          </a:ln>
        </p:spPr>
        <p:txBody>
          <a:bodyPr wrap="square">
            <a:spAutoFit/>
          </a:bodyPr>
          <a:lstStyle/>
          <a:p>
            <a:pPr>
              <a:defRPr/>
            </a:pPr>
            <a:r>
              <a:rPr lang="it-IT" sz="1600" dirty="0">
                <a:cs typeface="Times New Roman" panose="02020603050405020304" pitchFamily="18" charset="0"/>
              </a:rPr>
              <a:t>Parietali espansi e occipitale </a:t>
            </a:r>
            <a:r>
              <a:rPr lang="it-IT" sz="1600" dirty="0" smtClean="0">
                <a:cs typeface="Times New Roman" panose="02020603050405020304" pitchFamily="18" charset="0"/>
              </a:rPr>
              <a:t>arrotondato / </a:t>
            </a:r>
            <a:r>
              <a:rPr lang="it-IT" sz="1600" i="1" dirty="0" smtClean="0">
                <a:solidFill>
                  <a:srgbClr val="92D050"/>
                </a:solidFill>
                <a:cs typeface="Times New Roman" panose="02020603050405020304" pitchFamily="18" charset="0"/>
              </a:rPr>
              <a:t>Parietals expanded and rounded occipitals</a:t>
            </a:r>
            <a:endParaRPr lang="it-IT" sz="1600" i="1" dirty="0">
              <a:solidFill>
                <a:srgbClr val="92D050"/>
              </a:solidFill>
              <a:cs typeface="Times New Roman" panose="02020603050405020304" pitchFamily="18" charset="0"/>
            </a:endParaRPr>
          </a:p>
        </p:txBody>
      </p:sp>
      <p:sp>
        <p:nvSpPr>
          <p:cNvPr id="17416" name="Rectangle 8"/>
          <p:cNvSpPr>
            <a:spLocks noChangeArrowheads="1"/>
          </p:cNvSpPr>
          <p:nvPr/>
        </p:nvSpPr>
        <p:spPr bwMode="auto">
          <a:xfrm>
            <a:off x="0" y="5072063"/>
            <a:ext cx="1428750" cy="1077218"/>
          </a:xfrm>
          <a:prstGeom prst="rect">
            <a:avLst/>
          </a:prstGeom>
          <a:noFill/>
          <a:ln w="9525">
            <a:noFill/>
            <a:miter lim="800000"/>
            <a:headEnd/>
            <a:tailEnd/>
          </a:ln>
        </p:spPr>
        <p:txBody>
          <a:bodyPr>
            <a:spAutoFit/>
          </a:bodyPr>
          <a:lstStyle/>
          <a:p>
            <a:pPr>
              <a:defRPr/>
            </a:pPr>
            <a:r>
              <a:rPr lang="it-IT" sz="1600" dirty="0">
                <a:cs typeface="Times New Roman" panose="02020603050405020304" pitchFamily="18" charset="0"/>
              </a:rPr>
              <a:t>Fossa canina </a:t>
            </a:r>
            <a:r>
              <a:rPr lang="it-IT" sz="1600" dirty="0" smtClean="0">
                <a:cs typeface="Times New Roman" panose="02020603050405020304" pitchFamily="18" charset="0"/>
              </a:rPr>
              <a:t>evidente / </a:t>
            </a:r>
          </a:p>
          <a:p>
            <a:pPr>
              <a:defRPr/>
            </a:pPr>
            <a:r>
              <a:rPr lang="it-IT" sz="1600" i="1" dirty="0" smtClean="0">
                <a:solidFill>
                  <a:srgbClr val="92D050"/>
                </a:solidFill>
                <a:cs typeface="Times New Roman" panose="02020603050405020304" pitchFamily="18" charset="0"/>
              </a:rPr>
              <a:t>Evident canine fossa</a:t>
            </a:r>
            <a:endParaRPr lang="it-IT" sz="1600" i="1" dirty="0">
              <a:solidFill>
                <a:srgbClr val="92D050"/>
              </a:solidFill>
              <a:cs typeface="Times New Roman" panose="02020603050405020304" pitchFamily="18" charset="0"/>
            </a:endParaRPr>
          </a:p>
        </p:txBody>
      </p:sp>
      <p:sp>
        <p:nvSpPr>
          <p:cNvPr id="17419" name="Line 11"/>
          <p:cNvSpPr>
            <a:spLocks noChangeShapeType="1"/>
          </p:cNvSpPr>
          <p:nvPr/>
        </p:nvSpPr>
        <p:spPr bwMode="auto">
          <a:xfrm flipH="1" flipV="1">
            <a:off x="6324600" y="2438400"/>
            <a:ext cx="1176338" cy="204788"/>
          </a:xfrm>
          <a:prstGeom prst="line">
            <a:avLst/>
          </a:prstGeom>
          <a:noFill/>
          <a:ln w="57150">
            <a:solidFill>
              <a:schemeClr val="accent1"/>
            </a:solidFill>
            <a:round/>
            <a:headEnd/>
            <a:tailEnd type="triangle" w="med" len="med"/>
          </a:ln>
        </p:spPr>
        <p:txBody>
          <a:bodyPr/>
          <a:lstStyle/>
          <a:p>
            <a:pPr>
              <a:defRPr/>
            </a:pPr>
            <a:endParaRPr lang="it-IT" sz="1600">
              <a:cs typeface="Times New Roman" panose="02020603050405020304" pitchFamily="18" charset="0"/>
            </a:endParaRPr>
          </a:p>
        </p:txBody>
      </p:sp>
      <p:cxnSp>
        <p:nvCxnSpPr>
          <p:cNvPr id="14" name="Connettore 2 13"/>
          <p:cNvCxnSpPr/>
          <p:nvPr/>
        </p:nvCxnSpPr>
        <p:spPr>
          <a:xfrm>
            <a:off x="1071563" y="2357438"/>
            <a:ext cx="2428875" cy="64293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785813" y="4929188"/>
            <a:ext cx="4572000" cy="50006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38100" y="61913"/>
            <a:ext cx="9066213" cy="6732587"/>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14288" y="38100"/>
            <a:ext cx="9113837" cy="678021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a:srcRect/>
          <a:stretch>
            <a:fillRect/>
          </a:stretch>
        </p:blipFill>
        <p:spPr bwMode="auto">
          <a:xfrm>
            <a:off x="5932" y="0"/>
            <a:ext cx="9142413" cy="6856413"/>
          </a:xfrm>
          <a:prstGeom prst="rect">
            <a:avLst/>
          </a:prstGeom>
          <a:noFill/>
          <a:ln w="9525">
            <a:noFill/>
            <a:miter lim="800000"/>
            <a:headEnd/>
            <a:tailEnd/>
          </a:ln>
        </p:spPr>
      </p:pic>
      <p:cxnSp>
        <p:nvCxnSpPr>
          <p:cNvPr id="11" name="Connecteur droit 10"/>
          <p:cNvCxnSpPr/>
          <p:nvPr/>
        </p:nvCxnSpPr>
        <p:spPr>
          <a:xfrm>
            <a:off x="2714612" y="5072074"/>
            <a:ext cx="5572164"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428728" y="5356238"/>
            <a:ext cx="6929486"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428728" y="5572140"/>
            <a:ext cx="428628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5" y="260648"/>
            <a:ext cx="9105932" cy="6336704"/>
          </a:xfrm>
          <a:prstGeom prst="rect">
            <a:avLst/>
          </a:prstGeom>
        </p:spPr>
      </p:pic>
      <p:sp>
        <p:nvSpPr>
          <p:cNvPr id="7" name="CasellaDiTesto 6"/>
          <p:cNvSpPr txBox="1"/>
          <p:nvPr/>
        </p:nvSpPr>
        <p:spPr>
          <a:xfrm>
            <a:off x="3995936" y="601524"/>
            <a:ext cx="2160240" cy="584775"/>
          </a:xfrm>
          <a:prstGeom prst="rect">
            <a:avLst/>
          </a:prstGeom>
          <a:noFill/>
        </p:spPr>
        <p:txBody>
          <a:bodyPr wrap="square" rtlCol="0">
            <a:spAutoFit/>
          </a:bodyPr>
          <a:lstStyle/>
          <a:p>
            <a:pPr algn="ctr"/>
            <a:r>
              <a:rPr lang="fr-FR" sz="1600" i="1" dirty="0" err="1" smtClean="0">
                <a:solidFill>
                  <a:srgbClr val="92D050"/>
                </a:solidFill>
              </a:rPr>
              <a:t>Elevated</a:t>
            </a:r>
            <a:r>
              <a:rPr lang="fr-FR" sz="1600" i="1" dirty="0" smtClean="0">
                <a:solidFill>
                  <a:srgbClr val="92D050"/>
                </a:solidFill>
              </a:rPr>
              <a:t> and </a:t>
            </a:r>
            <a:r>
              <a:rPr lang="fr-FR" sz="1600" i="1" dirty="0" err="1" smtClean="0">
                <a:solidFill>
                  <a:srgbClr val="92D050"/>
                </a:solidFill>
              </a:rPr>
              <a:t>convex</a:t>
            </a:r>
            <a:r>
              <a:rPr lang="fr-FR" sz="1600" i="1" dirty="0" smtClean="0">
                <a:solidFill>
                  <a:srgbClr val="92D050"/>
                </a:solidFill>
              </a:rPr>
              <a:t> frontal </a:t>
            </a:r>
            <a:r>
              <a:rPr lang="fr-FR" sz="1600" i="1" dirty="0" err="1" smtClean="0">
                <a:solidFill>
                  <a:srgbClr val="92D050"/>
                </a:solidFill>
              </a:rPr>
              <a:t>bone</a:t>
            </a:r>
            <a:endParaRPr lang="en-GB" sz="1600" i="1" dirty="0">
              <a:solidFill>
                <a:srgbClr val="92D050"/>
              </a:solidFill>
            </a:endParaRPr>
          </a:p>
        </p:txBody>
      </p:sp>
      <p:sp>
        <p:nvSpPr>
          <p:cNvPr id="8" name="CasellaDiTesto 7"/>
          <p:cNvSpPr txBox="1"/>
          <p:nvPr/>
        </p:nvSpPr>
        <p:spPr>
          <a:xfrm>
            <a:off x="4355976" y="1988840"/>
            <a:ext cx="1728192" cy="1077218"/>
          </a:xfrm>
          <a:prstGeom prst="rect">
            <a:avLst/>
          </a:prstGeom>
          <a:noFill/>
        </p:spPr>
        <p:txBody>
          <a:bodyPr wrap="square" rtlCol="0">
            <a:spAutoFit/>
          </a:bodyPr>
          <a:lstStyle/>
          <a:p>
            <a:pPr algn="ctr"/>
            <a:r>
              <a:rPr lang="fr-FR" sz="1600" i="1" dirty="0" err="1" smtClean="0">
                <a:solidFill>
                  <a:srgbClr val="92D050"/>
                </a:solidFill>
              </a:rPr>
              <a:t>Reduced</a:t>
            </a:r>
            <a:r>
              <a:rPr lang="fr-FR" sz="1600" i="1" dirty="0" smtClean="0">
                <a:solidFill>
                  <a:srgbClr val="92D050"/>
                </a:solidFill>
              </a:rPr>
              <a:t> supra-orbital relief (</a:t>
            </a:r>
            <a:r>
              <a:rPr lang="fr-FR" sz="1600" i="1" dirty="0" err="1" smtClean="0">
                <a:solidFill>
                  <a:srgbClr val="92D050"/>
                </a:solidFill>
              </a:rPr>
              <a:t>separated</a:t>
            </a:r>
            <a:r>
              <a:rPr lang="fr-FR" sz="1600" i="1" dirty="0" smtClean="0">
                <a:solidFill>
                  <a:srgbClr val="92D050"/>
                </a:solidFill>
              </a:rPr>
              <a:t> </a:t>
            </a:r>
            <a:r>
              <a:rPr lang="fr-FR" sz="1600" i="1" dirty="0" err="1" smtClean="0">
                <a:solidFill>
                  <a:srgbClr val="92D050"/>
                </a:solidFill>
              </a:rPr>
              <a:t>elements</a:t>
            </a:r>
            <a:r>
              <a:rPr lang="fr-FR" sz="1600" i="1" dirty="0" smtClean="0">
                <a:solidFill>
                  <a:srgbClr val="92D050"/>
                </a:solidFill>
              </a:rPr>
              <a:t>)</a:t>
            </a:r>
            <a:endParaRPr lang="en-GB" sz="1600" i="1" dirty="0">
              <a:solidFill>
                <a:srgbClr val="92D050"/>
              </a:solidFill>
            </a:endParaRPr>
          </a:p>
        </p:txBody>
      </p:sp>
      <p:sp>
        <p:nvSpPr>
          <p:cNvPr id="9" name="CasellaDiTesto 8"/>
          <p:cNvSpPr txBox="1"/>
          <p:nvPr/>
        </p:nvSpPr>
        <p:spPr>
          <a:xfrm>
            <a:off x="4572000" y="3429000"/>
            <a:ext cx="1584176" cy="338554"/>
          </a:xfrm>
          <a:prstGeom prst="rect">
            <a:avLst/>
          </a:prstGeom>
          <a:noFill/>
        </p:spPr>
        <p:txBody>
          <a:bodyPr wrap="square" rtlCol="0">
            <a:spAutoFit/>
          </a:bodyPr>
          <a:lstStyle/>
          <a:p>
            <a:pPr algn="ctr"/>
            <a:r>
              <a:rPr lang="fr-FR" sz="1600" i="1" dirty="0" smtClean="0">
                <a:solidFill>
                  <a:srgbClr val="92D050"/>
                </a:solidFill>
              </a:rPr>
              <a:t>Canine </a:t>
            </a:r>
            <a:r>
              <a:rPr lang="fr-FR" sz="1600" i="1" dirty="0" err="1" smtClean="0">
                <a:solidFill>
                  <a:srgbClr val="92D050"/>
                </a:solidFill>
              </a:rPr>
              <a:t>fossa</a:t>
            </a:r>
            <a:endParaRPr lang="en-GB" sz="1600" i="1" dirty="0">
              <a:solidFill>
                <a:srgbClr val="92D050"/>
              </a:solidFill>
            </a:endParaRPr>
          </a:p>
        </p:txBody>
      </p:sp>
      <p:sp>
        <p:nvSpPr>
          <p:cNvPr id="10" name="CasellaDiTesto 9"/>
          <p:cNvSpPr txBox="1"/>
          <p:nvPr/>
        </p:nvSpPr>
        <p:spPr>
          <a:xfrm>
            <a:off x="4572001" y="4293096"/>
            <a:ext cx="1872207" cy="1077218"/>
          </a:xfrm>
          <a:prstGeom prst="rect">
            <a:avLst/>
          </a:prstGeom>
          <a:noFill/>
        </p:spPr>
        <p:txBody>
          <a:bodyPr wrap="square" rtlCol="0">
            <a:spAutoFit/>
          </a:bodyPr>
          <a:lstStyle/>
          <a:p>
            <a:pPr algn="ctr"/>
            <a:r>
              <a:rPr lang="fr-FR" sz="1600" i="1" dirty="0" smtClean="0">
                <a:solidFill>
                  <a:srgbClr val="92D050"/>
                </a:solidFill>
              </a:rPr>
              <a:t>Dental crowns </a:t>
            </a:r>
            <a:r>
              <a:rPr lang="fr-FR" sz="1600" i="1" dirty="0" err="1" smtClean="0">
                <a:solidFill>
                  <a:srgbClr val="92D050"/>
                </a:solidFill>
              </a:rPr>
              <a:t>reduced</a:t>
            </a:r>
            <a:r>
              <a:rPr lang="fr-FR" sz="1600" i="1" dirty="0" smtClean="0">
                <a:solidFill>
                  <a:srgbClr val="92D050"/>
                </a:solidFill>
              </a:rPr>
              <a:t> in size (</a:t>
            </a:r>
            <a:r>
              <a:rPr lang="fr-FR" sz="1600" i="1" dirty="0" err="1" smtClean="0">
                <a:solidFill>
                  <a:srgbClr val="92D050"/>
                </a:solidFill>
              </a:rPr>
              <a:t>particularly</a:t>
            </a:r>
            <a:r>
              <a:rPr lang="fr-FR" sz="1600" i="1" dirty="0" smtClean="0">
                <a:solidFill>
                  <a:srgbClr val="92D050"/>
                </a:solidFill>
              </a:rPr>
              <a:t> </a:t>
            </a:r>
            <a:r>
              <a:rPr lang="fr-FR" sz="1600" i="1" dirty="0" err="1" smtClean="0">
                <a:solidFill>
                  <a:srgbClr val="92D050"/>
                </a:solidFill>
              </a:rPr>
              <a:t>anterior</a:t>
            </a:r>
            <a:r>
              <a:rPr lang="fr-FR" sz="1600" i="1" dirty="0" smtClean="0">
                <a:solidFill>
                  <a:srgbClr val="92D050"/>
                </a:solidFill>
              </a:rPr>
              <a:t> </a:t>
            </a:r>
            <a:r>
              <a:rPr lang="fr-FR" sz="1600" i="1" dirty="0" err="1" smtClean="0">
                <a:solidFill>
                  <a:srgbClr val="92D050"/>
                </a:solidFill>
              </a:rPr>
              <a:t>teeth</a:t>
            </a:r>
            <a:r>
              <a:rPr lang="fr-FR" sz="1600" i="1" dirty="0" smtClean="0">
                <a:solidFill>
                  <a:srgbClr val="92D050"/>
                </a:solidFill>
              </a:rPr>
              <a:t>)</a:t>
            </a:r>
            <a:endParaRPr lang="en-GB" sz="1600" i="1" dirty="0">
              <a:solidFill>
                <a:srgbClr val="92D050"/>
              </a:solidFill>
            </a:endParaRPr>
          </a:p>
        </p:txBody>
      </p:sp>
      <p:sp>
        <p:nvSpPr>
          <p:cNvPr id="11" name="CasellaDiTesto 10"/>
          <p:cNvSpPr txBox="1"/>
          <p:nvPr/>
        </p:nvSpPr>
        <p:spPr>
          <a:xfrm>
            <a:off x="4355976" y="5733256"/>
            <a:ext cx="1728192" cy="584775"/>
          </a:xfrm>
          <a:prstGeom prst="rect">
            <a:avLst/>
          </a:prstGeom>
          <a:noFill/>
        </p:spPr>
        <p:txBody>
          <a:bodyPr wrap="square" rtlCol="0">
            <a:spAutoFit/>
          </a:bodyPr>
          <a:lstStyle/>
          <a:p>
            <a:pPr algn="ctr"/>
            <a:r>
              <a:rPr lang="fr-FR" sz="1600" i="1" dirty="0" err="1" smtClean="0">
                <a:solidFill>
                  <a:srgbClr val="92D050"/>
                </a:solidFill>
              </a:rPr>
              <a:t>Marked</a:t>
            </a:r>
            <a:r>
              <a:rPr lang="fr-FR" sz="1600" i="1" dirty="0" smtClean="0">
                <a:solidFill>
                  <a:srgbClr val="92D050"/>
                </a:solidFill>
              </a:rPr>
              <a:t> </a:t>
            </a:r>
            <a:r>
              <a:rPr lang="fr-FR" sz="1600" i="1" dirty="0" err="1" smtClean="0">
                <a:solidFill>
                  <a:srgbClr val="92D050"/>
                </a:solidFill>
              </a:rPr>
              <a:t>chin</a:t>
            </a:r>
            <a:r>
              <a:rPr lang="fr-FR" sz="1600" i="1" dirty="0" smtClean="0">
                <a:solidFill>
                  <a:srgbClr val="92D050"/>
                </a:solidFill>
              </a:rPr>
              <a:t> (mental trigone)</a:t>
            </a:r>
            <a:endParaRPr lang="en-GB" sz="1600" i="1" dirty="0">
              <a:solidFill>
                <a:srgbClr val="92D050"/>
              </a:solidFill>
            </a:endParaRPr>
          </a:p>
        </p:txBody>
      </p:sp>
      <p:sp>
        <p:nvSpPr>
          <p:cNvPr id="12" name="CasellaDiTesto 11"/>
          <p:cNvSpPr txBox="1"/>
          <p:nvPr/>
        </p:nvSpPr>
        <p:spPr>
          <a:xfrm>
            <a:off x="2051720" y="5940569"/>
            <a:ext cx="1728192" cy="830997"/>
          </a:xfrm>
          <a:prstGeom prst="rect">
            <a:avLst/>
          </a:prstGeom>
          <a:noFill/>
        </p:spPr>
        <p:txBody>
          <a:bodyPr wrap="square" rtlCol="0">
            <a:spAutoFit/>
          </a:bodyPr>
          <a:lstStyle/>
          <a:p>
            <a:pPr algn="ctr"/>
            <a:r>
              <a:rPr lang="fr-FR" sz="1600" i="1" dirty="0" smtClean="0">
                <a:solidFill>
                  <a:srgbClr val="92D050"/>
                </a:solidFill>
              </a:rPr>
              <a:t>Mental foramen </a:t>
            </a:r>
            <a:r>
              <a:rPr lang="fr-FR" sz="1600" i="1" dirty="0" err="1" smtClean="0">
                <a:solidFill>
                  <a:srgbClr val="92D050"/>
                </a:solidFill>
              </a:rPr>
              <a:t>located</a:t>
            </a:r>
            <a:r>
              <a:rPr lang="fr-FR" sz="1600" i="1" dirty="0" smtClean="0">
                <a:solidFill>
                  <a:srgbClr val="92D050"/>
                </a:solidFill>
              </a:rPr>
              <a:t> </a:t>
            </a:r>
            <a:r>
              <a:rPr lang="fr-FR" sz="1600" i="1" dirty="0" err="1" smtClean="0">
                <a:solidFill>
                  <a:srgbClr val="92D050"/>
                </a:solidFill>
              </a:rPr>
              <a:t>under</a:t>
            </a:r>
            <a:r>
              <a:rPr lang="fr-FR" sz="1600" i="1" dirty="0" smtClean="0">
                <a:solidFill>
                  <a:srgbClr val="92D050"/>
                </a:solidFill>
              </a:rPr>
              <a:t> the </a:t>
            </a:r>
            <a:r>
              <a:rPr lang="fr-FR" sz="1600" i="1" dirty="0" err="1" smtClean="0">
                <a:solidFill>
                  <a:srgbClr val="92D050"/>
                </a:solidFill>
              </a:rPr>
              <a:t>premolar</a:t>
            </a:r>
            <a:endParaRPr lang="en-GB" sz="1600" i="1" dirty="0">
              <a:solidFill>
                <a:srgbClr val="92D050"/>
              </a:solidFill>
            </a:endParaRPr>
          </a:p>
        </p:txBody>
      </p:sp>
      <p:sp>
        <p:nvSpPr>
          <p:cNvPr id="13" name="CasellaDiTesto 12"/>
          <p:cNvSpPr txBox="1"/>
          <p:nvPr/>
        </p:nvSpPr>
        <p:spPr>
          <a:xfrm>
            <a:off x="51032" y="5194647"/>
            <a:ext cx="1861236" cy="830997"/>
          </a:xfrm>
          <a:prstGeom prst="rect">
            <a:avLst/>
          </a:prstGeom>
          <a:noFill/>
        </p:spPr>
        <p:txBody>
          <a:bodyPr wrap="square" rtlCol="0">
            <a:spAutoFit/>
          </a:bodyPr>
          <a:lstStyle/>
          <a:p>
            <a:pPr algn="ctr"/>
            <a:r>
              <a:rPr lang="fr-FR" sz="1600" i="1" dirty="0" err="1" smtClean="0">
                <a:solidFill>
                  <a:srgbClr val="92D050"/>
                </a:solidFill>
              </a:rPr>
              <a:t>Individualized</a:t>
            </a:r>
            <a:r>
              <a:rPr lang="fr-FR" sz="1600" i="1" dirty="0" smtClean="0">
                <a:solidFill>
                  <a:srgbClr val="92D050"/>
                </a:solidFill>
              </a:rPr>
              <a:t> and </a:t>
            </a:r>
            <a:r>
              <a:rPr lang="fr-FR" sz="1600" i="1" dirty="0" err="1" smtClean="0">
                <a:solidFill>
                  <a:srgbClr val="92D050"/>
                </a:solidFill>
              </a:rPr>
              <a:t>well</a:t>
            </a:r>
            <a:r>
              <a:rPr lang="fr-FR" sz="1600" i="1" dirty="0" smtClean="0">
                <a:solidFill>
                  <a:srgbClr val="92D050"/>
                </a:solidFill>
              </a:rPr>
              <a:t> </a:t>
            </a:r>
            <a:r>
              <a:rPr lang="fr-FR" sz="1600" i="1" dirty="0" err="1" smtClean="0">
                <a:solidFill>
                  <a:srgbClr val="92D050"/>
                </a:solidFill>
              </a:rPr>
              <a:t>developped</a:t>
            </a:r>
            <a:r>
              <a:rPr lang="fr-FR" sz="1600" i="1" dirty="0" smtClean="0">
                <a:solidFill>
                  <a:srgbClr val="92D050"/>
                </a:solidFill>
              </a:rPr>
              <a:t> </a:t>
            </a:r>
            <a:r>
              <a:rPr lang="fr-FR" sz="1600" i="1" dirty="0" err="1" smtClean="0">
                <a:solidFill>
                  <a:srgbClr val="92D050"/>
                </a:solidFill>
              </a:rPr>
              <a:t>mastoid</a:t>
            </a:r>
            <a:r>
              <a:rPr lang="fr-FR" sz="1600" i="1" dirty="0" smtClean="0">
                <a:solidFill>
                  <a:srgbClr val="92D050"/>
                </a:solidFill>
              </a:rPr>
              <a:t> </a:t>
            </a:r>
            <a:r>
              <a:rPr lang="fr-FR" sz="1600" i="1" dirty="0" err="1" smtClean="0">
                <a:solidFill>
                  <a:srgbClr val="92D050"/>
                </a:solidFill>
              </a:rPr>
              <a:t>process</a:t>
            </a:r>
            <a:endParaRPr lang="en-GB" sz="1600" i="1" dirty="0">
              <a:solidFill>
                <a:srgbClr val="92D050"/>
              </a:solidFill>
            </a:endParaRPr>
          </a:p>
        </p:txBody>
      </p:sp>
      <p:sp>
        <p:nvSpPr>
          <p:cNvPr id="14" name="CasellaDiTesto 13"/>
          <p:cNvSpPr txBox="1"/>
          <p:nvPr/>
        </p:nvSpPr>
        <p:spPr>
          <a:xfrm>
            <a:off x="51032" y="4031486"/>
            <a:ext cx="1285633" cy="830997"/>
          </a:xfrm>
          <a:prstGeom prst="rect">
            <a:avLst/>
          </a:prstGeom>
          <a:noFill/>
        </p:spPr>
        <p:txBody>
          <a:bodyPr wrap="square" rtlCol="0">
            <a:spAutoFit/>
          </a:bodyPr>
          <a:lstStyle/>
          <a:p>
            <a:pPr algn="ctr"/>
            <a:r>
              <a:rPr lang="fr-FR" sz="1600" i="1" dirty="0" err="1" smtClean="0">
                <a:solidFill>
                  <a:srgbClr val="92D050"/>
                </a:solidFill>
              </a:rPr>
              <a:t>Reduces</a:t>
            </a:r>
            <a:r>
              <a:rPr lang="fr-FR" sz="1600" i="1" dirty="0" smtClean="0">
                <a:solidFill>
                  <a:srgbClr val="92D050"/>
                </a:solidFill>
              </a:rPr>
              <a:t> relief of </a:t>
            </a:r>
            <a:r>
              <a:rPr lang="fr-FR" sz="1600" i="1" dirty="0" err="1" smtClean="0">
                <a:solidFill>
                  <a:srgbClr val="92D050"/>
                </a:solidFill>
              </a:rPr>
              <a:t>nuchal</a:t>
            </a:r>
            <a:r>
              <a:rPr lang="fr-FR" sz="1600" i="1" dirty="0" smtClean="0">
                <a:solidFill>
                  <a:srgbClr val="92D050"/>
                </a:solidFill>
              </a:rPr>
              <a:t> </a:t>
            </a:r>
            <a:r>
              <a:rPr lang="fr-FR" sz="1600" i="1" dirty="0" err="1" smtClean="0">
                <a:solidFill>
                  <a:srgbClr val="92D050"/>
                </a:solidFill>
              </a:rPr>
              <a:t>lines</a:t>
            </a:r>
            <a:endParaRPr lang="en-GB" sz="1600" i="1" dirty="0">
              <a:solidFill>
                <a:srgbClr val="92D050"/>
              </a:solidFill>
            </a:endParaRPr>
          </a:p>
        </p:txBody>
      </p:sp>
      <p:sp>
        <p:nvSpPr>
          <p:cNvPr id="15" name="CasellaDiTesto 14"/>
          <p:cNvSpPr txBox="1"/>
          <p:nvPr/>
        </p:nvSpPr>
        <p:spPr>
          <a:xfrm>
            <a:off x="107502" y="78304"/>
            <a:ext cx="3744417" cy="338554"/>
          </a:xfrm>
          <a:prstGeom prst="rect">
            <a:avLst/>
          </a:prstGeom>
          <a:noFill/>
        </p:spPr>
        <p:txBody>
          <a:bodyPr wrap="square" rtlCol="0">
            <a:spAutoFit/>
          </a:bodyPr>
          <a:lstStyle/>
          <a:p>
            <a:pPr algn="ctr"/>
            <a:r>
              <a:rPr lang="fr-FR" sz="1600" i="1" dirty="0" smtClean="0">
                <a:solidFill>
                  <a:srgbClr val="92D050"/>
                </a:solidFill>
              </a:rPr>
              <a:t>Global </a:t>
            </a:r>
            <a:r>
              <a:rPr lang="fr-FR" sz="1600" i="1" dirty="0" err="1" smtClean="0">
                <a:solidFill>
                  <a:srgbClr val="92D050"/>
                </a:solidFill>
              </a:rPr>
              <a:t>decrease</a:t>
            </a:r>
            <a:r>
              <a:rPr lang="fr-FR" sz="1600" i="1" dirty="0" smtClean="0">
                <a:solidFill>
                  <a:srgbClr val="92D050"/>
                </a:solidFill>
              </a:rPr>
              <a:t> of </a:t>
            </a:r>
            <a:r>
              <a:rPr lang="fr-FR" sz="1600" i="1" dirty="0" err="1" smtClean="0">
                <a:solidFill>
                  <a:srgbClr val="92D050"/>
                </a:solidFill>
              </a:rPr>
              <a:t>robustness</a:t>
            </a:r>
            <a:endParaRPr lang="en-GB" sz="1600" i="1" dirty="0">
              <a:solidFill>
                <a:srgbClr val="92D050"/>
              </a:solidFill>
            </a:endParaRPr>
          </a:p>
        </p:txBody>
      </p:sp>
      <p:cxnSp>
        <p:nvCxnSpPr>
          <p:cNvPr id="17" name="Connettore 2 16"/>
          <p:cNvCxnSpPr/>
          <p:nvPr/>
        </p:nvCxnSpPr>
        <p:spPr>
          <a:xfrm flipH="1">
            <a:off x="3707904" y="893911"/>
            <a:ext cx="288032" cy="806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7" idx="3"/>
          </p:cNvCxnSpPr>
          <p:nvPr/>
        </p:nvCxnSpPr>
        <p:spPr>
          <a:xfrm>
            <a:off x="6156176" y="893912"/>
            <a:ext cx="360040" cy="2923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8" idx="1"/>
          </p:cNvCxnSpPr>
          <p:nvPr/>
        </p:nvCxnSpPr>
        <p:spPr>
          <a:xfrm flipH="1">
            <a:off x="4283968" y="2527449"/>
            <a:ext cx="72008" cy="2923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8" idx="3"/>
          </p:cNvCxnSpPr>
          <p:nvPr/>
        </p:nvCxnSpPr>
        <p:spPr>
          <a:xfrm flipV="1">
            <a:off x="6084168" y="2132859"/>
            <a:ext cx="252028" cy="3945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9" idx="1"/>
          </p:cNvCxnSpPr>
          <p:nvPr/>
        </p:nvCxnSpPr>
        <p:spPr>
          <a:xfrm flipH="1">
            <a:off x="3995936" y="3598277"/>
            <a:ext cx="576064" cy="6948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6156176" y="3140968"/>
            <a:ext cx="792088" cy="3853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flipV="1">
            <a:off x="3995936" y="5733256"/>
            <a:ext cx="360040" cy="415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a:stCxn id="11" idx="3"/>
          </p:cNvCxnSpPr>
          <p:nvPr/>
        </p:nvCxnSpPr>
        <p:spPr>
          <a:xfrm>
            <a:off x="6084168" y="6025644"/>
            <a:ext cx="936104" cy="49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a:stCxn id="12" idx="0"/>
          </p:cNvCxnSpPr>
          <p:nvPr/>
        </p:nvCxnSpPr>
        <p:spPr>
          <a:xfrm flipV="1">
            <a:off x="2915816" y="5517233"/>
            <a:ext cx="792088" cy="4233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V="1">
            <a:off x="981650" y="4365104"/>
            <a:ext cx="710030" cy="8295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a:stCxn id="14" idx="0"/>
          </p:cNvCxnSpPr>
          <p:nvPr/>
        </p:nvCxnSpPr>
        <p:spPr>
          <a:xfrm flipH="1" flipV="1">
            <a:off x="251521" y="3526270"/>
            <a:ext cx="442328" cy="5052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899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33338" y="52388"/>
            <a:ext cx="9075737" cy="67516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
        <p:nvSpPr>
          <p:cNvPr id="3" name="ZoneTexte 2"/>
          <p:cNvSpPr txBox="1"/>
          <p:nvPr/>
        </p:nvSpPr>
        <p:spPr>
          <a:xfrm>
            <a:off x="0" y="1357299"/>
            <a:ext cx="4286248" cy="461665"/>
          </a:xfrm>
          <a:prstGeom prst="rect">
            <a:avLst/>
          </a:prstGeom>
          <a:solidFill>
            <a:schemeClr val="bg1"/>
          </a:solidFill>
        </p:spPr>
        <p:txBody>
          <a:bodyPr wrap="square" rtlCol="0">
            <a:spAutoFit/>
          </a:bodyPr>
          <a:lstStyle/>
          <a:p>
            <a:r>
              <a:rPr lang="fr-FR" i="1" dirty="0" smtClean="0"/>
              <a:t>H. </a:t>
            </a:r>
            <a:r>
              <a:rPr lang="fr-FR" i="1" dirty="0" err="1" smtClean="0"/>
              <a:t>heidelbergensis</a:t>
            </a:r>
            <a:r>
              <a:rPr lang="fr-FR" i="1" dirty="0" smtClean="0"/>
              <a:t>?</a:t>
            </a:r>
            <a:endParaRPr lang="fr-FR" i="1" dirty="0"/>
          </a:p>
        </p:txBody>
      </p:sp>
      <p:cxnSp>
        <p:nvCxnSpPr>
          <p:cNvPr id="9" name="Connecteur en arc 8"/>
          <p:cNvCxnSpPr/>
          <p:nvPr/>
        </p:nvCxnSpPr>
        <p:spPr>
          <a:xfrm rot="10800000">
            <a:off x="1071538" y="2143116"/>
            <a:ext cx="2000264" cy="500066"/>
          </a:xfrm>
          <a:prstGeom prst="curvedConnector3">
            <a:avLst>
              <a:gd name="adj1" fmla="val 50000"/>
            </a:avLst>
          </a:prstGeom>
          <a:ln w="57150">
            <a:solidFill>
              <a:srgbClr val="FF99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sp>
        <p:nvSpPr>
          <p:cNvPr id="8195" name="Segnaposto contenuto 2"/>
          <p:cNvSpPr>
            <a:spLocks noGrp="1"/>
          </p:cNvSpPr>
          <p:nvPr>
            <p:ph idx="1"/>
          </p:nvPr>
        </p:nvSpPr>
        <p:spPr/>
        <p:txBody>
          <a:bodyPr/>
          <a:lstStyle/>
          <a:p>
            <a:endParaRPr lang="fr-FR" smtClean="0"/>
          </a:p>
        </p:txBody>
      </p:sp>
      <p:pic>
        <p:nvPicPr>
          <p:cNvPr id="8196" name="Picture 2"/>
          <p:cNvPicPr>
            <a:picLocks noChangeAspect="1" noChangeArrowheads="1"/>
          </p:cNvPicPr>
          <p:nvPr/>
        </p:nvPicPr>
        <p:blipFill>
          <a:blip r:embed="rId3"/>
          <a:srcRect/>
          <a:stretch>
            <a:fillRect/>
          </a:stretch>
        </p:blipFill>
        <p:spPr bwMode="auto">
          <a:xfrm>
            <a:off x="0" y="414338"/>
            <a:ext cx="9142413" cy="6029325"/>
          </a:xfrm>
          <a:prstGeom prst="rect">
            <a:avLst/>
          </a:prstGeom>
          <a:noFill/>
          <a:ln w="9525">
            <a:noFill/>
            <a:miter lim="800000"/>
            <a:headEnd/>
            <a:tailEnd/>
          </a:ln>
        </p:spPr>
      </p:pic>
      <p:sp>
        <p:nvSpPr>
          <p:cNvPr id="5" name="ZoneTexte 4"/>
          <p:cNvSpPr txBox="1"/>
          <p:nvPr/>
        </p:nvSpPr>
        <p:spPr>
          <a:xfrm>
            <a:off x="5857884" y="5214950"/>
            <a:ext cx="3071802" cy="1071570"/>
          </a:xfrm>
          <a:prstGeom prst="rect">
            <a:avLst/>
          </a:prstGeom>
          <a:solidFill>
            <a:schemeClr val="bg1"/>
          </a:solidFill>
        </p:spPr>
        <p:txBody>
          <a:bodyPr wrap="square" rtlCol="0">
            <a:spAutoFit/>
          </a:bodyPr>
          <a:lstStyle/>
          <a:p>
            <a:r>
              <a:rPr lang="fr-FR" sz="1600" dirty="0" smtClean="0"/>
              <a:t>G: </a:t>
            </a:r>
            <a:r>
              <a:rPr lang="fr-FR" sz="1600" dirty="0" err="1" smtClean="0"/>
              <a:t>Glabella</a:t>
            </a:r>
            <a:endParaRPr lang="fr-FR" sz="1600" dirty="0" smtClean="0"/>
          </a:p>
          <a:p>
            <a:r>
              <a:rPr lang="fr-FR" sz="1600" dirty="0" smtClean="0"/>
              <a:t>A: </a:t>
            </a:r>
            <a:r>
              <a:rPr lang="fr-FR" sz="1600" dirty="0" err="1" smtClean="0"/>
              <a:t>Arcata</a:t>
            </a:r>
            <a:r>
              <a:rPr lang="fr-FR" sz="1600" dirty="0" smtClean="0"/>
              <a:t> </a:t>
            </a:r>
            <a:r>
              <a:rPr lang="fr-FR" sz="1600" dirty="0" err="1" smtClean="0"/>
              <a:t>sopracilliare</a:t>
            </a:r>
            <a:endParaRPr lang="fr-FR" sz="1600" dirty="0" smtClean="0"/>
          </a:p>
          <a:p>
            <a:r>
              <a:rPr lang="fr-FR" sz="1600" dirty="0" smtClean="0"/>
              <a:t>B: </a:t>
            </a:r>
            <a:r>
              <a:rPr lang="fr-FR" sz="1600" dirty="0" err="1" smtClean="0"/>
              <a:t>Bordo</a:t>
            </a:r>
            <a:r>
              <a:rPr lang="fr-FR" sz="1600" dirty="0" smtClean="0"/>
              <a:t> orbitale </a:t>
            </a:r>
            <a:r>
              <a:rPr lang="fr-FR" sz="1600" dirty="0" err="1" smtClean="0"/>
              <a:t>superiore</a:t>
            </a:r>
            <a:endParaRPr lang="fr-FR" sz="1600" dirty="0" smtClean="0"/>
          </a:p>
          <a:p>
            <a:r>
              <a:rPr lang="fr-FR" sz="1600" dirty="0" smtClean="0"/>
              <a:t>T: Trigone</a:t>
            </a:r>
            <a:endParaRPr lang="fr-FR"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33338" y="38100"/>
            <a:ext cx="9075737" cy="6780213"/>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tice">
  <a:themeElements>
    <a:clrScheme name="Ve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e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3030</TotalTime>
  <Words>1539</Words>
  <Application>Microsoft Office PowerPoint</Application>
  <PresentationFormat>Presentazione su schermo (4:3)</PresentationFormat>
  <Paragraphs>249</Paragraphs>
  <Slides>72</Slides>
  <Notes>72</Notes>
  <HiddenSlides>0</HiddenSlides>
  <MMClips>0</MMClips>
  <ScaleCrop>false</ScaleCrop>
  <HeadingPairs>
    <vt:vector size="4" baseType="variant">
      <vt:variant>
        <vt:lpstr>Tema</vt:lpstr>
      </vt:variant>
      <vt:variant>
        <vt:i4>1</vt:i4>
      </vt:variant>
      <vt:variant>
        <vt:lpstr>Titoli diapositive</vt:lpstr>
      </vt:variant>
      <vt:variant>
        <vt:i4>72</vt:i4>
      </vt:variant>
    </vt:vector>
  </HeadingPairs>
  <TitlesOfParts>
    <vt:vector size="73" baseType="lpstr">
      <vt:lpstr>Vertice</vt:lpstr>
      <vt:lpstr>Homo sapiens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Proprietario</dc:creator>
  <cp:lastModifiedBy>Julie Arnaud</cp:lastModifiedBy>
  <cp:revision>131</cp:revision>
  <dcterms:created xsi:type="dcterms:W3CDTF">2004-11-03T18:35:14Z</dcterms:created>
  <dcterms:modified xsi:type="dcterms:W3CDTF">2014-12-15T10:53:57Z</dcterms:modified>
</cp:coreProperties>
</file>