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62.xml" ContentType="application/vnd.openxmlformats-officedocument.presentationml.notesSlide+xml"/>
  <Override PartName="/ppt/notesSlides/notesSlide63.xml" ContentType="application/vnd.openxmlformats-officedocument.presentationml.notesSlide+xml"/>
  <Override PartName="/ppt/notesSlides/notesSlide64.xml" ContentType="application/vnd.openxmlformats-officedocument.presentationml.notesSlide+xml"/>
  <Override PartName="/ppt/notesSlides/notesSlide65.xml" ContentType="application/vnd.openxmlformats-officedocument.presentationml.notesSlide+xml"/>
  <Override PartName="/ppt/notesSlides/notesSlide66.xml" ContentType="application/vnd.openxmlformats-officedocument.presentationml.notesSlide+xml"/>
  <Override PartName="/ppt/notesSlides/notesSlide67.xml" ContentType="application/vnd.openxmlformats-officedocument.presentationml.notesSlide+xml"/>
  <Override PartName="/ppt/notesSlides/notesSlide68.xml" ContentType="application/vnd.openxmlformats-officedocument.presentationml.notesSlide+xml"/>
  <Override PartName="/ppt/notesSlides/notesSlide69.xml" ContentType="application/vnd.openxmlformats-officedocument.presentationml.notesSlide+xml"/>
  <Override PartName="/ppt/notesSlides/notesSlide70.xml" ContentType="application/vnd.openxmlformats-officedocument.presentationml.notesSlide+xml"/>
  <Override PartName="/ppt/notesSlides/notesSlide71.xml" ContentType="application/vnd.openxmlformats-officedocument.presentationml.notesSlide+xml"/>
  <Override PartName="/ppt/notesSlides/notesSlide72.xml" ContentType="application/vnd.openxmlformats-officedocument.presentationml.notesSlide+xml"/>
  <Override PartName="/ppt/notesSlides/notesSlide73.xml" ContentType="application/vnd.openxmlformats-officedocument.presentationml.notesSlide+xml"/>
  <Override PartName="/ppt/notesSlides/notesSlide74.xml" ContentType="application/vnd.openxmlformats-officedocument.presentationml.notesSlide+xml"/>
  <Override PartName="/ppt/notesSlides/notesSlide75.xml" ContentType="application/vnd.openxmlformats-officedocument.presentationml.notesSlide+xml"/>
  <Override PartName="/ppt/notesSlides/notesSlide76.xml" ContentType="application/vnd.openxmlformats-officedocument.presentationml.notesSlide+xml"/>
  <Override PartName="/ppt/notesSlides/notesSlide77.xml" ContentType="application/vnd.openxmlformats-officedocument.presentationml.notesSlide+xml"/>
  <Override PartName="/ppt/notesSlides/notesSlide78.xml" ContentType="application/vnd.openxmlformats-officedocument.presentationml.notesSlide+xml"/>
  <Override PartName="/ppt/notesSlides/notesSlide79.xml" ContentType="application/vnd.openxmlformats-officedocument.presentationml.notesSlide+xml"/>
  <Override PartName="/ppt/notesSlides/notesSlide80.xml" ContentType="application/vnd.openxmlformats-officedocument.presentationml.notesSlide+xml"/>
  <Override PartName="/ppt/notesSlides/notesSlide81.xml" ContentType="application/vnd.openxmlformats-officedocument.presentationml.notesSlide+xml"/>
  <Override PartName="/ppt/notesSlides/notesSlide82.xml" ContentType="application/vnd.openxmlformats-officedocument.presentationml.notesSlide+xml"/>
  <Override PartName="/ppt/notesSlides/notesSlide83.xml" ContentType="application/vnd.openxmlformats-officedocument.presentationml.notesSlide+xml"/>
  <Override PartName="/ppt/notesSlides/notesSlide84.xml" ContentType="application/vnd.openxmlformats-officedocument.presentationml.notesSlide+xml"/>
  <Override PartName="/ppt/notesSlides/notesSlide85.xml" ContentType="application/vnd.openxmlformats-officedocument.presentationml.notesSlide+xml"/>
  <Override PartName="/ppt/notesSlides/notesSlide86.xml" ContentType="application/vnd.openxmlformats-officedocument.presentationml.notesSlide+xml"/>
  <Override PartName="/ppt/notesSlides/notesSlide87.xml" ContentType="application/vnd.openxmlformats-officedocument.presentationml.notesSlide+xml"/>
  <Override PartName="/ppt/notesSlides/notesSlide8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03"/>
  </p:notesMasterIdLst>
  <p:sldIdLst>
    <p:sldId id="257" r:id="rId2"/>
    <p:sldId id="340" r:id="rId3"/>
    <p:sldId id="258" r:id="rId4"/>
    <p:sldId id="372" r:id="rId5"/>
    <p:sldId id="371" r:id="rId6"/>
    <p:sldId id="365" r:id="rId7"/>
    <p:sldId id="366" r:id="rId8"/>
    <p:sldId id="373" r:id="rId9"/>
    <p:sldId id="374" r:id="rId10"/>
    <p:sldId id="343" r:id="rId11"/>
    <p:sldId id="375" r:id="rId12"/>
    <p:sldId id="259" r:id="rId13"/>
    <p:sldId id="262" r:id="rId14"/>
    <p:sldId id="263" r:id="rId15"/>
    <p:sldId id="367" r:id="rId16"/>
    <p:sldId id="260" r:id="rId17"/>
    <p:sldId id="369" r:id="rId18"/>
    <p:sldId id="266" r:id="rId19"/>
    <p:sldId id="302" r:id="rId20"/>
    <p:sldId id="267" r:id="rId21"/>
    <p:sldId id="268" r:id="rId22"/>
    <p:sldId id="344" r:id="rId23"/>
    <p:sldId id="376" r:id="rId24"/>
    <p:sldId id="349" r:id="rId25"/>
    <p:sldId id="271" r:id="rId26"/>
    <p:sldId id="273" r:id="rId27"/>
    <p:sldId id="274" r:id="rId28"/>
    <p:sldId id="275" r:id="rId29"/>
    <p:sldId id="276" r:id="rId30"/>
    <p:sldId id="277" r:id="rId31"/>
    <p:sldId id="278" r:id="rId32"/>
    <p:sldId id="279" r:id="rId33"/>
    <p:sldId id="280" r:id="rId34"/>
    <p:sldId id="350" r:id="rId35"/>
    <p:sldId id="377" r:id="rId36"/>
    <p:sldId id="378" r:id="rId37"/>
    <p:sldId id="351" r:id="rId38"/>
    <p:sldId id="370" r:id="rId39"/>
    <p:sldId id="345" r:id="rId40"/>
    <p:sldId id="346" r:id="rId41"/>
    <p:sldId id="347" r:id="rId42"/>
    <p:sldId id="348" r:id="rId43"/>
    <p:sldId id="382" r:id="rId44"/>
    <p:sldId id="270" r:id="rId45"/>
    <p:sldId id="383" r:id="rId46"/>
    <p:sldId id="384" r:id="rId47"/>
    <p:sldId id="385" r:id="rId48"/>
    <p:sldId id="386" r:id="rId49"/>
    <p:sldId id="387" r:id="rId50"/>
    <p:sldId id="388" r:id="rId51"/>
    <p:sldId id="389" r:id="rId52"/>
    <p:sldId id="390" r:id="rId53"/>
    <p:sldId id="391" r:id="rId54"/>
    <p:sldId id="281" r:id="rId55"/>
    <p:sldId id="282" r:id="rId56"/>
    <p:sldId id="283" r:id="rId57"/>
    <p:sldId id="284" r:id="rId58"/>
    <p:sldId id="285" r:id="rId59"/>
    <p:sldId id="379" r:id="rId60"/>
    <p:sldId id="380" r:id="rId61"/>
    <p:sldId id="381" r:id="rId62"/>
    <p:sldId id="286" r:id="rId63"/>
    <p:sldId id="287" r:id="rId64"/>
    <p:sldId id="288" r:id="rId65"/>
    <p:sldId id="290" r:id="rId66"/>
    <p:sldId id="291" r:id="rId67"/>
    <p:sldId id="292" r:id="rId68"/>
    <p:sldId id="352" r:id="rId69"/>
    <p:sldId id="353" r:id="rId70"/>
    <p:sldId id="354" r:id="rId71"/>
    <p:sldId id="355" r:id="rId72"/>
    <p:sldId id="356" r:id="rId73"/>
    <p:sldId id="358" r:id="rId74"/>
    <p:sldId id="359" r:id="rId75"/>
    <p:sldId id="360" r:id="rId76"/>
    <p:sldId id="361" r:id="rId77"/>
    <p:sldId id="295" r:id="rId78"/>
    <p:sldId id="311" r:id="rId79"/>
    <p:sldId id="313" r:id="rId80"/>
    <p:sldId id="316" r:id="rId81"/>
    <p:sldId id="317" r:id="rId82"/>
    <p:sldId id="309" r:id="rId83"/>
    <p:sldId id="320" r:id="rId84"/>
    <p:sldId id="321" r:id="rId85"/>
    <p:sldId id="362" r:id="rId86"/>
    <p:sldId id="392" r:id="rId87"/>
    <p:sldId id="363" r:id="rId88"/>
    <p:sldId id="364" r:id="rId89"/>
    <p:sldId id="298" r:id="rId90"/>
    <p:sldId id="299" r:id="rId91"/>
    <p:sldId id="301" r:id="rId92"/>
    <p:sldId id="328" r:id="rId93"/>
    <p:sldId id="330" r:id="rId94"/>
    <p:sldId id="332" r:id="rId95"/>
    <p:sldId id="333" r:id="rId96"/>
    <p:sldId id="334" r:id="rId97"/>
    <p:sldId id="335" r:id="rId98"/>
    <p:sldId id="393" r:id="rId99"/>
    <p:sldId id="329" r:id="rId100"/>
    <p:sldId id="394" r:id="rId101"/>
    <p:sldId id="395" r:id="rId102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80" d="100"/>
          <a:sy n="80" d="100"/>
        </p:scale>
        <p:origin x="-1522" y="-15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222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07" Type="http://schemas.openxmlformats.org/officeDocument/2006/relationships/tableStyles" Target="tableStyles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87" Type="http://schemas.openxmlformats.org/officeDocument/2006/relationships/slide" Target="slides/slide86.xml"/><Relationship Id="rId102" Type="http://schemas.openxmlformats.org/officeDocument/2006/relationships/slide" Target="slides/slide101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103" Type="http://schemas.openxmlformats.org/officeDocument/2006/relationships/notesMaster" Target="notesMasters/notesMaster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6" Type="http://schemas.openxmlformats.org/officeDocument/2006/relationships/theme" Target="theme/theme1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A84B70C-ABFD-4DA6-8B75-77FA8A8A4931}" type="datetimeFigureOut">
              <a:rPr lang="it-IT" smtClean="0"/>
              <a:pPr/>
              <a:t>23/11/2015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5FD9FD3-654E-405B-B57D-55C6081ACB78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891867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_rels/notesSlide6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5.xml"/><Relationship Id="rId1" Type="http://schemas.openxmlformats.org/officeDocument/2006/relationships/notesMaster" Target="../notesMasters/notesMaster1.xml"/></Relationships>
</file>

<file path=ppt/notesSlides/_rels/notesSlide6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6.xml"/><Relationship Id="rId1" Type="http://schemas.openxmlformats.org/officeDocument/2006/relationships/notesMaster" Target="../notesMasters/notesMaster1.xml"/></Relationships>
</file>

<file path=ppt/notesSlides/_rels/notesSlide6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7.xml"/><Relationship Id="rId1" Type="http://schemas.openxmlformats.org/officeDocument/2006/relationships/notesMaster" Target="../notesMasters/notesMaster1.xml"/></Relationships>
</file>

<file path=ppt/notesSlides/_rels/notesSlide6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9.xml"/><Relationship Id="rId1" Type="http://schemas.openxmlformats.org/officeDocument/2006/relationships/notesMaster" Target="../notesMasters/notesMaster1.xml"/></Relationships>
</file>

<file path=ppt/notesSlides/_rels/notesSlide7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0.xml"/><Relationship Id="rId1" Type="http://schemas.openxmlformats.org/officeDocument/2006/relationships/notesMaster" Target="../notesMasters/notesMaster1.xml"/></Relationships>
</file>

<file path=ppt/notesSlides/_rels/notesSlide7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1.xml"/><Relationship Id="rId1" Type="http://schemas.openxmlformats.org/officeDocument/2006/relationships/notesMaster" Target="../notesMasters/notesMaster1.xml"/></Relationships>
</file>

<file path=ppt/notesSlides/_rels/notesSlide7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2.xml"/><Relationship Id="rId1" Type="http://schemas.openxmlformats.org/officeDocument/2006/relationships/notesMaster" Target="../notesMasters/notesMaster1.xml"/></Relationships>
</file>

<file path=ppt/notesSlides/_rels/notesSlide7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3.xml"/><Relationship Id="rId1" Type="http://schemas.openxmlformats.org/officeDocument/2006/relationships/notesMaster" Target="../notesMasters/notesMaster1.xml"/></Relationships>
</file>

<file path=ppt/notesSlides/_rels/notesSlide7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4.xml"/><Relationship Id="rId1" Type="http://schemas.openxmlformats.org/officeDocument/2006/relationships/notesMaster" Target="../notesMasters/notesMaster1.xml"/></Relationships>
</file>

<file path=ppt/notesSlides/_rels/notesSlide7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5.xml"/><Relationship Id="rId1" Type="http://schemas.openxmlformats.org/officeDocument/2006/relationships/notesMaster" Target="../notesMasters/notesMaster1.xml"/></Relationships>
</file>

<file path=ppt/notesSlides/_rels/notesSlide7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7.xml"/><Relationship Id="rId1" Type="http://schemas.openxmlformats.org/officeDocument/2006/relationships/notesMaster" Target="../notesMasters/notesMaster1.xml"/></Relationships>
</file>

<file path=ppt/notesSlides/_rels/notesSlide7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8.xml"/><Relationship Id="rId1" Type="http://schemas.openxmlformats.org/officeDocument/2006/relationships/notesMaster" Target="../notesMasters/notesMaster1.xml"/></Relationships>
</file>

<file path=ppt/notesSlides/_rels/notesSlide7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0.xml"/><Relationship Id="rId1" Type="http://schemas.openxmlformats.org/officeDocument/2006/relationships/notesMaster" Target="../notesMasters/notesMaster1.xml"/></Relationships>
</file>

<file path=ppt/notesSlides/_rels/notesSlide8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1.xml"/><Relationship Id="rId1" Type="http://schemas.openxmlformats.org/officeDocument/2006/relationships/notesMaster" Target="../notesMasters/notesMaster1.xml"/></Relationships>
</file>

<file path=ppt/notesSlides/_rels/notesSlide8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2.xml"/><Relationship Id="rId1" Type="http://schemas.openxmlformats.org/officeDocument/2006/relationships/notesMaster" Target="../notesMasters/notesMaster1.xml"/></Relationships>
</file>

<file path=ppt/notesSlides/_rels/notesSlide8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3.xml"/><Relationship Id="rId1" Type="http://schemas.openxmlformats.org/officeDocument/2006/relationships/notesMaster" Target="../notesMasters/notesMaster1.xml"/></Relationships>
</file>

<file path=ppt/notesSlides/_rels/notesSlide8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4.xml"/><Relationship Id="rId1" Type="http://schemas.openxmlformats.org/officeDocument/2006/relationships/notesMaster" Target="../notesMasters/notesMaster1.xml"/></Relationships>
</file>

<file path=ppt/notesSlides/_rels/notesSlide8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5.xml"/><Relationship Id="rId1" Type="http://schemas.openxmlformats.org/officeDocument/2006/relationships/notesMaster" Target="../notesMasters/notesMaster1.xml"/></Relationships>
</file>

<file path=ppt/notesSlides/_rels/notesSlide8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6.xml"/><Relationship Id="rId1" Type="http://schemas.openxmlformats.org/officeDocument/2006/relationships/notesMaster" Target="../notesMasters/notesMaster1.xml"/></Relationships>
</file>

<file path=ppt/notesSlides/_rels/notesSlide8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7.xml"/><Relationship Id="rId1" Type="http://schemas.openxmlformats.org/officeDocument/2006/relationships/notesMaster" Target="../notesMasters/notesMaster1.xml"/></Relationships>
</file>

<file path=ppt/notesSlides/_rels/notesSlide8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6563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 smtClean="0"/>
          </a:p>
        </p:txBody>
      </p:sp>
      <p:sp>
        <p:nvSpPr>
          <p:cNvPr id="54276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B749BBB-5C8A-4E0D-8CAB-690DFF5ED2D1}" type="slidenum">
              <a:rPr lang="it-IT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</a:t>
            </a:fld>
            <a:endParaRPr lang="it-IT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FD9FD3-654E-405B-B57D-55C6081ACB78}" type="slidenum">
              <a:rPr lang="it-IT" smtClean="0"/>
              <a:pPr/>
              <a:t>10</a:t>
            </a:fld>
            <a:endParaRPr lang="it-IT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FD9FD3-654E-405B-B57D-55C6081ACB78}" type="slidenum">
              <a:rPr lang="it-IT" smtClean="0"/>
              <a:pPr/>
              <a:t>11</a:t>
            </a:fld>
            <a:endParaRPr lang="it-IT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C070EE8-6AB8-46F6-BFE0-47F8C2A61502}" type="slidenum">
              <a:rPr lang="fr-FR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12</a:t>
            </a:fld>
            <a:endParaRPr lang="fr-FR" smtClean="0"/>
          </a:p>
        </p:txBody>
      </p:sp>
      <p:sp>
        <p:nvSpPr>
          <p:cNvPr id="819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1924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41EA4BF-76D0-474E-BFA8-9420566567E9}" type="slidenum">
              <a:rPr lang="it-IT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13</a:t>
            </a:fld>
            <a:endParaRPr lang="it-IT" smtClean="0"/>
          </a:p>
        </p:txBody>
      </p:sp>
      <p:sp>
        <p:nvSpPr>
          <p:cNvPr id="839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3972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it-IT" sz="2400" dirty="0"/>
              <a:t>Homo </a:t>
            </a:r>
            <a:r>
              <a:rPr lang="it-IT" sz="2400" dirty="0" err="1"/>
              <a:t>habilis</a:t>
            </a:r>
            <a:r>
              <a:rPr lang="it-IT" sz="2400" dirty="0"/>
              <a:t> (</a:t>
            </a:r>
            <a:r>
              <a:rPr lang="it-IT" sz="2400" dirty="0" err="1"/>
              <a:t>rudolfensis</a:t>
            </a:r>
            <a:r>
              <a:rPr lang="it-IT" sz="2400" dirty="0"/>
              <a:t>) KNM-ER 1470 </a:t>
            </a:r>
            <a:r>
              <a:rPr lang="it-IT" sz="2400" dirty="0" err="1"/>
              <a:t>Koobi</a:t>
            </a:r>
            <a:r>
              <a:rPr lang="it-IT" sz="2400" dirty="0"/>
              <a:t> Fora Kenia 1.8-1.9 milioni</a:t>
            </a: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19D5410-F543-4D1A-844E-DB8C4688E261}" type="slidenum">
              <a:rPr lang="it-IT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14</a:t>
            </a:fld>
            <a:endParaRPr lang="it-IT" smtClean="0"/>
          </a:p>
        </p:txBody>
      </p:sp>
      <p:sp>
        <p:nvSpPr>
          <p:cNvPr id="849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4996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it-IT" sz="2400" dirty="0"/>
              <a:t>Homo </a:t>
            </a:r>
            <a:r>
              <a:rPr lang="it-IT" sz="2400" dirty="0" err="1"/>
              <a:t>habilis</a:t>
            </a:r>
            <a:r>
              <a:rPr lang="it-IT" sz="2400" dirty="0"/>
              <a:t> </a:t>
            </a:r>
            <a:r>
              <a:rPr lang="it-IT" sz="2400" dirty="0" err="1"/>
              <a:t>KNM.-ER</a:t>
            </a:r>
            <a:r>
              <a:rPr lang="it-IT" sz="2400" dirty="0"/>
              <a:t> 1813 </a:t>
            </a:r>
            <a:r>
              <a:rPr lang="it-IT" sz="2400" dirty="0" err="1"/>
              <a:t>Koobi</a:t>
            </a:r>
            <a:r>
              <a:rPr lang="it-IT" sz="2400" dirty="0"/>
              <a:t> Fora Kenia    1.9 milioni</a:t>
            </a: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FD9FD3-654E-405B-B57D-55C6081ACB78}" type="slidenum">
              <a:rPr lang="it-IT" smtClean="0"/>
              <a:pPr/>
              <a:t>15</a:t>
            </a:fld>
            <a:endParaRPr lang="it-IT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FF252D9-9615-4998-98AD-327901E961AB}" type="slidenum">
              <a:rPr lang="it-IT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16</a:t>
            </a:fld>
            <a:endParaRPr lang="it-IT" smtClean="0"/>
          </a:p>
        </p:txBody>
      </p:sp>
      <p:sp>
        <p:nvSpPr>
          <p:cNvPr id="829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2948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 smtClean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FD9FD3-654E-405B-B57D-55C6081ACB78}" type="slidenum">
              <a:rPr lang="it-IT" smtClean="0"/>
              <a:pPr/>
              <a:t>17</a:t>
            </a:fld>
            <a:endParaRPr lang="it-IT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FD9FD3-654E-405B-B57D-55C6081ACB78}" type="slidenum">
              <a:rPr lang="it-IT" smtClean="0"/>
              <a:pPr/>
              <a:t>18</a:t>
            </a:fld>
            <a:endParaRPr lang="it-IT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FD9FD3-654E-405B-B57D-55C6081ACB78}" type="slidenum">
              <a:rPr lang="it-IT" smtClean="0"/>
              <a:pPr/>
              <a:t>19</a:t>
            </a:fld>
            <a:endParaRPr lang="it-IT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DCCDA8-77C9-4789-9B03-75F06F09FE35}" type="slidenum">
              <a:rPr lang="fr-FR" smtClean="0"/>
              <a:pPr/>
              <a:t>2</a:t>
            </a:fld>
            <a:endParaRPr lang="fr-FR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FD9FD3-654E-405B-B57D-55C6081ACB78}" type="slidenum">
              <a:rPr lang="it-IT" smtClean="0"/>
              <a:pPr/>
              <a:t>20</a:t>
            </a:fld>
            <a:endParaRPr lang="it-IT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FD9FD3-654E-405B-B57D-55C6081ACB78}" type="slidenum">
              <a:rPr lang="it-IT" smtClean="0"/>
              <a:pPr/>
              <a:t>21</a:t>
            </a:fld>
            <a:endParaRPr lang="it-IT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FD9FD3-654E-405B-B57D-55C6081ACB78}" type="slidenum">
              <a:rPr lang="it-IT" smtClean="0"/>
              <a:pPr/>
              <a:t>22</a:t>
            </a:fld>
            <a:endParaRPr lang="it-IT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FD9FD3-654E-405B-B57D-55C6081ACB78}" type="slidenum">
              <a:rPr lang="it-IT" smtClean="0"/>
              <a:pPr/>
              <a:t>23</a:t>
            </a:fld>
            <a:endParaRPr lang="it-IT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FD9FD3-654E-405B-B57D-55C6081ACB78}" type="slidenum">
              <a:rPr lang="it-IT" smtClean="0"/>
              <a:pPr/>
              <a:t>24</a:t>
            </a:fld>
            <a:endParaRPr lang="it-IT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FD9FD3-654E-405B-B57D-55C6081ACB78}" type="slidenum">
              <a:rPr lang="it-IT" smtClean="0"/>
              <a:pPr/>
              <a:t>25</a:t>
            </a:fld>
            <a:endParaRPr lang="it-IT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FD9FD3-654E-405B-B57D-55C6081ACB78}" type="slidenum">
              <a:rPr lang="it-IT" smtClean="0"/>
              <a:pPr/>
              <a:t>26</a:t>
            </a:fld>
            <a:endParaRPr lang="it-IT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FD9FD3-654E-405B-B57D-55C6081ACB78}" type="slidenum">
              <a:rPr lang="it-IT" smtClean="0"/>
              <a:pPr/>
              <a:t>27</a:t>
            </a:fld>
            <a:endParaRPr lang="it-IT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FD9FD3-654E-405B-B57D-55C6081ACB78}" type="slidenum">
              <a:rPr lang="it-IT" smtClean="0"/>
              <a:pPr/>
              <a:t>28</a:t>
            </a:fld>
            <a:endParaRPr lang="it-IT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359AB57-DB4F-4DAC-8924-7885CADD00A5}" type="slidenum">
              <a:rPr lang="fr-FR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29</a:t>
            </a:fld>
            <a:endParaRPr lang="fr-FR" smtClean="0"/>
          </a:p>
        </p:txBody>
      </p:sp>
      <p:sp>
        <p:nvSpPr>
          <p:cNvPr id="870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7044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3991" y="4342939"/>
            <a:ext cx="5030018" cy="4114587"/>
          </a:xfrm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it-IT" sz="2400" dirty="0"/>
              <a:t>Homo </a:t>
            </a:r>
            <a:r>
              <a:rPr lang="it-IT" sz="2400" dirty="0" err="1"/>
              <a:t>ergaster</a:t>
            </a:r>
            <a:r>
              <a:rPr lang="it-IT" sz="2400" dirty="0"/>
              <a:t> KNM-ER 3733   </a:t>
            </a:r>
            <a:r>
              <a:rPr lang="it-IT" sz="2400" dirty="0" err="1"/>
              <a:t>Koobi</a:t>
            </a:r>
            <a:r>
              <a:rPr lang="it-IT" sz="2400" dirty="0"/>
              <a:t> Fora, Kenia  1.75 milioni  850 cc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The earliest fossil remains of the genus Homo have been </a:t>
            </a:r>
          </a:p>
          <a:p>
            <a:r>
              <a:rPr lang="en-US" dirty="0" smtClean="0"/>
              <a:t>discovered in eastern, southeastern, and southern Africa. </a:t>
            </a:r>
          </a:p>
          <a:p>
            <a:r>
              <a:rPr lang="en-US" dirty="0" smtClean="0"/>
              <a:t>The sample comprises about 200 skeletal fragments </a:t>
            </a:r>
          </a:p>
          <a:p>
            <a:r>
              <a:rPr lang="en-US" dirty="0" smtClean="0"/>
              <a:t>attributable to about 40 individuals and assigned to two </a:t>
            </a:r>
          </a:p>
          <a:p>
            <a:r>
              <a:rPr lang="en-US" dirty="0" smtClean="0"/>
              <a:t>species: H. </a:t>
            </a:r>
            <a:r>
              <a:rPr lang="en-US" dirty="0" err="1" smtClean="0"/>
              <a:t>rudolfensis</a:t>
            </a:r>
            <a:r>
              <a:rPr lang="en-US" dirty="0" smtClean="0"/>
              <a:t>, showing a combination of primitive </a:t>
            </a:r>
          </a:p>
          <a:p>
            <a:r>
              <a:rPr lang="en-US" dirty="0" smtClean="0"/>
              <a:t>dentition with Homo-like locomotion, and H. </a:t>
            </a:r>
            <a:r>
              <a:rPr lang="en-US" dirty="0" err="1" smtClean="0"/>
              <a:t>habilis</a:t>
            </a:r>
            <a:r>
              <a:rPr lang="en-US" dirty="0" smtClean="0"/>
              <a:t>, </a:t>
            </a:r>
          </a:p>
          <a:p>
            <a:r>
              <a:rPr lang="en-US" dirty="0" smtClean="0"/>
              <a:t>exhibiting a progressive reduction of tooth roots but </a:t>
            </a:r>
          </a:p>
          <a:p>
            <a:r>
              <a:rPr lang="en-US" dirty="0" smtClean="0"/>
              <a:t>resembling great apes in the postcranial skeleton. </a:t>
            </a:r>
          </a:p>
          <a:p>
            <a:r>
              <a:rPr lang="en-US" dirty="0" smtClean="0"/>
              <a:t>Their brain size was larger than in Australopithecus but </a:t>
            </a:r>
          </a:p>
          <a:p>
            <a:r>
              <a:rPr lang="en-US" dirty="0" smtClean="0"/>
              <a:t>smaller than in H. erectus. 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FD9FD3-654E-405B-B57D-55C6081ACB78}" type="slidenum">
              <a:rPr lang="it-IT" smtClean="0"/>
              <a:pPr/>
              <a:t>3</a:t>
            </a:fld>
            <a:endParaRPr lang="it-IT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FD9FD3-654E-405B-B57D-55C6081ACB78}" type="slidenum">
              <a:rPr lang="it-IT" smtClean="0"/>
              <a:pPr/>
              <a:t>30</a:t>
            </a:fld>
            <a:endParaRPr lang="it-IT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FD9FD3-654E-405B-B57D-55C6081ACB78}" type="slidenum">
              <a:rPr lang="it-IT" smtClean="0"/>
              <a:pPr/>
              <a:t>31</a:t>
            </a:fld>
            <a:endParaRPr lang="it-IT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FD9FD3-654E-405B-B57D-55C6081ACB78}" type="slidenum">
              <a:rPr lang="it-IT" smtClean="0"/>
              <a:pPr/>
              <a:t>32</a:t>
            </a:fld>
            <a:endParaRPr lang="it-IT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FD9FD3-654E-405B-B57D-55C6081ACB78}" type="slidenum">
              <a:rPr lang="it-IT" smtClean="0"/>
              <a:pPr/>
              <a:t>33</a:t>
            </a:fld>
            <a:endParaRPr lang="it-IT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FD9FD3-654E-405B-B57D-55C6081ACB78}" type="slidenum">
              <a:rPr lang="it-IT" smtClean="0"/>
              <a:pPr/>
              <a:t>34</a:t>
            </a:fld>
            <a:endParaRPr lang="it-IT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FD9FD3-654E-405B-B57D-55C6081ACB78}" type="slidenum">
              <a:rPr lang="it-IT" smtClean="0"/>
              <a:pPr/>
              <a:t>35</a:t>
            </a:fld>
            <a:endParaRPr lang="it-IT"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FD9FD3-654E-405B-B57D-55C6081ACB78}" type="slidenum">
              <a:rPr lang="it-IT" smtClean="0"/>
              <a:pPr/>
              <a:t>36</a:t>
            </a:fld>
            <a:endParaRPr lang="it-IT"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FD9FD3-654E-405B-B57D-55C6081ACB78}" type="slidenum">
              <a:rPr lang="it-IT" smtClean="0"/>
              <a:pPr/>
              <a:t>37</a:t>
            </a:fld>
            <a:endParaRPr lang="it-IT"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FD9FD3-654E-405B-B57D-55C6081ACB78}" type="slidenum">
              <a:rPr lang="it-IT" smtClean="0"/>
              <a:pPr/>
              <a:t>38</a:t>
            </a:fld>
            <a:endParaRPr lang="it-IT"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FD9FD3-654E-405B-B57D-55C6081ACB78}" type="slidenum">
              <a:rPr lang="it-IT" smtClean="0"/>
              <a:pPr/>
              <a:t>39</a:t>
            </a:fld>
            <a:endParaRPr lang="it-IT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FD9FD3-654E-405B-B57D-55C6081ACB78}" type="slidenum">
              <a:rPr lang="it-IT" smtClean="0"/>
              <a:pPr/>
              <a:t>4</a:t>
            </a:fld>
            <a:endParaRPr lang="it-IT"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FD9FD3-654E-405B-B57D-55C6081ACB78}" type="slidenum">
              <a:rPr lang="it-IT" smtClean="0"/>
              <a:pPr/>
              <a:t>40</a:t>
            </a:fld>
            <a:endParaRPr lang="it-IT"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FD9FD3-654E-405B-B57D-55C6081ACB78}" type="slidenum">
              <a:rPr lang="it-IT" smtClean="0"/>
              <a:pPr/>
              <a:t>41</a:t>
            </a:fld>
            <a:endParaRPr lang="it-IT"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FD9FD3-654E-405B-B57D-55C6081ACB78}" type="slidenum">
              <a:rPr lang="it-IT" smtClean="0"/>
              <a:pPr/>
              <a:t>42</a:t>
            </a:fld>
            <a:endParaRPr lang="it-IT"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FD9FD3-654E-405B-B57D-55C6081ACB78}" type="slidenum">
              <a:rPr lang="it-IT" smtClean="0"/>
              <a:pPr/>
              <a:t>43</a:t>
            </a:fld>
            <a:endParaRPr lang="it-IT"/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FD9FD3-654E-405B-B57D-55C6081ACB78}" type="slidenum">
              <a:rPr lang="it-IT" smtClean="0"/>
              <a:pPr/>
              <a:t>44</a:t>
            </a:fld>
            <a:endParaRPr lang="it-IT"/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FD9FD3-654E-405B-B57D-55C6081ACB78}" type="slidenum">
              <a:rPr lang="it-IT" smtClean="0"/>
              <a:pPr/>
              <a:t>54</a:t>
            </a:fld>
            <a:endParaRPr lang="it-IT"/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FD9FD3-654E-405B-B57D-55C6081ACB78}" type="slidenum">
              <a:rPr lang="it-IT" smtClean="0"/>
              <a:pPr/>
              <a:t>55</a:t>
            </a:fld>
            <a:endParaRPr lang="it-IT"/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FD9FD3-654E-405B-B57D-55C6081ACB78}" type="slidenum">
              <a:rPr lang="it-IT" smtClean="0"/>
              <a:pPr/>
              <a:t>56</a:t>
            </a:fld>
            <a:endParaRPr lang="it-IT"/>
          </a:p>
        </p:txBody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FD9FD3-654E-405B-B57D-55C6081ACB78}" type="slidenum">
              <a:rPr lang="it-IT" smtClean="0"/>
              <a:pPr/>
              <a:t>57</a:t>
            </a:fld>
            <a:endParaRPr lang="it-IT"/>
          </a:p>
        </p:txBody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FD9FD3-654E-405B-B57D-55C6081ACB78}" type="slidenum">
              <a:rPr lang="it-IT" smtClean="0"/>
              <a:pPr/>
              <a:t>58</a:t>
            </a:fld>
            <a:endParaRPr lang="it-IT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FD9FD3-654E-405B-B57D-55C6081ACB78}" type="slidenum">
              <a:rPr lang="it-IT" smtClean="0"/>
              <a:pPr/>
              <a:t>5</a:t>
            </a:fld>
            <a:endParaRPr lang="it-IT"/>
          </a:p>
        </p:txBody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FD9FD3-654E-405B-B57D-55C6081ACB78}" type="slidenum">
              <a:rPr lang="it-IT" smtClean="0"/>
              <a:pPr/>
              <a:t>59</a:t>
            </a:fld>
            <a:endParaRPr lang="it-IT"/>
          </a:p>
        </p:txBody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FD9FD3-654E-405B-B57D-55C6081ACB78}" type="slidenum">
              <a:rPr lang="it-IT" smtClean="0"/>
              <a:pPr/>
              <a:t>60</a:t>
            </a:fld>
            <a:endParaRPr lang="it-IT"/>
          </a:p>
        </p:txBody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FD9FD3-654E-405B-B57D-55C6081ACB78}" type="slidenum">
              <a:rPr lang="it-IT" smtClean="0"/>
              <a:pPr/>
              <a:t>61</a:t>
            </a:fld>
            <a:endParaRPr lang="it-IT"/>
          </a:p>
        </p:txBody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FD9FD3-654E-405B-B57D-55C6081ACB78}" type="slidenum">
              <a:rPr lang="it-IT" smtClean="0"/>
              <a:pPr/>
              <a:t>62</a:t>
            </a:fld>
            <a:endParaRPr lang="it-IT"/>
          </a:p>
        </p:txBody>
      </p:sp>
    </p:spTree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FD9FD3-654E-405B-B57D-55C6081ACB78}" type="slidenum">
              <a:rPr lang="it-IT" smtClean="0"/>
              <a:pPr/>
              <a:t>63</a:t>
            </a:fld>
            <a:endParaRPr lang="it-IT"/>
          </a:p>
        </p:txBody>
      </p:sp>
    </p:spTree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FD9FD3-654E-405B-B57D-55C6081ACB78}" type="slidenum">
              <a:rPr lang="it-IT" smtClean="0"/>
              <a:pPr/>
              <a:t>64</a:t>
            </a:fld>
            <a:endParaRPr lang="it-IT"/>
          </a:p>
        </p:txBody>
      </p:sp>
    </p:spTree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FD9FD3-654E-405B-B57D-55C6081ACB78}" type="slidenum">
              <a:rPr lang="it-IT" smtClean="0"/>
              <a:pPr/>
              <a:t>65</a:t>
            </a:fld>
            <a:endParaRPr lang="it-IT"/>
          </a:p>
        </p:txBody>
      </p:sp>
    </p:spTree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FD9FD3-654E-405B-B57D-55C6081ACB78}" type="slidenum">
              <a:rPr lang="it-IT" smtClean="0"/>
              <a:pPr/>
              <a:t>66</a:t>
            </a:fld>
            <a:endParaRPr lang="it-IT"/>
          </a:p>
        </p:txBody>
      </p:sp>
    </p:spTree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FD9FD3-654E-405B-B57D-55C6081ACB78}" type="slidenum">
              <a:rPr lang="it-IT" smtClean="0"/>
              <a:pPr/>
              <a:t>67</a:t>
            </a:fld>
            <a:endParaRPr lang="it-IT"/>
          </a:p>
        </p:txBody>
      </p:sp>
    </p:spTree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84D0AF2-3F6E-4A78-8DF6-8EB28D8162F0}" type="slidenum">
              <a:rPr lang="fr-FR" smtClean="0"/>
              <a:pPr/>
              <a:t>68</a:t>
            </a:fld>
            <a:endParaRPr lang="fr-FR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FD9FD3-654E-405B-B57D-55C6081ACB78}" type="slidenum">
              <a:rPr lang="it-IT" smtClean="0"/>
              <a:pPr/>
              <a:t>6</a:t>
            </a:fld>
            <a:endParaRPr lang="it-IT"/>
          </a:p>
        </p:txBody>
      </p:sp>
    </p:spTree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DCCDA8-77C9-4789-9B03-75F06F09FE35}" type="slidenum">
              <a:rPr lang="fr-FR" smtClean="0"/>
              <a:pPr/>
              <a:t>69</a:t>
            </a:fld>
            <a:endParaRPr lang="fr-FR"/>
          </a:p>
        </p:txBody>
      </p:sp>
    </p:spTree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84D0AF2-3F6E-4A78-8DF6-8EB28D8162F0}" type="slidenum">
              <a:rPr lang="fr-FR" smtClean="0"/>
              <a:pPr/>
              <a:t>70</a:t>
            </a:fld>
            <a:endParaRPr lang="fr-FR"/>
          </a:p>
        </p:txBody>
      </p:sp>
    </p:spTree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84D0AF2-3F6E-4A78-8DF6-8EB28D8162F0}" type="slidenum">
              <a:rPr lang="fr-FR" smtClean="0"/>
              <a:pPr/>
              <a:t>71</a:t>
            </a:fld>
            <a:endParaRPr lang="fr-FR"/>
          </a:p>
        </p:txBody>
      </p:sp>
    </p:spTree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84D0AF2-3F6E-4A78-8DF6-8EB28D8162F0}" type="slidenum">
              <a:rPr lang="fr-FR" smtClean="0"/>
              <a:pPr/>
              <a:t>72</a:t>
            </a:fld>
            <a:endParaRPr lang="fr-FR"/>
          </a:p>
        </p:txBody>
      </p:sp>
    </p:spTree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84D0AF2-3F6E-4A78-8DF6-8EB28D8162F0}" type="slidenum">
              <a:rPr lang="fr-FR" smtClean="0"/>
              <a:pPr/>
              <a:t>73</a:t>
            </a:fld>
            <a:endParaRPr lang="fr-FR"/>
          </a:p>
        </p:txBody>
      </p:sp>
    </p:spTree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84D0AF2-3F6E-4A78-8DF6-8EB28D8162F0}" type="slidenum">
              <a:rPr lang="fr-FR" smtClean="0"/>
              <a:pPr/>
              <a:t>74</a:t>
            </a:fld>
            <a:endParaRPr lang="fr-FR"/>
          </a:p>
        </p:txBody>
      </p:sp>
    </p:spTree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84D0AF2-3F6E-4A78-8DF6-8EB28D8162F0}" type="slidenum">
              <a:rPr lang="fr-FR" smtClean="0"/>
              <a:pPr/>
              <a:t>75</a:t>
            </a:fld>
            <a:endParaRPr lang="fr-FR"/>
          </a:p>
        </p:txBody>
      </p:sp>
    </p:spTree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84D0AF2-3F6E-4A78-8DF6-8EB28D8162F0}" type="slidenum">
              <a:rPr lang="fr-FR" smtClean="0"/>
              <a:pPr/>
              <a:t>76</a:t>
            </a:fld>
            <a:endParaRPr lang="fr-FR"/>
          </a:p>
        </p:txBody>
      </p:sp>
    </p:spTree>
  </p:cSld>
  <p:clrMapOvr>
    <a:masterClrMapping/>
  </p:clrMapOvr>
</p:notes>
</file>

<file path=ppt/notesSlides/notesSlide6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FD9FD3-654E-405B-B57D-55C6081ACB78}" type="slidenum">
              <a:rPr lang="it-IT" smtClean="0"/>
              <a:pPr/>
              <a:t>77</a:t>
            </a:fld>
            <a:endParaRPr lang="it-IT"/>
          </a:p>
        </p:txBody>
      </p:sp>
    </p:spTree>
  </p:cSld>
  <p:clrMapOvr>
    <a:masterClrMapping/>
  </p:clrMapOvr>
</p:notes>
</file>

<file path=ppt/notesSlides/notesSlide6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FD9FD3-654E-405B-B57D-55C6081ACB78}" type="slidenum">
              <a:rPr lang="it-IT" smtClean="0"/>
              <a:pPr/>
              <a:t>78</a:t>
            </a:fld>
            <a:endParaRPr lang="it-IT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FD9FD3-654E-405B-B57D-55C6081ACB78}" type="slidenum">
              <a:rPr lang="it-IT" smtClean="0"/>
              <a:pPr/>
              <a:t>7</a:t>
            </a:fld>
            <a:endParaRPr lang="it-IT"/>
          </a:p>
        </p:txBody>
      </p:sp>
    </p:spTree>
  </p:cSld>
  <p:clrMapOvr>
    <a:masterClrMapping/>
  </p:clrMapOvr>
</p:notes>
</file>

<file path=ppt/notesSlides/notesSlide7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FD9FD3-654E-405B-B57D-55C6081ACB78}" type="slidenum">
              <a:rPr lang="it-IT" smtClean="0"/>
              <a:pPr/>
              <a:t>79</a:t>
            </a:fld>
            <a:endParaRPr lang="it-IT"/>
          </a:p>
        </p:txBody>
      </p:sp>
    </p:spTree>
  </p:cSld>
  <p:clrMapOvr>
    <a:masterClrMapping/>
  </p:clrMapOvr>
</p:notes>
</file>

<file path=ppt/notesSlides/notesSlide7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FD9FD3-654E-405B-B57D-55C6081ACB78}" type="slidenum">
              <a:rPr lang="it-IT" smtClean="0"/>
              <a:pPr/>
              <a:t>80</a:t>
            </a:fld>
            <a:endParaRPr lang="it-IT"/>
          </a:p>
        </p:txBody>
      </p:sp>
    </p:spTree>
  </p:cSld>
  <p:clrMapOvr>
    <a:masterClrMapping/>
  </p:clrMapOvr>
</p:notes>
</file>

<file path=ppt/notesSlides/notesSlide7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FD9FD3-654E-405B-B57D-55C6081ACB78}" type="slidenum">
              <a:rPr lang="it-IT" smtClean="0"/>
              <a:pPr/>
              <a:t>81</a:t>
            </a:fld>
            <a:endParaRPr lang="it-IT"/>
          </a:p>
        </p:txBody>
      </p:sp>
    </p:spTree>
  </p:cSld>
  <p:clrMapOvr>
    <a:masterClrMapping/>
  </p:clrMapOvr>
</p:notes>
</file>

<file path=ppt/notesSlides/notesSlide7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FD9FD3-654E-405B-B57D-55C6081ACB78}" type="slidenum">
              <a:rPr lang="it-IT" smtClean="0"/>
              <a:pPr/>
              <a:t>82</a:t>
            </a:fld>
            <a:endParaRPr lang="it-IT"/>
          </a:p>
        </p:txBody>
      </p:sp>
    </p:spTree>
  </p:cSld>
  <p:clrMapOvr>
    <a:masterClrMapping/>
  </p:clrMapOvr>
</p:notes>
</file>

<file path=ppt/notesSlides/notesSlide7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FD9FD3-654E-405B-B57D-55C6081ACB78}" type="slidenum">
              <a:rPr lang="it-IT" smtClean="0"/>
              <a:pPr/>
              <a:t>83</a:t>
            </a:fld>
            <a:endParaRPr lang="it-IT"/>
          </a:p>
        </p:txBody>
      </p:sp>
    </p:spTree>
  </p:cSld>
  <p:clrMapOvr>
    <a:masterClrMapping/>
  </p:clrMapOvr>
</p:notes>
</file>

<file path=ppt/notesSlides/notesSlide7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FD9FD3-654E-405B-B57D-55C6081ACB78}" type="slidenum">
              <a:rPr lang="it-IT" smtClean="0"/>
              <a:pPr/>
              <a:t>84</a:t>
            </a:fld>
            <a:endParaRPr lang="it-IT"/>
          </a:p>
        </p:txBody>
      </p:sp>
    </p:spTree>
  </p:cSld>
  <p:clrMapOvr>
    <a:masterClrMapping/>
  </p:clrMapOvr>
</p:notes>
</file>

<file path=ppt/notesSlides/notesSlide7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FD9FD3-654E-405B-B57D-55C6081ACB78}" type="slidenum">
              <a:rPr lang="it-IT" smtClean="0"/>
              <a:pPr/>
              <a:t>85</a:t>
            </a:fld>
            <a:endParaRPr lang="it-IT"/>
          </a:p>
        </p:txBody>
      </p:sp>
    </p:spTree>
  </p:cSld>
  <p:clrMapOvr>
    <a:masterClrMapping/>
  </p:clrMapOvr>
</p:notes>
</file>

<file path=ppt/notesSlides/notesSlide7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FD9FD3-654E-405B-B57D-55C6081ACB78}" type="slidenum">
              <a:rPr lang="it-IT" smtClean="0"/>
              <a:pPr/>
              <a:t>87</a:t>
            </a:fld>
            <a:endParaRPr lang="it-IT"/>
          </a:p>
        </p:txBody>
      </p:sp>
    </p:spTree>
  </p:cSld>
  <p:clrMapOvr>
    <a:masterClrMapping/>
  </p:clrMapOvr>
</p:notes>
</file>

<file path=ppt/notesSlides/notesSlide7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FD9FD3-654E-405B-B57D-55C6081ACB78}" type="slidenum">
              <a:rPr lang="it-IT" smtClean="0"/>
              <a:pPr/>
              <a:t>88</a:t>
            </a:fld>
            <a:endParaRPr lang="it-IT"/>
          </a:p>
        </p:txBody>
      </p:sp>
    </p:spTree>
  </p:cSld>
  <p:clrMapOvr>
    <a:masterClrMapping/>
  </p:clrMapOvr>
</p:notes>
</file>

<file path=ppt/notesSlides/notesSlide7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FD9FD3-654E-405B-B57D-55C6081ACB78}" type="slidenum">
              <a:rPr lang="it-IT" smtClean="0"/>
              <a:pPr/>
              <a:t>89</a:t>
            </a:fld>
            <a:endParaRPr lang="it-IT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FD9FD3-654E-405B-B57D-55C6081ACB78}" type="slidenum">
              <a:rPr lang="it-IT" smtClean="0"/>
              <a:pPr/>
              <a:t>8</a:t>
            </a:fld>
            <a:endParaRPr lang="it-IT"/>
          </a:p>
        </p:txBody>
      </p:sp>
    </p:spTree>
  </p:cSld>
  <p:clrMapOvr>
    <a:masterClrMapping/>
  </p:clrMapOvr>
</p:notes>
</file>

<file path=ppt/notesSlides/notesSlide8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FD9FD3-654E-405B-B57D-55C6081ACB78}" type="slidenum">
              <a:rPr lang="it-IT" smtClean="0"/>
              <a:pPr/>
              <a:t>90</a:t>
            </a:fld>
            <a:endParaRPr lang="it-IT"/>
          </a:p>
        </p:txBody>
      </p:sp>
    </p:spTree>
  </p:cSld>
  <p:clrMapOvr>
    <a:masterClrMapping/>
  </p:clrMapOvr>
</p:notes>
</file>

<file path=ppt/notesSlides/notesSlide8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FD9FD3-654E-405B-B57D-55C6081ACB78}" type="slidenum">
              <a:rPr lang="it-IT" smtClean="0"/>
              <a:pPr/>
              <a:t>91</a:t>
            </a:fld>
            <a:endParaRPr lang="it-IT"/>
          </a:p>
        </p:txBody>
      </p:sp>
    </p:spTree>
  </p:cSld>
  <p:clrMapOvr>
    <a:masterClrMapping/>
  </p:clrMapOvr>
</p:notes>
</file>

<file path=ppt/notesSlides/notesSlide8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FD9FD3-654E-405B-B57D-55C6081ACB78}" type="slidenum">
              <a:rPr lang="it-IT" smtClean="0"/>
              <a:pPr/>
              <a:t>92</a:t>
            </a:fld>
            <a:endParaRPr lang="it-IT"/>
          </a:p>
        </p:txBody>
      </p:sp>
    </p:spTree>
  </p:cSld>
  <p:clrMapOvr>
    <a:masterClrMapping/>
  </p:clrMapOvr>
</p:notes>
</file>

<file path=ppt/notesSlides/notesSlide8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FD9FD3-654E-405B-B57D-55C6081ACB78}" type="slidenum">
              <a:rPr lang="it-IT" smtClean="0"/>
              <a:pPr/>
              <a:t>93</a:t>
            </a:fld>
            <a:endParaRPr lang="it-IT"/>
          </a:p>
        </p:txBody>
      </p:sp>
    </p:spTree>
  </p:cSld>
  <p:clrMapOvr>
    <a:masterClrMapping/>
  </p:clrMapOvr>
</p:notes>
</file>

<file path=ppt/notesSlides/notesSlide8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FD9FD3-654E-405B-B57D-55C6081ACB78}" type="slidenum">
              <a:rPr lang="it-IT" smtClean="0"/>
              <a:pPr/>
              <a:t>94</a:t>
            </a:fld>
            <a:endParaRPr lang="it-IT"/>
          </a:p>
        </p:txBody>
      </p:sp>
    </p:spTree>
  </p:cSld>
  <p:clrMapOvr>
    <a:masterClrMapping/>
  </p:clrMapOvr>
</p:notes>
</file>

<file path=ppt/notesSlides/notesSlide8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FD9FD3-654E-405B-B57D-55C6081ACB78}" type="slidenum">
              <a:rPr lang="it-IT" smtClean="0"/>
              <a:pPr/>
              <a:t>95</a:t>
            </a:fld>
            <a:endParaRPr lang="it-IT"/>
          </a:p>
        </p:txBody>
      </p:sp>
    </p:spTree>
  </p:cSld>
  <p:clrMapOvr>
    <a:masterClrMapping/>
  </p:clrMapOvr>
</p:notes>
</file>

<file path=ppt/notesSlides/notesSlide8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FD9FD3-654E-405B-B57D-55C6081ACB78}" type="slidenum">
              <a:rPr lang="it-IT" smtClean="0"/>
              <a:pPr/>
              <a:t>96</a:t>
            </a:fld>
            <a:endParaRPr lang="it-IT"/>
          </a:p>
        </p:txBody>
      </p:sp>
    </p:spTree>
  </p:cSld>
  <p:clrMapOvr>
    <a:masterClrMapping/>
  </p:clrMapOvr>
</p:notes>
</file>

<file path=ppt/notesSlides/notesSlide8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FD9FD3-654E-405B-B57D-55C6081ACB78}" type="slidenum">
              <a:rPr lang="it-IT" smtClean="0"/>
              <a:pPr/>
              <a:t>97</a:t>
            </a:fld>
            <a:endParaRPr lang="it-IT"/>
          </a:p>
        </p:txBody>
      </p:sp>
    </p:spTree>
  </p:cSld>
  <p:clrMapOvr>
    <a:masterClrMapping/>
  </p:clrMapOvr>
</p:notes>
</file>

<file path=ppt/notesSlides/notesSlide8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FD9FD3-654E-405B-B57D-55C6081ACB78}" type="slidenum">
              <a:rPr lang="it-IT" smtClean="0"/>
              <a:pPr/>
              <a:t>99</a:t>
            </a:fld>
            <a:endParaRPr lang="it-IT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FD9FD3-654E-405B-B57D-55C6081ACB78}" type="slidenum">
              <a:rPr lang="it-IT" smtClean="0"/>
              <a:pPr/>
              <a:t>9</a:t>
            </a:fld>
            <a:endParaRPr lang="it-IT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olo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28" name="Segnaposto data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9E66D8-687C-4E82-A9F2-051BC9648726}" type="datetimeFigureOut">
              <a:rPr lang="it-IT" smtClean="0"/>
              <a:pPr/>
              <a:t>23/11/2015</a:t>
            </a:fld>
            <a:endParaRPr lang="it-IT"/>
          </a:p>
        </p:txBody>
      </p:sp>
      <p:sp>
        <p:nvSpPr>
          <p:cNvPr id="17" name="Segnaposto piè di pagina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29" name="Segnaposto numero diapositiva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2889B-7C5A-42FB-8BC5-D6E3D931C0CE}" type="slidenum">
              <a:rPr lang="it-IT" smtClean="0"/>
              <a:pPr/>
              <a:t>‹N›</a:t>
            </a:fld>
            <a:endParaRPr lang="it-IT"/>
          </a:p>
        </p:txBody>
      </p:sp>
      <p:sp>
        <p:nvSpPr>
          <p:cNvPr id="9" name="Sottotitolo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it-IT" smtClean="0"/>
              <a:t>Fare clic per modificare lo stile del sottotitolo dello schema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9E66D8-687C-4E82-A9F2-051BC9648726}" type="datetimeFigureOut">
              <a:rPr lang="it-IT" smtClean="0"/>
              <a:pPr/>
              <a:t>23/11/2015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2889B-7C5A-42FB-8BC5-D6E3D931C0CE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9E66D8-687C-4E82-A9F2-051BC9648726}" type="datetimeFigureOut">
              <a:rPr lang="it-IT" smtClean="0"/>
              <a:pPr/>
              <a:t>23/11/2015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2889B-7C5A-42FB-8BC5-D6E3D931C0CE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F97AB32-619E-422A-86AD-1E650D309C75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Titolo, contenuto e contenu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contenuto 4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data 5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piè di pagina 6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8" name="Segnaposto numero diapositiva 7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5A0CBDE-5453-4EAF-8382-7D898C74F61B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9E66D8-687C-4E82-A9F2-051BC9648726}" type="datetimeFigureOut">
              <a:rPr lang="it-IT" smtClean="0"/>
              <a:pPr/>
              <a:t>23/11/2015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2889B-7C5A-42FB-8BC5-D6E3D931C0CE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9E66D8-687C-4E82-A9F2-051BC9648726}" type="datetimeFigureOut">
              <a:rPr lang="it-IT" smtClean="0"/>
              <a:pPr/>
              <a:t>23/11/2015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7F52889B-7C5A-42FB-8BC5-D6E3D931C0CE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9E66D8-687C-4E82-A9F2-051BC9648726}" type="datetimeFigureOut">
              <a:rPr lang="it-IT" smtClean="0"/>
              <a:pPr/>
              <a:t>23/11/2015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2889B-7C5A-42FB-8BC5-D6E3D931C0CE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</p:txBody>
      </p:sp>
      <p:sp>
        <p:nvSpPr>
          <p:cNvPr id="5" name="Segnaposto contenuto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9E66D8-687C-4E82-A9F2-051BC9648726}" type="datetimeFigureOut">
              <a:rPr lang="it-IT" smtClean="0"/>
              <a:pPr/>
              <a:t>23/11/2015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2889B-7C5A-42FB-8BC5-D6E3D931C0CE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9E66D8-687C-4E82-A9F2-051BC9648726}" type="datetimeFigureOut">
              <a:rPr lang="it-IT" smtClean="0"/>
              <a:pPr/>
              <a:t>23/11/2015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2889B-7C5A-42FB-8BC5-D6E3D931C0CE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9E66D8-687C-4E82-A9F2-051BC9648726}" type="datetimeFigureOut">
              <a:rPr lang="it-IT" smtClean="0"/>
              <a:pPr/>
              <a:t>23/11/2015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2889B-7C5A-42FB-8BC5-D6E3D931C0CE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9E66D8-687C-4E82-A9F2-051BC9648726}" type="datetimeFigureOut">
              <a:rPr lang="it-IT" smtClean="0"/>
              <a:pPr/>
              <a:t>23/11/2015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2889B-7C5A-42FB-8BC5-D6E3D931C0CE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it-IT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Fare clic sull'icona per inserire un'immagine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9E66D8-687C-4E82-A9F2-051BC9648726}" type="datetimeFigureOut">
              <a:rPr lang="it-IT" smtClean="0"/>
              <a:pPr/>
              <a:t>23/11/2015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2889B-7C5A-42FB-8BC5-D6E3D931C0CE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Segnaposto titolo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13" name="Segnaposto testo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  <a:p>
            <a:pPr lvl="1" eaLnBrk="1" latinLnBrk="0" hangingPunct="1"/>
            <a:r>
              <a:rPr kumimoji="0" lang="it-IT" smtClean="0"/>
              <a:t>Secondo livello</a:t>
            </a:r>
          </a:p>
          <a:p>
            <a:pPr lvl="2" eaLnBrk="1" latinLnBrk="0" hangingPunct="1"/>
            <a:r>
              <a:rPr kumimoji="0" lang="it-IT" smtClean="0"/>
              <a:t>Terzo livello</a:t>
            </a:r>
          </a:p>
          <a:p>
            <a:pPr lvl="3" eaLnBrk="1" latinLnBrk="0" hangingPunct="1"/>
            <a:r>
              <a:rPr kumimoji="0" lang="it-IT" smtClean="0"/>
              <a:t>Quarto livello</a:t>
            </a:r>
          </a:p>
          <a:p>
            <a:pPr lvl="4" eaLnBrk="1" latinLnBrk="0" hangingPunct="1"/>
            <a:r>
              <a:rPr kumimoji="0" lang="it-IT" smtClean="0"/>
              <a:t>Quinto livello</a:t>
            </a:r>
            <a:endParaRPr kumimoji="0" lang="en-US"/>
          </a:p>
        </p:txBody>
      </p:sp>
      <p:sp>
        <p:nvSpPr>
          <p:cNvPr id="14" name="Segnaposto data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369E66D8-687C-4E82-A9F2-051BC9648726}" type="datetimeFigureOut">
              <a:rPr lang="it-IT" smtClean="0"/>
              <a:pPr/>
              <a:t>23/11/2015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23" name="Segnaposto numero diapositiva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7F52889B-7C5A-42FB-8BC5-D6E3D931C0CE}" type="slidenum">
              <a:rPr lang="it-IT" smtClean="0"/>
              <a:pPr/>
              <a:t>‹N›</a:t>
            </a:fld>
            <a:endParaRPr lang="it-IT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jpeg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0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6.jpeg"/><Relationship Id="rId2" Type="http://schemas.openxmlformats.org/officeDocument/2006/relationships/image" Target="../media/image175.png"/><Relationship Id="rId1" Type="http://schemas.openxmlformats.org/officeDocument/2006/relationships/slideLayout" Target="../slideLayouts/slideLayout7.xml"/></Relationships>
</file>

<file path=ppt/slides/_rels/slide10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6.jpeg"/><Relationship Id="rId2" Type="http://schemas.openxmlformats.org/officeDocument/2006/relationships/image" Target="../media/image17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0.png"/><Relationship Id="rId5" Type="http://schemas.openxmlformats.org/officeDocument/2006/relationships/image" Target="../media/image179.png"/><Relationship Id="rId4" Type="http://schemas.openxmlformats.org/officeDocument/2006/relationships/image" Target="../media/image178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jpe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2.jpeg"/><Relationship Id="rId4" Type="http://schemas.openxmlformats.org/officeDocument/2006/relationships/image" Target="../media/image44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6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7" Type="http://schemas.openxmlformats.org/officeDocument/2006/relationships/image" Target="../media/image56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5.png"/><Relationship Id="rId5" Type="http://schemas.openxmlformats.org/officeDocument/2006/relationships/image" Target="../media/image54.png"/><Relationship Id="rId4" Type="http://schemas.openxmlformats.org/officeDocument/2006/relationships/image" Target="../media/image53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8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1.png"/><Relationship Id="rId4" Type="http://schemas.openxmlformats.org/officeDocument/2006/relationships/image" Target="../media/image60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4.jpeg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jpeg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jpeg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pn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jpe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4.pn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jpe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7.jpeg"/><Relationship Id="rId4" Type="http://schemas.openxmlformats.org/officeDocument/2006/relationships/image" Target="../media/image86.jpe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jpe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9.jpe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jpe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2.jpeg"/><Relationship Id="rId4" Type="http://schemas.openxmlformats.org/officeDocument/2006/relationships/image" Target="../media/image91.jpe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png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png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jpeg"/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jpeg"/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8.jpeg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jpeg"/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0.jpeg"/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7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png"/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2.png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3.jpeg"/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4.png"/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5.png"/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6.png"/><Relationship Id="rId2" Type="http://schemas.openxmlformats.org/officeDocument/2006/relationships/notesSlide" Target="../notesSlides/notesSlide61.xml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7.png"/><Relationship Id="rId2" Type="http://schemas.openxmlformats.org/officeDocument/2006/relationships/notesSlide" Target="../notesSlides/notesSlide62.xml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8.png"/><Relationship Id="rId2" Type="http://schemas.openxmlformats.org/officeDocument/2006/relationships/notesSlide" Target="../notesSlides/notesSlide63.xml"/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9.png"/><Relationship Id="rId2" Type="http://schemas.openxmlformats.org/officeDocument/2006/relationships/notesSlide" Target="../notesSlides/notesSlide64.xml"/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0.png"/><Relationship Id="rId2" Type="http://schemas.openxmlformats.org/officeDocument/2006/relationships/notesSlide" Target="../notesSlides/notesSlide6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1.png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2.png"/><Relationship Id="rId2" Type="http://schemas.openxmlformats.org/officeDocument/2006/relationships/notesSlide" Target="../notesSlides/notesSlide66.xml"/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3.png"/><Relationship Id="rId2" Type="http://schemas.openxmlformats.org/officeDocument/2006/relationships/notesSlide" Target="../notesSlides/notesSlide67.xml"/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4.jpeg"/><Relationship Id="rId2" Type="http://schemas.openxmlformats.org/officeDocument/2006/relationships/notesSlide" Target="../notesSlides/notesSlide68.xml"/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5.png"/><Relationship Id="rId2" Type="http://schemas.openxmlformats.org/officeDocument/2006/relationships/notesSlide" Target="../notesSlides/notesSlide69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17.png"/><Relationship Id="rId4" Type="http://schemas.openxmlformats.org/officeDocument/2006/relationships/image" Target="../media/image116.jpeg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8.jpeg"/><Relationship Id="rId2" Type="http://schemas.openxmlformats.org/officeDocument/2006/relationships/notesSlide" Target="../notesSlides/notesSlide70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21.png"/><Relationship Id="rId5" Type="http://schemas.openxmlformats.org/officeDocument/2006/relationships/image" Target="../media/image120.png"/><Relationship Id="rId4" Type="http://schemas.openxmlformats.org/officeDocument/2006/relationships/image" Target="../media/image11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2.png"/><Relationship Id="rId2" Type="http://schemas.openxmlformats.org/officeDocument/2006/relationships/notesSlide" Target="../notesSlides/notesSlide71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24.jpeg"/><Relationship Id="rId4" Type="http://schemas.openxmlformats.org/officeDocument/2006/relationships/image" Target="../media/image123.png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3.png"/><Relationship Id="rId7" Type="http://schemas.openxmlformats.org/officeDocument/2006/relationships/image" Target="../media/image128.png"/><Relationship Id="rId2" Type="http://schemas.openxmlformats.org/officeDocument/2006/relationships/notesSlide" Target="../notesSlides/notesSlide72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27.png"/><Relationship Id="rId5" Type="http://schemas.openxmlformats.org/officeDocument/2006/relationships/image" Target="../media/image126.png"/><Relationship Id="rId4" Type="http://schemas.openxmlformats.org/officeDocument/2006/relationships/image" Target="../media/image125.jpeg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9.png"/><Relationship Id="rId2" Type="http://schemas.openxmlformats.org/officeDocument/2006/relationships/notesSlide" Target="../notesSlides/notesSlide7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0.gif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1.jpeg"/><Relationship Id="rId2" Type="http://schemas.openxmlformats.org/officeDocument/2006/relationships/notesSlide" Target="../notesSlides/notesSlide7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3.png"/><Relationship Id="rId4" Type="http://schemas.openxmlformats.org/officeDocument/2006/relationships/image" Target="../media/image132.jpeg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4.jpeg"/><Relationship Id="rId2" Type="http://schemas.openxmlformats.org/officeDocument/2006/relationships/notesSlide" Target="../notesSlides/notesSlide75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36.jpeg"/><Relationship Id="rId4" Type="http://schemas.openxmlformats.org/officeDocument/2006/relationships/image" Target="../media/image135.jpeg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7.png"/><Relationship Id="rId2" Type="http://schemas.openxmlformats.org/officeDocument/2006/relationships/notesSlide" Target="../notesSlides/notesSlide76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39.png"/><Relationship Id="rId4" Type="http://schemas.openxmlformats.org/officeDocument/2006/relationships/image" Target="../media/image138.png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0.jpeg"/><Relationship Id="rId1" Type="http://schemas.openxmlformats.org/officeDocument/2006/relationships/slideLayout" Target="../slideLayouts/slideLayout7.xml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1.jpeg"/><Relationship Id="rId2" Type="http://schemas.openxmlformats.org/officeDocument/2006/relationships/notesSlide" Target="../notesSlides/notesSlide77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3.png"/><Relationship Id="rId4" Type="http://schemas.openxmlformats.org/officeDocument/2006/relationships/image" Target="../media/image142.jpeg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4.png"/><Relationship Id="rId2" Type="http://schemas.openxmlformats.org/officeDocument/2006/relationships/notesSlide" Target="../notesSlides/notesSlide7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5.png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6.jpeg"/><Relationship Id="rId2" Type="http://schemas.openxmlformats.org/officeDocument/2006/relationships/notesSlide" Target="../notesSlides/notesSlide79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47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8.jpeg"/><Relationship Id="rId2" Type="http://schemas.openxmlformats.org/officeDocument/2006/relationships/notesSlide" Target="../notesSlides/notesSlide80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50.jpeg"/><Relationship Id="rId4" Type="http://schemas.openxmlformats.org/officeDocument/2006/relationships/image" Target="../media/image149.jpeg"/></Relationships>
</file>

<file path=ppt/slides/_rels/slide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6.jpeg"/><Relationship Id="rId2" Type="http://schemas.openxmlformats.org/officeDocument/2006/relationships/notesSlide" Target="../notesSlides/notesSlide81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52.png"/><Relationship Id="rId4" Type="http://schemas.openxmlformats.org/officeDocument/2006/relationships/image" Target="../media/image151.png"/></Relationships>
</file>

<file path=ppt/slides/_rels/slide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3.jpeg"/><Relationship Id="rId2" Type="http://schemas.openxmlformats.org/officeDocument/2006/relationships/notesSlide" Target="../notesSlides/notesSlide8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5.jpeg"/><Relationship Id="rId4" Type="http://schemas.openxmlformats.org/officeDocument/2006/relationships/image" Target="../media/image154.jpeg"/></Relationships>
</file>

<file path=ppt/slides/_rels/slide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6.png"/><Relationship Id="rId2" Type="http://schemas.openxmlformats.org/officeDocument/2006/relationships/notesSlide" Target="../notesSlides/notesSlide83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58.png"/><Relationship Id="rId4" Type="http://schemas.openxmlformats.org/officeDocument/2006/relationships/image" Target="../media/image157.png"/></Relationships>
</file>

<file path=ppt/slides/_rels/slide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9.png"/><Relationship Id="rId2" Type="http://schemas.openxmlformats.org/officeDocument/2006/relationships/notesSlide" Target="../notesSlides/notesSlide84.xml"/><Relationship Id="rId1" Type="http://schemas.openxmlformats.org/officeDocument/2006/relationships/slideLayout" Target="../slideLayouts/slideLayout4.xml"/></Relationships>
</file>

<file path=ppt/slides/_rels/slide9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0.png"/><Relationship Id="rId2" Type="http://schemas.openxmlformats.org/officeDocument/2006/relationships/notesSlide" Target="../notesSlides/notesSlide85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63.png"/><Relationship Id="rId5" Type="http://schemas.openxmlformats.org/officeDocument/2006/relationships/image" Target="../media/image162.png"/><Relationship Id="rId4" Type="http://schemas.openxmlformats.org/officeDocument/2006/relationships/image" Target="../media/image161.png"/></Relationships>
</file>

<file path=ppt/slides/_rels/slide9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4.png"/><Relationship Id="rId2" Type="http://schemas.openxmlformats.org/officeDocument/2006/relationships/notesSlide" Target="../notesSlides/notesSlide86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66.png"/><Relationship Id="rId4" Type="http://schemas.openxmlformats.org/officeDocument/2006/relationships/image" Target="../media/image165.png"/></Relationships>
</file>

<file path=ppt/slides/_rels/slide9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7.png"/><Relationship Id="rId2" Type="http://schemas.openxmlformats.org/officeDocument/2006/relationships/notesSlide" Target="../notesSlides/notesSlide87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68.png"/></Relationships>
</file>

<file path=ppt/slides/_rels/slide9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9.png"/><Relationship Id="rId1" Type="http://schemas.openxmlformats.org/officeDocument/2006/relationships/slideLayout" Target="../slideLayouts/slideLayout7.xml"/></Relationships>
</file>

<file path=ppt/slides/_rels/slide9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0.png"/><Relationship Id="rId7" Type="http://schemas.openxmlformats.org/officeDocument/2006/relationships/image" Target="../media/image174.png"/><Relationship Id="rId2" Type="http://schemas.openxmlformats.org/officeDocument/2006/relationships/notesSlide" Target="../notesSlides/notesSlide88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73.png"/><Relationship Id="rId5" Type="http://schemas.openxmlformats.org/officeDocument/2006/relationships/image" Target="../media/image172.png"/><Relationship Id="rId4" Type="http://schemas.openxmlformats.org/officeDocument/2006/relationships/image" Target="../media/image17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po 3"/>
          <p:cNvGrpSpPr/>
          <p:nvPr/>
        </p:nvGrpSpPr>
        <p:grpSpPr>
          <a:xfrm>
            <a:off x="4499992" y="2664296"/>
            <a:ext cx="4608512" cy="4149080"/>
            <a:chOff x="4499992" y="2664296"/>
            <a:chExt cx="4608512" cy="4149080"/>
          </a:xfrm>
        </p:grpSpPr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3">
              <a:clrChange>
                <a:clrFrom>
                  <a:srgbClr val="ECE7EB"/>
                </a:clrFrom>
                <a:clrTo>
                  <a:srgbClr val="ECE7EB">
                    <a:alpha val="0"/>
                  </a:srgbClr>
                </a:clrTo>
              </a:clrChang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0" b="100000" l="666" r="99867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499992" y="2664296"/>
              <a:ext cx="4535603" cy="41490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" name="Rettangolo 2"/>
            <p:cNvSpPr/>
            <p:nvPr/>
          </p:nvSpPr>
          <p:spPr>
            <a:xfrm>
              <a:off x="4572000" y="2664296"/>
              <a:ext cx="4536504" cy="4149080"/>
            </a:xfrm>
            <a:prstGeom prst="rect">
              <a:avLst/>
            </a:prstGeom>
            <a:solidFill>
              <a:schemeClr val="bg1">
                <a:alpha val="58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3075" name="Sottotitolo 2"/>
          <p:cNvSpPr>
            <a:spLocks noGrp="1"/>
          </p:cNvSpPr>
          <p:nvPr>
            <p:ph type="subTitle" idx="1"/>
          </p:nvPr>
        </p:nvSpPr>
        <p:spPr>
          <a:xfrm>
            <a:off x="2743200" y="5846589"/>
            <a:ext cx="6400800" cy="966787"/>
          </a:xfrm>
        </p:spPr>
        <p:txBody>
          <a:bodyPr/>
          <a:lstStyle/>
          <a:p>
            <a:pPr algn="r" eaLnBrk="1" hangingPunct="1"/>
            <a:r>
              <a:rPr lang="it-IT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Julie </a:t>
            </a:r>
            <a:r>
              <a:rPr lang="it-IT" sz="18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Arnaud</a:t>
            </a:r>
            <a:endParaRPr lang="it-IT" sz="1800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 eaLnBrk="1" hangingPunct="1"/>
            <a:r>
              <a:rPr lang="it-IT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j</a:t>
            </a:r>
            <a:r>
              <a:rPr lang="it-IT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ulie.arnaud@unife.it</a:t>
            </a:r>
          </a:p>
        </p:txBody>
      </p:sp>
      <p:pic>
        <p:nvPicPr>
          <p:cNvPr id="3079" name="Immagine 10" descr="logo_em.jpg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9FFFF"/>
              </a:clrFrom>
              <a:clrTo>
                <a:srgbClr val="F9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857625" y="158304"/>
            <a:ext cx="1016000" cy="1041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6132" name="Picture 4" descr="http://erasmusmundus.uca.es/images/erasmusMundusLogo.png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99B2CC">
                  <a:alpha val="3922"/>
                </a:srgbClr>
              </a:clrFrom>
              <a:clrTo>
                <a:srgbClr val="99B2CC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732240" y="162902"/>
            <a:ext cx="2304256" cy="1032204"/>
          </a:xfrm>
          <a:prstGeom prst="rect">
            <a:avLst/>
          </a:prstGeom>
          <a:noFill/>
        </p:spPr>
      </p:pic>
      <p:pic>
        <p:nvPicPr>
          <p:cNvPr id="176136" name="Picture 8" descr="http://www.unife.it/studenti/agevolazioni/studenti-e-salute-2/LogoUnife.png/image"/>
          <p:cNvPicPr>
            <a:picLocks noChangeAspect="1" noChangeArrowheads="1"/>
          </p:cNvPicPr>
          <p:nvPr/>
        </p:nvPicPr>
        <p:blipFill>
          <a:blip r:embed="rId7" cstate="print"/>
          <a:srcRect r="59279"/>
          <a:stretch>
            <a:fillRect/>
          </a:stretch>
        </p:blipFill>
        <p:spPr bwMode="auto">
          <a:xfrm>
            <a:off x="179512" y="116632"/>
            <a:ext cx="1019251" cy="1124744"/>
          </a:xfrm>
          <a:prstGeom prst="rect">
            <a:avLst/>
          </a:prstGeom>
          <a:noFill/>
        </p:spPr>
      </p:pic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0" y="1628800"/>
            <a:ext cx="9036496" cy="1035496"/>
          </a:xfrm>
        </p:spPr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it-IT" sz="32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Il genere </a:t>
            </a:r>
            <a:r>
              <a:rPr lang="it-IT" sz="3200" i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homo</a:t>
            </a:r>
            <a:endParaRPr lang="it-IT" sz="320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6"/>
          <p:cNvGrpSpPr/>
          <p:nvPr/>
        </p:nvGrpSpPr>
        <p:grpSpPr>
          <a:xfrm>
            <a:off x="179512" y="620688"/>
            <a:ext cx="4104456" cy="2291482"/>
            <a:chOff x="467544" y="2420888"/>
            <a:chExt cx="4104456" cy="2291482"/>
          </a:xfrm>
        </p:grpSpPr>
        <p:pic>
          <p:nvPicPr>
            <p:cNvPr id="2050" name="Picture 2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611560" y="2420888"/>
              <a:ext cx="3749675" cy="134143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4" name="Rectangle 3"/>
            <p:cNvSpPr/>
            <p:nvPr/>
          </p:nvSpPr>
          <p:spPr>
            <a:xfrm>
              <a:off x="467544" y="3789040"/>
              <a:ext cx="4104456" cy="92333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Fragmentary calotte of </a:t>
              </a:r>
              <a:r>
                <a:rPr lang="en-US" i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Homo </a:t>
              </a:r>
              <a:r>
                <a:rPr lang="en-US" i="1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habilis</a:t>
              </a:r>
              <a:r>
                <a:rPr lang="en-US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, </a:t>
              </a:r>
            </a:p>
            <a:p>
              <a:pPr algn="ctr"/>
              <a:r>
                <a:rPr lang="en-US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OH 16 from Olduvai Gorge, Tanzania, </a:t>
              </a:r>
            </a:p>
            <a:p>
              <a:pPr algn="ctr"/>
              <a:r>
                <a:rPr lang="en-US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Scale is 1cm. </a:t>
              </a:r>
              <a:endParaRPr lang="fr-FR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8" name="Groupe 7"/>
          <p:cNvGrpSpPr/>
          <p:nvPr/>
        </p:nvGrpSpPr>
        <p:grpSpPr>
          <a:xfrm>
            <a:off x="4572000" y="1857598"/>
            <a:ext cx="4176464" cy="2579514"/>
            <a:chOff x="4572000" y="2276872"/>
            <a:chExt cx="4176464" cy="2579514"/>
          </a:xfrm>
        </p:grpSpPr>
        <p:pic>
          <p:nvPicPr>
            <p:cNvPr id="2051" name="Picture 3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4860032" y="2276872"/>
              <a:ext cx="3695700" cy="17145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5" name="Rectangle 4"/>
            <p:cNvSpPr/>
            <p:nvPr/>
          </p:nvSpPr>
          <p:spPr>
            <a:xfrm>
              <a:off x="4572000" y="3933056"/>
              <a:ext cx="4176464" cy="92333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Female? cranium KNM ER-1813 from </a:t>
              </a:r>
            </a:p>
            <a:p>
              <a:pPr algn="ctr"/>
              <a:r>
                <a:rPr lang="en-US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Koobi</a:t>
              </a:r>
              <a:r>
                <a:rPr lang="en-US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Fora, Kenya, often assigned to </a:t>
              </a:r>
            </a:p>
            <a:p>
              <a:pPr algn="ctr"/>
              <a:r>
                <a:rPr lang="en-US" i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Homo </a:t>
              </a:r>
              <a:r>
                <a:rPr lang="en-US" i="1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habilis</a:t>
              </a:r>
              <a:r>
                <a:rPr lang="en-US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. Scale is 1cm. </a:t>
              </a:r>
              <a:endParaRPr lang="en-US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6" name="ZoneTexte 5"/>
          <p:cNvSpPr txBox="1"/>
          <p:nvPr/>
        </p:nvSpPr>
        <p:spPr>
          <a:xfrm>
            <a:off x="179512" y="44624"/>
            <a:ext cx="240803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3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Homo habilis</a:t>
            </a:r>
            <a:endParaRPr lang="fr-FR" sz="32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50664" y="3140968"/>
            <a:ext cx="3745272" cy="29969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ZoneTexte 9"/>
          <p:cNvSpPr txBox="1"/>
          <p:nvPr/>
        </p:nvSpPr>
        <p:spPr>
          <a:xfrm>
            <a:off x="269391" y="5696580"/>
            <a:ext cx="8066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OH 24</a:t>
            </a:r>
            <a:endParaRPr lang="fr-F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00" y="30163"/>
            <a:ext cx="9093200" cy="6797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2" descr="http://img10.deviantart.net/5b41/i/2013/298/f/3/hippo_in_middle_late_pleistocene_mammalian_by_sinammonite-d6rrgdb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5733256"/>
            <a:ext cx="3800835" cy="1080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83545396"/>
      </p:ext>
    </p:extLst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blog.wired.it/generibelle/files/2013/10/Elefante_20nano__sicili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37" y="116632"/>
            <a:ext cx="5286375" cy="304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http://img10.deviantart.net/5b41/i/2013/298/f/3/hippo_in_middle_late_pleistocene_mammalian_by_sinammonite-d6rrgdb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9350" y="4637507"/>
            <a:ext cx="5858073" cy="16647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://orig10.deviantart.net/d06d/f/2013/138/e/2/deinogalerix__the_gargantuan_gymnure_of_gargano_by_willemsvdmerwe-d65ppl5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4238" y="116632"/>
            <a:ext cx="2868171" cy="16847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37" y="4149080"/>
            <a:ext cx="3262313" cy="264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7350" y="116632"/>
            <a:ext cx="1472123" cy="27163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CasellaDiTesto 2"/>
          <p:cNvSpPr txBox="1"/>
          <p:nvPr/>
        </p:nvSpPr>
        <p:spPr>
          <a:xfrm>
            <a:off x="6056867" y="1964304"/>
            <a:ext cx="309634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 err="1" smtClean="0"/>
              <a:t>Insular</a:t>
            </a:r>
            <a:r>
              <a:rPr lang="fr-FR" b="1" dirty="0" smtClean="0"/>
              <a:t> </a:t>
            </a:r>
            <a:r>
              <a:rPr lang="fr-FR" b="1" dirty="0" err="1" smtClean="0"/>
              <a:t>endemism</a:t>
            </a:r>
            <a:r>
              <a:rPr lang="fr-FR" b="1" dirty="0" smtClean="0"/>
              <a:t>:</a:t>
            </a:r>
          </a:p>
          <a:p>
            <a:r>
              <a:rPr lang="fr-FR" dirty="0" smtClean="0"/>
              <a:t>Limited ressources</a:t>
            </a:r>
          </a:p>
          <a:p>
            <a:r>
              <a:rPr lang="fr-FR" dirty="0" smtClean="0"/>
              <a:t>Absence of large </a:t>
            </a:r>
            <a:r>
              <a:rPr lang="fr-FR" dirty="0" err="1" smtClean="0"/>
              <a:t>predators</a:t>
            </a:r>
            <a:endParaRPr lang="fr-FR" dirty="0" smtClean="0"/>
          </a:p>
          <a:p>
            <a:r>
              <a:rPr lang="fr-FR" dirty="0" err="1" smtClean="0"/>
              <a:t>Genetic</a:t>
            </a:r>
            <a:r>
              <a:rPr lang="fr-FR" dirty="0" smtClean="0"/>
              <a:t> drift</a:t>
            </a:r>
            <a:endParaRPr lang="it-IT" dirty="0"/>
          </a:p>
        </p:txBody>
      </p:sp>
      <p:sp>
        <p:nvSpPr>
          <p:cNvPr id="5" name="CasellaDiTesto 4"/>
          <p:cNvSpPr txBox="1"/>
          <p:nvPr/>
        </p:nvSpPr>
        <p:spPr>
          <a:xfrm>
            <a:off x="0" y="3717032"/>
            <a:ext cx="90364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/>
              <a:t>« the </a:t>
            </a:r>
            <a:r>
              <a:rPr lang="fr-FR" dirty="0" err="1" smtClean="0"/>
              <a:t>smallest</a:t>
            </a:r>
            <a:r>
              <a:rPr lang="fr-FR" dirty="0" smtClean="0"/>
              <a:t> </a:t>
            </a:r>
            <a:r>
              <a:rPr lang="fr-FR" dirty="0" err="1" smtClean="0"/>
              <a:t>become</a:t>
            </a:r>
            <a:r>
              <a:rPr lang="fr-FR" dirty="0" smtClean="0"/>
              <a:t> large and the </a:t>
            </a:r>
            <a:r>
              <a:rPr lang="fr-FR" dirty="0" err="1" smtClean="0"/>
              <a:t>largest</a:t>
            </a:r>
            <a:r>
              <a:rPr lang="fr-FR" dirty="0" smtClean="0"/>
              <a:t> </a:t>
            </a:r>
            <a:r>
              <a:rPr lang="fr-FR" dirty="0" err="1" smtClean="0"/>
              <a:t>become</a:t>
            </a:r>
            <a:r>
              <a:rPr lang="fr-FR" dirty="0" smtClean="0"/>
              <a:t> </a:t>
            </a:r>
            <a:r>
              <a:rPr lang="fr-FR" dirty="0" err="1" smtClean="0"/>
              <a:t>small</a:t>
            </a:r>
            <a:r>
              <a:rPr lang="fr-FR" dirty="0" smtClean="0"/>
              <a:t> »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95091234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179512" y="44624"/>
            <a:ext cx="240803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3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Homo habilis</a:t>
            </a:r>
            <a:endParaRPr lang="fr-FR" sz="32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9558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692696"/>
            <a:ext cx="3572490" cy="57606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ZoneTexte 4"/>
          <p:cNvSpPr txBox="1"/>
          <p:nvPr/>
        </p:nvSpPr>
        <p:spPr>
          <a:xfrm>
            <a:off x="4283968" y="183986"/>
            <a:ext cx="4752528" cy="64633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Mosaica</a:t>
            </a:r>
            <a:r>
              <a:rPr lang="en-GB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di </a:t>
            </a:r>
            <a:r>
              <a:rPr lang="en-GB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caratteri</a:t>
            </a:r>
            <a:r>
              <a:rPr lang="en-GB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endParaRPr lang="en-GB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GB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Moderni</a:t>
            </a:r>
            <a:r>
              <a:rPr lang="en-GB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>
              <a:buFont typeface="Arial" pitchFamily="34" charset="0"/>
              <a:buChar char="•"/>
            </a:pPr>
            <a:r>
              <a:rPr lang="en-GB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Gracilità</a:t>
            </a:r>
            <a:r>
              <a:rPr lang="en-GB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dell’omero</a:t>
            </a:r>
            <a:r>
              <a:rPr lang="en-GB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e del radio</a:t>
            </a:r>
          </a:p>
          <a:p>
            <a:r>
              <a:rPr lang="en-GB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Gracile</a:t>
            </a:r>
            <a:r>
              <a:rPr lang="en-GB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humerus</a:t>
            </a:r>
            <a:r>
              <a:rPr lang="en-GB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and radius</a:t>
            </a:r>
          </a:p>
          <a:p>
            <a:pPr>
              <a:buFont typeface="Arial" pitchFamily="34" charset="0"/>
              <a:buChar char="•"/>
            </a:pPr>
            <a:r>
              <a:rPr lang="en-GB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Epifisi</a:t>
            </a:r>
            <a:r>
              <a:rPr lang="en-GB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prossimale</a:t>
            </a:r>
            <a:r>
              <a:rPr lang="en-GB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delle</a:t>
            </a:r>
            <a:r>
              <a:rPr lang="en-GB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falange</a:t>
            </a:r>
            <a:r>
              <a:rPr lang="en-GB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piccole</a:t>
            </a:r>
            <a:endParaRPr lang="en-GB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GB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Small base of the hand phalange</a:t>
            </a:r>
          </a:p>
          <a:p>
            <a:pPr>
              <a:buFont typeface="Arial" pitchFamily="34" charset="0"/>
              <a:buChar char="•"/>
            </a:pPr>
            <a:r>
              <a:rPr lang="en-GB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Pilastro</a:t>
            </a:r>
            <a:r>
              <a:rPr lang="en-GB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del </a:t>
            </a:r>
            <a:r>
              <a:rPr lang="en-GB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femore</a:t>
            </a:r>
            <a:r>
              <a:rPr lang="en-GB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ben </a:t>
            </a:r>
            <a:r>
              <a:rPr lang="en-GB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svilupato</a:t>
            </a:r>
            <a:endParaRPr lang="en-GB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GB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Well developed pilaster</a:t>
            </a:r>
          </a:p>
          <a:p>
            <a:pPr>
              <a:buFont typeface="Arial" pitchFamily="34" charset="0"/>
              <a:buChar char="•"/>
            </a:pPr>
            <a:r>
              <a:rPr lang="en-GB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Geometria</a:t>
            </a:r>
            <a:r>
              <a:rPr lang="en-GB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della</a:t>
            </a:r>
            <a:r>
              <a:rPr lang="en-GB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sezione</a:t>
            </a:r>
            <a:r>
              <a:rPr lang="en-GB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del </a:t>
            </a:r>
            <a:r>
              <a:rPr lang="en-GB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femore</a:t>
            </a:r>
            <a:endParaRPr lang="en-GB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GB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Cross sectional geometry of the femur</a:t>
            </a:r>
          </a:p>
          <a:p>
            <a:endParaRPr lang="en-GB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GB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Ancestrali</a:t>
            </a:r>
            <a:r>
              <a:rPr lang="en-GB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GB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condivisi</a:t>
            </a:r>
            <a:r>
              <a:rPr lang="en-GB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n-GB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primi</a:t>
            </a:r>
            <a:r>
              <a:rPr lang="en-GB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ominidi</a:t>
            </a:r>
            <a:r>
              <a:rPr lang="en-GB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):</a:t>
            </a:r>
          </a:p>
          <a:p>
            <a:pPr>
              <a:buFont typeface="Arial" pitchFamily="34" charset="0"/>
              <a:buChar char="•"/>
            </a:pPr>
            <a:r>
              <a:rPr lang="en-GB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Sacro</a:t>
            </a:r>
            <a:r>
              <a:rPr lang="en-GB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piccolo</a:t>
            </a:r>
          </a:p>
          <a:p>
            <a:r>
              <a:rPr lang="en-GB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Small sacrum</a:t>
            </a:r>
          </a:p>
          <a:p>
            <a:pPr>
              <a:buFont typeface="Arial" pitchFamily="34" charset="0"/>
              <a:buChar char="•"/>
            </a:pPr>
            <a:r>
              <a:rPr lang="en-GB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Diafisi</a:t>
            </a:r>
            <a:r>
              <a:rPr lang="en-GB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delle</a:t>
            </a:r>
            <a:r>
              <a:rPr lang="en-GB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falange</a:t>
            </a:r>
            <a:r>
              <a:rPr lang="en-GB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robuste</a:t>
            </a:r>
            <a:endParaRPr lang="en-GB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GB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Robust </a:t>
            </a:r>
            <a:r>
              <a:rPr lang="en-GB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midshaft</a:t>
            </a:r>
            <a:r>
              <a:rPr lang="en-GB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of the phalanges</a:t>
            </a:r>
          </a:p>
          <a:p>
            <a:pPr>
              <a:buFont typeface="Arial" pitchFamily="34" charset="0"/>
              <a:buChar char="•"/>
            </a:pPr>
            <a:endParaRPr lang="en-GB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GB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Scimmiesche</a:t>
            </a:r>
            <a:r>
              <a:rPr lang="en-GB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>
              <a:buFont typeface="Arial" pitchFamily="34" charset="0"/>
              <a:buChar char="•"/>
            </a:pPr>
            <a:r>
              <a:rPr lang="en-GB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Scapola</a:t>
            </a:r>
            <a:r>
              <a:rPr lang="en-GB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robusta</a:t>
            </a:r>
            <a:endParaRPr lang="en-GB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GB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Robust scapula</a:t>
            </a:r>
          </a:p>
          <a:p>
            <a:pPr>
              <a:buFont typeface="Arial" pitchFamily="34" charset="0"/>
              <a:buChar char="•"/>
            </a:pPr>
            <a:r>
              <a:rPr lang="en-GB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Avanbraccio</a:t>
            </a:r>
            <a:r>
              <a:rPr lang="en-GB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lungo</a:t>
            </a:r>
            <a:endParaRPr lang="en-GB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GB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Long forearm</a:t>
            </a:r>
          </a:p>
        </p:txBody>
      </p:sp>
      <p:sp>
        <p:nvSpPr>
          <p:cNvPr id="6" name="ZoneTexte 5"/>
          <p:cNvSpPr txBox="1"/>
          <p:nvPr/>
        </p:nvSpPr>
        <p:spPr>
          <a:xfrm>
            <a:off x="251520" y="6488668"/>
            <a:ext cx="209788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Haeusler</a:t>
            </a:r>
            <a:r>
              <a:rPr lang="fr-FR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JHE 53(4), 2007</a:t>
            </a:r>
            <a:endParaRPr lang="fr-FR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Text Box 5"/>
          <p:cNvSpPr txBox="1">
            <a:spLocks noChangeArrowheads="1"/>
          </p:cNvSpPr>
          <p:nvPr/>
        </p:nvSpPr>
        <p:spPr bwMode="auto">
          <a:xfrm>
            <a:off x="155456" y="44624"/>
            <a:ext cx="348044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it-IT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Homo rudolfensis</a:t>
            </a:r>
          </a:p>
        </p:txBody>
      </p:sp>
      <p:pic>
        <p:nvPicPr>
          <p:cNvPr id="9220" name="Picture 6" descr="Africa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98529" y="764704"/>
            <a:ext cx="3609975" cy="5956300"/>
          </a:xfrm>
          <a:prstGeom prst="rect">
            <a:avLst/>
          </a:prstGeom>
          <a:noFill/>
          <a:ln w="9525">
            <a:solidFill>
              <a:srgbClr val="CC0000"/>
            </a:solidFill>
            <a:miter lim="800000"/>
            <a:headEnd/>
            <a:tailEnd/>
          </a:ln>
        </p:spPr>
      </p:pic>
      <p:sp>
        <p:nvSpPr>
          <p:cNvPr id="9221" name="Line 7"/>
          <p:cNvSpPr>
            <a:spLocks noChangeShapeType="1"/>
          </p:cNvSpPr>
          <p:nvPr/>
        </p:nvSpPr>
        <p:spPr bwMode="auto">
          <a:xfrm>
            <a:off x="6444208" y="2492896"/>
            <a:ext cx="1502246" cy="1511896"/>
          </a:xfrm>
          <a:prstGeom prst="line">
            <a:avLst/>
          </a:prstGeom>
          <a:noFill/>
          <a:ln w="9525">
            <a:solidFill>
              <a:srgbClr val="CC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it-IT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ZoneTexte 6"/>
          <p:cNvSpPr txBox="1"/>
          <p:nvPr/>
        </p:nvSpPr>
        <p:spPr>
          <a:xfrm>
            <a:off x="323528" y="4221088"/>
            <a:ext cx="16546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KNM-ER 1470</a:t>
            </a:r>
            <a:endParaRPr lang="fr-FR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61794" name="Picture 2" descr="http://3.bp.blogspot.com/-MJo4Xqh7riI/UCMahsTvqeI/AAAAAAAAAqU/8PEpYVxJPKw/s1600/KNM-ER_1470_1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130F0C"/>
              </a:clrFrom>
              <a:clrTo>
                <a:srgbClr val="130F0C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692696"/>
            <a:ext cx="6403222" cy="3400823"/>
          </a:xfrm>
          <a:prstGeom prst="rect">
            <a:avLst/>
          </a:prstGeom>
          <a:noFill/>
        </p:spPr>
      </p:pic>
      <p:sp>
        <p:nvSpPr>
          <p:cNvPr id="9" name="ZoneTexte 8"/>
          <p:cNvSpPr txBox="1"/>
          <p:nvPr/>
        </p:nvSpPr>
        <p:spPr>
          <a:xfrm>
            <a:off x="2845372" y="3429000"/>
            <a:ext cx="16546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KNM-ER 1470</a:t>
            </a:r>
            <a:endParaRPr lang="fr-F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h_habilis_knmer1740_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847850" y="228600"/>
            <a:ext cx="5094288" cy="5981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291" name="Text Box 3"/>
          <p:cNvSpPr txBox="1">
            <a:spLocks noChangeArrowheads="1"/>
          </p:cNvSpPr>
          <p:nvPr/>
        </p:nvSpPr>
        <p:spPr bwMode="auto">
          <a:xfrm>
            <a:off x="1600200" y="6248400"/>
            <a:ext cx="73914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it-IT" i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H. rudolfensis </a:t>
            </a:r>
            <a:r>
              <a:rPr lang="it-IT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KNM-ER 1470, Koobi Fora,  1.9-1.8 MA</a:t>
            </a:r>
          </a:p>
        </p:txBody>
      </p:sp>
      <p:sp>
        <p:nvSpPr>
          <p:cNvPr id="5" name="ZoneTexte 4"/>
          <p:cNvSpPr txBox="1"/>
          <p:nvPr/>
        </p:nvSpPr>
        <p:spPr>
          <a:xfrm>
            <a:off x="0" y="6021288"/>
            <a:ext cx="9144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Radice</a:t>
            </a:r>
            <a:r>
              <a:rPr lang="en-GB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dei</a:t>
            </a:r>
            <a:r>
              <a:rPr lang="en-GB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zigomatici</a:t>
            </a:r>
            <a:r>
              <a:rPr lang="en-GB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situati</a:t>
            </a:r>
            <a:r>
              <a:rPr lang="en-GB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anteriormente</a:t>
            </a:r>
            <a:endParaRPr lang="en-GB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GB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Anteriorly placed maxillary zygomatic roots</a:t>
            </a:r>
            <a:endParaRPr lang="en-GB" i="1" dirty="0">
              <a:solidFill>
                <a:srgbClr val="92D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h_habilis_181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200" y="76200"/>
            <a:ext cx="7010400" cy="5865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ectangle 3"/>
          <p:cNvSpPr/>
          <p:nvPr/>
        </p:nvSpPr>
        <p:spPr>
          <a:xfrm>
            <a:off x="-36512" y="6167045"/>
            <a:ext cx="9144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Faccia piatta e ortognata nella regione </a:t>
            </a:r>
            <a:r>
              <a:rPr lang="it-IT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subnasale</a:t>
            </a:r>
            <a:endParaRPr lang="it-IT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it-IT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Flat</a:t>
            </a:r>
            <a:r>
              <a:rPr lang="it-IT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and </a:t>
            </a:r>
            <a:r>
              <a:rPr lang="it-IT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subnasally</a:t>
            </a:r>
            <a:r>
              <a:rPr lang="it-IT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orthognathic</a:t>
            </a:r>
            <a:r>
              <a:rPr lang="it-IT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face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 cstate="print"/>
          <a:srcRect b="63824"/>
          <a:stretch>
            <a:fillRect/>
          </a:stretch>
        </p:blipFill>
        <p:spPr bwMode="auto">
          <a:xfrm>
            <a:off x="0" y="44624"/>
            <a:ext cx="3886596" cy="1131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9745" name="Picture 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1124744"/>
            <a:ext cx="5172287" cy="18722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9746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792197" y="2771636"/>
            <a:ext cx="4316307" cy="36847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ZoneTexte 7"/>
          <p:cNvSpPr txBox="1"/>
          <p:nvPr/>
        </p:nvSpPr>
        <p:spPr>
          <a:xfrm>
            <a:off x="4283968" y="6504314"/>
            <a:ext cx="482453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KNM-ER 60000 (1.78-1.87 Ma) e 62003 1.90-1.95 Ma</a:t>
            </a:r>
            <a:endParaRPr lang="fr-FR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ZoneTexte 8"/>
          <p:cNvSpPr txBox="1"/>
          <p:nvPr/>
        </p:nvSpPr>
        <p:spPr>
          <a:xfrm>
            <a:off x="2771800" y="2276872"/>
            <a:ext cx="103586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1.91-1.95 Ma</a:t>
            </a:r>
            <a:endParaRPr lang="fr-FR" sz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ZoneTexte 9"/>
          <p:cNvSpPr txBox="1"/>
          <p:nvPr/>
        </p:nvSpPr>
        <p:spPr>
          <a:xfrm>
            <a:off x="5278839" y="1268760"/>
            <a:ext cx="3506088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KNM-ER 62000: 8 anni (?)</a:t>
            </a:r>
          </a:p>
          <a:p>
            <a:r>
              <a:rPr lang="it-I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Corona ~ primo </a:t>
            </a:r>
            <a:r>
              <a:rPr lang="it-IT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Homo</a:t>
            </a:r>
          </a:p>
          <a:p>
            <a:r>
              <a:rPr lang="it-I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Palato più corto che </a:t>
            </a:r>
            <a:r>
              <a:rPr lang="it-IT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australopitecini</a:t>
            </a:r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ZoneTexte 10"/>
          <p:cNvSpPr txBox="1"/>
          <p:nvPr/>
        </p:nvSpPr>
        <p:spPr>
          <a:xfrm>
            <a:off x="107504" y="3573016"/>
            <a:ext cx="451880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Molari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e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premolari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piccoli</a:t>
            </a: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Small molars and premolars</a:t>
            </a:r>
          </a:p>
          <a:p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Corpo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alto ma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stretto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mesiolateralmente</a:t>
            </a: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Tall but </a:t>
            </a:r>
            <a:r>
              <a:rPr lang="en-US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mediolaterally</a:t>
            </a:r>
            <a:r>
              <a:rPr lang="en-US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narrow corpora</a:t>
            </a:r>
            <a:endParaRPr lang="en-US" i="1" dirty="0">
              <a:solidFill>
                <a:srgbClr val="92D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habilis_uomo"/>
          <p:cNvPicPr>
            <a:picLocks noChangeAspect="1" noChangeArrowheads="1"/>
          </p:cNvPicPr>
          <p:nvPr/>
        </p:nvPicPr>
        <p:blipFill>
          <a:blip r:embed="rId3" cstate="print"/>
          <a:srcRect l="10951" t="-98" r="13817" b="30478"/>
          <a:stretch>
            <a:fillRect/>
          </a:stretch>
        </p:blipFill>
        <p:spPr bwMode="auto">
          <a:xfrm>
            <a:off x="2438400" y="228600"/>
            <a:ext cx="4443413" cy="640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43" name="Text Box 3"/>
          <p:cNvSpPr txBox="1">
            <a:spLocks noChangeArrowheads="1"/>
          </p:cNvSpPr>
          <p:nvPr/>
        </p:nvSpPr>
        <p:spPr bwMode="auto">
          <a:xfrm>
            <a:off x="228600" y="304800"/>
            <a:ext cx="22860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Homo rudolfensis 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(2.5-1.6 M.a)</a:t>
            </a:r>
          </a:p>
        </p:txBody>
      </p:sp>
      <p:sp>
        <p:nvSpPr>
          <p:cNvPr id="10244" name="Rectangle 4"/>
          <p:cNvSpPr>
            <a:spLocks noChangeArrowheads="1"/>
          </p:cNvSpPr>
          <p:nvPr/>
        </p:nvSpPr>
        <p:spPr bwMode="auto">
          <a:xfrm>
            <a:off x="7162800" y="228600"/>
            <a:ext cx="19812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Homo habilis </a:t>
            </a:r>
          </a:p>
          <a:p>
            <a:pPr eaLnBrk="0" hangingPunct="0"/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(2.0-1.6 M.a)</a:t>
            </a:r>
          </a:p>
        </p:txBody>
      </p:sp>
      <p:sp>
        <p:nvSpPr>
          <p:cNvPr id="10245" name="Line 5"/>
          <p:cNvSpPr>
            <a:spLocks noChangeShapeType="1"/>
          </p:cNvSpPr>
          <p:nvPr/>
        </p:nvSpPr>
        <p:spPr bwMode="auto">
          <a:xfrm>
            <a:off x="1752600" y="838200"/>
            <a:ext cx="838200" cy="381000"/>
          </a:xfrm>
          <a:prstGeom prst="line">
            <a:avLst/>
          </a:prstGeom>
          <a:noFill/>
          <a:ln w="9525">
            <a:solidFill>
              <a:srgbClr val="FF33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it-IT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246" name="Line 6"/>
          <p:cNvSpPr>
            <a:spLocks noChangeShapeType="1"/>
          </p:cNvSpPr>
          <p:nvPr/>
        </p:nvSpPr>
        <p:spPr bwMode="auto">
          <a:xfrm flipH="1">
            <a:off x="6705600" y="914400"/>
            <a:ext cx="762000" cy="381000"/>
          </a:xfrm>
          <a:prstGeom prst="line">
            <a:avLst/>
          </a:prstGeom>
          <a:noFill/>
          <a:ln w="9525">
            <a:solidFill>
              <a:srgbClr val="FF33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it-IT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247" name="Rectangle 7"/>
          <p:cNvSpPr>
            <a:spLocks noChangeArrowheads="1"/>
          </p:cNvSpPr>
          <p:nvPr/>
        </p:nvSpPr>
        <p:spPr bwMode="auto">
          <a:xfrm>
            <a:off x="35496" y="1676400"/>
            <a:ext cx="2330896" cy="39703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0" hangingPunct="0">
              <a:buFont typeface="Arial" pitchFamily="34" charset="0"/>
              <a:buChar char="•"/>
            </a:pPr>
            <a:r>
              <a:rPr lang="it-I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Morfologia 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più </a:t>
            </a:r>
            <a:r>
              <a:rPr lang="it-I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robusta </a:t>
            </a:r>
          </a:p>
          <a:p>
            <a:pPr eaLnBrk="0" hangingPunct="0"/>
            <a:r>
              <a:rPr lang="it-IT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Most robust mophology</a:t>
            </a:r>
          </a:p>
          <a:p>
            <a:pPr eaLnBrk="0" hangingPunct="0">
              <a:buFont typeface="Arial" pitchFamily="34" charset="0"/>
              <a:buChar char="•"/>
            </a:pPr>
            <a:r>
              <a:rPr lang="it-I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maggiore 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cc (750 cm3) </a:t>
            </a:r>
            <a:endParaRPr lang="it-IT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0" hangingPunct="0"/>
            <a:r>
              <a:rPr lang="it-IT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&gt; CC</a:t>
            </a:r>
          </a:p>
          <a:p>
            <a:pPr eaLnBrk="0" hangingPunct="0">
              <a:buFont typeface="Arial" pitchFamily="34" charset="0"/>
              <a:buChar char="•"/>
            </a:pPr>
            <a:r>
              <a:rPr lang="it-I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faccia 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più robusta (larga a metà altezza e </a:t>
            </a:r>
            <a:r>
              <a:rPr lang="it-I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ortognata)</a:t>
            </a:r>
          </a:p>
          <a:p>
            <a:pPr eaLnBrk="0" hangingPunct="0"/>
            <a:r>
              <a:rPr lang="it-IT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Most robust face</a:t>
            </a:r>
          </a:p>
          <a:p>
            <a:pPr eaLnBrk="0" hangingPunct="0">
              <a:buFont typeface="Arial" pitchFamily="34" charset="0"/>
              <a:buChar char="•"/>
            </a:pPr>
            <a:r>
              <a:rPr lang="it-I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Si 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trova a Koobi Fora, Chemeron e </a:t>
            </a:r>
            <a:r>
              <a:rPr lang="it-I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Uraha</a:t>
            </a:r>
          </a:p>
        </p:txBody>
      </p:sp>
      <p:sp>
        <p:nvSpPr>
          <p:cNvPr id="10248" name="Rectangle 8"/>
          <p:cNvSpPr>
            <a:spLocks noChangeArrowheads="1"/>
          </p:cNvSpPr>
          <p:nvPr/>
        </p:nvSpPr>
        <p:spPr bwMode="auto">
          <a:xfrm>
            <a:off x="6948264" y="1772816"/>
            <a:ext cx="2195736" cy="2031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0" hangingPunct="0">
              <a:buFont typeface="Arial" pitchFamily="34" charset="0"/>
              <a:buChar char="•"/>
            </a:pPr>
            <a:r>
              <a:rPr lang="it-I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Specie 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più </a:t>
            </a:r>
            <a:r>
              <a:rPr lang="it-I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gracile</a:t>
            </a:r>
          </a:p>
          <a:p>
            <a:pPr eaLnBrk="0" hangingPunct="0"/>
            <a:r>
              <a:rPr lang="it-IT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More gracile</a:t>
            </a:r>
          </a:p>
          <a:p>
            <a:pPr eaLnBrk="0" hangingPunct="0">
              <a:buFont typeface="Arial" pitchFamily="34" charset="0"/>
              <a:buChar char="•"/>
            </a:pPr>
            <a:r>
              <a:rPr lang="it-I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cervello 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più ridotto (610 cm3</a:t>
            </a:r>
            <a:r>
              <a:rPr lang="it-I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eaLnBrk="0" hangingPunct="0"/>
            <a:r>
              <a:rPr lang="it-IT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&lt;CC</a:t>
            </a:r>
          </a:p>
          <a:p>
            <a:pPr eaLnBrk="0" hangingPunct="0">
              <a:buFont typeface="Arial" pitchFamily="34" charset="0"/>
              <a:buChar char="•"/>
            </a:pPr>
            <a:r>
              <a:rPr lang="it-I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Si 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trova a Koobi Fora, Omo e Olduvai.</a:t>
            </a:r>
          </a:p>
        </p:txBody>
      </p:sp>
      <p:sp>
        <p:nvSpPr>
          <p:cNvPr id="10249" name="Rectangle 9"/>
          <p:cNvSpPr>
            <a:spLocks noChangeArrowheads="1"/>
          </p:cNvSpPr>
          <p:nvPr/>
        </p:nvSpPr>
        <p:spPr bwMode="auto">
          <a:xfrm>
            <a:off x="4030663" y="304800"/>
            <a:ext cx="1470025" cy="276225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it-IT" sz="12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1964, Leakey </a:t>
            </a:r>
            <a:r>
              <a:rPr lang="it-IT" sz="1200" i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et alii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157537" y="692696"/>
            <a:ext cx="5986463" cy="5757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ZoneTexte 2"/>
          <p:cNvSpPr txBox="1"/>
          <p:nvPr/>
        </p:nvSpPr>
        <p:spPr>
          <a:xfrm>
            <a:off x="107503" y="260648"/>
            <a:ext cx="3050033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Caratteristiche morfologiche dimostrano che i individui erano capace di avere una </a:t>
            </a:r>
            <a:r>
              <a:rPr lang="it-IT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bipedia</a:t>
            </a:r>
            <a:r>
              <a:rPr lang="it-I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efficace. Pero il </a:t>
            </a:r>
            <a:r>
              <a:rPr lang="it-IT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talus</a:t>
            </a:r>
            <a:r>
              <a:rPr lang="it-I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è meno umano che il resto del piede e ha una morfologia scimmiesca</a:t>
            </a:r>
          </a:p>
          <a:p>
            <a:r>
              <a:rPr lang="it-I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La </a:t>
            </a:r>
            <a:r>
              <a:rPr lang="it-IT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bipedia</a:t>
            </a:r>
            <a:r>
              <a:rPr lang="it-I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dell’ </a:t>
            </a:r>
            <a:r>
              <a:rPr lang="it-IT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Homo </a:t>
            </a:r>
            <a:r>
              <a:rPr lang="it-IT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habilis</a:t>
            </a:r>
            <a:r>
              <a:rPr lang="it-I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può essere piazzata tra quella occasionale dei </a:t>
            </a:r>
            <a:r>
              <a:rPr lang="it-IT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Australopitecine</a:t>
            </a:r>
            <a:r>
              <a:rPr lang="it-I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e quella obbligata dei </a:t>
            </a:r>
            <a:r>
              <a:rPr lang="it-IT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H. </a:t>
            </a:r>
            <a:r>
              <a:rPr lang="it-IT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ergaster</a:t>
            </a:r>
            <a:r>
              <a:rPr lang="it-I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it-IT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GB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Efficient </a:t>
            </a:r>
            <a:r>
              <a:rPr lang="en-GB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bipedism</a:t>
            </a:r>
            <a:r>
              <a:rPr lang="en-GB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but the talus has ape-like morphology.</a:t>
            </a:r>
          </a:p>
          <a:p>
            <a:r>
              <a:rPr lang="en-GB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GB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Homo </a:t>
            </a:r>
            <a:r>
              <a:rPr lang="en-GB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habilis</a:t>
            </a:r>
            <a:r>
              <a:rPr lang="en-GB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bipedism</a:t>
            </a:r>
            <a:r>
              <a:rPr lang="en-GB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can be placed somewhere between the occasional one of the </a:t>
            </a:r>
            <a:r>
              <a:rPr lang="en-GB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Australopiths</a:t>
            </a:r>
            <a:r>
              <a:rPr lang="en-GB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and the obligatory one of </a:t>
            </a:r>
            <a:r>
              <a:rPr lang="en-GB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H. </a:t>
            </a:r>
            <a:r>
              <a:rPr lang="en-GB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ergaster</a:t>
            </a:r>
            <a:r>
              <a:rPr lang="en-GB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CCcranio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6570663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87" name="Text Box 3"/>
          <p:cNvSpPr txBox="1">
            <a:spLocks noChangeArrowheads="1"/>
          </p:cNvSpPr>
          <p:nvPr/>
        </p:nvSpPr>
        <p:spPr bwMode="auto">
          <a:xfrm>
            <a:off x="3923928" y="1268760"/>
            <a:ext cx="2400300" cy="366713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it-IT" b="1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Homo ergaster/erectus</a:t>
            </a:r>
          </a:p>
        </p:txBody>
      </p:sp>
      <p:pic>
        <p:nvPicPr>
          <p:cNvPr id="4" name="Picture 4" descr="http://www.cryptomundo.com/wp-content/uploads/hom_habilis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576302" y="0"/>
            <a:ext cx="2567698" cy="2348880"/>
          </a:xfrm>
          <a:prstGeom prst="rect">
            <a:avLst/>
          </a:prstGeom>
          <a:noFill/>
        </p:spPr>
      </p:pic>
      <p:sp>
        <p:nvSpPr>
          <p:cNvPr id="5" name="ZoneTexte 4"/>
          <p:cNvSpPr txBox="1"/>
          <p:nvPr/>
        </p:nvSpPr>
        <p:spPr>
          <a:xfrm>
            <a:off x="6660233" y="4005064"/>
            <a:ext cx="248376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Gradual increase of cranium capacity of the hominids continue in </a:t>
            </a:r>
            <a:r>
              <a:rPr lang="en-GB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Homo erectus </a:t>
            </a:r>
            <a:r>
              <a:rPr lang="en-GB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(950 cc). </a:t>
            </a:r>
          </a:p>
          <a:p>
            <a:r>
              <a:rPr lang="en-GB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Important social progress: organized hunting, diversification of tools</a:t>
            </a:r>
            <a:endParaRPr lang="en-GB" i="1" dirty="0">
              <a:solidFill>
                <a:srgbClr val="92D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ZoneTexte 5"/>
          <p:cNvSpPr txBox="1"/>
          <p:nvPr/>
        </p:nvSpPr>
        <p:spPr>
          <a:xfrm>
            <a:off x="251520" y="188640"/>
            <a:ext cx="23936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i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Homo </a:t>
            </a:r>
            <a:r>
              <a:rPr lang="fr-FR" i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ergaster</a:t>
            </a:r>
            <a:r>
              <a:rPr lang="fr-FR" i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/ erectus</a:t>
            </a:r>
            <a:endParaRPr lang="fr-FR" i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ext Box 2"/>
          <p:cNvSpPr txBox="1">
            <a:spLocks noChangeAspect="1" noChangeArrowheads="1"/>
          </p:cNvSpPr>
          <p:nvPr/>
        </p:nvSpPr>
        <p:spPr bwMode="auto">
          <a:xfrm>
            <a:off x="265113" y="357336"/>
            <a:ext cx="111761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eaLnBrk="0" hangingPunct="0"/>
            <a:r>
              <a:rPr lang="en-GB" sz="1200">
                <a:latin typeface="Times New Roman" panose="02020603050405020304" pitchFamily="18" charset="0"/>
                <a:cs typeface="Times New Roman" panose="02020603050405020304" pitchFamily="18" charset="0"/>
              </a:rPr>
              <a:t>Migliaia d'anni</a:t>
            </a:r>
          </a:p>
          <a:p>
            <a:pPr eaLnBrk="0" hangingPunct="0"/>
            <a:r>
              <a:rPr lang="en-GB" sz="1200">
                <a:latin typeface="Times New Roman" panose="02020603050405020304" pitchFamily="18" charset="0"/>
                <a:cs typeface="Times New Roman" panose="02020603050405020304" pitchFamily="18" charset="0"/>
              </a:rPr>
              <a:t>dal presente</a:t>
            </a:r>
          </a:p>
        </p:txBody>
      </p:sp>
      <p:grpSp>
        <p:nvGrpSpPr>
          <p:cNvPr id="2" name="Group 3"/>
          <p:cNvGrpSpPr>
            <a:grpSpLocks/>
          </p:cNvGrpSpPr>
          <p:nvPr/>
        </p:nvGrpSpPr>
        <p:grpSpPr bwMode="auto">
          <a:xfrm>
            <a:off x="39688" y="982663"/>
            <a:ext cx="744537" cy="5457825"/>
            <a:chOff x="28" y="538"/>
            <a:chExt cx="528" cy="3438"/>
          </a:xfrm>
        </p:grpSpPr>
        <p:grpSp>
          <p:nvGrpSpPr>
            <p:cNvPr id="3" name="Group 4"/>
            <p:cNvGrpSpPr>
              <a:grpSpLocks/>
            </p:cNvGrpSpPr>
            <p:nvPr/>
          </p:nvGrpSpPr>
          <p:grpSpPr bwMode="auto">
            <a:xfrm>
              <a:off x="444" y="539"/>
              <a:ext cx="112" cy="3437"/>
              <a:chOff x="444" y="539"/>
              <a:chExt cx="112" cy="3437"/>
            </a:xfrm>
          </p:grpSpPr>
          <p:sp>
            <p:nvSpPr>
              <p:cNvPr id="4145" name="Rectangle 5"/>
              <p:cNvSpPr>
                <a:spLocks noChangeAspect="1" noChangeArrowheads="1"/>
              </p:cNvSpPr>
              <p:nvPr/>
            </p:nvSpPr>
            <p:spPr bwMode="auto">
              <a:xfrm>
                <a:off x="444" y="539"/>
                <a:ext cx="112" cy="126"/>
              </a:xfrm>
              <a:prstGeom prst="rect">
                <a:avLst/>
              </a:prstGeom>
              <a:gradFill rotWithShape="0">
                <a:gsLst>
                  <a:gs pos="0">
                    <a:srgbClr val="FFEFD1"/>
                  </a:gs>
                  <a:gs pos="64999">
                    <a:srgbClr val="F0EBD5"/>
                  </a:gs>
                  <a:gs pos="100000">
                    <a:srgbClr val="D1C39F"/>
                  </a:gs>
                </a:gsLst>
                <a:lin ang="5400000" scaled="1"/>
              </a:gra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it-IT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4146" name="Rectangle 6"/>
              <p:cNvSpPr>
                <a:spLocks noChangeAspect="1" noChangeArrowheads="1"/>
              </p:cNvSpPr>
              <p:nvPr/>
            </p:nvSpPr>
            <p:spPr bwMode="auto">
              <a:xfrm>
                <a:off x="444" y="704"/>
                <a:ext cx="112" cy="126"/>
              </a:xfrm>
              <a:prstGeom prst="rect">
                <a:avLst/>
              </a:prstGeom>
              <a:gradFill rotWithShape="0">
                <a:gsLst>
                  <a:gs pos="0">
                    <a:srgbClr val="FFEFD1"/>
                  </a:gs>
                  <a:gs pos="64999">
                    <a:srgbClr val="F0EBD5"/>
                  </a:gs>
                  <a:gs pos="100000">
                    <a:srgbClr val="D1C39F"/>
                  </a:gs>
                </a:gsLst>
                <a:lin ang="5400000" scaled="1"/>
              </a:gra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it-IT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4147" name="Rectangle 7"/>
              <p:cNvSpPr>
                <a:spLocks noChangeAspect="1" noChangeArrowheads="1"/>
              </p:cNvSpPr>
              <p:nvPr/>
            </p:nvSpPr>
            <p:spPr bwMode="auto">
              <a:xfrm>
                <a:off x="444" y="870"/>
                <a:ext cx="112" cy="126"/>
              </a:xfrm>
              <a:prstGeom prst="rect">
                <a:avLst/>
              </a:prstGeom>
              <a:gradFill rotWithShape="0">
                <a:gsLst>
                  <a:gs pos="0">
                    <a:srgbClr val="FFEFD1"/>
                  </a:gs>
                  <a:gs pos="64999">
                    <a:srgbClr val="F0EBD5"/>
                  </a:gs>
                  <a:gs pos="100000">
                    <a:srgbClr val="D1C39F"/>
                  </a:gs>
                </a:gsLst>
                <a:lin ang="5400000" scaled="1"/>
              </a:gra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it-IT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4148" name="Rectangle 8"/>
              <p:cNvSpPr>
                <a:spLocks noChangeAspect="1" noChangeArrowheads="1"/>
              </p:cNvSpPr>
              <p:nvPr/>
            </p:nvSpPr>
            <p:spPr bwMode="auto">
              <a:xfrm>
                <a:off x="444" y="1035"/>
                <a:ext cx="112" cy="125"/>
              </a:xfrm>
              <a:prstGeom prst="rect">
                <a:avLst/>
              </a:prstGeom>
              <a:gradFill rotWithShape="0">
                <a:gsLst>
                  <a:gs pos="0">
                    <a:srgbClr val="FFEFD1"/>
                  </a:gs>
                  <a:gs pos="64999">
                    <a:srgbClr val="F0EBD5"/>
                  </a:gs>
                  <a:gs pos="100000">
                    <a:srgbClr val="D1C39F"/>
                  </a:gs>
                </a:gsLst>
                <a:lin ang="5400000" scaled="1"/>
              </a:gra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it-IT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4149" name="Rectangle 9"/>
              <p:cNvSpPr>
                <a:spLocks noChangeAspect="1" noChangeArrowheads="1"/>
              </p:cNvSpPr>
              <p:nvPr/>
            </p:nvSpPr>
            <p:spPr bwMode="auto">
              <a:xfrm>
                <a:off x="444" y="1200"/>
                <a:ext cx="112" cy="126"/>
              </a:xfrm>
              <a:prstGeom prst="rect">
                <a:avLst/>
              </a:prstGeom>
              <a:gradFill rotWithShape="0">
                <a:gsLst>
                  <a:gs pos="0">
                    <a:srgbClr val="FFEFD1"/>
                  </a:gs>
                  <a:gs pos="64999">
                    <a:srgbClr val="F0EBD5"/>
                  </a:gs>
                  <a:gs pos="100000">
                    <a:srgbClr val="D1C39F"/>
                  </a:gs>
                </a:gsLst>
                <a:lin ang="5400000" scaled="1"/>
              </a:gra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it-IT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4150" name="Rectangle 10"/>
              <p:cNvSpPr>
                <a:spLocks noChangeAspect="1" noChangeArrowheads="1"/>
              </p:cNvSpPr>
              <p:nvPr/>
            </p:nvSpPr>
            <p:spPr bwMode="auto">
              <a:xfrm>
                <a:off x="444" y="1366"/>
                <a:ext cx="112" cy="124"/>
              </a:xfrm>
              <a:prstGeom prst="rect">
                <a:avLst/>
              </a:prstGeom>
              <a:gradFill rotWithShape="0">
                <a:gsLst>
                  <a:gs pos="0">
                    <a:srgbClr val="FFEFD1"/>
                  </a:gs>
                  <a:gs pos="64999">
                    <a:srgbClr val="F0EBD5"/>
                  </a:gs>
                  <a:gs pos="100000">
                    <a:srgbClr val="D1C39F"/>
                  </a:gs>
                </a:gsLst>
                <a:lin ang="5400000" scaled="1"/>
              </a:gra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it-IT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4151" name="Rectangle 11"/>
              <p:cNvSpPr>
                <a:spLocks noChangeAspect="1" noChangeArrowheads="1"/>
              </p:cNvSpPr>
              <p:nvPr/>
            </p:nvSpPr>
            <p:spPr bwMode="auto">
              <a:xfrm>
                <a:off x="444" y="1530"/>
                <a:ext cx="112" cy="125"/>
              </a:xfrm>
              <a:prstGeom prst="rect">
                <a:avLst/>
              </a:prstGeom>
              <a:gradFill rotWithShape="0">
                <a:gsLst>
                  <a:gs pos="0">
                    <a:srgbClr val="FFEFD1"/>
                  </a:gs>
                  <a:gs pos="64999">
                    <a:srgbClr val="F0EBD5"/>
                  </a:gs>
                  <a:gs pos="100000">
                    <a:srgbClr val="D1C39F"/>
                  </a:gs>
                </a:gsLst>
                <a:lin ang="5400000" scaled="1"/>
              </a:gra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it-IT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4152" name="Rectangle 12"/>
              <p:cNvSpPr>
                <a:spLocks noChangeAspect="1" noChangeArrowheads="1"/>
              </p:cNvSpPr>
              <p:nvPr/>
            </p:nvSpPr>
            <p:spPr bwMode="auto">
              <a:xfrm>
                <a:off x="444" y="1861"/>
                <a:ext cx="112" cy="125"/>
              </a:xfrm>
              <a:prstGeom prst="rect">
                <a:avLst/>
              </a:prstGeom>
              <a:gradFill rotWithShape="0">
                <a:gsLst>
                  <a:gs pos="0">
                    <a:srgbClr val="FFEFD1"/>
                  </a:gs>
                  <a:gs pos="64999">
                    <a:srgbClr val="F0EBD5"/>
                  </a:gs>
                  <a:gs pos="100000">
                    <a:srgbClr val="D1C39F"/>
                  </a:gs>
                </a:gsLst>
                <a:lin ang="5400000" scaled="1"/>
              </a:gra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it-IT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4153" name="Rectangle 13"/>
              <p:cNvSpPr>
                <a:spLocks noChangeAspect="1" noChangeArrowheads="1"/>
              </p:cNvSpPr>
              <p:nvPr/>
            </p:nvSpPr>
            <p:spPr bwMode="auto">
              <a:xfrm>
                <a:off x="444" y="2191"/>
                <a:ext cx="112" cy="124"/>
              </a:xfrm>
              <a:prstGeom prst="rect">
                <a:avLst/>
              </a:prstGeom>
              <a:gradFill rotWithShape="0">
                <a:gsLst>
                  <a:gs pos="0">
                    <a:srgbClr val="FFEFD1"/>
                  </a:gs>
                  <a:gs pos="64999">
                    <a:srgbClr val="F0EBD5"/>
                  </a:gs>
                  <a:gs pos="100000">
                    <a:srgbClr val="D1C39F"/>
                  </a:gs>
                </a:gsLst>
                <a:lin ang="5400000" scaled="1"/>
              </a:gra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it-IT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4154" name="Rectangle 14"/>
              <p:cNvSpPr>
                <a:spLocks noChangeAspect="1" noChangeArrowheads="1"/>
              </p:cNvSpPr>
              <p:nvPr/>
            </p:nvSpPr>
            <p:spPr bwMode="auto">
              <a:xfrm>
                <a:off x="444" y="2521"/>
                <a:ext cx="112" cy="125"/>
              </a:xfrm>
              <a:prstGeom prst="rect">
                <a:avLst/>
              </a:prstGeom>
              <a:gradFill rotWithShape="0">
                <a:gsLst>
                  <a:gs pos="0">
                    <a:srgbClr val="FFEFD1"/>
                  </a:gs>
                  <a:gs pos="64999">
                    <a:srgbClr val="F0EBD5"/>
                  </a:gs>
                  <a:gs pos="100000">
                    <a:srgbClr val="D1C39F"/>
                  </a:gs>
                </a:gsLst>
                <a:lin ang="5400000" scaled="1"/>
              </a:gra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it-IT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4155" name="Rectangle 15"/>
              <p:cNvSpPr>
                <a:spLocks noChangeAspect="1" noChangeArrowheads="1"/>
              </p:cNvSpPr>
              <p:nvPr/>
            </p:nvSpPr>
            <p:spPr bwMode="auto">
              <a:xfrm>
                <a:off x="444" y="2851"/>
                <a:ext cx="112" cy="126"/>
              </a:xfrm>
              <a:prstGeom prst="rect">
                <a:avLst/>
              </a:prstGeom>
              <a:gradFill rotWithShape="0">
                <a:gsLst>
                  <a:gs pos="0">
                    <a:srgbClr val="FFEFD1"/>
                  </a:gs>
                  <a:gs pos="64999">
                    <a:srgbClr val="F0EBD5"/>
                  </a:gs>
                  <a:gs pos="100000">
                    <a:srgbClr val="D1C39F"/>
                  </a:gs>
                </a:gsLst>
                <a:lin ang="5400000" scaled="1"/>
              </a:gra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it-IT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4156" name="Rectangle 16"/>
              <p:cNvSpPr>
                <a:spLocks noChangeAspect="1" noChangeArrowheads="1"/>
              </p:cNvSpPr>
              <p:nvPr/>
            </p:nvSpPr>
            <p:spPr bwMode="auto">
              <a:xfrm>
                <a:off x="444" y="1696"/>
                <a:ext cx="112" cy="124"/>
              </a:xfrm>
              <a:prstGeom prst="rect">
                <a:avLst/>
              </a:prstGeom>
              <a:gradFill rotWithShape="0">
                <a:gsLst>
                  <a:gs pos="0">
                    <a:srgbClr val="FFEFD1"/>
                  </a:gs>
                  <a:gs pos="64999">
                    <a:srgbClr val="F0EBD5"/>
                  </a:gs>
                  <a:gs pos="100000">
                    <a:srgbClr val="D1C39F"/>
                  </a:gs>
                </a:gsLst>
                <a:lin ang="5400000" scaled="1"/>
              </a:gra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it-IT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4157" name="Rectangle 17"/>
              <p:cNvSpPr>
                <a:spLocks noChangeAspect="1" noChangeArrowheads="1"/>
              </p:cNvSpPr>
              <p:nvPr/>
            </p:nvSpPr>
            <p:spPr bwMode="auto">
              <a:xfrm>
                <a:off x="444" y="2027"/>
                <a:ext cx="112" cy="124"/>
              </a:xfrm>
              <a:prstGeom prst="rect">
                <a:avLst/>
              </a:prstGeom>
              <a:gradFill rotWithShape="0">
                <a:gsLst>
                  <a:gs pos="0">
                    <a:srgbClr val="FFEFD1"/>
                  </a:gs>
                  <a:gs pos="64999">
                    <a:srgbClr val="F0EBD5"/>
                  </a:gs>
                  <a:gs pos="100000">
                    <a:srgbClr val="D1C39F"/>
                  </a:gs>
                </a:gsLst>
                <a:lin ang="5400000" scaled="1"/>
              </a:gra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it-IT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4158" name="Rectangle 18"/>
              <p:cNvSpPr>
                <a:spLocks noChangeAspect="1" noChangeArrowheads="1"/>
              </p:cNvSpPr>
              <p:nvPr/>
            </p:nvSpPr>
            <p:spPr bwMode="auto">
              <a:xfrm>
                <a:off x="444" y="2356"/>
                <a:ext cx="112" cy="125"/>
              </a:xfrm>
              <a:prstGeom prst="rect">
                <a:avLst/>
              </a:prstGeom>
              <a:gradFill rotWithShape="0">
                <a:gsLst>
                  <a:gs pos="0">
                    <a:srgbClr val="FFEFD1"/>
                  </a:gs>
                  <a:gs pos="64999">
                    <a:srgbClr val="F0EBD5"/>
                  </a:gs>
                  <a:gs pos="100000">
                    <a:srgbClr val="D1C39F"/>
                  </a:gs>
                </a:gsLst>
                <a:lin ang="5400000" scaled="1"/>
              </a:gra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it-IT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4159" name="Rectangle 19"/>
              <p:cNvSpPr>
                <a:spLocks noChangeAspect="1" noChangeArrowheads="1"/>
              </p:cNvSpPr>
              <p:nvPr/>
            </p:nvSpPr>
            <p:spPr bwMode="auto">
              <a:xfrm>
                <a:off x="444" y="2687"/>
                <a:ext cx="112" cy="124"/>
              </a:xfrm>
              <a:prstGeom prst="rect">
                <a:avLst/>
              </a:prstGeom>
              <a:gradFill rotWithShape="0">
                <a:gsLst>
                  <a:gs pos="0">
                    <a:srgbClr val="FFEFD1"/>
                  </a:gs>
                  <a:gs pos="64999">
                    <a:srgbClr val="F0EBD5"/>
                  </a:gs>
                  <a:gs pos="100000">
                    <a:srgbClr val="D1C39F"/>
                  </a:gs>
                </a:gsLst>
                <a:lin ang="5400000" scaled="1"/>
              </a:gra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it-IT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4160" name="Rectangle 20"/>
              <p:cNvSpPr>
                <a:spLocks noChangeAspect="1" noChangeArrowheads="1"/>
              </p:cNvSpPr>
              <p:nvPr/>
            </p:nvSpPr>
            <p:spPr bwMode="auto">
              <a:xfrm>
                <a:off x="444" y="3016"/>
                <a:ext cx="112" cy="127"/>
              </a:xfrm>
              <a:prstGeom prst="rect">
                <a:avLst/>
              </a:prstGeom>
              <a:gradFill rotWithShape="0">
                <a:gsLst>
                  <a:gs pos="0">
                    <a:srgbClr val="FFEFD1"/>
                  </a:gs>
                  <a:gs pos="64999">
                    <a:srgbClr val="F0EBD5"/>
                  </a:gs>
                  <a:gs pos="100000">
                    <a:srgbClr val="D1C39F"/>
                  </a:gs>
                </a:gsLst>
                <a:lin ang="5400000" scaled="1"/>
              </a:gra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it-IT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4161" name="Rectangle 21"/>
              <p:cNvSpPr>
                <a:spLocks noChangeAspect="1" noChangeArrowheads="1"/>
              </p:cNvSpPr>
              <p:nvPr/>
            </p:nvSpPr>
            <p:spPr bwMode="auto">
              <a:xfrm>
                <a:off x="444" y="3356"/>
                <a:ext cx="112" cy="123"/>
              </a:xfrm>
              <a:prstGeom prst="rect">
                <a:avLst/>
              </a:prstGeom>
              <a:gradFill rotWithShape="0">
                <a:gsLst>
                  <a:gs pos="0">
                    <a:srgbClr val="FFEFD1"/>
                  </a:gs>
                  <a:gs pos="64999">
                    <a:srgbClr val="F0EBD5"/>
                  </a:gs>
                  <a:gs pos="100000">
                    <a:srgbClr val="D1C39F"/>
                  </a:gs>
                </a:gsLst>
                <a:lin ang="5400000" scaled="1"/>
              </a:gra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it-IT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4162" name="Rectangle 22"/>
              <p:cNvSpPr>
                <a:spLocks noChangeAspect="1" noChangeArrowheads="1"/>
              </p:cNvSpPr>
              <p:nvPr/>
            </p:nvSpPr>
            <p:spPr bwMode="auto">
              <a:xfrm>
                <a:off x="444" y="3687"/>
                <a:ext cx="112" cy="124"/>
              </a:xfrm>
              <a:prstGeom prst="rect">
                <a:avLst/>
              </a:prstGeom>
              <a:gradFill rotWithShape="0">
                <a:gsLst>
                  <a:gs pos="0">
                    <a:srgbClr val="FFEFD1"/>
                  </a:gs>
                  <a:gs pos="64999">
                    <a:srgbClr val="F0EBD5"/>
                  </a:gs>
                  <a:gs pos="100000">
                    <a:srgbClr val="D1C39F"/>
                  </a:gs>
                </a:gsLst>
                <a:lin ang="5400000" scaled="1"/>
              </a:gra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it-IT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4163" name="Rectangle 23"/>
              <p:cNvSpPr>
                <a:spLocks noChangeAspect="1" noChangeArrowheads="1"/>
              </p:cNvSpPr>
              <p:nvPr/>
            </p:nvSpPr>
            <p:spPr bwMode="auto">
              <a:xfrm>
                <a:off x="444" y="3191"/>
                <a:ext cx="112" cy="125"/>
              </a:xfrm>
              <a:prstGeom prst="rect">
                <a:avLst/>
              </a:prstGeom>
              <a:gradFill rotWithShape="0">
                <a:gsLst>
                  <a:gs pos="0">
                    <a:srgbClr val="FFEFD1"/>
                  </a:gs>
                  <a:gs pos="64999">
                    <a:srgbClr val="F0EBD5"/>
                  </a:gs>
                  <a:gs pos="100000">
                    <a:srgbClr val="D1C39F"/>
                  </a:gs>
                </a:gsLst>
                <a:lin ang="5400000" scaled="1"/>
              </a:gra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it-IT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4164" name="Rectangle 24"/>
              <p:cNvSpPr>
                <a:spLocks noChangeAspect="1" noChangeArrowheads="1"/>
              </p:cNvSpPr>
              <p:nvPr/>
            </p:nvSpPr>
            <p:spPr bwMode="auto">
              <a:xfrm>
                <a:off x="444" y="3521"/>
                <a:ext cx="112" cy="124"/>
              </a:xfrm>
              <a:prstGeom prst="rect">
                <a:avLst/>
              </a:prstGeom>
              <a:gradFill rotWithShape="0">
                <a:gsLst>
                  <a:gs pos="0">
                    <a:srgbClr val="FFEFD1"/>
                  </a:gs>
                  <a:gs pos="64999">
                    <a:srgbClr val="F0EBD5"/>
                  </a:gs>
                  <a:gs pos="100000">
                    <a:srgbClr val="D1C39F"/>
                  </a:gs>
                </a:gsLst>
                <a:lin ang="5400000" scaled="1"/>
              </a:gra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it-IT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4165" name="Rectangle 25"/>
              <p:cNvSpPr>
                <a:spLocks noChangeAspect="1" noChangeArrowheads="1"/>
              </p:cNvSpPr>
              <p:nvPr/>
            </p:nvSpPr>
            <p:spPr bwMode="auto">
              <a:xfrm>
                <a:off x="444" y="3850"/>
                <a:ext cx="112" cy="126"/>
              </a:xfrm>
              <a:prstGeom prst="rect">
                <a:avLst/>
              </a:prstGeom>
              <a:gradFill rotWithShape="0">
                <a:gsLst>
                  <a:gs pos="0">
                    <a:srgbClr val="FFEFD1"/>
                  </a:gs>
                  <a:gs pos="64999">
                    <a:srgbClr val="F0EBD5"/>
                  </a:gs>
                  <a:gs pos="100000">
                    <a:srgbClr val="D1C39F"/>
                  </a:gs>
                </a:gsLst>
                <a:lin ang="5400000" scaled="1"/>
              </a:gra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it-IT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4139" name="Text Box 26"/>
            <p:cNvSpPr txBox="1">
              <a:spLocks noChangeAspect="1" noChangeArrowheads="1"/>
            </p:cNvSpPr>
            <p:nvPr/>
          </p:nvSpPr>
          <p:spPr bwMode="auto">
            <a:xfrm>
              <a:off x="84" y="1258"/>
              <a:ext cx="295" cy="17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eaLnBrk="0" hangingPunct="0"/>
              <a:r>
                <a:rPr lang="en-GB" sz="1200">
                  <a:solidFill>
                    <a:srgbClr val="CC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500</a:t>
              </a:r>
            </a:p>
          </p:txBody>
        </p:sp>
        <p:sp>
          <p:nvSpPr>
            <p:cNvPr id="4140" name="Text Box 27"/>
            <p:cNvSpPr txBox="1">
              <a:spLocks noChangeAspect="1" noChangeArrowheads="1"/>
            </p:cNvSpPr>
            <p:nvPr/>
          </p:nvSpPr>
          <p:spPr bwMode="auto">
            <a:xfrm>
              <a:off x="28" y="2089"/>
              <a:ext cx="349" cy="17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eaLnBrk="0" hangingPunct="0"/>
              <a:r>
                <a:rPr lang="en-GB" sz="1200">
                  <a:solidFill>
                    <a:srgbClr val="CC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1000</a:t>
              </a:r>
            </a:p>
          </p:txBody>
        </p:sp>
        <p:sp>
          <p:nvSpPr>
            <p:cNvPr id="4141" name="Text Box 28"/>
            <p:cNvSpPr txBox="1">
              <a:spLocks noChangeAspect="1" noChangeArrowheads="1"/>
            </p:cNvSpPr>
            <p:nvPr/>
          </p:nvSpPr>
          <p:spPr bwMode="auto">
            <a:xfrm>
              <a:off x="28" y="2916"/>
              <a:ext cx="349" cy="17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eaLnBrk="0" hangingPunct="0"/>
              <a:r>
                <a:rPr lang="en-GB" sz="1200">
                  <a:solidFill>
                    <a:srgbClr val="CC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1500</a:t>
              </a:r>
            </a:p>
          </p:txBody>
        </p:sp>
        <p:sp>
          <p:nvSpPr>
            <p:cNvPr id="4142" name="Line 29"/>
            <p:cNvSpPr>
              <a:spLocks noChangeShapeType="1"/>
            </p:cNvSpPr>
            <p:nvPr/>
          </p:nvSpPr>
          <p:spPr bwMode="auto">
            <a:xfrm>
              <a:off x="397" y="538"/>
              <a:ext cx="0" cy="343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it-IT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143" name="Text Box 30"/>
            <p:cNvSpPr txBox="1">
              <a:spLocks noChangeAspect="1" noChangeArrowheads="1"/>
            </p:cNvSpPr>
            <p:nvPr/>
          </p:nvSpPr>
          <p:spPr bwMode="auto">
            <a:xfrm>
              <a:off x="28" y="3743"/>
              <a:ext cx="349" cy="17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eaLnBrk="0" hangingPunct="0"/>
              <a:r>
                <a:rPr lang="en-GB" sz="1200">
                  <a:solidFill>
                    <a:srgbClr val="CC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2000</a:t>
              </a:r>
            </a:p>
          </p:txBody>
        </p:sp>
        <p:sp>
          <p:nvSpPr>
            <p:cNvPr id="4144" name="Text Box 31"/>
            <p:cNvSpPr txBox="1">
              <a:spLocks noChangeAspect="1" noChangeArrowheads="1"/>
            </p:cNvSpPr>
            <p:nvPr/>
          </p:nvSpPr>
          <p:spPr bwMode="auto">
            <a:xfrm>
              <a:off x="84" y="599"/>
              <a:ext cx="295" cy="17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eaLnBrk="0" hangingPunct="0"/>
              <a:r>
                <a:rPr lang="en-GB" sz="1200">
                  <a:solidFill>
                    <a:srgbClr val="CC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100</a:t>
              </a:r>
            </a:p>
          </p:txBody>
        </p:sp>
      </p:grpSp>
      <p:sp>
        <p:nvSpPr>
          <p:cNvPr id="4100" name="Text Box 32"/>
          <p:cNvSpPr txBox="1">
            <a:spLocks noChangeAspect="1" noChangeArrowheads="1"/>
          </p:cNvSpPr>
          <p:nvPr/>
        </p:nvSpPr>
        <p:spPr bwMode="auto">
          <a:xfrm>
            <a:off x="4584700" y="377617"/>
            <a:ext cx="2185214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eaLnBrk="0" hangingPunct="0"/>
            <a:r>
              <a:rPr lang="en-GB" sz="1600">
                <a:latin typeface="Times New Roman" panose="02020603050405020304" pitchFamily="18" charset="0"/>
                <a:cs typeface="Times New Roman" panose="02020603050405020304" pitchFamily="18" charset="0"/>
              </a:rPr>
              <a:t>Africa &amp; Vicino Oriente</a:t>
            </a:r>
          </a:p>
        </p:txBody>
      </p:sp>
      <p:sp>
        <p:nvSpPr>
          <p:cNvPr id="4101" name="Text Box 33"/>
          <p:cNvSpPr txBox="1">
            <a:spLocks noChangeAspect="1" noChangeArrowheads="1"/>
          </p:cNvSpPr>
          <p:nvPr/>
        </p:nvSpPr>
        <p:spPr bwMode="auto">
          <a:xfrm>
            <a:off x="7359650" y="377617"/>
            <a:ext cx="1539204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eaLnBrk="0" hangingPunct="0"/>
            <a:r>
              <a:rPr lang="en-GB" sz="1600">
                <a:latin typeface="Times New Roman" panose="02020603050405020304" pitchFamily="18" charset="0"/>
                <a:cs typeface="Times New Roman" panose="02020603050405020304" pitchFamily="18" charset="0"/>
              </a:rPr>
              <a:t>Estremo Oriente</a:t>
            </a:r>
          </a:p>
        </p:txBody>
      </p:sp>
      <p:sp>
        <p:nvSpPr>
          <p:cNvPr id="4102" name="Text Box 34"/>
          <p:cNvSpPr txBox="1">
            <a:spLocks noChangeAspect="1" noChangeArrowheads="1"/>
          </p:cNvSpPr>
          <p:nvPr/>
        </p:nvSpPr>
        <p:spPr bwMode="auto">
          <a:xfrm>
            <a:off x="2651125" y="377617"/>
            <a:ext cx="777777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eaLnBrk="0" hangingPunct="0"/>
            <a:r>
              <a:rPr lang="en-GB" sz="1600">
                <a:latin typeface="Times New Roman" panose="02020603050405020304" pitchFamily="18" charset="0"/>
                <a:cs typeface="Times New Roman" panose="02020603050405020304" pitchFamily="18" charset="0"/>
              </a:rPr>
              <a:t>Europa</a:t>
            </a:r>
          </a:p>
        </p:txBody>
      </p:sp>
      <p:sp>
        <p:nvSpPr>
          <p:cNvPr id="4103" name="Text Box 35"/>
          <p:cNvSpPr txBox="1">
            <a:spLocks noChangeArrowheads="1"/>
          </p:cNvSpPr>
          <p:nvPr/>
        </p:nvSpPr>
        <p:spPr bwMode="auto">
          <a:xfrm>
            <a:off x="611188" y="2044700"/>
            <a:ext cx="2160587" cy="868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 eaLnBrk="0" hangingPunct="0">
              <a:lnSpc>
                <a:spcPct val="120000"/>
              </a:lnSpc>
            </a:pPr>
            <a:r>
              <a:rPr lang="en-GB" sz="1400" b="1">
                <a:latin typeface="Times New Roman" panose="02020603050405020304" pitchFamily="18" charset="0"/>
                <a:cs typeface="Times New Roman" panose="02020603050405020304" pitchFamily="18" charset="0"/>
              </a:rPr>
              <a:t>Diffusione in Europa</a:t>
            </a:r>
          </a:p>
          <a:p>
            <a:pPr algn="r" eaLnBrk="0" hangingPunct="0">
              <a:lnSpc>
                <a:spcPct val="120000"/>
              </a:lnSpc>
            </a:pPr>
            <a:r>
              <a:rPr lang="en-GB" sz="1400" b="1">
                <a:latin typeface="Times New Roman" panose="02020603050405020304" pitchFamily="18" charset="0"/>
                <a:cs typeface="Times New Roman" panose="02020603050405020304" pitchFamily="18" charset="0"/>
              </a:rPr>
              <a:t> dell' Acheuleano</a:t>
            </a:r>
          </a:p>
          <a:p>
            <a:pPr algn="r" eaLnBrk="0" hangingPunct="0">
              <a:lnSpc>
                <a:spcPct val="120000"/>
              </a:lnSpc>
            </a:pPr>
            <a:r>
              <a:rPr lang="en-GB" sz="1400" b="1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GB" sz="1400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H. heidelbergensis</a:t>
            </a:r>
            <a:r>
              <a:rPr lang="en-GB" sz="140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  <p:sp>
        <p:nvSpPr>
          <p:cNvPr id="4104" name="Text Box 36"/>
          <p:cNvSpPr txBox="1">
            <a:spLocks noChangeArrowheads="1"/>
          </p:cNvSpPr>
          <p:nvPr/>
        </p:nvSpPr>
        <p:spPr bwMode="auto">
          <a:xfrm>
            <a:off x="1033250" y="2981325"/>
            <a:ext cx="1630575" cy="8679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r" eaLnBrk="0" hangingPunct="0">
              <a:lnSpc>
                <a:spcPct val="120000"/>
              </a:lnSpc>
            </a:pPr>
            <a:r>
              <a:rPr lang="en-GB" sz="1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Primi</a:t>
            </a:r>
            <a:r>
              <a:rPr lang="en-GB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esseri</a:t>
            </a:r>
            <a:r>
              <a:rPr lang="en-GB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umani</a:t>
            </a:r>
            <a:endParaRPr lang="en-GB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 eaLnBrk="0" hangingPunct="0">
              <a:lnSpc>
                <a:spcPct val="120000"/>
              </a:lnSpc>
            </a:pPr>
            <a:r>
              <a:rPr lang="en-GB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 Europa:</a:t>
            </a:r>
          </a:p>
          <a:p>
            <a:pPr algn="r" eaLnBrk="0" hangingPunct="0">
              <a:lnSpc>
                <a:spcPct val="120000"/>
              </a:lnSpc>
            </a:pPr>
            <a:r>
              <a:rPr lang="en-GB" sz="1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Atapuerca</a:t>
            </a:r>
            <a:r>
              <a:rPr lang="en-GB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TD6</a:t>
            </a:r>
            <a:endParaRPr lang="en-GB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105" name="Text Box 37"/>
          <p:cNvSpPr txBox="1">
            <a:spLocks noChangeArrowheads="1"/>
          </p:cNvSpPr>
          <p:nvPr/>
        </p:nvSpPr>
        <p:spPr bwMode="auto">
          <a:xfrm>
            <a:off x="1079388" y="5070475"/>
            <a:ext cx="2605200" cy="6093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r" eaLnBrk="0" hangingPunct="0">
              <a:lnSpc>
                <a:spcPct val="120000"/>
              </a:lnSpc>
            </a:pPr>
            <a:r>
              <a:rPr lang="en-GB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Prima </a:t>
            </a:r>
            <a:r>
              <a:rPr lang="en-GB" sz="1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diffusione</a:t>
            </a:r>
            <a:r>
              <a:rPr lang="en-GB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extra-</a:t>
            </a:r>
            <a:r>
              <a:rPr lang="en-GB" sz="1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africana</a:t>
            </a:r>
            <a:endParaRPr lang="en-GB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 eaLnBrk="0" hangingPunct="0">
              <a:lnSpc>
                <a:spcPct val="120000"/>
              </a:lnSpc>
            </a:pPr>
            <a:r>
              <a:rPr lang="en-GB" sz="1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Dmanissi</a:t>
            </a:r>
            <a:endParaRPr lang="en-GB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82694" name="Line 38"/>
          <p:cNvSpPr>
            <a:spLocks noChangeShapeType="1"/>
          </p:cNvSpPr>
          <p:nvPr/>
        </p:nvSpPr>
        <p:spPr bwMode="auto">
          <a:xfrm rot="300000" flipV="1">
            <a:off x="2560638" y="2287588"/>
            <a:ext cx="1503362" cy="149225"/>
          </a:xfrm>
          <a:prstGeom prst="line">
            <a:avLst/>
          </a:prstGeom>
          <a:noFill/>
          <a:ln w="28575">
            <a:solidFill>
              <a:schemeClr val="tx2"/>
            </a:solidFill>
            <a:round/>
            <a:headEnd/>
            <a:tailEnd type="arrow" w="med" len="lg"/>
          </a:ln>
          <a:effectLst>
            <a:outerShdw dist="28398" dir="1593903" algn="ctr" rotWithShape="0">
              <a:schemeClr val="bg1"/>
            </a:outerShdw>
          </a:effectLst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it-IT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107" name="AutoShape 39"/>
          <p:cNvSpPr>
            <a:spLocks noChangeArrowheads="1"/>
          </p:cNvSpPr>
          <p:nvPr/>
        </p:nvSpPr>
        <p:spPr bwMode="auto">
          <a:xfrm>
            <a:off x="6508750" y="4225925"/>
            <a:ext cx="1079500" cy="485775"/>
          </a:xfrm>
          <a:prstGeom prst="leftRightArrow">
            <a:avLst>
              <a:gd name="adj1" fmla="val 50000"/>
              <a:gd name="adj2" fmla="val 44444"/>
            </a:avLst>
          </a:prstGeom>
          <a:gradFill rotWithShape="0">
            <a:gsLst>
              <a:gs pos="0">
                <a:srgbClr val="777777"/>
              </a:gs>
              <a:gs pos="100000">
                <a:srgbClr val="FFFFFF"/>
              </a:gs>
            </a:gsLst>
            <a:lin ang="0" scaled="1"/>
          </a:gra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it-IT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108" name="AutoShape 40"/>
          <p:cNvSpPr>
            <a:spLocks noChangeAspect="1" noChangeArrowheads="1"/>
          </p:cNvSpPr>
          <p:nvPr/>
        </p:nvSpPr>
        <p:spPr bwMode="auto">
          <a:xfrm rot="5400000" flipH="1">
            <a:off x="6163469" y="1566069"/>
            <a:ext cx="1693863" cy="1285875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17694720 60000 65536"/>
              <a:gd name="T9" fmla="*/ 5898240 60000 65536"/>
              <a:gd name="T10" fmla="*/ 5898240 60000 65536"/>
              <a:gd name="T11" fmla="*/ 0 60000 65536"/>
              <a:gd name="T12" fmla="*/ 12427 w 21600"/>
              <a:gd name="T13" fmla="*/ 3974 h 21600"/>
              <a:gd name="T14" fmla="*/ 18424 w 21600"/>
              <a:gd name="T15" fmla="*/ 8184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21600" y="6079"/>
                </a:moveTo>
                <a:lnTo>
                  <a:pt x="12427" y="0"/>
                </a:lnTo>
                <a:lnTo>
                  <a:pt x="12427" y="3974"/>
                </a:lnTo>
                <a:cubicBezTo>
                  <a:pt x="5564" y="3974"/>
                  <a:pt x="0" y="7638"/>
                  <a:pt x="0" y="12158"/>
                </a:cubicBezTo>
                <a:lnTo>
                  <a:pt x="0" y="21600"/>
                </a:lnTo>
                <a:lnTo>
                  <a:pt x="4303" y="21600"/>
                </a:lnTo>
                <a:lnTo>
                  <a:pt x="4303" y="12158"/>
                </a:lnTo>
                <a:cubicBezTo>
                  <a:pt x="4303" y="9963"/>
                  <a:pt x="7940" y="8184"/>
                  <a:pt x="12427" y="8184"/>
                </a:cubicBezTo>
                <a:lnTo>
                  <a:pt x="12427" y="12158"/>
                </a:lnTo>
                <a:close/>
              </a:path>
            </a:pathLst>
          </a:custGeom>
          <a:gradFill rotWithShape="0">
            <a:gsLst>
              <a:gs pos="0">
                <a:srgbClr val="777777"/>
              </a:gs>
              <a:gs pos="100000">
                <a:srgbClr val="FFFFFF"/>
              </a:gs>
            </a:gsLst>
            <a:lin ang="0" scaled="1"/>
          </a:gra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it-IT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109" name="AutoShape 41"/>
          <p:cNvSpPr>
            <a:spLocks noChangeAspect="1" noChangeArrowheads="1"/>
          </p:cNvSpPr>
          <p:nvPr/>
        </p:nvSpPr>
        <p:spPr bwMode="auto">
          <a:xfrm>
            <a:off x="5737225" y="1041400"/>
            <a:ext cx="833438" cy="288925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17694720 60000 65536"/>
              <a:gd name="T9" fmla="*/ 5898240 60000 65536"/>
              <a:gd name="T10" fmla="*/ 5898240 60000 65536"/>
              <a:gd name="T11" fmla="*/ 0 60000 65536"/>
              <a:gd name="T12" fmla="*/ 12427 w 21600"/>
              <a:gd name="T13" fmla="*/ 2912 h 21600"/>
              <a:gd name="T14" fmla="*/ 18227 w 21600"/>
              <a:gd name="T15" fmla="*/ 9246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21600" y="6079"/>
                </a:moveTo>
                <a:lnTo>
                  <a:pt x="15126" y="0"/>
                </a:lnTo>
                <a:lnTo>
                  <a:pt x="15126" y="2912"/>
                </a:lnTo>
                <a:lnTo>
                  <a:pt x="12427" y="2912"/>
                </a:lnTo>
                <a:cubicBezTo>
                  <a:pt x="5564" y="2912"/>
                  <a:pt x="0" y="7052"/>
                  <a:pt x="0" y="12158"/>
                </a:cubicBezTo>
                <a:lnTo>
                  <a:pt x="0" y="21600"/>
                </a:lnTo>
                <a:lnTo>
                  <a:pt x="6474" y="21600"/>
                </a:lnTo>
                <a:lnTo>
                  <a:pt x="6474" y="12158"/>
                </a:lnTo>
                <a:cubicBezTo>
                  <a:pt x="6474" y="10550"/>
                  <a:pt x="9139" y="9246"/>
                  <a:pt x="12427" y="9246"/>
                </a:cubicBezTo>
                <a:lnTo>
                  <a:pt x="15126" y="9246"/>
                </a:lnTo>
                <a:lnTo>
                  <a:pt x="15126" y="12158"/>
                </a:lnTo>
                <a:close/>
              </a:path>
            </a:pathLst>
          </a:custGeom>
          <a:gradFill rotWithShape="0">
            <a:gsLst>
              <a:gs pos="0">
                <a:srgbClr val="777777"/>
              </a:gs>
              <a:gs pos="100000">
                <a:srgbClr val="FFFFFF"/>
              </a:gs>
            </a:gsLst>
            <a:lin ang="0" scaled="1"/>
          </a:gra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it-IT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110" name="AutoShape 42"/>
          <p:cNvSpPr>
            <a:spLocks noChangeAspect="1" noChangeArrowheads="1"/>
          </p:cNvSpPr>
          <p:nvPr/>
        </p:nvSpPr>
        <p:spPr bwMode="auto">
          <a:xfrm flipH="1">
            <a:off x="4564063" y="1041400"/>
            <a:ext cx="833437" cy="288925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17694720 60000 65536"/>
              <a:gd name="T9" fmla="*/ 5898240 60000 65536"/>
              <a:gd name="T10" fmla="*/ 5898240 60000 65536"/>
              <a:gd name="T11" fmla="*/ 0 60000 65536"/>
              <a:gd name="T12" fmla="*/ 12427 w 21600"/>
              <a:gd name="T13" fmla="*/ 2912 h 21600"/>
              <a:gd name="T14" fmla="*/ 18227 w 21600"/>
              <a:gd name="T15" fmla="*/ 9246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21600" y="6079"/>
                </a:moveTo>
                <a:lnTo>
                  <a:pt x="15126" y="0"/>
                </a:lnTo>
                <a:lnTo>
                  <a:pt x="15126" y="2912"/>
                </a:lnTo>
                <a:lnTo>
                  <a:pt x="12427" y="2912"/>
                </a:lnTo>
                <a:cubicBezTo>
                  <a:pt x="5564" y="2912"/>
                  <a:pt x="0" y="7052"/>
                  <a:pt x="0" y="12158"/>
                </a:cubicBezTo>
                <a:lnTo>
                  <a:pt x="0" y="21600"/>
                </a:lnTo>
                <a:lnTo>
                  <a:pt x="6474" y="21600"/>
                </a:lnTo>
                <a:lnTo>
                  <a:pt x="6474" y="12158"/>
                </a:lnTo>
                <a:cubicBezTo>
                  <a:pt x="6474" y="10550"/>
                  <a:pt x="9139" y="9246"/>
                  <a:pt x="12427" y="9246"/>
                </a:cubicBezTo>
                <a:lnTo>
                  <a:pt x="15126" y="9246"/>
                </a:lnTo>
                <a:lnTo>
                  <a:pt x="15126" y="12158"/>
                </a:lnTo>
                <a:close/>
              </a:path>
            </a:pathLst>
          </a:custGeom>
          <a:gradFill rotWithShape="0">
            <a:gsLst>
              <a:gs pos="0">
                <a:srgbClr val="777777"/>
              </a:gs>
              <a:gs pos="100000">
                <a:srgbClr val="FFFFFF"/>
              </a:gs>
            </a:gsLst>
            <a:lin ang="0" scaled="1"/>
          </a:gra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it-IT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111" name="AutoShape 43"/>
          <p:cNvSpPr>
            <a:spLocks noChangeAspect="1" noChangeArrowheads="1"/>
          </p:cNvSpPr>
          <p:nvPr/>
        </p:nvSpPr>
        <p:spPr bwMode="auto">
          <a:xfrm>
            <a:off x="5054600" y="868363"/>
            <a:ext cx="1017588" cy="941387"/>
          </a:xfrm>
          <a:prstGeom prst="upArrow">
            <a:avLst>
              <a:gd name="adj1" fmla="val 25963"/>
              <a:gd name="adj2" fmla="val 17681"/>
            </a:avLst>
          </a:prstGeom>
          <a:gradFill rotWithShape="0">
            <a:gsLst>
              <a:gs pos="0">
                <a:srgbClr val="777777"/>
              </a:gs>
              <a:gs pos="100000">
                <a:srgbClr val="FFFFFF"/>
              </a:gs>
            </a:gsLst>
            <a:lin ang="0" scaled="1"/>
          </a:gra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it-IT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112" name="AutoShape 44"/>
          <p:cNvSpPr>
            <a:spLocks noChangeAspect="1" noChangeArrowheads="1"/>
          </p:cNvSpPr>
          <p:nvPr/>
        </p:nvSpPr>
        <p:spPr bwMode="auto">
          <a:xfrm rot="5400000" flipH="1">
            <a:off x="4328319" y="1343819"/>
            <a:ext cx="1751013" cy="1698625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17694720 60000 65536"/>
              <a:gd name="T9" fmla="*/ 5898240 60000 65536"/>
              <a:gd name="T10" fmla="*/ 5898240 60000 65536"/>
              <a:gd name="T11" fmla="*/ 0 60000 65536"/>
              <a:gd name="T12" fmla="*/ 12427 w 21600"/>
              <a:gd name="T13" fmla="*/ 4105 h 21600"/>
              <a:gd name="T14" fmla="*/ 19368 w 21600"/>
              <a:gd name="T15" fmla="*/ 8053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21600" y="6079"/>
                </a:moveTo>
                <a:lnTo>
                  <a:pt x="14725" y="0"/>
                </a:lnTo>
                <a:lnTo>
                  <a:pt x="14725" y="4105"/>
                </a:lnTo>
                <a:lnTo>
                  <a:pt x="12427" y="4105"/>
                </a:lnTo>
                <a:cubicBezTo>
                  <a:pt x="5564" y="4105"/>
                  <a:pt x="0" y="7710"/>
                  <a:pt x="0" y="12158"/>
                </a:cubicBezTo>
                <a:lnTo>
                  <a:pt x="0" y="21600"/>
                </a:lnTo>
                <a:lnTo>
                  <a:pt x="4035" y="21600"/>
                </a:lnTo>
                <a:lnTo>
                  <a:pt x="4035" y="12158"/>
                </a:lnTo>
                <a:cubicBezTo>
                  <a:pt x="4035" y="9891"/>
                  <a:pt x="7792" y="8053"/>
                  <a:pt x="12427" y="8053"/>
                </a:cubicBezTo>
                <a:lnTo>
                  <a:pt x="14725" y="8053"/>
                </a:lnTo>
                <a:lnTo>
                  <a:pt x="14725" y="12158"/>
                </a:lnTo>
                <a:close/>
              </a:path>
            </a:pathLst>
          </a:custGeom>
          <a:gradFill rotWithShape="0">
            <a:gsLst>
              <a:gs pos="0">
                <a:srgbClr val="777777"/>
              </a:gs>
              <a:gs pos="100000">
                <a:srgbClr val="FFFFFF"/>
              </a:gs>
            </a:gsLst>
            <a:lin ang="0" scaled="1"/>
          </a:gra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it-IT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113" name="AutoShape 45"/>
          <p:cNvSpPr>
            <a:spLocks noChangeAspect="1" noChangeArrowheads="1"/>
          </p:cNvSpPr>
          <p:nvPr/>
        </p:nvSpPr>
        <p:spPr bwMode="auto">
          <a:xfrm rot="5400000" flipH="1">
            <a:off x="7620793" y="107157"/>
            <a:ext cx="265113" cy="1828800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17694720 60000 65536"/>
              <a:gd name="T9" fmla="*/ 5898240 60000 65536"/>
              <a:gd name="T10" fmla="*/ 5898240 60000 65536"/>
              <a:gd name="T11" fmla="*/ 0 60000 65536"/>
              <a:gd name="T12" fmla="*/ 12427 w 21600"/>
              <a:gd name="T13" fmla="*/ 2912 h 21600"/>
              <a:gd name="T14" fmla="*/ 18227 w 21600"/>
              <a:gd name="T15" fmla="*/ 9246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21600" y="6079"/>
                </a:moveTo>
                <a:lnTo>
                  <a:pt x="15126" y="0"/>
                </a:lnTo>
                <a:lnTo>
                  <a:pt x="15126" y="2912"/>
                </a:lnTo>
                <a:lnTo>
                  <a:pt x="12427" y="2912"/>
                </a:lnTo>
                <a:cubicBezTo>
                  <a:pt x="5564" y="2912"/>
                  <a:pt x="0" y="7052"/>
                  <a:pt x="0" y="12158"/>
                </a:cubicBezTo>
                <a:lnTo>
                  <a:pt x="0" y="21600"/>
                </a:lnTo>
                <a:lnTo>
                  <a:pt x="6474" y="21600"/>
                </a:lnTo>
                <a:lnTo>
                  <a:pt x="6474" y="12158"/>
                </a:lnTo>
                <a:cubicBezTo>
                  <a:pt x="6474" y="10550"/>
                  <a:pt x="9139" y="9246"/>
                  <a:pt x="12427" y="9246"/>
                </a:cubicBezTo>
                <a:lnTo>
                  <a:pt x="15126" y="9246"/>
                </a:lnTo>
                <a:lnTo>
                  <a:pt x="15126" y="12158"/>
                </a:lnTo>
                <a:close/>
              </a:path>
            </a:pathLst>
          </a:custGeom>
          <a:gradFill rotWithShape="0">
            <a:gsLst>
              <a:gs pos="0">
                <a:srgbClr val="777777"/>
              </a:gs>
              <a:gs pos="100000">
                <a:srgbClr val="FFFFFF"/>
              </a:gs>
            </a:gsLst>
            <a:lin ang="0" scaled="1"/>
          </a:gra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it-IT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114" name="AutoShape 46"/>
          <p:cNvSpPr>
            <a:spLocks noChangeAspect="1" noChangeArrowheads="1"/>
          </p:cNvSpPr>
          <p:nvPr/>
        </p:nvSpPr>
        <p:spPr bwMode="auto">
          <a:xfrm rot="-5400000">
            <a:off x="3298031" y="107157"/>
            <a:ext cx="265113" cy="1828800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17694720 60000 65536"/>
              <a:gd name="T9" fmla="*/ 5898240 60000 65536"/>
              <a:gd name="T10" fmla="*/ 5898240 60000 65536"/>
              <a:gd name="T11" fmla="*/ 0 60000 65536"/>
              <a:gd name="T12" fmla="*/ 12427 w 21600"/>
              <a:gd name="T13" fmla="*/ 2912 h 21600"/>
              <a:gd name="T14" fmla="*/ 18227 w 21600"/>
              <a:gd name="T15" fmla="*/ 9246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21600" y="6079"/>
                </a:moveTo>
                <a:lnTo>
                  <a:pt x="15126" y="0"/>
                </a:lnTo>
                <a:lnTo>
                  <a:pt x="15126" y="2912"/>
                </a:lnTo>
                <a:lnTo>
                  <a:pt x="12427" y="2912"/>
                </a:lnTo>
                <a:cubicBezTo>
                  <a:pt x="5564" y="2912"/>
                  <a:pt x="0" y="7052"/>
                  <a:pt x="0" y="12158"/>
                </a:cubicBezTo>
                <a:lnTo>
                  <a:pt x="0" y="21600"/>
                </a:lnTo>
                <a:lnTo>
                  <a:pt x="6474" y="21600"/>
                </a:lnTo>
                <a:lnTo>
                  <a:pt x="6474" y="12158"/>
                </a:lnTo>
                <a:cubicBezTo>
                  <a:pt x="6474" y="10550"/>
                  <a:pt x="9139" y="9246"/>
                  <a:pt x="12427" y="9246"/>
                </a:cubicBezTo>
                <a:lnTo>
                  <a:pt x="15126" y="9246"/>
                </a:lnTo>
                <a:lnTo>
                  <a:pt x="15126" y="12158"/>
                </a:lnTo>
                <a:close/>
              </a:path>
            </a:pathLst>
          </a:custGeom>
          <a:gradFill rotWithShape="0">
            <a:gsLst>
              <a:gs pos="0">
                <a:srgbClr val="777777"/>
              </a:gs>
              <a:gs pos="100000">
                <a:srgbClr val="FFFFFF"/>
              </a:gs>
            </a:gsLst>
            <a:lin ang="0" scaled="1"/>
          </a:gra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it-IT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115" name="AutoShape 47"/>
          <p:cNvSpPr>
            <a:spLocks noChangeAspect="1" noChangeArrowheads="1"/>
          </p:cNvSpPr>
          <p:nvPr/>
        </p:nvSpPr>
        <p:spPr bwMode="auto">
          <a:xfrm>
            <a:off x="2519363" y="987425"/>
            <a:ext cx="1014412" cy="2112963"/>
          </a:xfrm>
          <a:prstGeom prst="upArrow">
            <a:avLst>
              <a:gd name="adj1" fmla="val 25963"/>
              <a:gd name="adj2" fmla="val 65796"/>
            </a:avLst>
          </a:prstGeom>
          <a:gradFill rotWithShape="0">
            <a:gsLst>
              <a:gs pos="0">
                <a:srgbClr val="777777"/>
              </a:gs>
              <a:gs pos="100000">
                <a:srgbClr val="FFFFFF"/>
              </a:gs>
            </a:gsLst>
            <a:lin ang="0" scaled="1"/>
          </a:gra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it-IT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116" name="AutoShape 48"/>
          <p:cNvSpPr>
            <a:spLocks noChangeAspect="1" noChangeArrowheads="1"/>
          </p:cNvSpPr>
          <p:nvPr/>
        </p:nvSpPr>
        <p:spPr bwMode="auto">
          <a:xfrm flipH="1">
            <a:off x="4168775" y="2413000"/>
            <a:ext cx="1193800" cy="1698625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17694720 60000 65536"/>
              <a:gd name="T9" fmla="*/ 5898240 60000 65536"/>
              <a:gd name="T10" fmla="*/ 5898240 60000 65536"/>
              <a:gd name="T11" fmla="*/ 0 60000 65536"/>
              <a:gd name="T12" fmla="*/ 12427 w 21600"/>
              <a:gd name="T13" fmla="*/ 3813 h 21600"/>
              <a:gd name="T14" fmla="*/ 19174 w 21600"/>
              <a:gd name="T15" fmla="*/ 8345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21600" y="6079"/>
                </a:moveTo>
                <a:lnTo>
                  <a:pt x="15092" y="0"/>
                </a:lnTo>
                <a:lnTo>
                  <a:pt x="15092" y="3813"/>
                </a:lnTo>
                <a:lnTo>
                  <a:pt x="12427" y="3813"/>
                </a:lnTo>
                <a:cubicBezTo>
                  <a:pt x="5564" y="3813"/>
                  <a:pt x="0" y="7549"/>
                  <a:pt x="0" y="12158"/>
                </a:cubicBezTo>
                <a:lnTo>
                  <a:pt x="0" y="21600"/>
                </a:lnTo>
                <a:lnTo>
                  <a:pt x="4632" y="21600"/>
                </a:lnTo>
                <a:lnTo>
                  <a:pt x="4632" y="12158"/>
                </a:lnTo>
                <a:cubicBezTo>
                  <a:pt x="4632" y="10052"/>
                  <a:pt x="8122" y="8345"/>
                  <a:pt x="12427" y="8345"/>
                </a:cubicBezTo>
                <a:lnTo>
                  <a:pt x="15092" y="8345"/>
                </a:lnTo>
                <a:lnTo>
                  <a:pt x="15092" y="12158"/>
                </a:lnTo>
                <a:close/>
              </a:path>
            </a:pathLst>
          </a:custGeom>
          <a:solidFill>
            <a:srgbClr val="FFFFCC"/>
          </a:solidFill>
          <a:ln w="19050">
            <a:solidFill>
              <a:srgbClr val="777777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it-IT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117" name="AutoShape 49"/>
          <p:cNvSpPr>
            <a:spLocks noChangeAspect="1" noChangeArrowheads="1"/>
          </p:cNvSpPr>
          <p:nvPr/>
        </p:nvSpPr>
        <p:spPr bwMode="auto">
          <a:xfrm>
            <a:off x="7594600" y="1063625"/>
            <a:ext cx="1017588" cy="2327275"/>
          </a:xfrm>
          <a:prstGeom prst="upArrow">
            <a:avLst>
              <a:gd name="adj1" fmla="val 25963"/>
              <a:gd name="adj2" fmla="val 72243"/>
            </a:avLst>
          </a:prstGeom>
          <a:gradFill rotWithShape="0">
            <a:gsLst>
              <a:gs pos="0">
                <a:srgbClr val="777777"/>
              </a:gs>
              <a:gs pos="100000">
                <a:srgbClr val="FFFFFF"/>
              </a:gs>
            </a:gsLst>
            <a:lin ang="0" scaled="1"/>
          </a:gra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it-IT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118" name="AutoShape 50"/>
          <p:cNvSpPr>
            <a:spLocks noChangeAspect="1" noChangeArrowheads="1"/>
          </p:cNvSpPr>
          <p:nvPr/>
        </p:nvSpPr>
        <p:spPr bwMode="auto">
          <a:xfrm>
            <a:off x="7597775" y="2968625"/>
            <a:ext cx="1014413" cy="2328863"/>
          </a:xfrm>
          <a:prstGeom prst="upArrow">
            <a:avLst>
              <a:gd name="adj1" fmla="val 25963"/>
              <a:gd name="adj2" fmla="val 72519"/>
            </a:avLst>
          </a:prstGeom>
          <a:gradFill rotWithShape="0">
            <a:gsLst>
              <a:gs pos="0">
                <a:srgbClr val="777777"/>
              </a:gs>
              <a:gs pos="100000">
                <a:srgbClr val="FFFFFF"/>
              </a:gs>
            </a:gsLst>
            <a:lin ang="0" scaled="1"/>
          </a:gra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it-IT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119" name="AutoShape 51"/>
          <p:cNvSpPr>
            <a:spLocks noChangeAspect="1" noChangeArrowheads="1"/>
          </p:cNvSpPr>
          <p:nvPr/>
        </p:nvSpPr>
        <p:spPr bwMode="auto">
          <a:xfrm rot="5400000" flipH="1">
            <a:off x="7402513" y="4548187"/>
            <a:ext cx="547688" cy="1897063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17694720 60000 65536"/>
              <a:gd name="T9" fmla="*/ 5898240 60000 65536"/>
              <a:gd name="T10" fmla="*/ 5898240 60000 65536"/>
              <a:gd name="T11" fmla="*/ 0 60000 65536"/>
              <a:gd name="T12" fmla="*/ 12427 w 21600"/>
              <a:gd name="T13" fmla="*/ 2912 h 21600"/>
              <a:gd name="T14" fmla="*/ 18227 w 21600"/>
              <a:gd name="T15" fmla="*/ 9246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21600" y="6079"/>
                </a:moveTo>
                <a:lnTo>
                  <a:pt x="15126" y="0"/>
                </a:lnTo>
                <a:lnTo>
                  <a:pt x="15126" y="2912"/>
                </a:lnTo>
                <a:lnTo>
                  <a:pt x="12427" y="2912"/>
                </a:lnTo>
                <a:cubicBezTo>
                  <a:pt x="5564" y="2912"/>
                  <a:pt x="0" y="7052"/>
                  <a:pt x="0" y="12158"/>
                </a:cubicBezTo>
                <a:lnTo>
                  <a:pt x="0" y="21600"/>
                </a:lnTo>
                <a:lnTo>
                  <a:pt x="6474" y="21600"/>
                </a:lnTo>
                <a:lnTo>
                  <a:pt x="6474" y="12158"/>
                </a:lnTo>
                <a:cubicBezTo>
                  <a:pt x="6474" y="10550"/>
                  <a:pt x="9139" y="9246"/>
                  <a:pt x="12427" y="9246"/>
                </a:cubicBezTo>
                <a:lnTo>
                  <a:pt x="15126" y="9246"/>
                </a:lnTo>
                <a:lnTo>
                  <a:pt x="15126" y="12158"/>
                </a:lnTo>
                <a:close/>
              </a:path>
            </a:pathLst>
          </a:custGeom>
          <a:gradFill rotWithShape="0">
            <a:gsLst>
              <a:gs pos="0">
                <a:srgbClr val="777777"/>
              </a:gs>
              <a:gs pos="100000">
                <a:srgbClr val="FFFFFF"/>
              </a:gs>
            </a:gsLst>
            <a:lin ang="0" scaled="1"/>
          </a:gra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it-IT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120" name="AutoShape 52"/>
          <p:cNvSpPr>
            <a:spLocks noChangeAspect="1" noChangeArrowheads="1"/>
          </p:cNvSpPr>
          <p:nvPr/>
        </p:nvSpPr>
        <p:spPr bwMode="auto">
          <a:xfrm>
            <a:off x="5737225" y="2413000"/>
            <a:ext cx="1193800" cy="1698625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17694720 60000 65536"/>
              <a:gd name="T9" fmla="*/ 5898240 60000 65536"/>
              <a:gd name="T10" fmla="*/ 5898240 60000 65536"/>
              <a:gd name="T11" fmla="*/ 0 60000 65536"/>
              <a:gd name="T12" fmla="*/ 12427 w 21600"/>
              <a:gd name="T13" fmla="*/ 3813 h 21600"/>
              <a:gd name="T14" fmla="*/ 19174 w 21600"/>
              <a:gd name="T15" fmla="*/ 8345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21600" y="6079"/>
                </a:moveTo>
                <a:lnTo>
                  <a:pt x="15092" y="0"/>
                </a:lnTo>
                <a:lnTo>
                  <a:pt x="15092" y="3813"/>
                </a:lnTo>
                <a:lnTo>
                  <a:pt x="12427" y="3813"/>
                </a:lnTo>
                <a:cubicBezTo>
                  <a:pt x="5564" y="3813"/>
                  <a:pt x="0" y="7549"/>
                  <a:pt x="0" y="12158"/>
                </a:cubicBezTo>
                <a:lnTo>
                  <a:pt x="0" y="21600"/>
                </a:lnTo>
                <a:lnTo>
                  <a:pt x="4632" y="21600"/>
                </a:lnTo>
                <a:lnTo>
                  <a:pt x="4632" y="12158"/>
                </a:lnTo>
                <a:cubicBezTo>
                  <a:pt x="4632" y="10052"/>
                  <a:pt x="8122" y="8345"/>
                  <a:pt x="12427" y="8345"/>
                </a:cubicBezTo>
                <a:lnTo>
                  <a:pt x="15092" y="8345"/>
                </a:lnTo>
                <a:lnTo>
                  <a:pt x="15092" y="12158"/>
                </a:lnTo>
                <a:close/>
              </a:path>
            </a:pathLst>
          </a:custGeom>
          <a:gradFill rotWithShape="0">
            <a:gsLst>
              <a:gs pos="0">
                <a:srgbClr val="777777"/>
              </a:gs>
              <a:gs pos="100000">
                <a:srgbClr val="FFFFFF"/>
              </a:gs>
            </a:gsLst>
            <a:lin ang="0" scaled="1"/>
          </a:gra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it-IT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121" name="AutoShape 53"/>
          <p:cNvSpPr>
            <a:spLocks noChangeAspect="1" noChangeArrowheads="1"/>
          </p:cNvSpPr>
          <p:nvPr/>
        </p:nvSpPr>
        <p:spPr bwMode="auto">
          <a:xfrm>
            <a:off x="4930775" y="3270250"/>
            <a:ext cx="1247775" cy="3048000"/>
          </a:xfrm>
          <a:prstGeom prst="upArrow">
            <a:avLst>
              <a:gd name="adj1" fmla="val 25963"/>
              <a:gd name="adj2" fmla="val 77161"/>
            </a:avLst>
          </a:prstGeom>
          <a:gradFill rotWithShape="0">
            <a:gsLst>
              <a:gs pos="0">
                <a:srgbClr val="777777"/>
              </a:gs>
              <a:gs pos="100000">
                <a:srgbClr val="FFFFFF"/>
              </a:gs>
            </a:gsLst>
            <a:lin ang="0" scaled="1"/>
          </a:gra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it-IT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122" name="AutoShape 54"/>
          <p:cNvSpPr>
            <a:spLocks noChangeAspect="1" noChangeArrowheads="1"/>
          </p:cNvSpPr>
          <p:nvPr/>
        </p:nvSpPr>
        <p:spPr bwMode="auto">
          <a:xfrm rot="-5400000">
            <a:off x="3167063" y="1781175"/>
            <a:ext cx="549275" cy="1247775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17694720 60000 65536"/>
              <a:gd name="T9" fmla="*/ 5898240 60000 65536"/>
              <a:gd name="T10" fmla="*/ 5898240 60000 65536"/>
              <a:gd name="T11" fmla="*/ 0 60000 65536"/>
              <a:gd name="T12" fmla="*/ 12427 w 21600"/>
              <a:gd name="T13" fmla="*/ 2912 h 21600"/>
              <a:gd name="T14" fmla="*/ 18227 w 21600"/>
              <a:gd name="T15" fmla="*/ 9246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21600" y="6079"/>
                </a:moveTo>
                <a:lnTo>
                  <a:pt x="15126" y="0"/>
                </a:lnTo>
                <a:lnTo>
                  <a:pt x="15126" y="2912"/>
                </a:lnTo>
                <a:lnTo>
                  <a:pt x="12427" y="2912"/>
                </a:lnTo>
                <a:cubicBezTo>
                  <a:pt x="5564" y="2912"/>
                  <a:pt x="0" y="7052"/>
                  <a:pt x="0" y="12158"/>
                </a:cubicBezTo>
                <a:lnTo>
                  <a:pt x="0" y="21600"/>
                </a:lnTo>
                <a:lnTo>
                  <a:pt x="6474" y="21600"/>
                </a:lnTo>
                <a:lnTo>
                  <a:pt x="6474" y="12158"/>
                </a:lnTo>
                <a:cubicBezTo>
                  <a:pt x="6474" y="10550"/>
                  <a:pt x="9139" y="9246"/>
                  <a:pt x="12427" y="9246"/>
                </a:cubicBezTo>
                <a:lnTo>
                  <a:pt x="15126" y="9246"/>
                </a:lnTo>
                <a:lnTo>
                  <a:pt x="15126" y="12158"/>
                </a:lnTo>
                <a:close/>
              </a:path>
            </a:pathLst>
          </a:custGeom>
          <a:solidFill>
            <a:srgbClr val="FFFFCC"/>
          </a:solidFill>
          <a:ln w="19050">
            <a:solidFill>
              <a:srgbClr val="777777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it-IT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123" name="Oval 55"/>
          <p:cNvSpPr>
            <a:spLocks noChangeArrowheads="1"/>
          </p:cNvSpPr>
          <p:nvPr/>
        </p:nvSpPr>
        <p:spPr bwMode="auto">
          <a:xfrm>
            <a:off x="7246938" y="3197225"/>
            <a:ext cx="1693862" cy="685800"/>
          </a:xfrm>
          <a:prstGeom prst="ellipse">
            <a:avLst/>
          </a:prstGeom>
          <a:solidFill>
            <a:srgbClr val="FFFFFF">
              <a:alpha val="50195"/>
            </a:srgbClr>
          </a:solidFill>
          <a:ln w="12700">
            <a:solidFill>
              <a:srgbClr val="FFFFFF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it-IT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82712" name="Text Box 56"/>
          <p:cNvSpPr txBox="1">
            <a:spLocks noChangeArrowheads="1"/>
          </p:cNvSpPr>
          <p:nvPr/>
        </p:nvSpPr>
        <p:spPr bwMode="auto">
          <a:xfrm>
            <a:off x="7273925" y="3348038"/>
            <a:ext cx="164147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7961" dir="2700000" algn="ctr" rotWithShape="0">
              <a:schemeClr val="tx1"/>
            </a:outerShdw>
          </a:effectLst>
        </p:spPr>
        <p:txBody>
          <a:bodyPr wrap="none" anchor="ctr">
            <a:spAutoFit/>
          </a:bodyPr>
          <a:lstStyle/>
          <a:p>
            <a:pPr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000" b="1" i="1">
                <a:solidFill>
                  <a:srgbClr val="CC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H. erectus </a:t>
            </a:r>
            <a:r>
              <a:rPr lang="en-GB" sz="2000" b="1">
                <a:solidFill>
                  <a:srgbClr val="CC0000"/>
                </a:solidFill>
                <a:latin typeface="Times New Roman" pitchFamily="18" charset="0"/>
                <a:cs typeface="Times New Roman" panose="02020603050405020304" pitchFamily="18" charset="0"/>
              </a:rPr>
              <a:t>s.s</a:t>
            </a:r>
            <a:r>
              <a:rPr lang="en-GB" sz="2000" b="1">
                <a:solidFill>
                  <a:srgbClr val="000000"/>
                </a:solidFill>
                <a:latin typeface="Times New Roman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4125" name="Oval 57"/>
          <p:cNvSpPr>
            <a:spLocks noChangeArrowheads="1"/>
          </p:cNvSpPr>
          <p:nvPr/>
        </p:nvSpPr>
        <p:spPr bwMode="auto">
          <a:xfrm>
            <a:off x="3984625" y="4416425"/>
            <a:ext cx="3116263" cy="1219200"/>
          </a:xfrm>
          <a:prstGeom prst="ellipse">
            <a:avLst/>
          </a:prstGeom>
          <a:solidFill>
            <a:srgbClr val="FFFFFF">
              <a:alpha val="50195"/>
            </a:srgbClr>
          </a:solidFill>
          <a:ln w="12700">
            <a:solidFill>
              <a:srgbClr val="FFFFFF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it-IT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82714" name="Text Box 58"/>
          <p:cNvSpPr txBox="1">
            <a:spLocks noChangeArrowheads="1"/>
          </p:cNvSpPr>
          <p:nvPr/>
        </p:nvSpPr>
        <p:spPr bwMode="auto">
          <a:xfrm>
            <a:off x="4368800" y="4610100"/>
            <a:ext cx="23876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7961" dir="2700000" algn="ctr" rotWithShape="0">
              <a:schemeClr val="tx1"/>
            </a:outerShdw>
          </a:effectLst>
        </p:spPr>
        <p:txBody>
          <a:bodyPr wrap="none" anchor="ctr">
            <a:spAutoFit/>
          </a:bodyPr>
          <a:lstStyle/>
          <a:p>
            <a:pPr algn="ctr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000" b="1" i="1" dirty="0">
                <a:solidFill>
                  <a:srgbClr val="CC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H. </a:t>
            </a:r>
            <a:r>
              <a:rPr lang="en-GB" sz="2000" b="1" i="1">
                <a:solidFill>
                  <a:srgbClr val="CC0000"/>
                </a:solidFill>
                <a:latin typeface="Times New Roman" pitchFamily="18" charset="0"/>
                <a:cs typeface="Times New Roman" panose="02020603050405020304" pitchFamily="18" charset="0"/>
              </a:rPr>
              <a:t>ergaster</a:t>
            </a:r>
            <a:endParaRPr lang="en-GB" sz="2000" b="1">
              <a:solidFill>
                <a:srgbClr val="CC0000"/>
              </a:solidFill>
              <a:latin typeface="Times New Roman" pitchFamily="18" charset="0"/>
              <a:cs typeface="Times New Roman" panose="02020603050405020304" pitchFamily="18" charset="0"/>
            </a:endParaRPr>
          </a:p>
          <a:p>
            <a:pPr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000" b="1" dirty="0">
                <a:solidFill>
                  <a:srgbClr val="CC0000"/>
                </a:solidFill>
                <a:latin typeface="Times New Roman" pitchFamily="18" charset="0"/>
                <a:cs typeface="Times New Roman" panose="02020603050405020304" pitchFamily="18" charset="0"/>
              </a:rPr>
              <a:t>(</a:t>
            </a:r>
            <a:r>
              <a:rPr lang="en-GB" sz="2000" b="1" i="1" dirty="0">
                <a:solidFill>
                  <a:srgbClr val="CC0000"/>
                </a:solidFill>
                <a:latin typeface="Times New Roman" pitchFamily="18" charset="0"/>
                <a:cs typeface="Times New Roman" panose="02020603050405020304" pitchFamily="18" charset="0"/>
              </a:rPr>
              <a:t>H. erectus </a:t>
            </a:r>
            <a:r>
              <a:rPr lang="en-GB" sz="2000" b="1" dirty="0">
                <a:solidFill>
                  <a:srgbClr val="CC0000"/>
                </a:solidFill>
                <a:latin typeface="Times New Roman" pitchFamily="18" charset="0"/>
                <a:cs typeface="Times New Roman" panose="02020603050405020304" pitchFamily="18" charset="0"/>
              </a:rPr>
              <a:t>africano</a:t>
            </a:r>
            <a:r>
              <a:rPr lang="en-GB" sz="2000" b="1" dirty="0">
                <a:solidFill>
                  <a:srgbClr val="000000"/>
                </a:solidFill>
                <a:latin typeface="Times New Roman" pitchFamily="18" charset="0"/>
                <a:cs typeface="Times New Roman" panose="02020603050405020304" pitchFamily="18" charset="0"/>
              </a:rPr>
              <a:t>)</a:t>
            </a:r>
            <a:endParaRPr lang="en-GB" sz="2000" b="1" i="1" dirty="0">
              <a:solidFill>
                <a:srgbClr val="000000"/>
              </a:solidFill>
              <a:latin typeface="Times New Roman" pitchFamily="18" charset="0"/>
              <a:cs typeface="Times New Roman" panose="02020603050405020304" pitchFamily="18" charset="0"/>
            </a:endParaRPr>
          </a:p>
        </p:txBody>
      </p:sp>
      <p:sp>
        <p:nvSpPr>
          <p:cNvPr id="4127" name="AutoShape 59"/>
          <p:cNvSpPr>
            <a:spLocks noChangeAspect="1" noChangeArrowheads="1"/>
          </p:cNvSpPr>
          <p:nvPr/>
        </p:nvSpPr>
        <p:spPr bwMode="auto">
          <a:xfrm rot="-5400000">
            <a:off x="3089275" y="2581276"/>
            <a:ext cx="549275" cy="1403350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17694720 60000 65536"/>
              <a:gd name="T9" fmla="*/ 5898240 60000 65536"/>
              <a:gd name="T10" fmla="*/ 5898240 60000 65536"/>
              <a:gd name="T11" fmla="*/ 0 60000 65536"/>
              <a:gd name="T12" fmla="*/ 12427 w 21600"/>
              <a:gd name="T13" fmla="*/ 2912 h 21600"/>
              <a:gd name="T14" fmla="*/ 18227 w 21600"/>
              <a:gd name="T15" fmla="*/ 9246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21600" y="6079"/>
                </a:moveTo>
                <a:lnTo>
                  <a:pt x="15126" y="0"/>
                </a:lnTo>
                <a:lnTo>
                  <a:pt x="15126" y="2912"/>
                </a:lnTo>
                <a:lnTo>
                  <a:pt x="12427" y="2912"/>
                </a:lnTo>
                <a:cubicBezTo>
                  <a:pt x="5564" y="2912"/>
                  <a:pt x="0" y="7052"/>
                  <a:pt x="0" y="12158"/>
                </a:cubicBezTo>
                <a:lnTo>
                  <a:pt x="0" y="21600"/>
                </a:lnTo>
                <a:lnTo>
                  <a:pt x="6474" y="21600"/>
                </a:lnTo>
                <a:lnTo>
                  <a:pt x="6474" y="12158"/>
                </a:lnTo>
                <a:cubicBezTo>
                  <a:pt x="6474" y="10550"/>
                  <a:pt x="9139" y="9246"/>
                  <a:pt x="12427" y="9246"/>
                </a:cubicBezTo>
                <a:lnTo>
                  <a:pt x="15126" y="9246"/>
                </a:lnTo>
                <a:lnTo>
                  <a:pt x="15126" y="12158"/>
                </a:lnTo>
                <a:close/>
              </a:path>
            </a:pathLst>
          </a:custGeom>
          <a:solidFill>
            <a:srgbClr val="FFFFCC"/>
          </a:solidFill>
          <a:ln w="19050">
            <a:solidFill>
              <a:srgbClr val="777777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it-IT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4" name="Group 60"/>
          <p:cNvGrpSpPr>
            <a:grpSpLocks/>
          </p:cNvGrpSpPr>
          <p:nvPr/>
        </p:nvGrpSpPr>
        <p:grpSpPr bwMode="auto">
          <a:xfrm>
            <a:off x="3175000" y="1425575"/>
            <a:ext cx="2166938" cy="952500"/>
            <a:chOff x="2250" y="817"/>
            <a:chExt cx="1536" cy="600"/>
          </a:xfrm>
        </p:grpSpPr>
        <p:sp>
          <p:nvSpPr>
            <p:cNvPr id="4136" name="Line 61"/>
            <p:cNvSpPr>
              <a:spLocks noChangeShapeType="1"/>
            </p:cNvSpPr>
            <p:nvPr/>
          </p:nvSpPr>
          <p:spPr bwMode="auto">
            <a:xfrm>
              <a:off x="2250" y="818"/>
              <a:ext cx="768" cy="599"/>
            </a:xfrm>
            <a:prstGeom prst="line">
              <a:avLst/>
            </a:prstGeom>
            <a:noFill/>
            <a:ln w="57150" cmpd="thickThin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endParaRPr lang="it-IT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137" name="Line 62"/>
            <p:cNvSpPr>
              <a:spLocks noChangeShapeType="1"/>
            </p:cNvSpPr>
            <p:nvPr/>
          </p:nvSpPr>
          <p:spPr bwMode="auto">
            <a:xfrm flipH="1">
              <a:off x="3018" y="817"/>
              <a:ext cx="768" cy="599"/>
            </a:xfrm>
            <a:prstGeom prst="line">
              <a:avLst/>
            </a:prstGeom>
            <a:noFill/>
            <a:ln w="57150" cmpd="thickThin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endParaRPr lang="it-IT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4129" name="Oval 63"/>
          <p:cNvSpPr>
            <a:spLocks noChangeArrowheads="1"/>
          </p:cNvSpPr>
          <p:nvPr/>
        </p:nvSpPr>
        <p:spPr bwMode="auto">
          <a:xfrm>
            <a:off x="1803400" y="987425"/>
            <a:ext cx="2438400" cy="609600"/>
          </a:xfrm>
          <a:prstGeom prst="ellipse">
            <a:avLst/>
          </a:prstGeom>
          <a:solidFill>
            <a:srgbClr val="FFFFFF">
              <a:alpha val="50195"/>
            </a:srgbClr>
          </a:solidFill>
          <a:ln w="12700">
            <a:solidFill>
              <a:srgbClr val="FFFFFF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it-IT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82720" name="Text Box 64"/>
          <p:cNvSpPr txBox="1">
            <a:spLocks noChangeArrowheads="1"/>
          </p:cNvSpPr>
          <p:nvPr/>
        </p:nvSpPr>
        <p:spPr bwMode="auto">
          <a:xfrm>
            <a:off x="1874838" y="1093788"/>
            <a:ext cx="2297112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7961" dir="2700000" algn="ctr" rotWithShape="0">
              <a:schemeClr val="tx1"/>
            </a:outerShdw>
          </a:effectLst>
        </p:spPr>
        <p:txBody>
          <a:bodyPr wrap="none" anchor="ctr">
            <a:spAutoFit/>
          </a:bodyPr>
          <a:lstStyle/>
          <a:p>
            <a:pPr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000" b="1" i="1">
                <a:solidFill>
                  <a:srgbClr val="CC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H. neanderthalensis</a:t>
            </a:r>
          </a:p>
        </p:txBody>
      </p:sp>
      <p:sp>
        <p:nvSpPr>
          <p:cNvPr id="4131" name="Oval 65"/>
          <p:cNvSpPr>
            <a:spLocks noChangeArrowheads="1"/>
          </p:cNvSpPr>
          <p:nvPr/>
        </p:nvSpPr>
        <p:spPr bwMode="auto">
          <a:xfrm>
            <a:off x="4783138" y="987425"/>
            <a:ext cx="1558925" cy="609600"/>
          </a:xfrm>
          <a:prstGeom prst="ellipse">
            <a:avLst/>
          </a:prstGeom>
          <a:solidFill>
            <a:srgbClr val="FFFFFF">
              <a:alpha val="50195"/>
            </a:srgbClr>
          </a:solidFill>
          <a:ln w="12700">
            <a:solidFill>
              <a:srgbClr val="FFFFFF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it-IT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82722" name="Text Box 66"/>
          <p:cNvSpPr txBox="1">
            <a:spLocks noChangeArrowheads="1"/>
          </p:cNvSpPr>
          <p:nvPr/>
        </p:nvSpPr>
        <p:spPr bwMode="auto">
          <a:xfrm>
            <a:off x="4921250" y="1089025"/>
            <a:ext cx="12827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7961" dir="2700000" algn="ctr" rotWithShape="0">
              <a:schemeClr val="tx1"/>
            </a:outerShdw>
          </a:effectLst>
        </p:spPr>
        <p:txBody>
          <a:bodyPr wrap="none" anchor="ctr">
            <a:spAutoFit/>
          </a:bodyPr>
          <a:lstStyle/>
          <a:p>
            <a:pPr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000" b="1" i="1">
                <a:solidFill>
                  <a:srgbClr val="CC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H. sapiens</a:t>
            </a:r>
          </a:p>
        </p:txBody>
      </p:sp>
      <p:sp>
        <p:nvSpPr>
          <p:cNvPr id="4133" name="Text Box 67"/>
          <p:cNvSpPr txBox="1">
            <a:spLocks noChangeArrowheads="1"/>
          </p:cNvSpPr>
          <p:nvPr/>
        </p:nvSpPr>
        <p:spPr bwMode="auto">
          <a:xfrm rot="-5400000">
            <a:off x="8061207" y="5414883"/>
            <a:ext cx="1797287" cy="246221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wrap="none">
            <a:spAutoFit/>
          </a:bodyPr>
          <a:lstStyle/>
          <a:p>
            <a:pPr eaLnBrk="0" hangingPunct="0"/>
            <a:r>
              <a:rPr lang="en-GB" sz="1000">
                <a:solidFill>
                  <a:schemeClr val="folHlin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 giorgio.manzi@uniroma1.it</a:t>
            </a:r>
          </a:p>
        </p:txBody>
      </p:sp>
      <p:sp>
        <p:nvSpPr>
          <p:cNvPr id="4134" name="Text Box 68"/>
          <p:cNvSpPr txBox="1">
            <a:spLocks noChangeArrowheads="1"/>
          </p:cNvSpPr>
          <p:nvPr/>
        </p:nvSpPr>
        <p:spPr bwMode="auto">
          <a:xfrm>
            <a:off x="1031875" y="4565650"/>
            <a:ext cx="2340705" cy="30777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it-IT" sz="1400" b="1">
                <a:latin typeface="Times New Roman" panose="02020603050405020304" pitchFamily="18" charset="0"/>
                <a:cs typeface="Times New Roman" panose="02020603050405020304" pitchFamily="18" charset="0"/>
              </a:rPr>
              <a:t>Industrie a scheggie e nuclei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214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63" y="28575"/>
            <a:ext cx="9056687" cy="6799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C:\Documents and Settings\UTENTE\Documenti\FEDERICA\immagini scan\evoluzione\nuovi\distribuz ergaster.bmp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09800" y="457200"/>
            <a:ext cx="5005388" cy="5594350"/>
          </a:xfrm>
          <a:prstGeom prst="rect">
            <a:avLst/>
          </a:prstGeom>
          <a:noFill/>
          <a:ln w="38100">
            <a:solidFill>
              <a:srgbClr val="00FFFF"/>
            </a:solidFill>
            <a:miter lim="800000"/>
            <a:headEnd/>
            <a:tailEnd/>
          </a:ln>
        </p:spPr>
      </p:pic>
      <p:sp>
        <p:nvSpPr>
          <p:cNvPr id="17411" name="Text Box 3"/>
          <p:cNvSpPr txBox="1">
            <a:spLocks noChangeArrowheads="1"/>
          </p:cNvSpPr>
          <p:nvPr/>
        </p:nvSpPr>
        <p:spPr bwMode="auto">
          <a:xfrm>
            <a:off x="2214563" y="6215063"/>
            <a:ext cx="57150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Principali siti con resti di 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Homo </a:t>
            </a:r>
            <a:r>
              <a:rPr lang="it-IT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ergaster</a:t>
            </a:r>
            <a:endParaRPr lang="it-IT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CasellaDiTesto 1"/>
          <p:cNvSpPr txBox="1"/>
          <p:nvPr/>
        </p:nvSpPr>
        <p:spPr>
          <a:xfrm>
            <a:off x="179512" y="116632"/>
            <a:ext cx="23042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Homo </a:t>
            </a:r>
            <a:r>
              <a:rPr lang="fr-FR" sz="20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ergaster</a:t>
            </a:r>
            <a:endParaRPr lang="en-GB" sz="20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erectus_ergaster_africa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57400" y="0"/>
            <a:ext cx="462915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552" y="764704"/>
            <a:ext cx="4064922" cy="2182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436096" y="764704"/>
            <a:ext cx="3096344" cy="21789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627784" y="3429000"/>
            <a:ext cx="4248472" cy="24945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 Box 3"/>
          <p:cNvSpPr txBox="1">
            <a:spLocks noChangeArrowheads="1"/>
          </p:cNvSpPr>
          <p:nvPr/>
        </p:nvSpPr>
        <p:spPr bwMode="auto">
          <a:xfrm>
            <a:off x="381000" y="5867400"/>
            <a:ext cx="87630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/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OH9, calvario incompleto da </a:t>
            </a:r>
            <a:r>
              <a:rPr lang="it-IT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Olduvai</a:t>
            </a:r>
            <a:endParaRPr lang="it-IT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eaLnBrk="0" hangingPunct="0"/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(caratteri condivisi con le forme asiatiche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  <p:sp>
        <p:nvSpPr>
          <p:cNvPr id="7" name="Line 4"/>
          <p:cNvSpPr>
            <a:spLocks noChangeShapeType="1"/>
          </p:cNvSpPr>
          <p:nvPr/>
        </p:nvSpPr>
        <p:spPr bwMode="auto">
          <a:xfrm flipH="1">
            <a:off x="4499992" y="908720"/>
            <a:ext cx="1080120" cy="1296144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it-IT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 Box 5"/>
          <p:cNvSpPr txBox="1">
            <a:spLocks noChangeArrowheads="1"/>
          </p:cNvSpPr>
          <p:nvPr/>
        </p:nvSpPr>
        <p:spPr bwMode="auto">
          <a:xfrm>
            <a:off x="5148064" y="404664"/>
            <a:ext cx="35814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Toro sopraorbitario spesso</a:t>
            </a:r>
          </a:p>
        </p:txBody>
      </p:sp>
      <p:sp>
        <p:nvSpPr>
          <p:cNvPr id="9" name="Line 6"/>
          <p:cNvSpPr>
            <a:spLocks noChangeShapeType="1"/>
          </p:cNvSpPr>
          <p:nvPr/>
        </p:nvSpPr>
        <p:spPr bwMode="auto">
          <a:xfrm flipV="1">
            <a:off x="6300192" y="4581128"/>
            <a:ext cx="1728192" cy="72008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it-IT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Rectangle 7"/>
          <p:cNvSpPr>
            <a:spLocks noChangeArrowheads="1"/>
          </p:cNvSpPr>
          <p:nvPr/>
        </p:nvSpPr>
        <p:spPr bwMode="auto">
          <a:xfrm>
            <a:off x="6961584" y="4123928"/>
            <a:ext cx="1944763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0" hangingPunct="0"/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Solco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sopratorale</a:t>
            </a:r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Rectangle 8"/>
          <p:cNvSpPr>
            <a:spLocks noChangeArrowheads="1"/>
          </p:cNvSpPr>
          <p:nvPr/>
        </p:nvSpPr>
        <p:spPr bwMode="auto">
          <a:xfrm>
            <a:off x="3059832" y="0"/>
            <a:ext cx="2093843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0" hangingPunct="0"/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Frontale sfuggente</a:t>
            </a:r>
          </a:p>
        </p:txBody>
      </p:sp>
      <p:sp>
        <p:nvSpPr>
          <p:cNvPr id="12" name="Line 9"/>
          <p:cNvSpPr>
            <a:spLocks noChangeShapeType="1"/>
          </p:cNvSpPr>
          <p:nvPr/>
        </p:nvSpPr>
        <p:spPr bwMode="auto">
          <a:xfrm flipV="1">
            <a:off x="3995936" y="533400"/>
            <a:ext cx="54496" cy="951384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it-IT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Line 10"/>
          <p:cNvSpPr>
            <a:spLocks noChangeShapeType="1"/>
          </p:cNvSpPr>
          <p:nvPr/>
        </p:nvSpPr>
        <p:spPr bwMode="auto">
          <a:xfrm flipV="1">
            <a:off x="5436096" y="3356992"/>
            <a:ext cx="1872208" cy="461392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it-IT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Rectangle 11"/>
          <p:cNvSpPr>
            <a:spLocks noChangeArrowheads="1"/>
          </p:cNvSpPr>
          <p:nvPr/>
        </p:nvSpPr>
        <p:spPr bwMode="auto">
          <a:xfrm>
            <a:off x="7315200" y="2996952"/>
            <a:ext cx="18288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Restringimento retroorbitario</a:t>
            </a:r>
          </a:p>
        </p:txBody>
      </p:sp>
      <p:sp>
        <p:nvSpPr>
          <p:cNvPr id="15" name="Line 12"/>
          <p:cNvSpPr>
            <a:spLocks noChangeShapeType="1"/>
          </p:cNvSpPr>
          <p:nvPr/>
        </p:nvSpPr>
        <p:spPr bwMode="auto">
          <a:xfrm flipV="1">
            <a:off x="1403648" y="1412776"/>
            <a:ext cx="2256656" cy="1728192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it-IT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Rectangle 13"/>
          <p:cNvSpPr>
            <a:spLocks noChangeArrowheads="1"/>
          </p:cNvSpPr>
          <p:nvPr/>
        </p:nvSpPr>
        <p:spPr bwMode="auto">
          <a:xfrm>
            <a:off x="251520" y="3140968"/>
            <a:ext cx="2441694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Linee temporali marcate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552" y="764704"/>
            <a:ext cx="4064922" cy="2182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436096" y="764704"/>
            <a:ext cx="3096344" cy="21789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627784" y="3429000"/>
            <a:ext cx="4248472" cy="24945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 Box 3"/>
          <p:cNvSpPr txBox="1">
            <a:spLocks noChangeArrowheads="1"/>
          </p:cNvSpPr>
          <p:nvPr/>
        </p:nvSpPr>
        <p:spPr bwMode="auto">
          <a:xfrm>
            <a:off x="381000" y="5867400"/>
            <a:ext cx="87630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/>
            <a:r>
              <a:rPr lang="it-IT" sz="2000" i="1" dirty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OH9, </a:t>
            </a:r>
            <a:r>
              <a:rPr lang="it-IT" sz="2000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incomplet calvaria from Olduvai</a:t>
            </a:r>
            <a:endParaRPr lang="it-IT" sz="2000" i="1" dirty="0">
              <a:solidFill>
                <a:srgbClr val="92D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eaLnBrk="0" hangingPunct="0"/>
            <a:r>
              <a:rPr lang="it-IT" sz="2000" i="1" dirty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2000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(feature shared with asiatic form</a:t>
            </a:r>
            <a:r>
              <a:rPr lang="it-IT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it-IT" i="1" dirty="0">
              <a:solidFill>
                <a:srgbClr val="92D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Line 4"/>
          <p:cNvSpPr>
            <a:spLocks noChangeShapeType="1"/>
          </p:cNvSpPr>
          <p:nvPr/>
        </p:nvSpPr>
        <p:spPr bwMode="auto">
          <a:xfrm flipH="1">
            <a:off x="4499992" y="908720"/>
            <a:ext cx="1080120" cy="1296144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it-IT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 Box 5"/>
          <p:cNvSpPr txBox="1">
            <a:spLocks noChangeArrowheads="1"/>
          </p:cNvSpPr>
          <p:nvPr/>
        </p:nvSpPr>
        <p:spPr bwMode="auto">
          <a:xfrm>
            <a:off x="5148064" y="404665"/>
            <a:ext cx="288032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0" hangingPunct="0"/>
            <a:r>
              <a:rPr lang="it-IT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Thick sus-orbital torus</a:t>
            </a:r>
            <a:endParaRPr lang="it-IT" i="1" dirty="0">
              <a:solidFill>
                <a:srgbClr val="92D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Line 6"/>
          <p:cNvSpPr>
            <a:spLocks noChangeShapeType="1"/>
          </p:cNvSpPr>
          <p:nvPr/>
        </p:nvSpPr>
        <p:spPr bwMode="auto">
          <a:xfrm flipV="1">
            <a:off x="6300192" y="4581128"/>
            <a:ext cx="1728192" cy="72008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it-IT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Rectangle 7"/>
          <p:cNvSpPr>
            <a:spLocks noChangeArrowheads="1"/>
          </p:cNvSpPr>
          <p:nvPr/>
        </p:nvSpPr>
        <p:spPr bwMode="auto">
          <a:xfrm>
            <a:off x="6961584" y="4123928"/>
            <a:ext cx="218241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0" hangingPunct="0"/>
            <a:r>
              <a:rPr lang="it-IT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Sus-orbital sulcus</a:t>
            </a:r>
            <a:endParaRPr lang="it-IT" i="1" dirty="0">
              <a:solidFill>
                <a:srgbClr val="92D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Rectangle 8"/>
          <p:cNvSpPr>
            <a:spLocks noChangeArrowheads="1"/>
          </p:cNvSpPr>
          <p:nvPr/>
        </p:nvSpPr>
        <p:spPr bwMode="auto">
          <a:xfrm>
            <a:off x="3059832" y="0"/>
            <a:ext cx="2016223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0" hangingPunct="0"/>
            <a:r>
              <a:rPr lang="en-GB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Receding frontal</a:t>
            </a:r>
            <a:endParaRPr lang="en-GB" i="1" dirty="0">
              <a:solidFill>
                <a:srgbClr val="92D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Line 9"/>
          <p:cNvSpPr>
            <a:spLocks noChangeShapeType="1"/>
          </p:cNvSpPr>
          <p:nvPr/>
        </p:nvSpPr>
        <p:spPr bwMode="auto">
          <a:xfrm flipV="1">
            <a:off x="3995936" y="533400"/>
            <a:ext cx="54496" cy="951384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it-IT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Line 10"/>
          <p:cNvSpPr>
            <a:spLocks noChangeShapeType="1"/>
          </p:cNvSpPr>
          <p:nvPr/>
        </p:nvSpPr>
        <p:spPr bwMode="auto">
          <a:xfrm flipV="1">
            <a:off x="5436096" y="3356992"/>
            <a:ext cx="1872208" cy="461392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it-IT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Rectangle 11"/>
          <p:cNvSpPr>
            <a:spLocks noChangeArrowheads="1"/>
          </p:cNvSpPr>
          <p:nvPr/>
        </p:nvSpPr>
        <p:spPr bwMode="auto">
          <a:xfrm>
            <a:off x="7315200" y="2996952"/>
            <a:ext cx="18288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it-IT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Retro-orbital shrinkage</a:t>
            </a:r>
            <a:endParaRPr lang="it-IT" i="1" dirty="0">
              <a:solidFill>
                <a:srgbClr val="92D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Line 12"/>
          <p:cNvSpPr>
            <a:spLocks noChangeShapeType="1"/>
          </p:cNvSpPr>
          <p:nvPr/>
        </p:nvSpPr>
        <p:spPr bwMode="auto">
          <a:xfrm flipV="1">
            <a:off x="1403648" y="1412776"/>
            <a:ext cx="2256656" cy="1728192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it-IT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Rectangle 13"/>
          <p:cNvSpPr>
            <a:spLocks noChangeArrowheads="1"/>
          </p:cNvSpPr>
          <p:nvPr/>
        </p:nvSpPr>
        <p:spPr bwMode="auto">
          <a:xfrm>
            <a:off x="251520" y="3140968"/>
            <a:ext cx="2185214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it-IT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Marked temporal line</a:t>
            </a:r>
            <a:endParaRPr lang="it-IT" i="1" dirty="0">
              <a:solidFill>
                <a:srgbClr val="92D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257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2238" y="157163"/>
            <a:ext cx="8899525" cy="6542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ZoneTexte 2"/>
          <p:cNvSpPr txBox="1"/>
          <p:nvPr/>
        </p:nvSpPr>
        <p:spPr>
          <a:xfrm>
            <a:off x="3131840" y="188640"/>
            <a:ext cx="16017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Carena sagitale</a:t>
            </a:r>
            <a:endParaRPr lang="it-IT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ZoneTexte 3"/>
          <p:cNvSpPr txBox="1"/>
          <p:nvPr/>
        </p:nvSpPr>
        <p:spPr>
          <a:xfrm>
            <a:off x="6876256" y="1176586"/>
            <a:ext cx="16916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Appiattimento </a:t>
            </a:r>
            <a:r>
              <a:rPr lang="it-IT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parasagittale</a:t>
            </a:r>
            <a:endParaRPr lang="it-IT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ZoneTexte 4"/>
          <p:cNvSpPr txBox="1"/>
          <p:nvPr/>
        </p:nvSpPr>
        <p:spPr>
          <a:xfrm>
            <a:off x="7164288" y="2780928"/>
            <a:ext cx="14702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Toro angolare</a:t>
            </a:r>
            <a:endParaRPr lang="it-IT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ZoneTexte 5"/>
          <p:cNvSpPr txBox="1"/>
          <p:nvPr/>
        </p:nvSpPr>
        <p:spPr>
          <a:xfrm>
            <a:off x="7092280" y="4653136"/>
            <a:ext cx="15728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Toro occipitale</a:t>
            </a:r>
            <a:endParaRPr lang="it-IT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ZoneTexte 6"/>
          <p:cNvSpPr txBox="1"/>
          <p:nvPr/>
        </p:nvSpPr>
        <p:spPr>
          <a:xfrm>
            <a:off x="251520" y="5589240"/>
            <a:ext cx="25657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Larghezza massima bassa</a:t>
            </a:r>
            <a:endParaRPr lang="it-IT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ZoneTexte 7"/>
          <p:cNvSpPr txBox="1"/>
          <p:nvPr/>
        </p:nvSpPr>
        <p:spPr>
          <a:xfrm>
            <a:off x="323528" y="1844824"/>
            <a:ext cx="151216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Parietali</a:t>
            </a:r>
            <a:r>
              <a:rPr lang="fr-FR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convergenti</a:t>
            </a:r>
            <a:r>
              <a:rPr lang="fr-FR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verso l’alto</a:t>
            </a:r>
            <a:endParaRPr lang="fr-FR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Line 2"/>
          <p:cNvSpPr>
            <a:spLocks noChangeShapeType="1"/>
          </p:cNvSpPr>
          <p:nvPr/>
        </p:nvSpPr>
        <p:spPr bwMode="auto">
          <a:xfrm>
            <a:off x="971550" y="261938"/>
            <a:ext cx="0" cy="633571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it-IT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507" name="Text Box 3"/>
          <p:cNvSpPr txBox="1">
            <a:spLocks noChangeArrowheads="1"/>
          </p:cNvSpPr>
          <p:nvPr/>
        </p:nvSpPr>
        <p:spPr bwMode="auto">
          <a:xfrm>
            <a:off x="179388" y="6308725"/>
            <a:ext cx="72072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it-IT">
                <a:latin typeface="Times New Roman" panose="02020603050405020304" pitchFamily="18" charset="0"/>
                <a:cs typeface="Times New Roman" panose="02020603050405020304" pitchFamily="18" charset="0"/>
              </a:rPr>
              <a:t>2MA</a:t>
            </a:r>
          </a:p>
        </p:txBody>
      </p:sp>
      <p:sp>
        <p:nvSpPr>
          <p:cNvPr id="21508" name="Text Box 4"/>
          <p:cNvSpPr txBox="1">
            <a:spLocks noChangeArrowheads="1"/>
          </p:cNvSpPr>
          <p:nvPr/>
        </p:nvSpPr>
        <p:spPr bwMode="auto">
          <a:xfrm>
            <a:off x="71438" y="3133725"/>
            <a:ext cx="900112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it-IT">
                <a:latin typeface="Times New Roman" panose="02020603050405020304" pitchFamily="18" charset="0"/>
                <a:cs typeface="Times New Roman" panose="02020603050405020304" pitchFamily="18" charset="0"/>
              </a:rPr>
              <a:t>1 MA</a:t>
            </a:r>
          </a:p>
        </p:txBody>
      </p:sp>
      <p:sp>
        <p:nvSpPr>
          <p:cNvPr id="21509" name="Text Box 5"/>
          <p:cNvSpPr txBox="1">
            <a:spLocks noChangeArrowheads="1"/>
          </p:cNvSpPr>
          <p:nvPr/>
        </p:nvSpPr>
        <p:spPr bwMode="auto">
          <a:xfrm>
            <a:off x="0" y="4718050"/>
            <a:ext cx="900113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it-IT">
                <a:latin typeface="Times New Roman" panose="02020603050405020304" pitchFamily="18" charset="0"/>
                <a:cs typeface="Times New Roman" panose="02020603050405020304" pitchFamily="18" charset="0"/>
              </a:rPr>
              <a:t>1,5 MA</a:t>
            </a:r>
          </a:p>
        </p:txBody>
      </p:sp>
      <p:sp>
        <p:nvSpPr>
          <p:cNvPr id="21510" name="Text Box 6"/>
          <p:cNvSpPr txBox="1">
            <a:spLocks noChangeArrowheads="1"/>
          </p:cNvSpPr>
          <p:nvPr/>
        </p:nvSpPr>
        <p:spPr bwMode="auto">
          <a:xfrm>
            <a:off x="0" y="1557338"/>
            <a:ext cx="1042988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it-IT">
                <a:latin typeface="Times New Roman" panose="02020603050405020304" pitchFamily="18" charset="0"/>
                <a:cs typeface="Times New Roman" panose="02020603050405020304" pitchFamily="18" charset="0"/>
              </a:rPr>
              <a:t>500.000MA</a:t>
            </a:r>
          </a:p>
        </p:txBody>
      </p:sp>
      <p:sp>
        <p:nvSpPr>
          <p:cNvPr id="21511" name="Text Box 7"/>
          <p:cNvSpPr txBox="1">
            <a:spLocks noChangeArrowheads="1"/>
          </p:cNvSpPr>
          <p:nvPr/>
        </p:nvSpPr>
        <p:spPr bwMode="auto">
          <a:xfrm>
            <a:off x="0" y="188913"/>
            <a:ext cx="1116013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it-IT">
                <a:latin typeface="Times New Roman" panose="02020603050405020304" pitchFamily="18" charset="0"/>
                <a:cs typeface="Times New Roman" panose="02020603050405020304" pitchFamily="18" charset="0"/>
              </a:rPr>
              <a:t>100.000MA</a:t>
            </a:r>
          </a:p>
        </p:txBody>
      </p:sp>
      <p:sp>
        <p:nvSpPr>
          <p:cNvPr id="21512" name="Text Box 8"/>
          <p:cNvSpPr txBox="1">
            <a:spLocks noChangeArrowheads="1"/>
          </p:cNvSpPr>
          <p:nvPr/>
        </p:nvSpPr>
        <p:spPr bwMode="auto">
          <a:xfrm rot="5400000">
            <a:off x="-1174749" y="3703637"/>
            <a:ext cx="4895850" cy="314325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 rot="10800000">
            <a:spAutoFit/>
          </a:bodyPr>
          <a:lstStyle/>
          <a:p>
            <a:pPr algn="ctr" eaLnBrk="0" hangingPunct="0"/>
            <a:r>
              <a:rPr lang="it-IT" sz="1400">
                <a:latin typeface="Times New Roman" panose="02020603050405020304" pitchFamily="18" charset="0"/>
                <a:cs typeface="Times New Roman" panose="02020603050405020304" pitchFamily="18" charset="0"/>
              </a:rPr>
              <a:t>FORME ARCAICHE E CLASSICHE</a:t>
            </a:r>
          </a:p>
        </p:txBody>
      </p:sp>
      <p:sp>
        <p:nvSpPr>
          <p:cNvPr id="21513" name="Text Box 9"/>
          <p:cNvSpPr txBox="1">
            <a:spLocks noChangeArrowheads="1"/>
          </p:cNvSpPr>
          <p:nvPr/>
        </p:nvSpPr>
        <p:spPr bwMode="auto">
          <a:xfrm>
            <a:off x="1116013" y="260350"/>
            <a:ext cx="2160587" cy="830263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Forme di transizione</a:t>
            </a:r>
          </a:p>
          <a:p>
            <a:pPr eaLnBrk="0" hangingPunct="0"/>
            <a:r>
              <a:rPr lang="it-IT" sz="1600" i="1" dirty="0">
                <a:latin typeface="Times New Roman" pitchFamily="18" charset="0"/>
                <a:cs typeface="Times New Roman" panose="02020603050405020304" pitchFamily="18" charset="0"/>
              </a:rPr>
              <a:t>Homo </a:t>
            </a:r>
            <a:r>
              <a:rPr lang="it-IT" sz="1600" i="1" dirty="0" err="1">
                <a:latin typeface="Times New Roman" pitchFamily="18" charset="0"/>
                <a:cs typeface="Times New Roman" panose="02020603050405020304" pitchFamily="18" charset="0"/>
              </a:rPr>
              <a:t>ergaster</a:t>
            </a:r>
            <a:r>
              <a:rPr lang="it-IT" sz="1600" dirty="0">
                <a:latin typeface="Times New Roman" pitchFamily="18" charset="0"/>
                <a:cs typeface="Times New Roman" panose="02020603050405020304" pitchFamily="18" charset="0"/>
              </a:rPr>
              <a:t> evoluti</a:t>
            </a:r>
          </a:p>
          <a:p>
            <a:pPr eaLnBrk="0" hangingPunct="0"/>
            <a:r>
              <a:rPr lang="it-IT" sz="1600" i="1" dirty="0">
                <a:latin typeface="Times New Roman" pitchFamily="18" charset="0"/>
                <a:cs typeface="Times New Roman" panose="02020603050405020304" pitchFamily="18" charset="0"/>
              </a:rPr>
              <a:t>Homo sapiens</a:t>
            </a:r>
            <a:r>
              <a:rPr lang="it-IT" sz="1600" dirty="0">
                <a:latin typeface="Times New Roman" pitchFamily="18" charset="0"/>
                <a:cs typeface="Times New Roman" panose="02020603050405020304" pitchFamily="18" charset="0"/>
              </a:rPr>
              <a:t> arcaici</a:t>
            </a:r>
          </a:p>
        </p:txBody>
      </p:sp>
      <p:grpSp>
        <p:nvGrpSpPr>
          <p:cNvPr id="2" name="Group 10"/>
          <p:cNvGrpSpPr>
            <a:grpSpLocks/>
          </p:cNvGrpSpPr>
          <p:nvPr/>
        </p:nvGrpSpPr>
        <p:grpSpPr bwMode="auto">
          <a:xfrm>
            <a:off x="1763713" y="2492375"/>
            <a:ext cx="3960812" cy="2125663"/>
            <a:chOff x="2608" y="1173"/>
            <a:chExt cx="2495" cy="1339"/>
          </a:xfrm>
        </p:grpSpPr>
        <p:sp>
          <p:nvSpPr>
            <p:cNvPr id="359435" name="Text Box 11"/>
            <p:cNvSpPr txBox="1">
              <a:spLocks noChangeArrowheads="1"/>
            </p:cNvSpPr>
            <p:nvPr/>
          </p:nvSpPr>
          <p:spPr bwMode="auto">
            <a:xfrm>
              <a:off x="2790" y="1173"/>
              <a:ext cx="2177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eaLnBrk="0" fontAlgn="auto" hangingPunct="0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it-IT" sz="2400" b="1" i="1" dirty="0">
                  <a:effectLst>
                    <a:outerShdw blurRad="38100" dist="38100" dir="2700000" algn="tl">
                      <a:srgbClr val="FFFFFF"/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Homo ergaster</a:t>
              </a:r>
            </a:p>
          </p:txBody>
        </p:sp>
        <p:sp>
          <p:nvSpPr>
            <p:cNvPr id="21518" name="Text Box 12"/>
            <p:cNvSpPr txBox="1">
              <a:spLocks noChangeArrowheads="1"/>
            </p:cNvSpPr>
            <p:nvPr/>
          </p:nvSpPr>
          <p:spPr bwMode="auto">
            <a:xfrm>
              <a:off x="2608" y="1581"/>
              <a:ext cx="2495" cy="9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0" hangingPunct="0"/>
              <a:r>
                <a:rPr lang="it-IT" dirty="0">
                  <a:latin typeface="Times New Roman" pitchFamily="18" charset="0"/>
                  <a:cs typeface="Times New Roman" panose="02020603050405020304" pitchFamily="18" charset="0"/>
                </a:rPr>
                <a:t>Africa del Nord</a:t>
              </a:r>
            </a:p>
            <a:p>
              <a:pPr eaLnBrk="0" hangingPunct="0"/>
              <a:r>
                <a:rPr lang="it-IT" dirty="0">
                  <a:latin typeface="Times New Roman" pitchFamily="18" charset="0"/>
                  <a:cs typeface="Times New Roman" panose="02020603050405020304" pitchFamily="18" charset="0"/>
                </a:rPr>
                <a:t>Africa del Sud</a:t>
              </a:r>
            </a:p>
            <a:p>
              <a:pPr eaLnBrk="0" hangingPunct="0"/>
              <a:r>
                <a:rPr lang="it-IT" dirty="0">
                  <a:latin typeface="Times New Roman" pitchFamily="18" charset="0"/>
                  <a:cs typeface="Times New Roman" panose="02020603050405020304" pitchFamily="18" charset="0"/>
                </a:rPr>
                <a:t>Africa dell’Est</a:t>
              </a:r>
            </a:p>
            <a:p>
              <a:pPr eaLnBrk="0" hangingPunct="0"/>
              <a:r>
                <a:rPr lang="it-IT" dirty="0">
                  <a:latin typeface="Times New Roman" pitchFamily="18" charset="0"/>
                  <a:cs typeface="Times New Roman" panose="02020603050405020304" pitchFamily="18" charset="0"/>
                </a:rPr>
                <a:t>1.800.000 – 600.000 anni BP</a:t>
              </a:r>
            </a:p>
            <a:p>
              <a:pPr eaLnBrk="0" hangingPunct="0"/>
              <a:r>
                <a:rPr lang="it-IT" b="1" dirty="0">
                  <a:latin typeface="Times New Roman" pitchFamily="18" charset="0"/>
                  <a:cs typeface="Times New Roman" panose="02020603050405020304" pitchFamily="18" charset="0"/>
                </a:rPr>
                <a:t>Taglia</a:t>
              </a:r>
              <a:r>
                <a:rPr lang="it-IT" dirty="0">
                  <a:latin typeface="Times New Roman" pitchFamily="18" charset="0"/>
                  <a:cs typeface="Times New Roman" panose="02020603050405020304" pitchFamily="18" charset="0"/>
                </a:rPr>
                <a:t>: 1,50 -1,60 m</a:t>
              </a:r>
            </a:p>
          </p:txBody>
        </p:sp>
      </p:grpSp>
      <p:pic>
        <p:nvPicPr>
          <p:cNvPr id="21515" name="Picture 13" descr="distribuzione_ergaster"/>
          <p:cNvPicPr>
            <a:picLocks noGrp="1" noChangeAspect="1" noChangeArrowheads="1"/>
          </p:cNvPicPr>
          <p:nvPr>
            <p:ph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4859338" y="333375"/>
            <a:ext cx="4135437" cy="5688013"/>
          </a:xfrm>
          <a:noFill/>
        </p:spPr>
      </p:pic>
      <p:sp>
        <p:nvSpPr>
          <p:cNvPr id="21516" name="Rectangle 14"/>
          <p:cNvSpPr>
            <a:spLocks noChangeArrowheads="1"/>
          </p:cNvSpPr>
          <p:nvPr/>
        </p:nvSpPr>
        <p:spPr bwMode="auto">
          <a:xfrm>
            <a:off x="4859338" y="333375"/>
            <a:ext cx="4105275" cy="5688013"/>
          </a:xfrm>
          <a:prstGeom prst="rect">
            <a:avLst/>
          </a:prstGeom>
          <a:noFill/>
          <a:ln w="38100">
            <a:solidFill>
              <a:schemeClr val="accent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it-IT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ergaster_turkana_boy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23728" y="247615"/>
            <a:ext cx="2952328" cy="65657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555" name="Text Box 4"/>
          <p:cNvSpPr txBox="1">
            <a:spLocks noChangeArrowheads="1"/>
          </p:cNvSpPr>
          <p:nvPr/>
        </p:nvSpPr>
        <p:spPr bwMode="auto">
          <a:xfrm>
            <a:off x="5940425" y="3141663"/>
            <a:ext cx="17907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it-IT" sz="2400">
                <a:latin typeface="Times New Roman" panose="02020603050405020304" pitchFamily="18" charset="0"/>
                <a:cs typeface="Times New Roman" panose="02020603050405020304" pitchFamily="18" charset="0"/>
              </a:rPr>
              <a:t>Nariokotome</a:t>
            </a:r>
          </a:p>
        </p:txBody>
      </p:sp>
      <p:pic>
        <p:nvPicPr>
          <p:cNvPr id="23556" name="Picture 5" descr="nariokotome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06375" y="215900"/>
            <a:ext cx="1989138" cy="659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3" name="Gruppo 2"/>
          <p:cNvGrpSpPr/>
          <p:nvPr/>
        </p:nvGrpSpPr>
        <p:grpSpPr>
          <a:xfrm>
            <a:off x="5004048" y="333374"/>
            <a:ext cx="4136131" cy="5688014"/>
            <a:chOff x="4859338" y="333374"/>
            <a:chExt cx="4136131" cy="5688014"/>
          </a:xfrm>
        </p:grpSpPr>
        <p:pic>
          <p:nvPicPr>
            <p:cNvPr id="6" name="Picture 13" descr="distribuzione_ergaster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>
            <a:xfrm>
              <a:off x="4859338" y="333375"/>
              <a:ext cx="4135437" cy="5688013"/>
            </a:xfrm>
            <a:prstGeom prst="rect">
              <a:avLst/>
            </a:prstGeom>
            <a:noFill/>
          </p:spPr>
        </p:pic>
        <p:sp>
          <p:nvSpPr>
            <p:cNvPr id="2" name="Rettangolo 1"/>
            <p:cNvSpPr/>
            <p:nvPr/>
          </p:nvSpPr>
          <p:spPr>
            <a:xfrm>
              <a:off x="4860032" y="333374"/>
              <a:ext cx="4135437" cy="5688013"/>
            </a:xfrm>
            <a:prstGeom prst="rect">
              <a:avLst/>
            </a:prstGeom>
            <a:solidFill>
              <a:schemeClr val="bg1">
                <a:alpha val="7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23557" name="Text Box 6"/>
          <p:cNvSpPr txBox="1">
            <a:spLocks noChangeArrowheads="1"/>
          </p:cNvSpPr>
          <p:nvPr/>
        </p:nvSpPr>
        <p:spPr bwMode="auto">
          <a:xfrm>
            <a:off x="5004048" y="4281488"/>
            <a:ext cx="2447925" cy="1739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Scheletro di </a:t>
            </a:r>
            <a:r>
              <a:rPr lang="it-IT" i="1" dirty="0">
                <a:latin typeface="Times New Roman" pitchFamily="18" charset="0"/>
                <a:cs typeface="Times New Roman" panose="02020603050405020304" pitchFamily="18" charset="0"/>
              </a:rPr>
              <a:t>Homo </a:t>
            </a:r>
            <a:r>
              <a:rPr lang="it-IT" i="1" dirty="0" err="1">
                <a:latin typeface="Times New Roman" pitchFamily="18" charset="0"/>
                <a:cs typeface="Times New Roman" panose="02020603050405020304" pitchFamily="18" charset="0"/>
              </a:rPr>
              <a:t>ergaster</a:t>
            </a:r>
            <a:r>
              <a:rPr lang="it-IT" dirty="0">
                <a:latin typeface="Times New Roman" pitchFamily="18" charset="0"/>
                <a:cs typeface="Times New Roman" panose="02020603050405020304" pitchFamily="18" charset="0"/>
              </a:rPr>
              <a:t> (KNM-WT 15000) scoperto a </a:t>
            </a:r>
            <a:r>
              <a:rPr lang="it-IT" dirty="0" err="1">
                <a:latin typeface="Times New Roman" pitchFamily="18" charset="0"/>
                <a:cs typeface="Times New Roman" panose="02020603050405020304" pitchFamily="18" charset="0"/>
              </a:rPr>
              <a:t>Nariokotome</a:t>
            </a:r>
            <a:r>
              <a:rPr lang="it-IT" dirty="0">
                <a:latin typeface="Times New Roman" pitchFamily="18" charset="0"/>
                <a:cs typeface="Times New Roman" panose="02020603050405020304" pitchFamily="18" charset="0"/>
              </a:rPr>
              <a:t> (Kenya) e datato a circa 1,6 milioni di anni BP.</a:t>
            </a:r>
          </a:p>
        </p:txBody>
      </p:sp>
      <p:sp>
        <p:nvSpPr>
          <p:cNvPr id="4" name="Ovale 3"/>
          <p:cNvSpPr/>
          <p:nvPr/>
        </p:nvSpPr>
        <p:spPr>
          <a:xfrm>
            <a:off x="6804248" y="2924944"/>
            <a:ext cx="1224136" cy="288032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nariokotome_cranio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16238" y="765175"/>
            <a:ext cx="4900612" cy="5367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579" name="Text Box 3"/>
          <p:cNvSpPr txBox="1">
            <a:spLocks noChangeArrowheads="1"/>
          </p:cNvSpPr>
          <p:nvPr/>
        </p:nvSpPr>
        <p:spPr bwMode="auto">
          <a:xfrm>
            <a:off x="395288" y="2924175"/>
            <a:ext cx="2590800" cy="854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sz="2000">
                <a:latin typeface="Times New Roman" panose="02020603050405020304" pitchFamily="18" charset="0"/>
                <a:cs typeface="Times New Roman" panose="02020603050405020304" pitchFamily="18" charset="0"/>
              </a:rPr>
              <a:t>WT 15000</a:t>
            </a:r>
          </a:p>
          <a:p>
            <a:pPr>
              <a:spcBef>
                <a:spcPct val="50000"/>
              </a:spcBef>
            </a:pPr>
            <a:r>
              <a:rPr lang="it-IT" sz="2000">
                <a:latin typeface="Times New Roman" panose="02020603050405020304" pitchFamily="18" charset="0"/>
                <a:cs typeface="Times New Roman" panose="02020603050405020304" pitchFamily="18" charset="0"/>
              </a:rPr>
              <a:t>1,6 milioni di anni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uppo 4"/>
          <p:cNvGrpSpPr/>
          <p:nvPr/>
        </p:nvGrpSpPr>
        <p:grpSpPr>
          <a:xfrm>
            <a:off x="6228184" y="2879838"/>
            <a:ext cx="2802607" cy="3854150"/>
            <a:chOff x="4859338" y="333374"/>
            <a:chExt cx="4136131" cy="5688014"/>
          </a:xfrm>
        </p:grpSpPr>
        <p:pic>
          <p:nvPicPr>
            <p:cNvPr id="6" name="Picture 13" descr="distribuzione_ergaster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>
            <a:xfrm>
              <a:off x="4859338" y="333375"/>
              <a:ext cx="4135437" cy="5688013"/>
            </a:xfrm>
            <a:prstGeom prst="rect">
              <a:avLst/>
            </a:prstGeom>
            <a:noFill/>
          </p:spPr>
        </p:pic>
        <p:sp>
          <p:nvSpPr>
            <p:cNvPr id="7" name="Rettangolo 6"/>
            <p:cNvSpPr/>
            <p:nvPr/>
          </p:nvSpPr>
          <p:spPr>
            <a:xfrm>
              <a:off x="4860032" y="333374"/>
              <a:ext cx="4135437" cy="5688013"/>
            </a:xfrm>
            <a:prstGeom prst="rect">
              <a:avLst/>
            </a:prstGeom>
            <a:solidFill>
              <a:schemeClr val="bg1">
                <a:alpha val="7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pic>
        <p:nvPicPr>
          <p:cNvPr id="25602" name="Picture 2" descr="knm_er_3733_2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971550" y="260350"/>
            <a:ext cx="7534275" cy="6296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603" name="Text Box 3"/>
          <p:cNvSpPr txBox="1">
            <a:spLocks noChangeArrowheads="1"/>
          </p:cNvSpPr>
          <p:nvPr/>
        </p:nvSpPr>
        <p:spPr bwMode="auto">
          <a:xfrm>
            <a:off x="1071563" y="357188"/>
            <a:ext cx="20574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sz="200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KNM-ER 3733</a:t>
            </a:r>
          </a:p>
        </p:txBody>
      </p:sp>
      <p:sp>
        <p:nvSpPr>
          <p:cNvPr id="4" name="Text Box 3"/>
          <p:cNvSpPr txBox="1">
            <a:spLocks noChangeArrowheads="1"/>
          </p:cNvSpPr>
          <p:nvPr/>
        </p:nvSpPr>
        <p:spPr bwMode="auto">
          <a:xfrm>
            <a:off x="1835696" y="6491288"/>
            <a:ext cx="53340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H. ergaster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KNM-ER 3733, Koobi Fora 1.75 MA</a:t>
            </a:r>
          </a:p>
        </p:txBody>
      </p:sp>
      <p:sp>
        <p:nvSpPr>
          <p:cNvPr id="2" name="Ovale 1"/>
          <p:cNvSpPr/>
          <p:nvPr/>
        </p:nvSpPr>
        <p:spPr>
          <a:xfrm>
            <a:off x="8316415" y="4643375"/>
            <a:ext cx="648073" cy="225785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h_ergaster_knmer373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74750" y="188913"/>
            <a:ext cx="6781800" cy="5870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627" name="Text Box 3"/>
          <p:cNvSpPr txBox="1">
            <a:spLocks noChangeArrowheads="1"/>
          </p:cNvSpPr>
          <p:nvPr/>
        </p:nvSpPr>
        <p:spPr bwMode="auto">
          <a:xfrm>
            <a:off x="1785938" y="6215063"/>
            <a:ext cx="53340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H. ergaster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KNM-ER 3733, Koobi Fora 1.75 MA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albero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73300" y="0"/>
            <a:ext cx="45974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Ellipse 2"/>
          <p:cNvSpPr/>
          <p:nvPr/>
        </p:nvSpPr>
        <p:spPr>
          <a:xfrm>
            <a:off x="3491880" y="3284984"/>
            <a:ext cx="648072" cy="64807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 descr="knm_er_3733_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89150" y="260648"/>
            <a:ext cx="5362575" cy="6153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7651" name="Text Box 3"/>
          <p:cNvSpPr txBox="1">
            <a:spLocks noChangeArrowheads="1"/>
          </p:cNvSpPr>
          <p:nvPr/>
        </p:nvSpPr>
        <p:spPr bwMode="auto">
          <a:xfrm>
            <a:off x="2143125" y="6021288"/>
            <a:ext cx="20574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sz="2000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KNM-ER 3733</a:t>
            </a:r>
          </a:p>
        </p:txBody>
      </p:sp>
      <p:sp>
        <p:nvSpPr>
          <p:cNvPr id="4" name="Text Box 3"/>
          <p:cNvSpPr txBox="1">
            <a:spLocks noChangeArrowheads="1"/>
          </p:cNvSpPr>
          <p:nvPr/>
        </p:nvSpPr>
        <p:spPr bwMode="auto">
          <a:xfrm>
            <a:off x="2123728" y="6491288"/>
            <a:ext cx="53340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H. ergaster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KNM-ER 3733, Koobi Fora 1.75 MA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 descr="KNM-ER3733_muscolatura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133350" y="-92075"/>
            <a:ext cx="9410700" cy="7042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8675" name="Text Box 3"/>
          <p:cNvSpPr txBox="1">
            <a:spLocks noChangeArrowheads="1"/>
          </p:cNvSpPr>
          <p:nvPr/>
        </p:nvSpPr>
        <p:spPr bwMode="auto">
          <a:xfrm>
            <a:off x="0" y="0"/>
            <a:ext cx="914400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/>
            <a:r>
              <a:rPr lang="it-IT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Ricostruzione anatomica di </a:t>
            </a:r>
            <a:r>
              <a:rPr lang="it-IT" sz="2400" i="1" dirty="0">
                <a:solidFill>
                  <a:schemeClr val="bg1"/>
                </a:solidFill>
                <a:latin typeface="Times New Roman" pitchFamily="18" charset="0"/>
                <a:cs typeface="Times New Roman" panose="02020603050405020304" pitchFamily="18" charset="0"/>
              </a:rPr>
              <a:t>H. ergaster</a:t>
            </a:r>
            <a:r>
              <a:rPr lang="it-IT" sz="2400" dirty="0">
                <a:solidFill>
                  <a:schemeClr val="bg1"/>
                </a:solidFill>
                <a:latin typeface="Times New Roman" pitchFamily="18" charset="0"/>
                <a:cs typeface="Times New Roman" panose="02020603050405020304" pitchFamily="18" charset="0"/>
              </a:rPr>
              <a:t> </a:t>
            </a:r>
          </a:p>
          <a:p>
            <a:pPr algn="ctr" eaLnBrk="0" hangingPunct="0"/>
            <a:r>
              <a:rPr lang="it-IT" sz="2400" dirty="0">
                <a:solidFill>
                  <a:schemeClr val="bg1"/>
                </a:solidFill>
                <a:latin typeface="Times New Roman" pitchFamily="18" charset="0"/>
                <a:cs typeface="Times New Roman" panose="02020603050405020304" pitchFamily="18" charset="0"/>
              </a:rPr>
              <a:t>sulla base del cranio KNM-ER 3733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804988" y="190500"/>
            <a:ext cx="4895850" cy="666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9699" name="Text Box 3"/>
          <p:cNvSpPr txBox="1">
            <a:spLocks noChangeArrowheads="1"/>
          </p:cNvSpPr>
          <p:nvPr/>
        </p:nvSpPr>
        <p:spPr bwMode="auto">
          <a:xfrm>
            <a:off x="6934200" y="6400800"/>
            <a:ext cx="205740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KNM-ER 3733</a:t>
            </a:r>
            <a:endParaRPr lang="it-IT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 descr="KNM-ER992_Koobifora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4800" y="0"/>
            <a:ext cx="63881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23" name="Text Box 3"/>
          <p:cNvSpPr txBox="1">
            <a:spLocks noChangeArrowheads="1"/>
          </p:cNvSpPr>
          <p:nvPr/>
        </p:nvSpPr>
        <p:spPr bwMode="auto">
          <a:xfrm>
            <a:off x="6934200" y="3733800"/>
            <a:ext cx="2209800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it-IT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KNM-ER </a:t>
            </a:r>
            <a:r>
              <a:rPr lang="it-IT" sz="2400" dirty="0" smtClean="0">
                <a:latin typeface="Times New Roman" pitchFamily="18" charset="0"/>
                <a:cs typeface="Times New Roman" panose="02020603050405020304" pitchFamily="18" charset="0"/>
              </a:rPr>
              <a:t>992</a:t>
            </a:r>
          </a:p>
          <a:p>
            <a:pPr eaLnBrk="0" hangingPunct="0"/>
            <a:r>
              <a:rPr lang="it-IT" sz="2400" dirty="0" smtClean="0">
                <a:latin typeface="Times New Roman" pitchFamily="18" charset="0"/>
                <a:cs typeface="Times New Roman" panose="02020603050405020304" pitchFamily="18" charset="0"/>
              </a:rPr>
              <a:t>1.5 Myr</a:t>
            </a:r>
          </a:p>
          <a:p>
            <a:pPr eaLnBrk="0" hangingPunct="0"/>
            <a:r>
              <a:rPr lang="it-IT" sz="2400" dirty="0" smtClean="0">
                <a:latin typeface="Times New Roman" pitchFamily="18" charset="0"/>
                <a:cs typeface="Times New Roman" panose="02020603050405020304" pitchFamily="18" charset="0"/>
              </a:rPr>
              <a:t> </a:t>
            </a:r>
            <a:r>
              <a:rPr lang="it-IT" sz="2400" dirty="0">
                <a:latin typeface="Times New Roman" pitchFamily="18" charset="0"/>
                <a:cs typeface="Times New Roman" panose="02020603050405020304" pitchFamily="18" charset="0"/>
              </a:rPr>
              <a:t>Koobi Fora (Kenya)</a:t>
            </a:r>
          </a:p>
        </p:txBody>
      </p:sp>
      <p:sp>
        <p:nvSpPr>
          <p:cNvPr id="30724" name="Text Box 4"/>
          <p:cNvSpPr txBox="1">
            <a:spLocks noChangeArrowheads="1"/>
          </p:cNvSpPr>
          <p:nvPr/>
        </p:nvSpPr>
        <p:spPr bwMode="auto">
          <a:xfrm>
            <a:off x="7000875" y="2895600"/>
            <a:ext cx="1804988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it-IT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H. ergaster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0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2132856"/>
            <a:ext cx="6318250" cy="3822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ectangle 3"/>
          <p:cNvSpPr/>
          <p:nvPr/>
        </p:nvSpPr>
        <p:spPr>
          <a:xfrm>
            <a:off x="0" y="5962054"/>
            <a:ext cx="9144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KNM-ER 42700 </a:t>
            </a:r>
            <a:r>
              <a:rPr lang="fr-F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calvaria</a:t>
            </a:r>
            <a:r>
              <a:rPr lang="fr-F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and KNM-ER 42703 partial </a:t>
            </a:r>
            <a:r>
              <a:rPr lang="fr-F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maxilla</a:t>
            </a:r>
            <a:endParaRPr lang="fr-F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53604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5580112" cy="2121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05099" y="548680"/>
            <a:ext cx="2987675" cy="4786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4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0160" y="4317306"/>
            <a:ext cx="534995" cy="6276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5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1601" y="2189373"/>
            <a:ext cx="840503" cy="5133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4474027" cy="17008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Rectangle 10"/>
          <p:cNvSpPr/>
          <p:nvPr/>
        </p:nvSpPr>
        <p:spPr>
          <a:xfrm>
            <a:off x="0" y="2924944"/>
            <a:ext cx="914400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it-I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 siti in Africa orientale danno informazione sull’emergenza e l’evoluzione dei primi </a:t>
            </a:r>
            <a:r>
              <a:rPr lang="it-IT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Homo.</a:t>
            </a:r>
            <a:endParaRPr lang="it-IT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GB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Sites in eastern Africa have shed light on the emergence and early evolution of the genus </a:t>
            </a:r>
            <a:r>
              <a:rPr lang="en-GB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Homo</a:t>
            </a:r>
          </a:p>
          <a:p>
            <a:pPr algn="just"/>
            <a:endParaRPr lang="it-IT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it-IT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H. </a:t>
            </a:r>
            <a:r>
              <a:rPr lang="it-IT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habilis</a:t>
            </a:r>
            <a:r>
              <a:rPr lang="it-I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e </a:t>
            </a:r>
            <a:r>
              <a:rPr lang="it-IT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H. </a:t>
            </a:r>
            <a:r>
              <a:rPr lang="it-IT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erectus</a:t>
            </a:r>
            <a:r>
              <a:rPr lang="it-IT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sono spesso interpretati come una singola linea evolutiva anagenetica.</a:t>
            </a:r>
          </a:p>
          <a:p>
            <a:pPr algn="just"/>
            <a:r>
              <a:rPr lang="en-GB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H. </a:t>
            </a:r>
            <a:r>
              <a:rPr lang="en-GB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habilis</a:t>
            </a:r>
            <a:r>
              <a:rPr lang="en-GB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and </a:t>
            </a:r>
            <a:r>
              <a:rPr lang="en-GB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H. erectus</a:t>
            </a:r>
            <a:r>
              <a:rPr lang="en-GB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have often been interpreted as time-successive segments of a single </a:t>
            </a:r>
            <a:r>
              <a:rPr lang="en-GB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anagenetic</a:t>
            </a:r>
            <a:r>
              <a:rPr lang="en-GB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evolutionary lineage.</a:t>
            </a:r>
          </a:p>
        </p:txBody>
      </p:sp>
      <p:pic>
        <p:nvPicPr>
          <p:cNvPr id="12" name="Picture 2" descr="albero"/>
          <p:cNvPicPr>
            <a:picLocks noChangeAspect="1" noChangeArrowheads="1"/>
          </p:cNvPicPr>
          <p:nvPr/>
        </p:nvPicPr>
        <p:blipFill>
          <a:blip r:embed="rId4" cstate="print"/>
          <a:srcRect t="14300" b="45800"/>
          <a:stretch>
            <a:fillRect/>
          </a:stretch>
        </p:blipFill>
        <p:spPr bwMode="auto">
          <a:xfrm>
            <a:off x="4546600" y="0"/>
            <a:ext cx="4597400" cy="27363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Ellipse 12"/>
          <p:cNvSpPr/>
          <p:nvPr/>
        </p:nvSpPr>
        <p:spPr>
          <a:xfrm>
            <a:off x="6058768" y="1296144"/>
            <a:ext cx="720080" cy="57606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12875" y="0"/>
            <a:ext cx="6318250" cy="3822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Rectangle 2"/>
          <p:cNvSpPr/>
          <p:nvPr/>
        </p:nvSpPr>
        <p:spPr>
          <a:xfrm>
            <a:off x="0" y="3789040"/>
            <a:ext cx="9144000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it-I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Due nuovi resti cranici trovati nella formazione di </a:t>
            </a:r>
            <a:r>
              <a:rPr lang="it-IT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Koobi</a:t>
            </a:r>
            <a:r>
              <a:rPr lang="it-I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Fora (Lago Turkana in Kenya) hanno cambiato le idee sul rapporto tra le specie dei primi </a:t>
            </a:r>
            <a:r>
              <a:rPr lang="it-IT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Homo</a:t>
            </a:r>
            <a:endParaRPr lang="it-IT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GB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Two new cranial fossils from the </a:t>
            </a:r>
            <a:r>
              <a:rPr lang="en-GB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Koobi</a:t>
            </a:r>
            <a:r>
              <a:rPr lang="en-GB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Fora Formation, east of Lake Turkana in Kenya, change the knowledge about the relationship between species of early </a:t>
            </a:r>
            <a:r>
              <a:rPr lang="en-GB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Homo</a:t>
            </a:r>
            <a:r>
              <a:rPr lang="en-GB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endParaRPr lang="it-IT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it-I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Il frammento di mascellare attribuito a </a:t>
            </a:r>
            <a:r>
              <a:rPr lang="it-IT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H. </a:t>
            </a:r>
            <a:r>
              <a:rPr lang="it-IT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habilis</a:t>
            </a:r>
            <a:r>
              <a:rPr lang="it-IT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dimostra che questa specie ha sopravvissuto dopo quello che si pensava, implicando il rapporto anagenetico con </a:t>
            </a:r>
            <a:r>
              <a:rPr lang="it-IT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H. </a:t>
            </a:r>
            <a:r>
              <a:rPr lang="it-IT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erectus</a:t>
            </a:r>
            <a:r>
              <a:rPr lang="it-IT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improbabile.</a:t>
            </a:r>
          </a:p>
          <a:p>
            <a:pPr algn="just"/>
            <a:r>
              <a:rPr lang="en-GB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partial maxilla assigned to </a:t>
            </a:r>
            <a:r>
              <a:rPr lang="en-GB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H. </a:t>
            </a:r>
            <a:r>
              <a:rPr lang="en-GB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habilis</a:t>
            </a:r>
            <a:r>
              <a:rPr lang="en-GB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reliably demonstrates that this species survived until later than previously recognized, making an </a:t>
            </a:r>
            <a:r>
              <a:rPr lang="en-GB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anagenetic</a:t>
            </a:r>
            <a:r>
              <a:rPr lang="en-GB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relationship with </a:t>
            </a:r>
            <a:r>
              <a:rPr lang="en-GB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H. erectus </a:t>
            </a:r>
            <a:r>
              <a:rPr lang="en-GB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unlikely.</a:t>
            </a:r>
          </a:p>
        </p:txBody>
      </p:sp>
      <p:sp>
        <p:nvSpPr>
          <p:cNvPr id="4" name="ZoneTexte 3"/>
          <p:cNvSpPr txBox="1"/>
          <p:nvPr/>
        </p:nvSpPr>
        <p:spPr>
          <a:xfrm>
            <a:off x="0" y="620688"/>
            <a:ext cx="141287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KNM-ER 42700</a:t>
            </a:r>
          </a:p>
          <a:p>
            <a:r>
              <a:rPr lang="fr-FR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Calvaria</a:t>
            </a:r>
            <a:endParaRPr lang="fr-FR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ZoneTexte 4"/>
          <p:cNvSpPr txBox="1"/>
          <p:nvPr/>
        </p:nvSpPr>
        <p:spPr>
          <a:xfrm>
            <a:off x="7740352" y="2063750"/>
            <a:ext cx="140364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KNM-ER 42703</a:t>
            </a:r>
          </a:p>
          <a:p>
            <a:r>
              <a:rPr lang="it-IT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Frammento di mascellare</a:t>
            </a:r>
            <a:endParaRPr lang="it-IT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46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76056" y="3284984"/>
            <a:ext cx="3873128" cy="28388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Rectangle 2"/>
          <p:cNvSpPr/>
          <p:nvPr/>
        </p:nvSpPr>
        <p:spPr>
          <a:xfrm>
            <a:off x="0" y="-27384"/>
            <a:ext cx="9144000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it-I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La scoperta di un piccolo calvario di </a:t>
            </a:r>
            <a:r>
              <a:rPr lang="it-IT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H. </a:t>
            </a:r>
            <a:r>
              <a:rPr lang="it-IT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erectus</a:t>
            </a:r>
            <a:r>
              <a:rPr lang="it-I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indica che questo </a:t>
            </a:r>
            <a:r>
              <a:rPr lang="it-IT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taxa</a:t>
            </a:r>
            <a:r>
              <a:rPr lang="it-I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si sovrappone in taglia con </a:t>
            </a:r>
            <a:r>
              <a:rPr lang="it-IT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H. </a:t>
            </a:r>
            <a:r>
              <a:rPr lang="it-IT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habilis</a:t>
            </a:r>
            <a:r>
              <a:rPr lang="it-I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e potrebbe avere dimostrato un dimorfismo sessuale marcato.</a:t>
            </a:r>
          </a:p>
          <a:p>
            <a:pPr algn="just"/>
            <a:r>
              <a:rPr lang="en-GB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discovery of a particularly small </a:t>
            </a:r>
            <a:r>
              <a:rPr lang="en-GB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calvaria</a:t>
            </a:r>
            <a:r>
              <a:rPr lang="en-GB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en-GB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H. erectus </a:t>
            </a:r>
            <a:r>
              <a:rPr lang="en-GB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indicates that this taxon overlapped in size with </a:t>
            </a:r>
            <a:r>
              <a:rPr lang="en-GB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H. </a:t>
            </a:r>
            <a:r>
              <a:rPr lang="en-GB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habilis</a:t>
            </a:r>
            <a:r>
              <a:rPr lang="en-GB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and may have shown marked sexual dimorphism.</a:t>
            </a:r>
          </a:p>
          <a:p>
            <a:pPr algn="just"/>
            <a:endParaRPr lang="it-IT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it-I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Il nuovo fossile conferma la distinzione tra </a:t>
            </a:r>
            <a:r>
              <a:rPr lang="it-IT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H. </a:t>
            </a:r>
            <a:r>
              <a:rPr lang="it-IT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habilis</a:t>
            </a:r>
            <a:r>
              <a:rPr lang="it-I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e </a:t>
            </a:r>
            <a:r>
              <a:rPr lang="it-IT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H. </a:t>
            </a:r>
            <a:r>
              <a:rPr lang="it-IT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erectus</a:t>
            </a:r>
            <a:r>
              <a:rPr lang="it-I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indipendentemente dalla taglia generale cranica, e suggerisce che questi due </a:t>
            </a:r>
            <a:r>
              <a:rPr lang="it-IT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taxa</a:t>
            </a:r>
            <a:r>
              <a:rPr lang="it-I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vivevano nella stessa area (lago) per quasi mezzo milione di anni.</a:t>
            </a:r>
          </a:p>
          <a:p>
            <a:pPr algn="just"/>
            <a:r>
              <a:rPr lang="en-GB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new fossils confirm the distinctiveness of </a:t>
            </a:r>
            <a:r>
              <a:rPr lang="en-GB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H. </a:t>
            </a:r>
            <a:r>
              <a:rPr lang="en-GB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habilis</a:t>
            </a:r>
            <a:r>
              <a:rPr lang="en-GB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and </a:t>
            </a:r>
            <a:r>
              <a:rPr lang="en-GB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H. erectus</a:t>
            </a:r>
            <a:r>
              <a:rPr lang="en-GB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independently of overall cranial size, and suggest that these two early taxa were living broadly </a:t>
            </a:r>
            <a:r>
              <a:rPr lang="en-GB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sympatrically</a:t>
            </a:r>
            <a:r>
              <a:rPr lang="en-GB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in the same lake basin for almost half a million years.</a:t>
            </a:r>
            <a:endParaRPr lang="en-GB" i="1" dirty="0">
              <a:solidFill>
                <a:srgbClr val="92D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6497" name="Picture 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238" y="3212976"/>
            <a:ext cx="4894290" cy="2808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ZoneTexte 4"/>
          <p:cNvSpPr txBox="1"/>
          <p:nvPr/>
        </p:nvSpPr>
        <p:spPr>
          <a:xfrm>
            <a:off x="179512" y="6021288"/>
            <a:ext cx="456567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KNM-ER 42700 = </a:t>
            </a:r>
            <a:r>
              <a:rPr lang="fr-FR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H. erectus </a:t>
            </a:r>
            <a:r>
              <a:rPr lang="fr-F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variability</a:t>
            </a:r>
            <a:endParaRPr lang="fr-FR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fr-F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KNM-ER 42703 (</a:t>
            </a:r>
            <a:r>
              <a:rPr lang="fr-F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denti</a:t>
            </a:r>
            <a:r>
              <a:rPr lang="fr-F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= </a:t>
            </a:r>
            <a:r>
              <a:rPr lang="fr-FR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H. habilis </a:t>
            </a:r>
            <a:r>
              <a:rPr lang="fr-F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variability</a:t>
            </a:r>
            <a:endParaRPr lang="fr-F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 cstate="print"/>
          <a:srcRect b="47451"/>
          <a:stretch>
            <a:fillRect/>
          </a:stretch>
        </p:blipFill>
        <p:spPr bwMode="auto">
          <a:xfrm>
            <a:off x="0" y="0"/>
            <a:ext cx="3707904" cy="12336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474950" y="0"/>
            <a:ext cx="2669050" cy="32849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1268760"/>
            <a:ext cx="4248472" cy="20614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ZoneTexte 4"/>
          <p:cNvSpPr txBox="1"/>
          <p:nvPr/>
        </p:nvSpPr>
        <p:spPr>
          <a:xfrm>
            <a:off x="0" y="3573016"/>
            <a:ext cx="9144000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Impronte datate a 1.51-1.53 Ma</a:t>
            </a:r>
          </a:p>
          <a:p>
            <a:r>
              <a:rPr lang="it-I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Alluce relativamente abdotto (distante) / </a:t>
            </a:r>
            <a:r>
              <a:rPr lang="it-IT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Relatively</a:t>
            </a:r>
            <a:r>
              <a:rPr lang="it-IT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abducted</a:t>
            </a:r>
            <a:r>
              <a:rPr lang="it-IT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hallux</a:t>
            </a:r>
            <a:endParaRPr lang="it-IT" i="1" dirty="0" smtClean="0">
              <a:solidFill>
                <a:srgbClr val="92D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it-I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Trasferimento mediale del peso prima del </a:t>
            </a:r>
            <a:r>
              <a:rPr lang="it-IT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push</a:t>
            </a:r>
            <a:r>
              <a:rPr lang="it-I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-off / </a:t>
            </a:r>
            <a:r>
              <a:rPr lang="it-IT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Medial</a:t>
            </a:r>
            <a:r>
              <a:rPr lang="it-IT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weight</a:t>
            </a:r>
            <a:r>
              <a:rPr lang="it-IT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transfer </a:t>
            </a:r>
            <a:r>
              <a:rPr lang="it-IT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before</a:t>
            </a:r>
            <a:r>
              <a:rPr lang="it-IT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push</a:t>
            </a:r>
            <a:r>
              <a:rPr lang="it-IT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-off</a:t>
            </a:r>
          </a:p>
          <a:p>
            <a:r>
              <a:rPr lang="it-I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La taglia delle impronte è in accordo con la statura e la massa corporea estimata dei </a:t>
            </a:r>
            <a:r>
              <a:rPr lang="it-IT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ergaster</a:t>
            </a:r>
            <a:r>
              <a:rPr lang="it-IT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it-IT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erectus</a:t>
            </a:r>
            <a:endParaRPr lang="it-IT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it-IT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it-IT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size</a:t>
            </a:r>
            <a:r>
              <a:rPr lang="it-IT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of the </a:t>
            </a:r>
            <a:r>
              <a:rPr lang="it-IT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footprints</a:t>
            </a:r>
            <a:r>
              <a:rPr lang="it-IT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</a:t>
            </a:r>
            <a:r>
              <a:rPr lang="it-IT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consistent</a:t>
            </a:r>
            <a:r>
              <a:rPr lang="it-IT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with stature and body mass </a:t>
            </a:r>
            <a:r>
              <a:rPr lang="it-IT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estimates</a:t>
            </a:r>
            <a:r>
              <a:rPr lang="it-IT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for H. </a:t>
            </a:r>
            <a:r>
              <a:rPr lang="it-IT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ergaster</a:t>
            </a:r>
            <a:r>
              <a:rPr lang="it-IT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/ </a:t>
            </a:r>
            <a:r>
              <a:rPr lang="it-IT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erectus</a:t>
            </a:r>
            <a:endParaRPr lang="it-IT" i="1" dirty="0" smtClean="0">
              <a:solidFill>
                <a:srgbClr val="92D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it-I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Distinti morfologicamente da </a:t>
            </a:r>
            <a:r>
              <a:rPr lang="it-IT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Laetoli</a:t>
            </a:r>
            <a:r>
              <a:rPr lang="it-I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/ </a:t>
            </a:r>
            <a:r>
              <a:rPr lang="it-IT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Morphologically</a:t>
            </a:r>
            <a:r>
              <a:rPr lang="it-IT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distinct</a:t>
            </a:r>
            <a:r>
              <a:rPr lang="it-IT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from </a:t>
            </a:r>
            <a:r>
              <a:rPr lang="it-IT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laetoli</a:t>
            </a:r>
            <a:r>
              <a:rPr lang="it-IT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(3.75 Ma)</a:t>
            </a:r>
          </a:p>
          <a:p>
            <a:r>
              <a:rPr lang="it-I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Dimostrano che i </a:t>
            </a:r>
            <a:r>
              <a:rPr lang="it-IT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ominini</a:t>
            </a:r>
            <a:r>
              <a:rPr lang="it-I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hanno sviluppato una piede funzionalmente moderno e una locomozione </a:t>
            </a:r>
            <a:r>
              <a:rPr lang="it-IT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bipeda</a:t>
            </a:r>
            <a:r>
              <a:rPr lang="it-I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/ </a:t>
            </a:r>
            <a:r>
              <a:rPr lang="it-IT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Show </a:t>
            </a:r>
            <a:r>
              <a:rPr lang="it-IT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that</a:t>
            </a:r>
            <a:r>
              <a:rPr lang="it-IT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hominins</a:t>
            </a:r>
            <a:r>
              <a:rPr lang="it-IT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had</a:t>
            </a:r>
            <a:r>
              <a:rPr lang="it-IT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evolved</a:t>
            </a:r>
            <a:r>
              <a:rPr lang="it-IT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an </a:t>
            </a:r>
            <a:r>
              <a:rPr lang="it-IT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essentially</a:t>
            </a:r>
            <a:r>
              <a:rPr lang="it-IT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modern</a:t>
            </a:r>
            <a:r>
              <a:rPr lang="it-IT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human </a:t>
            </a:r>
            <a:r>
              <a:rPr lang="it-IT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foot</a:t>
            </a:r>
            <a:r>
              <a:rPr lang="it-IT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function</a:t>
            </a:r>
            <a:r>
              <a:rPr lang="it-IT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and style of </a:t>
            </a:r>
            <a:r>
              <a:rPr lang="it-IT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bipedal</a:t>
            </a:r>
            <a:r>
              <a:rPr lang="it-IT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locomotion</a:t>
            </a:r>
            <a:endParaRPr lang="it-IT" i="1" dirty="0">
              <a:solidFill>
                <a:srgbClr val="92D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848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1438" y="65088"/>
            <a:ext cx="8999537" cy="6727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01" name="Picture 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96136" y="260648"/>
            <a:ext cx="3098800" cy="307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403" y="44624"/>
            <a:ext cx="5673725" cy="6273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ZoneTexte 2"/>
          <p:cNvSpPr txBox="1"/>
          <p:nvPr/>
        </p:nvSpPr>
        <p:spPr>
          <a:xfrm>
            <a:off x="179512" y="6372036"/>
            <a:ext cx="46085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A. </a:t>
            </a:r>
            <a:r>
              <a:rPr lang="fr-FR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sediba</a:t>
            </a:r>
            <a:r>
              <a:rPr lang="fr-FR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fr-F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Malapa</a:t>
            </a:r>
            <a:r>
              <a:rPr lang="fr-F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South </a:t>
            </a:r>
            <a:r>
              <a:rPr lang="fr-F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Africa</a:t>
            </a:r>
            <a:r>
              <a:rPr lang="fr-F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fr-FR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ZoneTexte 3"/>
          <p:cNvSpPr txBox="1"/>
          <p:nvPr/>
        </p:nvSpPr>
        <p:spPr>
          <a:xfrm>
            <a:off x="6082350" y="116632"/>
            <a:ext cx="24994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Australopiteco o </a:t>
            </a:r>
            <a:r>
              <a:rPr lang="it-IT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Homo </a:t>
            </a:r>
            <a:r>
              <a:rPr lang="it-I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ZoneTexte 4"/>
          <p:cNvSpPr txBox="1"/>
          <p:nvPr/>
        </p:nvSpPr>
        <p:spPr>
          <a:xfrm>
            <a:off x="5868145" y="836712"/>
            <a:ext cx="3275856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Pro-</a:t>
            </a:r>
            <a:r>
              <a:rPr lang="it-IT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Autralopitico</a:t>
            </a:r>
            <a:r>
              <a:rPr lang="it-I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>
              <a:buFont typeface="Arial" pitchFamily="34" charset="0"/>
              <a:buChar char="•"/>
            </a:pPr>
            <a:r>
              <a:rPr lang="it-I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Piccolo cervello / </a:t>
            </a:r>
            <a:r>
              <a:rPr lang="it-IT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small brain</a:t>
            </a:r>
            <a:endParaRPr lang="it-IT" dirty="0" smtClean="0">
              <a:solidFill>
                <a:srgbClr val="92D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itchFamily="34" charset="0"/>
              <a:buChar char="•"/>
            </a:pPr>
            <a:r>
              <a:rPr lang="it-I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Bracci lungi / </a:t>
            </a:r>
            <a:r>
              <a:rPr lang="it-IT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long </a:t>
            </a:r>
            <a:r>
              <a:rPr lang="it-IT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arms</a:t>
            </a:r>
            <a:endParaRPr lang="it-IT" i="1" dirty="0" smtClean="0">
              <a:solidFill>
                <a:srgbClr val="92D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itchFamily="34" charset="0"/>
              <a:buChar char="•"/>
            </a:pPr>
            <a:endParaRPr lang="it-IT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itchFamily="34" charset="0"/>
              <a:buChar char="•"/>
            </a:pPr>
            <a:endParaRPr lang="it-IT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it-I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Pro-</a:t>
            </a:r>
            <a:r>
              <a:rPr lang="it-IT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Homo:</a:t>
            </a:r>
          </a:p>
          <a:p>
            <a:pPr>
              <a:buFont typeface="Arial" pitchFamily="34" charset="0"/>
              <a:buChar char="•"/>
            </a:pPr>
            <a:r>
              <a:rPr lang="it-IT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Forma del bacino </a:t>
            </a:r>
          </a:p>
          <a:p>
            <a:pPr>
              <a:buFont typeface="Arial" pitchFamily="34" charset="0"/>
              <a:buChar char="•"/>
            </a:pPr>
            <a:r>
              <a:rPr lang="it-I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Articolazione dell’anca</a:t>
            </a:r>
          </a:p>
          <a:p>
            <a:pPr>
              <a:buFont typeface="Arial" pitchFamily="34" charset="0"/>
              <a:buChar char="•"/>
            </a:pPr>
            <a:r>
              <a:rPr lang="it-I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Pollice lungo e dita corti = mani con una manipolazione precisa</a:t>
            </a:r>
          </a:p>
          <a:p>
            <a:pPr>
              <a:buFont typeface="Arial" pitchFamily="34" charset="0"/>
              <a:buChar char="•"/>
            </a:pPr>
            <a:r>
              <a:rPr lang="en-GB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Shape of the pelvis and ankle joint</a:t>
            </a:r>
          </a:p>
          <a:p>
            <a:pPr>
              <a:buFont typeface="Arial" pitchFamily="34" charset="0"/>
              <a:buChar char="•"/>
            </a:pPr>
            <a:r>
              <a:rPr lang="en-GB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long thumb and short finger = hands capable of precise manipulation</a:t>
            </a:r>
            <a:endParaRPr lang="en-GB" dirty="0" smtClean="0">
              <a:solidFill>
                <a:srgbClr val="92D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950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8588" y="100013"/>
            <a:ext cx="8885237" cy="6656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053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8970963" cy="681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ZoneTexte 2"/>
          <p:cNvSpPr txBox="1"/>
          <p:nvPr/>
        </p:nvSpPr>
        <p:spPr>
          <a:xfrm>
            <a:off x="7164288" y="5877272"/>
            <a:ext cx="6976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1Myr</a:t>
            </a:r>
            <a:endParaRPr lang="fr-F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155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3663" y="185738"/>
            <a:ext cx="8956675" cy="6484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C:\Documents and Settings\UTENTE\Documenti\FEDERICA\immagini scan\evoluzione\nuovi\Buia cranio.bmp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" y="1447800"/>
            <a:ext cx="8434388" cy="3346450"/>
          </a:xfrm>
          <a:prstGeom prst="rect">
            <a:avLst/>
          </a:prstGeom>
          <a:noFill/>
          <a:ln w="12700">
            <a:solidFill>
              <a:srgbClr val="FF99CC"/>
            </a:solidFill>
            <a:miter lim="800000"/>
            <a:headEnd/>
            <a:tailEnd/>
          </a:ln>
        </p:spPr>
      </p:pic>
      <p:sp>
        <p:nvSpPr>
          <p:cNvPr id="20483" name="Text Box 3"/>
          <p:cNvSpPr txBox="1">
            <a:spLocks noChangeArrowheads="1"/>
          </p:cNvSpPr>
          <p:nvPr/>
        </p:nvSpPr>
        <p:spPr bwMode="auto">
          <a:xfrm>
            <a:off x="533400" y="5943600"/>
            <a:ext cx="82534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/>
            <a:r>
              <a:rPr lang="it-IT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Buia, UA 31, (Eritrea, 1995-97)</a:t>
            </a:r>
          </a:p>
        </p:txBody>
      </p:sp>
      <p:sp>
        <p:nvSpPr>
          <p:cNvPr id="20484" name="Line 4"/>
          <p:cNvSpPr>
            <a:spLocks noChangeShapeType="1"/>
          </p:cNvSpPr>
          <p:nvPr/>
        </p:nvSpPr>
        <p:spPr bwMode="auto">
          <a:xfrm flipV="1">
            <a:off x="6096000" y="1981200"/>
            <a:ext cx="0" cy="2514600"/>
          </a:xfrm>
          <a:prstGeom prst="line">
            <a:avLst/>
          </a:prstGeom>
          <a:noFill/>
          <a:ln w="38100">
            <a:solidFill>
              <a:srgbClr val="000066"/>
            </a:solidFill>
            <a:round/>
            <a:headEnd/>
            <a:tailEnd/>
          </a:ln>
        </p:spPr>
        <p:txBody>
          <a:bodyPr/>
          <a:lstStyle/>
          <a:p>
            <a:endParaRPr lang="it-IT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485" name="Line 5"/>
          <p:cNvSpPr>
            <a:spLocks noChangeShapeType="1"/>
          </p:cNvSpPr>
          <p:nvPr/>
        </p:nvSpPr>
        <p:spPr bwMode="auto">
          <a:xfrm flipH="1">
            <a:off x="6172200" y="914400"/>
            <a:ext cx="685800" cy="838200"/>
          </a:xfrm>
          <a:prstGeom prst="line">
            <a:avLst/>
          </a:prstGeom>
          <a:noFill/>
          <a:ln w="9525">
            <a:solidFill>
              <a:srgbClr val="FF0066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it-IT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486" name="Text Box 6"/>
          <p:cNvSpPr txBox="1">
            <a:spLocks noChangeArrowheads="1"/>
          </p:cNvSpPr>
          <p:nvPr/>
        </p:nvSpPr>
        <p:spPr bwMode="auto">
          <a:xfrm>
            <a:off x="5334000" y="457200"/>
            <a:ext cx="3048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it-IT">
                <a:latin typeface="Times New Roman" panose="02020603050405020304" pitchFamily="18" charset="0"/>
                <a:cs typeface="Times New Roman" panose="02020603050405020304" pitchFamily="18" charset="0"/>
              </a:rPr>
              <a:t>Larghezza biparietale</a:t>
            </a:r>
          </a:p>
        </p:txBody>
      </p:sp>
      <p:sp>
        <p:nvSpPr>
          <p:cNvPr id="20487" name="Line 7"/>
          <p:cNvSpPr>
            <a:spLocks noChangeShapeType="1"/>
          </p:cNvSpPr>
          <p:nvPr/>
        </p:nvSpPr>
        <p:spPr bwMode="auto">
          <a:xfrm>
            <a:off x="762000" y="4267200"/>
            <a:ext cx="914400" cy="990600"/>
          </a:xfrm>
          <a:prstGeom prst="line">
            <a:avLst/>
          </a:prstGeom>
          <a:noFill/>
          <a:ln w="9525">
            <a:solidFill>
              <a:srgbClr val="FF99CC"/>
            </a:solidFill>
            <a:round/>
            <a:headEnd/>
            <a:tailEnd/>
          </a:ln>
        </p:spPr>
        <p:txBody>
          <a:bodyPr/>
          <a:lstStyle/>
          <a:p>
            <a:endParaRPr lang="it-IT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488" name="Text Box 8"/>
          <p:cNvSpPr txBox="1">
            <a:spLocks noChangeArrowheads="1"/>
          </p:cNvSpPr>
          <p:nvPr/>
        </p:nvSpPr>
        <p:spPr bwMode="auto">
          <a:xfrm>
            <a:off x="1828800" y="5257800"/>
            <a:ext cx="19050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Prognatismo sottonasale</a:t>
            </a:r>
          </a:p>
        </p:txBody>
      </p:sp>
      <p:sp>
        <p:nvSpPr>
          <p:cNvPr id="20489" name="Line 9"/>
          <p:cNvSpPr>
            <a:spLocks noChangeShapeType="1"/>
          </p:cNvSpPr>
          <p:nvPr/>
        </p:nvSpPr>
        <p:spPr bwMode="auto">
          <a:xfrm flipV="1">
            <a:off x="838200" y="914400"/>
            <a:ext cx="990600" cy="1752600"/>
          </a:xfrm>
          <a:prstGeom prst="line">
            <a:avLst/>
          </a:prstGeom>
          <a:noFill/>
          <a:ln w="9525">
            <a:solidFill>
              <a:srgbClr val="FF99CC"/>
            </a:solidFill>
            <a:round/>
            <a:headEnd/>
            <a:tailEnd/>
          </a:ln>
        </p:spPr>
        <p:txBody>
          <a:bodyPr/>
          <a:lstStyle/>
          <a:p>
            <a:endParaRPr lang="it-IT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490" name="Rectangle 10"/>
          <p:cNvSpPr>
            <a:spLocks noChangeArrowheads="1"/>
          </p:cNvSpPr>
          <p:nvPr/>
        </p:nvSpPr>
        <p:spPr bwMode="auto">
          <a:xfrm>
            <a:off x="1752600" y="381000"/>
            <a:ext cx="1585627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it-IT">
                <a:latin typeface="Times New Roman" panose="02020603050405020304" pitchFamily="18" charset="0"/>
                <a:cs typeface="Times New Roman" panose="02020603050405020304" pitchFamily="18" charset="0"/>
              </a:rPr>
              <a:t>Toro massiccio</a:t>
            </a:r>
          </a:p>
        </p:txBody>
      </p:sp>
      <p:sp>
        <p:nvSpPr>
          <p:cNvPr id="20491" name="Line 11"/>
          <p:cNvSpPr>
            <a:spLocks noChangeShapeType="1"/>
          </p:cNvSpPr>
          <p:nvPr/>
        </p:nvSpPr>
        <p:spPr bwMode="auto">
          <a:xfrm>
            <a:off x="3352800" y="3124200"/>
            <a:ext cx="2209800" cy="2209800"/>
          </a:xfrm>
          <a:prstGeom prst="line">
            <a:avLst/>
          </a:prstGeom>
          <a:noFill/>
          <a:ln w="9525">
            <a:solidFill>
              <a:srgbClr val="FF99CC"/>
            </a:solidFill>
            <a:round/>
            <a:headEnd/>
            <a:tailEnd/>
          </a:ln>
        </p:spPr>
        <p:txBody>
          <a:bodyPr/>
          <a:lstStyle/>
          <a:p>
            <a:endParaRPr lang="it-IT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492" name="Rectangle 12"/>
          <p:cNvSpPr>
            <a:spLocks noChangeArrowheads="1"/>
          </p:cNvSpPr>
          <p:nvPr/>
        </p:nvSpPr>
        <p:spPr bwMode="auto">
          <a:xfrm>
            <a:off x="5715000" y="5105400"/>
            <a:ext cx="1697038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it-IT">
                <a:latin typeface="Times New Roman" panose="02020603050405020304" pitchFamily="18" charset="0"/>
                <a:cs typeface="Times New Roman" panose="02020603050405020304" pitchFamily="18" charset="0"/>
              </a:rPr>
              <a:t>cc 750-800 cm3</a:t>
            </a:r>
          </a:p>
        </p:txBody>
      </p:sp>
    </p:spTree>
    <p:extLst>
      <p:ext uri="{BB962C8B-B14F-4D97-AF65-F5344CB8AC3E}">
        <p14:creationId xmlns:p14="http://schemas.microsoft.com/office/powerpoint/2010/main" val="1013480232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5473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6525" y="107950"/>
            <a:ext cx="8870950" cy="6642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89" name="Line 9"/>
          <p:cNvSpPr>
            <a:spLocks noChangeShapeType="1"/>
          </p:cNvSpPr>
          <p:nvPr/>
        </p:nvSpPr>
        <p:spPr bwMode="auto">
          <a:xfrm flipV="1">
            <a:off x="838200" y="914400"/>
            <a:ext cx="990600" cy="1752600"/>
          </a:xfrm>
          <a:prstGeom prst="line">
            <a:avLst/>
          </a:prstGeom>
          <a:noFill/>
          <a:ln w="9525">
            <a:solidFill>
              <a:srgbClr val="FF99CC"/>
            </a:solidFill>
            <a:round/>
            <a:headEnd/>
            <a:tailEnd/>
          </a:ln>
        </p:spPr>
        <p:txBody>
          <a:bodyPr/>
          <a:lstStyle/>
          <a:p>
            <a:endParaRPr lang="it-IT"/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http://news.nationalgeographic.com/content/dam/news/rights-exempt/nat-geo-staff-graphics-illustrations/2015/09/dinaledi_cave4_FINAL.ngsversion.1440173941173.png?0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3" y="2883116"/>
            <a:ext cx="7184082" cy="39512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4" name="Picture 4" descr="http://news.nationalgeographic.com/content/dam/news/rights-exempt/nat-geo-staff-graphics-illustrations/2015/09/dinaledi_locator.ngsversion.1440173453603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3501008" cy="35010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ttangolo 1"/>
          <p:cNvSpPr/>
          <p:nvPr/>
        </p:nvSpPr>
        <p:spPr>
          <a:xfrm>
            <a:off x="5945485" y="0"/>
            <a:ext cx="319851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200" cap="all" dirty="0">
                <a:latin typeface="Times New Roman" panose="02020603050405020304" pitchFamily="18" charset="0"/>
                <a:cs typeface="Times New Roman" panose="02020603050405020304" pitchFamily="18" charset="0"/>
              </a:rPr>
              <a:t>JASON TREAT, NGM STAFF; NGM MAPS</a:t>
            </a:r>
            <a:r>
              <a:rPr lang="en-GB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GB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GB" sz="1200" cap="all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SOURCE: LEE BERGER, WITS</a:t>
            </a:r>
            <a:endParaRPr lang="en-GB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asellaDiTesto 2"/>
          <p:cNvSpPr txBox="1"/>
          <p:nvPr/>
        </p:nvSpPr>
        <p:spPr>
          <a:xfrm>
            <a:off x="5364088" y="1340768"/>
            <a:ext cx="231666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3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Homo </a:t>
            </a:r>
            <a:r>
              <a:rPr lang="fr-FR" sz="32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naledi</a:t>
            </a:r>
            <a:endParaRPr lang="en-GB" sz="32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5681452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5" name="Picture 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10966" y="692696"/>
            <a:ext cx="5189250" cy="58326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35968226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r="1972" b="2559"/>
          <a:stretch/>
        </p:blipFill>
        <p:spPr bwMode="auto">
          <a:xfrm>
            <a:off x="17587" y="51316"/>
            <a:ext cx="5135438" cy="38888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ttangolo 1"/>
          <p:cNvSpPr/>
          <p:nvPr/>
        </p:nvSpPr>
        <p:spPr>
          <a:xfrm>
            <a:off x="179512" y="3862789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Holotype specimen of </a:t>
            </a:r>
            <a:r>
              <a:rPr lang="en-GB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Homo </a:t>
            </a:r>
            <a:r>
              <a:rPr lang="en-GB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naledi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Dinaledi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Hominin 1 (DH1).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7904" y="4581128"/>
            <a:ext cx="5238750" cy="21107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ttangolo 4"/>
          <p:cNvSpPr/>
          <p:nvPr/>
        </p:nvSpPr>
        <p:spPr>
          <a:xfrm>
            <a:off x="179512" y="4797152"/>
            <a:ext cx="3384376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Virtual reconstruction of the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endocranium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the larger composite cranium from DH1 and DH2 </a:t>
            </a:r>
            <a:r>
              <a:rPr lang="en-GB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overlaid with 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ectocranial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surfaces.</a:t>
            </a:r>
          </a:p>
        </p:txBody>
      </p:sp>
      <p:pic>
        <p:nvPicPr>
          <p:cNvPr id="4100" name="Picture 4" descr="http://news.nationalgeographic.com/content/dam/news/2015/09/mystery-man/0904_Human_Skull_Persp_Peter_Ohne_Schatten_sf_Kamera-7_001.ngsversion.1442847604781.adapt.676.1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61008" y="260648"/>
            <a:ext cx="2860733" cy="26576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ttangolo 5"/>
          <p:cNvSpPr/>
          <p:nvPr/>
        </p:nvSpPr>
        <p:spPr>
          <a:xfrm>
            <a:off x="5292080" y="2960761"/>
            <a:ext cx="374441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braincase of this composite male skull of </a:t>
            </a:r>
            <a:r>
              <a:rPr lang="en-GB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H. </a:t>
            </a:r>
            <a:r>
              <a:rPr lang="en-GB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naledi</a:t>
            </a:r>
            <a:r>
              <a:rPr lang="en-GB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GB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measures </a:t>
            </a:r>
            <a:r>
              <a:rPr lang="en-GB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560 cc less </a:t>
            </a:r>
            <a:r>
              <a:rPr lang="en-GB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than half that of the modern </a:t>
            </a:r>
            <a:r>
              <a:rPr lang="en-GB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human.</a:t>
            </a:r>
            <a:r>
              <a:rPr lang="en-GB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3923602251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64432" y="136401"/>
            <a:ext cx="5238750" cy="3886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ttangolo 1"/>
          <p:cNvSpPr/>
          <p:nvPr/>
        </p:nvSpPr>
        <p:spPr>
          <a:xfrm>
            <a:off x="35496" y="4005064"/>
            <a:ext cx="9120386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Dimensione del cervello e dei denti nei ominidi.</a:t>
            </a:r>
          </a:p>
          <a:p>
            <a:r>
              <a:rPr lang="it-IT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H. </a:t>
            </a:r>
            <a:r>
              <a:rPr lang="it-IT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naledi</a:t>
            </a:r>
            <a:r>
              <a:rPr lang="it-IT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presenta dei molari con dimensioni ridotte (confrontabili con i </a:t>
            </a:r>
            <a:r>
              <a:rPr lang="it-IT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Homo </a:t>
            </a:r>
            <a:r>
              <a:rPr lang="it-I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successivi) e un volume endocranico relativamente piccolo (confrontabile alle </a:t>
            </a:r>
            <a:r>
              <a:rPr lang="it-IT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australipitecine</a:t>
            </a:r>
            <a:r>
              <a:rPr lang="it-I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r>
              <a:rPr lang="fr-F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Il </a:t>
            </a:r>
            <a:r>
              <a:rPr lang="it-IT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range</a:t>
            </a:r>
            <a:r>
              <a:rPr lang="it-I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di variazione tra il campione di </a:t>
            </a:r>
            <a:r>
              <a:rPr lang="it-IT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Dinaledi</a:t>
            </a:r>
            <a:r>
              <a:rPr lang="it-I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è anche piuttosto ridotto, particolarmente in confronto alla variazione dei </a:t>
            </a:r>
            <a:r>
              <a:rPr lang="it-IT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H. </a:t>
            </a:r>
            <a:r>
              <a:rPr lang="it-IT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erectus</a:t>
            </a:r>
            <a:r>
              <a:rPr lang="it-IT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sensu</a:t>
            </a:r>
            <a:r>
              <a:rPr lang="it-I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lato. </a:t>
            </a:r>
            <a:endParaRPr lang="it-IT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GB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Brain </a:t>
            </a:r>
            <a:r>
              <a:rPr lang="en-GB" i="1" dirty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size and tooth size in hominins. </a:t>
            </a:r>
            <a:endParaRPr lang="en-GB" i="1" dirty="0" smtClean="0">
              <a:solidFill>
                <a:srgbClr val="92D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GB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GB" i="1" dirty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GB" i="1" dirty="0" err="1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naledi</a:t>
            </a:r>
            <a:r>
              <a:rPr lang="en-GB" i="1" dirty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occupies a position with relatively </a:t>
            </a:r>
            <a:r>
              <a:rPr lang="en-GB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small molar </a:t>
            </a:r>
            <a:r>
              <a:rPr lang="en-GB" i="1" dirty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size (comparable to later Homo) and relatively small </a:t>
            </a:r>
            <a:r>
              <a:rPr lang="en-GB" i="1" dirty="0" err="1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endocranial</a:t>
            </a:r>
            <a:r>
              <a:rPr lang="en-GB" i="1" dirty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volume (comparable to </a:t>
            </a:r>
            <a:r>
              <a:rPr lang="en-GB" i="1" dirty="0" err="1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australopiths</a:t>
            </a:r>
            <a:r>
              <a:rPr lang="en-GB" i="1" dirty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  <a:r>
              <a:rPr lang="en-GB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range </a:t>
            </a:r>
            <a:r>
              <a:rPr lang="en-GB" i="1" dirty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of variation within the </a:t>
            </a:r>
            <a:r>
              <a:rPr lang="en-GB" i="1" dirty="0" err="1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Dinaledi</a:t>
            </a:r>
            <a:r>
              <a:rPr lang="en-GB" i="1" dirty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sample is also fairly small, in particular in comparison to the extensive range </a:t>
            </a:r>
            <a:r>
              <a:rPr lang="en-GB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of variation </a:t>
            </a:r>
            <a:r>
              <a:rPr lang="en-GB" i="1" dirty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within the H. erectus </a:t>
            </a:r>
            <a:r>
              <a:rPr lang="en-GB" i="1" dirty="0" err="1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sensu</a:t>
            </a:r>
            <a:r>
              <a:rPr lang="en-GB" i="1" dirty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i="1" dirty="0" err="1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lato</a:t>
            </a:r>
            <a:r>
              <a:rPr lang="en-GB" i="1" dirty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740810713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92" t="4208" r="8546" b="3759"/>
          <a:stretch/>
        </p:blipFill>
        <p:spPr bwMode="auto">
          <a:xfrm>
            <a:off x="161925" y="142875"/>
            <a:ext cx="4629150" cy="312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ttangolo 1"/>
          <p:cNvSpPr/>
          <p:nvPr/>
        </p:nvSpPr>
        <p:spPr>
          <a:xfrm>
            <a:off x="4798268" y="412313"/>
            <a:ext cx="4168552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fr-F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Hand 1: </a:t>
            </a:r>
            <a:r>
              <a:rPr lang="it-I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Questa mano è stata scoperto in articolazione e tutte le ossa sono rappresentate eccetto il pisiforme.</a:t>
            </a:r>
          </a:p>
          <a:p>
            <a:pPr algn="just"/>
            <a:r>
              <a:rPr lang="it-I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Le proporzione delle ditta sono </a:t>
            </a:r>
            <a:r>
              <a:rPr lang="fr-FR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human-like</a:t>
            </a:r>
            <a:endParaRPr lang="en-GB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en-GB" i="1" dirty="0">
              <a:solidFill>
                <a:srgbClr val="92D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GB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Hand </a:t>
            </a:r>
            <a:r>
              <a:rPr lang="en-GB" i="1" dirty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GB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This </a:t>
            </a:r>
            <a:r>
              <a:rPr lang="en-GB" i="1" dirty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hand was discovered in articulation and all bones are</a:t>
            </a:r>
          </a:p>
          <a:p>
            <a:pPr algn="just"/>
            <a:r>
              <a:rPr lang="en-GB" i="1" dirty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represented except for the pisiform. </a:t>
            </a:r>
            <a:endParaRPr lang="en-GB" i="1" dirty="0" smtClean="0">
              <a:solidFill>
                <a:srgbClr val="92D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GB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GB" i="1" dirty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proportions of digits are </a:t>
            </a:r>
            <a:r>
              <a:rPr lang="en-GB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humanlike.</a:t>
            </a:r>
            <a:endParaRPr lang="en-GB" i="1" dirty="0">
              <a:solidFill>
                <a:srgbClr val="92D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7" name="Picture 5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963" r="2024" b="6417"/>
          <a:stretch/>
        </p:blipFill>
        <p:spPr bwMode="auto">
          <a:xfrm>
            <a:off x="363674" y="3573016"/>
            <a:ext cx="4225652" cy="2962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ttangolo 3"/>
          <p:cNvSpPr/>
          <p:nvPr/>
        </p:nvSpPr>
        <p:spPr>
          <a:xfrm>
            <a:off x="4682852" y="4494044"/>
            <a:ext cx="428396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Foot 1 in (A) dorsal view; and (B) medial view</a:t>
            </a:r>
            <a:r>
              <a:rPr lang="en-GB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(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C) Proximal articular surfaces of the metatarsals </a:t>
            </a:r>
            <a:r>
              <a:rPr lang="en-GB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of Foot 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1, shown in articulation to illustrate transverse </a:t>
            </a:r>
            <a:r>
              <a:rPr lang="en-GB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arch structure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4238885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3541" name="Picture 5"/>
          <p:cNvPicPr>
            <a:picLocks noChangeAspect="1" noChangeArrowheads="1"/>
          </p:cNvPicPr>
          <p:nvPr/>
        </p:nvPicPr>
        <p:blipFill>
          <a:blip r:embed="rId3" cstate="print"/>
          <a:srcRect l="4689" t="5458" r="8062" b="9126"/>
          <a:stretch>
            <a:fillRect/>
          </a:stretch>
        </p:blipFill>
        <p:spPr bwMode="auto">
          <a:xfrm>
            <a:off x="179512" y="44624"/>
            <a:ext cx="4680520" cy="2952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7" name="Connecteur droit avec flèche 6"/>
          <p:cNvCxnSpPr>
            <a:stCxn id="9" idx="1"/>
          </p:cNvCxnSpPr>
          <p:nvPr/>
        </p:nvCxnSpPr>
        <p:spPr>
          <a:xfrm flipH="1">
            <a:off x="2195736" y="783288"/>
            <a:ext cx="2736304" cy="1133544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ZoneTexte 8"/>
          <p:cNvSpPr txBox="1"/>
          <p:nvPr/>
        </p:nvSpPr>
        <p:spPr>
          <a:xfrm>
            <a:off x="4932040" y="44624"/>
            <a:ext cx="3888432" cy="147732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it-I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Fossili frammentari generalmente attribuiti ai primi </a:t>
            </a:r>
            <a:r>
              <a:rPr lang="it-IT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Homo</a:t>
            </a:r>
          </a:p>
          <a:p>
            <a:r>
              <a:rPr lang="en-GB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Fragmentary fossils that are generally thought to come from early </a:t>
            </a:r>
            <a:r>
              <a:rPr lang="en-GB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Homo</a:t>
            </a:r>
            <a:endParaRPr lang="en-GB" i="1" dirty="0" smtClean="0">
              <a:solidFill>
                <a:srgbClr val="92D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Ellipse 10"/>
          <p:cNvSpPr/>
          <p:nvPr/>
        </p:nvSpPr>
        <p:spPr>
          <a:xfrm>
            <a:off x="2123728" y="1988840"/>
            <a:ext cx="216024" cy="21602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26" name="Groupe 25"/>
          <p:cNvGrpSpPr/>
          <p:nvPr/>
        </p:nvGrpSpPr>
        <p:grpSpPr>
          <a:xfrm>
            <a:off x="5004048" y="1196752"/>
            <a:ext cx="4104456" cy="2243709"/>
            <a:chOff x="5004048" y="1196752"/>
            <a:chExt cx="4104456" cy="2243709"/>
          </a:xfrm>
        </p:grpSpPr>
        <p:pic>
          <p:nvPicPr>
            <p:cNvPr id="193538" name="Picture 2" descr="evrimacmazi1136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5043264" y="1268760"/>
              <a:ext cx="1905000" cy="2171701"/>
            </a:xfrm>
            <a:prstGeom prst="rect">
              <a:avLst/>
            </a:prstGeom>
            <a:noFill/>
          </p:spPr>
        </p:pic>
        <p:pic>
          <p:nvPicPr>
            <p:cNvPr id="193540" name="Picture 4" descr="evrimacmazi1136-1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7203504" y="1196752"/>
              <a:ext cx="1905000" cy="2076450"/>
            </a:xfrm>
            <a:prstGeom prst="rect">
              <a:avLst/>
            </a:prstGeom>
            <a:noFill/>
          </p:spPr>
        </p:pic>
        <p:sp>
          <p:nvSpPr>
            <p:cNvPr id="17" name="Rectangle 16"/>
            <p:cNvSpPr/>
            <p:nvPr/>
          </p:nvSpPr>
          <p:spPr>
            <a:xfrm>
              <a:off x="5004048" y="1412776"/>
              <a:ext cx="4032448" cy="2016224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9" name="ZoneTexte 18"/>
            <p:cNvSpPr txBox="1"/>
            <p:nvPr/>
          </p:nvSpPr>
          <p:spPr>
            <a:xfrm>
              <a:off x="5508104" y="2996952"/>
              <a:ext cx="331236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AL 666-1  (2.35 Ma, </a:t>
              </a:r>
              <a:r>
                <a:rPr lang="fr-FR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Hadar</a:t>
              </a:r>
              <a:r>
                <a:rPr lang="fr-FR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)</a:t>
              </a:r>
              <a:endParaRPr lang="fr-FR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20" name="ZoneTexte 19"/>
          <p:cNvSpPr txBox="1"/>
          <p:nvPr/>
        </p:nvSpPr>
        <p:spPr>
          <a:xfrm>
            <a:off x="0" y="3501008"/>
            <a:ext cx="91440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 scenari in cui </a:t>
            </a:r>
            <a:r>
              <a:rPr lang="it-IT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A. </a:t>
            </a:r>
            <a:r>
              <a:rPr lang="it-IT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sediba</a:t>
            </a:r>
            <a:r>
              <a:rPr lang="it-IT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è l’antenato del genere </a:t>
            </a:r>
            <a:r>
              <a:rPr lang="it-IT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Homo</a:t>
            </a:r>
            <a:endParaRPr lang="it-IT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it-IT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Scenario 1</a:t>
            </a:r>
            <a:r>
              <a:rPr lang="it-I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I fossili di </a:t>
            </a:r>
            <a:r>
              <a:rPr lang="it-IT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Malapa</a:t>
            </a:r>
            <a:r>
              <a:rPr lang="it-I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sono i ultimi rappresentanti della popolazione di </a:t>
            </a:r>
            <a:r>
              <a:rPr lang="it-IT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A. </a:t>
            </a:r>
            <a:r>
              <a:rPr lang="it-IT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sediba</a:t>
            </a:r>
            <a:r>
              <a:rPr lang="it-IT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 cui i primi rappresentanti erano ancestrali a </a:t>
            </a:r>
            <a:r>
              <a:rPr lang="it-IT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Homo</a:t>
            </a:r>
          </a:p>
          <a:p>
            <a:r>
              <a:rPr lang="en-GB" b="1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Scenario 1</a:t>
            </a:r>
            <a:r>
              <a:rPr lang="en-GB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Fossils at </a:t>
            </a:r>
            <a:r>
              <a:rPr lang="en-GB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Malapa</a:t>
            </a:r>
            <a:r>
              <a:rPr lang="en-GB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come from a late-surviving population of </a:t>
            </a:r>
            <a:r>
              <a:rPr lang="en-GB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A. </a:t>
            </a:r>
            <a:r>
              <a:rPr lang="en-GB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sediba</a:t>
            </a:r>
            <a:r>
              <a:rPr lang="en-GB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whose earlier representatives were ancestral to </a:t>
            </a:r>
            <a:r>
              <a:rPr lang="en-GB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Homo</a:t>
            </a:r>
            <a:endParaRPr lang="en-GB" dirty="0">
              <a:solidFill>
                <a:srgbClr val="92D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Ellipse 20"/>
          <p:cNvSpPr/>
          <p:nvPr/>
        </p:nvSpPr>
        <p:spPr>
          <a:xfrm>
            <a:off x="3419872" y="2204864"/>
            <a:ext cx="360040" cy="36004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ZoneTexte 21"/>
          <p:cNvSpPr txBox="1"/>
          <p:nvPr/>
        </p:nvSpPr>
        <p:spPr>
          <a:xfrm>
            <a:off x="1" y="5229200"/>
            <a:ext cx="9144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Scenario 2: La popolazione di </a:t>
            </a:r>
            <a:r>
              <a:rPr lang="it-IT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A. </a:t>
            </a:r>
            <a:r>
              <a:rPr lang="it-IT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sediba</a:t>
            </a:r>
            <a:r>
              <a:rPr lang="it-I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it-IT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Malapa</a:t>
            </a:r>
            <a:r>
              <a:rPr lang="it-I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era ancestrale ai primi </a:t>
            </a:r>
            <a:r>
              <a:rPr lang="it-IT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Homo</a:t>
            </a:r>
            <a:r>
              <a:rPr lang="it-I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implicando che i fossili datati prima di 2 Ma non possono essere attribuiti a </a:t>
            </a:r>
            <a:r>
              <a:rPr lang="it-IT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Homo</a:t>
            </a:r>
          </a:p>
          <a:p>
            <a:r>
              <a:rPr lang="en-GB" b="1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Scenario 2: </a:t>
            </a:r>
            <a:r>
              <a:rPr lang="en-GB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GB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A. </a:t>
            </a:r>
            <a:r>
              <a:rPr lang="en-GB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sediba</a:t>
            </a:r>
            <a:r>
              <a:rPr lang="en-GB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population at </a:t>
            </a:r>
            <a:r>
              <a:rPr lang="en-GB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Malapa</a:t>
            </a:r>
            <a:r>
              <a:rPr lang="en-GB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was itself ancestral to early </a:t>
            </a:r>
            <a:r>
              <a:rPr lang="en-GB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Homo</a:t>
            </a:r>
            <a:r>
              <a:rPr lang="en-GB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which means that fossils pre-dating 2 My ago cannot be attributed to </a:t>
            </a:r>
            <a:r>
              <a:rPr lang="en-GB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Homo</a:t>
            </a:r>
            <a:endParaRPr lang="en-GB" dirty="0">
              <a:solidFill>
                <a:srgbClr val="92D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24" name="Connecteur droit 23"/>
          <p:cNvCxnSpPr/>
          <p:nvPr/>
        </p:nvCxnSpPr>
        <p:spPr>
          <a:xfrm>
            <a:off x="1619672" y="1772816"/>
            <a:ext cx="2304256" cy="0"/>
          </a:xfrm>
          <a:prstGeom prst="line">
            <a:avLst/>
          </a:prstGeom>
          <a:ln w="38100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ZoneTexte 27"/>
          <p:cNvSpPr txBox="1"/>
          <p:nvPr/>
        </p:nvSpPr>
        <p:spPr>
          <a:xfrm>
            <a:off x="82149" y="2996952"/>
            <a:ext cx="226671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(Nature 478, 6 </a:t>
            </a:r>
            <a:r>
              <a:rPr lang="fr-FR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october</a:t>
            </a:r>
            <a:r>
              <a:rPr lang="fr-FR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2011)</a:t>
            </a:r>
            <a:endParaRPr lang="fr-FR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1" grpId="0" animBg="1"/>
      <p:bldP spid="11" grpId="1" animBg="1"/>
      <p:bldP spid="20" grpId="0"/>
      <p:bldP spid="21" grpId="0" animBg="1"/>
      <p:bldP spid="21" grpId="1" animBg="1"/>
      <p:bldP spid="22" grpId="0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14" b="2756"/>
          <a:stretch/>
        </p:blipFill>
        <p:spPr bwMode="auto">
          <a:xfrm>
            <a:off x="179512" y="1662634"/>
            <a:ext cx="4900364" cy="3238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ttangolo 2"/>
          <p:cNvSpPr/>
          <p:nvPr/>
        </p:nvSpPr>
        <p:spPr>
          <a:xfrm>
            <a:off x="4921721" y="2204864"/>
            <a:ext cx="4106788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GB" dirty="0"/>
              <a:t>U.W. 101-1391 </a:t>
            </a:r>
            <a:r>
              <a:rPr lang="en-GB" dirty="0" err="1"/>
              <a:t>paratype</a:t>
            </a:r>
            <a:r>
              <a:rPr lang="en-GB" dirty="0"/>
              <a:t> femur. (A) Medial view; (B) posterior view; (C) lateral view; (D) anterior view. </a:t>
            </a:r>
          </a:p>
          <a:p>
            <a:pPr algn="just"/>
            <a:r>
              <a:rPr lang="en-GB" dirty="0" smtClean="0"/>
              <a:t>Il </a:t>
            </a:r>
            <a:r>
              <a:rPr lang="en-GB" dirty="0" err="1" smtClean="0"/>
              <a:t>collo</a:t>
            </a:r>
            <a:r>
              <a:rPr lang="en-GB" dirty="0" smtClean="0"/>
              <a:t> del </a:t>
            </a:r>
            <a:r>
              <a:rPr lang="en-GB" dirty="0" err="1" smtClean="0"/>
              <a:t>femore</a:t>
            </a:r>
            <a:r>
              <a:rPr lang="en-GB" dirty="0" smtClean="0"/>
              <a:t> è </a:t>
            </a:r>
            <a:r>
              <a:rPr lang="en-GB" dirty="0" err="1" smtClean="0"/>
              <a:t>relativamente</a:t>
            </a:r>
            <a:r>
              <a:rPr lang="en-GB" dirty="0" smtClean="0"/>
              <a:t> </a:t>
            </a:r>
            <a:r>
              <a:rPr lang="en-GB" dirty="0" err="1" smtClean="0"/>
              <a:t>lungo</a:t>
            </a:r>
            <a:r>
              <a:rPr lang="en-GB" dirty="0" smtClean="0"/>
              <a:t> e </a:t>
            </a:r>
            <a:r>
              <a:rPr lang="it-IT" dirty="0" smtClean="0"/>
              <a:t>appiattito</a:t>
            </a:r>
            <a:r>
              <a:rPr lang="en-GB" dirty="0" smtClean="0"/>
              <a:t> </a:t>
            </a:r>
            <a:r>
              <a:rPr lang="en-GB" dirty="0" err="1" smtClean="0"/>
              <a:t>anteroposteriormente</a:t>
            </a:r>
            <a:r>
              <a:rPr lang="en-GB" dirty="0" smtClean="0"/>
              <a:t>. </a:t>
            </a:r>
          </a:p>
          <a:p>
            <a:pPr algn="just"/>
            <a:endParaRPr lang="en-GB" dirty="0" smtClean="0"/>
          </a:p>
          <a:p>
            <a:pPr algn="just"/>
            <a:r>
              <a:rPr lang="en-GB" i="1" dirty="0" smtClean="0">
                <a:solidFill>
                  <a:srgbClr val="92D050"/>
                </a:solidFill>
              </a:rPr>
              <a:t>The femur </a:t>
            </a:r>
            <a:r>
              <a:rPr lang="en-GB" i="1" dirty="0">
                <a:solidFill>
                  <a:srgbClr val="92D050"/>
                </a:solidFill>
              </a:rPr>
              <a:t>neck is relatively long and </a:t>
            </a:r>
            <a:r>
              <a:rPr lang="en-GB" i="1" dirty="0" err="1">
                <a:solidFill>
                  <a:srgbClr val="92D050"/>
                </a:solidFill>
              </a:rPr>
              <a:t>anteroposteriorly</a:t>
            </a:r>
            <a:r>
              <a:rPr lang="en-GB" i="1" dirty="0">
                <a:solidFill>
                  <a:srgbClr val="92D050"/>
                </a:solidFill>
              </a:rPr>
              <a:t> compressed. </a:t>
            </a:r>
          </a:p>
        </p:txBody>
      </p:sp>
    </p:spTree>
    <p:extLst>
      <p:ext uri="{BB962C8B-B14F-4D97-AF65-F5344CB8AC3E}">
        <p14:creationId xmlns:p14="http://schemas.microsoft.com/office/powerpoint/2010/main" val="1861043816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http://news.nationalgeographic.com/content/dam/news/rights-exempt/nat-geo-staff-graphics-illustrations/2015/09/2403_0281_Displacement_Boden_sf_Morph-Kamera_Multi5_001_0372.jpg?1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37" t="9279" r="6458" b="4794"/>
          <a:stretch/>
        </p:blipFill>
        <p:spPr bwMode="auto">
          <a:xfrm>
            <a:off x="30763" y="404664"/>
            <a:ext cx="9136016" cy="50405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ttangolo 2"/>
          <p:cNvSpPr/>
          <p:nvPr/>
        </p:nvSpPr>
        <p:spPr>
          <a:xfrm>
            <a:off x="0" y="6141204"/>
            <a:ext cx="9144000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SKELETON: STEFAN FICHTEL</a:t>
            </a:r>
          </a:p>
          <a:p>
            <a:r>
              <a:rPr lang="en-GB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SOURCES: LEE BERGER AND PETER SCHMID, UNIVERSITY OF THE WITWATERSRAND (WITS), SOUTH AFRICA; JOHN HAWKS, UNIVERSITY OF WISCONSIN-MADISON</a:t>
            </a:r>
          </a:p>
        </p:txBody>
      </p:sp>
    </p:spTree>
    <p:extLst>
      <p:ext uri="{BB962C8B-B14F-4D97-AF65-F5344CB8AC3E}">
        <p14:creationId xmlns:p14="http://schemas.microsoft.com/office/powerpoint/2010/main" val="810374057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http://news.nationalgeographic.com/content/dam/news/rights-exempt/nat-geo-staff-graphics-illustrations/2015/09/gurche_naledi_digital.ngsversion.1441911905365.jpg?0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4832" y="1632388"/>
            <a:ext cx="5303565" cy="52107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ttangolo 1"/>
          <p:cNvSpPr/>
          <p:nvPr/>
        </p:nvSpPr>
        <p:spPr>
          <a:xfrm>
            <a:off x="755576" y="-27712"/>
            <a:ext cx="273630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1600" b="1" dirty="0"/>
              <a:t>"Lucy"</a:t>
            </a:r>
          </a:p>
          <a:p>
            <a:pPr algn="ctr"/>
            <a:r>
              <a:rPr lang="en-GB" sz="1600" i="1" dirty="0"/>
              <a:t>Australopithecus afarensis</a:t>
            </a:r>
          </a:p>
          <a:p>
            <a:pPr algn="ctr"/>
            <a:r>
              <a:rPr lang="en-GB" sz="1600" dirty="0"/>
              <a:t>3.2 million years ago</a:t>
            </a:r>
          </a:p>
          <a:p>
            <a:pPr algn="ctr"/>
            <a:r>
              <a:rPr lang="en-GB" sz="1600" dirty="0"/>
              <a:t>Adult Female</a:t>
            </a:r>
          </a:p>
          <a:p>
            <a:pPr algn="ctr"/>
            <a:r>
              <a:rPr lang="en-GB" sz="1600" dirty="0"/>
              <a:t>3 </a:t>
            </a:r>
            <a:r>
              <a:rPr lang="en-GB" sz="1600" dirty="0" err="1"/>
              <a:t>ft</a:t>
            </a:r>
            <a:r>
              <a:rPr lang="en-GB" sz="1600" dirty="0"/>
              <a:t> 8 in</a:t>
            </a:r>
          </a:p>
          <a:p>
            <a:pPr algn="ctr"/>
            <a:r>
              <a:rPr lang="en-GB" sz="1600" dirty="0"/>
              <a:t>60-65 </a:t>
            </a:r>
            <a:r>
              <a:rPr lang="en-GB" sz="1600" dirty="0" smtClean="0"/>
              <a:t>lbs</a:t>
            </a:r>
            <a:endParaRPr lang="en-GB" sz="1600" dirty="0"/>
          </a:p>
        </p:txBody>
      </p:sp>
      <p:sp>
        <p:nvSpPr>
          <p:cNvPr id="3" name="Rettangolo 2"/>
          <p:cNvSpPr/>
          <p:nvPr/>
        </p:nvSpPr>
        <p:spPr>
          <a:xfrm>
            <a:off x="3347864" y="-27712"/>
            <a:ext cx="241750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1600" b="1" dirty="0"/>
              <a:t>"Turkana Boy"</a:t>
            </a:r>
          </a:p>
          <a:p>
            <a:pPr algn="ctr"/>
            <a:r>
              <a:rPr lang="en-GB" sz="1600" i="1" dirty="0"/>
              <a:t>Homo erectus</a:t>
            </a:r>
          </a:p>
          <a:p>
            <a:pPr algn="ctr"/>
            <a:r>
              <a:rPr lang="en-GB" sz="1600" dirty="0"/>
              <a:t>1.6 million years ago</a:t>
            </a:r>
          </a:p>
          <a:p>
            <a:pPr algn="ctr"/>
            <a:r>
              <a:rPr lang="en-GB" sz="1600" dirty="0"/>
              <a:t>Adolescent Male</a:t>
            </a:r>
          </a:p>
          <a:p>
            <a:pPr algn="ctr"/>
            <a:r>
              <a:rPr lang="en-GB" sz="1600" dirty="0"/>
              <a:t>5 </a:t>
            </a:r>
            <a:r>
              <a:rPr lang="en-GB" sz="1600" dirty="0" err="1"/>
              <a:t>ft</a:t>
            </a:r>
            <a:endParaRPr lang="en-GB" sz="1600" dirty="0"/>
          </a:p>
          <a:p>
            <a:pPr algn="ctr"/>
            <a:r>
              <a:rPr lang="en-GB" sz="1600" dirty="0"/>
              <a:t>110-115 lbs</a:t>
            </a:r>
          </a:p>
        </p:txBody>
      </p:sp>
      <p:sp>
        <p:nvSpPr>
          <p:cNvPr id="4" name="Rettangolo 3"/>
          <p:cNvSpPr/>
          <p:nvPr/>
        </p:nvSpPr>
        <p:spPr>
          <a:xfrm>
            <a:off x="5508104" y="0"/>
            <a:ext cx="271804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1600" b="1" dirty="0"/>
              <a:t>"Rising Star Hominin"</a:t>
            </a:r>
          </a:p>
          <a:p>
            <a:pPr algn="ctr"/>
            <a:r>
              <a:rPr lang="en-GB" sz="1600" i="1" dirty="0"/>
              <a:t>Homo </a:t>
            </a:r>
            <a:r>
              <a:rPr lang="en-GB" sz="1600" i="1" dirty="0" err="1"/>
              <a:t>naledi</a:t>
            </a:r>
            <a:endParaRPr lang="en-GB" sz="1600" i="1" dirty="0"/>
          </a:p>
          <a:p>
            <a:pPr algn="ctr"/>
            <a:r>
              <a:rPr lang="en-GB" sz="1600" dirty="0"/>
              <a:t>Date Unknown</a:t>
            </a:r>
          </a:p>
          <a:p>
            <a:pPr algn="ctr"/>
            <a:r>
              <a:rPr lang="en-GB" sz="1600" dirty="0"/>
              <a:t>Adult Male</a:t>
            </a:r>
          </a:p>
          <a:p>
            <a:pPr algn="ctr"/>
            <a:r>
              <a:rPr lang="en-GB" sz="1600" dirty="0"/>
              <a:t>4 </a:t>
            </a:r>
            <a:r>
              <a:rPr lang="en-GB" sz="1600" dirty="0" err="1"/>
              <a:t>ft</a:t>
            </a:r>
            <a:r>
              <a:rPr lang="en-GB" sz="1600" dirty="0"/>
              <a:t> 10 in</a:t>
            </a:r>
          </a:p>
          <a:p>
            <a:pPr algn="ctr"/>
            <a:r>
              <a:rPr lang="en-GB" sz="1600" dirty="0"/>
              <a:t>100-110 lbs</a:t>
            </a:r>
          </a:p>
        </p:txBody>
      </p:sp>
    </p:spTree>
    <p:extLst>
      <p:ext uri="{BB962C8B-B14F-4D97-AF65-F5344CB8AC3E}">
        <p14:creationId xmlns:p14="http://schemas.microsoft.com/office/powerpoint/2010/main" val="2828275529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http://news.nationalgeographic.com/content/dam/news/rights-exempt/nat-geo-staff-graphics-illustrations/2015/09/Arrowsbig.png?1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32656"/>
            <a:ext cx="9144000" cy="58954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ttangolo 1"/>
          <p:cNvSpPr/>
          <p:nvPr/>
        </p:nvSpPr>
        <p:spPr>
          <a:xfrm>
            <a:off x="0" y="6351711"/>
            <a:ext cx="759633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200" cap="all" dirty="0">
                <a:latin typeface="Times New Roman" panose="02020603050405020304" pitchFamily="18" charset="0"/>
                <a:cs typeface="Times New Roman" panose="02020603050405020304" pitchFamily="18" charset="0"/>
              </a:rPr>
              <a:t>JASON TREAT, NGM STAFF</a:t>
            </a:r>
            <a:r>
              <a:rPr lang="en-GB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GB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GB" sz="1200" cap="all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SOURCE: LEE BERGER, WITS; JOHN HAWKS, UNIVERSITY OF WISCONSIN-MADISON</a:t>
            </a:r>
            <a:endParaRPr lang="en-GB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66697405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-371452" y="53180"/>
            <a:ext cx="7800972" cy="589738"/>
          </a:xfrm>
        </p:spPr>
        <p:txBody>
          <a:bodyPr/>
          <a:lstStyle/>
          <a:p>
            <a:pPr marL="484632" eaLnBrk="1" fontAlgn="auto" hangingPunct="1">
              <a:spcAft>
                <a:spcPts val="0"/>
              </a:spcAft>
              <a:defRPr/>
            </a:pPr>
            <a:r>
              <a:rPr lang="it-IT" sz="2800" i="1" dirty="0" smtClean="0">
                <a:solidFill>
                  <a:schemeClr val="accent1">
                    <a:tint val="83000"/>
                    <a:satMod val="1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Out of Africa</a:t>
            </a:r>
            <a:r>
              <a:rPr lang="it-IT" sz="2800" dirty="0" smtClean="0">
                <a:solidFill>
                  <a:schemeClr val="accent1">
                    <a:tint val="83000"/>
                    <a:satMod val="1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.....</a:t>
            </a:r>
            <a:endParaRPr lang="it-IT" sz="2800" dirty="0">
              <a:solidFill>
                <a:schemeClr val="accent1">
                  <a:tint val="83000"/>
                  <a:satMod val="150000"/>
                </a:schemeClr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1747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65125" y="1214438"/>
            <a:ext cx="8493125" cy="4857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1"/>
          <p:cNvSpPr>
            <a:spLocks noGrp="1"/>
          </p:cNvSpPr>
          <p:nvPr>
            <p:ph type="title"/>
          </p:nvPr>
        </p:nvSpPr>
        <p:spPr>
          <a:xfrm>
            <a:off x="-214346" y="53180"/>
            <a:ext cx="3571868" cy="589738"/>
          </a:xfrm>
        </p:spPr>
        <p:txBody>
          <a:bodyPr/>
          <a:lstStyle/>
          <a:p>
            <a:pPr marL="484632" eaLnBrk="1" fontAlgn="auto" hangingPunct="1">
              <a:spcAft>
                <a:spcPts val="0"/>
              </a:spcAft>
              <a:defRPr/>
            </a:pPr>
            <a:r>
              <a:rPr lang="it-IT" sz="2800" i="1" dirty="0" smtClean="0">
                <a:solidFill>
                  <a:schemeClr val="accent1">
                    <a:tint val="83000"/>
                    <a:satMod val="1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Out of Africa</a:t>
            </a:r>
            <a:r>
              <a:rPr lang="it-IT" sz="2800" dirty="0" smtClean="0">
                <a:solidFill>
                  <a:schemeClr val="accent1">
                    <a:tint val="83000"/>
                    <a:satMod val="1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.....</a:t>
            </a:r>
            <a:endParaRPr lang="it-IT" sz="2800" dirty="0">
              <a:solidFill>
                <a:schemeClr val="accent1">
                  <a:tint val="83000"/>
                  <a:satMod val="150000"/>
                </a:schemeClr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Immagine 6" descr="scansione0001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 flipH="1" flipV="1">
            <a:off x="3437760" y="71438"/>
            <a:ext cx="4514336" cy="67151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2772" name="CasellaDiTesto 3"/>
          <p:cNvSpPr txBox="1">
            <a:spLocks noChangeArrowheads="1"/>
          </p:cNvSpPr>
          <p:nvPr/>
        </p:nvSpPr>
        <p:spPr bwMode="auto">
          <a:xfrm rot="-5400000">
            <a:off x="5898357" y="3255169"/>
            <a:ext cx="4071937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 sz="1200">
                <a:latin typeface="Times New Roman" panose="02020603050405020304" pitchFamily="18" charset="0"/>
                <a:cs typeface="Times New Roman" panose="02020603050405020304" pitchFamily="18" charset="0"/>
              </a:rPr>
              <a:t>Da Histoire d’ancetres- Grimaud </a:t>
            </a:r>
            <a:r>
              <a:rPr lang="it-IT" sz="1200" i="1">
                <a:latin typeface="Times New Roman" panose="02020603050405020304" pitchFamily="18" charset="0"/>
                <a:cs typeface="Times New Roman" panose="02020603050405020304" pitchFamily="18" charset="0"/>
              </a:rPr>
              <a:t>et al</a:t>
            </a:r>
            <a:r>
              <a:rPr lang="it-IT" sz="1200">
                <a:latin typeface="Times New Roman" panose="02020603050405020304" pitchFamily="18" charset="0"/>
                <a:cs typeface="Times New Roman" panose="02020603050405020304" pitchFamily="18" charset="0"/>
              </a:rPr>
              <a:t>., 2005</a:t>
            </a:r>
          </a:p>
        </p:txBody>
      </p:sp>
      <p:sp>
        <p:nvSpPr>
          <p:cNvPr id="9" name="Rettangolo 8"/>
          <p:cNvSpPr/>
          <p:nvPr/>
        </p:nvSpPr>
        <p:spPr>
          <a:xfrm>
            <a:off x="3000375" y="2786063"/>
            <a:ext cx="5357813" cy="1143000"/>
          </a:xfrm>
          <a:prstGeom prst="rect">
            <a:avLst/>
          </a:prstGeom>
          <a:solidFill>
            <a:srgbClr val="F07F09">
              <a:alpha val="40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t-IT" dirty="0">
              <a:solidFill>
                <a:srgbClr val="F07F0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0034" y="2071678"/>
            <a:ext cx="1780150" cy="2262186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1"/>
          <p:cNvSpPr>
            <a:spLocks noGrp="1"/>
          </p:cNvSpPr>
          <p:nvPr>
            <p:ph type="title"/>
          </p:nvPr>
        </p:nvSpPr>
        <p:spPr>
          <a:xfrm>
            <a:off x="142844" y="53180"/>
            <a:ext cx="4000528" cy="589738"/>
          </a:xfrm>
        </p:spPr>
        <p:txBody>
          <a:bodyPr/>
          <a:lstStyle/>
          <a:p>
            <a:pPr marL="484632" eaLnBrk="1" fontAlgn="auto" hangingPunct="1">
              <a:spcAft>
                <a:spcPts val="0"/>
              </a:spcAft>
              <a:defRPr/>
            </a:pPr>
            <a:r>
              <a:rPr lang="it-IT" sz="2800" i="1" dirty="0" smtClean="0">
                <a:solidFill>
                  <a:schemeClr val="accent1">
                    <a:tint val="83000"/>
                    <a:satMod val="1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Out of Africa</a:t>
            </a:r>
            <a:r>
              <a:rPr lang="it-IT" sz="2800" dirty="0" smtClean="0">
                <a:solidFill>
                  <a:schemeClr val="accent1">
                    <a:tint val="83000"/>
                    <a:satMod val="1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.....</a:t>
            </a:r>
            <a:endParaRPr lang="it-IT" sz="2800" dirty="0">
              <a:solidFill>
                <a:schemeClr val="accent1">
                  <a:tint val="83000"/>
                  <a:satMod val="150000"/>
                </a:schemeClr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3795" name="Picture 2" descr="europaSITI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32288" y="0"/>
            <a:ext cx="4811712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 Box 3"/>
          <p:cNvSpPr txBox="1">
            <a:spLocks noChangeArrowheads="1"/>
          </p:cNvSpPr>
          <p:nvPr/>
        </p:nvSpPr>
        <p:spPr bwMode="auto">
          <a:xfrm>
            <a:off x="1214438" y="5715000"/>
            <a:ext cx="2416046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4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DMANISSI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Una nuova rivoluzione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1.750.000 anni fa</a:t>
            </a:r>
          </a:p>
        </p:txBody>
      </p:sp>
      <p:pic>
        <p:nvPicPr>
          <p:cNvPr id="33797" name="Picture 5" descr="dmanissi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93750" y="949325"/>
            <a:ext cx="3278188" cy="1908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798" name="Picture 6" descr="dmanissi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14375" y="3130550"/>
            <a:ext cx="3349625" cy="2513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Line 4"/>
          <p:cNvSpPr>
            <a:spLocks noChangeShapeType="1"/>
          </p:cNvSpPr>
          <p:nvPr/>
        </p:nvSpPr>
        <p:spPr bwMode="auto">
          <a:xfrm flipV="1">
            <a:off x="3059113" y="1989138"/>
            <a:ext cx="4968875" cy="3744912"/>
          </a:xfrm>
          <a:prstGeom prst="line">
            <a:avLst/>
          </a:prstGeom>
          <a:noFill/>
          <a:ln w="57150">
            <a:solidFill>
              <a:schemeClr val="accent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it-IT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1"/>
          <p:cNvSpPr>
            <a:spLocks noGrp="1"/>
          </p:cNvSpPr>
          <p:nvPr>
            <p:ph type="title"/>
          </p:nvPr>
        </p:nvSpPr>
        <p:spPr>
          <a:xfrm>
            <a:off x="-371452" y="53180"/>
            <a:ext cx="7800972" cy="589738"/>
          </a:xfrm>
        </p:spPr>
        <p:txBody>
          <a:bodyPr/>
          <a:lstStyle/>
          <a:p>
            <a:pPr marL="484632" eaLnBrk="1" fontAlgn="auto" hangingPunct="1">
              <a:spcAft>
                <a:spcPts val="0"/>
              </a:spcAft>
              <a:defRPr/>
            </a:pPr>
            <a:r>
              <a:rPr lang="it-IT" sz="2800" i="1" dirty="0" smtClean="0">
                <a:solidFill>
                  <a:schemeClr val="accent1">
                    <a:tint val="83000"/>
                    <a:satMod val="1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Out of Africa</a:t>
            </a:r>
            <a:r>
              <a:rPr lang="it-IT" sz="2800" dirty="0" smtClean="0">
                <a:solidFill>
                  <a:schemeClr val="accent1">
                    <a:tint val="83000"/>
                    <a:satMod val="1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.....</a:t>
            </a:r>
            <a:endParaRPr lang="it-IT" sz="2800" dirty="0">
              <a:solidFill>
                <a:schemeClr val="accent1">
                  <a:tint val="83000"/>
                  <a:satMod val="150000"/>
                </a:schemeClr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 descr="lava_dmanisi"/>
          <p:cNvPicPr>
            <a:picLocks noGrp="1" noChangeAspect="1" noChangeArrowheads="1"/>
          </p:cNvPicPr>
          <p:nvPr>
            <p:ph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034" y="928670"/>
            <a:ext cx="2900362" cy="3960813"/>
          </a:xfrm>
          <a:noFill/>
          <a:ln>
            <a:miter lim="800000"/>
            <a:headEnd/>
            <a:tailEnd/>
          </a:ln>
          <a:effectLst>
            <a:softEdge rad="112500"/>
          </a:effectLst>
        </p:spPr>
      </p:pic>
      <p:pic>
        <p:nvPicPr>
          <p:cNvPr id="5" name="Picture 3" descr="lava_dmainsi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703666" y="2771775"/>
            <a:ext cx="4940300" cy="38242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Text Box 4"/>
          <p:cNvSpPr txBox="1">
            <a:spLocks noChangeArrowheads="1"/>
          </p:cNvSpPr>
          <p:nvPr/>
        </p:nvSpPr>
        <p:spPr bwMode="auto">
          <a:xfrm>
            <a:off x="3851275" y="642938"/>
            <a:ext cx="4824413" cy="13388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fontAlgn="auto">
              <a:spcBef>
                <a:spcPct val="50000"/>
              </a:spcBef>
              <a:spcAft>
                <a:spcPts val="0"/>
              </a:spcAft>
              <a:defRPr/>
            </a:pPr>
            <a:r>
              <a:rPr lang="it-IT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 stratigrafia del sito inizia con una colata basaltica di 4 m di spessore.</a:t>
            </a:r>
          </a:p>
          <a:p>
            <a:pPr fontAlgn="auto">
              <a:spcBef>
                <a:spcPct val="50000"/>
              </a:spcBef>
              <a:spcAft>
                <a:spcPts val="0"/>
              </a:spcAft>
              <a:defRPr/>
            </a:pPr>
            <a:r>
              <a:rPr lang="it-IT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 colata su cui si sono insediati gli ominidi è datata a più di 1,8 milioni di anni BP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1"/>
          <p:cNvSpPr>
            <a:spLocks noGrp="1"/>
          </p:cNvSpPr>
          <p:nvPr>
            <p:ph type="title"/>
          </p:nvPr>
        </p:nvSpPr>
        <p:spPr>
          <a:xfrm>
            <a:off x="214282" y="53180"/>
            <a:ext cx="7215238" cy="589738"/>
          </a:xfrm>
        </p:spPr>
        <p:txBody>
          <a:bodyPr/>
          <a:lstStyle/>
          <a:p>
            <a:pPr marL="484632" algn="l" eaLnBrk="1" fontAlgn="auto" hangingPunct="1">
              <a:spcAft>
                <a:spcPts val="0"/>
              </a:spcAft>
              <a:defRPr/>
            </a:pPr>
            <a:r>
              <a:rPr lang="it-IT" sz="2800" i="1" dirty="0" smtClean="0">
                <a:solidFill>
                  <a:schemeClr val="accent1">
                    <a:tint val="83000"/>
                    <a:satMod val="1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Out of Africa</a:t>
            </a:r>
            <a:r>
              <a:rPr lang="it-IT" sz="2800" dirty="0" smtClean="0">
                <a:solidFill>
                  <a:schemeClr val="accent1">
                    <a:tint val="83000"/>
                    <a:satMod val="1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.....</a:t>
            </a:r>
            <a:endParaRPr lang="it-IT" sz="2800" dirty="0">
              <a:solidFill>
                <a:schemeClr val="accent1">
                  <a:tint val="83000"/>
                  <a:satMod val="150000"/>
                </a:schemeClr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 descr="scavo_dmanisi"/>
          <p:cNvPicPr>
            <a:picLocks noGrp="1" noChangeAspect="1" noChangeArrowheads="1"/>
          </p:cNvPicPr>
          <p:nvPr>
            <p:ph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3205" y="658836"/>
            <a:ext cx="5154613" cy="6119813"/>
          </a:xfrm>
          <a:noFill/>
          <a:ln>
            <a:miter lim="800000"/>
            <a:headEnd/>
            <a:tailEnd/>
          </a:ln>
          <a:effectLst>
            <a:softEdge rad="112500"/>
          </a:effectLst>
        </p:spPr>
      </p:pic>
      <p:sp>
        <p:nvSpPr>
          <p:cNvPr id="5" name="Text Box 3"/>
          <p:cNvSpPr txBox="1">
            <a:spLocks noChangeArrowheads="1"/>
          </p:cNvSpPr>
          <p:nvPr/>
        </p:nvSpPr>
        <p:spPr bwMode="auto">
          <a:xfrm>
            <a:off x="5651500" y="6491288"/>
            <a:ext cx="34925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fontAlgn="auto">
              <a:spcBef>
                <a:spcPct val="50000"/>
              </a:spcBef>
              <a:spcAft>
                <a:spcPts val="0"/>
              </a:spcAft>
              <a:defRPr/>
            </a:pPr>
            <a:r>
              <a:rPr lang="it-IT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Campagna di scavo 2002</a:t>
            </a:r>
          </a:p>
        </p:txBody>
      </p:sp>
      <p:pic>
        <p:nvPicPr>
          <p:cNvPr id="6" name="Picture 4" descr="industria_dmanisi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500694" y="585811"/>
            <a:ext cx="3481388" cy="287813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Picture 5" descr="fauna_dmanisi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724525" y="3421086"/>
            <a:ext cx="3186113" cy="28956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275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3059832" cy="10258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4"/>
          <p:cNvSpPr/>
          <p:nvPr/>
        </p:nvSpPr>
        <p:spPr>
          <a:xfrm>
            <a:off x="0" y="4077072"/>
            <a:ext cx="91440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it-I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Il campione di </a:t>
            </a:r>
            <a:r>
              <a:rPr lang="it-IT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Dmanisi</a:t>
            </a:r>
            <a:r>
              <a:rPr lang="it-I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che comprendo ora 5 crani, fornisce delle evidenze dirette di una variazione morfologica ampia all’interno e tra I primi </a:t>
            </a:r>
            <a:r>
              <a:rPr lang="it-IT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Homo.</a:t>
            </a:r>
          </a:p>
          <a:p>
            <a:pPr algn="just"/>
            <a:r>
              <a:rPr lang="it-I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Questo suggerisce l’esistenza di una linea evolutiva unica dei primi </a:t>
            </a:r>
            <a:r>
              <a:rPr lang="it-IT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Homo, </a:t>
            </a:r>
            <a:r>
              <a:rPr lang="it-I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con una continuità </a:t>
            </a:r>
            <a:r>
              <a:rPr lang="it-IT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filogeographica</a:t>
            </a:r>
            <a:r>
              <a:rPr lang="it-I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attraverso I continenti.</a:t>
            </a:r>
          </a:p>
          <a:p>
            <a:pPr algn="just"/>
            <a:endParaRPr lang="it-IT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GB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GB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Dmanisi</a:t>
            </a:r>
            <a:r>
              <a:rPr lang="en-GB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sample, which now comprises five crania, provides direct evidence for wide morphological variation within and among early </a:t>
            </a:r>
            <a:r>
              <a:rPr lang="en-GB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Homo</a:t>
            </a:r>
            <a:r>
              <a:rPr lang="en-GB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paleodemes</a:t>
            </a:r>
            <a:r>
              <a:rPr lang="en-GB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This implies the existence of a single evolving lineage of early </a:t>
            </a:r>
            <a:r>
              <a:rPr lang="en-GB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Homo</a:t>
            </a:r>
            <a:r>
              <a:rPr lang="en-GB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with </a:t>
            </a:r>
            <a:r>
              <a:rPr lang="en-GB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phylogeographic</a:t>
            </a:r>
            <a:r>
              <a:rPr lang="en-GB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continuity across continents.</a:t>
            </a:r>
            <a:endParaRPr lang="en-GB" i="1" dirty="0">
              <a:solidFill>
                <a:srgbClr val="92D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2755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987824" y="0"/>
            <a:ext cx="6156176" cy="36767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58367" y="158452"/>
            <a:ext cx="4633913" cy="6438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9" name="Connecteur droit 8"/>
          <p:cNvCxnSpPr/>
          <p:nvPr/>
        </p:nvCxnSpPr>
        <p:spPr>
          <a:xfrm>
            <a:off x="-1548680" y="2708920"/>
            <a:ext cx="914400" cy="9144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Ellipse 5"/>
          <p:cNvSpPr/>
          <p:nvPr/>
        </p:nvSpPr>
        <p:spPr>
          <a:xfrm>
            <a:off x="4499992" y="3573016"/>
            <a:ext cx="2448272" cy="237626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179512" y="4365104"/>
            <a:ext cx="8856984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Dmanisi</a:t>
            </a:r>
            <a:r>
              <a:rPr lang="it-I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suggerisce che le variazione </a:t>
            </a:r>
            <a:r>
              <a:rPr lang="it-IT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intrademiche</a:t>
            </a:r>
            <a:r>
              <a:rPr lang="it-I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e intraspecifiche nei fossili di ominidi del </a:t>
            </a:r>
            <a:r>
              <a:rPr lang="it-IT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Plio</a:t>
            </a:r>
            <a:r>
              <a:rPr lang="it-I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-Pleistocene tendono ad essere intrepretate come specie diverse, soprattutto quando dei unici fossili proveniente da diverse località sono confrontati tra di loro.</a:t>
            </a:r>
          </a:p>
          <a:p>
            <a:r>
              <a:rPr lang="it-IT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Dmanisi</a:t>
            </a:r>
            <a:r>
              <a:rPr lang="it-IT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adds</a:t>
            </a:r>
            <a:r>
              <a:rPr lang="it-IT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to the </a:t>
            </a:r>
            <a:r>
              <a:rPr lang="it-IT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growing</a:t>
            </a:r>
            <a:r>
              <a:rPr lang="it-IT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evidence</a:t>
            </a:r>
            <a:r>
              <a:rPr lang="it-IT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that</a:t>
            </a:r>
            <a:r>
              <a:rPr lang="it-IT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intrademic</a:t>
            </a:r>
            <a:r>
              <a:rPr lang="it-IT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and </a:t>
            </a:r>
            <a:r>
              <a:rPr lang="it-IT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intraspecific</a:t>
            </a:r>
            <a:r>
              <a:rPr lang="it-IT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variation</a:t>
            </a:r>
            <a:r>
              <a:rPr lang="it-IT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in </a:t>
            </a:r>
            <a:r>
              <a:rPr lang="it-IT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Plio</a:t>
            </a:r>
            <a:r>
              <a:rPr lang="it-IT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-Pleistocene </a:t>
            </a:r>
            <a:r>
              <a:rPr lang="it-IT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fossil</a:t>
            </a:r>
            <a:r>
              <a:rPr lang="it-IT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hominids</a:t>
            </a:r>
            <a:r>
              <a:rPr lang="it-IT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tends</a:t>
            </a:r>
            <a:r>
              <a:rPr lang="it-IT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to be </a:t>
            </a:r>
            <a:r>
              <a:rPr lang="it-IT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misinterpreted</a:t>
            </a:r>
            <a:r>
              <a:rPr lang="it-IT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as</a:t>
            </a:r>
            <a:r>
              <a:rPr lang="it-IT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species</a:t>
            </a:r>
            <a:r>
              <a:rPr lang="it-IT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diversity</a:t>
            </a:r>
            <a:r>
              <a:rPr lang="it-IT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it-IT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especially</a:t>
            </a:r>
            <a:r>
              <a:rPr lang="it-IT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when</a:t>
            </a:r>
            <a:r>
              <a:rPr lang="it-IT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single </a:t>
            </a:r>
            <a:r>
              <a:rPr lang="it-IT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fossil</a:t>
            </a:r>
            <a:r>
              <a:rPr lang="it-IT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specimens</a:t>
            </a:r>
            <a:r>
              <a:rPr lang="it-IT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from </a:t>
            </a:r>
            <a:r>
              <a:rPr lang="it-IT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different</a:t>
            </a:r>
            <a:r>
              <a:rPr lang="it-IT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localities</a:t>
            </a:r>
            <a:r>
              <a:rPr lang="it-IT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are </a:t>
            </a:r>
            <a:r>
              <a:rPr lang="it-IT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compared</a:t>
            </a:r>
            <a:r>
              <a:rPr lang="it-IT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with </a:t>
            </a:r>
            <a:r>
              <a:rPr lang="it-IT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each</a:t>
            </a:r>
            <a:r>
              <a:rPr lang="it-IT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other</a:t>
            </a:r>
            <a:r>
              <a:rPr lang="it-IT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it-IT" i="1" dirty="0">
              <a:solidFill>
                <a:srgbClr val="92D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3" name="Groupe 12"/>
          <p:cNvGrpSpPr/>
          <p:nvPr/>
        </p:nvGrpSpPr>
        <p:grpSpPr>
          <a:xfrm>
            <a:off x="467544" y="44624"/>
            <a:ext cx="8136904" cy="4293021"/>
            <a:chOff x="136157" y="692696"/>
            <a:chExt cx="9007843" cy="4752527"/>
          </a:xfrm>
        </p:grpSpPr>
        <p:pic>
          <p:nvPicPr>
            <p:cNvPr id="203779" name="Picture 3"/>
            <p:cNvPicPr>
              <a:picLocks noChangeAspect="1" noChangeArrowheads="1"/>
            </p:cNvPicPr>
            <p:nvPr/>
          </p:nvPicPr>
          <p:blipFill>
            <a:blip r:embed="rId3" cstate="print"/>
            <a:srcRect t="5714"/>
            <a:stretch>
              <a:fillRect/>
            </a:stretch>
          </p:blipFill>
          <p:spPr bwMode="auto">
            <a:xfrm>
              <a:off x="136157" y="692696"/>
              <a:ext cx="9007843" cy="47525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7" name="ZoneTexte 6"/>
            <p:cNvSpPr txBox="1"/>
            <p:nvPr/>
          </p:nvSpPr>
          <p:spPr>
            <a:xfrm>
              <a:off x="4499992" y="4293096"/>
              <a:ext cx="1418246" cy="40886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dirty="0" err="1" smtClean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Genere</a:t>
              </a:r>
              <a:r>
                <a:rPr lang="fr-FR" dirty="0" smtClean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fr-FR" i="1" dirty="0" smtClean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Pan</a:t>
              </a:r>
              <a:endParaRPr lang="fr-FR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8" name="Ellipse 7"/>
            <p:cNvSpPr/>
            <p:nvPr/>
          </p:nvSpPr>
          <p:spPr>
            <a:xfrm>
              <a:off x="2843808" y="1772816"/>
              <a:ext cx="3312368" cy="1656184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9" name="ZoneTexte 8"/>
            <p:cNvSpPr txBox="1"/>
            <p:nvPr/>
          </p:nvSpPr>
          <p:spPr>
            <a:xfrm>
              <a:off x="5796136" y="3068960"/>
              <a:ext cx="2797806" cy="40886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i="1" dirty="0" smtClean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Homo </a:t>
              </a:r>
              <a:r>
                <a:rPr lang="fr-FR" dirty="0" smtClean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e</a:t>
              </a:r>
              <a:r>
                <a:rPr lang="fr-FR" i="1" dirty="0" smtClean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fr-FR" i="1" dirty="0" err="1" smtClean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Australopithecus</a:t>
              </a:r>
              <a:endParaRPr lang="fr-FR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12" name="Connecteur droit avec flèche 11"/>
            <p:cNvCxnSpPr/>
            <p:nvPr/>
          </p:nvCxnSpPr>
          <p:spPr>
            <a:xfrm flipV="1">
              <a:off x="3851920" y="2204864"/>
              <a:ext cx="1872208" cy="360040"/>
            </a:xfrm>
            <a:prstGeom prst="straightConnector1">
              <a:avLst/>
            </a:prstGeom>
            <a:ln>
              <a:solidFill>
                <a:srgbClr val="FF0000"/>
              </a:solidFill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836712"/>
            <a:ext cx="9144000" cy="42484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it-I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La popolazione di </a:t>
            </a:r>
            <a:r>
              <a:rPr lang="it-IT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Dmanisi</a:t>
            </a:r>
            <a:r>
              <a:rPr lang="it-I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proviene probabilmente da un espansione del Pleistocene inferiore di </a:t>
            </a:r>
            <a:r>
              <a:rPr lang="it-IT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H. </a:t>
            </a:r>
            <a:r>
              <a:rPr lang="it-IT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erectus</a:t>
            </a:r>
            <a:r>
              <a:rPr lang="it-IT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dall’Africa = </a:t>
            </a:r>
            <a:r>
              <a:rPr lang="it-IT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H. </a:t>
            </a:r>
            <a:r>
              <a:rPr lang="it-IT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erectus</a:t>
            </a:r>
            <a:r>
              <a:rPr lang="it-IT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ergaster</a:t>
            </a:r>
            <a:r>
              <a:rPr lang="it-IT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it-I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E designato come </a:t>
            </a:r>
            <a:r>
              <a:rPr lang="it-IT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H. </a:t>
            </a:r>
            <a:r>
              <a:rPr lang="it-IT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e.e.</a:t>
            </a:r>
            <a:r>
              <a:rPr lang="it-IT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georgicus</a:t>
            </a:r>
            <a:r>
              <a:rPr lang="it-IT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per indicare la localizzazione geografica. </a:t>
            </a:r>
          </a:p>
          <a:p>
            <a:pPr algn="just"/>
            <a:r>
              <a:rPr lang="it-IT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it-IT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Dmanisi</a:t>
            </a:r>
            <a:r>
              <a:rPr lang="it-IT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population</a:t>
            </a:r>
            <a:r>
              <a:rPr lang="it-IT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probably</a:t>
            </a:r>
            <a:r>
              <a:rPr lang="it-IT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originated</a:t>
            </a:r>
            <a:r>
              <a:rPr lang="it-IT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from an </a:t>
            </a:r>
            <a:r>
              <a:rPr lang="it-IT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Early</a:t>
            </a:r>
            <a:r>
              <a:rPr lang="it-IT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Pleistocene </a:t>
            </a:r>
            <a:r>
              <a:rPr lang="it-IT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expansion</a:t>
            </a:r>
            <a:r>
              <a:rPr lang="it-IT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of</a:t>
            </a:r>
          </a:p>
          <a:p>
            <a:pPr algn="just"/>
            <a:r>
              <a:rPr lang="it-IT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H. </a:t>
            </a:r>
            <a:r>
              <a:rPr lang="it-IT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erectus</a:t>
            </a:r>
            <a:r>
              <a:rPr lang="it-IT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lineage</a:t>
            </a:r>
            <a:r>
              <a:rPr lang="it-IT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from Africa, so </a:t>
            </a:r>
            <a:r>
              <a:rPr lang="it-IT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it</a:t>
            </a:r>
            <a:r>
              <a:rPr lang="it-IT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</a:t>
            </a:r>
            <a:r>
              <a:rPr lang="it-IT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sensibly</a:t>
            </a:r>
            <a:r>
              <a:rPr lang="it-IT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placed</a:t>
            </a:r>
            <a:r>
              <a:rPr lang="it-IT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within</a:t>
            </a:r>
            <a:r>
              <a:rPr lang="it-IT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H. e. </a:t>
            </a:r>
            <a:r>
              <a:rPr lang="it-IT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ergaster</a:t>
            </a:r>
            <a:r>
              <a:rPr lang="it-IT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and </a:t>
            </a:r>
            <a:r>
              <a:rPr lang="it-IT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formally</a:t>
            </a:r>
            <a:r>
              <a:rPr lang="it-IT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designated</a:t>
            </a:r>
            <a:r>
              <a:rPr lang="it-IT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as</a:t>
            </a:r>
            <a:r>
              <a:rPr lang="it-IT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H. e. e. </a:t>
            </a:r>
            <a:r>
              <a:rPr lang="it-IT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georgicus</a:t>
            </a:r>
            <a:r>
              <a:rPr lang="it-IT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to </a:t>
            </a:r>
            <a:r>
              <a:rPr lang="it-IT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denote</a:t>
            </a:r>
            <a:r>
              <a:rPr lang="it-IT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the </a:t>
            </a:r>
            <a:r>
              <a:rPr lang="it-IT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geographic</a:t>
            </a:r>
            <a:r>
              <a:rPr lang="it-IT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location of </a:t>
            </a:r>
            <a:r>
              <a:rPr lang="it-IT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this</a:t>
            </a:r>
            <a:r>
              <a:rPr lang="it-IT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deme</a:t>
            </a:r>
            <a:endParaRPr lang="it-IT" i="1" dirty="0" smtClean="0">
              <a:solidFill>
                <a:srgbClr val="92D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it-IT" i="1" dirty="0" smtClean="0">
              <a:solidFill>
                <a:srgbClr val="92D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it-I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Dato I scarsi e frammentati fossili ritrovati in Africa precedenti a </a:t>
            </a:r>
            <a:r>
              <a:rPr lang="it-IT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Dmanisi</a:t>
            </a:r>
            <a:r>
              <a:rPr lang="it-I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la questione della filogenia e la classificazione dei primi </a:t>
            </a:r>
            <a:r>
              <a:rPr lang="it-IT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Homo </a:t>
            </a:r>
            <a:r>
              <a:rPr lang="it-I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africani rimane irrisolta. Bisognerebbe testare l’ipotesi secondo la quale tutti I fossili attribuiti ai </a:t>
            </a:r>
            <a:r>
              <a:rPr lang="it-IT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taxa</a:t>
            </a:r>
            <a:r>
              <a:rPr lang="it-I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H. </a:t>
            </a:r>
            <a:r>
              <a:rPr lang="it-IT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habilis</a:t>
            </a:r>
            <a:r>
              <a:rPr lang="it-IT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 </a:t>
            </a:r>
            <a:r>
              <a:rPr lang="it-IT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H. </a:t>
            </a:r>
            <a:r>
              <a:rPr lang="it-IT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rudolfensis</a:t>
            </a:r>
            <a:r>
              <a:rPr lang="it-I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appartengono ad un unica linea evolutiva </a:t>
            </a:r>
            <a:r>
              <a:rPr lang="it-IT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Homo.</a:t>
            </a:r>
            <a:endParaRPr lang="it-IT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it-IT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Given</a:t>
            </a:r>
            <a:r>
              <a:rPr lang="it-IT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the </a:t>
            </a:r>
            <a:r>
              <a:rPr lang="it-IT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scattered</a:t>
            </a:r>
            <a:r>
              <a:rPr lang="it-IT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and </a:t>
            </a:r>
            <a:r>
              <a:rPr lang="it-IT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fragmentary</a:t>
            </a:r>
            <a:r>
              <a:rPr lang="it-IT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fossil</a:t>
            </a:r>
            <a:r>
              <a:rPr lang="it-IT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record in Africa </a:t>
            </a:r>
            <a:r>
              <a:rPr lang="it-IT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that</a:t>
            </a:r>
            <a:r>
              <a:rPr lang="it-IT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predates</a:t>
            </a:r>
            <a:r>
              <a:rPr lang="it-IT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Dmanisi</a:t>
            </a:r>
            <a:r>
              <a:rPr lang="it-IT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it-IT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questions</a:t>
            </a:r>
            <a:r>
              <a:rPr lang="it-IT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it-IT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earliest</a:t>
            </a:r>
            <a:r>
              <a:rPr lang="it-IT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African</a:t>
            </a:r>
            <a:r>
              <a:rPr lang="it-IT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Homo </a:t>
            </a:r>
            <a:r>
              <a:rPr lang="it-IT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phylogenetics</a:t>
            </a:r>
            <a:r>
              <a:rPr lang="it-IT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and </a:t>
            </a:r>
            <a:r>
              <a:rPr lang="it-IT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classification</a:t>
            </a:r>
            <a:r>
              <a:rPr lang="it-IT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remain</a:t>
            </a:r>
            <a:r>
              <a:rPr lang="it-IT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unresolved</a:t>
            </a:r>
            <a:r>
              <a:rPr lang="it-IT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it-IT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It</a:t>
            </a:r>
            <a:r>
              <a:rPr lang="it-IT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remains</a:t>
            </a:r>
            <a:r>
              <a:rPr lang="it-IT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to be </a:t>
            </a:r>
            <a:r>
              <a:rPr lang="it-IT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tested</a:t>
            </a:r>
            <a:r>
              <a:rPr lang="it-IT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whether</a:t>
            </a:r>
            <a:r>
              <a:rPr lang="it-IT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all</a:t>
            </a:r>
            <a:r>
              <a:rPr lang="it-IT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of the </a:t>
            </a:r>
            <a:r>
              <a:rPr lang="it-IT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fossils</a:t>
            </a:r>
            <a:r>
              <a:rPr lang="it-IT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currently</a:t>
            </a:r>
            <a:r>
              <a:rPr lang="it-IT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allocated</a:t>
            </a:r>
            <a:endParaRPr lang="it-IT" dirty="0" smtClean="0">
              <a:solidFill>
                <a:srgbClr val="92D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it-IT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 the </a:t>
            </a:r>
            <a:r>
              <a:rPr lang="it-IT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taxa</a:t>
            </a:r>
            <a:r>
              <a:rPr lang="it-IT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H. </a:t>
            </a:r>
            <a:r>
              <a:rPr lang="it-IT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habilis</a:t>
            </a:r>
            <a:r>
              <a:rPr lang="it-IT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and H. </a:t>
            </a:r>
            <a:r>
              <a:rPr lang="it-IT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rudolfensis</a:t>
            </a:r>
            <a:r>
              <a:rPr lang="it-IT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belong</a:t>
            </a:r>
            <a:r>
              <a:rPr lang="it-IT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to a single </a:t>
            </a:r>
            <a:r>
              <a:rPr lang="it-IT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evolving</a:t>
            </a:r>
            <a:r>
              <a:rPr lang="it-IT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Homo </a:t>
            </a:r>
            <a:r>
              <a:rPr lang="it-IT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lineage</a:t>
            </a:r>
            <a:r>
              <a:rPr lang="it-IT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it-IT" dirty="0">
              <a:solidFill>
                <a:srgbClr val="92D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1"/>
          <p:cNvSpPr txBox="1">
            <a:spLocks/>
          </p:cNvSpPr>
          <p:nvPr/>
        </p:nvSpPr>
        <p:spPr>
          <a:xfrm>
            <a:off x="-371452" y="53180"/>
            <a:ext cx="7800972" cy="589738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marL="484632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800" b="1" i="1" dirty="0">
                <a:ln w="6350">
                  <a:solidFill>
                    <a:schemeClr val="accent1">
                      <a:shade val="43000"/>
                    </a:schemeClr>
                  </a:solidFill>
                </a:ln>
                <a:solidFill>
                  <a:schemeClr val="accent1">
                    <a:tint val="83000"/>
                    <a:satMod val="150000"/>
                  </a:schemeClr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Out of Africa</a:t>
            </a:r>
            <a:r>
              <a:rPr lang="it-IT" sz="2800" b="1" dirty="0">
                <a:ln w="6350">
                  <a:solidFill>
                    <a:schemeClr val="accent1">
                      <a:shade val="43000"/>
                    </a:schemeClr>
                  </a:solidFill>
                </a:ln>
                <a:solidFill>
                  <a:schemeClr val="accent1">
                    <a:tint val="83000"/>
                    <a:satMod val="150000"/>
                  </a:schemeClr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.....</a:t>
            </a:r>
          </a:p>
        </p:txBody>
      </p:sp>
      <p:pic>
        <p:nvPicPr>
          <p:cNvPr id="5" name="Picture 2" descr="elefanti"/>
          <p:cNvPicPr>
            <a:picLocks noGrp="1" noChangeAspect="1" noChangeArrowheads="1"/>
          </p:cNvPicPr>
          <p:nvPr>
            <p:ph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20" y="749322"/>
            <a:ext cx="8569325" cy="5751512"/>
          </a:xfrm>
          <a:noFill/>
          <a:ln>
            <a:miter lim="800000"/>
            <a:headEnd/>
            <a:tailEnd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1"/>
          <p:cNvSpPr>
            <a:spLocks noGrp="1"/>
          </p:cNvSpPr>
          <p:nvPr>
            <p:ph type="title"/>
          </p:nvPr>
        </p:nvSpPr>
        <p:spPr>
          <a:xfrm>
            <a:off x="214282" y="53180"/>
            <a:ext cx="7215238" cy="589738"/>
          </a:xfrm>
        </p:spPr>
        <p:txBody>
          <a:bodyPr/>
          <a:lstStyle/>
          <a:p>
            <a:pPr marL="484632" algn="l" eaLnBrk="1" fontAlgn="auto" hangingPunct="1">
              <a:spcAft>
                <a:spcPts val="0"/>
              </a:spcAft>
              <a:defRPr/>
            </a:pPr>
            <a:r>
              <a:rPr lang="it-IT" sz="2800" i="1" dirty="0" smtClean="0">
                <a:solidFill>
                  <a:schemeClr val="accent1">
                    <a:tint val="83000"/>
                    <a:satMod val="1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Out of Africa</a:t>
            </a:r>
            <a:r>
              <a:rPr lang="it-IT" sz="2800" dirty="0" smtClean="0">
                <a:solidFill>
                  <a:schemeClr val="accent1">
                    <a:tint val="83000"/>
                    <a:satMod val="1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.....</a:t>
            </a:r>
            <a:endParaRPr lang="it-IT" sz="2800" dirty="0">
              <a:solidFill>
                <a:schemeClr val="accent1">
                  <a:tint val="83000"/>
                  <a:satMod val="150000"/>
                </a:schemeClr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2" descr="tigre"/>
          <p:cNvPicPr>
            <a:picLocks noGrp="1" noChangeAspect="1" noChangeArrowheads="1"/>
          </p:cNvPicPr>
          <p:nvPr>
            <p:ph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49305" y="563586"/>
            <a:ext cx="4608513" cy="2770187"/>
          </a:xfrm>
          <a:noFill/>
          <a:ln>
            <a:miter lim="800000"/>
            <a:headEnd/>
            <a:tailEnd/>
          </a:ln>
          <a:effectLst>
            <a:softEdge rad="112500"/>
          </a:effectLst>
        </p:spPr>
      </p:pic>
      <p:pic>
        <p:nvPicPr>
          <p:cNvPr id="6" name="Picture 3" descr="uomo_tigre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916238" y="3011511"/>
            <a:ext cx="5729287" cy="37750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1"/>
          <p:cNvSpPr>
            <a:spLocks noGrp="1"/>
          </p:cNvSpPr>
          <p:nvPr>
            <p:ph type="title"/>
          </p:nvPr>
        </p:nvSpPr>
        <p:spPr>
          <a:xfrm>
            <a:off x="357158" y="53180"/>
            <a:ext cx="3571900" cy="589738"/>
          </a:xfrm>
        </p:spPr>
        <p:txBody>
          <a:bodyPr/>
          <a:lstStyle/>
          <a:p>
            <a:pPr marL="484632" algn="l" eaLnBrk="1" fontAlgn="auto" hangingPunct="1">
              <a:spcAft>
                <a:spcPts val="0"/>
              </a:spcAft>
              <a:defRPr/>
            </a:pPr>
            <a:r>
              <a:rPr lang="it-IT" sz="2800" i="1" dirty="0" smtClean="0">
                <a:solidFill>
                  <a:schemeClr val="accent1">
                    <a:tint val="83000"/>
                    <a:satMod val="1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Out of Africa</a:t>
            </a:r>
            <a:r>
              <a:rPr lang="it-IT" sz="2800" dirty="0" smtClean="0">
                <a:solidFill>
                  <a:schemeClr val="accent1">
                    <a:tint val="83000"/>
                    <a:satMod val="1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.....</a:t>
            </a:r>
            <a:endParaRPr lang="it-IT" sz="2800" dirty="0">
              <a:solidFill>
                <a:schemeClr val="accent1">
                  <a:tint val="83000"/>
                  <a:satMod val="150000"/>
                </a:schemeClr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 descr="paesaggio_uomini"/>
          <p:cNvPicPr>
            <a:picLocks noGrp="1" noChangeAspect="1" noChangeArrowheads="1"/>
          </p:cNvPicPr>
          <p:nvPr>
            <p:ph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5004" y="811233"/>
            <a:ext cx="8280400" cy="5475287"/>
          </a:xfrm>
          <a:noFill/>
          <a:ln>
            <a:miter lim="800000"/>
            <a:headEnd/>
            <a:tailEnd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Picture 4" descr="migrazioni"/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323528" y="332656"/>
            <a:ext cx="8352928" cy="62208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6" name="Picture 2" descr="erectus_asia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714375"/>
            <a:ext cx="4114800" cy="6000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itolo 1"/>
          <p:cNvSpPr>
            <a:spLocks noGrp="1"/>
          </p:cNvSpPr>
          <p:nvPr>
            <p:ph type="title"/>
          </p:nvPr>
        </p:nvSpPr>
        <p:spPr>
          <a:xfrm>
            <a:off x="285720" y="53180"/>
            <a:ext cx="7143800" cy="589738"/>
          </a:xfrm>
        </p:spPr>
        <p:txBody>
          <a:bodyPr/>
          <a:lstStyle/>
          <a:p>
            <a:pPr marL="484632" algn="l" eaLnBrk="1" fontAlgn="auto" hangingPunct="1">
              <a:spcAft>
                <a:spcPts val="0"/>
              </a:spcAft>
              <a:defRPr/>
            </a:pPr>
            <a:r>
              <a:rPr lang="it-IT" sz="2800" i="1" dirty="0" smtClean="0">
                <a:solidFill>
                  <a:schemeClr val="accent1">
                    <a:tint val="83000"/>
                    <a:satMod val="1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Out of Africa</a:t>
            </a:r>
            <a:r>
              <a:rPr lang="it-IT" sz="2800" dirty="0" smtClean="0">
                <a:solidFill>
                  <a:schemeClr val="accent1">
                    <a:tint val="83000"/>
                    <a:satMod val="1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.....verso l’Asia</a:t>
            </a:r>
            <a:endParaRPr lang="it-IT" sz="2800" dirty="0">
              <a:solidFill>
                <a:schemeClr val="accent1">
                  <a:tint val="83000"/>
                  <a:satMod val="150000"/>
                </a:schemeClr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8913" name="Picture 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8596" y="2000240"/>
            <a:ext cx="3618276" cy="2709858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Segnaposto contenuto 2"/>
          <p:cNvSpPr>
            <a:spLocks noGrp="1"/>
          </p:cNvSpPr>
          <p:nvPr>
            <p:ph idx="1"/>
          </p:nvPr>
        </p:nvSpPr>
        <p:spPr>
          <a:xfrm>
            <a:off x="642938" y="1071562"/>
            <a:ext cx="8033518" cy="2069406"/>
          </a:xfrm>
        </p:spPr>
        <p:txBody>
          <a:bodyPr>
            <a:normAutofit/>
          </a:bodyPr>
          <a:lstStyle/>
          <a:p>
            <a:pPr marL="447675" indent="-382588" eaLnBrk="1" hangingPunct="1">
              <a:buFont typeface="Wingdings 2" pitchFamily="18" charset="2"/>
              <a:buChar char=""/>
            </a:pPr>
            <a:r>
              <a:rPr lang="it-IT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L’olotipo  di </a:t>
            </a:r>
            <a:r>
              <a:rPr lang="it-IT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H. </a:t>
            </a:r>
            <a:r>
              <a:rPr lang="it-IT" sz="20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erectus</a:t>
            </a:r>
            <a:r>
              <a:rPr lang="it-IT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è il cranio di </a:t>
            </a:r>
            <a:r>
              <a:rPr lang="it-IT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Trinil</a:t>
            </a:r>
            <a:r>
              <a:rPr lang="it-IT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(Java)</a:t>
            </a:r>
          </a:p>
          <a:p>
            <a:pPr marL="447675" indent="-382588" eaLnBrk="1" hangingPunct="1">
              <a:buFont typeface="Wingdings 2" pitchFamily="18" charset="2"/>
              <a:buChar char=""/>
            </a:pPr>
            <a:r>
              <a:rPr lang="it-IT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Appartengono alla stessa specie i crani di </a:t>
            </a:r>
            <a:r>
              <a:rPr lang="it-IT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Zhoukoudian</a:t>
            </a:r>
            <a:r>
              <a:rPr lang="it-IT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(Cina), </a:t>
            </a:r>
            <a:r>
              <a:rPr lang="it-IT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Sangiran</a:t>
            </a:r>
            <a:r>
              <a:rPr lang="it-IT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e </a:t>
            </a:r>
            <a:r>
              <a:rPr lang="it-IT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Ngandong</a:t>
            </a:r>
            <a:endParaRPr lang="it-IT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47675" indent="-382588" eaLnBrk="1" hangingPunct="1">
              <a:buFont typeface="Wingdings 2" pitchFamily="18" charset="2"/>
              <a:buChar char=""/>
            </a:pPr>
            <a:r>
              <a:rPr lang="it-IT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… ritrovamenti africani?</a:t>
            </a:r>
          </a:p>
        </p:txBody>
      </p:sp>
      <p:cxnSp>
        <p:nvCxnSpPr>
          <p:cNvPr id="6" name="Connettore 2 5"/>
          <p:cNvCxnSpPr/>
          <p:nvPr/>
        </p:nvCxnSpPr>
        <p:spPr>
          <a:xfrm flipH="1">
            <a:off x="4573319" y="3141663"/>
            <a:ext cx="270" cy="1982278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CasellaDiTesto 6"/>
          <p:cNvSpPr txBox="1">
            <a:spLocks noChangeArrowheads="1"/>
          </p:cNvSpPr>
          <p:nvPr/>
        </p:nvSpPr>
        <p:spPr bwMode="auto">
          <a:xfrm>
            <a:off x="3000375" y="5357812"/>
            <a:ext cx="6143625" cy="663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Più antichi fossili africani: 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Homo </a:t>
            </a:r>
            <a:r>
              <a:rPr lang="it-IT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ergaster</a:t>
            </a:r>
            <a:endParaRPr lang="it-IT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Fossili più recenti: 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Homo </a:t>
            </a:r>
            <a:r>
              <a:rPr lang="it-IT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erectus</a:t>
            </a:r>
            <a:endParaRPr lang="it-IT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itolo 1"/>
          <p:cNvSpPr>
            <a:spLocks noGrp="1"/>
          </p:cNvSpPr>
          <p:nvPr>
            <p:ph type="title"/>
          </p:nvPr>
        </p:nvSpPr>
        <p:spPr>
          <a:xfrm>
            <a:off x="-371452" y="53180"/>
            <a:ext cx="9872674" cy="589738"/>
          </a:xfrm>
        </p:spPr>
        <p:txBody>
          <a:bodyPr/>
          <a:lstStyle/>
          <a:p>
            <a:pPr marL="484632" eaLnBrk="1" fontAlgn="auto" hangingPunct="1">
              <a:spcAft>
                <a:spcPts val="0"/>
              </a:spcAft>
              <a:defRPr/>
            </a:pPr>
            <a:r>
              <a:rPr lang="it-IT" sz="2800" i="1" dirty="0" smtClean="0">
                <a:solidFill>
                  <a:schemeClr val="accent1">
                    <a:tint val="83000"/>
                    <a:satMod val="1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Out of Africa</a:t>
            </a:r>
            <a:r>
              <a:rPr lang="it-IT" sz="2800" dirty="0" smtClean="0">
                <a:solidFill>
                  <a:schemeClr val="accent1">
                    <a:tint val="83000"/>
                    <a:satMod val="1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.....chi?</a:t>
            </a:r>
            <a:endParaRPr lang="it-IT" sz="2800" dirty="0">
              <a:solidFill>
                <a:schemeClr val="accent1">
                  <a:tint val="83000"/>
                  <a:satMod val="150000"/>
                </a:schemeClr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0898" name="Picture 2" descr="http://www.macroevolution.net/images/homo-erectus-300px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3212976"/>
            <a:ext cx="2934290" cy="347224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3179" y="908720"/>
            <a:ext cx="8473001" cy="5184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ZoneTexte 4"/>
          <p:cNvSpPr txBox="1"/>
          <p:nvPr/>
        </p:nvSpPr>
        <p:spPr>
          <a:xfrm>
            <a:off x="0" y="35332"/>
            <a:ext cx="9144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Larghezza cranica massima</a:t>
            </a:r>
          </a:p>
          <a:p>
            <a:pPr algn="ctr"/>
            <a:r>
              <a:rPr lang="it-IT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Maximum </a:t>
            </a:r>
            <a:r>
              <a:rPr lang="it-IT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cranial</a:t>
            </a:r>
            <a:r>
              <a:rPr lang="it-IT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breadth</a:t>
            </a:r>
            <a:endParaRPr lang="it-IT" i="1" dirty="0">
              <a:solidFill>
                <a:srgbClr val="92D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6" name="Connecteur droit avec flèche 5"/>
          <p:cNvCxnSpPr/>
          <p:nvPr/>
        </p:nvCxnSpPr>
        <p:spPr>
          <a:xfrm>
            <a:off x="3779912" y="2348880"/>
            <a:ext cx="1440160" cy="0"/>
          </a:xfrm>
          <a:prstGeom prst="straightConnector1">
            <a:avLst/>
          </a:prstGeom>
          <a:ln w="28575">
            <a:solidFill>
              <a:srgbClr val="FF0000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ZoneTexte 6"/>
          <p:cNvSpPr txBox="1"/>
          <p:nvPr/>
        </p:nvSpPr>
        <p:spPr>
          <a:xfrm>
            <a:off x="0" y="5949280"/>
            <a:ext cx="9144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Forma sfenoide: larghezza massima in posizione arretrata</a:t>
            </a:r>
          </a:p>
          <a:p>
            <a:r>
              <a:rPr lang="it-IT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Sphenoid</a:t>
            </a:r>
            <a:r>
              <a:rPr lang="it-IT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shape</a:t>
            </a:r>
            <a:r>
              <a:rPr lang="it-IT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Maximum </a:t>
            </a:r>
            <a:r>
              <a:rPr lang="it-IT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breadth</a:t>
            </a:r>
            <a:r>
              <a:rPr lang="it-IT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backward</a:t>
            </a:r>
            <a:endParaRPr lang="it-IT" i="1" dirty="0" smtClean="0">
              <a:solidFill>
                <a:srgbClr val="92D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it-I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Restringimento dietro il toro sopra-orbitale / </a:t>
            </a:r>
            <a:r>
              <a:rPr lang="it-IT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Shrinkage</a:t>
            </a:r>
            <a:r>
              <a:rPr lang="it-IT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retro </a:t>
            </a:r>
            <a:r>
              <a:rPr lang="it-IT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orbital</a:t>
            </a:r>
            <a:r>
              <a:rPr lang="it-IT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it-IT" i="1" dirty="0">
              <a:solidFill>
                <a:srgbClr val="92D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112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1844824"/>
            <a:ext cx="8644982" cy="43056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ZoneTexte 4"/>
          <p:cNvSpPr txBox="1"/>
          <p:nvPr/>
        </p:nvSpPr>
        <p:spPr>
          <a:xfrm>
            <a:off x="0" y="35332"/>
            <a:ext cx="9144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Forma </a:t>
            </a:r>
            <a:r>
              <a:rPr lang="fr-F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del</a:t>
            </a:r>
            <a:r>
              <a:rPr lang="fr-F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cranio</a:t>
            </a:r>
            <a:r>
              <a:rPr lang="fr-F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in vista </a:t>
            </a:r>
            <a:r>
              <a:rPr lang="fr-F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superiore</a:t>
            </a:r>
            <a:endParaRPr lang="fr-FR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fr-FR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Cranial</a:t>
            </a:r>
            <a:r>
              <a:rPr lang="fr-FR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shape</a:t>
            </a:r>
            <a:r>
              <a:rPr lang="fr-FR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in </a:t>
            </a:r>
            <a:r>
              <a:rPr lang="fr-FR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superior</a:t>
            </a:r>
            <a:r>
              <a:rPr lang="fr-FR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view</a:t>
            </a:r>
            <a:endParaRPr lang="fr-FR" i="1" dirty="0">
              <a:solidFill>
                <a:srgbClr val="92D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ZoneTexte 6"/>
          <p:cNvSpPr txBox="1"/>
          <p:nvPr/>
        </p:nvSpPr>
        <p:spPr>
          <a:xfrm>
            <a:off x="395536" y="1268760"/>
            <a:ext cx="380713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Parete convergente verso l’avanti: forma sfenoide</a:t>
            </a:r>
          </a:p>
          <a:p>
            <a:pPr algn="ctr"/>
            <a:r>
              <a:rPr lang="it-IT" sz="1400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Wall</a:t>
            </a:r>
            <a:r>
              <a:rPr lang="it-IT" sz="1400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convergente </a:t>
            </a:r>
            <a:r>
              <a:rPr lang="it-IT" sz="1400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forward</a:t>
            </a:r>
            <a:r>
              <a:rPr lang="it-IT" sz="1400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it-IT" sz="1400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sphenoidal</a:t>
            </a:r>
            <a:r>
              <a:rPr lang="it-IT" sz="1400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400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shape</a:t>
            </a:r>
            <a:endParaRPr lang="it-IT" sz="1400" i="1" dirty="0">
              <a:solidFill>
                <a:srgbClr val="92D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ZoneTexte 7"/>
          <p:cNvSpPr txBox="1"/>
          <p:nvPr/>
        </p:nvSpPr>
        <p:spPr>
          <a:xfrm>
            <a:off x="4932040" y="1268760"/>
            <a:ext cx="428145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Parete convergente quasi-parallele: forma ovoidea</a:t>
            </a:r>
          </a:p>
          <a:p>
            <a:pPr algn="ctr"/>
            <a:r>
              <a:rPr lang="it-IT" sz="1400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Wall</a:t>
            </a:r>
            <a:r>
              <a:rPr lang="it-IT" sz="1400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400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almost</a:t>
            </a:r>
            <a:r>
              <a:rPr lang="it-IT" sz="1400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parallele: </a:t>
            </a:r>
            <a:r>
              <a:rPr lang="it-IT" sz="1400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ovoidal</a:t>
            </a:r>
            <a:r>
              <a:rPr lang="it-IT" sz="1400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400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shape</a:t>
            </a:r>
            <a:endParaRPr lang="it-IT" sz="1400" i="1" dirty="0">
              <a:solidFill>
                <a:srgbClr val="92D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5" y="38100"/>
            <a:ext cx="9085263" cy="6780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6061" y="836712"/>
            <a:ext cx="8551878" cy="51845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ZoneTexte 5"/>
          <p:cNvSpPr txBox="1"/>
          <p:nvPr/>
        </p:nvSpPr>
        <p:spPr>
          <a:xfrm>
            <a:off x="0" y="35332"/>
            <a:ext cx="9144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Prognatismo faciale</a:t>
            </a:r>
          </a:p>
          <a:p>
            <a:pPr algn="ctr"/>
            <a:r>
              <a:rPr lang="it-IT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Facial</a:t>
            </a:r>
            <a:r>
              <a:rPr lang="it-IT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prognatism</a:t>
            </a:r>
            <a:endParaRPr lang="it-IT" i="1" dirty="0">
              <a:solidFill>
                <a:srgbClr val="92D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ZoneTexte 3"/>
          <p:cNvSpPr txBox="1"/>
          <p:nvPr/>
        </p:nvSpPr>
        <p:spPr>
          <a:xfrm>
            <a:off x="251520" y="6093296"/>
            <a:ext cx="28083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Prognatismo alveolare</a:t>
            </a:r>
          </a:p>
          <a:p>
            <a:r>
              <a:rPr lang="it-IT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Alveolare </a:t>
            </a:r>
            <a:r>
              <a:rPr lang="it-IT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prognathism</a:t>
            </a:r>
            <a:endParaRPr lang="it-IT" dirty="0">
              <a:solidFill>
                <a:srgbClr val="92D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6691" y="1052736"/>
            <a:ext cx="8480155" cy="4680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ZoneTexte 3"/>
          <p:cNvSpPr txBox="1"/>
          <p:nvPr/>
        </p:nvSpPr>
        <p:spPr>
          <a:xfrm>
            <a:off x="0" y="35332"/>
            <a:ext cx="9144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Proiezione laterale dei zigomatici</a:t>
            </a:r>
          </a:p>
          <a:p>
            <a:pPr algn="ctr"/>
            <a:r>
              <a:rPr lang="it-IT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Lateral</a:t>
            </a:r>
            <a:r>
              <a:rPr lang="it-IT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projection</a:t>
            </a:r>
            <a:r>
              <a:rPr lang="it-IT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of the </a:t>
            </a:r>
            <a:r>
              <a:rPr lang="it-IT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zygomatics</a:t>
            </a:r>
            <a:endParaRPr lang="it-IT" i="1" dirty="0">
              <a:solidFill>
                <a:srgbClr val="92D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ZoneTexte 4"/>
          <p:cNvSpPr txBox="1"/>
          <p:nvPr/>
        </p:nvSpPr>
        <p:spPr>
          <a:xfrm>
            <a:off x="467544" y="6237312"/>
            <a:ext cx="43717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Arcate zigomatiche visibile in vista superiore</a:t>
            </a:r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9" y="1036832"/>
            <a:ext cx="8471732" cy="53444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ZoneTexte 3"/>
          <p:cNvSpPr txBox="1"/>
          <p:nvPr/>
        </p:nvSpPr>
        <p:spPr>
          <a:xfrm>
            <a:off x="0" y="35332"/>
            <a:ext cx="9144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Forma dell’osso frontale: convessità e inclinazione</a:t>
            </a:r>
          </a:p>
          <a:p>
            <a:pPr algn="ctr"/>
            <a:r>
              <a:rPr lang="it-IT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Frontal</a:t>
            </a:r>
            <a:r>
              <a:rPr lang="it-IT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shape</a:t>
            </a:r>
            <a:r>
              <a:rPr lang="it-IT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it-IT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convextity</a:t>
            </a:r>
            <a:r>
              <a:rPr lang="it-IT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and </a:t>
            </a:r>
            <a:r>
              <a:rPr lang="it-IT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inclination</a:t>
            </a:r>
            <a:endParaRPr lang="it-IT" i="1" dirty="0">
              <a:solidFill>
                <a:srgbClr val="92D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1124302"/>
            <a:ext cx="8352236" cy="53290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ZoneTexte 3"/>
          <p:cNvSpPr txBox="1"/>
          <p:nvPr/>
        </p:nvSpPr>
        <p:spPr>
          <a:xfrm>
            <a:off x="0" y="35332"/>
            <a:ext cx="9144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Forma </a:t>
            </a:r>
            <a:r>
              <a:rPr lang="fr-F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dell’osso</a:t>
            </a:r>
            <a:r>
              <a:rPr lang="fr-F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occipitale</a:t>
            </a:r>
          </a:p>
          <a:p>
            <a:pPr algn="ctr"/>
            <a:r>
              <a:rPr lang="fr-FR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Occipital </a:t>
            </a:r>
            <a:r>
              <a:rPr lang="fr-FR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shape</a:t>
            </a:r>
            <a:endParaRPr lang="fr-FR" i="1" dirty="0">
              <a:solidFill>
                <a:srgbClr val="92D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6" name="Connecteur droit avec flèche 5"/>
          <p:cNvCxnSpPr/>
          <p:nvPr/>
        </p:nvCxnSpPr>
        <p:spPr>
          <a:xfrm>
            <a:off x="2699792" y="5301208"/>
            <a:ext cx="864096" cy="936104"/>
          </a:xfrm>
          <a:prstGeom prst="straightConnector1">
            <a:avLst/>
          </a:prstGeom>
          <a:ln w="19050">
            <a:solidFill>
              <a:srgbClr val="FF00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ZoneTexte 6"/>
          <p:cNvSpPr txBox="1"/>
          <p:nvPr/>
        </p:nvSpPr>
        <p:spPr>
          <a:xfrm>
            <a:off x="611560" y="4581128"/>
            <a:ext cx="201622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Piano nucale lungo e squama occipitale piccola (contrario dei </a:t>
            </a:r>
            <a:r>
              <a:rPr lang="it-IT" sz="1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sapiens)</a:t>
            </a:r>
            <a:r>
              <a:rPr lang="it-IT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= muscoli più potenti ma cervello più piccolo</a:t>
            </a:r>
            <a:endParaRPr lang="it-IT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ZoneTexte 7"/>
          <p:cNvSpPr txBox="1"/>
          <p:nvPr/>
        </p:nvSpPr>
        <p:spPr>
          <a:xfrm>
            <a:off x="6732240" y="4581128"/>
            <a:ext cx="201622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Long nucal plan and </a:t>
            </a:r>
            <a:r>
              <a:rPr lang="fr-FR" sz="1600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small</a:t>
            </a:r>
            <a:r>
              <a:rPr lang="fr-FR" sz="1600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occipital </a:t>
            </a:r>
            <a:r>
              <a:rPr lang="fr-FR" sz="1600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squama</a:t>
            </a:r>
            <a:r>
              <a:rPr lang="fr-FR" sz="1600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(opposite of sapiens) = </a:t>
            </a:r>
            <a:r>
              <a:rPr lang="fr-FR" sz="1600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stronger</a:t>
            </a:r>
            <a:r>
              <a:rPr lang="fr-FR" sz="1600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muscle but </a:t>
            </a:r>
            <a:r>
              <a:rPr lang="fr-FR" sz="1600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smaller</a:t>
            </a:r>
            <a:r>
              <a:rPr lang="fr-FR" sz="1600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1600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brain</a:t>
            </a:r>
            <a:endParaRPr lang="fr-FR" sz="1600" i="1" dirty="0">
              <a:solidFill>
                <a:srgbClr val="92D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" y="1853766"/>
            <a:ext cx="5796136" cy="31621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940152" y="836712"/>
            <a:ext cx="2717087" cy="49806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ZoneTexte 5"/>
          <p:cNvSpPr txBox="1"/>
          <p:nvPr/>
        </p:nvSpPr>
        <p:spPr>
          <a:xfrm>
            <a:off x="395536" y="4994012"/>
            <a:ext cx="237626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Pentagonale a parete convergente verso l’alto</a:t>
            </a:r>
          </a:p>
          <a:p>
            <a:pPr algn="ctr"/>
            <a:r>
              <a:rPr lang="it-IT" sz="1400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Pentagonal</a:t>
            </a:r>
            <a:r>
              <a:rPr lang="it-IT" sz="1400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with the </a:t>
            </a:r>
            <a:r>
              <a:rPr lang="it-IT" sz="1400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wall</a:t>
            </a:r>
            <a:r>
              <a:rPr lang="it-IT" sz="1400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400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convergent</a:t>
            </a:r>
            <a:r>
              <a:rPr lang="it-IT" sz="1400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400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upward</a:t>
            </a:r>
            <a:endParaRPr lang="it-IT" sz="1400" i="1" dirty="0">
              <a:solidFill>
                <a:srgbClr val="92D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ZoneTexte 6"/>
          <p:cNvSpPr txBox="1"/>
          <p:nvPr/>
        </p:nvSpPr>
        <p:spPr>
          <a:xfrm>
            <a:off x="3779912" y="4995173"/>
            <a:ext cx="1584176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Circolare (Caso particolare dei neandertaliani)</a:t>
            </a:r>
          </a:p>
          <a:p>
            <a:pPr algn="ctr"/>
            <a:r>
              <a:rPr lang="it-IT" sz="1400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Circular</a:t>
            </a:r>
            <a:r>
              <a:rPr lang="it-IT" sz="1400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it-IT" sz="1400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neanderthals</a:t>
            </a:r>
            <a:r>
              <a:rPr lang="it-IT" sz="1400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it-IT" sz="1400" dirty="0">
              <a:solidFill>
                <a:srgbClr val="92D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ZoneTexte 7"/>
          <p:cNvSpPr txBox="1"/>
          <p:nvPr/>
        </p:nvSpPr>
        <p:spPr>
          <a:xfrm>
            <a:off x="6372200" y="5786100"/>
            <a:ext cx="18002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 « tetto di casa » (</a:t>
            </a:r>
            <a:r>
              <a:rPr lang="it-IT" sz="1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Homo sapiens)</a:t>
            </a:r>
          </a:p>
          <a:p>
            <a:pPr algn="ctr"/>
            <a:r>
              <a:rPr lang="it-IT" sz="1400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 « House </a:t>
            </a:r>
            <a:r>
              <a:rPr lang="it-IT" sz="1400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roof</a:t>
            </a:r>
            <a:r>
              <a:rPr lang="it-IT" sz="1400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»</a:t>
            </a:r>
            <a:r>
              <a:rPr lang="it-IT" sz="1400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(Homo sapiens</a:t>
            </a:r>
            <a:r>
              <a:rPr lang="it-IT" sz="1400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it-IT" sz="1400" dirty="0">
              <a:solidFill>
                <a:srgbClr val="92D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ZoneTexte 9"/>
          <p:cNvSpPr txBox="1"/>
          <p:nvPr/>
        </p:nvSpPr>
        <p:spPr>
          <a:xfrm>
            <a:off x="0" y="35332"/>
            <a:ext cx="9144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Forma </a:t>
            </a:r>
            <a:r>
              <a:rPr lang="fr-F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del</a:t>
            </a:r>
            <a:r>
              <a:rPr lang="fr-F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cranio</a:t>
            </a:r>
            <a:r>
              <a:rPr lang="fr-F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in vista </a:t>
            </a:r>
            <a:r>
              <a:rPr lang="fr-F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posteriore</a:t>
            </a:r>
            <a:endParaRPr lang="fr-FR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fr-FR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Cranial</a:t>
            </a:r>
            <a:r>
              <a:rPr lang="fr-FR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shape</a:t>
            </a:r>
            <a:r>
              <a:rPr lang="fr-FR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in </a:t>
            </a:r>
            <a:r>
              <a:rPr lang="fr-FR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posterior</a:t>
            </a:r>
            <a:r>
              <a:rPr lang="fr-FR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view</a:t>
            </a:r>
            <a:endParaRPr lang="fr-FR" i="1" dirty="0">
              <a:solidFill>
                <a:srgbClr val="92D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ZoneTexte 8"/>
          <p:cNvSpPr txBox="1"/>
          <p:nvPr/>
        </p:nvSpPr>
        <p:spPr>
          <a:xfrm>
            <a:off x="179512" y="6095037"/>
            <a:ext cx="302518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Bozze parietale non sviluppate</a:t>
            </a:r>
          </a:p>
          <a:p>
            <a:r>
              <a:rPr lang="it-IT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Undeveloped</a:t>
            </a:r>
            <a:r>
              <a:rPr lang="it-IT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parietal</a:t>
            </a:r>
            <a:r>
              <a:rPr lang="it-IT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bump</a:t>
            </a:r>
            <a:endParaRPr lang="it-IT" i="1" dirty="0">
              <a:solidFill>
                <a:srgbClr val="92D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552" y="692696"/>
            <a:ext cx="8215730" cy="55153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ZoneTexte 3"/>
          <p:cNvSpPr txBox="1"/>
          <p:nvPr/>
        </p:nvSpPr>
        <p:spPr>
          <a:xfrm>
            <a:off x="0" y="35332"/>
            <a:ext cx="9144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Toro</a:t>
            </a:r>
            <a:r>
              <a:rPr lang="fr-F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occipital </a:t>
            </a:r>
            <a:r>
              <a:rPr lang="fr-F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transverso</a:t>
            </a:r>
            <a:endParaRPr lang="fr-FR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fr-FR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Occipital transverse torus</a:t>
            </a:r>
            <a:endParaRPr lang="fr-FR" i="1" dirty="0">
              <a:solidFill>
                <a:srgbClr val="92D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Forme libre 4"/>
          <p:cNvSpPr/>
          <p:nvPr/>
        </p:nvSpPr>
        <p:spPr>
          <a:xfrm>
            <a:off x="2914650" y="4535332"/>
            <a:ext cx="3307600" cy="646268"/>
          </a:xfrm>
          <a:custGeom>
            <a:avLst/>
            <a:gdLst>
              <a:gd name="connsiteX0" fmla="*/ 38100 w 3307600"/>
              <a:gd name="connsiteY0" fmla="*/ 360518 h 646268"/>
              <a:gd name="connsiteX1" fmla="*/ 38100 w 3307600"/>
              <a:gd name="connsiteY1" fmla="*/ 360518 h 646268"/>
              <a:gd name="connsiteX2" fmla="*/ 82550 w 3307600"/>
              <a:gd name="connsiteY2" fmla="*/ 328768 h 646268"/>
              <a:gd name="connsiteX3" fmla="*/ 101600 w 3307600"/>
              <a:gd name="connsiteY3" fmla="*/ 322418 h 646268"/>
              <a:gd name="connsiteX4" fmla="*/ 120650 w 3307600"/>
              <a:gd name="connsiteY4" fmla="*/ 309718 h 646268"/>
              <a:gd name="connsiteX5" fmla="*/ 158750 w 3307600"/>
              <a:gd name="connsiteY5" fmla="*/ 284318 h 646268"/>
              <a:gd name="connsiteX6" fmla="*/ 177800 w 3307600"/>
              <a:gd name="connsiteY6" fmla="*/ 271618 h 646268"/>
              <a:gd name="connsiteX7" fmla="*/ 215900 w 3307600"/>
              <a:gd name="connsiteY7" fmla="*/ 258918 h 646268"/>
              <a:gd name="connsiteX8" fmla="*/ 234950 w 3307600"/>
              <a:gd name="connsiteY8" fmla="*/ 252568 h 646268"/>
              <a:gd name="connsiteX9" fmla="*/ 273050 w 3307600"/>
              <a:gd name="connsiteY9" fmla="*/ 227168 h 646268"/>
              <a:gd name="connsiteX10" fmla="*/ 317500 w 3307600"/>
              <a:gd name="connsiteY10" fmla="*/ 214468 h 646268"/>
              <a:gd name="connsiteX11" fmla="*/ 355600 w 3307600"/>
              <a:gd name="connsiteY11" fmla="*/ 201768 h 646268"/>
              <a:gd name="connsiteX12" fmla="*/ 393700 w 3307600"/>
              <a:gd name="connsiteY12" fmla="*/ 189068 h 646268"/>
              <a:gd name="connsiteX13" fmla="*/ 425450 w 3307600"/>
              <a:gd name="connsiteY13" fmla="*/ 182718 h 646268"/>
              <a:gd name="connsiteX14" fmla="*/ 444500 w 3307600"/>
              <a:gd name="connsiteY14" fmla="*/ 170018 h 646268"/>
              <a:gd name="connsiteX15" fmla="*/ 495300 w 3307600"/>
              <a:gd name="connsiteY15" fmla="*/ 157318 h 646268"/>
              <a:gd name="connsiteX16" fmla="*/ 723900 w 3307600"/>
              <a:gd name="connsiteY16" fmla="*/ 150968 h 646268"/>
              <a:gd name="connsiteX17" fmla="*/ 800100 w 3307600"/>
              <a:gd name="connsiteY17" fmla="*/ 144618 h 646268"/>
              <a:gd name="connsiteX18" fmla="*/ 831850 w 3307600"/>
              <a:gd name="connsiteY18" fmla="*/ 138268 h 646268"/>
              <a:gd name="connsiteX19" fmla="*/ 1028700 w 3307600"/>
              <a:gd name="connsiteY19" fmla="*/ 131918 h 646268"/>
              <a:gd name="connsiteX20" fmla="*/ 1149350 w 3307600"/>
              <a:gd name="connsiteY20" fmla="*/ 112868 h 646268"/>
              <a:gd name="connsiteX21" fmla="*/ 1187450 w 3307600"/>
              <a:gd name="connsiteY21" fmla="*/ 106518 h 646268"/>
              <a:gd name="connsiteX22" fmla="*/ 1263650 w 3307600"/>
              <a:gd name="connsiteY22" fmla="*/ 100168 h 646268"/>
              <a:gd name="connsiteX23" fmla="*/ 1460500 w 3307600"/>
              <a:gd name="connsiteY23" fmla="*/ 81118 h 646268"/>
              <a:gd name="connsiteX24" fmla="*/ 2114550 w 3307600"/>
              <a:gd name="connsiteY24" fmla="*/ 68418 h 646268"/>
              <a:gd name="connsiteX25" fmla="*/ 2724150 w 3307600"/>
              <a:gd name="connsiteY25" fmla="*/ 68418 h 646268"/>
              <a:gd name="connsiteX26" fmla="*/ 2755900 w 3307600"/>
              <a:gd name="connsiteY26" fmla="*/ 74768 h 646268"/>
              <a:gd name="connsiteX27" fmla="*/ 2800350 w 3307600"/>
              <a:gd name="connsiteY27" fmla="*/ 81118 h 646268"/>
              <a:gd name="connsiteX28" fmla="*/ 2819400 w 3307600"/>
              <a:gd name="connsiteY28" fmla="*/ 87468 h 646268"/>
              <a:gd name="connsiteX29" fmla="*/ 2838450 w 3307600"/>
              <a:gd name="connsiteY29" fmla="*/ 100168 h 646268"/>
              <a:gd name="connsiteX30" fmla="*/ 2863850 w 3307600"/>
              <a:gd name="connsiteY30" fmla="*/ 106518 h 646268"/>
              <a:gd name="connsiteX31" fmla="*/ 2882900 w 3307600"/>
              <a:gd name="connsiteY31" fmla="*/ 112868 h 646268"/>
              <a:gd name="connsiteX32" fmla="*/ 2908300 w 3307600"/>
              <a:gd name="connsiteY32" fmla="*/ 119218 h 646268"/>
              <a:gd name="connsiteX33" fmla="*/ 2940050 w 3307600"/>
              <a:gd name="connsiteY33" fmla="*/ 131918 h 646268"/>
              <a:gd name="connsiteX34" fmla="*/ 2971800 w 3307600"/>
              <a:gd name="connsiteY34" fmla="*/ 138268 h 646268"/>
              <a:gd name="connsiteX35" fmla="*/ 2997200 w 3307600"/>
              <a:gd name="connsiteY35" fmla="*/ 144618 h 646268"/>
              <a:gd name="connsiteX36" fmla="*/ 3054350 w 3307600"/>
              <a:gd name="connsiteY36" fmla="*/ 157318 h 646268"/>
              <a:gd name="connsiteX37" fmla="*/ 3098800 w 3307600"/>
              <a:gd name="connsiteY37" fmla="*/ 176368 h 646268"/>
              <a:gd name="connsiteX38" fmla="*/ 3143250 w 3307600"/>
              <a:gd name="connsiteY38" fmla="*/ 189068 h 646268"/>
              <a:gd name="connsiteX39" fmla="*/ 3162300 w 3307600"/>
              <a:gd name="connsiteY39" fmla="*/ 195418 h 646268"/>
              <a:gd name="connsiteX40" fmla="*/ 3206750 w 3307600"/>
              <a:gd name="connsiteY40" fmla="*/ 233518 h 646268"/>
              <a:gd name="connsiteX41" fmla="*/ 3238500 w 3307600"/>
              <a:gd name="connsiteY41" fmla="*/ 258918 h 646268"/>
              <a:gd name="connsiteX42" fmla="*/ 3257550 w 3307600"/>
              <a:gd name="connsiteY42" fmla="*/ 297018 h 646268"/>
              <a:gd name="connsiteX43" fmla="*/ 3276600 w 3307600"/>
              <a:gd name="connsiteY43" fmla="*/ 309718 h 646268"/>
              <a:gd name="connsiteX44" fmla="*/ 3289300 w 3307600"/>
              <a:gd name="connsiteY44" fmla="*/ 373218 h 646268"/>
              <a:gd name="connsiteX45" fmla="*/ 3295650 w 3307600"/>
              <a:gd name="connsiteY45" fmla="*/ 392268 h 646268"/>
              <a:gd name="connsiteX46" fmla="*/ 3295650 w 3307600"/>
              <a:gd name="connsiteY46" fmla="*/ 519268 h 646268"/>
              <a:gd name="connsiteX47" fmla="*/ 3282950 w 3307600"/>
              <a:gd name="connsiteY47" fmla="*/ 538318 h 646268"/>
              <a:gd name="connsiteX48" fmla="*/ 3263900 w 3307600"/>
              <a:gd name="connsiteY48" fmla="*/ 544668 h 646268"/>
              <a:gd name="connsiteX49" fmla="*/ 3219450 w 3307600"/>
              <a:gd name="connsiteY49" fmla="*/ 538318 h 646268"/>
              <a:gd name="connsiteX50" fmla="*/ 3181350 w 3307600"/>
              <a:gd name="connsiteY50" fmla="*/ 519268 h 646268"/>
              <a:gd name="connsiteX51" fmla="*/ 3143250 w 3307600"/>
              <a:gd name="connsiteY51" fmla="*/ 506568 h 646268"/>
              <a:gd name="connsiteX52" fmla="*/ 3105150 w 3307600"/>
              <a:gd name="connsiteY52" fmla="*/ 493868 h 646268"/>
              <a:gd name="connsiteX53" fmla="*/ 3048000 w 3307600"/>
              <a:gd name="connsiteY53" fmla="*/ 481168 h 646268"/>
              <a:gd name="connsiteX54" fmla="*/ 3022600 w 3307600"/>
              <a:gd name="connsiteY54" fmla="*/ 474818 h 646268"/>
              <a:gd name="connsiteX55" fmla="*/ 2914650 w 3307600"/>
              <a:gd name="connsiteY55" fmla="*/ 462118 h 646268"/>
              <a:gd name="connsiteX56" fmla="*/ 2781300 w 3307600"/>
              <a:gd name="connsiteY56" fmla="*/ 468468 h 646268"/>
              <a:gd name="connsiteX57" fmla="*/ 2762250 w 3307600"/>
              <a:gd name="connsiteY57" fmla="*/ 474818 h 646268"/>
              <a:gd name="connsiteX58" fmla="*/ 2698750 w 3307600"/>
              <a:gd name="connsiteY58" fmla="*/ 481168 h 646268"/>
              <a:gd name="connsiteX59" fmla="*/ 2679700 w 3307600"/>
              <a:gd name="connsiteY59" fmla="*/ 487518 h 646268"/>
              <a:gd name="connsiteX60" fmla="*/ 2635250 w 3307600"/>
              <a:gd name="connsiteY60" fmla="*/ 500218 h 646268"/>
              <a:gd name="connsiteX61" fmla="*/ 2616200 w 3307600"/>
              <a:gd name="connsiteY61" fmla="*/ 512918 h 646268"/>
              <a:gd name="connsiteX62" fmla="*/ 2590800 w 3307600"/>
              <a:gd name="connsiteY62" fmla="*/ 519268 h 646268"/>
              <a:gd name="connsiteX63" fmla="*/ 2571750 w 3307600"/>
              <a:gd name="connsiteY63" fmla="*/ 525618 h 646268"/>
              <a:gd name="connsiteX64" fmla="*/ 2552700 w 3307600"/>
              <a:gd name="connsiteY64" fmla="*/ 538318 h 646268"/>
              <a:gd name="connsiteX65" fmla="*/ 2463800 w 3307600"/>
              <a:gd name="connsiteY65" fmla="*/ 563718 h 646268"/>
              <a:gd name="connsiteX66" fmla="*/ 2393950 w 3307600"/>
              <a:gd name="connsiteY66" fmla="*/ 582768 h 646268"/>
              <a:gd name="connsiteX67" fmla="*/ 2355850 w 3307600"/>
              <a:gd name="connsiteY67" fmla="*/ 589118 h 646268"/>
              <a:gd name="connsiteX68" fmla="*/ 2330450 w 3307600"/>
              <a:gd name="connsiteY68" fmla="*/ 595468 h 646268"/>
              <a:gd name="connsiteX69" fmla="*/ 2292350 w 3307600"/>
              <a:gd name="connsiteY69" fmla="*/ 601818 h 646268"/>
              <a:gd name="connsiteX70" fmla="*/ 2260600 w 3307600"/>
              <a:gd name="connsiteY70" fmla="*/ 608168 h 646268"/>
              <a:gd name="connsiteX71" fmla="*/ 2203450 w 3307600"/>
              <a:gd name="connsiteY71" fmla="*/ 614518 h 646268"/>
              <a:gd name="connsiteX72" fmla="*/ 1955800 w 3307600"/>
              <a:gd name="connsiteY72" fmla="*/ 608168 h 646268"/>
              <a:gd name="connsiteX73" fmla="*/ 1892300 w 3307600"/>
              <a:gd name="connsiteY73" fmla="*/ 589118 h 646268"/>
              <a:gd name="connsiteX74" fmla="*/ 1873250 w 3307600"/>
              <a:gd name="connsiteY74" fmla="*/ 582768 h 646268"/>
              <a:gd name="connsiteX75" fmla="*/ 1816100 w 3307600"/>
              <a:gd name="connsiteY75" fmla="*/ 570068 h 646268"/>
              <a:gd name="connsiteX76" fmla="*/ 1790700 w 3307600"/>
              <a:gd name="connsiteY76" fmla="*/ 557368 h 646268"/>
              <a:gd name="connsiteX77" fmla="*/ 1752600 w 3307600"/>
              <a:gd name="connsiteY77" fmla="*/ 544668 h 646268"/>
              <a:gd name="connsiteX78" fmla="*/ 1708150 w 3307600"/>
              <a:gd name="connsiteY78" fmla="*/ 538318 h 646268"/>
              <a:gd name="connsiteX79" fmla="*/ 1701800 w 3307600"/>
              <a:gd name="connsiteY79" fmla="*/ 557368 h 646268"/>
              <a:gd name="connsiteX80" fmla="*/ 1657350 w 3307600"/>
              <a:gd name="connsiteY80" fmla="*/ 576418 h 646268"/>
              <a:gd name="connsiteX81" fmla="*/ 1593850 w 3307600"/>
              <a:gd name="connsiteY81" fmla="*/ 595468 h 646268"/>
              <a:gd name="connsiteX82" fmla="*/ 1562100 w 3307600"/>
              <a:gd name="connsiteY82" fmla="*/ 601818 h 646268"/>
              <a:gd name="connsiteX83" fmla="*/ 1536700 w 3307600"/>
              <a:gd name="connsiteY83" fmla="*/ 608168 h 646268"/>
              <a:gd name="connsiteX84" fmla="*/ 1517650 w 3307600"/>
              <a:gd name="connsiteY84" fmla="*/ 614518 h 646268"/>
              <a:gd name="connsiteX85" fmla="*/ 1447800 w 3307600"/>
              <a:gd name="connsiteY85" fmla="*/ 633568 h 646268"/>
              <a:gd name="connsiteX86" fmla="*/ 1416050 w 3307600"/>
              <a:gd name="connsiteY86" fmla="*/ 639918 h 646268"/>
              <a:gd name="connsiteX87" fmla="*/ 1397000 w 3307600"/>
              <a:gd name="connsiteY87" fmla="*/ 646268 h 646268"/>
              <a:gd name="connsiteX88" fmla="*/ 1238250 w 3307600"/>
              <a:gd name="connsiteY88" fmla="*/ 633568 h 646268"/>
              <a:gd name="connsiteX89" fmla="*/ 1212850 w 3307600"/>
              <a:gd name="connsiteY89" fmla="*/ 627218 h 646268"/>
              <a:gd name="connsiteX90" fmla="*/ 1162050 w 3307600"/>
              <a:gd name="connsiteY90" fmla="*/ 620868 h 646268"/>
              <a:gd name="connsiteX91" fmla="*/ 1143000 w 3307600"/>
              <a:gd name="connsiteY91" fmla="*/ 614518 h 646268"/>
              <a:gd name="connsiteX92" fmla="*/ 1041400 w 3307600"/>
              <a:gd name="connsiteY92" fmla="*/ 601818 h 646268"/>
              <a:gd name="connsiteX93" fmla="*/ 958850 w 3307600"/>
              <a:gd name="connsiteY93" fmla="*/ 589118 h 646268"/>
              <a:gd name="connsiteX94" fmla="*/ 927100 w 3307600"/>
              <a:gd name="connsiteY94" fmla="*/ 582768 h 646268"/>
              <a:gd name="connsiteX95" fmla="*/ 863600 w 3307600"/>
              <a:gd name="connsiteY95" fmla="*/ 576418 h 646268"/>
              <a:gd name="connsiteX96" fmla="*/ 457200 w 3307600"/>
              <a:gd name="connsiteY96" fmla="*/ 576418 h 646268"/>
              <a:gd name="connsiteX97" fmla="*/ 412750 w 3307600"/>
              <a:gd name="connsiteY97" fmla="*/ 589118 h 646268"/>
              <a:gd name="connsiteX98" fmla="*/ 368300 w 3307600"/>
              <a:gd name="connsiteY98" fmla="*/ 601818 h 646268"/>
              <a:gd name="connsiteX99" fmla="*/ 330200 w 3307600"/>
              <a:gd name="connsiteY99" fmla="*/ 620868 h 646268"/>
              <a:gd name="connsiteX100" fmla="*/ 285750 w 3307600"/>
              <a:gd name="connsiteY100" fmla="*/ 639918 h 646268"/>
              <a:gd name="connsiteX101" fmla="*/ 177800 w 3307600"/>
              <a:gd name="connsiteY101" fmla="*/ 633568 h 646268"/>
              <a:gd name="connsiteX102" fmla="*/ 158750 w 3307600"/>
              <a:gd name="connsiteY102" fmla="*/ 614518 h 646268"/>
              <a:gd name="connsiteX103" fmla="*/ 120650 w 3307600"/>
              <a:gd name="connsiteY103" fmla="*/ 589118 h 646268"/>
              <a:gd name="connsiteX104" fmla="*/ 69850 w 3307600"/>
              <a:gd name="connsiteY104" fmla="*/ 551018 h 646268"/>
              <a:gd name="connsiteX105" fmla="*/ 25400 w 3307600"/>
              <a:gd name="connsiteY105" fmla="*/ 519268 h 646268"/>
              <a:gd name="connsiteX106" fmla="*/ 12700 w 3307600"/>
              <a:gd name="connsiteY106" fmla="*/ 493868 h 646268"/>
              <a:gd name="connsiteX107" fmla="*/ 0 w 3307600"/>
              <a:gd name="connsiteY107" fmla="*/ 474818 h 646268"/>
              <a:gd name="connsiteX108" fmla="*/ 12700 w 3307600"/>
              <a:gd name="connsiteY108" fmla="*/ 411318 h 646268"/>
              <a:gd name="connsiteX109" fmla="*/ 25400 w 3307600"/>
              <a:gd name="connsiteY109" fmla="*/ 392268 h 646268"/>
              <a:gd name="connsiteX110" fmla="*/ 31750 w 3307600"/>
              <a:gd name="connsiteY110" fmla="*/ 373218 h 646268"/>
              <a:gd name="connsiteX111" fmla="*/ 38100 w 3307600"/>
              <a:gd name="connsiteY111" fmla="*/ 360518 h 6462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</a:cxnLst>
            <a:rect l="l" t="t" r="r" b="b"/>
            <a:pathLst>
              <a:path w="3307600" h="646268">
                <a:moveTo>
                  <a:pt x="38100" y="360518"/>
                </a:moveTo>
                <a:lnTo>
                  <a:pt x="38100" y="360518"/>
                </a:lnTo>
                <a:cubicBezTo>
                  <a:pt x="52917" y="349935"/>
                  <a:pt x="66937" y="338136"/>
                  <a:pt x="82550" y="328768"/>
                </a:cubicBezTo>
                <a:cubicBezTo>
                  <a:pt x="88290" y="325324"/>
                  <a:pt x="95613" y="325411"/>
                  <a:pt x="101600" y="322418"/>
                </a:cubicBezTo>
                <a:cubicBezTo>
                  <a:pt x="108426" y="319005"/>
                  <a:pt x="114300" y="313951"/>
                  <a:pt x="120650" y="309718"/>
                </a:cubicBezTo>
                <a:cubicBezTo>
                  <a:pt x="142972" y="276235"/>
                  <a:pt x="120479" y="300720"/>
                  <a:pt x="158750" y="284318"/>
                </a:cubicBezTo>
                <a:cubicBezTo>
                  <a:pt x="165765" y="281312"/>
                  <a:pt x="170826" y="274718"/>
                  <a:pt x="177800" y="271618"/>
                </a:cubicBezTo>
                <a:cubicBezTo>
                  <a:pt x="190033" y="266181"/>
                  <a:pt x="203200" y="263151"/>
                  <a:pt x="215900" y="258918"/>
                </a:cubicBezTo>
                <a:lnTo>
                  <a:pt x="234950" y="252568"/>
                </a:lnTo>
                <a:cubicBezTo>
                  <a:pt x="247650" y="244101"/>
                  <a:pt x="258570" y="231995"/>
                  <a:pt x="273050" y="227168"/>
                </a:cubicBezTo>
                <a:cubicBezTo>
                  <a:pt x="337071" y="205828"/>
                  <a:pt x="237766" y="238388"/>
                  <a:pt x="317500" y="214468"/>
                </a:cubicBezTo>
                <a:cubicBezTo>
                  <a:pt x="330322" y="210621"/>
                  <a:pt x="342900" y="206001"/>
                  <a:pt x="355600" y="201768"/>
                </a:cubicBezTo>
                <a:lnTo>
                  <a:pt x="393700" y="189068"/>
                </a:lnTo>
                <a:cubicBezTo>
                  <a:pt x="403939" y="185655"/>
                  <a:pt x="414867" y="184835"/>
                  <a:pt x="425450" y="182718"/>
                </a:cubicBezTo>
                <a:cubicBezTo>
                  <a:pt x="431800" y="178485"/>
                  <a:pt x="437674" y="173431"/>
                  <a:pt x="444500" y="170018"/>
                </a:cubicBezTo>
                <a:cubicBezTo>
                  <a:pt x="455007" y="164764"/>
                  <a:pt x="487271" y="157710"/>
                  <a:pt x="495300" y="157318"/>
                </a:cubicBezTo>
                <a:cubicBezTo>
                  <a:pt x="571439" y="153604"/>
                  <a:pt x="647700" y="153085"/>
                  <a:pt x="723900" y="150968"/>
                </a:cubicBezTo>
                <a:cubicBezTo>
                  <a:pt x="749300" y="148851"/>
                  <a:pt x="774787" y="147596"/>
                  <a:pt x="800100" y="144618"/>
                </a:cubicBezTo>
                <a:cubicBezTo>
                  <a:pt x="810819" y="143357"/>
                  <a:pt x="821074" y="138867"/>
                  <a:pt x="831850" y="138268"/>
                </a:cubicBezTo>
                <a:cubicBezTo>
                  <a:pt x="897400" y="134626"/>
                  <a:pt x="963083" y="134035"/>
                  <a:pt x="1028700" y="131918"/>
                </a:cubicBezTo>
                <a:cubicBezTo>
                  <a:pt x="1222805" y="99567"/>
                  <a:pt x="1019459" y="132851"/>
                  <a:pt x="1149350" y="112868"/>
                </a:cubicBezTo>
                <a:cubicBezTo>
                  <a:pt x="1162075" y="110910"/>
                  <a:pt x="1174654" y="107940"/>
                  <a:pt x="1187450" y="106518"/>
                </a:cubicBezTo>
                <a:cubicBezTo>
                  <a:pt x="1212782" y="103703"/>
                  <a:pt x="1238250" y="102285"/>
                  <a:pt x="1263650" y="100168"/>
                </a:cubicBezTo>
                <a:cubicBezTo>
                  <a:pt x="1350599" y="71185"/>
                  <a:pt x="1293882" y="86167"/>
                  <a:pt x="1460500" y="81118"/>
                </a:cubicBezTo>
                <a:cubicBezTo>
                  <a:pt x="1688719" y="74202"/>
                  <a:pt x="1881017" y="72185"/>
                  <a:pt x="2114550" y="68418"/>
                </a:cubicBezTo>
                <a:cubicBezTo>
                  <a:pt x="2319805" y="0"/>
                  <a:pt x="2143209" y="56562"/>
                  <a:pt x="2724150" y="68418"/>
                </a:cubicBezTo>
                <a:cubicBezTo>
                  <a:pt x="2734941" y="68638"/>
                  <a:pt x="2745254" y="72994"/>
                  <a:pt x="2755900" y="74768"/>
                </a:cubicBezTo>
                <a:cubicBezTo>
                  <a:pt x="2770663" y="77229"/>
                  <a:pt x="2785533" y="79001"/>
                  <a:pt x="2800350" y="81118"/>
                </a:cubicBezTo>
                <a:cubicBezTo>
                  <a:pt x="2806700" y="83235"/>
                  <a:pt x="2813413" y="84475"/>
                  <a:pt x="2819400" y="87468"/>
                </a:cubicBezTo>
                <a:cubicBezTo>
                  <a:pt x="2826226" y="90881"/>
                  <a:pt x="2831435" y="97162"/>
                  <a:pt x="2838450" y="100168"/>
                </a:cubicBezTo>
                <a:cubicBezTo>
                  <a:pt x="2846472" y="103606"/>
                  <a:pt x="2855459" y="104120"/>
                  <a:pt x="2863850" y="106518"/>
                </a:cubicBezTo>
                <a:cubicBezTo>
                  <a:pt x="2870286" y="108357"/>
                  <a:pt x="2876464" y="111029"/>
                  <a:pt x="2882900" y="112868"/>
                </a:cubicBezTo>
                <a:cubicBezTo>
                  <a:pt x="2891291" y="115266"/>
                  <a:pt x="2900021" y="116458"/>
                  <a:pt x="2908300" y="119218"/>
                </a:cubicBezTo>
                <a:cubicBezTo>
                  <a:pt x="2919114" y="122823"/>
                  <a:pt x="2929132" y="128643"/>
                  <a:pt x="2940050" y="131918"/>
                </a:cubicBezTo>
                <a:cubicBezTo>
                  <a:pt x="2950388" y="135019"/>
                  <a:pt x="2961264" y="135927"/>
                  <a:pt x="2971800" y="138268"/>
                </a:cubicBezTo>
                <a:cubicBezTo>
                  <a:pt x="2980319" y="140161"/>
                  <a:pt x="2988681" y="142725"/>
                  <a:pt x="2997200" y="144618"/>
                </a:cubicBezTo>
                <a:cubicBezTo>
                  <a:pt x="3026662" y="151165"/>
                  <a:pt x="3027249" y="149575"/>
                  <a:pt x="3054350" y="157318"/>
                </a:cubicBezTo>
                <a:cubicBezTo>
                  <a:pt x="3084134" y="165828"/>
                  <a:pt x="3064933" y="161854"/>
                  <a:pt x="3098800" y="176368"/>
                </a:cubicBezTo>
                <a:cubicBezTo>
                  <a:pt x="3114025" y="182893"/>
                  <a:pt x="3127138" y="184465"/>
                  <a:pt x="3143250" y="189068"/>
                </a:cubicBezTo>
                <a:cubicBezTo>
                  <a:pt x="3149686" y="190907"/>
                  <a:pt x="3155950" y="193301"/>
                  <a:pt x="3162300" y="195418"/>
                </a:cubicBezTo>
                <a:cubicBezTo>
                  <a:pt x="3180986" y="209433"/>
                  <a:pt x="3192009" y="215829"/>
                  <a:pt x="3206750" y="233518"/>
                </a:cubicBezTo>
                <a:cubicBezTo>
                  <a:pt x="3228844" y="260031"/>
                  <a:pt x="3207227" y="248494"/>
                  <a:pt x="3238500" y="258918"/>
                </a:cubicBezTo>
                <a:cubicBezTo>
                  <a:pt x="3243665" y="274412"/>
                  <a:pt x="3245240" y="284708"/>
                  <a:pt x="3257550" y="297018"/>
                </a:cubicBezTo>
                <a:cubicBezTo>
                  <a:pt x="3262946" y="302414"/>
                  <a:pt x="3270250" y="305485"/>
                  <a:pt x="3276600" y="309718"/>
                </a:cubicBezTo>
                <a:cubicBezTo>
                  <a:pt x="3290946" y="352756"/>
                  <a:pt x="3274707" y="300252"/>
                  <a:pt x="3289300" y="373218"/>
                </a:cubicBezTo>
                <a:cubicBezTo>
                  <a:pt x="3290613" y="379782"/>
                  <a:pt x="3293533" y="385918"/>
                  <a:pt x="3295650" y="392268"/>
                </a:cubicBezTo>
                <a:cubicBezTo>
                  <a:pt x="3302361" y="445958"/>
                  <a:pt x="3307600" y="459520"/>
                  <a:pt x="3295650" y="519268"/>
                </a:cubicBezTo>
                <a:cubicBezTo>
                  <a:pt x="3294153" y="526752"/>
                  <a:pt x="3288909" y="533550"/>
                  <a:pt x="3282950" y="538318"/>
                </a:cubicBezTo>
                <a:cubicBezTo>
                  <a:pt x="3277723" y="542499"/>
                  <a:pt x="3270250" y="542551"/>
                  <a:pt x="3263900" y="544668"/>
                </a:cubicBezTo>
                <a:cubicBezTo>
                  <a:pt x="3249083" y="542551"/>
                  <a:pt x="3234126" y="541253"/>
                  <a:pt x="3219450" y="538318"/>
                </a:cubicBezTo>
                <a:cubicBezTo>
                  <a:pt x="3187870" y="532002"/>
                  <a:pt x="3212000" y="532890"/>
                  <a:pt x="3181350" y="519268"/>
                </a:cubicBezTo>
                <a:cubicBezTo>
                  <a:pt x="3169117" y="513831"/>
                  <a:pt x="3155950" y="510801"/>
                  <a:pt x="3143250" y="506568"/>
                </a:cubicBezTo>
                <a:lnTo>
                  <a:pt x="3105150" y="493868"/>
                </a:lnTo>
                <a:cubicBezTo>
                  <a:pt x="3089664" y="488706"/>
                  <a:pt x="3063099" y="484523"/>
                  <a:pt x="3048000" y="481168"/>
                </a:cubicBezTo>
                <a:cubicBezTo>
                  <a:pt x="3039481" y="479275"/>
                  <a:pt x="3031186" y="476379"/>
                  <a:pt x="3022600" y="474818"/>
                </a:cubicBezTo>
                <a:cubicBezTo>
                  <a:pt x="2988286" y="468579"/>
                  <a:pt x="2948707" y="465524"/>
                  <a:pt x="2914650" y="462118"/>
                </a:cubicBezTo>
                <a:cubicBezTo>
                  <a:pt x="2870200" y="464235"/>
                  <a:pt x="2825647" y="464772"/>
                  <a:pt x="2781300" y="468468"/>
                </a:cubicBezTo>
                <a:cubicBezTo>
                  <a:pt x="2774630" y="469024"/>
                  <a:pt x="2768866" y="473800"/>
                  <a:pt x="2762250" y="474818"/>
                </a:cubicBezTo>
                <a:cubicBezTo>
                  <a:pt x="2741225" y="478053"/>
                  <a:pt x="2719917" y="479051"/>
                  <a:pt x="2698750" y="481168"/>
                </a:cubicBezTo>
                <a:cubicBezTo>
                  <a:pt x="2692400" y="483285"/>
                  <a:pt x="2686136" y="485679"/>
                  <a:pt x="2679700" y="487518"/>
                </a:cubicBezTo>
                <a:cubicBezTo>
                  <a:pt x="2623886" y="503465"/>
                  <a:pt x="2680925" y="484993"/>
                  <a:pt x="2635250" y="500218"/>
                </a:cubicBezTo>
                <a:cubicBezTo>
                  <a:pt x="2628900" y="504451"/>
                  <a:pt x="2623215" y="509912"/>
                  <a:pt x="2616200" y="512918"/>
                </a:cubicBezTo>
                <a:cubicBezTo>
                  <a:pt x="2608178" y="516356"/>
                  <a:pt x="2599191" y="516870"/>
                  <a:pt x="2590800" y="519268"/>
                </a:cubicBezTo>
                <a:cubicBezTo>
                  <a:pt x="2584364" y="521107"/>
                  <a:pt x="2578100" y="523501"/>
                  <a:pt x="2571750" y="525618"/>
                </a:cubicBezTo>
                <a:cubicBezTo>
                  <a:pt x="2565400" y="529851"/>
                  <a:pt x="2559674" y="535218"/>
                  <a:pt x="2552700" y="538318"/>
                </a:cubicBezTo>
                <a:cubicBezTo>
                  <a:pt x="2529275" y="548729"/>
                  <a:pt x="2486864" y="557952"/>
                  <a:pt x="2463800" y="563718"/>
                </a:cubicBezTo>
                <a:cubicBezTo>
                  <a:pt x="2414554" y="576030"/>
                  <a:pt x="2486806" y="567292"/>
                  <a:pt x="2393950" y="582768"/>
                </a:cubicBezTo>
                <a:cubicBezTo>
                  <a:pt x="2381250" y="584885"/>
                  <a:pt x="2368475" y="586593"/>
                  <a:pt x="2355850" y="589118"/>
                </a:cubicBezTo>
                <a:cubicBezTo>
                  <a:pt x="2347292" y="590830"/>
                  <a:pt x="2339008" y="593756"/>
                  <a:pt x="2330450" y="595468"/>
                </a:cubicBezTo>
                <a:cubicBezTo>
                  <a:pt x="2317825" y="597993"/>
                  <a:pt x="2305018" y="599515"/>
                  <a:pt x="2292350" y="601818"/>
                </a:cubicBezTo>
                <a:cubicBezTo>
                  <a:pt x="2281731" y="603749"/>
                  <a:pt x="2271284" y="606642"/>
                  <a:pt x="2260600" y="608168"/>
                </a:cubicBezTo>
                <a:cubicBezTo>
                  <a:pt x="2241625" y="610879"/>
                  <a:pt x="2222500" y="612401"/>
                  <a:pt x="2203450" y="614518"/>
                </a:cubicBezTo>
                <a:cubicBezTo>
                  <a:pt x="2120900" y="612401"/>
                  <a:pt x="2038288" y="612005"/>
                  <a:pt x="1955800" y="608168"/>
                </a:cubicBezTo>
                <a:cubicBezTo>
                  <a:pt x="1944647" y="607649"/>
                  <a:pt x="1896904" y="590653"/>
                  <a:pt x="1892300" y="589118"/>
                </a:cubicBezTo>
                <a:cubicBezTo>
                  <a:pt x="1885950" y="587001"/>
                  <a:pt x="1879744" y="584391"/>
                  <a:pt x="1873250" y="582768"/>
                </a:cubicBezTo>
                <a:cubicBezTo>
                  <a:pt x="1837379" y="573800"/>
                  <a:pt x="1856408" y="578130"/>
                  <a:pt x="1816100" y="570068"/>
                </a:cubicBezTo>
                <a:cubicBezTo>
                  <a:pt x="1807633" y="565835"/>
                  <a:pt x="1799489" y="560884"/>
                  <a:pt x="1790700" y="557368"/>
                </a:cubicBezTo>
                <a:cubicBezTo>
                  <a:pt x="1778271" y="552396"/>
                  <a:pt x="1752600" y="544668"/>
                  <a:pt x="1752600" y="544668"/>
                </a:cubicBezTo>
                <a:cubicBezTo>
                  <a:pt x="1737046" y="534299"/>
                  <a:pt x="1728652" y="521916"/>
                  <a:pt x="1708150" y="538318"/>
                </a:cubicBezTo>
                <a:cubicBezTo>
                  <a:pt x="1702923" y="542499"/>
                  <a:pt x="1706533" y="552635"/>
                  <a:pt x="1701800" y="557368"/>
                </a:cubicBezTo>
                <a:cubicBezTo>
                  <a:pt x="1695027" y="564141"/>
                  <a:pt x="1667976" y="573382"/>
                  <a:pt x="1657350" y="576418"/>
                </a:cubicBezTo>
                <a:cubicBezTo>
                  <a:pt x="1590172" y="595612"/>
                  <a:pt x="1684392" y="565287"/>
                  <a:pt x="1593850" y="595468"/>
                </a:cubicBezTo>
                <a:cubicBezTo>
                  <a:pt x="1583611" y="598881"/>
                  <a:pt x="1572636" y="599477"/>
                  <a:pt x="1562100" y="601818"/>
                </a:cubicBezTo>
                <a:cubicBezTo>
                  <a:pt x="1553581" y="603711"/>
                  <a:pt x="1545091" y="605770"/>
                  <a:pt x="1536700" y="608168"/>
                </a:cubicBezTo>
                <a:cubicBezTo>
                  <a:pt x="1530264" y="610007"/>
                  <a:pt x="1524144" y="612895"/>
                  <a:pt x="1517650" y="614518"/>
                </a:cubicBezTo>
                <a:cubicBezTo>
                  <a:pt x="1445847" y="632469"/>
                  <a:pt x="1529537" y="606322"/>
                  <a:pt x="1447800" y="633568"/>
                </a:cubicBezTo>
                <a:cubicBezTo>
                  <a:pt x="1437561" y="636981"/>
                  <a:pt x="1426521" y="637300"/>
                  <a:pt x="1416050" y="639918"/>
                </a:cubicBezTo>
                <a:cubicBezTo>
                  <a:pt x="1409556" y="641541"/>
                  <a:pt x="1403350" y="644151"/>
                  <a:pt x="1397000" y="646268"/>
                </a:cubicBezTo>
                <a:cubicBezTo>
                  <a:pt x="1360597" y="643841"/>
                  <a:pt x="1279884" y="639516"/>
                  <a:pt x="1238250" y="633568"/>
                </a:cubicBezTo>
                <a:cubicBezTo>
                  <a:pt x="1229610" y="632334"/>
                  <a:pt x="1221458" y="628653"/>
                  <a:pt x="1212850" y="627218"/>
                </a:cubicBezTo>
                <a:cubicBezTo>
                  <a:pt x="1196017" y="624413"/>
                  <a:pt x="1178983" y="622985"/>
                  <a:pt x="1162050" y="620868"/>
                </a:cubicBezTo>
                <a:cubicBezTo>
                  <a:pt x="1155700" y="618751"/>
                  <a:pt x="1149534" y="615970"/>
                  <a:pt x="1143000" y="614518"/>
                </a:cubicBezTo>
                <a:cubicBezTo>
                  <a:pt x="1110773" y="607356"/>
                  <a:pt x="1073340" y="605012"/>
                  <a:pt x="1041400" y="601818"/>
                </a:cubicBezTo>
                <a:cubicBezTo>
                  <a:pt x="998490" y="587515"/>
                  <a:pt x="1040704" y="600032"/>
                  <a:pt x="958850" y="589118"/>
                </a:cubicBezTo>
                <a:cubicBezTo>
                  <a:pt x="948152" y="587692"/>
                  <a:pt x="937798" y="584194"/>
                  <a:pt x="927100" y="582768"/>
                </a:cubicBezTo>
                <a:cubicBezTo>
                  <a:pt x="906014" y="579957"/>
                  <a:pt x="884767" y="578535"/>
                  <a:pt x="863600" y="576418"/>
                </a:cubicBezTo>
                <a:cubicBezTo>
                  <a:pt x="716363" y="539609"/>
                  <a:pt x="826718" y="564871"/>
                  <a:pt x="457200" y="576418"/>
                </a:cubicBezTo>
                <a:cubicBezTo>
                  <a:pt x="446056" y="576766"/>
                  <a:pt x="424166" y="585856"/>
                  <a:pt x="412750" y="589118"/>
                </a:cubicBezTo>
                <a:cubicBezTo>
                  <a:pt x="356936" y="605065"/>
                  <a:pt x="413975" y="586593"/>
                  <a:pt x="368300" y="601818"/>
                </a:cubicBezTo>
                <a:cubicBezTo>
                  <a:pt x="313705" y="638214"/>
                  <a:pt x="382780" y="594578"/>
                  <a:pt x="330200" y="620868"/>
                </a:cubicBezTo>
                <a:cubicBezTo>
                  <a:pt x="286347" y="642794"/>
                  <a:pt x="338613" y="626702"/>
                  <a:pt x="285750" y="639918"/>
                </a:cubicBezTo>
                <a:cubicBezTo>
                  <a:pt x="249767" y="637801"/>
                  <a:pt x="213146" y="640637"/>
                  <a:pt x="177800" y="633568"/>
                </a:cubicBezTo>
                <a:cubicBezTo>
                  <a:pt x="168994" y="631807"/>
                  <a:pt x="165839" y="620031"/>
                  <a:pt x="158750" y="614518"/>
                </a:cubicBezTo>
                <a:cubicBezTo>
                  <a:pt x="146702" y="605147"/>
                  <a:pt x="132861" y="598276"/>
                  <a:pt x="120650" y="589118"/>
                </a:cubicBezTo>
                <a:cubicBezTo>
                  <a:pt x="103717" y="576418"/>
                  <a:pt x="88782" y="560484"/>
                  <a:pt x="69850" y="551018"/>
                </a:cubicBezTo>
                <a:cubicBezTo>
                  <a:pt x="48478" y="540332"/>
                  <a:pt x="39702" y="539291"/>
                  <a:pt x="25400" y="519268"/>
                </a:cubicBezTo>
                <a:cubicBezTo>
                  <a:pt x="19898" y="511565"/>
                  <a:pt x="17396" y="502087"/>
                  <a:pt x="12700" y="493868"/>
                </a:cubicBezTo>
                <a:cubicBezTo>
                  <a:pt x="8914" y="487242"/>
                  <a:pt x="4233" y="481168"/>
                  <a:pt x="0" y="474818"/>
                </a:cubicBezTo>
                <a:cubicBezTo>
                  <a:pt x="2340" y="458437"/>
                  <a:pt x="3834" y="429051"/>
                  <a:pt x="12700" y="411318"/>
                </a:cubicBezTo>
                <a:cubicBezTo>
                  <a:pt x="16113" y="404492"/>
                  <a:pt x="21987" y="399094"/>
                  <a:pt x="25400" y="392268"/>
                </a:cubicBezTo>
                <a:cubicBezTo>
                  <a:pt x="28393" y="386281"/>
                  <a:pt x="27017" y="377951"/>
                  <a:pt x="31750" y="373218"/>
                </a:cubicBezTo>
                <a:cubicBezTo>
                  <a:pt x="39439" y="365529"/>
                  <a:pt x="37042" y="362635"/>
                  <a:pt x="38100" y="360518"/>
                </a:cubicBezTo>
                <a:close/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9" name="Connecteur droit avec flèche 8"/>
          <p:cNvCxnSpPr/>
          <p:nvPr/>
        </p:nvCxnSpPr>
        <p:spPr>
          <a:xfrm flipH="1">
            <a:off x="6228184" y="4653136"/>
            <a:ext cx="1008112" cy="144016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ZoneTexte 9"/>
          <p:cNvSpPr txBox="1"/>
          <p:nvPr/>
        </p:nvSpPr>
        <p:spPr>
          <a:xfrm>
            <a:off x="7308304" y="4221088"/>
            <a:ext cx="144016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Toro trasverso occipitale</a:t>
            </a:r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/>
          <p:cNvSpPr txBox="1"/>
          <p:nvPr/>
        </p:nvSpPr>
        <p:spPr>
          <a:xfrm>
            <a:off x="0" y="35332"/>
            <a:ext cx="9144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Complesso sopra-orbitale</a:t>
            </a:r>
          </a:p>
          <a:p>
            <a:pPr algn="ctr"/>
            <a:r>
              <a:rPr lang="it-IT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Supra-orbitale </a:t>
            </a:r>
            <a:r>
              <a:rPr lang="it-IT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complex</a:t>
            </a:r>
            <a:endParaRPr lang="it-IT" i="1" dirty="0">
              <a:solidFill>
                <a:srgbClr val="92D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26" name="Groupe 25"/>
          <p:cNvGrpSpPr/>
          <p:nvPr/>
        </p:nvGrpSpPr>
        <p:grpSpPr>
          <a:xfrm>
            <a:off x="527918" y="764704"/>
            <a:ext cx="8132080" cy="5616624"/>
            <a:chOff x="-61439" y="620689"/>
            <a:chExt cx="9070396" cy="6264695"/>
          </a:xfrm>
        </p:grpSpPr>
        <p:pic>
          <p:nvPicPr>
            <p:cNvPr id="15362" name="Picture 2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31855" y="620689"/>
              <a:ext cx="8977102" cy="626469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5" name="Forme libre 4"/>
            <p:cNvSpPr/>
            <p:nvPr/>
          </p:nvSpPr>
          <p:spPr>
            <a:xfrm>
              <a:off x="2025554" y="4781988"/>
              <a:ext cx="4388894" cy="827242"/>
            </a:xfrm>
            <a:custGeom>
              <a:avLst/>
              <a:gdLst>
                <a:gd name="connsiteX0" fmla="*/ 28434 w 4388894"/>
                <a:gd name="connsiteY0" fmla="*/ 520167 h 827242"/>
                <a:gd name="connsiteX1" fmla="*/ 28434 w 4388894"/>
                <a:gd name="connsiteY1" fmla="*/ 520167 h 827242"/>
                <a:gd name="connsiteX2" fmla="*/ 48906 w 4388894"/>
                <a:gd name="connsiteY2" fmla="*/ 465576 h 827242"/>
                <a:gd name="connsiteX3" fmla="*/ 69377 w 4388894"/>
                <a:gd name="connsiteY3" fmla="*/ 445105 h 827242"/>
                <a:gd name="connsiteX4" fmla="*/ 83025 w 4388894"/>
                <a:gd name="connsiteY4" fmla="*/ 404161 h 827242"/>
                <a:gd name="connsiteX5" fmla="*/ 117145 w 4388894"/>
                <a:gd name="connsiteY5" fmla="*/ 363218 h 827242"/>
                <a:gd name="connsiteX6" fmla="*/ 130792 w 4388894"/>
                <a:gd name="connsiteY6" fmla="*/ 342746 h 827242"/>
                <a:gd name="connsiteX7" fmla="*/ 151264 w 4388894"/>
                <a:gd name="connsiteY7" fmla="*/ 329099 h 827242"/>
                <a:gd name="connsiteX8" fmla="*/ 171736 w 4388894"/>
                <a:gd name="connsiteY8" fmla="*/ 308627 h 827242"/>
                <a:gd name="connsiteX9" fmla="*/ 192207 w 4388894"/>
                <a:gd name="connsiteY9" fmla="*/ 301803 h 827242"/>
                <a:gd name="connsiteX10" fmla="*/ 212679 w 4388894"/>
                <a:gd name="connsiteY10" fmla="*/ 288155 h 827242"/>
                <a:gd name="connsiteX11" fmla="*/ 253622 w 4388894"/>
                <a:gd name="connsiteY11" fmla="*/ 274508 h 827242"/>
                <a:gd name="connsiteX12" fmla="*/ 274094 w 4388894"/>
                <a:gd name="connsiteY12" fmla="*/ 260860 h 827242"/>
                <a:gd name="connsiteX13" fmla="*/ 321861 w 4388894"/>
                <a:gd name="connsiteY13" fmla="*/ 247212 h 827242"/>
                <a:gd name="connsiteX14" fmla="*/ 362804 w 4388894"/>
                <a:gd name="connsiteY14" fmla="*/ 233564 h 827242"/>
                <a:gd name="connsiteX15" fmla="*/ 383276 w 4388894"/>
                <a:gd name="connsiteY15" fmla="*/ 226740 h 827242"/>
                <a:gd name="connsiteX16" fmla="*/ 403747 w 4388894"/>
                <a:gd name="connsiteY16" fmla="*/ 219916 h 827242"/>
                <a:gd name="connsiteX17" fmla="*/ 444691 w 4388894"/>
                <a:gd name="connsiteY17" fmla="*/ 192621 h 827242"/>
                <a:gd name="connsiteX18" fmla="*/ 465162 w 4388894"/>
                <a:gd name="connsiteY18" fmla="*/ 178973 h 827242"/>
                <a:gd name="connsiteX19" fmla="*/ 485634 w 4388894"/>
                <a:gd name="connsiteY19" fmla="*/ 172149 h 827242"/>
                <a:gd name="connsiteX20" fmla="*/ 512930 w 4388894"/>
                <a:gd name="connsiteY20" fmla="*/ 158502 h 827242"/>
                <a:gd name="connsiteX21" fmla="*/ 560697 w 4388894"/>
                <a:gd name="connsiteY21" fmla="*/ 151678 h 827242"/>
                <a:gd name="connsiteX22" fmla="*/ 663055 w 4388894"/>
                <a:gd name="connsiteY22" fmla="*/ 117558 h 827242"/>
                <a:gd name="connsiteX23" fmla="*/ 785885 w 4388894"/>
                <a:gd name="connsiteY23" fmla="*/ 110734 h 827242"/>
                <a:gd name="connsiteX24" fmla="*/ 1011073 w 4388894"/>
                <a:gd name="connsiteY24" fmla="*/ 97087 h 827242"/>
                <a:gd name="connsiteX25" fmla="*/ 1181670 w 4388894"/>
                <a:gd name="connsiteY25" fmla="*/ 90263 h 827242"/>
                <a:gd name="connsiteX26" fmla="*/ 1400034 w 4388894"/>
                <a:gd name="connsiteY26" fmla="*/ 97087 h 827242"/>
                <a:gd name="connsiteX27" fmla="*/ 1440977 w 4388894"/>
                <a:gd name="connsiteY27" fmla="*/ 110734 h 827242"/>
                <a:gd name="connsiteX28" fmla="*/ 1468273 w 4388894"/>
                <a:gd name="connsiteY28" fmla="*/ 117558 h 827242"/>
                <a:gd name="connsiteX29" fmla="*/ 1509216 w 4388894"/>
                <a:gd name="connsiteY29" fmla="*/ 131206 h 827242"/>
                <a:gd name="connsiteX30" fmla="*/ 1543336 w 4388894"/>
                <a:gd name="connsiteY30" fmla="*/ 138030 h 827242"/>
                <a:gd name="connsiteX31" fmla="*/ 1584279 w 4388894"/>
                <a:gd name="connsiteY31" fmla="*/ 151678 h 827242"/>
                <a:gd name="connsiteX32" fmla="*/ 1625222 w 4388894"/>
                <a:gd name="connsiteY32" fmla="*/ 165325 h 827242"/>
                <a:gd name="connsiteX33" fmla="*/ 1645694 w 4388894"/>
                <a:gd name="connsiteY33" fmla="*/ 172149 h 827242"/>
                <a:gd name="connsiteX34" fmla="*/ 1672989 w 4388894"/>
                <a:gd name="connsiteY34" fmla="*/ 185797 h 827242"/>
                <a:gd name="connsiteX35" fmla="*/ 1700285 w 4388894"/>
                <a:gd name="connsiteY35" fmla="*/ 192621 h 827242"/>
                <a:gd name="connsiteX36" fmla="*/ 1741228 w 4388894"/>
                <a:gd name="connsiteY36" fmla="*/ 206269 h 827242"/>
                <a:gd name="connsiteX37" fmla="*/ 1809467 w 4388894"/>
                <a:gd name="connsiteY37" fmla="*/ 219916 h 827242"/>
                <a:gd name="connsiteX38" fmla="*/ 1911825 w 4388894"/>
                <a:gd name="connsiteY38" fmla="*/ 240388 h 827242"/>
                <a:gd name="connsiteX39" fmla="*/ 1952768 w 4388894"/>
                <a:gd name="connsiteY39" fmla="*/ 254036 h 827242"/>
                <a:gd name="connsiteX40" fmla="*/ 1980064 w 4388894"/>
                <a:gd name="connsiteY40" fmla="*/ 260860 h 827242"/>
                <a:gd name="connsiteX41" fmla="*/ 2041479 w 4388894"/>
                <a:gd name="connsiteY41" fmla="*/ 267684 h 827242"/>
                <a:gd name="connsiteX42" fmla="*/ 2137013 w 4388894"/>
                <a:gd name="connsiteY42" fmla="*/ 281331 h 827242"/>
                <a:gd name="connsiteX43" fmla="*/ 2171133 w 4388894"/>
                <a:gd name="connsiteY43" fmla="*/ 288155 h 827242"/>
                <a:gd name="connsiteX44" fmla="*/ 2314434 w 4388894"/>
                <a:gd name="connsiteY44" fmla="*/ 281331 h 827242"/>
                <a:gd name="connsiteX45" fmla="*/ 2362201 w 4388894"/>
                <a:gd name="connsiteY45" fmla="*/ 260860 h 827242"/>
                <a:gd name="connsiteX46" fmla="*/ 2396321 w 4388894"/>
                <a:gd name="connsiteY46" fmla="*/ 254036 h 827242"/>
                <a:gd name="connsiteX47" fmla="*/ 2437264 w 4388894"/>
                <a:gd name="connsiteY47" fmla="*/ 226740 h 827242"/>
                <a:gd name="connsiteX48" fmla="*/ 2457736 w 4388894"/>
                <a:gd name="connsiteY48" fmla="*/ 213093 h 827242"/>
                <a:gd name="connsiteX49" fmla="*/ 2505503 w 4388894"/>
                <a:gd name="connsiteY49" fmla="*/ 199445 h 827242"/>
                <a:gd name="connsiteX50" fmla="*/ 2525974 w 4388894"/>
                <a:gd name="connsiteY50" fmla="*/ 192621 h 827242"/>
                <a:gd name="connsiteX51" fmla="*/ 2669276 w 4388894"/>
                <a:gd name="connsiteY51" fmla="*/ 172149 h 827242"/>
                <a:gd name="connsiteX52" fmla="*/ 2757986 w 4388894"/>
                <a:gd name="connsiteY52" fmla="*/ 138030 h 827242"/>
                <a:gd name="connsiteX53" fmla="*/ 2819401 w 4388894"/>
                <a:gd name="connsiteY53" fmla="*/ 117558 h 827242"/>
                <a:gd name="connsiteX54" fmla="*/ 2839873 w 4388894"/>
                <a:gd name="connsiteY54" fmla="*/ 110734 h 827242"/>
                <a:gd name="connsiteX55" fmla="*/ 2901288 w 4388894"/>
                <a:gd name="connsiteY55" fmla="*/ 76615 h 827242"/>
                <a:gd name="connsiteX56" fmla="*/ 2969527 w 4388894"/>
                <a:gd name="connsiteY56" fmla="*/ 69791 h 827242"/>
                <a:gd name="connsiteX57" fmla="*/ 2996822 w 4388894"/>
                <a:gd name="connsiteY57" fmla="*/ 62967 h 827242"/>
                <a:gd name="connsiteX58" fmla="*/ 3030942 w 4388894"/>
                <a:gd name="connsiteY58" fmla="*/ 56143 h 827242"/>
                <a:gd name="connsiteX59" fmla="*/ 3051413 w 4388894"/>
                <a:gd name="connsiteY59" fmla="*/ 49319 h 827242"/>
                <a:gd name="connsiteX60" fmla="*/ 3099180 w 4388894"/>
                <a:gd name="connsiteY60" fmla="*/ 42496 h 827242"/>
                <a:gd name="connsiteX61" fmla="*/ 3460846 w 4388894"/>
                <a:gd name="connsiteY61" fmla="*/ 42496 h 827242"/>
                <a:gd name="connsiteX62" fmla="*/ 3563204 w 4388894"/>
                <a:gd name="connsiteY62" fmla="*/ 62967 h 827242"/>
                <a:gd name="connsiteX63" fmla="*/ 3597324 w 4388894"/>
                <a:gd name="connsiteY63" fmla="*/ 69791 h 827242"/>
                <a:gd name="connsiteX64" fmla="*/ 3638267 w 4388894"/>
                <a:gd name="connsiteY64" fmla="*/ 83439 h 827242"/>
                <a:gd name="connsiteX65" fmla="*/ 3665562 w 4388894"/>
                <a:gd name="connsiteY65" fmla="*/ 90263 h 827242"/>
                <a:gd name="connsiteX66" fmla="*/ 3686034 w 4388894"/>
                <a:gd name="connsiteY66" fmla="*/ 97087 h 827242"/>
                <a:gd name="connsiteX67" fmla="*/ 3720153 w 4388894"/>
                <a:gd name="connsiteY67" fmla="*/ 103911 h 827242"/>
                <a:gd name="connsiteX68" fmla="*/ 3747449 w 4388894"/>
                <a:gd name="connsiteY68" fmla="*/ 110734 h 827242"/>
                <a:gd name="connsiteX69" fmla="*/ 3781568 w 4388894"/>
                <a:gd name="connsiteY69" fmla="*/ 117558 h 827242"/>
                <a:gd name="connsiteX70" fmla="*/ 3836159 w 4388894"/>
                <a:gd name="connsiteY70" fmla="*/ 138030 h 827242"/>
                <a:gd name="connsiteX71" fmla="*/ 3890750 w 4388894"/>
                <a:gd name="connsiteY71" fmla="*/ 144854 h 827242"/>
                <a:gd name="connsiteX72" fmla="*/ 3938518 w 4388894"/>
                <a:gd name="connsiteY72" fmla="*/ 158502 h 827242"/>
                <a:gd name="connsiteX73" fmla="*/ 3986285 w 4388894"/>
                <a:gd name="connsiteY73" fmla="*/ 172149 h 827242"/>
                <a:gd name="connsiteX74" fmla="*/ 4027228 w 4388894"/>
                <a:gd name="connsiteY74" fmla="*/ 199445 h 827242"/>
                <a:gd name="connsiteX75" fmla="*/ 4068171 w 4388894"/>
                <a:gd name="connsiteY75" fmla="*/ 213093 h 827242"/>
                <a:gd name="connsiteX76" fmla="*/ 4088643 w 4388894"/>
                <a:gd name="connsiteY76" fmla="*/ 226740 h 827242"/>
                <a:gd name="connsiteX77" fmla="*/ 4136410 w 4388894"/>
                <a:gd name="connsiteY77" fmla="*/ 240388 h 827242"/>
                <a:gd name="connsiteX78" fmla="*/ 4156882 w 4388894"/>
                <a:gd name="connsiteY78" fmla="*/ 247212 h 827242"/>
                <a:gd name="connsiteX79" fmla="*/ 4204649 w 4388894"/>
                <a:gd name="connsiteY79" fmla="*/ 288155 h 827242"/>
                <a:gd name="connsiteX80" fmla="*/ 4231945 w 4388894"/>
                <a:gd name="connsiteY80" fmla="*/ 301803 h 827242"/>
                <a:gd name="connsiteX81" fmla="*/ 4279712 w 4388894"/>
                <a:gd name="connsiteY81" fmla="*/ 329099 h 827242"/>
                <a:gd name="connsiteX82" fmla="*/ 4313831 w 4388894"/>
                <a:gd name="connsiteY82" fmla="*/ 404161 h 827242"/>
                <a:gd name="connsiteX83" fmla="*/ 4341127 w 4388894"/>
                <a:gd name="connsiteY83" fmla="*/ 445105 h 827242"/>
                <a:gd name="connsiteX84" fmla="*/ 4368422 w 4388894"/>
                <a:gd name="connsiteY84" fmla="*/ 526991 h 827242"/>
                <a:gd name="connsiteX85" fmla="*/ 4375246 w 4388894"/>
                <a:gd name="connsiteY85" fmla="*/ 547463 h 827242"/>
                <a:gd name="connsiteX86" fmla="*/ 4388894 w 4388894"/>
                <a:gd name="connsiteY86" fmla="*/ 567934 h 827242"/>
                <a:gd name="connsiteX87" fmla="*/ 4375246 w 4388894"/>
                <a:gd name="connsiteY87" fmla="*/ 649821 h 827242"/>
                <a:gd name="connsiteX88" fmla="*/ 4361598 w 4388894"/>
                <a:gd name="connsiteY88" fmla="*/ 670293 h 827242"/>
                <a:gd name="connsiteX89" fmla="*/ 4320655 w 4388894"/>
                <a:gd name="connsiteY89" fmla="*/ 683940 h 827242"/>
                <a:gd name="connsiteX90" fmla="*/ 4300183 w 4388894"/>
                <a:gd name="connsiteY90" fmla="*/ 690764 h 827242"/>
                <a:gd name="connsiteX91" fmla="*/ 4095467 w 4388894"/>
                <a:gd name="connsiteY91" fmla="*/ 683940 h 827242"/>
                <a:gd name="connsiteX92" fmla="*/ 4054524 w 4388894"/>
                <a:gd name="connsiteY92" fmla="*/ 656645 h 827242"/>
                <a:gd name="connsiteX93" fmla="*/ 4027228 w 4388894"/>
                <a:gd name="connsiteY93" fmla="*/ 649821 h 827242"/>
                <a:gd name="connsiteX94" fmla="*/ 3986285 w 4388894"/>
                <a:gd name="connsiteY94" fmla="*/ 636173 h 827242"/>
                <a:gd name="connsiteX95" fmla="*/ 3945342 w 4388894"/>
                <a:gd name="connsiteY95" fmla="*/ 629349 h 827242"/>
                <a:gd name="connsiteX96" fmla="*/ 3849807 w 4388894"/>
                <a:gd name="connsiteY96" fmla="*/ 615702 h 827242"/>
                <a:gd name="connsiteX97" fmla="*/ 3303897 w 4388894"/>
                <a:gd name="connsiteY97" fmla="*/ 602054 h 827242"/>
                <a:gd name="connsiteX98" fmla="*/ 3276601 w 4388894"/>
                <a:gd name="connsiteY98" fmla="*/ 595230 h 827242"/>
                <a:gd name="connsiteX99" fmla="*/ 3065061 w 4388894"/>
                <a:gd name="connsiteY99" fmla="*/ 602054 h 827242"/>
                <a:gd name="connsiteX100" fmla="*/ 2955879 w 4388894"/>
                <a:gd name="connsiteY100" fmla="*/ 615702 h 827242"/>
                <a:gd name="connsiteX101" fmla="*/ 2935407 w 4388894"/>
                <a:gd name="connsiteY101" fmla="*/ 622525 h 827242"/>
                <a:gd name="connsiteX102" fmla="*/ 2914936 w 4388894"/>
                <a:gd name="connsiteY102" fmla="*/ 636173 h 827242"/>
                <a:gd name="connsiteX103" fmla="*/ 2826225 w 4388894"/>
                <a:gd name="connsiteY103" fmla="*/ 649821 h 827242"/>
                <a:gd name="connsiteX104" fmla="*/ 2805753 w 4388894"/>
                <a:gd name="connsiteY104" fmla="*/ 656645 h 827242"/>
                <a:gd name="connsiteX105" fmla="*/ 2757986 w 4388894"/>
                <a:gd name="connsiteY105" fmla="*/ 670293 h 827242"/>
                <a:gd name="connsiteX106" fmla="*/ 2737515 w 4388894"/>
                <a:gd name="connsiteY106" fmla="*/ 683940 h 827242"/>
                <a:gd name="connsiteX107" fmla="*/ 2723867 w 4388894"/>
                <a:gd name="connsiteY107" fmla="*/ 704412 h 827242"/>
                <a:gd name="connsiteX108" fmla="*/ 2696571 w 4388894"/>
                <a:gd name="connsiteY108" fmla="*/ 718060 h 827242"/>
                <a:gd name="connsiteX109" fmla="*/ 2621509 w 4388894"/>
                <a:gd name="connsiteY109" fmla="*/ 738531 h 827242"/>
                <a:gd name="connsiteX110" fmla="*/ 2580565 w 4388894"/>
                <a:gd name="connsiteY110" fmla="*/ 752179 h 827242"/>
                <a:gd name="connsiteX111" fmla="*/ 2532798 w 4388894"/>
                <a:gd name="connsiteY111" fmla="*/ 772651 h 827242"/>
                <a:gd name="connsiteX112" fmla="*/ 2512327 w 4388894"/>
                <a:gd name="connsiteY112" fmla="*/ 786299 h 827242"/>
                <a:gd name="connsiteX113" fmla="*/ 2471383 w 4388894"/>
                <a:gd name="connsiteY113" fmla="*/ 799946 h 827242"/>
                <a:gd name="connsiteX114" fmla="*/ 2450912 w 4388894"/>
                <a:gd name="connsiteY114" fmla="*/ 806770 h 827242"/>
                <a:gd name="connsiteX115" fmla="*/ 2300786 w 4388894"/>
                <a:gd name="connsiteY115" fmla="*/ 820418 h 827242"/>
                <a:gd name="connsiteX116" fmla="*/ 2280315 w 4388894"/>
                <a:gd name="connsiteY116" fmla="*/ 827242 h 827242"/>
                <a:gd name="connsiteX117" fmla="*/ 1973240 w 4388894"/>
                <a:gd name="connsiteY117" fmla="*/ 820418 h 827242"/>
                <a:gd name="connsiteX118" fmla="*/ 1911825 w 4388894"/>
                <a:gd name="connsiteY118" fmla="*/ 806770 h 827242"/>
                <a:gd name="connsiteX119" fmla="*/ 1884530 w 4388894"/>
                <a:gd name="connsiteY119" fmla="*/ 793122 h 827242"/>
                <a:gd name="connsiteX120" fmla="*/ 1857234 w 4388894"/>
                <a:gd name="connsiteY120" fmla="*/ 786299 h 827242"/>
                <a:gd name="connsiteX121" fmla="*/ 1836762 w 4388894"/>
                <a:gd name="connsiteY121" fmla="*/ 779475 h 827242"/>
                <a:gd name="connsiteX122" fmla="*/ 1754876 w 4388894"/>
                <a:gd name="connsiteY122" fmla="*/ 731708 h 827242"/>
                <a:gd name="connsiteX123" fmla="*/ 1754876 w 4388894"/>
                <a:gd name="connsiteY123" fmla="*/ 731708 h 827242"/>
                <a:gd name="connsiteX124" fmla="*/ 1734404 w 4388894"/>
                <a:gd name="connsiteY124" fmla="*/ 718060 h 827242"/>
                <a:gd name="connsiteX125" fmla="*/ 1713933 w 4388894"/>
                <a:gd name="connsiteY125" fmla="*/ 711236 h 827242"/>
                <a:gd name="connsiteX126" fmla="*/ 1672989 w 4388894"/>
                <a:gd name="connsiteY126" fmla="*/ 690764 h 827242"/>
                <a:gd name="connsiteX127" fmla="*/ 1611574 w 4388894"/>
                <a:gd name="connsiteY127" fmla="*/ 649821 h 827242"/>
                <a:gd name="connsiteX128" fmla="*/ 1570631 w 4388894"/>
                <a:gd name="connsiteY128" fmla="*/ 636173 h 827242"/>
                <a:gd name="connsiteX129" fmla="*/ 1529688 w 4388894"/>
                <a:gd name="connsiteY129" fmla="*/ 622525 h 827242"/>
                <a:gd name="connsiteX130" fmla="*/ 1509216 w 4388894"/>
                <a:gd name="connsiteY130" fmla="*/ 615702 h 827242"/>
                <a:gd name="connsiteX131" fmla="*/ 1120255 w 4388894"/>
                <a:gd name="connsiteY131" fmla="*/ 622525 h 827242"/>
                <a:gd name="connsiteX132" fmla="*/ 1079312 w 4388894"/>
                <a:gd name="connsiteY132" fmla="*/ 636173 h 827242"/>
                <a:gd name="connsiteX133" fmla="*/ 1045192 w 4388894"/>
                <a:gd name="connsiteY133" fmla="*/ 642997 h 827242"/>
                <a:gd name="connsiteX134" fmla="*/ 1004249 w 4388894"/>
                <a:gd name="connsiteY134" fmla="*/ 656645 h 827242"/>
                <a:gd name="connsiteX135" fmla="*/ 983777 w 4388894"/>
                <a:gd name="connsiteY135" fmla="*/ 663469 h 827242"/>
                <a:gd name="connsiteX136" fmla="*/ 929186 w 4388894"/>
                <a:gd name="connsiteY136" fmla="*/ 677116 h 827242"/>
                <a:gd name="connsiteX137" fmla="*/ 895067 w 4388894"/>
                <a:gd name="connsiteY137" fmla="*/ 683940 h 827242"/>
                <a:gd name="connsiteX138" fmla="*/ 840476 w 4388894"/>
                <a:gd name="connsiteY138" fmla="*/ 697588 h 827242"/>
                <a:gd name="connsiteX139" fmla="*/ 772237 w 4388894"/>
                <a:gd name="connsiteY139" fmla="*/ 704412 h 827242"/>
                <a:gd name="connsiteX140" fmla="*/ 717646 w 4388894"/>
                <a:gd name="connsiteY140" fmla="*/ 718060 h 827242"/>
                <a:gd name="connsiteX141" fmla="*/ 697174 w 4388894"/>
                <a:gd name="connsiteY141" fmla="*/ 724884 h 827242"/>
                <a:gd name="connsiteX142" fmla="*/ 669879 w 4388894"/>
                <a:gd name="connsiteY142" fmla="*/ 731708 h 827242"/>
                <a:gd name="connsiteX143" fmla="*/ 649407 w 4388894"/>
                <a:gd name="connsiteY143" fmla="*/ 738531 h 827242"/>
                <a:gd name="connsiteX144" fmla="*/ 560697 w 4388894"/>
                <a:gd name="connsiteY144" fmla="*/ 752179 h 827242"/>
                <a:gd name="connsiteX145" fmla="*/ 431043 w 4388894"/>
                <a:gd name="connsiteY145" fmla="*/ 772651 h 827242"/>
                <a:gd name="connsiteX146" fmla="*/ 410571 w 4388894"/>
                <a:gd name="connsiteY146" fmla="*/ 779475 h 827242"/>
                <a:gd name="connsiteX147" fmla="*/ 315037 w 4388894"/>
                <a:gd name="connsiteY147" fmla="*/ 793122 h 827242"/>
                <a:gd name="connsiteX148" fmla="*/ 274094 w 4388894"/>
                <a:gd name="connsiteY148" fmla="*/ 806770 h 827242"/>
                <a:gd name="connsiteX149" fmla="*/ 130792 w 4388894"/>
                <a:gd name="connsiteY149" fmla="*/ 799946 h 827242"/>
                <a:gd name="connsiteX150" fmla="*/ 89849 w 4388894"/>
                <a:gd name="connsiteY150" fmla="*/ 786299 h 827242"/>
                <a:gd name="connsiteX151" fmla="*/ 69377 w 4388894"/>
                <a:gd name="connsiteY151" fmla="*/ 779475 h 827242"/>
                <a:gd name="connsiteX152" fmla="*/ 21610 w 4388894"/>
                <a:gd name="connsiteY152" fmla="*/ 718060 h 827242"/>
                <a:gd name="connsiteX153" fmla="*/ 21610 w 4388894"/>
                <a:gd name="connsiteY153" fmla="*/ 547463 h 827242"/>
                <a:gd name="connsiteX154" fmla="*/ 35258 w 4388894"/>
                <a:gd name="connsiteY154" fmla="*/ 506519 h 827242"/>
                <a:gd name="connsiteX155" fmla="*/ 48906 w 4388894"/>
                <a:gd name="connsiteY155" fmla="*/ 486048 h 827242"/>
                <a:gd name="connsiteX156" fmla="*/ 62553 w 4388894"/>
                <a:gd name="connsiteY156" fmla="*/ 445105 h 827242"/>
                <a:gd name="connsiteX157" fmla="*/ 69377 w 4388894"/>
                <a:gd name="connsiteY157" fmla="*/ 424633 h 827242"/>
                <a:gd name="connsiteX158" fmla="*/ 89849 w 4388894"/>
                <a:gd name="connsiteY158" fmla="*/ 404161 h 827242"/>
                <a:gd name="connsiteX159" fmla="*/ 103497 w 4388894"/>
                <a:gd name="connsiteY159" fmla="*/ 383690 h 827242"/>
                <a:gd name="connsiteX160" fmla="*/ 144440 w 4388894"/>
                <a:gd name="connsiteY160" fmla="*/ 356394 h 827242"/>
                <a:gd name="connsiteX161" fmla="*/ 164912 w 4388894"/>
                <a:gd name="connsiteY161" fmla="*/ 342746 h 827242"/>
                <a:gd name="connsiteX162" fmla="*/ 171736 w 4388894"/>
                <a:gd name="connsiteY162" fmla="*/ 308627 h 827242"/>
                <a:gd name="connsiteX163" fmla="*/ 171736 w 4388894"/>
                <a:gd name="connsiteY163" fmla="*/ 308627 h 827242"/>
                <a:gd name="connsiteX164" fmla="*/ 171736 w 4388894"/>
                <a:gd name="connsiteY164" fmla="*/ 308627 h 8272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</a:cxnLst>
              <a:rect l="l" t="t" r="r" b="b"/>
              <a:pathLst>
                <a:path w="4388894" h="827242">
                  <a:moveTo>
                    <a:pt x="28434" y="520167"/>
                  </a:moveTo>
                  <a:lnTo>
                    <a:pt x="28434" y="520167"/>
                  </a:lnTo>
                  <a:cubicBezTo>
                    <a:pt x="35258" y="501970"/>
                    <a:pt x="39600" y="482637"/>
                    <a:pt x="48906" y="465576"/>
                  </a:cubicBezTo>
                  <a:cubicBezTo>
                    <a:pt x="53527" y="457104"/>
                    <a:pt x="64691" y="453541"/>
                    <a:pt x="69377" y="445105"/>
                  </a:cubicBezTo>
                  <a:cubicBezTo>
                    <a:pt x="76364" y="432529"/>
                    <a:pt x="75045" y="416131"/>
                    <a:pt x="83025" y="404161"/>
                  </a:cubicBezTo>
                  <a:cubicBezTo>
                    <a:pt x="116918" y="353324"/>
                    <a:pt x="73350" y="415773"/>
                    <a:pt x="117145" y="363218"/>
                  </a:cubicBezTo>
                  <a:cubicBezTo>
                    <a:pt x="122395" y="356918"/>
                    <a:pt x="124993" y="348545"/>
                    <a:pt x="130792" y="342746"/>
                  </a:cubicBezTo>
                  <a:cubicBezTo>
                    <a:pt x="136591" y="336947"/>
                    <a:pt x="144964" y="334349"/>
                    <a:pt x="151264" y="329099"/>
                  </a:cubicBezTo>
                  <a:cubicBezTo>
                    <a:pt x="158678" y="322921"/>
                    <a:pt x="163706" y="313980"/>
                    <a:pt x="171736" y="308627"/>
                  </a:cubicBezTo>
                  <a:cubicBezTo>
                    <a:pt x="177721" y="304637"/>
                    <a:pt x="185774" y="305020"/>
                    <a:pt x="192207" y="301803"/>
                  </a:cubicBezTo>
                  <a:cubicBezTo>
                    <a:pt x="199543" y="298135"/>
                    <a:pt x="205184" y="291486"/>
                    <a:pt x="212679" y="288155"/>
                  </a:cubicBezTo>
                  <a:cubicBezTo>
                    <a:pt x="225825" y="282312"/>
                    <a:pt x="253622" y="274508"/>
                    <a:pt x="253622" y="274508"/>
                  </a:cubicBezTo>
                  <a:cubicBezTo>
                    <a:pt x="260446" y="269959"/>
                    <a:pt x="266758" y="264528"/>
                    <a:pt x="274094" y="260860"/>
                  </a:cubicBezTo>
                  <a:cubicBezTo>
                    <a:pt x="285562" y="255126"/>
                    <a:pt x="310927" y="250492"/>
                    <a:pt x="321861" y="247212"/>
                  </a:cubicBezTo>
                  <a:cubicBezTo>
                    <a:pt x="335640" y="243078"/>
                    <a:pt x="349156" y="238113"/>
                    <a:pt x="362804" y="233564"/>
                  </a:cubicBezTo>
                  <a:lnTo>
                    <a:pt x="383276" y="226740"/>
                  </a:lnTo>
                  <a:lnTo>
                    <a:pt x="403747" y="219916"/>
                  </a:lnTo>
                  <a:cubicBezTo>
                    <a:pt x="442557" y="181108"/>
                    <a:pt x="405186" y="212374"/>
                    <a:pt x="444691" y="192621"/>
                  </a:cubicBezTo>
                  <a:cubicBezTo>
                    <a:pt x="452026" y="188953"/>
                    <a:pt x="457827" y="182641"/>
                    <a:pt x="465162" y="178973"/>
                  </a:cubicBezTo>
                  <a:cubicBezTo>
                    <a:pt x="471596" y="175756"/>
                    <a:pt x="479022" y="174982"/>
                    <a:pt x="485634" y="172149"/>
                  </a:cubicBezTo>
                  <a:cubicBezTo>
                    <a:pt x="494984" y="168142"/>
                    <a:pt x="503116" y="161178"/>
                    <a:pt x="512930" y="158502"/>
                  </a:cubicBezTo>
                  <a:cubicBezTo>
                    <a:pt x="528447" y="154270"/>
                    <a:pt x="544775" y="153953"/>
                    <a:pt x="560697" y="151678"/>
                  </a:cubicBezTo>
                  <a:lnTo>
                    <a:pt x="663055" y="117558"/>
                  </a:lnTo>
                  <a:cubicBezTo>
                    <a:pt x="701957" y="104591"/>
                    <a:pt x="744942" y="113009"/>
                    <a:pt x="785885" y="110734"/>
                  </a:cubicBezTo>
                  <a:cubicBezTo>
                    <a:pt x="871358" y="82246"/>
                    <a:pt x="797005" y="104871"/>
                    <a:pt x="1011073" y="97087"/>
                  </a:cubicBezTo>
                  <a:lnTo>
                    <a:pt x="1181670" y="90263"/>
                  </a:lnTo>
                  <a:cubicBezTo>
                    <a:pt x="1254458" y="92538"/>
                    <a:pt x="1327436" y="91356"/>
                    <a:pt x="1400034" y="97087"/>
                  </a:cubicBezTo>
                  <a:cubicBezTo>
                    <a:pt x="1414375" y="98219"/>
                    <a:pt x="1427198" y="106600"/>
                    <a:pt x="1440977" y="110734"/>
                  </a:cubicBezTo>
                  <a:cubicBezTo>
                    <a:pt x="1449960" y="113429"/>
                    <a:pt x="1459290" y="114863"/>
                    <a:pt x="1468273" y="117558"/>
                  </a:cubicBezTo>
                  <a:cubicBezTo>
                    <a:pt x="1482052" y="121692"/>
                    <a:pt x="1495568" y="126657"/>
                    <a:pt x="1509216" y="131206"/>
                  </a:cubicBezTo>
                  <a:cubicBezTo>
                    <a:pt x="1520219" y="134874"/>
                    <a:pt x="1532146" y="134978"/>
                    <a:pt x="1543336" y="138030"/>
                  </a:cubicBezTo>
                  <a:cubicBezTo>
                    <a:pt x="1557215" y="141815"/>
                    <a:pt x="1570631" y="147129"/>
                    <a:pt x="1584279" y="151678"/>
                  </a:cubicBezTo>
                  <a:lnTo>
                    <a:pt x="1625222" y="165325"/>
                  </a:lnTo>
                  <a:cubicBezTo>
                    <a:pt x="1632046" y="167600"/>
                    <a:pt x="1639260" y="168932"/>
                    <a:pt x="1645694" y="172149"/>
                  </a:cubicBezTo>
                  <a:cubicBezTo>
                    <a:pt x="1654792" y="176698"/>
                    <a:pt x="1663464" y="182225"/>
                    <a:pt x="1672989" y="185797"/>
                  </a:cubicBezTo>
                  <a:cubicBezTo>
                    <a:pt x="1681771" y="189090"/>
                    <a:pt x="1691302" y="189926"/>
                    <a:pt x="1700285" y="192621"/>
                  </a:cubicBezTo>
                  <a:cubicBezTo>
                    <a:pt x="1714064" y="196755"/>
                    <a:pt x="1727272" y="202780"/>
                    <a:pt x="1741228" y="206269"/>
                  </a:cubicBezTo>
                  <a:cubicBezTo>
                    <a:pt x="1781947" y="216449"/>
                    <a:pt x="1759273" y="211551"/>
                    <a:pt x="1809467" y="219916"/>
                  </a:cubicBezTo>
                  <a:cubicBezTo>
                    <a:pt x="1857223" y="251754"/>
                    <a:pt x="1806756" y="222876"/>
                    <a:pt x="1911825" y="240388"/>
                  </a:cubicBezTo>
                  <a:cubicBezTo>
                    <a:pt x="1926015" y="242753"/>
                    <a:pt x="1938812" y="250547"/>
                    <a:pt x="1952768" y="254036"/>
                  </a:cubicBezTo>
                  <a:cubicBezTo>
                    <a:pt x="1961867" y="256311"/>
                    <a:pt x="1970794" y="259434"/>
                    <a:pt x="1980064" y="260860"/>
                  </a:cubicBezTo>
                  <a:cubicBezTo>
                    <a:pt x="2000422" y="263992"/>
                    <a:pt x="2021007" y="265409"/>
                    <a:pt x="2041479" y="267684"/>
                  </a:cubicBezTo>
                  <a:cubicBezTo>
                    <a:pt x="2089637" y="283737"/>
                    <a:pt x="2041331" y="269372"/>
                    <a:pt x="2137013" y="281331"/>
                  </a:cubicBezTo>
                  <a:cubicBezTo>
                    <a:pt x="2148522" y="282770"/>
                    <a:pt x="2159760" y="285880"/>
                    <a:pt x="2171133" y="288155"/>
                  </a:cubicBezTo>
                  <a:cubicBezTo>
                    <a:pt x="2218900" y="285880"/>
                    <a:pt x="2266778" y="285302"/>
                    <a:pt x="2314434" y="281331"/>
                  </a:cubicBezTo>
                  <a:cubicBezTo>
                    <a:pt x="2330341" y="280005"/>
                    <a:pt x="2348576" y="265402"/>
                    <a:pt x="2362201" y="260860"/>
                  </a:cubicBezTo>
                  <a:cubicBezTo>
                    <a:pt x="2373204" y="257192"/>
                    <a:pt x="2384948" y="256311"/>
                    <a:pt x="2396321" y="254036"/>
                  </a:cubicBezTo>
                  <a:lnTo>
                    <a:pt x="2437264" y="226740"/>
                  </a:lnTo>
                  <a:cubicBezTo>
                    <a:pt x="2444088" y="222191"/>
                    <a:pt x="2449956" y="215687"/>
                    <a:pt x="2457736" y="213093"/>
                  </a:cubicBezTo>
                  <a:cubicBezTo>
                    <a:pt x="2506818" y="196732"/>
                    <a:pt x="2445525" y="216582"/>
                    <a:pt x="2505503" y="199445"/>
                  </a:cubicBezTo>
                  <a:cubicBezTo>
                    <a:pt x="2512419" y="197469"/>
                    <a:pt x="2518921" y="194032"/>
                    <a:pt x="2525974" y="192621"/>
                  </a:cubicBezTo>
                  <a:cubicBezTo>
                    <a:pt x="2589850" y="179845"/>
                    <a:pt x="2608887" y="178859"/>
                    <a:pt x="2669276" y="172149"/>
                  </a:cubicBezTo>
                  <a:cubicBezTo>
                    <a:pt x="2723602" y="135932"/>
                    <a:pt x="2693981" y="147174"/>
                    <a:pt x="2757986" y="138030"/>
                  </a:cubicBezTo>
                  <a:lnTo>
                    <a:pt x="2819401" y="117558"/>
                  </a:lnTo>
                  <a:cubicBezTo>
                    <a:pt x="2826225" y="115283"/>
                    <a:pt x="2833888" y="114724"/>
                    <a:pt x="2839873" y="110734"/>
                  </a:cubicBezTo>
                  <a:cubicBezTo>
                    <a:pt x="2858043" y="98621"/>
                    <a:pt x="2877867" y="80218"/>
                    <a:pt x="2901288" y="76615"/>
                  </a:cubicBezTo>
                  <a:cubicBezTo>
                    <a:pt x="2923882" y="73139"/>
                    <a:pt x="2946781" y="72066"/>
                    <a:pt x="2969527" y="69791"/>
                  </a:cubicBezTo>
                  <a:cubicBezTo>
                    <a:pt x="2978625" y="67516"/>
                    <a:pt x="2987667" y="65001"/>
                    <a:pt x="2996822" y="62967"/>
                  </a:cubicBezTo>
                  <a:cubicBezTo>
                    <a:pt x="3008144" y="60451"/>
                    <a:pt x="3019690" y="58956"/>
                    <a:pt x="3030942" y="56143"/>
                  </a:cubicBezTo>
                  <a:cubicBezTo>
                    <a:pt x="3037920" y="54398"/>
                    <a:pt x="3044360" y="50730"/>
                    <a:pt x="3051413" y="49319"/>
                  </a:cubicBezTo>
                  <a:cubicBezTo>
                    <a:pt x="3067185" y="46165"/>
                    <a:pt x="3083258" y="44770"/>
                    <a:pt x="3099180" y="42496"/>
                  </a:cubicBezTo>
                  <a:cubicBezTo>
                    <a:pt x="3226667" y="0"/>
                    <a:pt x="3126725" y="30773"/>
                    <a:pt x="3460846" y="42496"/>
                  </a:cubicBezTo>
                  <a:cubicBezTo>
                    <a:pt x="3502089" y="43943"/>
                    <a:pt x="3522272" y="54781"/>
                    <a:pt x="3563204" y="62967"/>
                  </a:cubicBezTo>
                  <a:cubicBezTo>
                    <a:pt x="3574577" y="65242"/>
                    <a:pt x="3586134" y="66739"/>
                    <a:pt x="3597324" y="69791"/>
                  </a:cubicBezTo>
                  <a:cubicBezTo>
                    <a:pt x="3611203" y="73576"/>
                    <a:pt x="3624619" y="78890"/>
                    <a:pt x="3638267" y="83439"/>
                  </a:cubicBezTo>
                  <a:cubicBezTo>
                    <a:pt x="3647164" y="86405"/>
                    <a:pt x="3656544" y="87687"/>
                    <a:pt x="3665562" y="90263"/>
                  </a:cubicBezTo>
                  <a:cubicBezTo>
                    <a:pt x="3672478" y="92239"/>
                    <a:pt x="3679056" y="95342"/>
                    <a:pt x="3686034" y="97087"/>
                  </a:cubicBezTo>
                  <a:cubicBezTo>
                    <a:pt x="3697286" y="99900"/>
                    <a:pt x="3708831" y="101395"/>
                    <a:pt x="3720153" y="103911"/>
                  </a:cubicBezTo>
                  <a:cubicBezTo>
                    <a:pt x="3729308" y="105945"/>
                    <a:pt x="3738294" y="108700"/>
                    <a:pt x="3747449" y="110734"/>
                  </a:cubicBezTo>
                  <a:cubicBezTo>
                    <a:pt x="3758771" y="113250"/>
                    <a:pt x="3770459" y="114225"/>
                    <a:pt x="3781568" y="117558"/>
                  </a:cubicBezTo>
                  <a:cubicBezTo>
                    <a:pt x="3786813" y="119132"/>
                    <a:pt x="3824944" y="135991"/>
                    <a:pt x="3836159" y="138030"/>
                  </a:cubicBezTo>
                  <a:cubicBezTo>
                    <a:pt x="3854202" y="141311"/>
                    <a:pt x="3872553" y="142579"/>
                    <a:pt x="3890750" y="144854"/>
                  </a:cubicBezTo>
                  <a:cubicBezTo>
                    <a:pt x="3939820" y="161211"/>
                    <a:pt x="3878557" y="141371"/>
                    <a:pt x="3938518" y="158502"/>
                  </a:cubicBezTo>
                  <a:cubicBezTo>
                    <a:pt x="4007046" y="178081"/>
                    <a:pt x="3900950" y="150815"/>
                    <a:pt x="3986285" y="172149"/>
                  </a:cubicBezTo>
                  <a:lnTo>
                    <a:pt x="4027228" y="199445"/>
                  </a:lnTo>
                  <a:cubicBezTo>
                    <a:pt x="4039198" y="207425"/>
                    <a:pt x="4056201" y="205114"/>
                    <a:pt x="4068171" y="213093"/>
                  </a:cubicBezTo>
                  <a:cubicBezTo>
                    <a:pt x="4074995" y="217642"/>
                    <a:pt x="4081308" y="223072"/>
                    <a:pt x="4088643" y="226740"/>
                  </a:cubicBezTo>
                  <a:cubicBezTo>
                    <a:pt x="4099551" y="232194"/>
                    <a:pt x="4126206" y="237473"/>
                    <a:pt x="4136410" y="240388"/>
                  </a:cubicBezTo>
                  <a:cubicBezTo>
                    <a:pt x="4143326" y="242364"/>
                    <a:pt x="4150058" y="244937"/>
                    <a:pt x="4156882" y="247212"/>
                  </a:cubicBezTo>
                  <a:cubicBezTo>
                    <a:pt x="4175494" y="265825"/>
                    <a:pt x="4181301" y="273563"/>
                    <a:pt x="4204649" y="288155"/>
                  </a:cubicBezTo>
                  <a:cubicBezTo>
                    <a:pt x="4213275" y="293546"/>
                    <a:pt x="4223113" y="296756"/>
                    <a:pt x="4231945" y="301803"/>
                  </a:cubicBezTo>
                  <a:cubicBezTo>
                    <a:pt x="4299462" y="340385"/>
                    <a:pt x="4197224" y="287855"/>
                    <a:pt x="4279712" y="329099"/>
                  </a:cubicBezTo>
                  <a:cubicBezTo>
                    <a:pt x="4292970" y="368871"/>
                    <a:pt x="4283319" y="343137"/>
                    <a:pt x="4313831" y="404161"/>
                  </a:cubicBezTo>
                  <a:cubicBezTo>
                    <a:pt x="4321166" y="418832"/>
                    <a:pt x="4341127" y="445105"/>
                    <a:pt x="4341127" y="445105"/>
                  </a:cubicBezTo>
                  <a:lnTo>
                    <a:pt x="4368422" y="526991"/>
                  </a:lnTo>
                  <a:cubicBezTo>
                    <a:pt x="4370697" y="533815"/>
                    <a:pt x="4371256" y="541478"/>
                    <a:pt x="4375246" y="547463"/>
                  </a:cubicBezTo>
                  <a:lnTo>
                    <a:pt x="4388894" y="567934"/>
                  </a:lnTo>
                  <a:cubicBezTo>
                    <a:pt x="4386732" y="587393"/>
                    <a:pt x="4386678" y="626957"/>
                    <a:pt x="4375246" y="649821"/>
                  </a:cubicBezTo>
                  <a:cubicBezTo>
                    <a:pt x="4371578" y="657157"/>
                    <a:pt x="4368553" y="665946"/>
                    <a:pt x="4361598" y="670293"/>
                  </a:cubicBezTo>
                  <a:cubicBezTo>
                    <a:pt x="4349399" y="677917"/>
                    <a:pt x="4334303" y="679391"/>
                    <a:pt x="4320655" y="683940"/>
                  </a:cubicBezTo>
                  <a:lnTo>
                    <a:pt x="4300183" y="690764"/>
                  </a:lnTo>
                  <a:cubicBezTo>
                    <a:pt x="4231944" y="688489"/>
                    <a:pt x="4163094" y="693333"/>
                    <a:pt x="4095467" y="683940"/>
                  </a:cubicBezTo>
                  <a:cubicBezTo>
                    <a:pt x="4079221" y="681684"/>
                    <a:pt x="4068172" y="665743"/>
                    <a:pt x="4054524" y="656645"/>
                  </a:cubicBezTo>
                  <a:cubicBezTo>
                    <a:pt x="4046720" y="651443"/>
                    <a:pt x="4036211" y="652516"/>
                    <a:pt x="4027228" y="649821"/>
                  </a:cubicBezTo>
                  <a:cubicBezTo>
                    <a:pt x="4013449" y="645687"/>
                    <a:pt x="3999933" y="640722"/>
                    <a:pt x="3986285" y="636173"/>
                  </a:cubicBezTo>
                  <a:cubicBezTo>
                    <a:pt x="3973159" y="631798"/>
                    <a:pt x="3958909" y="632062"/>
                    <a:pt x="3945342" y="629349"/>
                  </a:cubicBezTo>
                  <a:cubicBezTo>
                    <a:pt x="3871138" y="614508"/>
                    <a:pt x="3987658" y="629485"/>
                    <a:pt x="3849807" y="615702"/>
                  </a:cubicBezTo>
                  <a:cubicBezTo>
                    <a:pt x="3653280" y="566569"/>
                    <a:pt x="3859678" y="615949"/>
                    <a:pt x="3303897" y="602054"/>
                  </a:cubicBezTo>
                  <a:cubicBezTo>
                    <a:pt x="3294521" y="601820"/>
                    <a:pt x="3285700" y="597505"/>
                    <a:pt x="3276601" y="595230"/>
                  </a:cubicBezTo>
                  <a:lnTo>
                    <a:pt x="3065061" y="602054"/>
                  </a:lnTo>
                  <a:cubicBezTo>
                    <a:pt x="3040868" y="603234"/>
                    <a:pt x="2984379" y="609369"/>
                    <a:pt x="2955879" y="615702"/>
                  </a:cubicBezTo>
                  <a:cubicBezTo>
                    <a:pt x="2948857" y="617262"/>
                    <a:pt x="2942231" y="620251"/>
                    <a:pt x="2935407" y="622525"/>
                  </a:cubicBezTo>
                  <a:cubicBezTo>
                    <a:pt x="2928583" y="627074"/>
                    <a:pt x="2922716" y="633580"/>
                    <a:pt x="2914936" y="636173"/>
                  </a:cubicBezTo>
                  <a:cubicBezTo>
                    <a:pt x="2907836" y="638540"/>
                    <a:pt x="2829905" y="649295"/>
                    <a:pt x="2826225" y="649821"/>
                  </a:cubicBezTo>
                  <a:cubicBezTo>
                    <a:pt x="2819401" y="652096"/>
                    <a:pt x="2812669" y="654669"/>
                    <a:pt x="2805753" y="656645"/>
                  </a:cubicBezTo>
                  <a:cubicBezTo>
                    <a:pt x="2795550" y="659560"/>
                    <a:pt x="2768893" y="664839"/>
                    <a:pt x="2757986" y="670293"/>
                  </a:cubicBezTo>
                  <a:cubicBezTo>
                    <a:pt x="2750651" y="673961"/>
                    <a:pt x="2744339" y="679391"/>
                    <a:pt x="2737515" y="683940"/>
                  </a:cubicBezTo>
                  <a:cubicBezTo>
                    <a:pt x="2732966" y="690764"/>
                    <a:pt x="2730168" y="699162"/>
                    <a:pt x="2723867" y="704412"/>
                  </a:cubicBezTo>
                  <a:cubicBezTo>
                    <a:pt x="2716052" y="710924"/>
                    <a:pt x="2705921" y="714053"/>
                    <a:pt x="2696571" y="718060"/>
                  </a:cubicBezTo>
                  <a:cubicBezTo>
                    <a:pt x="2678710" y="725715"/>
                    <a:pt x="2629870" y="736441"/>
                    <a:pt x="2621509" y="738531"/>
                  </a:cubicBezTo>
                  <a:cubicBezTo>
                    <a:pt x="2607552" y="742020"/>
                    <a:pt x="2594213" y="747630"/>
                    <a:pt x="2580565" y="752179"/>
                  </a:cubicBezTo>
                  <a:cubicBezTo>
                    <a:pt x="2557601" y="759834"/>
                    <a:pt x="2556405" y="759161"/>
                    <a:pt x="2532798" y="772651"/>
                  </a:cubicBezTo>
                  <a:cubicBezTo>
                    <a:pt x="2525677" y="776720"/>
                    <a:pt x="2519821" y="782968"/>
                    <a:pt x="2512327" y="786299"/>
                  </a:cubicBezTo>
                  <a:cubicBezTo>
                    <a:pt x="2499181" y="792142"/>
                    <a:pt x="2485031" y="795397"/>
                    <a:pt x="2471383" y="799946"/>
                  </a:cubicBezTo>
                  <a:cubicBezTo>
                    <a:pt x="2464559" y="802221"/>
                    <a:pt x="2457890" y="805025"/>
                    <a:pt x="2450912" y="806770"/>
                  </a:cubicBezTo>
                  <a:cubicBezTo>
                    <a:pt x="2383834" y="823540"/>
                    <a:pt x="2432980" y="813074"/>
                    <a:pt x="2300786" y="820418"/>
                  </a:cubicBezTo>
                  <a:cubicBezTo>
                    <a:pt x="2293962" y="822693"/>
                    <a:pt x="2287508" y="827242"/>
                    <a:pt x="2280315" y="827242"/>
                  </a:cubicBezTo>
                  <a:cubicBezTo>
                    <a:pt x="2177931" y="827242"/>
                    <a:pt x="2075542" y="824510"/>
                    <a:pt x="1973240" y="820418"/>
                  </a:cubicBezTo>
                  <a:cubicBezTo>
                    <a:pt x="1962928" y="820006"/>
                    <a:pt x="1923685" y="809735"/>
                    <a:pt x="1911825" y="806770"/>
                  </a:cubicBezTo>
                  <a:cubicBezTo>
                    <a:pt x="1902727" y="802221"/>
                    <a:pt x="1894055" y="796694"/>
                    <a:pt x="1884530" y="793122"/>
                  </a:cubicBezTo>
                  <a:cubicBezTo>
                    <a:pt x="1875749" y="789829"/>
                    <a:pt x="1866252" y="788875"/>
                    <a:pt x="1857234" y="786299"/>
                  </a:cubicBezTo>
                  <a:cubicBezTo>
                    <a:pt x="1850318" y="784323"/>
                    <a:pt x="1843586" y="781750"/>
                    <a:pt x="1836762" y="779475"/>
                  </a:cubicBezTo>
                  <a:cubicBezTo>
                    <a:pt x="1793191" y="746796"/>
                    <a:pt x="1819639" y="764089"/>
                    <a:pt x="1754876" y="731708"/>
                  </a:cubicBezTo>
                  <a:lnTo>
                    <a:pt x="1754876" y="731708"/>
                  </a:lnTo>
                  <a:cubicBezTo>
                    <a:pt x="1748052" y="727159"/>
                    <a:pt x="1741740" y="721728"/>
                    <a:pt x="1734404" y="718060"/>
                  </a:cubicBezTo>
                  <a:cubicBezTo>
                    <a:pt x="1727971" y="714843"/>
                    <a:pt x="1720366" y="714453"/>
                    <a:pt x="1713933" y="711236"/>
                  </a:cubicBezTo>
                  <a:cubicBezTo>
                    <a:pt x="1661023" y="684780"/>
                    <a:pt x="1724443" y="707915"/>
                    <a:pt x="1672989" y="690764"/>
                  </a:cubicBezTo>
                  <a:lnTo>
                    <a:pt x="1611574" y="649821"/>
                  </a:lnTo>
                  <a:cubicBezTo>
                    <a:pt x="1599604" y="641841"/>
                    <a:pt x="1584279" y="640722"/>
                    <a:pt x="1570631" y="636173"/>
                  </a:cubicBezTo>
                  <a:lnTo>
                    <a:pt x="1529688" y="622525"/>
                  </a:lnTo>
                  <a:lnTo>
                    <a:pt x="1509216" y="615702"/>
                  </a:lnTo>
                  <a:cubicBezTo>
                    <a:pt x="1379562" y="617976"/>
                    <a:pt x="1249782" y="616357"/>
                    <a:pt x="1120255" y="622525"/>
                  </a:cubicBezTo>
                  <a:cubicBezTo>
                    <a:pt x="1105885" y="623209"/>
                    <a:pt x="1092960" y="631624"/>
                    <a:pt x="1079312" y="636173"/>
                  </a:cubicBezTo>
                  <a:cubicBezTo>
                    <a:pt x="1068309" y="639841"/>
                    <a:pt x="1056382" y="639945"/>
                    <a:pt x="1045192" y="642997"/>
                  </a:cubicBezTo>
                  <a:cubicBezTo>
                    <a:pt x="1031313" y="646782"/>
                    <a:pt x="1017897" y="652096"/>
                    <a:pt x="1004249" y="656645"/>
                  </a:cubicBezTo>
                  <a:cubicBezTo>
                    <a:pt x="997425" y="658920"/>
                    <a:pt x="990755" y="661725"/>
                    <a:pt x="983777" y="663469"/>
                  </a:cubicBezTo>
                  <a:cubicBezTo>
                    <a:pt x="965580" y="668018"/>
                    <a:pt x="947579" y="673437"/>
                    <a:pt x="929186" y="677116"/>
                  </a:cubicBezTo>
                  <a:cubicBezTo>
                    <a:pt x="917813" y="679391"/>
                    <a:pt x="906368" y="681332"/>
                    <a:pt x="895067" y="683940"/>
                  </a:cubicBezTo>
                  <a:cubicBezTo>
                    <a:pt x="876790" y="688158"/>
                    <a:pt x="858673" y="693039"/>
                    <a:pt x="840476" y="697588"/>
                  </a:cubicBezTo>
                  <a:cubicBezTo>
                    <a:pt x="818299" y="703132"/>
                    <a:pt x="794983" y="702137"/>
                    <a:pt x="772237" y="704412"/>
                  </a:cubicBezTo>
                  <a:cubicBezTo>
                    <a:pt x="725441" y="720011"/>
                    <a:pt x="783523" y="701591"/>
                    <a:pt x="717646" y="718060"/>
                  </a:cubicBezTo>
                  <a:cubicBezTo>
                    <a:pt x="710668" y="719805"/>
                    <a:pt x="704090" y="722908"/>
                    <a:pt x="697174" y="724884"/>
                  </a:cubicBezTo>
                  <a:cubicBezTo>
                    <a:pt x="688156" y="727460"/>
                    <a:pt x="678897" y="729132"/>
                    <a:pt x="669879" y="731708"/>
                  </a:cubicBezTo>
                  <a:cubicBezTo>
                    <a:pt x="662963" y="733684"/>
                    <a:pt x="656385" y="736787"/>
                    <a:pt x="649407" y="738531"/>
                  </a:cubicBezTo>
                  <a:cubicBezTo>
                    <a:pt x="607654" y="748969"/>
                    <a:pt x="610435" y="743889"/>
                    <a:pt x="560697" y="752179"/>
                  </a:cubicBezTo>
                  <a:cubicBezTo>
                    <a:pt x="419199" y="775762"/>
                    <a:pt x="562629" y="758030"/>
                    <a:pt x="431043" y="772651"/>
                  </a:cubicBezTo>
                  <a:cubicBezTo>
                    <a:pt x="424219" y="774926"/>
                    <a:pt x="417666" y="778292"/>
                    <a:pt x="410571" y="779475"/>
                  </a:cubicBezTo>
                  <a:cubicBezTo>
                    <a:pt x="365585" y="786973"/>
                    <a:pt x="353612" y="782602"/>
                    <a:pt x="315037" y="793122"/>
                  </a:cubicBezTo>
                  <a:cubicBezTo>
                    <a:pt x="301158" y="796907"/>
                    <a:pt x="274094" y="806770"/>
                    <a:pt x="274094" y="806770"/>
                  </a:cubicBezTo>
                  <a:cubicBezTo>
                    <a:pt x="226327" y="804495"/>
                    <a:pt x="178321" y="805227"/>
                    <a:pt x="130792" y="799946"/>
                  </a:cubicBezTo>
                  <a:cubicBezTo>
                    <a:pt x="116494" y="798357"/>
                    <a:pt x="103497" y="790848"/>
                    <a:pt x="89849" y="786299"/>
                  </a:cubicBezTo>
                  <a:lnTo>
                    <a:pt x="69377" y="779475"/>
                  </a:lnTo>
                  <a:cubicBezTo>
                    <a:pt x="36729" y="730501"/>
                    <a:pt x="53681" y="750129"/>
                    <a:pt x="21610" y="718060"/>
                  </a:cubicBezTo>
                  <a:cubicBezTo>
                    <a:pt x="0" y="653229"/>
                    <a:pt x="7116" y="682742"/>
                    <a:pt x="21610" y="547463"/>
                  </a:cubicBezTo>
                  <a:cubicBezTo>
                    <a:pt x="23143" y="533159"/>
                    <a:pt x="27278" y="518489"/>
                    <a:pt x="35258" y="506519"/>
                  </a:cubicBezTo>
                  <a:lnTo>
                    <a:pt x="48906" y="486048"/>
                  </a:lnTo>
                  <a:lnTo>
                    <a:pt x="62553" y="445105"/>
                  </a:lnTo>
                  <a:cubicBezTo>
                    <a:pt x="64828" y="438281"/>
                    <a:pt x="64291" y="429719"/>
                    <a:pt x="69377" y="424633"/>
                  </a:cubicBezTo>
                  <a:cubicBezTo>
                    <a:pt x="76201" y="417809"/>
                    <a:pt x="83671" y="411575"/>
                    <a:pt x="89849" y="404161"/>
                  </a:cubicBezTo>
                  <a:cubicBezTo>
                    <a:pt x="95099" y="397861"/>
                    <a:pt x="97325" y="389090"/>
                    <a:pt x="103497" y="383690"/>
                  </a:cubicBezTo>
                  <a:cubicBezTo>
                    <a:pt x="115841" y="372889"/>
                    <a:pt x="130792" y="365493"/>
                    <a:pt x="144440" y="356394"/>
                  </a:cubicBezTo>
                  <a:lnTo>
                    <a:pt x="164912" y="342746"/>
                  </a:lnTo>
                  <a:cubicBezTo>
                    <a:pt x="181380" y="318043"/>
                    <a:pt x="182226" y="329610"/>
                    <a:pt x="171736" y="308627"/>
                  </a:cubicBezTo>
                  <a:lnTo>
                    <a:pt x="171736" y="308627"/>
                  </a:lnTo>
                  <a:lnTo>
                    <a:pt x="171736" y="308627"/>
                  </a:lnTo>
                </a:path>
              </a:pathLst>
            </a:cu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fr-FR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9" name="Connecteur droit avec flèche 8"/>
            <p:cNvCxnSpPr/>
            <p:nvPr/>
          </p:nvCxnSpPr>
          <p:spPr>
            <a:xfrm>
              <a:off x="1187624" y="5229200"/>
              <a:ext cx="1152128" cy="0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Connecteur droit avec flèche 9"/>
            <p:cNvCxnSpPr>
              <a:stCxn id="20" idx="2"/>
            </p:cNvCxnSpPr>
            <p:nvPr/>
          </p:nvCxnSpPr>
          <p:spPr>
            <a:xfrm flipH="1">
              <a:off x="3563016" y="2706979"/>
              <a:ext cx="123244" cy="2500065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Connecteur droit avec flèche 10"/>
            <p:cNvCxnSpPr/>
            <p:nvPr/>
          </p:nvCxnSpPr>
          <p:spPr>
            <a:xfrm>
              <a:off x="2051720" y="4293096"/>
              <a:ext cx="864096" cy="792088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Connecteur droit avec flèche 11"/>
            <p:cNvCxnSpPr>
              <a:stCxn id="21" idx="2"/>
            </p:cNvCxnSpPr>
            <p:nvPr/>
          </p:nvCxnSpPr>
          <p:spPr>
            <a:xfrm flipH="1">
              <a:off x="4211960" y="3040551"/>
              <a:ext cx="937191" cy="2116641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" name="ZoneTexte 17"/>
            <p:cNvSpPr txBox="1"/>
            <p:nvPr/>
          </p:nvSpPr>
          <p:spPr>
            <a:xfrm>
              <a:off x="-61439" y="4716836"/>
              <a:ext cx="1779942" cy="7209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Trigone sopra-orbitale</a:t>
              </a:r>
              <a:endParaRPr lang="it-IT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9" name="ZoneTexte 18"/>
            <p:cNvSpPr txBox="1"/>
            <p:nvPr/>
          </p:nvSpPr>
          <p:spPr>
            <a:xfrm>
              <a:off x="112173" y="4005064"/>
              <a:ext cx="2083565" cy="7209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Solco sopra-orbitale</a:t>
              </a:r>
              <a:endParaRPr lang="it-IT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0" name="ZoneTexte 19"/>
            <p:cNvSpPr txBox="1"/>
            <p:nvPr/>
          </p:nvSpPr>
          <p:spPr>
            <a:xfrm>
              <a:off x="2682303" y="1986071"/>
              <a:ext cx="2007915" cy="7209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it-IT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Arcata sopraccigliare</a:t>
              </a:r>
              <a:endParaRPr lang="it-IT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1" name="ZoneTexte 20"/>
            <p:cNvSpPr txBox="1"/>
            <p:nvPr/>
          </p:nvSpPr>
          <p:spPr>
            <a:xfrm>
              <a:off x="4609901" y="2628604"/>
              <a:ext cx="1078500" cy="41194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Glabella</a:t>
              </a:r>
              <a:endParaRPr lang="it-IT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27" name="ZoneTexte 26"/>
          <p:cNvSpPr txBox="1"/>
          <p:nvPr/>
        </p:nvSpPr>
        <p:spPr>
          <a:xfrm>
            <a:off x="251520" y="6453336"/>
            <a:ext cx="87286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Spazio </a:t>
            </a:r>
            <a:r>
              <a:rPr lang="it-IT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interorbitale</a:t>
            </a:r>
            <a:r>
              <a:rPr lang="it-I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largo = becco encefalico / </a:t>
            </a:r>
            <a:r>
              <a:rPr lang="it-IT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large </a:t>
            </a:r>
            <a:r>
              <a:rPr lang="it-IT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interorbital</a:t>
            </a:r>
            <a:r>
              <a:rPr lang="it-IT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space</a:t>
            </a:r>
            <a:r>
              <a:rPr lang="it-IT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lang="it-IT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encephalic</a:t>
            </a:r>
            <a:r>
              <a:rPr lang="it-IT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beak</a:t>
            </a:r>
            <a:endParaRPr lang="it-IT" i="1" dirty="0">
              <a:solidFill>
                <a:srgbClr val="92D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1"/>
          <p:cNvSpPr>
            <a:spLocks noGrp="1"/>
          </p:cNvSpPr>
          <p:nvPr>
            <p:ph type="title"/>
          </p:nvPr>
        </p:nvSpPr>
        <p:spPr>
          <a:xfrm>
            <a:off x="414366" y="53180"/>
            <a:ext cx="7800972" cy="589738"/>
          </a:xfrm>
        </p:spPr>
        <p:txBody>
          <a:bodyPr/>
          <a:lstStyle/>
          <a:p>
            <a:pPr marL="484632" eaLnBrk="1" fontAlgn="auto" hangingPunct="1">
              <a:spcAft>
                <a:spcPts val="0"/>
              </a:spcAft>
              <a:defRPr/>
            </a:pPr>
            <a:r>
              <a:rPr lang="it-IT" sz="2800" i="1" dirty="0" smtClean="0">
                <a:solidFill>
                  <a:schemeClr val="accent1">
                    <a:tint val="83000"/>
                    <a:satMod val="1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Out of Africa</a:t>
            </a:r>
            <a:r>
              <a:rPr lang="it-IT" sz="2800" dirty="0" smtClean="0">
                <a:solidFill>
                  <a:schemeClr val="accent1">
                    <a:tint val="83000"/>
                    <a:satMod val="1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.....chi?</a:t>
            </a:r>
            <a:endParaRPr lang="it-IT" sz="2800" dirty="0">
              <a:solidFill>
                <a:schemeClr val="accent1">
                  <a:tint val="83000"/>
                  <a:satMod val="150000"/>
                </a:schemeClr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6083" name="Picture 2" descr="Scansione002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57313" y="928688"/>
            <a:ext cx="6380162" cy="5783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2290" name="Text Box 2"/>
          <p:cNvSpPr txBox="1">
            <a:spLocks noChangeArrowheads="1"/>
          </p:cNvSpPr>
          <p:nvPr/>
        </p:nvSpPr>
        <p:spPr bwMode="auto">
          <a:xfrm>
            <a:off x="285720" y="142852"/>
            <a:ext cx="44640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fontAlgn="auto">
              <a:spcBef>
                <a:spcPct val="50000"/>
              </a:spcBef>
              <a:spcAft>
                <a:spcPts val="0"/>
              </a:spcAft>
              <a:defRPr/>
            </a:pPr>
            <a:r>
              <a:rPr lang="it-IT" sz="2400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LONGUPPO (1,9 Ma BP)</a:t>
            </a:r>
          </a:p>
        </p:txBody>
      </p:sp>
      <p:pic>
        <p:nvPicPr>
          <p:cNvPr id="23555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29250" y="976313"/>
            <a:ext cx="3429000" cy="2095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Immagine 8" descr="longuppo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85750" y="857250"/>
            <a:ext cx="4321175" cy="30003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3557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357813" y="3429000"/>
            <a:ext cx="3524250" cy="2809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Ovale 10"/>
          <p:cNvSpPr/>
          <p:nvPr/>
        </p:nvSpPr>
        <p:spPr>
          <a:xfrm>
            <a:off x="2286000" y="2214563"/>
            <a:ext cx="214313" cy="214312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2290" name="Text Box 2"/>
          <p:cNvSpPr txBox="1">
            <a:spLocks noChangeArrowheads="1"/>
          </p:cNvSpPr>
          <p:nvPr/>
        </p:nvSpPr>
        <p:spPr bwMode="auto">
          <a:xfrm>
            <a:off x="285720" y="214290"/>
            <a:ext cx="446405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fontAlgn="auto">
              <a:spcBef>
                <a:spcPct val="50000"/>
              </a:spcBef>
              <a:spcAft>
                <a:spcPts val="0"/>
              </a:spcAft>
              <a:defRPr/>
            </a:pPr>
            <a:r>
              <a:rPr lang="fr-FR" sz="2400" b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Times New Roman"/>
                <a:cs typeface="Times New Roman" pitchFamily="18" charset="0"/>
              </a:rPr>
              <a:t>YUANMOU BASIN</a:t>
            </a:r>
            <a:r>
              <a:rPr lang="it-IT" sz="2400" b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(1,9 Ma BP)</a:t>
            </a:r>
          </a:p>
        </p:txBody>
      </p:sp>
      <p:pic>
        <p:nvPicPr>
          <p:cNvPr id="4" name="Immagine 3" descr="yanmou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28625" y="857250"/>
            <a:ext cx="4321175" cy="30003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Ovale 4"/>
          <p:cNvSpPr/>
          <p:nvPr/>
        </p:nvSpPr>
        <p:spPr>
          <a:xfrm>
            <a:off x="1928813" y="2500313"/>
            <a:ext cx="214312" cy="214312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5605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857625" y="3214688"/>
            <a:ext cx="5129213" cy="3306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606" name="CasellaDiTesto 6"/>
          <p:cNvSpPr txBox="1">
            <a:spLocks noChangeArrowheads="1"/>
          </p:cNvSpPr>
          <p:nvPr/>
        </p:nvSpPr>
        <p:spPr bwMode="auto">
          <a:xfrm>
            <a:off x="3857625" y="6500813"/>
            <a:ext cx="5143500" cy="277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 sz="1200">
                <a:latin typeface="Times New Roman" panose="02020603050405020304" pitchFamily="18" charset="0"/>
                <a:cs typeface="Times New Roman" panose="02020603050405020304" pitchFamily="18" charset="0"/>
              </a:rPr>
              <a:t>Weiwun &amp; Pu, 2007</a:t>
            </a:r>
          </a:p>
        </p:txBody>
      </p:sp>
      <p:pic>
        <p:nvPicPr>
          <p:cNvPr id="25604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928688" y="4214813"/>
            <a:ext cx="2189162" cy="20859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" name="Picture 5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000625" y="1214438"/>
            <a:ext cx="3886200" cy="16287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179512" y="44624"/>
            <a:ext cx="240803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3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Homo habilis</a:t>
            </a:r>
            <a:endParaRPr lang="fr-FR" sz="32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836712"/>
            <a:ext cx="2723150" cy="26426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10800000">
            <a:off x="3059832" y="0"/>
            <a:ext cx="3181835" cy="42484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ZoneTexte 7"/>
          <p:cNvSpPr txBox="1"/>
          <p:nvPr/>
        </p:nvSpPr>
        <p:spPr>
          <a:xfrm>
            <a:off x="107504" y="4156045"/>
            <a:ext cx="6120679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OH 7: Olotipo di </a:t>
            </a:r>
            <a:r>
              <a:rPr lang="it-IT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H. </a:t>
            </a:r>
            <a:r>
              <a:rPr lang="it-IT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habilis</a:t>
            </a:r>
            <a:r>
              <a:rPr lang="it-IT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trovato a </a:t>
            </a:r>
            <a:r>
              <a:rPr lang="it-IT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Olduvai</a:t>
            </a:r>
            <a:r>
              <a:rPr lang="it-I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in 1964.</a:t>
            </a:r>
          </a:p>
          <a:p>
            <a:pPr>
              <a:buFont typeface="Arial" pitchFamily="34" charset="0"/>
              <a:buChar char="•"/>
            </a:pPr>
            <a:r>
              <a:rPr lang="it-I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Spessore elevato</a:t>
            </a:r>
          </a:p>
          <a:p>
            <a:pPr>
              <a:buFont typeface="Arial" pitchFamily="34" charset="0"/>
              <a:buChar char="•"/>
            </a:pPr>
            <a:r>
              <a:rPr lang="it-I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PM e M &lt; </a:t>
            </a:r>
            <a:r>
              <a:rPr lang="it-IT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Australopithecus</a:t>
            </a:r>
            <a:endParaRPr lang="it-IT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itchFamily="34" charset="0"/>
              <a:buChar char="•"/>
            </a:pPr>
            <a:r>
              <a:rPr lang="it-I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CC (calcolato a partire di 2 parietali) = 700 ml</a:t>
            </a:r>
          </a:p>
          <a:p>
            <a:pPr>
              <a:buFont typeface="Arial" pitchFamily="34" charset="0"/>
              <a:buChar char="•"/>
            </a:pPr>
            <a:endParaRPr lang="it-IT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OH 7: Holotype of  </a:t>
            </a:r>
            <a:r>
              <a:rPr lang="en-US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Homo </a:t>
            </a:r>
            <a:r>
              <a:rPr lang="en-US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habilis</a:t>
            </a:r>
            <a:r>
              <a:rPr lang="en-US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from Olduvai Gorge (1964)</a:t>
            </a:r>
          </a:p>
          <a:p>
            <a:pPr>
              <a:buFont typeface="Arial" pitchFamily="34" charset="0"/>
              <a:buChar char="•"/>
            </a:pPr>
            <a:r>
              <a:rPr lang="en-US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Thick jaw</a:t>
            </a:r>
          </a:p>
          <a:p>
            <a:pPr>
              <a:buFont typeface="Arial" pitchFamily="34" charset="0"/>
              <a:buChar char="•"/>
            </a:pPr>
            <a:r>
              <a:rPr lang="en-US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PM and M &lt; </a:t>
            </a:r>
            <a:r>
              <a:rPr lang="en-US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Australopithecus</a:t>
            </a:r>
          </a:p>
          <a:p>
            <a:pPr>
              <a:buFont typeface="Arial" pitchFamily="34" charset="0"/>
              <a:buChar char="•"/>
            </a:pPr>
            <a:r>
              <a:rPr lang="en-US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CC (calculated from two parietal bones) = 700 ml</a:t>
            </a:r>
            <a:endParaRPr lang="en-US" i="1" dirty="0">
              <a:solidFill>
                <a:srgbClr val="92D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970458" y="476672"/>
            <a:ext cx="2173542" cy="2698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Rectangle 11"/>
          <p:cNvSpPr/>
          <p:nvPr/>
        </p:nvSpPr>
        <p:spPr>
          <a:xfrm>
            <a:off x="6047656" y="3284984"/>
            <a:ext cx="309634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fr-FR" sz="1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Homo habilis </a:t>
            </a:r>
            <a:r>
              <a:rPr lang="fr-FR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mandible</a:t>
            </a:r>
            <a:r>
              <a:rPr lang="fr-FR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OH 13 </a:t>
            </a:r>
            <a:r>
              <a:rPr lang="fr-FR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from</a:t>
            </a:r>
            <a:r>
              <a:rPr lang="fr-FR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Olduvai Gorge, </a:t>
            </a:r>
            <a:r>
              <a:rPr lang="fr-FR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Tanzania</a:t>
            </a:r>
            <a:r>
              <a:rPr lang="fr-FR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fr-FR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Scale</a:t>
            </a:r>
            <a:r>
              <a:rPr lang="fr-FR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is</a:t>
            </a:r>
            <a:r>
              <a:rPr lang="fr-FR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1cm. </a:t>
            </a:r>
            <a:endParaRPr lang="fr-FR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144" y="4365104"/>
            <a:ext cx="3275856" cy="18804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2290" name="Text Box 2"/>
          <p:cNvSpPr txBox="1">
            <a:spLocks noChangeArrowheads="1"/>
          </p:cNvSpPr>
          <p:nvPr/>
        </p:nvSpPr>
        <p:spPr bwMode="auto">
          <a:xfrm>
            <a:off x="285720" y="142852"/>
            <a:ext cx="44640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fontAlgn="auto">
              <a:spcBef>
                <a:spcPct val="50000"/>
              </a:spcBef>
              <a:spcAft>
                <a:spcPts val="0"/>
              </a:spcAft>
              <a:defRPr/>
            </a:pPr>
            <a:r>
              <a:rPr lang="it-IT" sz="2400" b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RIWAT 1,9 Ma BP</a:t>
            </a:r>
          </a:p>
        </p:txBody>
      </p:sp>
      <p:pic>
        <p:nvPicPr>
          <p:cNvPr id="28675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29125" y="5286375"/>
            <a:ext cx="3881438" cy="958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76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29063" y="2571750"/>
            <a:ext cx="4938712" cy="2538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Immagine 4" descr="riwat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14313" y="1000125"/>
            <a:ext cx="4116387" cy="28575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Ovale 5"/>
          <p:cNvSpPr/>
          <p:nvPr/>
        </p:nvSpPr>
        <p:spPr>
          <a:xfrm>
            <a:off x="1500188" y="1285875"/>
            <a:ext cx="214312" cy="214313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00500" y="928688"/>
            <a:ext cx="4938713" cy="2538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Immagine 6" descr="india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85750" y="642938"/>
            <a:ext cx="3929063" cy="27273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52290" name="Text Box 2"/>
          <p:cNvSpPr txBox="1">
            <a:spLocks noChangeArrowheads="1"/>
          </p:cNvSpPr>
          <p:nvPr/>
        </p:nvSpPr>
        <p:spPr bwMode="auto">
          <a:xfrm>
            <a:off x="285720" y="142852"/>
            <a:ext cx="44640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fontAlgn="auto">
              <a:spcBef>
                <a:spcPct val="50000"/>
              </a:spcBef>
              <a:spcAft>
                <a:spcPts val="0"/>
              </a:spcAft>
              <a:defRPr/>
            </a:pPr>
            <a:r>
              <a:rPr lang="it-IT" sz="2400" b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ISAMPUR  1 Ma BP</a:t>
            </a:r>
          </a:p>
        </p:txBody>
      </p:sp>
      <p:sp>
        <p:nvSpPr>
          <p:cNvPr id="6" name="Ovale 5"/>
          <p:cNvSpPr/>
          <p:nvPr/>
        </p:nvSpPr>
        <p:spPr>
          <a:xfrm>
            <a:off x="1643063" y="1785938"/>
            <a:ext cx="214312" cy="214312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9702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02163" y="3714750"/>
            <a:ext cx="4398962" cy="2500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700" name="Picture 4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143000" y="3714750"/>
            <a:ext cx="3167063" cy="23796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9699" name="Picture 3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0" y="5643563"/>
            <a:ext cx="1643063" cy="109378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Segnaposto contenuto 2"/>
          <p:cNvSpPr>
            <a:spLocks noGrp="1"/>
          </p:cNvSpPr>
          <p:nvPr>
            <p:ph idx="1"/>
          </p:nvPr>
        </p:nvSpPr>
        <p:spPr>
          <a:xfrm>
            <a:off x="500063" y="500063"/>
            <a:ext cx="8229600" cy="4525962"/>
          </a:xfrm>
        </p:spPr>
        <p:txBody>
          <a:bodyPr>
            <a:normAutofit fontScale="92500" lnSpcReduction="10000"/>
          </a:bodyPr>
          <a:lstStyle/>
          <a:p>
            <a:pPr algn="ctr" eaLnBrk="1" hangingPunct="1">
              <a:buFont typeface="Arial" charset="0"/>
              <a:buNone/>
            </a:pPr>
            <a:r>
              <a:rPr lang="it-IT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Java</a:t>
            </a:r>
            <a:r>
              <a:rPr lang="it-I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  </a:t>
            </a:r>
          </a:p>
          <a:p>
            <a:pPr eaLnBrk="1" hangingPunct="1">
              <a:buFont typeface="Arial" charset="0"/>
              <a:buNone/>
            </a:pPr>
            <a:r>
              <a:rPr lang="it-I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Modjokerto     1,800,000 </a:t>
            </a:r>
          </a:p>
          <a:p>
            <a:pPr eaLnBrk="1" hangingPunct="1">
              <a:buFont typeface="Arial" charset="0"/>
              <a:buNone/>
            </a:pPr>
            <a:r>
              <a:rPr lang="it-I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Sangiran 1,800,000-1,600,000 </a:t>
            </a:r>
          </a:p>
          <a:p>
            <a:pPr eaLnBrk="1" hangingPunct="1">
              <a:buFont typeface="Arial" charset="0"/>
              <a:buNone/>
            </a:pPr>
            <a:r>
              <a:rPr lang="it-I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Trinil    900,000 ? </a:t>
            </a:r>
          </a:p>
          <a:p>
            <a:pPr eaLnBrk="1" hangingPunct="1">
              <a:buFont typeface="Arial" charset="0"/>
              <a:buNone/>
            </a:pPr>
            <a:r>
              <a:rPr lang="it-IT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Ngandong</a:t>
            </a:r>
            <a:r>
              <a:rPr lang="it-I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400,000   </a:t>
            </a:r>
          </a:p>
          <a:p>
            <a:pPr algn="ctr" eaLnBrk="1" hangingPunct="1">
              <a:buFont typeface="Arial" charset="0"/>
              <a:buNone/>
            </a:pPr>
            <a:r>
              <a:rPr lang="it-IT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China</a:t>
            </a:r>
            <a:r>
              <a:rPr lang="it-I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 eaLnBrk="1" hangingPunct="1">
              <a:buFont typeface="Arial" charset="0"/>
              <a:buNone/>
            </a:pPr>
            <a:r>
              <a:rPr lang="it-I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1- </a:t>
            </a:r>
            <a:r>
              <a:rPr lang="it-IT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Yuanmou</a:t>
            </a:r>
            <a:r>
              <a:rPr lang="it-I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1,700,000 ?     </a:t>
            </a:r>
          </a:p>
          <a:p>
            <a:pPr eaLnBrk="1" hangingPunct="1">
              <a:buFont typeface="Arial" charset="0"/>
              <a:buNone/>
            </a:pPr>
            <a:r>
              <a:rPr lang="it-I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2- </a:t>
            </a:r>
            <a:r>
              <a:rPr lang="it-IT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Lantian</a:t>
            </a:r>
            <a:r>
              <a:rPr lang="it-I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  1,600,000  </a:t>
            </a:r>
          </a:p>
          <a:p>
            <a:pPr eaLnBrk="1" hangingPunct="1">
              <a:buFont typeface="Arial" charset="0"/>
              <a:buNone/>
            </a:pPr>
            <a:r>
              <a:rPr lang="it-I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3- </a:t>
            </a:r>
            <a:r>
              <a:rPr lang="it-IT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Zhoukoudian</a:t>
            </a:r>
            <a:r>
              <a:rPr lang="it-I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  750,000-450,000   </a:t>
            </a:r>
          </a:p>
          <a:p>
            <a:pPr eaLnBrk="1" hangingPunct="1">
              <a:buFont typeface="Arial" charset="0"/>
              <a:buNone/>
            </a:pPr>
            <a:r>
              <a:rPr lang="it-I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4- </a:t>
            </a:r>
            <a:r>
              <a:rPr lang="it-IT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Hexian</a:t>
            </a:r>
            <a:r>
              <a:rPr lang="it-I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400,000</a:t>
            </a:r>
          </a:p>
        </p:txBody>
      </p:sp>
      <p:pic>
        <p:nvPicPr>
          <p:cNvPr id="2048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15000" y="500063"/>
            <a:ext cx="3105150" cy="180816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050" name="Picture 2" descr="http://d-maps.com/m/asia/china/chine/chine05.gif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3645024"/>
            <a:ext cx="3851920" cy="26946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Ovale 1"/>
          <p:cNvSpPr/>
          <p:nvPr/>
        </p:nvSpPr>
        <p:spPr>
          <a:xfrm>
            <a:off x="6876256" y="5805264"/>
            <a:ext cx="72008" cy="72008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" name="CasellaDiTesto 2"/>
          <p:cNvSpPr txBox="1"/>
          <p:nvPr/>
        </p:nvSpPr>
        <p:spPr>
          <a:xfrm>
            <a:off x="6876256" y="5651956"/>
            <a:ext cx="3000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endParaRPr lang="it-IT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Ovale 7"/>
          <p:cNvSpPr/>
          <p:nvPr/>
        </p:nvSpPr>
        <p:spPr>
          <a:xfrm>
            <a:off x="7382671" y="5094476"/>
            <a:ext cx="72008" cy="72008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9" name="CasellaDiTesto 8"/>
          <p:cNvSpPr txBox="1"/>
          <p:nvPr/>
        </p:nvSpPr>
        <p:spPr>
          <a:xfrm>
            <a:off x="7380312" y="4941168"/>
            <a:ext cx="3000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it-IT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Ovale 9"/>
          <p:cNvSpPr/>
          <p:nvPr/>
        </p:nvSpPr>
        <p:spPr>
          <a:xfrm>
            <a:off x="7668344" y="4797152"/>
            <a:ext cx="72008" cy="72008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1" name="CasellaDiTesto 10"/>
          <p:cNvSpPr txBox="1"/>
          <p:nvPr/>
        </p:nvSpPr>
        <p:spPr>
          <a:xfrm>
            <a:off x="7668344" y="4571836"/>
            <a:ext cx="3000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endParaRPr lang="it-IT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Ovale 11"/>
          <p:cNvSpPr/>
          <p:nvPr/>
        </p:nvSpPr>
        <p:spPr>
          <a:xfrm>
            <a:off x="7884368" y="5373216"/>
            <a:ext cx="72008" cy="72008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3" name="CasellaDiTesto 12"/>
          <p:cNvSpPr txBox="1"/>
          <p:nvPr/>
        </p:nvSpPr>
        <p:spPr>
          <a:xfrm>
            <a:off x="7668344" y="5229200"/>
            <a:ext cx="3000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endParaRPr lang="it-IT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7651" name="Text Box 3"/>
          <p:cNvSpPr txBox="1">
            <a:spLocks noChangeArrowheads="1"/>
          </p:cNvSpPr>
          <p:nvPr/>
        </p:nvSpPr>
        <p:spPr bwMode="auto">
          <a:xfrm>
            <a:off x="142904" y="71414"/>
            <a:ext cx="8501062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fontAlgn="auto">
              <a:spcBef>
                <a:spcPct val="50000"/>
              </a:spcBef>
              <a:spcAft>
                <a:spcPts val="0"/>
              </a:spcAft>
              <a:defRPr/>
            </a:pPr>
            <a:r>
              <a:rPr lang="it-IT" sz="3600" b="1" i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+mn-cs"/>
              </a:rPr>
              <a:t>Homo erectus </a:t>
            </a:r>
            <a:r>
              <a:rPr lang="it-IT" sz="3600" b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+mn-cs"/>
              </a:rPr>
              <a:t>à Java (</a:t>
            </a:r>
            <a:r>
              <a:rPr lang="it-IT" sz="3600" b="1" i="1" dirty="0" err="1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+mn-cs"/>
              </a:rPr>
              <a:t>Pithecanthropus</a:t>
            </a:r>
            <a:r>
              <a:rPr lang="it-IT" sz="3600" b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+mn-cs"/>
              </a:rPr>
              <a:t>)</a:t>
            </a:r>
          </a:p>
        </p:txBody>
      </p:sp>
      <p:pic>
        <p:nvPicPr>
          <p:cNvPr id="8" name="Immagine 7" descr="java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14313" y="1071563"/>
            <a:ext cx="3929062" cy="27273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Picture 2" descr="profJacob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43438" y="2000250"/>
            <a:ext cx="3830637" cy="331311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2770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000250" y="4071938"/>
            <a:ext cx="2095500" cy="24860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1" name="Picture 3" descr="C:\Users\Gorga\Desktop\java tertua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2286000"/>
            <a:ext cx="9163050" cy="30765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3795" name="Rectangle 9"/>
          <p:cNvSpPr>
            <a:spLocks noChangeArrowheads="1"/>
          </p:cNvSpPr>
          <p:nvPr/>
        </p:nvSpPr>
        <p:spPr bwMode="auto">
          <a:xfrm>
            <a:off x="4267200" y="1447800"/>
            <a:ext cx="48768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609600" indent="-609600"/>
            <a:r>
              <a:rPr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   1</a:t>
            </a:r>
            <a:r>
              <a:rPr lang="id-ID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9 ± 0</a:t>
            </a:r>
            <a:r>
              <a:rPr lang="id-ID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5 m</a:t>
            </a:r>
            <a:r>
              <a:rPr lang="id-ID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a (Jacob &amp; Curtis 1971) </a:t>
            </a:r>
            <a:endParaRPr lang="id-ID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09600" indent="-609600"/>
            <a:r>
              <a:rPr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   1</a:t>
            </a:r>
            <a:r>
              <a:rPr lang="id-ID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81 ± 0</a:t>
            </a:r>
            <a:r>
              <a:rPr lang="id-ID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04 m</a:t>
            </a:r>
            <a:r>
              <a:rPr lang="id-ID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a (Swisher </a:t>
            </a:r>
            <a:r>
              <a:rPr lang="en-US" i="1">
                <a:latin typeface="Times New Roman" panose="02020603050405020304" pitchFamily="18" charset="0"/>
                <a:cs typeface="Times New Roman" panose="02020603050405020304" pitchFamily="18" charset="0"/>
              </a:rPr>
              <a:t>et al</a:t>
            </a:r>
            <a:r>
              <a:rPr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 1994).</a:t>
            </a:r>
            <a:endParaRPr lang="id-ID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3796" name="Picture 4" descr="Modj_latg_0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467600" y="4267200"/>
            <a:ext cx="1143000" cy="83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3797" name="Rectangle 11"/>
          <p:cNvSpPr>
            <a:spLocks noChangeArrowheads="1"/>
          </p:cNvSpPr>
          <p:nvPr/>
        </p:nvSpPr>
        <p:spPr bwMode="auto">
          <a:xfrm>
            <a:off x="1219200" y="5457825"/>
            <a:ext cx="7162800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609600" indent="-609600">
              <a:spcBef>
                <a:spcPts val="1200"/>
              </a:spcBef>
            </a:pPr>
            <a:r>
              <a:rPr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id-ID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6 ± 0</a:t>
            </a:r>
            <a:r>
              <a:rPr lang="id-ID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04 m</a:t>
            </a:r>
            <a:r>
              <a:rPr lang="id-ID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a (Jacob &amp; Curtis 1971) </a:t>
            </a:r>
          </a:p>
          <a:p>
            <a:pPr marL="609600" indent="-609600"/>
            <a:r>
              <a:rPr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id-ID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66 ± 0</a:t>
            </a:r>
            <a:r>
              <a:rPr lang="id-ID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04 m</a:t>
            </a:r>
            <a:r>
              <a:rPr lang="id-ID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a (Swisher </a:t>
            </a:r>
            <a:r>
              <a:rPr lang="en-US" i="1">
                <a:latin typeface="Times New Roman" panose="02020603050405020304" pitchFamily="18" charset="0"/>
                <a:cs typeface="Times New Roman" panose="02020603050405020304" pitchFamily="18" charset="0"/>
              </a:rPr>
              <a:t>et al</a:t>
            </a:r>
            <a:r>
              <a:rPr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 1994)</a:t>
            </a:r>
          </a:p>
          <a:p>
            <a:pPr marL="609600" indent="-609600"/>
            <a:r>
              <a:rPr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id-ID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64</a:t>
            </a:r>
            <a:r>
              <a:rPr lang="id-ID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id-ID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67 m</a:t>
            </a:r>
            <a:r>
              <a:rPr lang="id-ID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id-ID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Kalibeng</a:t>
            </a:r>
            <a:r>
              <a:rPr lang="id-ID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Pucangan (Sémah 2000)</a:t>
            </a:r>
          </a:p>
          <a:p>
            <a:pPr marL="609600" indent="-609600"/>
            <a:r>
              <a:rPr lang="es-UY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id-ID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s-UY">
                <a:latin typeface="Times New Roman" panose="02020603050405020304" pitchFamily="18" charset="0"/>
                <a:cs typeface="Times New Roman" panose="02020603050405020304" pitchFamily="18" charset="0"/>
              </a:rPr>
              <a:t>66 </a:t>
            </a:r>
            <a:r>
              <a:rPr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± </a:t>
            </a:r>
            <a:r>
              <a:rPr lang="es-UY"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id-ID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s-UY">
                <a:latin typeface="Times New Roman" panose="02020603050405020304" pitchFamily="18" charset="0"/>
                <a:cs typeface="Times New Roman" panose="02020603050405020304" pitchFamily="18" charset="0"/>
              </a:rPr>
              <a:t>04</a:t>
            </a:r>
            <a:r>
              <a:rPr lang="id-ID">
                <a:latin typeface="Times New Roman" panose="02020603050405020304" pitchFamily="18" charset="0"/>
                <a:cs typeface="Times New Roman" panose="02020603050405020304" pitchFamily="18" charset="0"/>
              </a:rPr>
              <a:t> mya:</a:t>
            </a:r>
            <a:r>
              <a:rPr lang="es-UY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d-ID">
                <a:latin typeface="Times New Roman" panose="02020603050405020304" pitchFamily="18" charset="0"/>
                <a:cs typeface="Times New Roman" panose="02020603050405020304" pitchFamily="18" charset="0"/>
              </a:rPr>
              <a:t>Lowest </a:t>
            </a:r>
            <a:r>
              <a:rPr lang="es-UY">
                <a:latin typeface="Times New Roman" panose="02020603050405020304" pitchFamily="18" charset="0"/>
                <a:cs typeface="Times New Roman" panose="02020603050405020304" pitchFamily="18" charset="0"/>
              </a:rPr>
              <a:t>Pucangan</a:t>
            </a:r>
            <a:r>
              <a:rPr lang="id-ID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s-UY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(Widiasmoro 2001).</a:t>
            </a:r>
          </a:p>
        </p:txBody>
      </p:sp>
      <p:cxnSp>
        <p:nvCxnSpPr>
          <p:cNvPr id="14" name="Straight Arrow Connector 13"/>
          <p:cNvCxnSpPr/>
          <p:nvPr/>
        </p:nvCxnSpPr>
        <p:spPr>
          <a:xfrm flipV="1">
            <a:off x="3429000" y="4038600"/>
            <a:ext cx="1981200" cy="137160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/>
          <p:nvPr/>
        </p:nvCxnSpPr>
        <p:spPr>
          <a:xfrm rot="16200000" flipH="1">
            <a:off x="6096000" y="2743200"/>
            <a:ext cx="1447800" cy="38100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pic>
        <p:nvPicPr>
          <p:cNvPr id="33800" name="Picture 8"/>
          <p:cNvPicPr>
            <a:picLocks noChangeAspect="1" noChangeArrowheads="1"/>
          </p:cNvPicPr>
          <p:nvPr/>
        </p:nvPicPr>
        <p:blipFill>
          <a:blip r:embed="rId5" cstate="print">
            <a:lum contrast="6000"/>
          </a:blip>
          <a:srcRect/>
          <a:stretch>
            <a:fillRect/>
          </a:stretch>
        </p:blipFill>
        <p:spPr bwMode="auto">
          <a:xfrm>
            <a:off x="4419600" y="2971800"/>
            <a:ext cx="1095375" cy="7620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15" name="CasellaDiTesto 14"/>
          <p:cNvSpPr txBox="1"/>
          <p:nvPr/>
        </p:nvSpPr>
        <p:spPr>
          <a:xfrm rot="16200000">
            <a:off x="8011069" y="3132804"/>
            <a:ext cx="1988864" cy="276999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>
              <a:defRPr/>
            </a:pPr>
            <a:r>
              <a:rPr lang="it-IT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Cliché H. T. Simanjuntak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/>
          <p:cNvSpPr txBox="1"/>
          <p:nvPr/>
        </p:nvSpPr>
        <p:spPr>
          <a:xfrm>
            <a:off x="0" y="0"/>
            <a:ext cx="20185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Mojokerto, 1.9 </a:t>
            </a:r>
            <a:r>
              <a:rPr lang="fr-F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Myr</a:t>
            </a:r>
            <a:endParaRPr lang="fr-F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6869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24128" y="1412776"/>
            <a:ext cx="3101155" cy="41631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ZoneTexte 5"/>
          <p:cNvSpPr txBox="1"/>
          <p:nvPr/>
        </p:nvSpPr>
        <p:spPr>
          <a:xfrm>
            <a:off x="5364088" y="5805264"/>
            <a:ext cx="345838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Visualization</a:t>
            </a:r>
            <a:r>
              <a:rPr lang="fr-FR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of Mojokerto </a:t>
            </a:r>
            <a:r>
              <a:rPr lang="fr-FR" sz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endocast</a:t>
            </a:r>
            <a:r>
              <a:rPr lang="fr-FR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fr-FR" sz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Balzeau</a:t>
            </a:r>
            <a:r>
              <a:rPr lang="fr-FR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2005)</a:t>
            </a:r>
            <a:endParaRPr lang="fr-FR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6870" name="Picture 6"/>
          <p:cNvPicPr>
            <a:picLocks noChangeAspect="1" noChangeArrowheads="1"/>
          </p:cNvPicPr>
          <p:nvPr/>
        </p:nvPicPr>
        <p:blipFill>
          <a:blip r:embed="rId4" cstate="print"/>
          <a:srcRect l="8179" t="8757" r="7116"/>
          <a:stretch>
            <a:fillRect/>
          </a:stretch>
        </p:blipFill>
        <p:spPr bwMode="auto">
          <a:xfrm>
            <a:off x="179512" y="4221088"/>
            <a:ext cx="5220072" cy="22509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ZoneTexte 7"/>
          <p:cNvSpPr txBox="1"/>
          <p:nvPr/>
        </p:nvSpPr>
        <p:spPr>
          <a:xfrm>
            <a:off x="395536" y="6396335"/>
            <a:ext cx="40324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Photographs</a:t>
            </a:r>
            <a:r>
              <a:rPr lang="fr-FR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of Mojokerto </a:t>
            </a:r>
            <a:r>
              <a:rPr lang="fr-FR" sz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child</a:t>
            </a:r>
            <a:r>
              <a:rPr lang="fr-FR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skull</a:t>
            </a:r>
            <a:r>
              <a:rPr lang="fr-FR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A) </a:t>
            </a:r>
            <a:r>
              <a:rPr lang="fr-FR" sz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left</a:t>
            </a:r>
            <a:r>
              <a:rPr lang="fr-FR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lateral</a:t>
            </a:r>
            <a:r>
              <a:rPr lang="fr-FR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view</a:t>
            </a:r>
            <a:r>
              <a:rPr lang="fr-FR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B) </a:t>
            </a:r>
            <a:r>
              <a:rPr lang="fr-FR" sz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compared</a:t>
            </a:r>
            <a:r>
              <a:rPr lang="fr-FR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with</a:t>
            </a:r>
            <a:r>
              <a:rPr lang="fr-FR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1,5 </a:t>
            </a:r>
            <a:r>
              <a:rPr lang="fr-FR" sz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years</a:t>
            </a:r>
            <a:r>
              <a:rPr lang="fr-FR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old</a:t>
            </a:r>
            <a:r>
              <a:rPr lang="fr-FR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modern-</a:t>
            </a:r>
            <a:r>
              <a:rPr lang="fr-FR" sz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child</a:t>
            </a:r>
            <a:r>
              <a:rPr lang="fr-FR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skull</a:t>
            </a:r>
            <a:endParaRPr lang="fr-FR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6871" name="Picture 7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23528" y="476672"/>
            <a:ext cx="4680520" cy="36999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Full-size image (174 K)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836712"/>
            <a:ext cx="7639050" cy="5334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sellaDiTesto 1"/>
          <p:cNvSpPr txBox="1"/>
          <p:nvPr/>
        </p:nvSpPr>
        <p:spPr>
          <a:xfrm>
            <a:off x="755576" y="251356"/>
            <a:ext cx="25442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Sangiran</a:t>
            </a:r>
            <a:r>
              <a:rPr lang="fr-F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Java, </a:t>
            </a:r>
            <a:r>
              <a:rPr lang="fr-F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Indonesia</a:t>
            </a:r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4729452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9682" name="Picture 2" descr="http://www-personal.une.edu.au/~pbrown3/Images/sangiran%202%20lateral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59632" y="260648"/>
            <a:ext cx="3790950" cy="2286001"/>
          </a:xfrm>
          <a:prstGeom prst="rect">
            <a:avLst/>
          </a:prstGeom>
          <a:noFill/>
        </p:spPr>
      </p:pic>
      <p:pic>
        <p:nvPicPr>
          <p:cNvPr id="199684" name="Picture 4" descr="sangiran 2 frontal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04048" y="260648"/>
            <a:ext cx="2781300" cy="2286001"/>
          </a:xfrm>
          <a:prstGeom prst="rect">
            <a:avLst/>
          </a:prstGeom>
          <a:noFill/>
        </p:spPr>
      </p:pic>
      <p:sp>
        <p:nvSpPr>
          <p:cNvPr id="3" name="ZoneTexte 2"/>
          <p:cNvSpPr txBox="1"/>
          <p:nvPr/>
        </p:nvSpPr>
        <p:spPr>
          <a:xfrm>
            <a:off x="4457435" y="2132856"/>
            <a:ext cx="11785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Sangiran</a:t>
            </a:r>
            <a:r>
              <a:rPr lang="fr-F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2</a:t>
            </a:r>
            <a:endParaRPr lang="fr-F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99686" name="Picture 6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345335" y="2708920"/>
            <a:ext cx="6034977" cy="27363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ZoneTexte 6"/>
          <p:cNvSpPr txBox="1"/>
          <p:nvPr/>
        </p:nvSpPr>
        <p:spPr>
          <a:xfrm>
            <a:off x="1489351" y="5085184"/>
            <a:ext cx="12939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Sangiran</a:t>
            </a:r>
            <a:r>
              <a:rPr lang="fr-F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38</a:t>
            </a:r>
            <a:endParaRPr lang="fr-F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422756"/>
            <a:ext cx="6070600" cy="594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Rectangle 2"/>
          <p:cNvSpPr/>
          <p:nvPr/>
        </p:nvSpPr>
        <p:spPr>
          <a:xfrm>
            <a:off x="6156176" y="611396"/>
            <a:ext cx="2880320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Right lateral (A), anterior (B), left lateral (C), posterior (D), superior (E) views of the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Bukuran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cranial vault from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Sangiran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Oriented in the estimated</a:t>
            </a:r>
          </a:p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Frankfurt Horizontal Plane. Scale ¼ 4 cm. (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AeE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and 5 cm (F).</a:t>
            </a:r>
            <a:endParaRPr lang="fr-F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2754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43808" y="3963799"/>
            <a:ext cx="4656137" cy="2408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4"/>
          <p:cNvSpPr/>
          <p:nvPr/>
        </p:nvSpPr>
        <p:spPr>
          <a:xfrm>
            <a:off x="2339752" y="6300028"/>
            <a:ext cx="680424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Main pathological depressions of right lateral view. Scale ¼ 2 cm</a:t>
            </a:r>
            <a:endParaRPr lang="fr-F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ZoneTexte 5"/>
          <p:cNvSpPr txBox="1"/>
          <p:nvPr/>
        </p:nvSpPr>
        <p:spPr>
          <a:xfrm>
            <a:off x="0" y="6084004"/>
            <a:ext cx="1744388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Grimaud-Hervé </a:t>
            </a:r>
            <a:r>
              <a:rPr lang="fr-FR" sz="11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et al.</a:t>
            </a:r>
            <a:r>
              <a:rPr lang="fr-FR" sz="1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2012</a:t>
            </a:r>
            <a:endParaRPr lang="fr-FR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2290" name="Text Box 2"/>
          <p:cNvSpPr txBox="1">
            <a:spLocks noChangeArrowheads="1"/>
          </p:cNvSpPr>
          <p:nvPr/>
        </p:nvSpPr>
        <p:spPr bwMode="auto">
          <a:xfrm>
            <a:off x="2000250" y="2071688"/>
            <a:ext cx="44640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fontAlgn="auto">
              <a:spcBef>
                <a:spcPct val="50000"/>
              </a:spcBef>
              <a:spcAft>
                <a:spcPts val="0"/>
              </a:spcAft>
              <a:defRPr/>
            </a:pPr>
            <a:r>
              <a:rPr lang="it-IT" sz="24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LANTIAN</a:t>
            </a:r>
          </a:p>
        </p:txBody>
      </p:sp>
      <p:pic>
        <p:nvPicPr>
          <p:cNvPr id="49155" name="Picture 3" descr="cina_cartina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1071563" y="2857500"/>
            <a:ext cx="3529012" cy="2936875"/>
          </a:xfrm>
        </p:spPr>
      </p:pic>
      <p:sp>
        <p:nvSpPr>
          <p:cNvPr id="49156" name="Oval 4"/>
          <p:cNvSpPr>
            <a:spLocks noChangeArrowheads="1"/>
          </p:cNvSpPr>
          <p:nvPr/>
        </p:nvSpPr>
        <p:spPr bwMode="auto">
          <a:xfrm>
            <a:off x="3070225" y="4429125"/>
            <a:ext cx="144463" cy="142875"/>
          </a:xfrm>
          <a:prstGeom prst="ellipse">
            <a:avLst/>
          </a:prstGeom>
          <a:solidFill>
            <a:srgbClr val="CC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it-IT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9157" name="Text Box 5"/>
          <p:cNvSpPr txBox="1">
            <a:spLocks noChangeArrowheads="1"/>
          </p:cNvSpPr>
          <p:nvPr/>
        </p:nvSpPr>
        <p:spPr bwMode="auto">
          <a:xfrm>
            <a:off x="5040313" y="1001713"/>
            <a:ext cx="40322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>
                <a:latin typeface="Times New Roman" panose="02020603050405020304" pitchFamily="18" charset="0"/>
                <a:cs typeface="Times New Roman" panose="02020603050405020304" pitchFamily="18" charset="0"/>
              </a:rPr>
              <a:t>L’area fossilifera è costituita da più siti datati a circa 800.000 anni fa.</a:t>
            </a:r>
          </a:p>
        </p:txBody>
      </p:sp>
      <p:pic>
        <p:nvPicPr>
          <p:cNvPr id="49158" name="Picture 6" descr="lantian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30788" y="1700213"/>
            <a:ext cx="3684587" cy="4630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itolo 1"/>
          <p:cNvSpPr txBox="1">
            <a:spLocks/>
          </p:cNvSpPr>
          <p:nvPr/>
        </p:nvSpPr>
        <p:spPr>
          <a:xfrm>
            <a:off x="128588" y="123825"/>
            <a:ext cx="7800975" cy="59055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448056" indent="-384048" fontAlgn="auto"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defRPr/>
            </a:pPr>
            <a:r>
              <a:rPr lang="it-IT" sz="2800" b="1" i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Out of Africa</a:t>
            </a:r>
            <a:r>
              <a:rPr lang="it-IT" sz="28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.....verso l’Asia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179512" y="44624"/>
            <a:ext cx="240803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3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Homo habilis</a:t>
            </a:r>
            <a:endParaRPr lang="fr-FR" sz="32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ZoneTexte 3"/>
          <p:cNvSpPr txBox="1"/>
          <p:nvPr/>
        </p:nvSpPr>
        <p:spPr>
          <a:xfrm>
            <a:off x="323528" y="3356992"/>
            <a:ext cx="8066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OH 65</a:t>
            </a:r>
            <a:endParaRPr lang="fr-F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94564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6016" y="692696"/>
            <a:ext cx="3822845" cy="2448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ZoneTexte 12"/>
          <p:cNvSpPr txBox="1"/>
          <p:nvPr/>
        </p:nvSpPr>
        <p:spPr>
          <a:xfrm>
            <a:off x="107504" y="4149080"/>
            <a:ext cx="2454518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 : Radice dritta</a:t>
            </a:r>
          </a:p>
          <a:p>
            <a:r>
              <a:rPr lang="it-IT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C: </a:t>
            </a:r>
            <a:r>
              <a:rPr lang="it-IT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straight</a:t>
            </a:r>
            <a:r>
              <a:rPr lang="it-IT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root</a:t>
            </a:r>
            <a:endParaRPr lang="it-IT" i="1" dirty="0" smtClean="0">
              <a:solidFill>
                <a:srgbClr val="92D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it-I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P3: Radice dritta e unica</a:t>
            </a:r>
          </a:p>
          <a:p>
            <a:r>
              <a:rPr lang="it-IT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P3 : </a:t>
            </a:r>
            <a:r>
              <a:rPr lang="it-IT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Straight</a:t>
            </a:r>
            <a:r>
              <a:rPr lang="it-IT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single </a:t>
            </a:r>
            <a:r>
              <a:rPr lang="it-IT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root</a:t>
            </a:r>
            <a:endParaRPr lang="it-IT" i="1" dirty="0">
              <a:solidFill>
                <a:srgbClr val="92D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ZoneTexte 13"/>
          <p:cNvSpPr txBox="1"/>
          <p:nvPr/>
        </p:nvSpPr>
        <p:spPr>
          <a:xfrm>
            <a:off x="6480721" y="4067780"/>
            <a:ext cx="2625179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 : Radice curva e più corta</a:t>
            </a:r>
          </a:p>
          <a:p>
            <a:r>
              <a:rPr lang="it-IT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C: </a:t>
            </a:r>
            <a:r>
              <a:rPr lang="it-IT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Shorter</a:t>
            </a:r>
            <a:r>
              <a:rPr lang="it-IT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and </a:t>
            </a:r>
            <a:r>
              <a:rPr lang="it-IT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curvet</a:t>
            </a:r>
            <a:r>
              <a:rPr lang="it-IT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root</a:t>
            </a:r>
            <a:endParaRPr lang="it-IT" i="1" dirty="0" smtClean="0">
              <a:solidFill>
                <a:srgbClr val="92D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it-I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P3: Doppia radice curva</a:t>
            </a:r>
          </a:p>
          <a:p>
            <a:r>
              <a:rPr lang="it-IT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P3: </a:t>
            </a:r>
            <a:r>
              <a:rPr lang="it-IT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two</a:t>
            </a:r>
            <a:r>
              <a:rPr lang="it-IT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short </a:t>
            </a:r>
            <a:r>
              <a:rPr lang="it-IT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curved</a:t>
            </a:r>
            <a:r>
              <a:rPr lang="it-IT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roots</a:t>
            </a:r>
            <a:endParaRPr lang="it-IT" i="1" dirty="0">
              <a:solidFill>
                <a:srgbClr val="92D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7" name="Groupe 16"/>
          <p:cNvGrpSpPr/>
          <p:nvPr/>
        </p:nvGrpSpPr>
        <p:grpSpPr>
          <a:xfrm>
            <a:off x="2555776" y="3921128"/>
            <a:ext cx="3960440" cy="2964256"/>
            <a:chOff x="2699792" y="3921128"/>
            <a:chExt cx="3960440" cy="2964256"/>
          </a:xfrm>
        </p:grpSpPr>
        <p:pic>
          <p:nvPicPr>
            <p:cNvPr id="194565" name="Picture 5"/>
            <p:cNvPicPr>
              <a:picLocks noChangeAspect="1" noChangeArrowheads="1"/>
            </p:cNvPicPr>
            <p:nvPr/>
          </p:nvPicPr>
          <p:blipFill>
            <a:blip r:embed="rId4" cstate="print">
              <a:clrChange>
                <a:clrFrom>
                  <a:srgbClr val="070707"/>
                </a:clrFrom>
                <a:clrTo>
                  <a:srgbClr val="070707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2699792" y="3921128"/>
              <a:ext cx="3960440" cy="296425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8" name="ZoneTexte 7"/>
            <p:cNvSpPr txBox="1"/>
            <p:nvPr/>
          </p:nvSpPr>
          <p:spPr>
            <a:xfrm>
              <a:off x="2838784" y="6309320"/>
              <a:ext cx="80663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OH 65</a:t>
              </a:r>
              <a:endParaRPr lang="fr-FR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9" name="ZoneTexte 8"/>
            <p:cNvSpPr txBox="1"/>
            <p:nvPr/>
          </p:nvSpPr>
          <p:spPr>
            <a:xfrm>
              <a:off x="3846896" y="6309320"/>
              <a:ext cx="266932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StW</a:t>
              </a:r>
              <a:r>
                <a:rPr lang="fr-FR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252 </a:t>
              </a:r>
              <a:r>
                <a:rPr lang="fr-FR" i="1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Australopithecus</a:t>
              </a:r>
              <a:endParaRPr lang="fr-FR" i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11" name="Connecteur droit avec flèche 10"/>
            <p:cNvCxnSpPr/>
            <p:nvPr/>
          </p:nvCxnSpPr>
          <p:spPr>
            <a:xfrm>
              <a:off x="2987824" y="4869160"/>
              <a:ext cx="72008" cy="1080120"/>
            </a:xfrm>
            <a:prstGeom prst="straightConnector1">
              <a:avLst/>
            </a:prstGeom>
            <a:ln>
              <a:solidFill>
                <a:srgbClr val="FF0000"/>
              </a:solidFill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" name="Forme libre 15"/>
            <p:cNvSpPr/>
            <p:nvPr/>
          </p:nvSpPr>
          <p:spPr>
            <a:xfrm>
              <a:off x="4932040" y="4869160"/>
              <a:ext cx="463914" cy="878774"/>
            </a:xfrm>
            <a:custGeom>
              <a:avLst/>
              <a:gdLst>
                <a:gd name="connsiteX0" fmla="*/ 463914 w 463914"/>
                <a:gd name="connsiteY0" fmla="*/ 0 h 878774"/>
                <a:gd name="connsiteX1" fmla="*/ 380787 w 463914"/>
                <a:gd name="connsiteY1" fmla="*/ 106878 h 878774"/>
                <a:gd name="connsiteX2" fmla="*/ 357036 w 463914"/>
                <a:gd name="connsiteY2" fmla="*/ 142504 h 878774"/>
                <a:gd name="connsiteX3" fmla="*/ 333285 w 463914"/>
                <a:gd name="connsiteY3" fmla="*/ 178130 h 878774"/>
                <a:gd name="connsiteX4" fmla="*/ 297659 w 463914"/>
                <a:gd name="connsiteY4" fmla="*/ 249382 h 878774"/>
                <a:gd name="connsiteX5" fmla="*/ 262033 w 463914"/>
                <a:gd name="connsiteY5" fmla="*/ 285008 h 878774"/>
                <a:gd name="connsiteX6" fmla="*/ 214532 w 463914"/>
                <a:gd name="connsiteY6" fmla="*/ 356260 h 878774"/>
                <a:gd name="connsiteX7" fmla="*/ 202657 w 463914"/>
                <a:gd name="connsiteY7" fmla="*/ 391886 h 878774"/>
                <a:gd name="connsiteX8" fmla="*/ 167031 w 463914"/>
                <a:gd name="connsiteY8" fmla="*/ 439387 h 878774"/>
                <a:gd name="connsiteX9" fmla="*/ 143280 w 463914"/>
                <a:gd name="connsiteY9" fmla="*/ 475013 h 878774"/>
                <a:gd name="connsiteX10" fmla="*/ 107654 w 463914"/>
                <a:gd name="connsiteY10" fmla="*/ 546265 h 878774"/>
                <a:gd name="connsiteX11" fmla="*/ 72028 w 463914"/>
                <a:gd name="connsiteY11" fmla="*/ 617517 h 878774"/>
                <a:gd name="connsiteX12" fmla="*/ 48278 w 463914"/>
                <a:gd name="connsiteY12" fmla="*/ 700644 h 878774"/>
                <a:gd name="connsiteX13" fmla="*/ 36402 w 463914"/>
                <a:gd name="connsiteY13" fmla="*/ 736270 h 878774"/>
                <a:gd name="connsiteX14" fmla="*/ 24527 w 463914"/>
                <a:gd name="connsiteY14" fmla="*/ 783771 h 878774"/>
                <a:gd name="connsiteX15" fmla="*/ 776 w 463914"/>
                <a:gd name="connsiteY15" fmla="*/ 866899 h 878774"/>
                <a:gd name="connsiteX16" fmla="*/ 776 w 463914"/>
                <a:gd name="connsiteY16" fmla="*/ 878774 h 8787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463914" h="878774">
                  <a:moveTo>
                    <a:pt x="463914" y="0"/>
                  </a:moveTo>
                  <a:cubicBezTo>
                    <a:pt x="408103" y="55811"/>
                    <a:pt x="437605" y="21651"/>
                    <a:pt x="380787" y="106878"/>
                  </a:cubicBezTo>
                  <a:lnTo>
                    <a:pt x="357036" y="142504"/>
                  </a:lnTo>
                  <a:lnTo>
                    <a:pt x="333285" y="178130"/>
                  </a:lnTo>
                  <a:cubicBezTo>
                    <a:pt x="321383" y="213837"/>
                    <a:pt x="323238" y="218687"/>
                    <a:pt x="297659" y="249382"/>
                  </a:cubicBezTo>
                  <a:cubicBezTo>
                    <a:pt x="286908" y="262284"/>
                    <a:pt x="272344" y="271751"/>
                    <a:pt x="262033" y="285008"/>
                  </a:cubicBezTo>
                  <a:cubicBezTo>
                    <a:pt x="244508" y="307540"/>
                    <a:pt x="214532" y="356260"/>
                    <a:pt x="214532" y="356260"/>
                  </a:cubicBezTo>
                  <a:cubicBezTo>
                    <a:pt x="210574" y="368135"/>
                    <a:pt x="208867" y="381018"/>
                    <a:pt x="202657" y="391886"/>
                  </a:cubicBezTo>
                  <a:cubicBezTo>
                    <a:pt x="192837" y="409070"/>
                    <a:pt x="178535" y="423282"/>
                    <a:pt x="167031" y="439387"/>
                  </a:cubicBezTo>
                  <a:cubicBezTo>
                    <a:pt x="158735" y="451001"/>
                    <a:pt x="151197" y="463138"/>
                    <a:pt x="143280" y="475013"/>
                  </a:cubicBezTo>
                  <a:cubicBezTo>
                    <a:pt x="113432" y="564560"/>
                    <a:pt x="153695" y="454182"/>
                    <a:pt x="107654" y="546265"/>
                  </a:cubicBezTo>
                  <a:cubicBezTo>
                    <a:pt x="58488" y="644597"/>
                    <a:pt x="140095" y="515417"/>
                    <a:pt x="72028" y="617517"/>
                  </a:cubicBezTo>
                  <a:cubicBezTo>
                    <a:pt x="43549" y="702956"/>
                    <a:pt x="78109" y="596239"/>
                    <a:pt x="48278" y="700644"/>
                  </a:cubicBezTo>
                  <a:cubicBezTo>
                    <a:pt x="44839" y="712680"/>
                    <a:pt x="39841" y="724234"/>
                    <a:pt x="36402" y="736270"/>
                  </a:cubicBezTo>
                  <a:cubicBezTo>
                    <a:pt x="31918" y="751963"/>
                    <a:pt x="29011" y="768078"/>
                    <a:pt x="24527" y="783771"/>
                  </a:cubicBezTo>
                  <a:cubicBezTo>
                    <a:pt x="9437" y="836589"/>
                    <a:pt x="13151" y="805026"/>
                    <a:pt x="776" y="866899"/>
                  </a:cubicBezTo>
                  <a:cubicBezTo>
                    <a:pt x="0" y="870780"/>
                    <a:pt x="776" y="874816"/>
                    <a:pt x="776" y="878774"/>
                  </a:cubicBezTo>
                </a:path>
              </a:pathLst>
            </a:custGeom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fr-FR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pic>
        <p:nvPicPr>
          <p:cNvPr id="194566" name="Picture 6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030303"/>
              </a:clrFrom>
              <a:clrTo>
                <a:srgbClr val="030303">
                  <a:alpha val="0"/>
                </a:srgbClr>
              </a:clrTo>
            </a:clrChange>
          </a:blip>
          <a:srcRect r="1786"/>
          <a:stretch>
            <a:fillRect/>
          </a:stretch>
        </p:blipFill>
        <p:spPr bwMode="auto">
          <a:xfrm>
            <a:off x="395536" y="692696"/>
            <a:ext cx="3960440" cy="26854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" name="ZoneTexte 18"/>
          <p:cNvSpPr txBox="1"/>
          <p:nvPr/>
        </p:nvSpPr>
        <p:spPr>
          <a:xfrm>
            <a:off x="7315899" y="6516052"/>
            <a:ext cx="186461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Clarke, JHE 63 (2012)</a:t>
            </a:r>
            <a:endParaRPr lang="fr-FR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178" name="Picture 2" descr="LANTIAN2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>
            <a:clrChange>
              <a:clrFrom>
                <a:srgbClr val="110B15"/>
              </a:clrFrom>
              <a:clrTo>
                <a:srgbClr val="110B15">
                  <a:alpha val="0"/>
                </a:srgbClr>
              </a:clrTo>
            </a:clrChange>
          </a:blip>
          <a:srcRect/>
          <a:stretch>
            <a:fillRect/>
          </a:stretch>
        </p:blipFill>
        <p:spPr>
          <a:xfrm>
            <a:off x="1179513" y="4362450"/>
            <a:ext cx="3106737" cy="2352675"/>
          </a:xfrm>
        </p:spPr>
      </p:pic>
      <p:pic>
        <p:nvPicPr>
          <p:cNvPr id="50179" name="Picture 3" descr="LANTIAN1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4" cstate="print">
            <a:clrChange>
              <a:clrFrom>
                <a:srgbClr val="17111B"/>
              </a:clrFrom>
              <a:clrTo>
                <a:srgbClr val="17111B">
                  <a:alpha val="0"/>
                </a:srgbClr>
              </a:clrTo>
            </a:clrChange>
          </a:blip>
          <a:srcRect/>
          <a:stretch>
            <a:fillRect/>
          </a:stretch>
        </p:blipFill>
        <p:spPr>
          <a:xfrm>
            <a:off x="785813" y="1141413"/>
            <a:ext cx="3384550" cy="3144837"/>
          </a:xfrm>
        </p:spPr>
      </p:pic>
      <p:pic>
        <p:nvPicPr>
          <p:cNvPr id="50180" name="Picture 4" descr="LANTIAN3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5" cstate="print">
            <a:clrChange>
              <a:clrFrom>
                <a:srgbClr val="120C16"/>
              </a:clrFrom>
              <a:clrTo>
                <a:srgbClr val="120C16">
                  <a:alpha val="0"/>
                </a:srgbClr>
              </a:clrTo>
            </a:clrChange>
          </a:blip>
          <a:srcRect/>
          <a:stretch>
            <a:fillRect/>
          </a:stretch>
        </p:blipFill>
        <p:spPr>
          <a:xfrm>
            <a:off x="4357688" y="642938"/>
            <a:ext cx="4505325" cy="3330575"/>
          </a:xfrm>
        </p:spPr>
      </p:pic>
      <p:sp>
        <p:nvSpPr>
          <p:cNvPr id="50181" name="Text Box 5"/>
          <p:cNvSpPr txBox="1">
            <a:spLocks noChangeArrowheads="1"/>
          </p:cNvSpPr>
          <p:nvPr/>
        </p:nvSpPr>
        <p:spPr bwMode="auto">
          <a:xfrm>
            <a:off x="4500563" y="4286250"/>
            <a:ext cx="4464050" cy="915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>
                <a:latin typeface="Times New Roman" panose="02020603050405020304" pitchFamily="18" charset="0"/>
                <a:cs typeface="Times New Roman" panose="02020603050405020304" pitchFamily="18" charset="0"/>
              </a:rPr>
              <a:t>RICOSTRUZIONE DELLA FACCIA, DEL CRANIO E DELLA MANDIBOLA DI LANTIAN - </a:t>
            </a:r>
          </a:p>
        </p:txBody>
      </p:sp>
      <p:sp>
        <p:nvSpPr>
          <p:cNvPr id="7" name="Titolo 1"/>
          <p:cNvSpPr txBox="1">
            <a:spLocks/>
          </p:cNvSpPr>
          <p:nvPr/>
        </p:nvSpPr>
        <p:spPr>
          <a:xfrm>
            <a:off x="128588" y="52388"/>
            <a:ext cx="7800975" cy="59055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448056" indent="-384048" fontAlgn="auto"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defRPr/>
            </a:pPr>
            <a:r>
              <a:rPr lang="it-IT" sz="2800" b="1" i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Out of Africa</a:t>
            </a:r>
            <a:r>
              <a:rPr lang="it-IT" sz="28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.....verso l’Asia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6386" name="Text Box 2"/>
          <p:cNvSpPr txBox="1">
            <a:spLocks noChangeArrowheads="1"/>
          </p:cNvSpPr>
          <p:nvPr/>
        </p:nvSpPr>
        <p:spPr bwMode="auto">
          <a:xfrm>
            <a:off x="4029075" y="692696"/>
            <a:ext cx="44640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fontAlgn="auto">
              <a:spcBef>
                <a:spcPct val="50000"/>
              </a:spcBef>
              <a:spcAft>
                <a:spcPts val="0"/>
              </a:spcAft>
              <a:defRPr/>
            </a:pPr>
            <a:r>
              <a:rPr lang="it-IT" sz="24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ZHOUKOUDIAN</a:t>
            </a:r>
          </a:p>
        </p:txBody>
      </p:sp>
      <p:pic>
        <p:nvPicPr>
          <p:cNvPr id="52227" name="Picture 3" descr="cina_cartina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395536" y="692696"/>
            <a:ext cx="3529013" cy="2936875"/>
          </a:xfrm>
        </p:spPr>
      </p:pic>
      <p:sp>
        <p:nvSpPr>
          <p:cNvPr id="52228" name="Oval 4"/>
          <p:cNvSpPr>
            <a:spLocks noChangeArrowheads="1"/>
          </p:cNvSpPr>
          <p:nvPr/>
        </p:nvSpPr>
        <p:spPr bwMode="auto">
          <a:xfrm>
            <a:off x="2771800" y="1772816"/>
            <a:ext cx="144463" cy="142875"/>
          </a:xfrm>
          <a:prstGeom prst="ellipse">
            <a:avLst/>
          </a:prstGeom>
          <a:solidFill>
            <a:srgbClr val="CC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it-IT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2229" name="Text Box 5"/>
          <p:cNvSpPr txBox="1">
            <a:spLocks noChangeArrowheads="1"/>
          </p:cNvSpPr>
          <p:nvPr/>
        </p:nvSpPr>
        <p:spPr bwMode="auto">
          <a:xfrm>
            <a:off x="4429125" y="1370013"/>
            <a:ext cx="3962400" cy="915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 località 1 è stata datata tra 600.000 e 200.000 anni BP. Si tratta di un insediamento in grotta.</a:t>
            </a:r>
          </a:p>
        </p:txBody>
      </p:sp>
      <p:sp>
        <p:nvSpPr>
          <p:cNvPr id="8" name="Titolo 1"/>
          <p:cNvSpPr txBox="1">
            <a:spLocks/>
          </p:cNvSpPr>
          <p:nvPr/>
        </p:nvSpPr>
        <p:spPr>
          <a:xfrm>
            <a:off x="128588" y="52388"/>
            <a:ext cx="7800975" cy="59055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448056" indent="-384048" fontAlgn="auto"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defRPr/>
            </a:pPr>
            <a:r>
              <a:rPr lang="it-IT" sz="2800" b="1" i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Out of Africa</a:t>
            </a:r>
            <a:r>
              <a:rPr lang="it-IT" sz="28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.....verso l’Asia</a:t>
            </a: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4" cstate="print"/>
          <a:stretch>
            <a:fillRect/>
          </a:stretch>
        </p:blipFill>
        <p:spPr bwMode="auto">
          <a:xfrm>
            <a:off x="827584" y="3739945"/>
            <a:ext cx="3312368" cy="3118055"/>
          </a:xfrm>
          <a:prstGeom prst="rect">
            <a:avLst/>
          </a:prstGeom>
          <a:noFill/>
          <a:ln>
            <a:noFill/>
          </a:ln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436096" y="2348880"/>
            <a:ext cx="2813050" cy="414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ZoneTexte 10"/>
          <p:cNvSpPr txBox="1"/>
          <p:nvPr/>
        </p:nvSpPr>
        <p:spPr>
          <a:xfrm>
            <a:off x="5292080" y="6453336"/>
            <a:ext cx="322395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Confronto</a:t>
            </a:r>
            <a:r>
              <a:rPr lang="fr-FR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tra</a:t>
            </a:r>
            <a:r>
              <a:rPr lang="fr-FR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Sangiran</a:t>
            </a:r>
            <a:r>
              <a:rPr lang="fr-FR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4 (</a:t>
            </a:r>
            <a:r>
              <a:rPr lang="fr-FR" sz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basso</a:t>
            </a:r>
            <a:r>
              <a:rPr lang="fr-FR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e Zhoukoudian)</a:t>
            </a:r>
            <a:endParaRPr lang="fr-FR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>
          <a:xfrm>
            <a:off x="142875" y="71438"/>
            <a:ext cx="38100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sz="3200" b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Soa</a:t>
            </a:r>
            <a:r>
              <a:rPr lang="en-US" sz="32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Bassin</a:t>
            </a:r>
            <a:r>
              <a:rPr lang="en-US" sz="32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id-ID" sz="32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Flores</a:t>
            </a:r>
            <a:r>
              <a:rPr lang="en-US" sz="28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337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860032" y="0"/>
            <a:ext cx="4069656" cy="3357563"/>
          </a:xfrm>
        </p:spPr>
        <p:txBody>
          <a:bodyPr>
            <a:normAutofit/>
          </a:bodyPr>
          <a:lstStyle/>
          <a:p>
            <a:pPr marL="463550" indent="-463550" eaLnBrk="1" hangingPunct="1">
              <a:lnSpc>
                <a:spcPct val="110000"/>
              </a:lnSpc>
              <a:buFontTx/>
              <a:buNone/>
              <a:tabLst>
                <a:tab pos="465138" algn="l"/>
              </a:tabLst>
              <a:defRPr/>
            </a:pPr>
            <a:endParaRPr lang="en-US" sz="1800" b="1" dirty="0" smtClean="0">
              <a:solidFill>
                <a:srgbClr val="D3F5FD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63550" indent="0" algn="just" eaLnBrk="1" hangingPunct="1">
              <a:buFont typeface="Arial" charset="0"/>
              <a:buNone/>
              <a:tabLst>
                <a:tab pos="465138" algn="l"/>
              </a:tabLst>
              <a:defRPr/>
            </a:pPr>
            <a:r>
              <a:rPr lang="id-ID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Lithic artifacts discovery at the open sites of </a:t>
            </a:r>
            <a:r>
              <a:rPr lang="en-U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Mata </a:t>
            </a:r>
            <a:r>
              <a:rPr lang="en-US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menge</a:t>
            </a:r>
            <a:r>
              <a:rPr lang="id-ID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n-U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Tangitallo</a:t>
            </a:r>
            <a:r>
              <a:rPr lang="id-ID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etc</a:t>
            </a:r>
            <a:r>
              <a:rPr lang="en-U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d-ID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associated with </a:t>
            </a:r>
            <a:r>
              <a:rPr lang="en-US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Stegodon</a:t>
            </a:r>
            <a:r>
              <a:rPr lang="en-U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komodo dragon, rat and various other </a:t>
            </a:r>
            <a:r>
              <a:rPr lang="en-US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taxa</a:t>
            </a:r>
            <a:r>
              <a:rPr lang="en-U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d-ID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from layers dated to c.</a:t>
            </a:r>
            <a:r>
              <a:rPr lang="en-U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800,000 </a:t>
            </a:r>
            <a:r>
              <a:rPr lang="id-ID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BP </a:t>
            </a:r>
            <a:r>
              <a:rPr lang="en-U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Morwood</a:t>
            </a:r>
            <a:r>
              <a:rPr lang="en-U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et al.</a:t>
            </a:r>
            <a:r>
              <a:rPr lang="en-U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1997</a:t>
            </a:r>
            <a:r>
              <a:rPr lang="id-ID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-1999</a:t>
            </a:r>
            <a:r>
              <a:rPr lang="en-U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  <a:endParaRPr lang="id-ID" sz="1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63550" indent="-463550" eaLnBrk="1" hangingPunct="1">
              <a:buFont typeface="Wingdings" pitchFamily="2" charset="2"/>
              <a:buChar char="§"/>
              <a:tabLst>
                <a:tab pos="465138" algn="l"/>
              </a:tabLst>
              <a:defRPr/>
            </a:pPr>
            <a:endParaRPr lang="en-US" sz="1800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3796" name="Picture 2" descr="D:\My Pictures\Tematik\Map\Flores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6838" y="1071563"/>
            <a:ext cx="4618037" cy="2286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3797" name="Picture 5" descr="D:\My Pictures\Situs\Soa2007\dozodalu6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52400" y="3714750"/>
            <a:ext cx="4419600" cy="26066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3798" name="Picture 4" descr="stone%20artifacts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714875" y="3681958"/>
            <a:ext cx="4419600" cy="28987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CasellaDiTesto 6"/>
          <p:cNvSpPr txBox="1"/>
          <p:nvPr/>
        </p:nvSpPr>
        <p:spPr>
          <a:xfrm rot="16200000">
            <a:off x="8089442" y="5709609"/>
            <a:ext cx="1813880" cy="276999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>
              <a:defRPr/>
            </a:pPr>
            <a:r>
              <a:rPr lang="it-IT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Cliché H. T. Simanjuntak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1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2875" y="214313"/>
            <a:ext cx="7256463" cy="2381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3011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429250" y="2357438"/>
            <a:ext cx="3457575" cy="430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796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28625" y="2857500"/>
            <a:ext cx="4562475" cy="36195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14438" y="285750"/>
            <a:ext cx="6286500" cy="613251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63625" y="285750"/>
            <a:ext cx="7008813" cy="3495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6083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206500" y="3895725"/>
            <a:ext cx="6704013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6084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072063" y="4643438"/>
            <a:ext cx="3813175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6085" name="Picture 5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14313" y="4357688"/>
            <a:ext cx="4629150" cy="1857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7" name="Connecteur droit 6"/>
          <p:cNvCxnSpPr/>
          <p:nvPr/>
        </p:nvCxnSpPr>
        <p:spPr>
          <a:xfrm>
            <a:off x="8244408" y="5301208"/>
            <a:ext cx="648072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necteur droit 8"/>
          <p:cNvCxnSpPr/>
          <p:nvPr/>
        </p:nvCxnSpPr>
        <p:spPr>
          <a:xfrm>
            <a:off x="5220072" y="5445224"/>
            <a:ext cx="792088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necteur droit 10"/>
          <p:cNvCxnSpPr/>
          <p:nvPr/>
        </p:nvCxnSpPr>
        <p:spPr>
          <a:xfrm>
            <a:off x="7956376" y="5949280"/>
            <a:ext cx="792088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347864" y="0"/>
            <a:ext cx="3822552" cy="522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-82283" y="0"/>
            <a:ext cx="3502155" cy="47952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ZoneTexte 5"/>
          <p:cNvSpPr txBox="1"/>
          <p:nvPr/>
        </p:nvSpPr>
        <p:spPr>
          <a:xfrm>
            <a:off x="251520" y="6453336"/>
            <a:ext cx="94769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dirty="0" smtClean="0"/>
              <a:t>Kaifu, 2011</a:t>
            </a:r>
            <a:endParaRPr lang="fr-FR" sz="1200" dirty="0"/>
          </a:p>
        </p:txBody>
      </p:sp>
      <p:pic>
        <p:nvPicPr>
          <p:cNvPr id="47108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518170" y="3933056"/>
            <a:ext cx="2625830" cy="28922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3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625" y="214313"/>
            <a:ext cx="4572000" cy="2892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8133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5536" y="3212976"/>
            <a:ext cx="2928937" cy="3330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ZoneTexte 6"/>
          <p:cNvSpPr txBox="1"/>
          <p:nvPr/>
        </p:nvSpPr>
        <p:spPr>
          <a:xfrm>
            <a:off x="5076056" y="532993"/>
            <a:ext cx="4067944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LB1: Mosaica di caratteri primitivi, unici e derivati mai visti in altri ominidi: volume endocranico piccolo e stature = </a:t>
            </a:r>
            <a:r>
              <a:rPr lang="it-IT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australopitecini</a:t>
            </a:r>
            <a:endParaRPr lang="it-IT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it-I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 no condivide con questo genere altri caratteri come le dimensione dentale, il prognatismo facciale accentuato che sono </a:t>
            </a:r>
            <a:r>
              <a:rPr lang="it-IT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piu</a:t>
            </a:r>
            <a:r>
              <a:rPr lang="it-I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simili ad altre specie del genere </a:t>
            </a:r>
            <a:r>
              <a:rPr lang="it-IT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Homo</a:t>
            </a:r>
          </a:p>
          <a:p>
            <a:pPr algn="just"/>
            <a:endParaRPr lang="it-IT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GB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LB1 has the small </a:t>
            </a:r>
            <a:r>
              <a:rPr lang="en-GB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endocranial</a:t>
            </a:r>
            <a:r>
              <a:rPr lang="en-GB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volume and stature evident in early australopithecines, it does not have the great </a:t>
            </a:r>
            <a:r>
              <a:rPr lang="en-GB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postcanine</a:t>
            </a:r>
            <a:r>
              <a:rPr lang="en-GB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tooth size, deep </a:t>
            </a:r>
            <a:r>
              <a:rPr lang="en-GB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prognathic</a:t>
            </a:r>
            <a:r>
              <a:rPr lang="en-GB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facial skeleton and masticatory adaptations common to members of this genus. Instead, the facial and dental proportions, postcranial anatomy consistent with human-like obligate bipedalism.</a:t>
            </a:r>
            <a:endParaRPr lang="en-GB" dirty="0">
              <a:solidFill>
                <a:srgbClr val="92D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1D0F0C"/>
              </a:clrFrom>
              <a:clrTo>
                <a:srgbClr val="1D0F0C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26926"/>
            <a:ext cx="4225707" cy="60430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ttangolo 1"/>
          <p:cNvSpPr/>
          <p:nvPr/>
        </p:nvSpPr>
        <p:spPr>
          <a:xfrm>
            <a:off x="4405219" y="260648"/>
            <a:ext cx="4572000" cy="175432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i="1" dirty="0" smtClean="0"/>
              <a:t>H. </a:t>
            </a:r>
            <a:r>
              <a:rPr lang="en-US" i="1" dirty="0" err="1" smtClean="0"/>
              <a:t>floresiensis</a:t>
            </a:r>
            <a:r>
              <a:rPr lang="en-US" i="1" dirty="0" smtClean="0"/>
              <a:t> </a:t>
            </a:r>
            <a:r>
              <a:rPr lang="en-US" dirty="0" smtClean="0"/>
              <a:t>had primitive canine-premolar (comparable to </a:t>
            </a:r>
            <a:r>
              <a:rPr lang="en-US" i="1" dirty="0" smtClean="0"/>
              <a:t>H. erectus</a:t>
            </a:r>
            <a:r>
              <a:rPr lang="en-US" dirty="0" smtClean="0"/>
              <a:t>) and advanced molar morphologies (more progressive even compared to MH), a combination of dental traits unknown in any other hominin species.</a:t>
            </a:r>
            <a:endParaRPr lang="it-IT" dirty="0"/>
          </a:p>
        </p:txBody>
      </p:sp>
      <p:sp>
        <p:nvSpPr>
          <p:cNvPr id="4" name="Rettangolo 3"/>
          <p:cNvSpPr/>
          <p:nvPr/>
        </p:nvSpPr>
        <p:spPr>
          <a:xfrm>
            <a:off x="4437589" y="2132856"/>
            <a:ext cx="4572000" cy="230832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/>
              <a:t>This evidence contradicts the earlier claim of an entirely modern human-like dental</a:t>
            </a:r>
          </a:p>
          <a:p>
            <a:r>
              <a:rPr lang="en-US" dirty="0"/>
              <a:t>morphology of </a:t>
            </a:r>
            <a:r>
              <a:rPr lang="en-US" i="1" dirty="0"/>
              <a:t>H. </a:t>
            </a:r>
            <a:r>
              <a:rPr lang="en-US" i="1" dirty="0" err="1"/>
              <a:t>floresiensis</a:t>
            </a:r>
            <a:r>
              <a:rPr lang="en-US" dirty="0"/>
              <a:t>, while at the same time does not support the hypothesis </a:t>
            </a:r>
            <a:r>
              <a:rPr lang="en-US" dirty="0" smtClean="0"/>
              <a:t>that </a:t>
            </a:r>
            <a:r>
              <a:rPr lang="en-US" i="1" dirty="0" smtClean="0"/>
              <a:t>H</a:t>
            </a:r>
            <a:r>
              <a:rPr lang="en-US" i="1" dirty="0"/>
              <a:t>. </a:t>
            </a:r>
            <a:r>
              <a:rPr lang="en-US" i="1" dirty="0" err="1"/>
              <a:t>floresiensis</a:t>
            </a:r>
            <a:r>
              <a:rPr lang="en-US" i="1" dirty="0"/>
              <a:t> </a:t>
            </a:r>
            <a:r>
              <a:rPr lang="en-US" dirty="0"/>
              <a:t>originated from a much older </a:t>
            </a:r>
            <a:r>
              <a:rPr lang="en-US" i="1" dirty="0"/>
              <a:t>H. </a:t>
            </a:r>
            <a:r>
              <a:rPr lang="en-US" i="1" dirty="0" err="1"/>
              <a:t>habilis</a:t>
            </a:r>
            <a:r>
              <a:rPr lang="en-US" i="1" dirty="0"/>
              <a:t> </a:t>
            </a:r>
            <a:r>
              <a:rPr lang="en-US" dirty="0"/>
              <a:t>or </a:t>
            </a:r>
            <a:r>
              <a:rPr lang="en-US" i="1" dirty="0"/>
              <a:t>Australopithecus</a:t>
            </a:r>
            <a:r>
              <a:rPr lang="en-US" dirty="0"/>
              <a:t>-like </a:t>
            </a:r>
            <a:r>
              <a:rPr lang="en-US" dirty="0" smtClean="0"/>
              <a:t>small-brained hominin </a:t>
            </a:r>
            <a:r>
              <a:rPr lang="en-US" dirty="0"/>
              <a:t>species currently unknown in the Asian fossil record.</a:t>
            </a:r>
            <a:endParaRPr lang="it-IT" dirty="0"/>
          </a:p>
        </p:txBody>
      </p:sp>
      <p:sp>
        <p:nvSpPr>
          <p:cNvPr id="5" name="Rettangolo 4"/>
          <p:cNvSpPr/>
          <p:nvPr/>
        </p:nvSpPr>
        <p:spPr>
          <a:xfrm>
            <a:off x="4437589" y="4581128"/>
            <a:ext cx="4572000" cy="175432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it-IT" dirty="0" err="1"/>
              <a:t>These</a:t>
            </a:r>
            <a:r>
              <a:rPr lang="it-IT" dirty="0"/>
              <a:t> </a:t>
            </a:r>
            <a:r>
              <a:rPr lang="it-IT" dirty="0" err="1"/>
              <a:t>results</a:t>
            </a:r>
            <a:r>
              <a:rPr lang="it-IT" dirty="0"/>
              <a:t> are </a:t>
            </a:r>
            <a:r>
              <a:rPr lang="it-IT" dirty="0" err="1" smtClean="0"/>
              <a:t>however</a:t>
            </a:r>
            <a:r>
              <a:rPr lang="it-IT" dirty="0" smtClean="0"/>
              <a:t> </a:t>
            </a:r>
            <a:r>
              <a:rPr lang="en-US" dirty="0" smtClean="0"/>
              <a:t>consistent </a:t>
            </a:r>
            <a:r>
              <a:rPr lang="en-US" dirty="0"/>
              <a:t>with the alternative hypothesis that </a:t>
            </a:r>
            <a:r>
              <a:rPr lang="en-US" i="1" dirty="0"/>
              <a:t>H. </a:t>
            </a:r>
            <a:r>
              <a:rPr lang="en-US" i="1" dirty="0" err="1" smtClean="0"/>
              <a:t>floresiensis</a:t>
            </a:r>
            <a:r>
              <a:rPr lang="en-US" dirty="0" smtClean="0"/>
              <a:t> </a:t>
            </a:r>
            <a:r>
              <a:rPr lang="en-US" dirty="0"/>
              <a:t>derived from an earlier Asian</a:t>
            </a:r>
          </a:p>
          <a:p>
            <a:r>
              <a:rPr lang="en-US" dirty="0"/>
              <a:t>Homo erectus population and experienced substantial body and brain size dwarfism in </a:t>
            </a:r>
            <a:r>
              <a:rPr lang="en-US" dirty="0" smtClean="0"/>
              <a:t>an </a:t>
            </a:r>
            <a:r>
              <a:rPr lang="it-IT" dirty="0" err="1" smtClean="0"/>
              <a:t>isolated</a:t>
            </a:r>
            <a:r>
              <a:rPr lang="it-IT" dirty="0" smtClean="0"/>
              <a:t> </a:t>
            </a:r>
            <a:r>
              <a:rPr lang="it-IT" dirty="0" err="1"/>
              <a:t>insular</a:t>
            </a:r>
            <a:r>
              <a:rPr lang="it-IT" dirty="0"/>
              <a:t> </a:t>
            </a:r>
            <a:r>
              <a:rPr lang="it-IT" dirty="0" err="1"/>
              <a:t>setting</a:t>
            </a:r>
            <a:r>
              <a:rPr lang="it-IT" dirty="0"/>
              <a:t>.</a:t>
            </a:r>
          </a:p>
        </p:txBody>
      </p:sp>
      <p:sp>
        <p:nvSpPr>
          <p:cNvPr id="6" name="CasellaDiTesto 5"/>
          <p:cNvSpPr txBox="1"/>
          <p:nvPr/>
        </p:nvSpPr>
        <p:spPr>
          <a:xfrm>
            <a:off x="179512" y="6453336"/>
            <a:ext cx="20249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(Kaifu et al., 2015)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932788660"/>
      </p:ext>
    </p:extLst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57813" y="2000250"/>
            <a:ext cx="2571750" cy="170973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1987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it-IT" smtClean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143250" y="214313"/>
            <a:ext cx="2376488" cy="264318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1989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14313" y="1071563"/>
            <a:ext cx="3282950" cy="4857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071813" y="3500438"/>
            <a:ext cx="2924175" cy="23336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174" name="Picture 6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500813" y="4429125"/>
            <a:ext cx="2122487" cy="20002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Vertice">
  <a:themeElements>
    <a:clrScheme name="Vertice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Vertice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Vertice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3168</TotalTime>
  <Words>3549</Words>
  <Application>Microsoft Office PowerPoint</Application>
  <PresentationFormat>Presentazione su schermo (4:3)</PresentationFormat>
  <Paragraphs>527</Paragraphs>
  <Slides>101</Slides>
  <Notes>88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101</vt:i4>
      </vt:variant>
    </vt:vector>
  </HeadingPairs>
  <TitlesOfParts>
    <vt:vector size="102" baseType="lpstr">
      <vt:lpstr>Vertice</vt:lpstr>
      <vt:lpstr>Il genere homo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Out of Africa.....</vt:lpstr>
      <vt:lpstr>Out of Africa.....</vt:lpstr>
      <vt:lpstr>Out of Africa.....</vt:lpstr>
      <vt:lpstr>Out of Africa.....</vt:lpstr>
      <vt:lpstr>Out of Africa.....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Out of Africa.....</vt:lpstr>
      <vt:lpstr>Out of Africa.....</vt:lpstr>
      <vt:lpstr>Presentazione standard di PowerPoint</vt:lpstr>
      <vt:lpstr>Out of Africa.....verso l’Asia</vt:lpstr>
      <vt:lpstr>Out of Africa.....chi?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Out of Africa.....chi?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Soa Bassin, Flores 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Marta</dc:creator>
  <cp:lastModifiedBy>Julie Arnaud</cp:lastModifiedBy>
  <cp:revision>68</cp:revision>
  <dcterms:created xsi:type="dcterms:W3CDTF">2010-10-29T09:12:45Z</dcterms:created>
  <dcterms:modified xsi:type="dcterms:W3CDTF">2015-11-23T15:20:37Z</dcterms:modified>
</cp:coreProperties>
</file>