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sldIdLst>
    <p:sldId id="257" r:id="rId2"/>
    <p:sldId id="340" r:id="rId3"/>
    <p:sldId id="258" r:id="rId4"/>
    <p:sldId id="372" r:id="rId5"/>
    <p:sldId id="371" r:id="rId6"/>
    <p:sldId id="365" r:id="rId7"/>
    <p:sldId id="366" r:id="rId8"/>
    <p:sldId id="373" r:id="rId9"/>
    <p:sldId id="374" r:id="rId10"/>
    <p:sldId id="343" r:id="rId11"/>
    <p:sldId id="375" r:id="rId12"/>
    <p:sldId id="259" r:id="rId13"/>
    <p:sldId id="262" r:id="rId14"/>
    <p:sldId id="263" r:id="rId15"/>
    <p:sldId id="367" r:id="rId16"/>
    <p:sldId id="260" r:id="rId17"/>
    <p:sldId id="369" r:id="rId18"/>
    <p:sldId id="266" r:id="rId19"/>
    <p:sldId id="302" r:id="rId20"/>
    <p:sldId id="267" r:id="rId21"/>
    <p:sldId id="268" r:id="rId22"/>
    <p:sldId id="344" r:id="rId23"/>
    <p:sldId id="376" r:id="rId24"/>
    <p:sldId id="349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350" r:id="rId35"/>
    <p:sldId id="377" r:id="rId36"/>
    <p:sldId id="378" r:id="rId37"/>
    <p:sldId id="351" r:id="rId38"/>
    <p:sldId id="370" r:id="rId39"/>
    <p:sldId id="345" r:id="rId40"/>
    <p:sldId id="346" r:id="rId41"/>
    <p:sldId id="347" r:id="rId42"/>
    <p:sldId id="348" r:id="rId43"/>
    <p:sldId id="382" r:id="rId44"/>
    <p:sldId id="270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281" r:id="rId55"/>
    <p:sldId id="282" r:id="rId56"/>
    <p:sldId id="283" r:id="rId57"/>
    <p:sldId id="284" r:id="rId58"/>
    <p:sldId id="285" r:id="rId59"/>
    <p:sldId id="379" r:id="rId60"/>
    <p:sldId id="380" r:id="rId61"/>
    <p:sldId id="381" r:id="rId62"/>
    <p:sldId id="286" r:id="rId63"/>
    <p:sldId id="287" r:id="rId64"/>
    <p:sldId id="288" r:id="rId65"/>
    <p:sldId id="290" r:id="rId66"/>
    <p:sldId id="291" r:id="rId67"/>
    <p:sldId id="292" r:id="rId68"/>
    <p:sldId id="352" r:id="rId69"/>
    <p:sldId id="353" r:id="rId70"/>
    <p:sldId id="354" r:id="rId71"/>
    <p:sldId id="355" r:id="rId72"/>
    <p:sldId id="356" r:id="rId73"/>
    <p:sldId id="358" r:id="rId74"/>
    <p:sldId id="359" r:id="rId75"/>
    <p:sldId id="360" r:id="rId76"/>
    <p:sldId id="361" r:id="rId77"/>
    <p:sldId id="295" r:id="rId78"/>
    <p:sldId id="311" r:id="rId79"/>
    <p:sldId id="313" r:id="rId80"/>
    <p:sldId id="316" r:id="rId81"/>
    <p:sldId id="317" r:id="rId82"/>
    <p:sldId id="309" r:id="rId83"/>
    <p:sldId id="320" r:id="rId84"/>
    <p:sldId id="321" r:id="rId85"/>
    <p:sldId id="362" r:id="rId86"/>
    <p:sldId id="392" r:id="rId87"/>
    <p:sldId id="363" r:id="rId88"/>
    <p:sldId id="364" r:id="rId89"/>
    <p:sldId id="298" r:id="rId90"/>
    <p:sldId id="299" r:id="rId91"/>
    <p:sldId id="301" r:id="rId92"/>
    <p:sldId id="328" r:id="rId93"/>
    <p:sldId id="330" r:id="rId94"/>
    <p:sldId id="332" r:id="rId95"/>
    <p:sldId id="333" r:id="rId96"/>
    <p:sldId id="334" r:id="rId97"/>
    <p:sldId id="335" r:id="rId98"/>
    <p:sldId id="393" r:id="rId99"/>
    <p:sldId id="329" r:id="rId100"/>
    <p:sldId id="394" r:id="rId101"/>
    <p:sldId id="395" r:id="rId10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4B70C-ABFD-4DA6-8B75-77FA8A8A4931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D9FD3-654E-405B-B57D-55C6081ACB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18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49BBB-5C8A-4E0D-8CAB-690DFF5ED2D1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070EE8-6AB8-46F6-BFE0-47F8C2A6150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1EA4BF-76D0-474E-BFA8-9420566567E9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z="2400" dirty="0"/>
              <a:t>Homo </a:t>
            </a:r>
            <a:r>
              <a:rPr lang="it-IT" sz="2400" dirty="0" err="1"/>
              <a:t>habilis</a:t>
            </a:r>
            <a:r>
              <a:rPr lang="it-IT" sz="2400" dirty="0"/>
              <a:t> (</a:t>
            </a:r>
            <a:r>
              <a:rPr lang="it-IT" sz="2400" dirty="0" err="1"/>
              <a:t>rudolfensis</a:t>
            </a:r>
            <a:r>
              <a:rPr lang="it-IT" sz="2400" dirty="0"/>
              <a:t>) KNM-ER 1470 </a:t>
            </a:r>
            <a:r>
              <a:rPr lang="it-IT" sz="2400" dirty="0" err="1"/>
              <a:t>Koobi</a:t>
            </a:r>
            <a:r>
              <a:rPr lang="it-IT" sz="2400" dirty="0"/>
              <a:t> Fora Kenia 1.8-1.9 milioni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9D5410-F543-4D1A-844E-DB8C4688E261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z="2400" dirty="0"/>
              <a:t>Homo </a:t>
            </a:r>
            <a:r>
              <a:rPr lang="it-IT" sz="2400" dirty="0" err="1"/>
              <a:t>habilis</a:t>
            </a:r>
            <a:r>
              <a:rPr lang="it-IT" sz="2400" dirty="0"/>
              <a:t> </a:t>
            </a:r>
            <a:r>
              <a:rPr lang="it-IT" sz="2400" dirty="0" err="1"/>
              <a:t>KNM.-ER</a:t>
            </a:r>
            <a:r>
              <a:rPr lang="it-IT" sz="2400" dirty="0"/>
              <a:t> 1813 </a:t>
            </a:r>
            <a:r>
              <a:rPr lang="it-IT" sz="2400" dirty="0" err="1"/>
              <a:t>Koobi</a:t>
            </a:r>
            <a:r>
              <a:rPr lang="it-IT" sz="2400" dirty="0"/>
              <a:t> Fora Kenia    1.9 milioni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F252D9-9615-4998-98AD-327901E961A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it-IT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59AB57-DB4F-4DAC-8924-7885CADD00A5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FR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z="2400" dirty="0"/>
              <a:t>Homo </a:t>
            </a:r>
            <a:r>
              <a:rPr lang="it-IT" sz="2400" dirty="0" err="1"/>
              <a:t>ergaster</a:t>
            </a:r>
            <a:r>
              <a:rPr lang="it-IT" sz="2400" dirty="0"/>
              <a:t> KNM-ER 3733   </a:t>
            </a:r>
            <a:r>
              <a:rPr lang="it-IT" sz="2400" dirty="0" err="1"/>
              <a:t>Koobi</a:t>
            </a:r>
            <a:r>
              <a:rPr lang="it-IT" sz="2400" dirty="0"/>
              <a:t> Fora, Kenia  1.75 milioni  850 cc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earliest fossil remains of the genus Homo have been </a:t>
            </a:r>
          </a:p>
          <a:p>
            <a:r>
              <a:rPr lang="en-US" dirty="0" smtClean="0"/>
              <a:t>discovered in eastern, southeastern, and southern Africa. </a:t>
            </a:r>
          </a:p>
          <a:p>
            <a:r>
              <a:rPr lang="en-US" dirty="0" smtClean="0"/>
              <a:t>The sample comprises about 200 skeletal fragments </a:t>
            </a:r>
          </a:p>
          <a:p>
            <a:r>
              <a:rPr lang="en-US" dirty="0" smtClean="0"/>
              <a:t>attributable to about 40 individuals and assigned to two </a:t>
            </a:r>
          </a:p>
          <a:p>
            <a:r>
              <a:rPr lang="en-US" dirty="0" smtClean="0"/>
              <a:t>species: H. </a:t>
            </a:r>
            <a:r>
              <a:rPr lang="en-US" dirty="0" err="1" smtClean="0"/>
              <a:t>rudolfensis</a:t>
            </a:r>
            <a:r>
              <a:rPr lang="en-US" dirty="0" smtClean="0"/>
              <a:t>, showing a combination of primitive </a:t>
            </a:r>
          </a:p>
          <a:p>
            <a:r>
              <a:rPr lang="en-US" dirty="0" smtClean="0"/>
              <a:t>dentition with Homo-like locomotion, and H. </a:t>
            </a:r>
            <a:r>
              <a:rPr lang="en-US" dirty="0" err="1" smtClean="0"/>
              <a:t>habilis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exhibiting a progressive reduction of tooth roots but </a:t>
            </a:r>
          </a:p>
          <a:p>
            <a:r>
              <a:rPr lang="en-US" dirty="0" smtClean="0"/>
              <a:t>resembling great apes in the postcranial skeleton. </a:t>
            </a:r>
          </a:p>
          <a:p>
            <a:r>
              <a:rPr lang="en-US" dirty="0" smtClean="0"/>
              <a:t>Their brain size was larger than in Australopithecus but </a:t>
            </a:r>
          </a:p>
          <a:p>
            <a:r>
              <a:rPr lang="en-US" dirty="0" smtClean="0"/>
              <a:t>smaller than in H. erectus.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0AF2-3F6E-4A78-8DF6-8EB28D8162F0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82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83</a:t>
            </a:fld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9FD3-654E-405B-B57D-55C6081ACB78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7AB32-619E-422A-86AD-1E650D309C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0CBDE-5453-4EAF-8382-7D898C74F6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69E66D8-687C-4E82-A9F2-051BC9648726}" type="datetimeFigureOut">
              <a:rPr lang="it-IT" smtClean="0"/>
              <a:pPr/>
              <a:t>23/11/2015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52889B-7C5A-42FB-8BC5-D6E3D931C0C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499992" y="2664296"/>
            <a:ext cx="4608512" cy="4149080"/>
            <a:chOff x="4499992" y="2664296"/>
            <a:chExt cx="4608512" cy="41490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CE7EB"/>
                </a:clrFrom>
                <a:clrTo>
                  <a:srgbClr val="ECE7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666" r="998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664296"/>
              <a:ext cx="4535603" cy="414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4572000" y="2664296"/>
              <a:ext cx="4536504" cy="4149080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75" name="Sottotitolo 2"/>
          <p:cNvSpPr>
            <a:spLocks noGrp="1"/>
          </p:cNvSpPr>
          <p:nvPr>
            <p:ph type="subTitle" idx="1"/>
          </p:nvPr>
        </p:nvSpPr>
        <p:spPr>
          <a:xfrm>
            <a:off x="2743200" y="5846589"/>
            <a:ext cx="6400800" cy="966787"/>
          </a:xfrm>
        </p:spPr>
        <p:txBody>
          <a:bodyPr/>
          <a:lstStyle/>
          <a:p>
            <a:pPr algn="r" eaLnBrk="1" hangingPunct="1"/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 </a:t>
            </a:r>
            <a:r>
              <a:rPr lang="it-IT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Arnaud</a:t>
            </a:r>
            <a:endParaRPr lang="it-IT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ulie.arnaud@unife.it</a:t>
            </a:r>
          </a:p>
        </p:txBody>
      </p:sp>
      <p:pic>
        <p:nvPicPr>
          <p:cNvPr id="3079" name="Immagine 10" descr="logo_e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5" y="158304"/>
            <a:ext cx="1016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 descr="http://erasmusmundus.uca.es/images/erasmusMundusLogo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B2CC">
                  <a:alpha val="3922"/>
                </a:srgbClr>
              </a:clrFrom>
              <a:clrTo>
                <a:srgbClr val="99B2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162902"/>
            <a:ext cx="2304256" cy="1032204"/>
          </a:xfrm>
          <a:prstGeom prst="rect">
            <a:avLst/>
          </a:prstGeom>
          <a:noFill/>
        </p:spPr>
      </p:pic>
      <p:pic>
        <p:nvPicPr>
          <p:cNvPr id="176136" name="Picture 8" descr="http://www.unife.it/studenti/agevolazioni/studenti-e-salute-2/LogoUnife.png/image"/>
          <p:cNvPicPr>
            <a:picLocks noChangeAspect="1" noChangeArrowheads="1"/>
          </p:cNvPicPr>
          <p:nvPr/>
        </p:nvPicPr>
        <p:blipFill>
          <a:blip r:embed="rId7" cstate="print"/>
          <a:srcRect r="59279"/>
          <a:stretch>
            <a:fillRect/>
          </a:stretch>
        </p:blipFill>
        <p:spPr bwMode="auto">
          <a:xfrm>
            <a:off x="179512" y="116632"/>
            <a:ext cx="1019251" cy="1124744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628800"/>
            <a:ext cx="9036496" cy="103549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genere </a:t>
            </a:r>
            <a:r>
              <a:rPr lang="it-IT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it-IT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79512" y="620688"/>
            <a:ext cx="4104456" cy="2291482"/>
            <a:chOff x="467544" y="2420888"/>
            <a:chExt cx="4104456" cy="22914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2420888"/>
              <a:ext cx="3749675" cy="134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67544" y="3789040"/>
              <a:ext cx="41044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Fragmentary calotte of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Homo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habilis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OH 16 from Olduvai Gorge, Tanzania, </a:t>
              </a:r>
            </a:p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Scale is 1cm. 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572000" y="1857598"/>
            <a:ext cx="4176464" cy="2579514"/>
            <a:chOff x="4572000" y="2276872"/>
            <a:chExt cx="4176464" cy="257951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2276872"/>
              <a:ext cx="36957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4572000" y="3933056"/>
              <a:ext cx="41764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Female? cranium KNM ER-1813 from </a:t>
              </a:r>
            </a:p>
            <a:p>
              <a:pPr algn="ctr"/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Koobi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Fora, Kenya, often assigned to </a:t>
              </a:r>
            </a:p>
            <a:p>
              <a:pPr algn="ctr"/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Homo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habilis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Scale is 1cm.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79512" y="44624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</a:t>
            </a:r>
            <a:endParaRPr lang="fr-FR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664" y="3140968"/>
            <a:ext cx="374527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69391" y="569658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24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0163"/>
            <a:ext cx="90932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img10.deviantart.net/5b41/i/2013/298/f/3/hippo_in_middle_late_pleistocene_mammalian_by_sinammonite-d6rrgd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733256"/>
            <a:ext cx="380083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453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wired.it/generibelle/files/2013/10/Elefante_20nano__sici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" y="116632"/>
            <a:ext cx="52863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10.deviantart.net/5b41/i/2013/298/f/3/hippo_in_middle_late_pleistocene_mammalian_by_sinammonite-d6rrg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50" y="4637507"/>
            <a:ext cx="5858073" cy="166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rig10.deviantart.net/d06d/f/2013/138/e/2/deinogalerix__the_gargantuan_gymnure_of_gargano_by_willemsvdmerwe-d65ppl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8" y="116632"/>
            <a:ext cx="2868171" cy="168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" y="4149080"/>
            <a:ext cx="326231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0" y="116632"/>
            <a:ext cx="1472123" cy="27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56867" y="196430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Insular</a:t>
            </a:r>
            <a:r>
              <a:rPr lang="fr-FR" b="1" dirty="0" smtClean="0"/>
              <a:t> </a:t>
            </a:r>
            <a:r>
              <a:rPr lang="fr-FR" b="1" dirty="0" err="1" smtClean="0"/>
              <a:t>endemism</a:t>
            </a:r>
            <a:r>
              <a:rPr lang="fr-FR" b="1" dirty="0" smtClean="0"/>
              <a:t>:</a:t>
            </a:r>
          </a:p>
          <a:p>
            <a:r>
              <a:rPr lang="fr-FR" dirty="0" smtClean="0"/>
              <a:t>Limited ressources</a:t>
            </a:r>
          </a:p>
          <a:p>
            <a:r>
              <a:rPr lang="fr-FR" dirty="0" smtClean="0"/>
              <a:t>Absence of large </a:t>
            </a:r>
            <a:r>
              <a:rPr lang="fr-FR" dirty="0" err="1" smtClean="0"/>
              <a:t>predators</a:t>
            </a:r>
            <a:endParaRPr lang="fr-FR" dirty="0" smtClean="0"/>
          </a:p>
          <a:p>
            <a:r>
              <a:rPr lang="fr-FR" dirty="0" err="1" smtClean="0"/>
              <a:t>Genetic</a:t>
            </a:r>
            <a:r>
              <a:rPr lang="fr-FR" dirty="0" smtClean="0"/>
              <a:t> drift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371703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« the </a:t>
            </a:r>
            <a:r>
              <a:rPr lang="fr-FR" dirty="0" err="1" smtClean="0"/>
              <a:t>smallest</a:t>
            </a:r>
            <a:r>
              <a:rPr lang="fr-FR" dirty="0" smtClean="0"/>
              <a:t> </a:t>
            </a:r>
            <a:r>
              <a:rPr lang="fr-FR" dirty="0" err="1" smtClean="0"/>
              <a:t>become</a:t>
            </a:r>
            <a:r>
              <a:rPr lang="fr-FR" dirty="0" smtClean="0"/>
              <a:t> large and the </a:t>
            </a:r>
            <a:r>
              <a:rPr lang="fr-FR" dirty="0" err="1" smtClean="0"/>
              <a:t>largest</a:t>
            </a:r>
            <a:r>
              <a:rPr lang="fr-FR" dirty="0" smtClean="0"/>
              <a:t>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 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091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44624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</a:t>
            </a:r>
            <a:endParaRPr lang="fr-FR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357249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283968" y="183986"/>
            <a:ext cx="475252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Gracilità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dell’omero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del radio</a:t>
            </a:r>
          </a:p>
          <a:p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Gracile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humerus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radius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Epifisi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prossimale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falange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piccole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base of the hand phalange</a:t>
            </a:r>
          </a:p>
          <a:p>
            <a:pPr>
              <a:buFont typeface="Arial" pitchFamily="34" charset="0"/>
              <a:buChar char="•"/>
            </a:pP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Pilastro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ben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svilupato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developed pilaster</a:t>
            </a:r>
          </a:p>
          <a:p>
            <a:pPr>
              <a:buFont typeface="Arial" pitchFamily="34" charset="0"/>
              <a:buChar char="•"/>
            </a:pP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sezione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sectional geometry of the femur</a:t>
            </a:r>
          </a:p>
          <a:p>
            <a:endParaRPr lang="en-GB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Ancestrali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condivisi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ominidi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Sacro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piccolo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sacrum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Diafisi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falange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robuste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midshaft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phalanges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Scimmiesche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Scapola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robusta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scapula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Avanbraccio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lungo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forearm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6488668"/>
            <a:ext cx="2097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Haeusler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JHE 53(4), 2007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55456" y="44624"/>
            <a:ext cx="3480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rudolfensis</a:t>
            </a:r>
          </a:p>
        </p:txBody>
      </p:sp>
      <p:pic>
        <p:nvPicPr>
          <p:cNvPr id="9220" name="Picture 6" descr="Af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8529" y="764704"/>
            <a:ext cx="3609975" cy="59563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6444208" y="2492896"/>
            <a:ext cx="1502246" cy="1511896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528" y="4221088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KNM-ER 1470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1794" name="Picture 2" descr="http://3.bp.blogspot.com/-MJo4Xqh7riI/UCMahsTvqeI/AAAAAAAAAqU/8PEpYVxJPKw/s1600/KNM-ER_1470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30F0C"/>
              </a:clrFrom>
              <a:clrTo>
                <a:srgbClr val="130F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92696"/>
            <a:ext cx="6403222" cy="3400823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845372" y="3429000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1470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_habilis_knmer174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228600"/>
            <a:ext cx="5094288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600200" y="6248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rudolfensis </a:t>
            </a:r>
            <a:r>
              <a:rPr lang="it-I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KNM-ER 1470, Koobi Fora,  1.9-1.8 MA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Radice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zigomatici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situati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anteriormente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Anteriorly placed maxillary zygomatic roots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_habilis_1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"/>
            <a:ext cx="7010400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36512" y="61670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Faccia piatta e ortognata nella regione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subnasale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subnasally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orthognathic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63824"/>
          <a:stretch>
            <a:fillRect/>
          </a:stretch>
        </p:blipFill>
        <p:spPr bwMode="auto">
          <a:xfrm>
            <a:off x="0" y="44624"/>
            <a:ext cx="3886596" cy="113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517228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2197" y="2771636"/>
            <a:ext cx="4316307" cy="36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283968" y="6504314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60000 (1.78-1.87 Ma) e 62003 1.90-1.95 Ma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1800" y="227687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1.91-1.95 Ma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78839" y="1268760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62000: 8 anni (?)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Corona ~ primo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Palato più corto che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504" y="3573016"/>
            <a:ext cx="4518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Molari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premolari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piccoli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molars and premolars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alto ma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stretto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mesiolateralmente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but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mediolaterally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narrow corpora</a:t>
            </a:r>
            <a:endParaRPr lang="en-US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bilis_uomo"/>
          <p:cNvPicPr>
            <a:picLocks noChangeAspect="1" noChangeArrowheads="1"/>
          </p:cNvPicPr>
          <p:nvPr/>
        </p:nvPicPr>
        <p:blipFill>
          <a:blip r:embed="rId3" cstate="print"/>
          <a:srcRect l="10951" t="-98" r="13817" b="30478"/>
          <a:stretch>
            <a:fillRect/>
          </a:stretch>
        </p:blipFill>
        <p:spPr bwMode="auto">
          <a:xfrm>
            <a:off x="2438400" y="228600"/>
            <a:ext cx="44434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rudolfensis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(2.5-1.6 M.a)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162800" y="2286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(2.0-1.6 M.a)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752600" y="838200"/>
            <a:ext cx="8382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6705600" y="914400"/>
            <a:ext cx="7620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5496" y="1676400"/>
            <a:ext cx="23308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Morfologia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robusta </a:t>
            </a:r>
          </a:p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robust mophology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maggiore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(750 cm3)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CC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faccia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robusta (larga a metà altezza 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ortognata)</a:t>
            </a:r>
          </a:p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robust face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trova a Koobi Fora, Chemeron 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Uraha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948264" y="1772816"/>
            <a:ext cx="21957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gracile</a:t>
            </a:r>
          </a:p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gracile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cervello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ridotto (610 cm3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&lt;CC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trova a Koobi Fora, Omo e Olduvai.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4030663" y="304800"/>
            <a:ext cx="1470025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1964, Leakey </a:t>
            </a:r>
            <a:r>
              <a:rPr lang="it-IT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537" y="692696"/>
            <a:ext cx="5986463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7503" y="260648"/>
            <a:ext cx="3050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morfologiche dimostrano che i individui erano capace di avere una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efficace. Pero il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talus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meno umano che il resto del piede e ha una morfologia scimmiesca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dell’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può essere piazzata tra quella occasionale dei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quella obbligata dei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bipedism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the talus has ape-like morphology.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bipedism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placed somewhere between the occasional one of the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obligatory one of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Ccran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70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23928" y="1268760"/>
            <a:ext cx="24003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ergaster/erectus</a:t>
            </a:r>
          </a:p>
        </p:txBody>
      </p:sp>
      <p:pic>
        <p:nvPicPr>
          <p:cNvPr id="4" name="Picture 4" descr="http://www.cryptomundo.com/wp-content/uploads/hom_habil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6302" y="0"/>
            <a:ext cx="2567698" cy="234888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660233" y="4005064"/>
            <a:ext cx="248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Gradual increase of cranium capacity of the hominids continue in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erectus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(950 cc). 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social progress: organized hunting, diversification of tools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188640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erectus</a:t>
            </a:r>
            <a:endParaRPr lang="fr-FR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spect="1" noChangeArrowheads="1"/>
          </p:cNvSpPr>
          <p:nvPr/>
        </p:nvSpPr>
        <p:spPr bwMode="auto">
          <a:xfrm>
            <a:off x="265113" y="357336"/>
            <a:ext cx="1117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200">
                <a:latin typeface="Times New Roman" panose="02020603050405020304" pitchFamily="18" charset="0"/>
                <a:cs typeface="Times New Roman" panose="02020603050405020304" pitchFamily="18" charset="0"/>
              </a:rPr>
              <a:t>Migliaia d'anni</a:t>
            </a:r>
          </a:p>
          <a:p>
            <a:pPr eaLnBrk="0" hangingPunct="0"/>
            <a:r>
              <a:rPr lang="en-GB" sz="1200">
                <a:latin typeface="Times New Roman" panose="02020603050405020304" pitchFamily="18" charset="0"/>
                <a:cs typeface="Times New Roman" panose="02020603050405020304" pitchFamily="18" charset="0"/>
              </a:rPr>
              <a:t>dal presente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688" y="982663"/>
            <a:ext cx="744537" cy="5457825"/>
            <a:chOff x="28" y="538"/>
            <a:chExt cx="528" cy="34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44" y="539"/>
              <a:ext cx="112" cy="3437"/>
              <a:chOff x="444" y="539"/>
              <a:chExt cx="112" cy="3437"/>
            </a:xfrm>
          </p:grpSpPr>
          <p:sp>
            <p:nvSpPr>
              <p:cNvPr id="4145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44" y="539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44" y="704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444" y="87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44" y="1035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44" y="120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0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44" y="1366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1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44" y="1530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2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44" y="186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44" y="2191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444" y="252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5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44" y="2851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44" y="1696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44" y="202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44" y="2356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9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44" y="268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444" y="3016"/>
                <a:ext cx="112" cy="127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444" y="3356"/>
                <a:ext cx="112" cy="123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444" y="368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44" y="319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44" y="3521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444" y="385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39" name="Text Box 26"/>
            <p:cNvSpPr txBox="1">
              <a:spLocks noChangeAspect="1" noChangeArrowheads="1"/>
            </p:cNvSpPr>
            <p:nvPr/>
          </p:nvSpPr>
          <p:spPr bwMode="auto">
            <a:xfrm>
              <a:off x="84" y="1258"/>
              <a:ext cx="29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  <p:sp>
          <p:nvSpPr>
            <p:cNvPr id="4140" name="Text Box 27"/>
            <p:cNvSpPr txBox="1">
              <a:spLocks noChangeAspect="1" noChangeArrowheads="1"/>
            </p:cNvSpPr>
            <p:nvPr/>
          </p:nvSpPr>
          <p:spPr bwMode="auto">
            <a:xfrm>
              <a:off x="28" y="2089"/>
              <a:ext cx="34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4141" name="Text Box 28"/>
            <p:cNvSpPr txBox="1">
              <a:spLocks noChangeAspect="1" noChangeArrowheads="1"/>
            </p:cNvSpPr>
            <p:nvPr/>
          </p:nvSpPr>
          <p:spPr bwMode="auto">
            <a:xfrm>
              <a:off x="28" y="2916"/>
              <a:ext cx="34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</a:p>
          </p:txBody>
        </p:sp>
        <p:sp>
          <p:nvSpPr>
            <p:cNvPr id="4142" name="Line 29"/>
            <p:cNvSpPr>
              <a:spLocks noChangeShapeType="1"/>
            </p:cNvSpPr>
            <p:nvPr/>
          </p:nvSpPr>
          <p:spPr bwMode="auto">
            <a:xfrm>
              <a:off x="397" y="538"/>
              <a:ext cx="0" cy="3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43" name="Text Box 30"/>
            <p:cNvSpPr txBox="1">
              <a:spLocks noChangeAspect="1" noChangeArrowheads="1"/>
            </p:cNvSpPr>
            <p:nvPr/>
          </p:nvSpPr>
          <p:spPr bwMode="auto">
            <a:xfrm>
              <a:off x="28" y="3743"/>
              <a:ext cx="34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</a:p>
          </p:txBody>
        </p:sp>
        <p:sp>
          <p:nvSpPr>
            <p:cNvPr id="4144" name="Text Box 31"/>
            <p:cNvSpPr txBox="1">
              <a:spLocks noChangeAspect="1" noChangeArrowheads="1"/>
            </p:cNvSpPr>
            <p:nvPr/>
          </p:nvSpPr>
          <p:spPr bwMode="auto">
            <a:xfrm>
              <a:off x="84" y="599"/>
              <a:ext cx="29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sp>
        <p:nvSpPr>
          <p:cNvPr id="4100" name="Text Box 32"/>
          <p:cNvSpPr txBox="1">
            <a:spLocks noChangeAspect="1" noChangeArrowheads="1"/>
          </p:cNvSpPr>
          <p:nvPr/>
        </p:nvSpPr>
        <p:spPr bwMode="auto">
          <a:xfrm>
            <a:off x="4584700" y="377617"/>
            <a:ext cx="2185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600">
                <a:latin typeface="Times New Roman" panose="02020603050405020304" pitchFamily="18" charset="0"/>
                <a:cs typeface="Times New Roman" panose="02020603050405020304" pitchFamily="18" charset="0"/>
              </a:rPr>
              <a:t>Africa &amp; Vicino Oriente</a:t>
            </a:r>
          </a:p>
        </p:txBody>
      </p:sp>
      <p:sp>
        <p:nvSpPr>
          <p:cNvPr id="4101" name="Text Box 33"/>
          <p:cNvSpPr txBox="1">
            <a:spLocks noChangeAspect="1" noChangeArrowheads="1"/>
          </p:cNvSpPr>
          <p:nvPr/>
        </p:nvSpPr>
        <p:spPr bwMode="auto">
          <a:xfrm>
            <a:off x="7359650" y="377617"/>
            <a:ext cx="15392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Estremo Oriente</a:t>
            </a:r>
          </a:p>
        </p:txBody>
      </p:sp>
      <p:sp>
        <p:nvSpPr>
          <p:cNvPr id="4102" name="Text Box 34"/>
          <p:cNvSpPr txBox="1">
            <a:spLocks noChangeAspect="1" noChangeArrowheads="1"/>
          </p:cNvSpPr>
          <p:nvPr/>
        </p:nvSpPr>
        <p:spPr bwMode="auto">
          <a:xfrm>
            <a:off x="2651125" y="377617"/>
            <a:ext cx="777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600">
                <a:latin typeface="Times New Roman" panose="02020603050405020304" pitchFamily="18" charset="0"/>
                <a:cs typeface="Times New Roman" panose="02020603050405020304" pitchFamily="18" charset="0"/>
              </a:rPr>
              <a:t>Europa</a:t>
            </a:r>
          </a:p>
        </p:txBody>
      </p:sp>
      <p:sp>
        <p:nvSpPr>
          <p:cNvPr id="4103" name="Text Box 35"/>
          <p:cNvSpPr txBox="1">
            <a:spLocks noChangeArrowheads="1"/>
          </p:cNvSpPr>
          <p:nvPr/>
        </p:nvSpPr>
        <p:spPr bwMode="auto">
          <a:xfrm>
            <a:off x="611188" y="2044700"/>
            <a:ext cx="216058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120000"/>
              </a:lnSpc>
            </a:pPr>
            <a:r>
              <a:rPr lang="en-GB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Diffusione in Europa</a:t>
            </a:r>
          </a:p>
          <a:p>
            <a:pPr algn="r" eaLnBrk="0" hangingPunct="0">
              <a:lnSpc>
                <a:spcPct val="120000"/>
              </a:lnSpc>
            </a:pPr>
            <a:r>
              <a:rPr lang="en-GB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dell' Acheuleano</a:t>
            </a:r>
          </a:p>
          <a:p>
            <a:pPr algn="r" eaLnBrk="0" hangingPunct="0">
              <a:lnSpc>
                <a:spcPct val="120000"/>
              </a:lnSpc>
            </a:pPr>
            <a:r>
              <a:rPr lang="en-GB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H. heidelbergensis</a:t>
            </a:r>
            <a:r>
              <a:rPr lang="en-GB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04" name="Text Box 36"/>
          <p:cNvSpPr txBox="1">
            <a:spLocks noChangeArrowheads="1"/>
          </p:cNvSpPr>
          <p:nvPr/>
        </p:nvSpPr>
        <p:spPr bwMode="auto">
          <a:xfrm>
            <a:off x="1033250" y="2981325"/>
            <a:ext cx="163057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120000"/>
              </a:lnSpc>
            </a:pP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Primi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esseri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umani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hangingPunct="0">
              <a:lnSpc>
                <a:spcPct val="12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Europa:</a:t>
            </a:r>
          </a:p>
          <a:p>
            <a:pPr algn="r" eaLnBrk="0" hangingPunct="0">
              <a:lnSpc>
                <a:spcPct val="120000"/>
              </a:lnSpc>
            </a:pP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Atapuerca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TD6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 Box 37"/>
          <p:cNvSpPr txBox="1">
            <a:spLocks noChangeArrowheads="1"/>
          </p:cNvSpPr>
          <p:nvPr/>
        </p:nvSpPr>
        <p:spPr bwMode="auto">
          <a:xfrm>
            <a:off x="1079388" y="5070475"/>
            <a:ext cx="260520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12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diffusione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extra-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africana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hangingPunct="0">
              <a:lnSpc>
                <a:spcPct val="120000"/>
              </a:lnSpc>
            </a:pP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Dmanissi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694" name="Line 38"/>
          <p:cNvSpPr>
            <a:spLocks noChangeShapeType="1"/>
          </p:cNvSpPr>
          <p:nvPr/>
        </p:nvSpPr>
        <p:spPr bwMode="auto">
          <a:xfrm rot="300000" flipV="1">
            <a:off x="2560638" y="2287588"/>
            <a:ext cx="1503362" cy="1492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lg"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7" name="AutoShape 39"/>
          <p:cNvSpPr>
            <a:spLocks noChangeArrowheads="1"/>
          </p:cNvSpPr>
          <p:nvPr/>
        </p:nvSpPr>
        <p:spPr bwMode="auto">
          <a:xfrm>
            <a:off x="6508750" y="4225925"/>
            <a:ext cx="1079500" cy="485775"/>
          </a:xfrm>
          <a:prstGeom prst="leftRightArrow">
            <a:avLst>
              <a:gd name="adj1" fmla="val 50000"/>
              <a:gd name="adj2" fmla="val 44444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8" name="AutoShape 40"/>
          <p:cNvSpPr>
            <a:spLocks noChangeAspect="1" noChangeArrowheads="1"/>
          </p:cNvSpPr>
          <p:nvPr/>
        </p:nvSpPr>
        <p:spPr bwMode="auto">
          <a:xfrm rot="5400000" flipH="1">
            <a:off x="6163469" y="1566069"/>
            <a:ext cx="1693863" cy="1285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974 h 21600"/>
              <a:gd name="T14" fmla="*/ 18424 w 21600"/>
              <a:gd name="T15" fmla="*/ 81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974"/>
                </a:lnTo>
                <a:cubicBezTo>
                  <a:pt x="5564" y="3974"/>
                  <a:pt x="0" y="7638"/>
                  <a:pt x="0" y="12158"/>
                </a:cubicBezTo>
                <a:lnTo>
                  <a:pt x="0" y="21600"/>
                </a:lnTo>
                <a:lnTo>
                  <a:pt x="4303" y="21600"/>
                </a:lnTo>
                <a:lnTo>
                  <a:pt x="4303" y="12158"/>
                </a:lnTo>
                <a:cubicBezTo>
                  <a:pt x="4303" y="9963"/>
                  <a:pt x="7940" y="8184"/>
                  <a:pt x="12427" y="8184"/>
                </a:cubicBezTo>
                <a:lnTo>
                  <a:pt x="12427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AutoShape 41"/>
          <p:cNvSpPr>
            <a:spLocks noChangeAspect="1" noChangeArrowheads="1"/>
          </p:cNvSpPr>
          <p:nvPr/>
        </p:nvSpPr>
        <p:spPr bwMode="auto">
          <a:xfrm>
            <a:off x="5737225" y="1041400"/>
            <a:ext cx="833438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0" name="AutoShape 42"/>
          <p:cNvSpPr>
            <a:spLocks noChangeAspect="1" noChangeArrowheads="1"/>
          </p:cNvSpPr>
          <p:nvPr/>
        </p:nvSpPr>
        <p:spPr bwMode="auto">
          <a:xfrm flipH="1">
            <a:off x="4564063" y="1041400"/>
            <a:ext cx="833437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1" name="AutoShape 43"/>
          <p:cNvSpPr>
            <a:spLocks noChangeAspect="1" noChangeArrowheads="1"/>
          </p:cNvSpPr>
          <p:nvPr/>
        </p:nvSpPr>
        <p:spPr bwMode="auto">
          <a:xfrm>
            <a:off x="5054600" y="868363"/>
            <a:ext cx="1017588" cy="941387"/>
          </a:xfrm>
          <a:prstGeom prst="upArrow">
            <a:avLst>
              <a:gd name="adj1" fmla="val 25963"/>
              <a:gd name="adj2" fmla="val 17681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2" name="AutoShape 44"/>
          <p:cNvSpPr>
            <a:spLocks noChangeAspect="1" noChangeArrowheads="1"/>
          </p:cNvSpPr>
          <p:nvPr/>
        </p:nvSpPr>
        <p:spPr bwMode="auto">
          <a:xfrm rot="5400000" flipH="1">
            <a:off x="4328319" y="1343819"/>
            <a:ext cx="1751013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05 h 21600"/>
              <a:gd name="T14" fmla="*/ 19368 w 21600"/>
              <a:gd name="T15" fmla="*/ 80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725" y="0"/>
                </a:lnTo>
                <a:lnTo>
                  <a:pt x="14725" y="4105"/>
                </a:lnTo>
                <a:lnTo>
                  <a:pt x="12427" y="4105"/>
                </a:lnTo>
                <a:cubicBezTo>
                  <a:pt x="5564" y="4105"/>
                  <a:pt x="0" y="7710"/>
                  <a:pt x="0" y="12158"/>
                </a:cubicBezTo>
                <a:lnTo>
                  <a:pt x="0" y="21600"/>
                </a:lnTo>
                <a:lnTo>
                  <a:pt x="4035" y="21600"/>
                </a:lnTo>
                <a:lnTo>
                  <a:pt x="4035" y="12158"/>
                </a:lnTo>
                <a:cubicBezTo>
                  <a:pt x="4035" y="9891"/>
                  <a:pt x="7792" y="8053"/>
                  <a:pt x="12427" y="8053"/>
                </a:cubicBezTo>
                <a:lnTo>
                  <a:pt x="14725" y="8053"/>
                </a:lnTo>
                <a:lnTo>
                  <a:pt x="14725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3" name="AutoShape 45"/>
          <p:cNvSpPr>
            <a:spLocks noChangeAspect="1" noChangeArrowheads="1"/>
          </p:cNvSpPr>
          <p:nvPr/>
        </p:nvSpPr>
        <p:spPr bwMode="auto">
          <a:xfrm rot="5400000" flipH="1">
            <a:off x="7620793" y="107157"/>
            <a:ext cx="265113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4" name="AutoShape 46"/>
          <p:cNvSpPr>
            <a:spLocks noChangeAspect="1" noChangeArrowheads="1"/>
          </p:cNvSpPr>
          <p:nvPr/>
        </p:nvSpPr>
        <p:spPr bwMode="auto">
          <a:xfrm rot="-5400000">
            <a:off x="3298031" y="107157"/>
            <a:ext cx="265113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AutoShape 47"/>
          <p:cNvSpPr>
            <a:spLocks noChangeAspect="1" noChangeArrowheads="1"/>
          </p:cNvSpPr>
          <p:nvPr/>
        </p:nvSpPr>
        <p:spPr bwMode="auto">
          <a:xfrm>
            <a:off x="2519363" y="987425"/>
            <a:ext cx="1014412" cy="2112963"/>
          </a:xfrm>
          <a:prstGeom prst="upArrow">
            <a:avLst>
              <a:gd name="adj1" fmla="val 25963"/>
              <a:gd name="adj2" fmla="val 65796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6" name="AutoShape 48"/>
          <p:cNvSpPr>
            <a:spLocks noChangeAspect="1" noChangeArrowheads="1"/>
          </p:cNvSpPr>
          <p:nvPr/>
        </p:nvSpPr>
        <p:spPr bwMode="auto">
          <a:xfrm flipH="1">
            <a:off x="4168775" y="2413000"/>
            <a:ext cx="1193800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813 h 21600"/>
              <a:gd name="T14" fmla="*/ 19174 w 21600"/>
              <a:gd name="T15" fmla="*/ 8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092" y="0"/>
                </a:lnTo>
                <a:lnTo>
                  <a:pt x="15092" y="3813"/>
                </a:lnTo>
                <a:lnTo>
                  <a:pt x="12427" y="3813"/>
                </a:lnTo>
                <a:cubicBezTo>
                  <a:pt x="5564" y="3813"/>
                  <a:pt x="0" y="7549"/>
                  <a:pt x="0" y="12158"/>
                </a:cubicBezTo>
                <a:lnTo>
                  <a:pt x="0" y="21600"/>
                </a:lnTo>
                <a:lnTo>
                  <a:pt x="4632" y="21600"/>
                </a:lnTo>
                <a:lnTo>
                  <a:pt x="4632" y="12158"/>
                </a:lnTo>
                <a:cubicBezTo>
                  <a:pt x="4632" y="10052"/>
                  <a:pt x="8122" y="8345"/>
                  <a:pt x="12427" y="8345"/>
                </a:cubicBezTo>
                <a:lnTo>
                  <a:pt x="15092" y="8345"/>
                </a:lnTo>
                <a:lnTo>
                  <a:pt x="15092" y="12158"/>
                </a:lnTo>
                <a:close/>
              </a:path>
            </a:pathLst>
          </a:custGeom>
          <a:solidFill>
            <a:srgbClr val="FFFFCC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AutoShape 49"/>
          <p:cNvSpPr>
            <a:spLocks noChangeAspect="1" noChangeArrowheads="1"/>
          </p:cNvSpPr>
          <p:nvPr/>
        </p:nvSpPr>
        <p:spPr bwMode="auto">
          <a:xfrm>
            <a:off x="7594600" y="1063625"/>
            <a:ext cx="1017588" cy="2327275"/>
          </a:xfrm>
          <a:prstGeom prst="upArrow">
            <a:avLst>
              <a:gd name="adj1" fmla="val 25963"/>
              <a:gd name="adj2" fmla="val 72243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AutoShape 50"/>
          <p:cNvSpPr>
            <a:spLocks noChangeAspect="1" noChangeArrowheads="1"/>
          </p:cNvSpPr>
          <p:nvPr/>
        </p:nvSpPr>
        <p:spPr bwMode="auto">
          <a:xfrm>
            <a:off x="7597775" y="2968625"/>
            <a:ext cx="1014413" cy="2328863"/>
          </a:xfrm>
          <a:prstGeom prst="upArrow">
            <a:avLst>
              <a:gd name="adj1" fmla="val 25963"/>
              <a:gd name="adj2" fmla="val 72519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AutoShape 51"/>
          <p:cNvSpPr>
            <a:spLocks noChangeAspect="1" noChangeArrowheads="1"/>
          </p:cNvSpPr>
          <p:nvPr/>
        </p:nvSpPr>
        <p:spPr bwMode="auto">
          <a:xfrm rot="5400000" flipH="1">
            <a:off x="7402513" y="4548187"/>
            <a:ext cx="547688" cy="1897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0" name="AutoShape 52"/>
          <p:cNvSpPr>
            <a:spLocks noChangeAspect="1" noChangeArrowheads="1"/>
          </p:cNvSpPr>
          <p:nvPr/>
        </p:nvSpPr>
        <p:spPr bwMode="auto">
          <a:xfrm>
            <a:off x="5737225" y="2413000"/>
            <a:ext cx="1193800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813 h 21600"/>
              <a:gd name="T14" fmla="*/ 19174 w 21600"/>
              <a:gd name="T15" fmla="*/ 8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092" y="0"/>
                </a:lnTo>
                <a:lnTo>
                  <a:pt x="15092" y="3813"/>
                </a:lnTo>
                <a:lnTo>
                  <a:pt x="12427" y="3813"/>
                </a:lnTo>
                <a:cubicBezTo>
                  <a:pt x="5564" y="3813"/>
                  <a:pt x="0" y="7549"/>
                  <a:pt x="0" y="12158"/>
                </a:cubicBezTo>
                <a:lnTo>
                  <a:pt x="0" y="21600"/>
                </a:lnTo>
                <a:lnTo>
                  <a:pt x="4632" y="21600"/>
                </a:lnTo>
                <a:lnTo>
                  <a:pt x="4632" y="12158"/>
                </a:lnTo>
                <a:cubicBezTo>
                  <a:pt x="4632" y="10052"/>
                  <a:pt x="8122" y="8345"/>
                  <a:pt x="12427" y="8345"/>
                </a:cubicBezTo>
                <a:lnTo>
                  <a:pt x="15092" y="8345"/>
                </a:lnTo>
                <a:lnTo>
                  <a:pt x="15092" y="12158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1" name="AutoShape 53"/>
          <p:cNvSpPr>
            <a:spLocks noChangeAspect="1" noChangeArrowheads="1"/>
          </p:cNvSpPr>
          <p:nvPr/>
        </p:nvSpPr>
        <p:spPr bwMode="auto">
          <a:xfrm>
            <a:off x="4930775" y="3270250"/>
            <a:ext cx="1247775" cy="3048000"/>
          </a:xfrm>
          <a:prstGeom prst="upArrow">
            <a:avLst>
              <a:gd name="adj1" fmla="val 25963"/>
              <a:gd name="adj2" fmla="val 77161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2" name="AutoShape 54"/>
          <p:cNvSpPr>
            <a:spLocks noChangeAspect="1" noChangeArrowheads="1"/>
          </p:cNvSpPr>
          <p:nvPr/>
        </p:nvSpPr>
        <p:spPr bwMode="auto">
          <a:xfrm rot="-5400000">
            <a:off x="3167063" y="1781175"/>
            <a:ext cx="549275" cy="1247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CC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3" name="Oval 55"/>
          <p:cNvSpPr>
            <a:spLocks noChangeArrowheads="1"/>
          </p:cNvSpPr>
          <p:nvPr/>
        </p:nvSpPr>
        <p:spPr bwMode="auto">
          <a:xfrm>
            <a:off x="7246938" y="3197225"/>
            <a:ext cx="1693862" cy="6858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712" name="Text Box 56"/>
          <p:cNvSpPr txBox="1">
            <a:spLocks noChangeArrowheads="1"/>
          </p:cNvSpPr>
          <p:nvPr/>
        </p:nvSpPr>
        <p:spPr bwMode="auto">
          <a:xfrm>
            <a:off x="7273925" y="3348038"/>
            <a:ext cx="164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erectus </a:t>
            </a:r>
            <a:r>
              <a:rPr lang="en-GB" sz="2000" b="1">
                <a:solidFill>
                  <a:srgbClr val="CC0000"/>
                </a:solidFill>
                <a:latin typeface="Times New Roman" pitchFamily="18" charset="0"/>
                <a:cs typeface="Times New Roman" panose="02020603050405020304" pitchFamily="18" charset="0"/>
              </a:rPr>
              <a:t>s.s</a:t>
            </a: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25" name="Oval 57"/>
          <p:cNvSpPr>
            <a:spLocks noChangeArrowheads="1"/>
          </p:cNvSpPr>
          <p:nvPr/>
        </p:nvSpPr>
        <p:spPr bwMode="auto">
          <a:xfrm>
            <a:off x="3984625" y="4416425"/>
            <a:ext cx="3116263" cy="12192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714" name="Text Box 58"/>
          <p:cNvSpPr txBox="1">
            <a:spLocks noChangeArrowheads="1"/>
          </p:cNvSpPr>
          <p:nvPr/>
        </p:nvSpPr>
        <p:spPr bwMode="auto">
          <a:xfrm>
            <a:off x="4368800" y="4610100"/>
            <a:ext cx="238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sz="2000" b="1" i="1">
                <a:solidFill>
                  <a:srgbClr val="CC0000"/>
                </a:solidFill>
                <a:latin typeface="Times New Roman" pitchFamily="18" charset="0"/>
                <a:cs typeface="Times New Roman" panose="02020603050405020304" pitchFamily="18" charset="0"/>
              </a:rPr>
              <a:t>ergaster</a:t>
            </a:r>
            <a:endParaRPr lang="en-GB" sz="2000" b="1">
              <a:solidFill>
                <a:srgbClr val="CC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CC0000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i="1" dirty="0">
                <a:solidFill>
                  <a:srgbClr val="CC0000"/>
                </a:solidFill>
                <a:latin typeface="Times New Roman" pitchFamily="18" charset="0"/>
                <a:cs typeface="Times New Roman" panose="02020603050405020304" pitchFamily="18" charset="0"/>
              </a:rPr>
              <a:t>H. erectus </a:t>
            </a:r>
            <a:r>
              <a:rPr lang="en-GB" sz="2000" b="1" dirty="0">
                <a:solidFill>
                  <a:srgbClr val="CC0000"/>
                </a:solidFill>
                <a:latin typeface="Times New Roman" pitchFamily="18" charset="0"/>
                <a:cs typeface="Times New Roman" panose="02020603050405020304" pitchFamily="18" charset="0"/>
              </a:rPr>
              <a:t>africano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)</a:t>
            </a:r>
            <a:endParaRPr lang="en-GB" sz="2000" b="1" i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AutoShape 59"/>
          <p:cNvSpPr>
            <a:spLocks noChangeAspect="1" noChangeArrowheads="1"/>
          </p:cNvSpPr>
          <p:nvPr/>
        </p:nvSpPr>
        <p:spPr bwMode="auto">
          <a:xfrm rot="-5400000">
            <a:off x="3089275" y="2581276"/>
            <a:ext cx="549275" cy="1403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CC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3175000" y="1425575"/>
            <a:ext cx="2166938" cy="952500"/>
            <a:chOff x="2250" y="817"/>
            <a:chExt cx="1536" cy="600"/>
          </a:xfrm>
        </p:grpSpPr>
        <p:sp>
          <p:nvSpPr>
            <p:cNvPr id="4136" name="Line 61"/>
            <p:cNvSpPr>
              <a:spLocks noChangeShapeType="1"/>
            </p:cNvSpPr>
            <p:nvPr/>
          </p:nvSpPr>
          <p:spPr bwMode="auto">
            <a:xfrm>
              <a:off x="2250" y="818"/>
              <a:ext cx="768" cy="599"/>
            </a:xfrm>
            <a:prstGeom prst="line">
              <a:avLst/>
            </a:prstGeom>
            <a:noFill/>
            <a:ln w="57150" cmpd="thickThin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7" name="Line 62"/>
            <p:cNvSpPr>
              <a:spLocks noChangeShapeType="1"/>
            </p:cNvSpPr>
            <p:nvPr/>
          </p:nvSpPr>
          <p:spPr bwMode="auto">
            <a:xfrm flipH="1">
              <a:off x="3018" y="817"/>
              <a:ext cx="768" cy="599"/>
            </a:xfrm>
            <a:prstGeom prst="line">
              <a:avLst/>
            </a:prstGeom>
            <a:noFill/>
            <a:ln w="57150" cmpd="thickThin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29" name="Oval 63"/>
          <p:cNvSpPr>
            <a:spLocks noChangeArrowheads="1"/>
          </p:cNvSpPr>
          <p:nvPr/>
        </p:nvSpPr>
        <p:spPr bwMode="auto">
          <a:xfrm>
            <a:off x="1803400" y="987425"/>
            <a:ext cx="2438400" cy="6096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720" name="Text Box 64"/>
          <p:cNvSpPr txBox="1">
            <a:spLocks noChangeArrowheads="1"/>
          </p:cNvSpPr>
          <p:nvPr/>
        </p:nvSpPr>
        <p:spPr bwMode="auto">
          <a:xfrm>
            <a:off x="1874838" y="1093788"/>
            <a:ext cx="2297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neanderthalensis</a:t>
            </a:r>
          </a:p>
        </p:txBody>
      </p:sp>
      <p:sp>
        <p:nvSpPr>
          <p:cNvPr id="4131" name="Oval 65"/>
          <p:cNvSpPr>
            <a:spLocks noChangeArrowheads="1"/>
          </p:cNvSpPr>
          <p:nvPr/>
        </p:nvSpPr>
        <p:spPr bwMode="auto">
          <a:xfrm>
            <a:off x="4783138" y="987425"/>
            <a:ext cx="1558925" cy="6096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722" name="Text Box 66"/>
          <p:cNvSpPr txBox="1">
            <a:spLocks noChangeArrowheads="1"/>
          </p:cNvSpPr>
          <p:nvPr/>
        </p:nvSpPr>
        <p:spPr bwMode="auto">
          <a:xfrm>
            <a:off x="4921250" y="1089025"/>
            <a:ext cx="128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</a:p>
        </p:txBody>
      </p:sp>
      <p:sp>
        <p:nvSpPr>
          <p:cNvPr id="4133" name="Text Box 67"/>
          <p:cNvSpPr txBox="1">
            <a:spLocks noChangeArrowheads="1"/>
          </p:cNvSpPr>
          <p:nvPr/>
        </p:nvSpPr>
        <p:spPr bwMode="auto">
          <a:xfrm rot="-5400000">
            <a:off x="8061207" y="5414883"/>
            <a:ext cx="1797287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giorgio.manzi@uniroma1.it</a:t>
            </a:r>
          </a:p>
        </p:txBody>
      </p:sp>
      <p:sp>
        <p:nvSpPr>
          <p:cNvPr id="4134" name="Text Box 68"/>
          <p:cNvSpPr txBox="1">
            <a:spLocks noChangeArrowheads="1"/>
          </p:cNvSpPr>
          <p:nvPr/>
        </p:nvSpPr>
        <p:spPr bwMode="auto">
          <a:xfrm>
            <a:off x="1031875" y="4565650"/>
            <a:ext cx="234070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Industrie a scheggie e nuclei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TENTE\Documenti\FEDERICA\immagini scan\evoluzione\nuovi\distribuz ergaster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57200"/>
            <a:ext cx="5005388" cy="559435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14563" y="6215063"/>
            <a:ext cx="571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Principali siti con resti di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11663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ectus_ergaster_af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62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4064922" cy="218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764704"/>
            <a:ext cx="3096344" cy="217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429000"/>
            <a:ext cx="4248472" cy="249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OH9, calvario incompleto da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Olduvai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(caratteri condivisi con le forme asiatiche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4499992" y="908720"/>
            <a:ext cx="1080120" cy="129614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48064" y="404664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Toro sopraorbitario spesso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6300192" y="4581128"/>
            <a:ext cx="1728192" cy="720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961584" y="4123928"/>
            <a:ext cx="1944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Solco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sopratorale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059832" y="0"/>
            <a:ext cx="2093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Frontale sfuggente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995936" y="533400"/>
            <a:ext cx="54496" cy="9513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5436096" y="3356992"/>
            <a:ext cx="1872208" cy="4613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315200" y="2996952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Restringimento retroorbitario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1403648" y="1412776"/>
            <a:ext cx="2256656" cy="17281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51520" y="3140968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Linee temporali marcate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4064922" cy="218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764704"/>
            <a:ext cx="3096344" cy="217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429000"/>
            <a:ext cx="4248472" cy="249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0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OH9, </a:t>
            </a:r>
            <a:r>
              <a:rPr lang="it-IT" sz="20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incomplet calvaria from Olduvai</a:t>
            </a:r>
            <a:endParaRPr lang="it-IT" sz="20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it-IT" sz="20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(feature shared with asiatic form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4499992" y="908720"/>
            <a:ext cx="1080120" cy="129614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48064" y="404665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sus-orbital torus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6300192" y="4581128"/>
            <a:ext cx="1728192" cy="720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961584" y="4123928"/>
            <a:ext cx="2182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Sus-orbital sulcus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059832" y="0"/>
            <a:ext cx="2016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Receding frontal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995936" y="533400"/>
            <a:ext cx="54496" cy="9513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5436096" y="3356992"/>
            <a:ext cx="1872208" cy="4613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315200" y="2996952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Retro-orbital shrinkage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1403648" y="1412776"/>
            <a:ext cx="2256656" cy="17281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51520" y="3140968"/>
            <a:ext cx="2185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 temporal line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57163"/>
            <a:ext cx="8899525" cy="65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131840" y="188640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Carena sagitale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76256" y="1176586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Appiattimento </a:t>
            </a:r>
            <a:r>
              <a:rPr lang="it-IT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parasagittale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64288" y="2780928"/>
            <a:ext cx="147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Toro angolare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92280" y="4653136"/>
            <a:ext cx="157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Toro occipitale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5589240"/>
            <a:ext cx="25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Larghezza massima bassa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1844824"/>
            <a:ext cx="1512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Parietali</a:t>
            </a:r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convergenti</a:t>
            </a:r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verso l’alto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971550" y="261938"/>
            <a:ext cx="0" cy="6335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630872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2MA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1438" y="3133725"/>
            <a:ext cx="900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1 MA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4718050"/>
            <a:ext cx="90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1,5 MA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1557338"/>
            <a:ext cx="1042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500.000MA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188913"/>
            <a:ext cx="1116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100.000MA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 rot="5400000">
            <a:off x="-1174749" y="3703637"/>
            <a:ext cx="4895850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algn="ctr" eaLnBrk="0" hangingPunct="0"/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FORME ARCAICHE E CLASSICHE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116013" y="260350"/>
            <a:ext cx="2160587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di transizione</a:t>
            </a:r>
          </a:p>
          <a:p>
            <a:pPr eaLnBrk="0" hangingPunct="0"/>
            <a:r>
              <a:rPr lang="it-IT" sz="1600" i="1" dirty="0">
                <a:latin typeface="Times New Roman" pitchFamily="18" charset="0"/>
                <a:cs typeface="Times New Roman" panose="02020603050405020304" pitchFamily="18" charset="0"/>
              </a:rPr>
              <a:t>Homo </a:t>
            </a:r>
            <a:r>
              <a:rPr lang="it-IT" sz="1600" i="1" dirty="0" err="1">
                <a:latin typeface="Times New Roman" pitchFamily="18" charset="0"/>
                <a:cs typeface="Times New Roman" panose="02020603050405020304" pitchFamily="18" charset="0"/>
              </a:rPr>
              <a:t>ergaster</a:t>
            </a:r>
            <a:r>
              <a:rPr lang="it-IT" sz="1600" dirty="0">
                <a:latin typeface="Times New Roman" pitchFamily="18" charset="0"/>
                <a:cs typeface="Times New Roman" panose="02020603050405020304" pitchFamily="18" charset="0"/>
              </a:rPr>
              <a:t> evoluti</a:t>
            </a:r>
          </a:p>
          <a:p>
            <a:pPr eaLnBrk="0" hangingPunct="0"/>
            <a:r>
              <a:rPr lang="it-IT" sz="1600" i="1" dirty="0">
                <a:latin typeface="Times New Roman" pitchFamily="18" charset="0"/>
                <a:cs typeface="Times New Roman" panose="02020603050405020304" pitchFamily="18" charset="0"/>
              </a:rPr>
              <a:t>Homo sapiens</a:t>
            </a:r>
            <a:r>
              <a:rPr lang="it-IT" sz="1600" dirty="0">
                <a:latin typeface="Times New Roman" pitchFamily="18" charset="0"/>
                <a:cs typeface="Times New Roman" panose="02020603050405020304" pitchFamily="18" charset="0"/>
              </a:rPr>
              <a:t> arcaici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63713" y="2492375"/>
            <a:ext cx="3960812" cy="2125663"/>
            <a:chOff x="2608" y="1173"/>
            <a:chExt cx="2495" cy="1339"/>
          </a:xfrm>
        </p:grpSpPr>
        <p:sp>
          <p:nvSpPr>
            <p:cNvPr id="359435" name="Text Box 11"/>
            <p:cNvSpPr txBox="1">
              <a:spLocks noChangeArrowheads="1"/>
            </p:cNvSpPr>
            <p:nvPr/>
          </p:nvSpPr>
          <p:spPr bwMode="auto">
            <a:xfrm>
              <a:off x="2790" y="1173"/>
              <a:ext cx="21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b="1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Homo ergaster</a:t>
              </a:r>
            </a:p>
          </p:txBody>
        </p:sp>
        <p:sp>
          <p:nvSpPr>
            <p:cNvPr id="21518" name="Text Box 12"/>
            <p:cNvSpPr txBox="1">
              <a:spLocks noChangeArrowheads="1"/>
            </p:cNvSpPr>
            <p:nvPr/>
          </p:nvSpPr>
          <p:spPr bwMode="auto">
            <a:xfrm>
              <a:off x="2608" y="1581"/>
              <a:ext cx="2495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dirty="0">
                  <a:latin typeface="Times New Roman" pitchFamily="18" charset="0"/>
                  <a:cs typeface="Times New Roman" panose="02020603050405020304" pitchFamily="18" charset="0"/>
                </a:rPr>
                <a:t>Africa del Nord</a:t>
              </a:r>
            </a:p>
            <a:p>
              <a:pPr eaLnBrk="0" hangingPunct="0"/>
              <a:r>
                <a:rPr lang="it-IT" dirty="0">
                  <a:latin typeface="Times New Roman" pitchFamily="18" charset="0"/>
                  <a:cs typeface="Times New Roman" panose="02020603050405020304" pitchFamily="18" charset="0"/>
                </a:rPr>
                <a:t>Africa del Sud</a:t>
              </a:r>
            </a:p>
            <a:p>
              <a:pPr eaLnBrk="0" hangingPunct="0"/>
              <a:r>
                <a:rPr lang="it-IT" dirty="0">
                  <a:latin typeface="Times New Roman" pitchFamily="18" charset="0"/>
                  <a:cs typeface="Times New Roman" panose="02020603050405020304" pitchFamily="18" charset="0"/>
                </a:rPr>
                <a:t>Africa dell’Est</a:t>
              </a:r>
            </a:p>
            <a:p>
              <a:pPr eaLnBrk="0" hangingPunct="0"/>
              <a:r>
                <a:rPr lang="it-IT" dirty="0">
                  <a:latin typeface="Times New Roman" pitchFamily="18" charset="0"/>
                  <a:cs typeface="Times New Roman" panose="02020603050405020304" pitchFamily="18" charset="0"/>
                </a:rPr>
                <a:t>1.800.000 – 600.000 anni BP</a:t>
              </a:r>
            </a:p>
            <a:p>
              <a:pPr eaLnBrk="0" hangingPunct="0"/>
              <a:r>
                <a:rPr lang="it-IT" b="1" dirty="0">
                  <a:latin typeface="Times New Roman" pitchFamily="18" charset="0"/>
                  <a:cs typeface="Times New Roman" panose="02020603050405020304" pitchFamily="18" charset="0"/>
                </a:rPr>
                <a:t>Taglia</a:t>
              </a:r>
              <a:r>
                <a:rPr lang="it-IT" dirty="0">
                  <a:latin typeface="Times New Roman" pitchFamily="18" charset="0"/>
                  <a:cs typeface="Times New Roman" panose="02020603050405020304" pitchFamily="18" charset="0"/>
                </a:rPr>
                <a:t>: 1,50 -1,60 m</a:t>
              </a:r>
            </a:p>
          </p:txBody>
        </p:sp>
      </p:grpSp>
      <p:pic>
        <p:nvPicPr>
          <p:cNvPr id="21515" name="Picture 13" descr="distribuzione_ergaster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33375"/>
            <a:ext cx="4135437" cy="5688013"/>
          </a:xfrm>
          <a:noFill/>
        </p:spPr>
      </p:pic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4859338" y="333375"/>
            <a:ext cx="4105275" cy="56880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rgaster_turkana_b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47615"/>
            <a:ext cx="2952328" cy="656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940425" y="3141663"/>
            <a:ext cx="179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Nariokotome</a:t>
            </a:r>
          </a:p>
        </p:txBody>
      </p:sp>
      <p:pic>
        <p:nvPicPr>
          <p:cNvPr id="23556" name="Picture 5" descr="nariokot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5" y="215900"/>
            <a:ext cx="198913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"/>
          <p:cNvGrpSpPr/>
          <p:nvPr/>
        </p:nvGrpSpPr>
        <p:grpSpPr>
          <a:xfrm>
            <a:off x="5004048" y="333374"/>
            <a:ext cx="4136131" cy="5688014"/>
            <a:chOff x="4859338" y="333374"/>
            <a:chExt cx="4136131" cy="5688014"/>
          </a:xfrm>
        </p:grpSpPr>
        <p:pic>
          <p:nvPicPr>
            <p:cNvPr id="6" name="Picture 13" descr="distribuzione_ergast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859338" y="333375"/>
              <a:ext cx="4135437" cy="5688013"/>
            </a:xfrm>
            <a:prstGeom prst="rect">
              <a:avLst/>
            </a:prstGeom>
            <a:noFill/>
          </p:spPr>
        </p:pic>
        <p:sp>
          <p:nvSpPr>
            <p:cNvPr id="2" name="Rettangolo 1"/>
            <p:cNvSpPr/>
            <p:nvPr/>
          </p:nvSpPr>
          <p:spPr>
            <a:xfrm>
              <a:off x="4860032" y="333374"/>
              <a:ext cx="4135437" cy="5688013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004048" y="4281488"/>
            <a:ext cx="2447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 di </a:t>
            </a:r>
            <a:r>
              <a:rPr lang="it-IT" i="1" dirty="0">
                <a:latin typeface="Times New Roman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>
                <a:latin typeface="Times New Roman" pitchFamily="18" charset="0"/>
                <a:cs typeface="Times New Roman" panose="02020603050405020304" pitchFamily="18" charset="0"/>
              </a:rPr>
              <a:t>ergaster</a:t>
            </a:r>
            <a:r>
              <a:rPr lang="it-IT" dirty="0">
                <a:latin typeface="Times New Roman" pitchFamily="18" charset="0"/>
                <a:cs typeface="Times New Roman" panose="02020603050405020304" pitchFamily="18" charset="0"/>
              </a:rPr>
              <a:t> (KNM-WT 15000) scoperto a </a:t>
            </a:r>
            <a:r>
              <a:rPr lang="it-IT" dirty="0" err="1">
                <a:latin typeface="Times New Roman" pitchFamily="18" charset="0"/>
                <a:cs typeface="Times New Roman" panose="02020603050405020304" pitchFamily="18" charset="0"/>
              </a:rPr>
              <a:t>Nariokotome</a:t>
            </a:r>
            <a:r>
              <a:rPr lang="it-IT" dirty="0">
                <a:latin typeface="Times New Roman" pitchFamily="18" charset="0"/>
                <a:cs typeface="Times New Roman" panose="02020603050405020304" pitchFamily="18" charset="0"/>
              </a:rPr>
              <a:t> (Kenya) e datato a circa 1,6 milioni di anni BP.</a:t>
            </a:r>
          </a:p>
        </p:txBody>
      </p:sp>
      <p:sp>
        <p:nvSpPr>
          <p:cNvPr id="4" name="Ovale 3"/>
          <p:cNvSpPr/>
          <p:nvPr/>
        </p:nvSpPr>
        <p:spPr>
          <a:xfrm>
            <a:off x="6804248" y="2924944"/>
            <a:ext cx="122413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ariokotome_cran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765175"/>
            <a:ext cx="4900612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95288" y="2924175"/>
            <a:ext cx="2590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WT 15000</a:t>
            </a:r>
          </a:p>
          <a:p>
            <a:pPr>
              <a:spcBef>
                <a:spcPct val="50000"/>
              </a:spcBef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1,6 milioni di anni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6228184" y="2879838"/>
            <a:ext cx="2802607" cy="3854150"/>
            <a:chOff x="4859338" y="333374"/>
            <a:chExt cx="4136131" cy="5688014"/>
          </a:xfrm>
        </p:grpSpPr>
        <p:pic>
          <p:nvPicPr>
            <p:cNvPr id="6" name="Picture 13" descr="distribuzione_ergast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859338" y="333375"/>
              <a:ext cx="4135437" cy="5688013"/>
            </a:xfrm>
            <a:prstGeom prst="rect">
              <a:avLst/>
            </a:prstGeom>
            <a:noFill/>
          </p:spPr>
        </p:pic>
        <p:sp>
          <p:nvSpPr>
            <p:cNvPr id="7" name="Rettangolo 6"/>
            <p:cNvSpPr/>
            <p:nvPr/>
          </p:nvSpPr>
          <p:spPr>
            <a:xfrm>
              <a:off x="4860032" y="333374"/>
              <a:ext cx="4135437" cy="5688013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602" name="Picture 2" descr="knm_er_3733_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260350"/>
            <a:ext cx="75342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1563" y="357188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KNM-ER 3733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35696" y="6491288"/>
            <a:ext cx="533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ergaster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KNM-ER 3733, Koobi Fora 1.75 MA</a:t>
            </a:r>
          </a:p>
        </p:txBody>
      </p:sp>
      <p:sp>
        <p:nvSpPr>
          <p:cNvPr id="2" name="Ovale 1"/>
          <p:cNvSpPr/>
          <p:nvPr/>
        </p:nvSpPr>
        <p:spPr>
          <a:xfrm>
            <a:off x="8316415" y="4643375"/>
            <a:ext cx="648073" cy="2257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_ergaster_knmer37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0" y="188913"/>
            <a:ext cx="67818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785938" y="6215063"/>
            <a:ext cx="533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ergaster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KNM-ER 3733, Koobi Fora 1.75 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lb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300" y="0"/>
            <a:ext cx="459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3491880" y="3284984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nm_er_3733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150" y="260648"/>
            <a:ext cx="536257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43125" y="6021288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KNM-ER 3733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23728" y="6491288"/>
            <a:ext cx="533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ergaster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KNM-ER 3733, Koobi Fora 1.75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NM-ER3733_muscolat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-92075"/>
            <a:ext cx="9410700" cy="704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 anatomica di </a:t>
            </a:r>
            <a:r>
              <a:rPr lang="it-IT" sz="2400" i="1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H. ergaster</a:t>
            </a:r>
            <a:r>
              <a:rPr lang="it-IT" sz="2400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it-IT" sz="2400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sulla base del cranio KNM-ER 3733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988" y="190500"/>
            <a:ext cx="489585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934200" y="64008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KNM-ER 3733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NM-ER992_Koobif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6388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934200" y="3733800"/>
            <a:ext cx="2209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KNM-ER </a:t>
            </a:r>
            <a:r>
              <a:rPr lang="it-IT" sz="2400" dirty="0" smtClean="0">
                <a:latin typeface="Times New Roman" pitchFamily="18" charset="0"/>
                <a:cs typeface="Times New Roman" panose="02020603050405020304" pitchFamily="18" charset="0"/>
              </a:rPr>
              <a:t>992</a:t>
            </a:r>
          </a:p>
          <a:p>
            <a:pPr eaLnBrk="0" hangingPunct="0"/>
            <a:r>
              <a:rPr lang="it-IT" sz="2400" dirty="0" smtClean="0">
                <a:latin typeface="Times New Roman" pitchFamily="18" charset="0"/>
                <a:cs typeface="Times New Roman" panose="02020603050405020304" pitchFamily="18" charset="0"/>
              </a:rPr>
              <a:t>1.5 Myr</a:t>
            </a:r>
          </a:p>
          <a:p>
            <a:pPr eaLnBrk="0" hangingPunct="0"/>
            <a:r>
              <a:rPr lang="it-IT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itchFamily="18" charset="0"/>
                <a:cs typeface="Times New Roman" panose="02020603050405020304" pitchFamily="18" charset="0"/>
              </a:rPr>
              <a:t>Koobi Fora (Kenya)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000875" y="2895600"/>
            <a:ext cx="1804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ergaster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63182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96205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KNM-ER 42700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calvaria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KNM-ER 42703 partial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80112" cy="21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99" y="548680"/>
            <a:ext cx="2987675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160" y="4317306"/>
            <a:ext cx="534995" cy="62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01" y="2189373"/>
            <a:ext cx="840503" cy="51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74027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92494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siti in Africa orientale danno informazione sull’emergenza e l’evoluzione dei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Homo.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in eastern Africa have shed light on the emergence and early evolution of the genus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pPr algn="just"/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spesso interpretati come una singola linea evolutiva anagenetica.</a:t>
            </a:r>
          </a:p>
          <a:p>
            <a:pPr algn="just"/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erectus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have often been interpreted as time-successive segments of a single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anagenetic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evolutionary lineage.</a:t>
            </a:r>
          </a:p>
        </p:txBody>
      </p:sp>
      <p:pic>
        <p:nvPicPr>
          <p:cNvPr id="12" name="Picture 2" descr="albero"/>
          <p:cNvPicPr>
            <a:picLocks noChangeAspect="1" noChangeArrowheads="1"/>
          </p:cNvPicPr>
          <p:nvPr/>
        </p:nvPicPr>
        <p:blipFill>
          <a:blip r:embed="rId4" cstate="print"/>
          <a:srcRect t="14300" b="45800"/>
          <a:stretch>
            <a:fillRect/>
          </a:stretch>
        </p:blipFill>
        <p:spPr bwMode="auto">
          <a:xfrm>
            <a:off x="4546600" y="0"/>
            <a:ext cx="4597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6058768" y="1296144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0"/>
            <a:ext cx="63182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78904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nuovi resti cranici trovati nella formazione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Koobi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Fora (Lago Turkana in Kenya) hanno cambiato le idee sul rapporto tra le specie dei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new cranial fossils from the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Koobi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Fora Formation, east of Lake Turkana in Kenya, change the knowledge about the relationship between species of early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frammento di mascellare attribuito a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dimostra che questa specie ha sopravvissuto dopo quello che si pensava, implicando il rapporto anagenetico con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improbabile.</a:t>
            </a: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partial maxilla assigned to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reliably demonstrates that this species survived until later than previously recognized, making an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anagenetic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relationship with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erectus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unlikely.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20688"/>
            <a:ext cx="141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42700</a:t>
            </a:r>
          </a:p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Calvaria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40352" y="2063750"/>
            <a:ext cx="1403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42703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mascellare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84984"/>
            <a:ext cx="3873128" cy="283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27384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scoperta di un piccolo calvario di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indica che questo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 sovrappone in taglia con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 potrebbe avere dimostrato un dimorfismo sessuale marcato.</a:t>
            </a: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a particularly small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calvaria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erectus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indicates that this taxon overlapped in size with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may have shown marked sexual dimorphism.</a:t>
            </a:r>
          </a:p>
          <a:p>
            <a:pPr algn="just"/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nuovo fossile conferma la distinzione tra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indipendentemente dalla taglia generale cranica, e suggerisce che questi due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vivevano nella stessa area (lago) per quasi mezzo milione di anni.</a:t>
            </a: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fossils confirm the distinctiveness of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erectus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independently of overall cranial size, and suggest that these two early taxa were living broadly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sympatrically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same lake basin for almost half a million years.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8" y="3212976"/>
            <a:ext cx="489429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6021288"/>
            <a:ext cx="456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42700 =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erectus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KNM-ER 42703 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habilis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b="47451"/>
          <a:stretch>
            <a:fillRect/>
          </a:stretch>
        </p:blipFill>
        <p:spPr bwMode="auto">
          <a:xfrm>
            <a:off x="0" y="0"/>
            <a:ext cx="3707904" cy="123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4950" y="0"/>
            <a:ext cx="266905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4248472" cy="20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3573016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Impronte datate a 1.51-1.53 Ma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Alluce relativamente abdotto (distante)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abducted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hallux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Trasferimento mediale del peso prima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-off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-off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taglia delle impronte è in accordo con la statura e la massa corporea estimata dei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footprints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stature and body mass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Distinti morfologicamente da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Laetoli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laetoli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(3.75 Ma)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Dimostrano che 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ominini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hanno sviluppato una piede funzionalmente moderno e una locomozione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hominins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human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style of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locomotion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65088"/>
            <a:ext cx="8999537" cy="67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60648"/>
            <a:ext cx="30988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" y="44624"/>
            <a:ext cx="5673725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79512" y="637203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South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82350" y="116632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Australopiteco o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8145" y="836712"/>
            <a:ext cx="3275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Pro-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Autralopitico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Piccolo cervello /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brain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Bracci lungi /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arms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Pro-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Homo:</a:t>
            </a:r>
          </a:p>
          <a:p>
            <a:pPr>
              <a:buFont typeface="Arial" pitchFamily="34" charset="0"/>
              <a:buChar char="•"/>
            </a:pP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del bacino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Articolazione dell’anca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Pollice lungo e dita corti = mani con una manipolazione precisa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of the pelvis and ankle joint</a:t>
            </a:r>
          </a:p>
          <a:p>
            <a:pPr>
              <a:buFont typeface="Arial" pitchFamily="34" charset="0"/>
              <a:buChar char="•"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thumb and short finger = hands capable of precise manipulation</a:t>
            </a:r>
            <a:endParaRPr lang="en-GB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8" y="100013"/>
            <a:ext cx="8885237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70963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164288" y="58772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1Myr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3" y="185738"/>
            <a:ext cx="8956675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TENTE\Documenti\FEDERICA\immagini scan\evoluzione\nuovi\Buia crani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8434388" cy="3346450"/>
          </a:xfrm>
          <a:prstGeom prst="rect">
            <a:avLst/>
          </a:prstGeom>
          <a:noFill/>
          <a:ln w="12700">
            <a:solidFill>
              <a:srgbClr val="FF99CC"/>
            </a:solidFill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33400" y="5943600"/>
            <a:ext cx="8253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Buia, UA 31, (Eritrea, 1995-97)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6096000" y="1981200"/>
            <a:ext cx="0" cy="25146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6172200" y="914400"/>
            <a:ext cx="685800" cy="838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334000" y="4572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Larghezza biparietale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762000" y="4267200"/>
            <a:ext cx="914400" cy="990600"/>
          </a:xfrm>
          <a:prstGeom prst="line">
            <a:avLst/>
          </a:pr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28800" y="52578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Prognatismo sottonasale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838200" y="914400"/>
            <a:ext cx="990600" cy="1752600"/>
          </a:xfrm>
          <a:prstGeom prst="line">
            <a:avLst/>
          </a:pr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752600" y="381000"/>
            <a:ext cx="1585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Toro massiccio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3352800" y="3124200"/>
            <a:ext cx="2209800" cy="2209800"/>
          </a:xfrm>
          <a:prstGeom prst="line">
            <a:avLst/>
          </a:pr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5715000" y="5105400"/>
            <a:ext cx="1697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cc 750-800 cm3</a:t>
            </a:r>
          </a:p>
        </p:txBody>
      </p:sp>
    </p:spTree>
    <p:extLst>
      <p:ext uri="{BB962C8B-B14F-4D97-AF65-F5344CB8AC3E}">
        <p14:creationId xmlns:p14="http://schemas.microsoft.com/office/powerpoint/2010/main" val="1013480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" y="107950"/>
            <a:ext cx="887095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838200" y="914400"/>
            <a:ext cx="990600" cy="1752600"/>
          </a:xfrm>
          <a:prstGeom prst="line">
            <a:avLst/>
          </a:pr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ews.nationalgeographic.com/content/dam/news/rights-exempt/nat-geo-staff-graphics-illustrations/2015/09/dinaledi_cave4_FINAL.ngsversion.1440173941173.png?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2883116"/>
            <a:ext cx="7184082" cy="39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news.nationalgeographic.com/content/dam/news/rights-exempt/nat-geo-staff-graphics-illustrations/2015/09/dinaledi_locator.ngsversion.14401734536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10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945485" y="0"/>
            <a:ext cx="3198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JASON TREAT, NGM STAFF; NGM MAPS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LEE BERGER, WITS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64088" y="1340768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fr-FR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naledi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1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66" y="692696"/>
            <a:ext cx="518925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968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72" b="2559"/>
          <a:stretch/>
        </p:blipFill>
        <p:spPr bwMode="auto">
          <a:xfrm>
            <a:off x="17587" y="51316"/>
            <a:ext cx="5135438" cy="38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38627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Holotype specimen of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naledi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Dinaledi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Hominin 1 (DH1).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81128"/>
            <a:ext cx="5238750" cy="21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79512" y="4797152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reconstruction of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endocranium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larger composite cranium from DH1 and DH2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overlaid with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ectocranial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surfaces.</a:t>
            </a:r>
          </a:p>
        </p:txBody>
      </p:sp>
      <p:pic>
        <p:nvPicPr>
          <p:cNvPr id="4100" name="Picture 4" descr="http://news.nationalgeographic.com/content/dam/news/2015/09/mystery-man/0904_Human_Skull_Persp_Peter_Ohne_Schatten_sf_Kamera-7_001.ngsversion.1442847604781.adapt.676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08" y="260648"/>
            <a:ext cx="2860733" cy="26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292080" y="2960761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braincase of this composite male skull of 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naledi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560 cc less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half that of the modern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human.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23602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32" y="136401"/>
            <a:ext cx="5238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96" y="4005064"/>
            <a:ext cx="9120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 del cervello e dei denti nei ominidi.</a:t>
            </a:r>
          </a:p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naledi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 dei molari con dimensioni ridotte (confrontabili con 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successivi) e un volume endocranico relativamente piccolo (confrontabile alle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australipitecine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variazione tra il campione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Dinaledi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anche piuttosto ridotto, particolarmente in confronto alla variazione dei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sensu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lato. </a:t>
            </a: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tooth size in hominins. 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naledi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occupies a position with relatively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molar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(comparable to later Homo) and relatively small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endocranial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volume (comparable to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australopiths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range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variation within the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Dinaledi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sample is also fairly small, in particular in comparison to the extensive range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variation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 H. erectus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sensu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lato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0810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4208" r="8546" b="3759"/>
          <a:stretch/>
        </p:blipFill>
        <p:spPr bwMode="auto">
          <a:xfrm>
            <a:off x="161925" y="142875"/>
            <a:ext cx="4629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98268" y="412313"/>
            <a:ext cx="4168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 1: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Questa mano è stata scoperto in articolazione e tutte le ossa sono rappresentate eccetto il pisiforme.</a:t>
            </a: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proporzione delle ditta sono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human-like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was discovered in articulation and all bones are</a:t>
            </a:r>
          </a:p>
          <a:p>
            <a:pPr algn="just"/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represented except for the pisiform. 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proportions of digits are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humanlike.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r="2024" b="6417"/>
          <a:stretch/>
        </p:blipFill>
        <p:spPr bwMode="auto">
          <a:xfrm>
            <a:off x="363674" y="3573016"/>
            <a:ext cx="422565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82852" y="4494044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 1 in (A) dorsal view; and (B) medial view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Proximal articular surfaces of the metatarsals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Foot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shown in articulation to illustrate transverse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 structure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88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3" cstate="print"/>
          <a:srcRect l="4689" t="5458" r="8062" b="9126"/>
          <a:stretch>
            <a:fillRect/>
          </a:stretch>
        </p:blipFill>
        <p:spPr bwMode="auto">
          <a:xfrm>
            <a:off x="179512" y="44624"/>
            <a:ext cx="46805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>
            <a:stCxn id="9" idx="1"/>
          </p:cNvCxnSpPr>
          <p:nvPr/>
        </p:nvCxnSpPr>
        <p:spPr>
          <a:xfrm flipH="1">
            <a:off x="2195736" y="783288"/>
            <a:ext cx="2736304" cy="1133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932040" y="44624"/>
            <a:ext cx="38884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Fossili frammentari generalmente attribuiti ai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Fragmentary fossils that are generally thought to come from early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123728" y="198884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5004048" y="1196752"/>
            <a:ext cx="4104456" cy="2243709"/>
            <a:chOff x="5004048" y="1196752"/>
            <a:chExt cx="4104456" cy="2243709"/>
          </a:xfrm>
        </p:grpSpPr>
        <p:pic>
          <p:nvPicPr>
            <p:cNvPr id="193538" name="Picture 2" descr="evrimacmazi11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3264" y="1268760"/>
              <a:ext cx="1905000" cy="2171701"/>
            </a:xfrm>
            <a:prstGeom prst="rect">
              <a:avLst/>
            </a:prstGeom>
            <a:noFill/>
          </p:spPr>
        </p:pic>
        <p:pic>
          <p:nvPicPr>
            <p:cNvPr id="193540" name="Picture 4" descr="evrimacmazi1136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03504" y="1196752"/>
              <a:ext cx="1905000" cy="207645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5004048" y="1412776"/>
              <a:ext cx="4032448" cy="20162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508104" y="2996952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 666-1  (2.35 Ma,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Hadar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0" y="350100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scenari in cui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l’antenato del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Scenario 1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 fossili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sono i ultimi rappresentanti della popolazione di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cui i primi rappresentanti erano ancestrali a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b="1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1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Fossils at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come from a late-surviving population of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whose earlier representatives were ancestral to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en-GB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419872" y="220486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" y="5229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Scenario 2: La popolazione di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era ancestrale ai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implicando che i fossili datati prima di 2 Ma non possono essere attribuiti a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b="1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2: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sediba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at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itself ancestral to early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means that fossils pre-dating 2 My ago cannot be attributed to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en-GB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1619672" y="1772816"/>
            <a:ext cx="230425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2149" y="2996952"/>
            <a:ext cx="226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(Nature 478, 6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2011)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20" grpId="0"/>
      <p:bldP spid="21" grpId="0" animBg="1"/>
      <p:bldP spid="21" grpId="1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2756"/>
          <a:stretch/>
        </p:blipFill>
        <p:spPr bwMode="auto">
          <a:xfrm>
            <a:off x="179512" y="1662634"/>
            <a:ext cx="4900364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921721" y="2204864"/>
            <a:ext cx="41067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U.W. 101-1391 </a:t>
            </a:r>
            <a:r>
              <a:rPr lang="en-GB" dirty="0" err="1"/>
              <a:t>paratype</a:t>
            </a:r>
            <a:r>
              <a:rPr lang="en-GB" dirty="0"/>
              <a:t> femur. (A) Medial view; (B) posterior view; (C) lateral view; (D) anterior view. </a:t>
            </a:r>
          </a:p>
          <a:p>
            <a:pPr algn="just"/>
            <a:r>
              <a:rPr lang="en-GB" dirty="0" smtClean="0"/>
              <a:t>Il </a:t>
            </a:r>
            <a:r>
              <a:rPr lang="en-GB" dirty="0" err="1" smtClean="0"/>
              <a:t>collo</a:t>
            </a:r>
            <a:r>
              <a:rPr lang="en-GB" dirty="0" smtClean="0"/>
              <a:t> del </a:t>
            </a:r>
            <a:r>
              <a:rPr lang="en-GB" dirty="0" err="1" smtClean="0"/>
              <a:t>femore</a:t>
            </a:r>
            <a:r>
              <a:rPr lang="en-GB" dirty="0" smtClean="0"/>
              <a:t> è </a:t>
            </a:r>
            <a:r>
              <a:rPr lang="en-GB" dirty="0" err="1" smtClean="0"/>
              <a:t>relativamente</a:t>
            </a:r>
            <a:r>
              <a:rPr lang="en-GB" dirty="0" smtClean="0"/>
              <a:t> </a:t>
            </a:r>
            <a:r>
              <a:rPr lang="en-GB" dirty="0" err="1" smtClean="0"/>
              <a:t>lungo</a:t>
            </a:r>
            <a:r>
              <a:rPr lang="en-GB" dirty="0" smtClean="0"/>
              <a:t> e </a:t>
            </a:r>
            <a:r>
              <a:rPr lang="it-IT" dirty="0" smtClean="0"/>
              <a:t>appiattito</a:t>
            </a:r>
            <a:r>
              <a:rPr lang="en-GB" dirty="0" smtClean="0"/>
              <a:t> </a:t>
            </a:r>
            <a:r>
              <a:rPr lang="en-GB" dirty="0" err="1" smtClean="0"/>
              <a:t>anteroposteriormente</a:t>
            </a:r>
            <a:r>
              <a:rPr lang="en-GB" dirty="0" smtClean="0"/>
              <a:t>. </a:t>
            </a:r>
          </a:p>
          <a:p>
            <a:pPr algn="just"/>
            <a:endParaRPr lang="en-GB" dirty="0" smtClean="0"/>
          </a:p>
          <a:p>
            <a:pPr algn="just"/>
            <a:r>
              <a:rPr lang="en-GB" i="1" dirty="0" smtClean="0">
                <a:solidFill>
                  <a:srgbClr val="92D050"/>
                </a:solidFill>
              </a:rPr>
              <a:t>The femur </a:t>
            </a:r>
            <a:r>
              <a:rPr lang="en-GB" i="1" dirty="0">
                <a:solidFill>
                  <a:srgbClr val="92D050"/>
                </a:solidFill>
              </a:rPr>
              <a:t>neck is relatively long and </a:t>
            </a:r>
            <a:r>
              <a:rPr lang="en-GB" i="1" dirty="0" err="1">
                <a:solidFill>
                  <a:srgbClr val="92D050"/>
                </a:solidFill>
              </a:rPr>
              <a:t>anteroposteriorly</a:t>
            </a:r>
            <a:r>
              <a:rPr lang="en-GB" i="1" dirty="0">
                <a:solidFill>
                  <a:srgbClr val="92D050"/>
                </a:solidFill>
              </a:rPr>
              <a:t> compressed. </a:t>
            </a:r>
          </a:p>
        </p:txBody>
      </p:sp>
    </p:spTree>
    <p:extLst>
      <p:ext uri="{BB962C8B-B14F-4D97-AF65-F5344CB8AC3E}">
        <p14:creationId xmlns:p14="http://schemas.microsoft.com/office/powerpoint/2010/main" val="1861043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news.nationalgeographic.com/content/dam/news/rights-exempt/nat-geo-staff-graphics-illustrations/2015/09/2403_0281_Displacement_Boden_sf_Morph-Kamera_Multi5_001_0372.jpg?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9279" r="6458" b="4794"/>
          <a:stretch/>
        </p:blipFill>
        <p:spPr bwMode="auto">
          <a:xfrm>
            <a:off x="30763" y="404664"/>
            <a:ext cx="91360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141204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SKELETON: STEFAN FICHTEL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SOURCES: LEE BERGER AND PETER SCHMID, UNIVERSITY OF THE WITWATERSRAND (WITS), SOUTH AFRICA; JOHN HAWKS, 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810374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ews.nationalgeographic.com/content/dam/news/rights-exempt/nat-geo-staff-graphics-illustrations/2015/09/gurche_naledi_digital.ngsversion.1441911905365.jpg?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32" y="1632388"/>
            <a:ext cx="5303565" cy="52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5576" y="-27712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"Lucy"</a:t>
            </a:r>
          </a:p>
          <a:p>
            <a:pPr algn="ctr"/>
            <a:r>
              <a:rPr lang="en-GB" sz="1600" i="1" dirty="0"/>
              <a:t>Australopithecus afarensis</a:t>
            </a:r>
          </a:p>
          <a:p>
            <a:pPr algn="ctr"/>
            <a:r>
              <a:rPr lang="en-GB" sz="1600" dirty="0"/>
              <a:t>3.2 million years ago</a:t>
            </a:r>
          </a:p>
          <a:p>
            <a:pPr algn="ctr"/>
            <a:r>
              <a:rPr lang="en-GB" sz="1600" dirty="0"/>
              <a:t>Adult Female</a:t>
            </a:r>
          </a:p>
          <a:p>
            <a:pPr algn="ctr"/>
            <a:r>
              <a:rPr lang="en-GB" sz="1600" dirty="0"/>
              <a:t>3 </a:t>
            </a:r>
            <a:r>
              <a:rPr lang="en-GB" sz="1600" dirty="0" err="1"/>
              <a:t>ft</a:t>
            </a:r>
            <a:r>
              <a:rPr lang="en-GB" sz="1600" dirty="0"/>
              <a:t> 8 in</a:t>
            </a:r>
          </a:p>
          <a:p>
            <a:pPr algn="ctr"/>
            <a:r>
              <a:rPr lang="en-GB" sz="1600" dirty="0"/>
              <a:t>60-65 </a:t>
            </a:r>
            <a:r>
              <a:rPr lang="en-GB" sz="1600" dirty="0" smtClean="0"/>
              <a:t>lbs</a:t>
            </a:r>
            <a:endParaRPr lang="en-GB" sz="1600" dirty="0"/>
          </a:p>
        </p:txBody>
      </p:sp>
      <p:sp>
        <p:nvSpPr>
          <p:cNvPr id="3" name="Rettangolo 2"/>
          <p:cNvSpPr/>
          <p:nvPr/>
        </p:nvSpPr>
        <p:spPr>
          <a:xfrm>
            <a:off x="3347864" y="-27712"/>
            <a:ext cx="2417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"Turkana Boy"</a:t>
            </a:r>
          </a:p>
          <a:p>
            <a:pPr algn="ctr"/>
            <a:r>
              <a:rPr lang="en-GB" sz="1600" i="1" dirty="0"/>
              <a:t>Homo erectus</a:t>
            </a:r>
          </a:p>
          <a:p>
            <a:pPr algn="ctr"/>
            <a:r>
              <a:rPr lang="en-GB" sz="1600" dirty="0"/>
              <a:t>1.6 million years ago</a:t>
            </a:r>
          </a:p>
          <a:p>
            <a:pPr algn="ctr"/>
            <a:r>
              <a:rPr lang="en-GB" sz="1600" dirty="0"/>
              <a:t>Adolescent Male</a:t>
            </a:r>
          </a:p>
          <a:p>
            <a:pPr algn="ctr"/>
            <a:r>
              <a:rPr lang="en-GB" sz="1600" dirty="0"/>
              <a:t>5 </a:t>
            </a:r>
            <a:r>
              <a:rPr lang="en-GB" sz="1600" dirty="0" err="1"/>
              <a:t>ft</a:t>
            </a:r>
            <a:endParaRPr lang="en-GB" sz="1600" dirty="0"/>
          </a:p>
          <a:p>
            <a:pPr algn="ctr"/>
            <a:r>
              <a:rPr lang="en-GB" sz="1600" dirty="0"/>
              <a:t>110-115 lbs</a:t>
            </a:r>
          </a:p>
        </p:txBody>
      </p:sp>
      <p:sp>
        <p:nvSpPr>
          <p:cNvPr id="4" name="Rettangolo 3"/>
          <p:cNvSpPr/>
          <p:nvPr/>
        </p:nvSpPr>
        <p:spPr>
          <a:xfrm>
            <a:off x="5508104" y="0"/>
            <a:ext cx="271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"Rising Star Hominin"</a:t>
            </a:r>
          </a:p>
          <a:p>
            <a:pPr algn="ctr"/>
            <a:r>
              <a:rPr lang="en-GB" sz="1600" i="1" dirty="0"/>
              <a:t>Homo </a:t>
            </a:r>
            <a:r>
              <a:rPr lang="en-GB" sz="1600" i="1" dirty="0" err="1"/>
              <a:t>naledi</a:t>
            </a:r>
            <a:endParaRPr lang="en-GB" sz="1600" i="1" dirty="0"/>
          </a:p>
          <a:p>
            <a:pPr algn="ctr"/>
            <a:r>
              <a:rPr lang="en-GB" sz="1600" dirty="0"/>
              <a:t>Date Unknown</a:t>
            </a:r>
          </a:p>
          <a:p>
            <a:pPr algn="ctr"/>
            <a:r>
              <a:rPr lang="en-GB" sz="1600" dirty="0"/>
              <a:t>Adult Male</a:t>
            </a:r>
          </a:p>
          <a:p>
            <a:pPr algn="ctr"/>
            <a:r>
              <a:rPr lang="en-GB" sz="1600" dirty="0"/>
              <a:t>4 </a:t>
            </a:r>
            <a:r>
              <a:rPr lang="en-GB" sz="1600" dirty="0" err="1"/>
              <a:t>ft</a:t>
            </a:r>
            <a:r>
              <a:rPr lang="en-GB" sz="1600" dirty="0"/>
              <a:t> 10 in</a:t>
            </a:r>
          </a:p>
          <a:p>
            <a:pPr algn="ctr"/>
            <a:r>
              <a:rPr lang="en-GB" sz="1600" dirty="0"/>
              <a:t>100-110 lbs</a:t>
            </a:r>
          </a:p>
        </p:txBody>
      </p:sp>
    </p:spTree>
    <p:extLst>
      <p:ext uri="{BB962C8B-B14F-4D97-AF65-F5344CB8AC3E}">
        <p14:creationId xmlns:p14="http://schemas.microsoft.com/office/powerpoint/2010/main" val="2828275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ews.nationalgeographic.com/content/dam/news/rights-exempt/nat-geo-staff-graphics-illustrations/2015/09/Arrowsbig.png?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6351711"/>
            <a:ext cx="7596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JASON TREAT, NGM STAFF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LEE BERGER, WITS; JOHN HAWKS, UNIVERSITY OF WISCONSIN-MADISON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9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71452" y="53180"/>
            <a:ext cx="7800972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1214438"/>
            <a:ext cx="84931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-214346" y="53180"/>
            <a:ext cx="3571868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scansione0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flipH="1" flipV="1">
            <a:off x="3437760" y="71438"/>
            <a:ext cx="4514336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CasellaDiTesto 3"/>
          <p:cNvSpPr txBox="1">
            <a:spLocks noChangeArrowheads="1"/>
          </p:cNvSpPr>
          <p:nvPr/>
        </p:nvSpPr>
        <p:spPr bwMode="auto">
          <a:xfrm rot="-5400000">
            <a:off x="5898357" y="3255169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Da Histoire d’ancetres- Grimaud </a:t>
            </a:r>
            <a:r>
              <a:rPr lang="it-IT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</p:txBody>
      </p:sp>
      <p:sp>
        <p:nvSpPr>
          <p:cNvPr id="9" name="Rettangolo 8"/>
          <p:cNvSpPr/>
          <p:nvPr/>
        </p:nvSpPr>
        <p:spPr>
          <a:xfrm>
            <a:off x="3000375" y="2786063"/>
            <a:ext cx="5357813" cy="1143000"/>
          </a:xfrm>
          <a:prstGeom prst="rect">
            <a:avLst/>
          </a:prstGeom>
          <a:solidFill>
            <a:srgbClr val="F07F09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F07F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071678"/>
            <a:ext cx="1780150" cy="2262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2844" y="53180"/>
            <a:ext cx="4000528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2" descr="europaSI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288" y="0"/>
            <a:ext cx="4811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14438" y="5715000"/>
            <a:ext cx="24160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nuova rivoluzione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1.750.000 anni fa</a:t>
            </a:r>
          </a:p>
        </p:txBody>
      </p:sp>
      <p:pic>
        <p:nvPicPr>
          <p:cNvPr id="33797" name="Picture 5" descr="dmanissi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" y="949325"/>
            <a:ext cx="327818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dmanis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130550"/>
            <a:ext cx="334962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3059113" y="1989138"/>
            <a:ext cx="4968875" cy="374491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-371452" y="53180"/>
            <a:ext cx="7800972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ava_dmanis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2900362" cy="3960813"/>
          </a:xfrm>
          <a:noFill/>
          <a:ln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Picture 3" descr="lava_dmains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666" y="2771775"/>
            <a:ext cx="4940300" cy="382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51275" y="642938"/>
            <a:ext cx="48244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stratigrafia del sito inizia con una colata basaltica di 4 m di spessore.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colata su cui si sono insediati gli ominidi è datata a più di 1,8 milioni di anni BP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14282" y="53180"/>
            <a:ext cx="7215238" cy="589738"/>
          </a:xfrm>
        </p:spPr>
        <p:txBody>
          <a:bodyPr/>
          <a:lstStyle/>
          <a:p>
            <a:pPr marL="484632" algn="l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avo_dmanis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5" y="658836"/>
            <a:ext cx="5154613" cy="6119813"/>
          </a:xfrm>
          <a:noFill/>
          <a:ln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51500" y="6491288"/>
            <a:ext cx="3492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Campagna di scavo 2002</a:t>
            </a:r>
          </a:p>
        </p:txBody>
      </p:sp>
      <p:pic>
        <p:nvPicPr>
          <p:cNvPr id="6" name="Picture 4" descr="industria_dmani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585811"/>
            <a:ext cx="3481388" cy="287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fauna_dmani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3421086"/>
            <a:ext cx="3186113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102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0770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campione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che comprendo ora 5 crani, fornisce delle evidenze dirette di una variazione morfologica ampia all’interno e tra 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Homo.</a:t>
            </a: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suggerisce l’esistenza di una linea evolutiva unica dei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Homo,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una continuità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filogeographica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attraverso I continenti.</a:t>
            </a:r>
          </a:p>
          <a:p>
            <a:pPr algn="just"/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sample, which now comprises five crania, provides direct evidence for wide morphological variation within and among early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paleodemes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implies the existence of a single evolving lineage of early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phylogeographic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continuity across continents.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6156176" cy="367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8367" y="158452"/>
            <a:ext cx="4633913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-1548680" y="270892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4499992" y="3573016"/>
            <a:ext cx="2448272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512" y="4365104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suggerisce che le variazione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intrademiche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intraspecifiche nei fossili di ominidi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Plio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-Pleistocene tendono ad essere intrepretate come specie diverse, soprattutto quando dei unici fossili proveniente da diverse località sono confrontati tra di loro.</a:t>
            </a:r>
          </a:p>
          <a:p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intrademic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intraspecific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Plio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-Pleistocene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hominids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misinterpreted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specimens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localities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67544" y="44624"/>
            <a:ext cx="8136904" cy="4293021"/>
            <a:chOff x="136157" y="692696"/>
            <a:chExt cx="9007843" cy="4752527"/>
          </a:xfrm>
        </p:grpSpPr>
        <p:pic>
          <p:nvPicPr>
            <p:cNvPr id="2037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5714"/>
            <a:stretch>
              <a:fillRect/>
            </a:stretch>
          </p:blipFill>
          <p:spPr bwMode="auto">
            <a:xfrm>
              <a:off x="136157" y="692696"/>
              <a:ext cx="9007843" cy="4752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4499992" y="4293096"/>
              <a:ext cx="1418246" cy="40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Genere</a:t>
              </a:r>
              <a:r>
                <a:rPr lang="fr-FR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</a:t>
              </a:r>
              <a:endPara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43808" y="1772816"/>
              <a:ext cx="3312368" cy="1656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796136" y="3068960"/>
              <a:ext cx="2797806" cy="40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Homo </a:t>
              </a:r>
              <a:r>
                <a:rPr lang="fr-FR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Australopithecus</a:t>
              </a:r>
              <a:endPara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3851920" y="2204864"/>
              <a:ext cx="1872208" cy="36004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6712"/>
            <a:ext cx="9144000" cy="424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popolazione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proviene probabilmente da un espansione del Pleistocene inferiore di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dall’Africa =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designato come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e.e.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georgicus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indicare la localizzazione geografica. </a:t>
            </a:r>
          </a:p>
          <a:p>
            <a:pPr algn="just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originated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an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Pleistocene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</a:p>
          <a:p>
            <a:pPr algn="just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lineage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Africa, so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sensibly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e.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formally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designated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e. e.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georgicus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denote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location of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deme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 I scarsi e frammentati fossili ritrovati in Africa precedenti 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questione della filogenia e la classificazione dei primi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africani rimane irrisolta. Bisognerebbe testare l’ipotesi secondo la quale tutti I fossili attribuiti ai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rudolfensis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appartengono ad un unica linea evolutiva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Homo.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scattered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fragmentary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record in Africa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predates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Dmanisi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earliest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Homo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phylogenetics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unresolved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allocated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rudolfensis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belong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 single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Homo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lineage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371452" y="53180"/>
            <a:ext cx="7800972" cy="5897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6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Out of Africa</a:t>
            </a:r>
            <a:r>
              <a:rPr lang="it-IT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.....</a:t>
            </a:r>
          </a:p>
        </p:txBody>
      </p:sp>
      <p:pic>
        <p:nvPicPr>
          <p:cNvPr id="5" name="Picture 2" descr="elefant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49322"/>
            <a:ext cx="8569325" cy="5751512"/>
          </a:xfrm>
          <a:noFill/>
          <a:ln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14282" y="53180"/>
            <a:ext cx="7215238" cy="589738"/>
          </a:xfrm>
        </p:spPr>
        <p:txBody>
          <a:bodyPr/>
          <a:lstStyle/>
          <a:p>
            <a:pPr marL="484632" algn="l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igr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5" y="563586"/>
            <a:ext cx="4608513" cy="2770187"/>
          </a:xfrm>
          <a:noFill/>
          <a:ln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Picture 3" descr="uomo_tig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011511"/>
            <a:ext cx="5729287" cy="377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57158" y="53180"/>
            <a:ext cx="3571900" cy="589738"/>
          </a:xfrm>
        </p:spPr>
        <p:txBody>
          <a:bodyPr/>
          <a:lstStyle/>
          <a:p>
            <a:pPr marL="484632" algn="l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aesaggio_uomin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04" y="811233"/>
            <a:ext cx="8280400" cy="5475287"/>
          </a:xfrm>
          <a:noFill/>
          <a:ln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grazioni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332656"/>
            <a:ext cx="8352928" cy="62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rectus_a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75"/>
            <a:ext cx="41148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85720" y="53180"/>
            <a:ext cx="7143800" cy="589738"/>
          </a:xfrm>
        </p:spPr>
        <p:txBody>
          <a:bodyPr/>
          <a:lstStyle/>
          <a:p>
            <a:pPr marL="484632" algn="l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.....verso l’Asia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00240"/>
            <a:ext cx="3618276" cy="27098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contenuto 2"/>
          <p:cNvSpPr>
            <a:spLocks noGrp="1"/>
          </p:cNvSpPr>
          <p:nvPr>
            <p:ph idx="1"/>
          </p:nvPr>
        </p:nvSpPr>
        <p:spPr>
          <a:xfrm>
            <a:off x="642938" y="1071562"/>
            <a:ext cx="8033518" cy="2069406"/>
          </a:xfrm>
        </p:spPr>
        <p:txBody>
          <a:bodyPr>
            <a:normAutofit/>
          </a:bodyPr>
          <a:lstStyle/>
          <a:p>
            <a:pPr marL="447675" indent="-382588" eaLnBrk="1" hangingPunct="1">
              <a:buFont typeface="Wingdings 2" pitchFamily="18" charset="2"/>
              <a:buChar char="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L’olotipo  di </a:t>
            </a:r>
            <a:r>
              <a:rPr lang="it-IT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r>
              <a:rPr lang="it-IT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il cranio di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Trinil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(Java)</a:t>
            </a:r>
          </a:p>
          <a:p>
            <a:pPr marL="447675" indent="-382588" eaLnBrk="1" hangingPunct="1">
              <a:buFont typeface="Wingdings 2" pitchFamily="18" charset="2"/>
              <a:buChar char="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Appartengono alla stessa specie i crani di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Zhoukoudian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(Cina),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Ngandong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-382588" eaLnBrk="1" hangingPunct="1">
              <a:buFont typeface="Wingdings 2" pitchFamily="18" charset="2"/>
              <a:buChar char="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ritrovamenti africani?</a:t>
            </a:r>
          </a:p>
        </p:txBody>
      </p:sp>
      <p:cxnSp>
        <p:nvCxnSpPr>
          <p:cNvPr id="6" name="Connettore 2 5"/>
          <p:cNvCxnSpPr/>
          <p:nvPr/>
        </p:nvCxnSpPr>
        <p:spPr>
          <a:xfrm flipH="1">
            <a:off x="4573319" y="3141663"/>
            <a:ext cx="270" cy="198227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000375" y="5357812"/>
            <a:ext cx="6143625" cy="6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antichi fossili africani: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ergaster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Fossili più recenti: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erectus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-371452" y="53180"/>
            <a:ext cx="9872674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.....chi?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8" name="Picture 2" descr="http://www.macroevolution.net/images/homo-erectus-30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2934290" cy="3472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79" y="908720"/>
            <a:ext cx="8473001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Larghezza cranica massima</a:t>
            </a:r>
          </a:p>
          <a:p>
            <a:pPr algn="ctr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breadth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779912" y="2348880"/>
            <a:ext cx="144016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0" y="59492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sfenoide: larghezza massima in posizione arretrata</a:t>
            </a:r>
          </a:p>
          <a:p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Sphenoid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Maximum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breadth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Restringimento dietro il toro sopra-orbitale /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Shrinkage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retro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8644982" cy="430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vista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superiore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1268760"/>
            <a:ext cx="380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Parete convergente verso l’avanti: forma sfenoide</a:t>
            </a:r>
          </a:p>
          <a:p>
            <a:pPr algn="ctr"/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convergente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sphenoidal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it-IT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32040" y="1268760"/>
            <a:ext cx="428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Parete convergente quasi-parallele: forma ovoidea</a:t>
            </a:r>
          </a:p>
          <a:p>
            <a:pPr algn="ctr"/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parallele: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ovoidal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it-IT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38100"/>
            <a:ext cx="9085263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061" y="836712"/>
            <a:ext cx="855187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Prognatismo faciale</a:t>
            </a:r>
          </a:p>
          <a:p>
            <a:pPr algn="ctr"/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prognatism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609329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Prognatismo alveolare</a:t>
            </a:r>
          </a:p>
          <a:p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Alveolare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1" y="1052736"/>
            <a:ext cx="848015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Proiezione laterale dei zigomatici</a:t>
            </a:r>
          </a:p>
          <a:p>
            <a:pPr algn="ctr"/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zygomatics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6237312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Arcate zigomatiche visibile in vista superiore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36832"/>
            <a:ext cx="8471732" cy="534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dell’osso frontale: convessità e inclinazione</a:t>
            </a:r>
          </a:p>
          <a:p>
            <a:pPr algn="ctr"/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convextity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inclination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302"/>
            <a:ext cx="8352236" cy="532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dell’osso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occipitale</a:t>
            </a:r>
          </a:p>
          <a:p>
            <a:pPr algn="ctr"/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Occipital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699792" y="5301208"/>
            <a:ext cx="864096" cy="93610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11560" y="4581128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Piano nucale lungo e squama occipitale piccola (contrario dei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sapiens)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muscoli più potenti ma cervello più piccolo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32240" y="4581128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nucal plan and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occipital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squama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(opposite of sapiens) =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muscle but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endParaRPr lang="fr-FR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53766"/>
            <a:ext cx="5796136" cy="316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836712"/>
            <a:ext cx="2717087" cy="49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95536" y="499401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Pentagonale a parete convergente verso l’alto</a:t>
            </a:r>
          </a:p>
          <a:p>
            <a:pPr algn="ctr"/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Pentagonal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convergent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</a:t>
            </a:r>
            <a:endParaRPr lang="it-IT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79912" y="4995173"/>
            <a:ext cx="15841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Circolare (Caso particolare dei neandertaliani)</a:t>
            </a:r>
          </a:p>
          <a:p>
            <a:pPr algn="ctr"/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neanderthals</a:t>
            </a:r>
            <a:r>
              <a:rPr lang="it-IT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72200" y="5786100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« tetto di casa » (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sapiens)</a:t>
            </a:r>
          </a:p>
          <a:p>
            <a:pPr algn="ctr"/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« House </a:t>
            </a:r>
            <a:r>
              <a:rPr lang="it-IT" sz="14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roof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r>
              <a:rPr lang="it-IT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(Homo sapiens</a:t>
            </a:r>
            <a:r>
              <a:rPr lang="it-IT" sz="14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vista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posteriore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6095037"/>
            <a:ext cx="302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Bozze parietale non sviluppate</a:t>
            </a:r>
          </a:p>
          <a:p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Undeveloped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parietal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bump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8215730" cy="551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occipital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transverso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Occipital transverse torus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914650" y="4535332"/>
            <a:ext cx="3307600" cy="646268"/>
          </a:xfrm>
          <a:custGeom>
            <a:avLst/>
            <a:gdLst>
              <a:gd name="connsiteX0" fmla="*/ 38100 w 3307600"/>
              <a:gd name="connsiteY0" fmla="*/ 360518 h 646268"/>
              <a:gd name="connsiteX1" fmla="*/ 38100 w 3307600"/>
              <a:gd name="connsiteY1" fmla="*/ 360518 h 646268"/>
              <a:gd name="connsiteX2" fmla="*/ 82550 w 3307600"/>
              <a:gd name="connsiteY2" fmla="*/ 328768 h 646268"/>
              <a:gd name="connsiteX3" fmla="*/ 101600 w 3307600"/>
              <a:gd name="connsiteY3" fmla="*/ 322418 h 646268"/>
              <a:gd name="connsiteX4" fmla="*/ 120650 w 3307600"/>
              <a:gd name="connsiteY4" fmla="*/ 309718 h 646268"/>
              <a:gd name="connsiteX5" fmla="*/ 158750 w 3307600"/>
              <a:gd name="connsiteY5" fmla="*/ 284318 h 646268"/>
              <a:gd name="connsiteX6" fmla="*/ 177800 w 3307600"/>
              <a:gd name="connsiteY6" fmla="*/ 271618 h 646268"/>
              <a:gd name="connsiteX7" fmla="*/ 215900 w 3307600"/>
              <a:gd name="connsiteY7" fmla="*/ 258918 h 646268"/>
              <a:gd name="connsiteX8" fmla="*/ 234950 w 3307600"/>
              <a:gd name="connsiteY8" fmla="*/ 252568 h 646268"/>
              <a:gd name="connsiteX9" fmla="*/ 273050 w 3307600"/>
              <a:gd name="connsiteY9" fmla="*/ 227168 h 646268"/>
              <a:gd name="connsiteX10" fmla="*/ 317500 w 3307600"/>
              <a:gd name="connsiteY10" fmla="*/ 214468 h 646268"/>
              <a:gd name="connsiteX11" fmla="*/ 355600 w 3307600"/>
              <a:gd name="connsiteY11" fmla="*/ 201768 h 646268"/>
              <a:gd name="connsiteX12" fmla="*/ 393700 w 3307600"/>
              <a:gd name="connsiteY12" fmla="*/ 189068 h 646268"/>
              <a:gd name="connsiteX13" fmla="*/ 425450 w 3307600"/>
              <a:gd name="connsiteY13" fmla="*/ 182718 h 646268"/>
              <a:gd name="connsiteX14" fmla="*/ 444500 w 3307600"/>
              <a:gd name="connsiteY14" fmla="*/ 170018 h 646268"/>
              <a:gd name="connsiteX15" fmla="*/ 495300 w 3307600"/>
              <a:gd name="connsiteY15" fmla="*/ 157318 h 646268"/>
              <a:gd name="connsiteX16" fmla="*/ 723900 w 3307600"/>
              <a:gd name="connsiteY16" fmla="*/ 150968 h 646268"/>
              <a:gd name="connsiteX17" fmla="*/ 800100 w 3307600"/>
              <a:gd name="connsiteY17" fmla="*/ 144618 h 646268"/>
              <a:gd name="connsiteX18" fmla="*/ 831850 w 3307600"/>
              <a:gd name="connsiteY18" fmla="*/ 138268 h 646268"/>
              <a:gd name="connsiteX19" fmla="*/ 1028700 w 3307600"/>
              <a:gd name="connsiteY19" fmla="*/ 131918 h 646268"/>
              <a:gd name="connsiteX20" fmla="*/ 1149350 w 3307600"/>
              <a:gd name="connsiteY20" fmla="*/ 112868 h 646268"/>
              <a:gd name="connsiteX21" fmla="*/ 1187450 w 3307600"/>
              <a:gd name="connsiteY21" fmla="*/ 106518 h 646268"/>
              <a:gd name="connsiteX22" fmla="*/ 1263650 w 3307600"/>
              <a:gd name="connsiteY22" fmla="*/ 100168 h 646268"/>
              <a:gd name="connsiteX23" fmla="*/ 1460500 w 3307600"/>
              <a:gd name="connsiteY23" fmla="*/ 81118 h 646268"/>
              <a:gd name="connsiteX24" fmla="*/ 2114550 w 3307600"/>
              <a:gd name="connsiteY24" fmla="*/ 68418 h 646268"/>
              <a:gd name="connsiteX25" fmla="*/ 2724150 w 3307600"/>
              <a:gd name="connsiteY25" fmla="*/ 68418 h 646268"/>
              <a:gd name="connsiteX26" fmla="*/ 2755900 w 3307600"/>
              <a:gd name="connsiteY26" fmla="*/ 74768 h 646268"/>
              <a:gd name="connsiteX27" fmla="*/ 2800350 w 3307600"/>
              <a:gd name="connsiteY27" fmla="*/ 81118 h 646268"/>
              <a:gd name="connsiteX28" fmla="*/ 2819400 w 3307600"/>
              <a:gd name="connsiteY28" fmla="*/ 87468 h 646268"/>
              <a:gd name="connsiteX29" fmla="*/ 2838450 w 3307600"/>
              <a:gd name="connsiteY29" fmla="*/ 100168 h 646268"/>
              <a:gd name="connsiteX30" fmla="*/ 2863850 w 3307600"/>
              <a:gd name="connsiteY30" fmla="*/ 106518 h 646268"/>
              <a:gd name="connsiteX31" fmla="*/ 2882900 w 3307600"/>
              <a:gd name="connsiteY31" fmla="*/ 112868 h 646268"/>
              <a:gd name="connsiteX32" fmla="*/ 2908300 w 3307600"/>
              <a:gd name="connsiteY32" fmla="*/ 119218 h 646268"/>
              <a:gd name="connsiteX33" fmla="*/ 2940050 w 3307600"/>
              <a:gd name="connsiteY33" fmla="*/ 131918 h 646268"/>
              <a:gd name="connsiteX34" fmla="*/ 2971800 w 3307600"/>
              <a:gd name="connsiteY34" fmla="*/ 138268 h 646268"/>
              <a:gd name="connsiteX35" fmla="*/ 2997200 w 3307600"/>
              <a:gd name="connsiteY35" fmla="*/ 144618 h 646268"/>
              <a:gd name="connsiteX36" fmla="*/ 3054350 w 3307600"/>
              <a:gd name="connsiteY36" fmla="*/ 157318 h 646268"/>
              <a:gd name="connsiteX37" fmla="*/ 3098800 w 3307600"/>
              <a:gd name="connsiteY37" fmla="*/ 176368 h 646268"/>
              <a:gd name="connsiteX38" fmla="*/ 3143250 w 3307600"/>
              <a:gd name="connsiteY38" fmla="*/ 189068 h 646268"/>
              <a:gd name="connsiteX39" fmla="*/ 3162300 w 3307600"/>
              <a:gd name="connsiteY39" fmla="*/ 195418 h 646268"/>
              <a:gd name="connsiteX40" fmla="*/ 3206750 w 3307600"/>
              <a:gd name="connsiteY40" fmla="*/ 233518 h 646268"/>
              <a:gd name="connsiteX41" fmla="*/ 3238500 w 3307600"/>
              <a:gd name="connsiteY41" fmla="*/ 258918 h 646268"/>
              <a:gd name="connsiteX42" fmla="*/ 3257550 w 3307600"/>
              <a:gd name="connsiteY42" fmla="*/ 297018 h 646268"/>
              <a:gd name="connsiteX43" fmla="*/ 3276600 w 3307600"/>
              <a:gd name="connsiteY43" fmla="*/ 309718 h 646268"/>
              <a:gd name="connsiteX44" fmla="*/ 3289300 w 3307600"/>
              <a:gd name="connsiteY44" fmla="*/ 373218 h 646268"/>
              <a:gd name="connsiteX45" fmla="*/ 3295650 w 3307600"/>
              <a:gd name="connsiteY45" fmla="*/ 392268 h 646268"/>
              <a:gd name="connsiteX46" fmla="*/ 3295650 w 3307600"/>
              <a:gd name="connsiteY46" fmla="*/ 519268 h 646268"/>
              <a:gd name="connsiteX47" fmla="*/ 3282950 w 3307600"/>
              <a:gd name="connsiteY47" fmla="*/ 538318 h 646268"/>
              <a:gd name="connsiteX48" fmla="*/ 3263900 w 3307600"/>
              <a:gd name="connsiteY48" fmla="*/ 544668 h 646268"/>
              <a:gd name="connsiteX49" fmla="*/ 3219450 w 3307600"/>
              <a:gd name="connsiteY49" fmla="*/ 538318 h 646268"/>
              <a:gd name="connsiteX50" fmla="*/ 3181350 w 3307600"/>
              <a:gd name="connsiteY50" fmla="*/ 519268 h 646268"/>
              <a:gd name="connsiteX51" fmla="*/ 3143250 w 3307600"/>
              <a:gd name="connsiteY51" fmla="*/ 506568 h 646268"/>
              <a:gd name="connsiteX52" fmla="*/ 3105150 w 3307600"/>
              <a:gd name="connsiteY52" fmla="*/ 493868 h 646268"/>
              <a:gd name="connsiteX53" fmla="*/ 3048000 w 3307600"/>
              <a:gd name="connsiteY53" fmla="*/ 481168 h 646268"/>
              <a:gd name="connsiteX54" fmla="*/ 3022600 w 3307600"/>
              <a:gd name="connsiteY54" fmla="*/ 474818 h 646268"/>
              <a:gd name="connsiteX55" fmla="*/ 2914650 w 3307600"/>
              <a:gd name="connsiteY55" fmla="*/ 462118 h 646268"/>
              <a:gd name="connsiteX56" fmla="*/ 2781300 w 3307600"/>
              <a:gd name="connsiteY56" fmla="*/ 468468 h 646268"/>
              <a:gd name="connsiteX57" fmla="*/ 2762250 w 3307600"/>
              <a:gd name="connsiteY57" fmla="*/ 474818 h 646268"/>
              <a:gd name="connsiteX58" fmla="*/ 2698750 w 3307600"/>
              <a:gd name="connsiteY58" fmla="*/ 481168 h 646268"/>
              <a:gd name="connsiteX59" fmla="*/ 2679700 w 3307600"/>
              <a:gd name="connsiteY59" fmla="*/ 487518 h 646268"/>
              <a:gd name="connsiteX60" fmla="*/ 2635250 w 3307600"/>
              <a:gd name="connsiteY60" fmla="*/ 500218 h 646268"/>
              <a:gd name="connsiteX61" fmla="*/ 2616200 w 3307600"/>
              <a:gd name="connsiteY61" fmla="*/ 512918 h 646268"/>
              <a:gd name="connsiteX62" fmla="*/ 2590800 w 3307600"/>
              <a:gd name="connsiteY62" fmla="*/ 519268 h 646268"/>
              <a:gd name="connsiteX63" fmla="*/ 2571750 w 3307600"/>
              <a:gd name="connsiteY63" fmla="*/ 525618 h 646268"/>
              <a:gd name="connsiteX64" fmla="*/ 2552700 w 3307600"/>
              <a:gd name="connsiteY64" fmla="*/ 538318 h 646268"/>
              <a:gd name="connsiteX65" fmla="*/ 2463800 w 3307600"/>
              <a:gd name="connsiteY65" fmla="*/ 563718 h 646268"/>
              <a:gd name="connsiteX66" fmla="*/ 2393950 w 3307600"/>
              <a:gd name="connsiteY66" fmla="*/ 582768 h 646268"/>
              <a:gd name="connsiteX67" fmla="*/ 2355850 w 3307600"/>
              <a:gd name="connsiteY67" fmla="*/ 589118 h 646268"/>
              <a:gd name="connsiteX68" fmla="*/ 2330450 w 3307600"/>
              <a:gd name="connsiteY68" fmla="*/ 595468 h 646268"/>
              <a:gd name="connsiteX69" fmla="*/ 2292350 w 3307600"/>
              <a:gd name="connsiteY69" fmla="*/ 601818 h 646268"/>
              <a:gd name="connsiteX70" fmla="*/ 2260600 w 3307600"/>
              <a:gd name="connsiteY70" fmla="*/ 608168 h 646268"/>
              <a:gd name="connsiteX71" fmla="*/ 2203450 w 3307600"/>
              <a:gd name="connsiteY71" fmla="*/ 614518 h 646268"/>
              <a:gd name="connsiteX72" fmla="*/ 1955800 w 3307600"/>
              <a:gd name="connsiteY72" fmla="*/ 608168 h 646268"/>
              <a:gd name="connsiteX73" fmla="*/ 1892300 w 3307600"/>
              <a:gd name="connsiteY73" fmla="*/ 589118 h 646268"/>
              <a:gd name="connsiteX74" fmla="*/ 1873250 w 3307600"/>
              <a:gd name="connsiteY74" fmla="*/ 582768 h 646268"/>
              <a:gd name="connsiteX75" fmla="*/ 1816100 w 3307600"/>
              <a:gd name="connsiteY75" fmla="*/ 570068 h 646268"/>
              <a:gd name="connsiteX76" fmla="*/ 1790700 w 3307600"/>
              <a:gd name="connsiteY76" fmla="*/ 557368 h 646268"/>
              <a:gd name="connsiteX77" fmla="*/ 1752600 w 3307600"/>
              <a:gd name="connsiteY77" fmla="*/ 544668 h 646268"/>
              <a:gd name="connsiteX78" fmla="*/ 1708150 w 3307600"/>
              <a:gd name="connsiteY78" fmla="*/ 538318 h 646268"/>
              <a:gd name="connsiteX79" fmla="*/ 1701800 w 3307600"/>
              <a:gd name="connsiteY79" fmla="*/ 557368 h 646268"/>
              <a:gd name="connsiteX80" fmla="*/ 1657350 w 3307600"/>
              <a:gd name="connsiteY80" fmla="*/ 576418 h 646268"/>
              <a:gd name="connsiteX81" fmla="*/ 1593850 w 3307600"/>
              <a:gd name="connsiteY81" fmla="*/ 595468 h 646268"/>
              <a:gd name="connsiteX82" fmla="*/ 1562100 w 3307600"/>
              <a:gd name="connsiteY82" fmla="*/ 601818 h 646268"/>
              <a:gd name="connsiteX83" fmla="*/ 1536700 w 3307600"/>
              <a:gd name="connsiteY83" fmla="*/ 608168 h 646268"/>
              <a:gd name="connsiteX84" fmla="*/ 1517650 w 3307600"/>
              <a:gd name="connsiteY84" fmla="*/ 614518 h 646268"/>
              <a:gd name="connsiteX85" fmla="*/ 1447800 w 3307600"/>
              <a:gd name="connsiteY85" fmla="*/ 633568 h 646268"/>
              <a:gd name="connsiteX86" fmla="*/ 1416050 w 3307600"/>
              <a:gd name="connsiteY86" fmla="*/ 639918 h 646268"/>
              <a:gd name="connsiteX87" fmla="*/ 1397000 w 3307600"/>
              <a:gd name="connsiteY87" fmla="*/ 646268 h 646268"/>
              <a:gd name="connsiteX88" fmla="*/ 1238250 w 3307600"/>
              <a:gd name="connsiteY88" fmla="*/ 633568 h 646268"/>
              <a:gd name="connsiteX89" fmla="*/ 1212850 w 3307600"/>
              <a:gd name="connsiteY89" fmla="*/ 627218 h 646268"/>
              <a:gd name="connsiteX90" fmla="*/ 1162050 w 3307600"/>
              <a:gd name="connsiteY90" fmla="*/ 620868 h 646268"/>
              <a:gd name="connsiteX91" fmla="*/ 1143000 w 3307600"/>
              <a:gd name="connsiteY91" fmla="*/ 614518 h 646268"/>
              <a:gd name="connsiteX92" fmla="*/ 1041400 w 3307600"/>
              <a:gd name="connsiteY92" fmla="*/ 601818 h 646268"/>
              <a:gd name="connsiteX93" fmla="*/ 958850 w 3307600"/>
              <a:gd name="connsiteY93" fmla="*/ 589118 h 646268"/>
              <a:gd name="connsiteX94" fmla="*/ 927100 w 3307600"/>
              <a:gd name="connsiteY94" fmla="*/ 582768 h 646268"/>
              <a:gd name="connsiteX95" fmla="*/ 863600 w 3307600"/>
              <a:gd name="connsiteY95" fmla="*/ 576418 h 646268"/>
              <a:gd name="connsiteX96" fmla="*/ 457200 w 3307600"/>
              <a:gd name="connsiteY96" fmla="*/ 576418 h 646268"/>
              <a:gd name="connsiteX97" fmla="*/ 412750 w 3307600"/>
              <a:gd name="connsiteY97" fmla="*/ 589118 h 646268"/>
              <a:gd name="connsiteX98" fmla="*/ 368300 w 3307600"/>
              <a:gd name="connsiteY98" fmla="*/ 601818 h 646268"/>
              <a:gd name="connsiteX99" fmla="*/ 330200 w 3307600"/>
              <a:gd name="connsiteY99" fmla="*/ 620868 h 646268"/>
              <a:gd name="connsiteX100" fmla="*/ 285750 w 3307600"/>
              <a:gd name="connsiteY100" fmla="*/ 639918 h 646268"/>
              <a:gd name="connsiteX101" fmla="*/ 177800 w 3307600"/>
              <a:gd name="connsiteY101" fmla="*/ 633568 h 646268"/>
              <a:gd name="connsiteX102" fmla="*/ 158750 w 3307600"/>
              <a:gd name="connsiteY102" fmla="*/ 614518 h 646268"/>
              <a:gd name="connsiteX103" fmla="*/ 120650 w 3307600"/>
              <a:gd name="connsiteY103" fmla="*/ 589118 h 646268"/>
              <a:gd name="connsiteX104" fmla="*/ 69850 w 3307600"/>
              <a:gd name="connsiteY104" fmla="*/ 551018 h 646268"/>
              <a:gd name="connsiteX105" fmla="*/ 25400 w 3307600"/>
              <a:gd name="connsiteY105" fmla="*/ 519268 h 646268"/>
              <a:gd name="connsiteX106" fmla="*/ 12700 w 3307600"/>
              <a:gd name="connsiteY106" fmla="*/ 493868 h 646268"/>
              <a:gd name="connsiteX107" fmla="*/ 0 w 3307600"/>
              <a:gd name="connsiteY107" fmla="*/ 474818 h 646268"/>
              <a:gd name="connsiteX108" fmla="*/ 12700 w 3307600"/>
              <a:gd name="connsiteY108" fmla="*/ 411318 h 646268"/>
              <a:gd name="connsiteX109" fmla="*/ 25400 w 3307600"/>
              <a:gd name="connsiteY109" fmla="*/ 392268 h 646268"/>
              <a:gd name="connsiteX110" fmla="*/ 31750 w 3307600"/>
              <a:gd name="connsiteY110" fmla="*/ 373218 h 646268"/>
              <a:gd name="connsiteX111" fmla="*/ 38100 w 3307600"/>
              <a:gd name="connsiteY111" fmla="*/ 360518 h 64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07600" h="646268">
                <a:moveTo>
                  <a:pt x="38100" y="360518"/>
                </a:moveTo>
                <a:lnTo>
                  <a:pt x="38100" y="360518"/>
                </a:lnTo>
                <a:cubicBezTo>
                  <a:pt x="52917" y="349935"/>
                  <a:pt x="66937" y="338136"/>
                  <a:pt x="82550" y="328768"/>
                </a:cubicBezTo>
                <a:cubicBezTo>
                  <a:pt x="88290" y="325324"/>
                  <a:pt x="95613" y="325411"/>
                  <a:pt x="101600" y="322418"/>
                </a:cubicBezTo>
                <a:cubicBezTo>
                  <a:pt x="108426" y="319005"/>
                  <a:pt x="114300" y="313951"/>
                  <a:pt x="120650" y="309718"/>
                </a:cubicBezTo>
                <a:cubicBezTo>
                  <a:pt x="142972" y="276235"/>
                  <a:pt x="120479" y="300720"/>
                  <a:pt x="158750" y="284318"/>
                </a:cubicBezTo>
                <a:cubicBezTo>
                  <a:pt x="165765" y="281312"/>
                  <a:pt x="170826" y="274718"/>
                  <a:pt x="177800" y="271618"/>
                </a:cubicBezTo>
                <a:cubicBezTo>
                  <a:pt x="190033" y="266181"/>
                  <a:pt x="203200" y="263151"/>
                  <a:pt x="215900" y="258918"/>
                </a:cubicBezTo>
                <a:lnTo>
                  <a:pt x="234950" y="252568"/>
                </a:lnTo>
                <a:cubicBezTo>
                  <a:pt x="247650" y="244101"/>
                  <a:pt x="258570" y="231995"/>
                  <a:pt x="273050" y="227168"/>
                </a:cubicBezTo>
                <a:cubicBezTo>
                  <a:pt x="337071" y="205828"/>
                  <a:pt x="237766" y="238388"/>
                  <a:pt x="317500" y="214468"/>
                </a:cubicBezTo>
                <a:cubicBezTo>
                  <a:pt x="330322" y="210621"/>
                  <a:pt x="342900" y="206001"/>
                  <a:pt x="355600" y="201768"/>
                </a:cubicBezTo>
                <a:lnTo>
                  <a:pt x="393700" y="189068"/>
                </a:lnTo>
                <a:cubicBezTo>
                  <a:pt x="403939" y="185655"/>
                  <a:pt x="414867" y="184835"/>
                  <a:pt x="425450" y="182718"/>
                </a:cubicBezTo>
                <a:cubicBezTo>
                  <a:pt x="431800" y="178485"/>
                  <a:pt x="437674" y="173431"/>
                  <a:pt x="444500" y="170018"/>
                </a:cubicBezTo>
                <a:cubicBezTo>
                  <a:pt x="455007" y="164764"/>
                  <a:pt x="487271" y="157710"/>
                  <a:pt x="495300" y="157318"/>
                </a:cubicBezTo>
                <a:cubicBezTo>
                  <a:pt x="571439" y="153604"/>
                  <a:pt x="647700" y="153085"/>
                  <a:pt x="723900" y="150968"/>
                </a:cubicBezTo>
                <a:cubicBezTo>
                  <a:pt x="749300" y="148851"/>
                  <a:pt x="774787" y="147596"/>
                  <a:pt x="800100" y="144618"/>
                </a:cubicBezTo>
                <a:cubicBezTo>
                  <a:pt x="810819" y="143357"/>
                  <a:pt x="821074" y="138867"/>
                  <a:pt x="831850" y="138268"/>
                </a:cubicBezTo>
                <a:cubicBezTo>
                  <a:pt x="897400" y="134626"/>
                  <a:pt x="963083" y="134035"/>
                  <a:pt x="1028700" y="131918"/>
                </a:cubicBezTo>
                <a:cubicBezTo>
                  <a:pt x="1222805" y="99567"/>
                  <a:pt x="1019459" y="132851"/>
                  <a:pt x="1149350" y="112868"/>
                </a:cubicBezTo>
                <a:cubicBezTo>
                  <a:pt x="1162075" y="110910"/>
                  <a:pt x="1174654" y="107940"/>
                  <a:pt x="1187450" y="106518"/>
                </a:cubicBezTo>
                <a:cubicBezTo>
                  <a:pt x="1212782" y="103703"/>
                  <a:pt x="1238250" y="102285"/>
                  <a:pt x="1263650" y="100168"/>
                </a:cubicBezTo>
                <a:cubicBezTo>
                  <a:pt x="1350599" y="71185"/>
                  <a:pt x="1293882" y="86167"/>
                  <a:pt x="1460500" y="81118"/>
                </a:cubicBezTo>
                <a:cubicBezTo>
                  <a:pt x="1688719" y="74202"/>
                  <a:pt x="1881017" y="72185"/>
                  <a:pt x="2114550" y="68418"/>
                </a:cubicBezTo>
                <a:cubicBezTo>
                  <a:pt x="2319805" y="0"/>
                  <a:pt x="2143209" y="56562"/>
                  <a:pt x="2724150" y="68418"/>
                </a:cubicBezTo>
                <a:cubicBezTo>
                  <a:pt x="2734941" y="68638"/>
                  <a:pt x="2745254" y="72994"/>
                  <a:pt x="2755900" y="74768"/>
                </a:cubicBezTo>
                <a:cubicBezTo>
                  <a:pt x="2770663" y="77229"/>
                  <a:pt x="2785533" y="79001"/>
                  <a:pt x="2800350" y="81118"/>
                </a:cubicBezTo>
                <a:cubicBezTo>
                  <a:pt x="2806700" y="83235"/>
                  <a:pt x="2813413" y="84475"/>
                  <a:pt x="2819400" y="87468"/>
                </a:cubicBezTo>
                <a:cubicBezTo>
                  <a:pt x="2826226" y="90881"/>
                  <a:pt x="2831435" y="97162"/>
                  <a:pt x="2838450" y="100168"/>
                </a:cubicBezTo>
                <a:cubicBezTo>
                  <a:pt x="2846472" y="103606"/>
                  <a:pt x="2855459" y="104120"/>
                  <a:pt x="2863850" y="106518"/>
                </a:cubicBezTo>
                <a:cubicBezTo>
                  <a:pt x="2870286" y="108357"/>
                  <a:pt x="2876464" y="111029"/>
                  <a:pt x="2882900" y="112868"/>
                </a:cubicBezTo>
                <a:cubicBezTo>
                  <a:pt x="2891291" y="115266"/>
                  <a:pt x="2900021" y="116458"/>
                  <a:pt x="2908300" y="119218"/>
                </a:cubicBezTo>
                <a:cubicBezTo>
                  <a:pt x="2919114" y="122823"/>
                  <a:pt x="2929132" y="128643"/>
                  <a:pt x="2940050" y="131918"/>
                </a:cubicBezTo>
                <a:cubicBezTo>
                  <a:pt x="2950388" y="135019"/>
                  <a:pt x="2961264" y="135927"/>
                  <a:pt x="2971800" y="138268"/>
                </a:cubicBezTo>
                <a:cubicBezTo>
                  <a:pt x="2980319" y="140161"/>
                  <a:pt x="2988681" y="142725"/>
                  <a:pt x="2997200" y="144618"/>
                </a:cubicBezTo>
                <a:cubicBezTo>
                  <a:pt x="3026662" y="151165"/>
                  <a:pt x="3027249" y="149575"/>
                  <a:pt x="3054350" y="157318"/>
                </a:cubicBezTo>
                <a:cubicBezTo>
                  <a:pt x="3084134" y="165828"/>
                  <a:pt x="3064933" y="161854"/>
                  <a:pt x="3098800" y="176368"/>
                </a:cubicBezTo>
                <a:cubicBezTo>
                  <a:pt x="3114025" y="182893"/>
                  <a:pt x="3127138" y="184465"/>
                  <a:pt x="3143250" y="189068"/>
                </a:cubicBezTo>
                <a:cubicBezTo>
                  <a:pt x="3149686" y="190907"/>
                  <a:pt x="3155950" y="193301"/>
                  <a:pt x="3162300" y="195418"/>
                </a:cubicBezTo>
                <a:cubicBezTo>
                  <a:pt x="3180986" y="209433"/>
                  <a:pt x="3192009" y="215829"/>
                  <a:pt x="3206750" y="233518"/>
                </a:cubicBezTo>
                <a:cubicBezTo>
                  <a:pt x="3228844" y="260031"/>
                  <a:pt x="3207227" y="248494"/>
                  <a:pt x="3238500" y="258918"/>
                </a:cubicBezTo>
                <a:cubicBezTo>
                  <a:pt x="3243665" y="274412"/>
                  <a:pt x="3245240" y="284708"/>
                  <a:pt x="3257550" y="297018"/>
                </a:cubicBezTo>
                <a:cubicBezTo>
                  <a:pt x="3262946" y="302414"/>
                  <a:pt x="3270250" y="305485"/>
                  <a:pt x="3276600" y="309718"/>
                </a:cubicBezTo>
                <a:cubicBezTo>
                  <a:pt x="3290946" y="352756"/>
                  <a:pt x="3274707" y="300252"/>
                  <a:pt x="3289300" y="373218"/>
                </a:cubicBezTo>
                <a:cubicBezTo>
                  <a:pt x="3290613" y="379782"/>
                  <a:pt x="3293533" y="385918"/>
                  <a:pt x="3295650" y="392268"/>
                </a:cubicBezTo>
                <a:cubicBezTo>
                  <a:pt x="3302361" y="445958"/>
                  <a:pt x="3307600" y="459520"/>
                  <a:pt x="3295650" y="519268"/>
                </a:cubicBezTo>
                <a:cubicBezTo>
                  <a:pt x="3294153" y="526752"/>
                  <a:pt x="3288909" y="533550"/>
                  <a:pt x="3282950" y="538318"/>
                </a:cubicBezTo>
                <a:cubicBezTo>
                  <a:pt x="3277723" y="542499"/>
                  <a:pt x="3270250" y="542551"/>
                  <a:pt x="3263900" y="544668"/>
                </a:cubicBezTo>
                <a:cubicBezTo>
                  <a:pt x="3249083" y="542551"/>
                  <a:pt x="3234126" y="541253"/>
                  <a:pt x="3219450" y="538318"/>
                </a:cubicBezTo>
                <a:cubicBezTo>
                  <a:pt x="3187870" y="532002"/>
                  <a:pt x="3212000" y="532890"/>
                  <a:pt x="3181350" y="519268"/>
                </a:cubicBezTo>
                <a:cubicBezTo>
                  <a:pt x="3169117" y="513831"/>
                  <a:pt x="3155950" y="510801"/>
                  <a:pt x="3143250" y="506568"/>
                </a:cubicBezTo>
                <a:lnTo>
                  <a:pt x="3105150" y="493868"/>
                </a:lnTo>
                <a:cubicBezTo>
                  <a:pt x="3089664" y="488706"/>
                  <a:pt x="3063099" y="484523"/>
                  <a:pt x="3048000" y="481168"/>
                </a:cubicBezTo>
                <a:cubicBezTo>
                  <a:pt x="3039481" y="479275"/>
                  <a:pt x="3031186" y="476379"/>
                  <a:pt x="3022600" y="474818"/>
                </a:cubicBezTo>
                <a:cubicBezTo>
                  <a:pt x="2988286" y="468579"/>
                  <a:pt x="2948707" y="465524"/>
                  <a:pt x="2914650" y="462118"/>
                </a:cubicBezTo>
                <a:cubicBezTo>
                  <a:pt x="2870200" y="464235"/>
                  <a:pt x="2825647" y="464772"/>
                  <a:pt x="2781300" y="468468"/>
                </a:cubicBezTo>
                <a:cubicBezTo>
                  <a:pt x="2774630" y="469024"/>
                  <a:pt x="2768866" y="473800"/>
                  <a:pt x="2762250" y="474818"/>
                </a:cubicBezTo>
                <a:cubicBezTo>
                  <a:pt x="2741225" y="478053"/>
                  <a:pt x="2719917" y="479051"/>
                  <a:pt x="2698750" y="481168"/>
                </a:cubicBezTo>
                <a:cubicBezTo>
                  <a:pt x="2692400" y="483285"/>
                  <a:pt x="2686136" y="485679"/>
                  <a:pt x="2679700" y="487518"/>
                </a:cubicBezTo>
                <a:cubicBezTo>
                  <a:pt x="2623886" y="503465"/>
                  <a:pt x="2680925" y="484993"/>
                  <a:pt x="2635250" y="500218"/>
                </a:cubicBezTo>
                <a:cubicBezTo>
                  <a:pt x="2628900" y="504451"/>
                  <a:pt x="2623215" y="509912"/>
                  <a:pt x="2616200" y="512918"/>
                </a:cubicBezTo>
                <a:cubicBezTo>
                  <a:pt x="2608178" y="516356"/>
                  <a:pt x="2599191" y="516870"/>
                  <a:pt x="2590800" y="519268"/>
                </a:cubicBezTo>
                <a:cubicBezTo>
                  <a:pt x="2584364" y="521107"/>
                  <a:pt x="2578100" y="523501"/>
                  <a:pt x="2571750" y="525618"/>
                </a:cubicBezTo>
                <a:cubicBezTo>
                  <a:pt x="2565400" y="529851"/>
                  <a:pt x="2559674" y="535218"/>
                  <a:pt x="2552700" y="538318"/>
                </a:cubicBezTo>
                <a:cubicBezTo>
                  <a:pt x="2529275" y="548729"/>
                  <a:pt x="2486864" y="557952"/>
                  <a:pt x="2463800" y="563718"/>
                </a:cubicBezTo>
                <a:cubicBezTo>
                  <a:pt x="2414554" y="576030"/>
                  <a:pt x="2486806" y="567292"/>
                  <a:pt x="2393950" y="582768"/>
                </a:cubicBezTo>
                <a:cubicBezTo>
                  <a:pt x="2381250" y="584885"/>
                  <a:pt x="2368475" y="586593"/>
                  <a:pt x="2355850" y="589118"/>
                </a:cubicBezTo>
                <a:cubicBezTo>
                  <a:pt x="2347292" y="590830"/>
                  <a:pt x="2339008" y="593756"/>
                  <a:pt x="2330450" y="595468"/>
                </a:cubicBezTo>
                <a:cubicBezTo>
                  <a:pt x="2317825" y="597993"/>
                  <a:pt x="2305018" y="599515"/>
                  <a:pt x="2292350" y="601818"/>
                </a:cubicBezTo>
                <a:cubicBezTo>
                  <a:pt x="2281731" y="603749"/>
                  <a:pt x="2271284" y="606642"/>
                  <a:pt x="2260600" y="608168"/>
                </a:cubicBezTo>
                <a:cubicBezTo>
                  <a:pt x="2241625" y="610879"/>
                  <a:pt x="2222500" y="612401"/>
                  <a:pt x="2203450" y="614518"/>
                </a:cubicBezTo>
                <a:cubicBezTo>
                  <a:pt x="2120900" y="612401"/>
                  <a:pt x="2038288" y="612005"/>
                  <a:pt x="1955800" y="608168"/>
                </a:cubicBezTo>
                <a:cubicBezTo>
                  <a:pt x="1944647" y="607649"/>
                  <a:pt x="1896904" y="590653"/>
                  <a:pt x="1892300" y="589118"/>
                </a:cubicBezTo>
                <a:cubicBezTo>
                  <a:pt x="1885950" y="587001"/>
                  <a:pt x="1879744" y="584391"/>
                  <a:pt x="1873250" y="582768"/>
                </a:cubicBezTo>
                <a:cubicBezTo>
                  <a:pt x="1837379" y="573800"/>
                  <a:pt x="1856408" y="578130"/>
                  <a:pt x="1816100" y="570068"/>
                </a:cubicBezTo>
                <a:cubicBezTo>
                  <a:pt x="1807633" y="565835"/>
                  <a:pt x="1799489" y="560884"/>
                  <a:pt x="1790700" y="557368"/>
                </a:cubicBezTo>
                <a:cubicBezTo>
                  <a:pt x="1778271" y="552396"/>
                  <a:pt x="1752600" y="544668"/>
                  <a:pt x="1752600" y="544668"/>
                </a:cubicBezTo>
                <a:cubicBezTo>
                  <a:pt x="1737046" y="534299"/>
                  <a:pt x="1728652" y="521916"/>
                  <a:pt x="1708150" y="538318"/>
                </a:cubicBezTo>
                <a:cubicBezTo>
                  <a:pt x="1702923" y="542499"/>
                  <a:pt x="1706533" y="552635"/>
                  <a:pt x="1701800" y="557368"/>
                </a:cubicBezTo>
                <a:cubicBezTo>
                  <a:pt x="1695027" y="564141"/>
                  <a:pt x="1667976" y="573382"/>
                  <a:pt x="1657350" y="576418"/>
                </a:cubicBezTo>
                <a:cubicBezTo>
                  <a:pt x="1590172" y="595612"/>
                  <a:pt x="1684392" y="565287"/>
                  <a:pt x="1593850" y="595468"/>
                </a:cubicBezTo>
                <a:cubicBezTo>
                  <a:pt x="1583611" y="598881"/>
                  <a:pt x="1572636" y="599477"/>
                  <a:pt x="1562100" y="601818"/>
                </a:cubicBezTo>
                <a:cubicBezTo>
                  <a:pt x="1553581" y="603711"/>
                  <a:pt x="1545091" y="605770"/>
                  <a:pt x="1536700" y="608168"/>
                </a:cubicBezTo>
                <a:cubicBezTo>
                  <a:pt x="1530264" y="610007"/>
                  <a:pt x="1524144" y="612895"/>
                  <a:pt x="1517650" y="614518"/>
                </a:cubicBezTo>
                <a:cubicBezTo>
                  <a:pt x="1445847" y="632469"/>
                  <a:pt x="1529537" y="606322"/>
                  <a:pt x="1447800" y="633568"/>
                </a:cubicBezTo>
                <a:cubicBezTo>
                  <a:pt x="1437561" y="636981"/>
                  <a:pt x="1426521" y="637300"/>
                  <a:pt x="1416050" y="639918"/>
                </a:cubicBezTo>
                <a:cubicBezTo>
                  <a:pt x="1409556" y="641541"/>
                  <a:pt x="1403350" y="644151"/>
                  <a:pt x="1397000" y="646268"/>
                </a:cubicBezTo>
                <a:cubicBezTo>
                  <a:pt x="1360597" y="643841"/>
                  <a:pt x="1279884" y="639516"/>
                  <a:pt x="1238250" y="633568"/>
                </a:cubicBezTo>
                <a:cubicBezTo>
                  <a:pt x="1229610" y="632334"/>
                  <a:pt x="1221458" y="628653"/>
                  <a:pt x="1212850" y="627218"/>
                </a:cubicBezTo>
                <a:cubicBezTo>
                  <a:pt x="1196017" y="624413"/>
                  <a:pt x="1178983" y="622985"/>
                  <a:pt x="1162050" y="620868"/>
                </a:cubicBezTo>
                <a:cubicBezTo>
                  <a:pt x="1155700" y="618751"/>
                  <a:pt x="1149534" y="615970"/>
                  <a:pt x="1143000" y="614518"/>
                </a:cubicBezTo>
                <a:cubicBezTo>
                  <a:pt x="1110773" y="607356"/>
                  <a:pt x="1073340" y="605012"/>
                  <a:pt x="1041400" y="601818"/>
                </a:cubicBezTo>
                <a:cubicBezTo>
                  <a:pt x="998490" y="587515"/>
                  <a:pt x="1040704" y="600032"/>
                  <a:pt x="958850" y="589118"/>
                </a:cubicBezTo>
                <a:cubicBezTo>
                  <a:pt x="948152" y="587692"/>
                  <a:pt x="937798" y="584194"/>
                  <a:pt x="927100" y="582768"/>
                </a:cubicBezTo>
                <a:cubicBezTo>
                  <a:pt x="906014" y="579957"/>
                  <a:pt x="884767" y="578535"/>
                  <a:pt x="863600" y="576418"/>
                </a:cubicBezTo>
                <a:cubicBezTo>
                  <a:pt x="716363" y="539609"/>
                  <a:pt x="826718" y="564871"/>
                  <a:pt x="457200" y="576418"/>
                </a:cubicBezTo>
                <a:cubicBezTo>
                  <a:pt x="446056" y="576766"/>
                  <a:pt x="424166" y="585856"/>
                  <a:pt x="412750" y="589118"/>
                </a:cubicBezTo>
                <a:cubicBezTo>
                  <a:pt x="356936" y="605065"/>
                  <a:pt x="413975" y="586593"/>
                  <a:pt x="368300" y="601818"/>
                </a:cubicBezTo>
                <a:cubicBezTo>
                  <a:pt x="313705" y="638214"/>
                  <a:pt x="382780" y="594578"/>
                  <a:pt x="330200" y="620868"/>
                </a:cubicBezTo>
                <a:cubicBezTo>
                  <a:pt x="286347" y="642794"/>
                  <a:pt x="338613" y="626702"/>
                  <a:pt x="285750" y="639918"/>
                </a:cubicBezTo>
                <a:cubicBezTo>
                  <a:pt x="249767" y="637801"/>
                  <a:pt x="213146" y="640637"/>
                  <a:pt x="177800" y="633568"/>
                </a:cubicBezTo>
                <a:cubicBezTo>
                  <a:pt x="168994" y="631807"/>
                  <a:pt x="165839" y="620031"/>
                  <a:pt x="158750" y="614518"/>
                </a:cubicBezTo>
                <a:cubicBezTo>
                  <a:pt x="146702" y="605147"/>
                  <a:pt x="132861" y="598276"/>
                  <a:pt x="120650" y="589118"/>
                </a:cubicBezTo>
                <a:cubicBezTo>
                  <a:pt x="103717" y="576418"/>
                  <a:pt x="88782" y="560484"/>
                  <a:pt x="69850" y="551018"/>
                </a:cubicBezTo>
                <a:cubicBezTo>
                  <a:pt x="48478" y="540332"/>
                  <a:pt x="39702" y="539291"/>
                  <a:pt x="25400" y="519268"/>
                </a:cubicBezTo>
                <a:cubicBezTo>
                  <a:pt x="19898" y="511565"/>
                  <a:pt x="17396" y="502087"/>
                  <a:pt x="12700" y="493868"/>
                </a:cubicBezTo>
                <a:cubicBezTo>
                  <a:pt x="8914" y="487242"/>
                  <a:pt x="4233" y="481168"/>
                  <a:pt x="0" y="474818"/>
                </a:cubicBezTo>
                <a:cubicBezTo>
                  <a:pt x="2340" y="458437"/>
                  <a:pt x="3834" y="429051"/>
                  <a:pt x="12700" y="411318"/>
                </a:cubicBezTo>
                <a:cubicBezTo>
                  <a:pt x="16113" y="404492"/>
                  <a:pt x="21987" y="399094"/>
                  <a:pt x="25400" y="392268"/>
                </a:cubicBezTo>
                <a:cubicBezTo>
                  <a:pt x="28393" y="386281"/>
                  <a:pt x="27017" y="377951"/>
                  <a:pt x="31750" y="373218"/>
                </a:cubicBezTo>
                <a:cubicBezTo>
                  <a:pt x="39439" y="365529"/>
                  <a:pt x="37042" y="362635"/>
                  <a:pt x="38100" y="36051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228184" y="4653136"/>
            <a:ext cx="100811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308304" y="4221088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 trasverso occipitale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353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Complesso sopra-orbitale</a:t>
            </a:r>
          </a:p>
          <a:p>
            <a:pPr algn="ctr"/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Supra-orbitale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527918" y="764704"/>
            <a:ext cx="8132080" cy="5616624"/>
            <a:chOff x="-61439" y="620689"/>
            <a:chExt cx="9070396" cy="626469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855" y="620689"/>
              <a:ext cx="8977102" cy="6264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orme libre 4"/>
            <p:cNvSpPr/>
            <p:nvPr/>
          </p:nvSpPr>
          <p:spPr>
            <a:xfrm>
              <a:off x="2025554" y="4781988"/>
              <a:ext cx="4388894" cy="827242"/>
            </a:xfrm>
            <a:custGeom>
              <a:avLst/>
              <a:gdLst>
                <a:gd name="connsiteX0" fmla="*/ 28434 w 4388894"/>
                <a:gd name="connsiteY0" fmla="*/ 520167 h 827242"/>
                <a:gd name="connsiteX1" fmla="*/ 28434 w 4388894"/>
                <a:gd name="connsiteY1" fmla="*/ 520167 h 827242"/>
                <a:gd name="connsiteX2" fmla="*/ 48906 w 4388894"/>
                <a:gd name="connsiteY2" fmla="*/ 465576 h 827242"/>
                <a:gd name="connsiteX3" fmla="*/ 69377 w 4388894"/>
                <a:gd name="connsiteY3" fmla="*/ 445105 h 827242"/>
                <a:gd name="connsiteX4" fmla="*/ 83025 w 4388894"/>
                <a:gd name="connsiteY4" fmla="*/ 404161 h 827242"/>
                <a:gd name="connsiteX5" fmla="*/ 117145 w 4388894"/>
                <a:gd name="connsiteY5" fmla="*/ 363218 h 827242"/>
                <a:gd name="connsiteX6" fmla="*/ 130792 w 4388894"/>
                <a:gd name="connsiteY6" fmla="*/ 342746 h 827242"/>
                <a:gd name="connsiteX7" fmla="*/ 151264 w 4388894"/>
                <a:gd name="connsiteY7" fmla="*/ 329099 h 827242"/>
                <a:gd name="connsiteX8" fmla="*/ 171736 w 4388894"/>
                <a:gd name="connsiteY8" fmla="*/ 308627 h 827242"/>
                <a:gd name="connsiteX9" fmla="*/ 192207 w 4388894"/>
                <a:gd name="connsiteY9" fmla="*/ 301803 h 827242"/>
                <a:gd name="connsiteX10" fmla="*/ 212679 w 4388894"/>
                <a:gd name="connsiteY10" fmla="*/ 288155 h 827242"/>
                <a:gd name="connsiteX11" fmla="*/ 253622 w 4388894"/>
                <a:gd name="connsiteY11" fmla="*/ 274508 h 827242"/>
                <a:gd name="connsiteX12" fmla="*/ 274094 w 4388894"/>
                <a:gd name="connsiteY12" fmla="*/ 260860 h 827242"/>
                <a:gd name="connsiteX13" fmla="*/ 321861 w 4388894"/>
                <a:gd name="connsiteY13" fmla="*/ 247212 h 827242"/>
                <a:gd name="connsiteX14" fmla="*/ 362804 w 4388894"/>
                <a:gd name="connsiteY14" fmla="*/ 233564 h 827242"/>
                <a:gd name="connsiteX15" fmla="*/ 383276 w 4388894"/>
                <a:gd name="connsiteY15" fmla="*/ 226740 h 827242"/>
                <a:gd name="connsiteX16" fmla="*/ 403747 w 4388894"/>
                <a:gd name="connsiteY16" fmla="*/ 219916 h 827242"/>
                <a:gd name="connsiteX17" fmla="*/ 444691 w 4388894"/>
                <a:gd name="connsiteY17" fmla="*/ 192621 h 827242"/>
                <a:gd name="connsiteX18" fmla="*/ 465162 w 4388894"/>
                <a:gd name="connsiteY18" fmla="*/ 178973 h 827242"/>
                <a:gd name="connsiteX19" fmla="*/ 485634 w 4388894"/>
                <a:gd name="connsiteY19" fmla="*/ 172149 h 827242"/>
                <a:gd name="connsiteX20" fmla="*/ 512930 w 4388894"/>
                <a:gd name="connsiteY20" fmla="*/ 158502 h 827242"/>
                <a:gd name="connsiteX21" fmla="*/ 560697 w 4388894"/>
                <a:gd name="connsiteY21" fmla="*/ 151678 h 827242"/>
                <a:gd name="connsiteX22" fmla="*/ 663055 w 4388894"/>
                <a:gd name="connsiteY22" fmla="*/ 117558 h 827242"/>
                <a:gd name="connsiteX23" fmla="*/ 785885 w 4388894"/>
                <a:gd name="connsiteY23" fmla="*/ 110734 h 827242"/>
                <a:gd name="connsiteX24" fmla="*/ 1011073 w 4388894"/>
                <a:gd name="connsiteY24" fmla="*/ 97087 h 827242"/>
                <a:gd name="connsiteX25" fmla="*/ 1181670 w 4388894"/>
                <a:gd name="connsiteY25" fmla="*/ 90263 h 827242"/>
                <a:gd name="connsiteX26" fmla="*/ 1400034 w 4388894"/>
                <a:gd name="connsiteY26" fmla="*/ 97087 h 827242"/>
                <a:gd name="connsiteX27" fmla="*/ 1440977 w 4388894"/>
                <a:gd name="connsiteY27" fmla="*/ 110734 h 827242"/>
                <a:gd name="connsiteX28" fmla="*/ 1468273 w 4388894"/>
                <a:gd name="connsiteY28" fmla="*/ 117558 h 827242"/>
                <a:gd name="connsiteX29" fmla="*/ 1509216 w 4388894"/>
                <a:gd name="connsiteY29" fmla="*/ 131206 h 827242"/>
                <a:gd name="connsiteX30" fmla="*/ 1543336 w 4388894"/>
                <a:gd name="connsiteY30" fmla="*/ 138030 h 827242"/>
                <a:gd name="connsiteX31" fmla="*/ 1584279 w 4388894"/>
                <a:gd name="connsiteY31" fmla="*/ 151678 h 827242"/>
                <a:gd name="connsiteX32" fmla="*/ 1625222 w 4388894"/>
                <a:gd name="connsiteY32" fmla="*/ 165325 h 827242"/>
                <a:gd name="connsiteX33" fmla="*/ 1645694 w 4388894"/>
                <a:gd name="connsiteY33" fmla="*/ 172149 h 827242"/>
                <a:gd name="connsiteX34" fmla="*/ 1672989 w 4388894"/>
                <a:gd name="connsiteY34" fmla="*/ 185797 h 827242"/>
                <a:gd name="connsiteX35" fmla="*/ 1700285 w 4388894"/>
                <a:gd name="connsiteY35" fmla="*/ 192621 h 827242"/>
                <a:gd name="connsiteX36" fmla="*/ 1741228 w 4388894"/>
                <a:gd name="connsiteY36" fmla="*/ 206269 h 827242"/>
                <a:gd name="connsiteX37" fmla="*/ 1809467 w 4388894"/>
                <a:gd name="connsiteY37" fmla="*/ 219916 h 827242"/>
                <a:gd name="connsiteX38" fmla="*/ 1911825 w 4388894"/>
                <a:gd name="connsiteY38" fmla="*/ 240388 h 827242"/>
                <a:gd name="connsiteX39" fmla="*/ 1952768 w 4388894"/>
                <a:gd name="connsiteY39" fmla="*/ 254036 h 827242"/>
                <a:gd name="connsiteX40" fmla="*/ 1980064 w 4388894"/>
                <a:gd name="connsiteY40" fmla="*/ 260860 h 827242"/>
                <a:gd name="connsiteX41" fmla="*/ 2041479 w 4388894"/>
                <a:gd name="connsiteY41" fmla="*/ 267684 h 827242"/>
                <a:gd name="connsiteX42" fmla="*/ 2137013 w 4388894"/>
                <a:gd name="connsiteY42" fmla="*/ 281331 h 827242"/>
                <a:gd name="connsiteX43" fmla="*/ 2171133 w 4388894"/>
                <a:gd name="connsiteY43" fmla="*/ 288155 h 827242"/>
                <a:gd name="connsiteX44" fmla="*/ 2314434 w 4388894"/>
                <a:gd name="connsiteY44" fmla="*/ 281331 h 827242"/>
                <a:gd name="connsiteX45" fmla="*/ 2362201 w 4388894"/>
                <a:gd name="connsiteY45" fmla="*/ 260860 h 827242"/>
                <a:gd name="connsiteX46" fmla="*/ 2396321 w 4388894"/>
                <a:gd name="connsiteY46" fmla="*/ 254036 h 827242"/>
                <a:gd name="connsiteX47" fmla="*/ 2437264 w 4388894"/>
                <a:gd name="connsiteY47" fmla="*/ 226740 h 827242"/>
                <a:gd name="connsiteX48" fmla="*/ 2457736 w 4388894"/>
                <a:gd name="connsiteY48" fmla="*/ 213093 h 827242"/>
                <a:gd name="connsiteX49" fmla="*/ 2505503 w 4388894"/>
                <a:gd name="connsiteY49" fmla="*/ 199445 h 827242"/>
                <a:gd name="connsiteX50" fmla="*/ 2525974 w 4388894"/>
                <a:gd name="connsiteY50" fmla="*/ 192621 h 827242"/>
                <a:gd name="connsiteX51" fmla="*/ 2669276 w 4388894"/>
                <a:gd name="connsiteY51" fmla="*/ 172149 h 827242"/>
                <a:gd name="connsiteX52" fmla="*/ 2757986 w 4388894"/>
                <a:gd name="connsiteY52" fmla="*/ 138030 h 827242"/>
                <a:gd name="connsiteX53" fmla="*/ 2819401 w 4388894"/>
                <a:gd name="connsiteY53" fmla="*/ 117558 h 827242"/>
                <a:gd name="connsiteX54" fmla="*/ 2839873 w 4388894"/>
                <a:gd name="connsiteY54" fmla="*/ 110734 h 827242"/>
                <a:gd name="connsiteX55" fmla="*/ 2901288 w 4388894"/>
                <a:gd name="connsiteY55" fmla="*/ 76615 h 827242"/>
                <a:gd name="connsiteX56" fmla="*/ 2969527 w 4388894"/>
                <a:gd name="connsiteY56" fmla="*/ 69791 h 827242"/>
                <a:gd name="connsiteX57" fmla="*/ 2996822 w 4388894"/>
                <a:gd name="connsiteY57" fmla="*/ 62967 h 827242"/>
                <a:gd name="connsiteX58" fmla="*/ 3030942 w 4388894"/>
                <a:gd name="connsiteY58" fmla="*/ 56143 h 827242"/>
                <a:gd name="connsiteX59" fmla="*/ 3051413 w 4388894"/>
                <a:gd name="connsiteY59" fmla="*/ 49319 h 827242"/>
                <a:gd name="connsiteX60" fmla="*/ 3099180 w 4388894"/>
                <a:gd name="connsiteY60" fmla="*/ 42496 h 827242"/>
                <a:gd name="connsiteX61" fmla="*/ 3460846 w 4388894"/>
                <a:gd name="connsiteY61" fmla="*/ 42496 h 827242"/>
                <a:gd name="connsiteX62" fmla="*/ 3563204 w 4388894"/>
                <a:gd name="connsiteY62" fmla="*/ 62967 h 827242"/>
                <a:gd name="connsiteX63" fmla="*/ 3597324 w 4388894"/>
                <a:gd name="connsiteY63" fmla="*/ 69791 h 827242"/>
                <a:gd name="connsiteX64" fmla="*/ 3638267 w 4388894"/>
                <a:gd name="connsiteY64" fmla="*/ 83439 h 827242"/>
                <a:gd name="connsiteX65" fmla="*/ 3665562 w 4388894"/>
                <a:gd name="connsiteY65" fmla="*/ 90263 h 827242"/>
                <a:gd name="connsiteX66" fmla="*/ 3686034 w 4388894"/>
                <a:gd name="connsiteY66" fmla="*/ 97087 h 827242"/>
                <a:gd name="connsiteX67" fmla="*/ 3720153 w 4388894"/>
                <a:gd name="connsiteY67" fmla="*/ 103911 h 827242"/>
                <a:gd name="connsiteX68" fmla="*/ 3747449 w 4388894"/>
                <a:gd name="connsiteY68" fmla="*/ 110734 h 827242"/>
                <a:gd name="connsiteX69" fmla="*/ 3781568 w 4388894"/>
                <a:gd name="connsiteY69" fmla="*/ 117558 h 827242"/>
                <a:gd name="connsiteX70" fmla="*/ 3836159 w 4388894"/>
                <a:gd name="connsiteY70" fmla="*/ 138030 h 827242"/>
                <a:gd name="connsiteX71" fmla="*/ 3890750 w 4388894"/>
                <a:gd name="connsiteY71" fmla="*/ 144854 h 827242"/>
                <a:gd name="connsiteX72" fmla="*/ 3938518 w 4388894"/>
                <a:gd name="connsiteY72" fmla="*/ 158502 h 827242"/>
                <a:gd name="connsiteX73" fmla="*/ 3986285 w 4388894"/>
                <a:gd name="connsiteY73" fmla="*/ 172149 h 827242"/>
                <a:gd name="connsiteX74" fmla="*/ 4027228 w 4388894"/>
                <a:gd name="connsiteY74" fmla="*/ 199445 h 827242"/>
                <a:gd name="connsiteX75" fmla="*/ 4068171 w 4388894"/>
                <a:gd name="connsiteY75" fmla="*/ 213093 h 827242"/>
                <a:gd name="connsiteX76" fmla="*/ 4088643 w 4388894"/>
                <a:gd name="connsiteY76" fmla="*/ 226740 h 827242"/>
                <a:gd name="connsiteX77" fmla="*/ 4136410 w 4388894"/>
                <a:gd name="connsiteY77" fmla="*/ 240388 h 827242"/>
                <a:gd name="connsiteX78" fmla="*/ 4156882 w 4388894"/>
                <a:gd name="connsiteY78" fmla="*/ 247212 h 827242"/>
                <a:gd name="connsiteX79" fmla="*/ 4204649 w 4388894"/>
                <a:gd name="connsiteY79" fmla="*/ 288155 h 827242"/>
                <a:gd name="connsiteX80" fmla="*/ 4231945 w 4388894"/>
                <a:gd name="connsiteY80" fmla="*/ 301803 h 827242"/>
                <a:gd name="connsiteX81" fmla="*/ 4279712 w 4388894"/>
                <a:gd name="connsiteY81" fmla="*/ 329099 h 827242"/>
                <a:gd name="connsiteX82" fmla="*/ 4313831 w 4388894"/>
                <a:gd name="connsiteY82" fmla="*/ 404161 h 827242"/>
                <a:gd name="connsiteX83" fmla="*/ 4341127 w 4388894"/>
                <a:gd name="connsiteY83" fmla="*/ 445105 h 827242"/>
                <a:gd name="connsiteX84" fmla="*/ 4368422 w 4388894"/>
                <a:gd name="connsiteY84" fmla="*/ 526991 h 827242"/>
                <a:gd name="connsiteX85" fmla="*/ 4375246 w 4388894"/>
                <a:gd name="connsiteY85" fmla="*/ 547463 h 827242"/>
                <a:gd name="connsiteX86" fmla="*/ 4388894 w 4388894"/>
                <a:gd name="connsiteY86" fmla="*/ 567934 h 827242"/>
                <a:gd name="connsiteX87" fmla="*/ 4375246 w 4388894"/>
                <a:gd name="connsiteY87" fmla="*/ 649821 h 827242"/>
                <a:gd name="connsiteX88" fmla="*/ 4361598 w 4388894"/>
                <a:gd name="connsiteY88" fmla="*/ 670293 h 827242"/>
                <a:gd name="connsiteX89" fmla="*/ 4320655 w 4388894"/>
                <a:gd name="connsiteY89" fmla="*/ 683940 h 827242"/>
                <a:gd name="connsiteX90" fmla="*/ 4300183 w 4388894"/>
                <a:gd name="connsiteY90" fmla="*/ 690764 h 827242"/>
                <a:gd name="connsiteX91" fmla="*/ 4095467 w 4388894"/>
                <a:gd name="connsiteY91" fmla="*/ 683940 h 827242"/>
                <a:gd name="connsiteX92" fmla="*/ 4054524 w 4388894"/>
                <a:gd name="connsiteY92" fmla="*/ 656645 h 827242"/>
                <a:gd name="connsiteX93" fmla="*/ 4027228 w 4388894"/>
                <a:gd name="connsiteY93" fmla="*/ 649821 h 827242"/>
                <a:gd name="connsiteX94" fmla="*/ 3986285 w 4388894"/>
                <a:gd name="connsiteY94" fmla="*/ 636173 h 827242"/>
                <a:gd name="connsiteX95" fmla="*/ 3945342 w 4388894"/>
                <a:gd name="connsiteY95" fmla="*/ 629349 h 827242"/>
                <a:gd name="connsiteX96" fmla="*/ 3849807 w 4388894"/>
                <a:gd name="connsiteY96" fmla="*/ 615702 h 827242"/>
                <a:gd name="connsiteX97" fmla="*/ 3303897 w 4388894"/>
                <a:gd name="connsiteY97" fmla="*/ 602054 h 827242"/>
                <a:gd name="connsiteX98" fmla="*/ 3276601 w 4388894"/>
                <a:gd name="connsiteY98" fmla="*/ 595230 h 827242"/>
                <a:gd name="connsiteX99" fmla="*/ 3065061 w 4388894"/>
                <a:gd name="connsiteY99" fmla="*/ 602054 h 827242"/>
                <a:gd name="connsiteX100" fmla="*/ 2955879 w 4388894"/>
                <a:gd name="connsiteY100" fmla="*/ 615702 h 827242"/>
                <a:gd name="connsiteX101" fmla="*/ 2935407 w 4388894"/>
                <a:gd name="connsiteY101" fmla="*/ 622525 h 827242"/>
                <a:gd name="connsiteX102" fmla="*/ 2914936 w 4388894"/>
                <a:gd name="connsiteY102" fmla="*/ 636173 h 827242"/>
                <a:gd name="connsiteX103" fmla="*/ 2826225 w 4388894"/>
                <a:gd name="connsiteY103" fmla="*/ 649821 h 827242"/>
                <a:gd name="connsiteX104" fmla="*/ 2805753 w 4388894"/>
                <a:gd name="connsiteY104" fmla="*/ 656645 h 827242"/>
                <a:gd name="connsiteX105" fmla="*/ 2757986 w 4388894"/>
                <a:gd name="connsiteY105" fmla="*/ 670293 h 827242"/>
                <a:gd name="connsiteX106" fmla="*/ 2737515 w 4388894"/>
                <a:gd name="connsiteY106" fmla="*/ 683940 h 827242"/>
                <a:gd name="connsiteX107" fmla="*/ 2723867 w 4388894"/>
                <a:gd name="connsiteY107" fmla="*/ 704412 h 827242"/>
                <a:gd name="connsiteX108" fmla="*/ 2696571 w 4388894"/>
                <a:gd name="connsiteY108" fmla="*/ 718060 h 827242"/>
                <a:gd name="connsiteX109" fmla="*/ 2621509 w 4388894"/>
                <a:gd name="connsiteY109" fmla="*/ 738531 h 827242"/>
                <a:gd name="connsiteX110" fmla="*/ 2580565 w 4388894"/>
                <a:gd name="connsiteY110" fmla="*/ 752179 h 827242"/>
                <a:gd name="connsiteX111" fmla="*/ 2532798 w 4388894"/>
                <a:gd name="connsiteY111" fmla="*/ 772651 h 827242"/>
                <a:gd name="connsiteX112" fmla="*/ 2512327 w 4388894"/>
                <a:gd name="connsiteY112" fmla="*/ 786299 h 827242"/>
                <a:gd name="connsiteX113" fmla="*/ 2471383 w 4388894"/>
                <a:gd name="connsiteY113" fmla="*/ 799946 h 827242"/>
                <a:gd name="connsiteX114" fmla="*/ 2450912 w 4388894"/>
                <a:gd name="connsiteY114" fmla="*/ 806770 h 827242"/>
                <a:gd name="connsiteX115" fmla="*/ 2300786 w 4388894"/>
                <a:gd name="connsiteY115" fmla="*/ 820418 h 827242"/>
                <a:gd name="connsiteX116" fmla="*/ 2280315 w 4388894"/>
                <a:gd name="connsiteY116" fmla="*/ 827242 h 827242"/>
                <a:gd name="connsiteX117" fmla="*/ 1973240 w 4388894"/>
                <a:gd name="connsiteY117" fmla="*/ 820418 h 827242"/>
                <a:gd name="connsiteX118" fmla="*/ 1911825 w 4388894"/>
                <a:gd name="connsiteY118" fmla="*/ 806770 h 827242"/>
                <a:gd name="connsiteX119" fmla="*/ 1884530 w 4388894"/>
                <a:gd name="connsiteY119" fmla="*/ 793122 h 827242"/>
                <a:gd name="connsiteX120" fmla="*/ 1857234 w 4388894"/>
                <a:gd name="connsiteY120" fmla="*/ 786299 h 827242"/>
                <a:gd name="connsiteX121" fmla="*/ 1836762 w 4388894"/>
                <a:gd name="connsiteY121" fmla="*/ 779475 h 827242"/>
                <a:gd name="connsiteX122" fmla="*/ 1754876 w 4388894"/>
                <a:gd name="connsiteY122" fmla="*/ 731708 h 827242"/>
                <a:gd name="connsiteX123" fmla="*/ 1754876 w 4388894"/>
                <a:gd name="connsiteY123" fmla="*/ 731708 h 827242"/>
                <a:gd name="connsiteX124" fmla="*/ 1734404 w 4388894"/>
                <a:gd name="connsiteY124" fmla="*/ 718060 h 827242"/>
                <a:gd name="connsiteX125" fmla="*/ 1713933 w 4388894"/>
                <a:gd name="connsiteY125" fmla="*/ 711236 h 827242"/>
                <a:gd name="connsiteX126" fmla="*/ 1672989 w 4388894"/>
                <a:gd name="connsiteY126" fmla="*/ 690764 h 827242"/>
                <a:gd name="connsiteX127" fmla="*/ 1611574 w 4388894"/>
                <a:gd name="connsiteY127" fmla="*/ 649821 h 827242"/>
                <a:gd name="connsiteX128" fmla="*/ 1570631 w 4388894"/>
                <a:gd name="connsiteY128" fmla="*/ 636173 h 827242"/>
                <a:gd name="connsiteX129" fmla="*/ 1529688 w 4388894"/>
                <a:gd name="connsiteY129" fmla="*/ 622525 h 827242"/>
                <a:gd name="connsiteX130" fmla="*/ 1509216 w 4388894"/>
                <a:gd name="connsiteY130" fmla="*/ 615702 h 827242"/>
                <a:gd name="connsiteX131" fmla="*/ 1120255 w 4388894"/>
                <a:gd name="connsiteY131" fmla="*/ 622525 h 827242"/>
                <a:gd name="connsiteX132" fmla="*/ 1079312 w 4388894"/>
                <a:gd name="connsiteY132" fmla="*/ 636173 h 827242"/>
                <a:gd name="connsiteX133" fmla="*/ 1045192 w 4388894"/>
                <a:gd name="connsiteY133" fmla="*/ 642997 h 827242"/>
                <a:gd name="connsiteX134" fmla="*/ 1004249 w 4388894"/>
                <a:gd name="connsiteY134" fmla="*/ 656645 h 827242"/>
                <a:gd name="connsiteX135" fmla="*/ 983777 w 4388894"/>
                <a:gd name="connsiteY135" fmla="*/ 663469 h 827242"/>
                <a:gd name="connsiteX136" fmla="*/ 929186 w 4388894"/>
                <a:gd name="connsiteY136" fmla="*/ 677116 h 827242"/>
                <a:gd name="connsiteX137" fmla="*/ 895067 w 4388894"/>
                <a:gd name="connsiteY137" fmla="*/ 683940 h 827242"/>
                <a:gd name="connsiteX138" fmla="*/ 840476 w 4388894"/>
                <a:gd name="connsiteY138" fmla="*/ 697588 h 827242"/>
                <a:gd name="connsiteX139" fmla="*/ 772237 w 4388894"/>
                <a:gd name="connsiteY139" fmla="*/ 704412 h 827242"/>
                <a:gd name="connsiteX140" fmla="*/ 717646 w 4388894"/>
                <a:gd name="connsiteY140" fmla="*/ 718060 h 827242"/>
                <a:gd name="connsiteX141" fmla="*/ 697174 w 4388894"/>
                <a:gd name="connsiteY141" fmla="*/ 724884 h 827242"/>
                <a:gd name="connsiteX142" fmla="*/ 669879 w 4388894"/>
                <a:gd name="connsiteY142" fmla="*/ 731708 h 827242"/>
                <a:gd name="connsiteX143" fmla="*/ 649407 w 4388894"/>
                <a:gd name="connsiteY143" fmla="*/ 738531 h 827242"/>
                <a:gd name="connsiteX144" fmla="*/ 560697 w 4388894"/>
                <a:gd name="connsiteY144" fmla="*/ 752179 h 827242"/>
                <a:gd name="connsiteX145" fmla="*/ 431043 w 4388894"/>
                <a:gd name="connsiteY145" fmla="*/ 772651 h 827242"/>
                <a:gd name="connsiteX146" fmla="*/ 410571 w 4388894"/>
                <a:gd name="connsiteY146" fmla="*/ 779475 h 827242"/>
                <a:gd name="connsiteX147" fmla="*/ 315037 w 4388894"/>
                <a:gd name="connsiteY147" fmla="*/ 793122 h 827242"/>
                <a:gd name="connsiteX148" fmla="*/ 274094 w 4388894"/>
                <a:gd name="connsiteY148" fmla="*/ 806770 h 827242"/>
                <a:gd name="connsiteX149" fmla="*/ 130792 w 4388894"/>
                <a:gd name="connsiteY149" fmla="*/ 799946 h 827242"/>
                <a:gd name="connsiteX150" fmla="*/ 89849 w 4388894"/>
                <a:gd name="connsiteY150" fmla="*/ 786299 h 827242"/>
                <a:gd name="connsiteX151" fmla="*/ 69377 w 4388894"/>
                <a:gd name="connsiteY151" fmla="*/ 779475 h 827242"/>
                <a:gd name="connsiteX152" fmla="*/ 21610 w 4388894"/>
                <a:gd name="connsiteY152" fmla="*/ 718060 h 827242"/>
                <a:gd name="connsiteX153" fmla="*/ 21610 w 4388894"/>
                <a:gd name="connsiteY153" fmla="*/ 547463 h 827242"/>
                <a:gd name="connsiteX154" fmla="*/ 35258 w 4388894"/>
                <a:gd name="connsiteY154" fmla="*/ 506519 h 827242"/>
                <a:gd name="connsiteX155" fmla="*/ 48906 w 4388894"/>
                <a:gd name="connsiteY155" fmla="*/ 486048 h 827242"/>
                <a:gd name="connsiteX156" fmla="*/ 62553 w 4388894"/>
                <a:gd name="connsiteY156" fmla="*/ 445105 h 827242"/>
                <a:gd name="connsiteX157" fmla="*/ 69377 w 4388894"/>
                <a:gd name="connsiteY157" fmla="*/ 424633 h 827242"/>
                <a:gd name="connsiteX158" fmla="*/ 89849 w 4388894"/>
                <a:gd name="connsiteY158" fmla="*/ 404161 h 827242"/>
                <a:gd name="connsiteX159" fmla="*/ 103497 w 4388894"/>
                <a:gd name="connsiteY159" fmla="*/ 383690 h 827242"/>
                <a:gd name="connsiteX160" fmla="*/ 144440 w 4388894"/>
                <a:gd name="connsiteY160" fmla="*/ 356394 h 827242"/>
                <a:gd name="connsiteX161" fmla="*/ 164912 w 4388894"/>
                <a:gd name="connsiteY161" fmla="*/ 342746 h 827242"/>
                <a:gd name="connsiteX162" fmla="*/ 171736 w 4388894"/>
                <a:gd name="connsiteY162" fmla="*/ 308627 h 827242"/>
                <a:gd name="connsiteX163" fmla="*/ 171736 w 4388894"/>
                <a:gd name="connsiteY163" fmla="*/ 308627 h 827242"/>
                <a:gd name="connsiteX164" fmla="*/ 171736 w 4388894"/>
                <a:gd name="connsiteY164" fmla="*/ 308627 h 82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4388894" h="827242">
                  <a:moveTo>
                    <a:pt x="28434" y="520167"/>
                  </a:moveTo>
                  <a:lnTo>
                    <a:pt x="28434" y="520167"/>
                  </a:lnTo>
                  <a:cubicBezTo>
                    <a:pt x="35258" y="501970"/>
                    <a:pt x="39600" y="482637"/>
                    <a:pt x="48906" y="465576"/>
                  </a:cubicBezTo>
                  <a:cubicBezTo>
                    <a:pt x="53527" y="457104"/>
                    <a:pt x="64691" y="453541"/>
                    <a:pt x="69377" y="445105"/>
                  </a:cubicBezTo>
                  <a:cubicBezTo>
                    <a:pt x="76364" y="432529"/>
                    <a:pt x="75045" y="416131"/>
                    <a:pt x="83025" y="404161"/>
                  </a:cubicBezTo>
                  <a:cubicBezTo>
                    <a:pt x="116918" y="353324"/>
                    <a:pt x="73350" y="415773"/>
                    <a:pt x="117145" y="363218"/>
                  </a:cubicBezTo>
                  <a:cubicBezTo>
                    <a:pt x="122395" y="356918"/>
                    <a:pt x="124993" y="348545"/>
                    <a:pt x="130792" y="342746"/>
                  </a:cubicBezTo>
                  <a:cubicBezTo>
                    <a:pt x="136591" y="336947"/>
                    <a:pt x="144964" y="334349"/>
                    <a:pt x="151264" y="329099"/>
                  </a:cubicBezTo>
                  <a:cubicBezTo>
                    <a:pt x="158678" y="322921"/>
                    <a:pt x="163706" y="313980"/>
                    <a:pt x="171736" y="308627"/>
                  </a:cubicBezTo>
                  <a:cubicBezTo>
                    <a:pt x="177721" y="304637"/>
                    <a:pt x="185774" y="305020"/>
                    <a:pt x="192207" y="301803"/>
                  </a:cubicBezTo>
                  <a:cubicBezTo>
                    <a:pt x="199543" y="298135"/>
                    <a:pt x="205184" y="291486"/>
                    <a:pt x="212679" y="288155"/>
                  </a:cubicBezTo>
                  <a:cubicBezTo>
                    <a:pt x="225825" y="282312"/>
                    <a:pt x="253622" y="274508"/>
                    <a:pt x="253622" y="274508"/>
                  </a:cubicBezTo>
                  <a:cubicBezTo>
                    <a:pt x="260446" y="269959"/>
                    <a:pt x="266758" y="264528"/>
                    <a:pt x="274094" y="260860"/>
                  </a:cubicBezTo>
                  <a:cubicBezTo>
                    <a:pt x="285562" y="255126"/>
                    <a:pt x="310927" y="250492"/>
                    <a:pt x="321861" y="247212"/>
                  </a:cubicBezTo>
                  <a:cubicBezTo>
                    <a:pt x="335640" y="243078"/>
                    <a:pt x="349156" y="238113"/>
                    <a:pt x="362804" y="233564"/>
                  </a:cubicBezTo>
                  <a:lnTo>
                    <a:pt x="383276" y="226740"/>
                  </a:lnTo>
                  <a:lnTo>
                    <a:pt x="403747" y="219916"/>
                  </a:lnTo>
                  <a:cubicBezTo>
                    <a:pt x="442557" y="181108"/>
                    <a:pt x="405186" y="212374"/>
                    <a:pt x="444691" y="192621"/>
                  </a:cubicBezTo>
                  <a:cubicBezTo>
                    <a:pt x="452026" y="188953"/>
                    <a:pt x="457827" y="182641"/>
                    <a:pt x="465162" y="178973"/>
                  </a:cubicBezTo>
                  <a:cubicBezTo>
                    <a:pt x="471596" y="175756"/>
                    <a:pt x="479022" y="174982"/>
                    <a:pt x="485634" y="172149"/>
                  </a:cubicBezTo>
                  <a:cubicBezTo>
                    <a:pt x="494984" y="168142"/>
                    <a:pt x="503116" y="161178"/>
                    <a:pt x="512930" y="158502"/>
                  </a:cubicBezTo>
                  <a:cubicBezTo>
                    <a:pt x="528447" y="154270"/>
                    <a:pt x="544775" y="153953"/>
                    <a:pt x="560697" y="151678"/>
                  </a:cubicBezTo>
                  <a:lnTo>
                    <a:pt x="663055" y="117558"/>
                  </a:lnTo>
                  <a:cubicBezTo>
                    <a:pt x="701957" y="104591"/>
                    <a:pt x="744942" y="113009"/>
                    <a:pt x="785885" y="110734"/>
                  </a:cubicBezTo>
                  <a:cubicBezTo>
                    <a:pt x="871358" y="82246"/>
                    <a:pt x="797005" y="104871"/>
                    <a:pt x="1011073" y="97087"/>
                  </a:cubicBezTo>
                  <a:lnTo>
                    <a:pt x="1181670" y="90263"/>
                  </a:lnTo>
                  <a:cubicBezTo>
                    <a:pt x="1254458" y="92538"/>
                    <a:pt x="1327436" y="91356"/>
                    <a:pt x="1400034" y="97087"/>
                  </a:cubicBezTo>
                  <a:cubicBezTo>
                    <a:pt x="1414375" y="98219"/>
                    <a:pt x="1427198" y="106600"/>
                    <a:pt x="1440977" y="110734"/>
                  </a:cubicBezTo>
                  <a:cubicBezTo>
                    <a:pt x="1449960" y="113429"/>
                    <a:pt x="1459290" y="114863"/>
                    <a:pt x="1468273" y="117558"/>
                  </a:cubicBezTo>
                  <a:cubicBezTo>
                    <a:pt x="1482052" y="121692"/>
                    <a:pt x="1495568" y="126657"/>
                    <a:pt x="1509216" y="131206"/>
                  </a:cubicBezTo>
                  <a:cubicBezTo>
                    <a:pt x="1520219" y="134874"/>
                    <a:pt x="1532146" y="134978"/>
                    <a:pt x="1543336" y="138030"/>
                  </a:cubicBezTo>
                  <a:cubicBezTo>
                    <a:pt x="1557215" y="141815"/>
                    <a:pt x="1570631" y="147129"/>
                    <a:pt x="1584279" y="151678"/>
                  </a:cubicBezTo>
                  <a:lnTo>
                    <a:pt x="1625222" y="165325"/>
                  </a:lnTo>
                  <a:cubicBezTo>
                    <a:pt x="1632046" y="167600"/>
                    <a:pt x="1639260" y="168932"/>
                    <a:pt x="1645694" y="172149"/>
                  </a:cubicBezTo>
                  <a:cubicBezTo>
                    <a:pt x="1654792" y="176698"/>
                    <a:pt x="1663464" y="182225"/>
                    <a:pt x="1672989" y="185797"/>
                  </a:cubicBezTo>
                  <a:cubicBezTo>
                    <a:pt x="1681771" y="189090"/>
                    <a:pt x="1691302" y="189926"/>
                    <a:pt x="1700285" y="192621"/>
                  </a:cubicBezTo>
                  <a:cubicBezTo>
                    <a:pt x="1714064" y="196755"/>
                    <a:pt x="1727272" y="202780"/>
                    <a:pt x="1741228" y="206269"/>
                  </a:cubicBezTo>
                  <a:cubicBezTo>
                    <a:pt x="1781947" y="216449"/>
                    <a:pt x="1759273" y="211551"/>
                    <a:pt x="1809467" y="219916"/>
                  </a:cubicBezTo>
                  <a:cubicBezTo>
                    <a:pt x="1857223" y="251754"/>
                    <a:pt x="1806756" y="222876"/>
                    <a:pt x="1911825" y="240388"/>
                  </a:cubicBezTo>
                  <a:cubicBezTo>
                    <a:pt x="1926015" y="242753"/>
                    <a:pt x="1938812" y="250547"/>
                    <a:pt x="1952768" y="254036"/>
                  </a:cubicBezTo>
                  <a:cubicBezTo>
                    <a:pt x="1961867" y="256311"/>
                    <a:pt x="1970794" y="259434"/>
                    <a:pt x="1980064" y="260860"/>
                  </a:cubicBezTo>
                  <a:cubicBezTo>
                    <a:pt x="2000422" y="263992"/>
                    <a:pt x="2021007" y="265409"/>
                    <a:pt x="2041479" y="267684"/>
                  </a:cubicBezTo>
                  <a:cubicBezTo>
                    <a:pt x="2089637" y="283737"/>
                    <a:pt x="2041331" y="269372"/>
                    <a:pt x="2137013" y="281331"/>
                  </a:cubicBezTo>
                  <a:cubicBezTo>
                    <a:pt x="2148522" y="282770"/>
                    <a:pt x="2159760" y="285880"/>
                    <a:pt x="2171133" y="288155"/>
                  </a:cubicBezTo>
                  <a:cubicBezTo>
                    <a:pt x="2218900" y="285880"/>
                    <a:pt x="2266778" y="285302"/>
                    <a:pt x="2314434" y="281331"/>
                  </a:cubicBezTo>
                  <a:cubicBezTo>
                    <a:pt x="2330341" y="280005"/>
                    <a:pt x="2348576" y="265402"/>
                    <a:pt x="2362201" y="260860"/>
                  </a:cubicBezTo>
                  <a:cubicBezTo>
                    <a:pt x="2373204" y="257192"/>
                    <a:pt x="2384948" y="256311"/>
                    <a:pt x="2396321" y="254036"/>
                  </a:cubicBezTo>
                  <a:lnTo>
                    <a:pt x="2437264" y="226740"/>
                  </a:lnTo>
                  <a:cubicBezTo>
                    <a:pt x="2444088" y="222191"/>
                    <a:pt x="2449956" y="215687"/>
                    <a:pt x="2457736" y="213093"/>
                  </a:cubicBezTo>
                  <a:cubicBezTo>
                    <a:pt x="2506818" y="196732"/>
                    <a:pt x="2445525" y="216582"/>
                    <a:pt x="2505503" y="199445"/>
                  </a:cubicBezTo>
                  <a:cubicBezTo>
                    <a:pt x="2512419" y="197469"/>
                    <a:pt x="2518921" y="194032"/>
                    <a:pt x="2525974" y="192621"/>
                  </a:cubicBezTo>
                  <a:cubicBezTo>
                    <a:pt x="2589850" y="179845"/>
                    <a:pt x="2608887" y="178859"/>
                    <a:pt x="2669276" y="172149"/>
                  </a:cubicBezTo>
                  <a:cubicBezTo>
                    <a:pt x="2723602" y="135932"/>
                    <a:pt x="2693981" y="147174"/>
                    <a:pt x="2757986" y="138030"/>
                  </a:cubicBezTo>
                  <a:lnTo>
                    <a:pt x="2819401" y="117558"/>
                  </a:lnTo>
                  <a:cubicBezTo>
                    <a:pt x="2826225" y="115283"/>
                    <a:pt x="2833888" y="114724"/>
                    <a:pt x="2839873" y="110734"/>
                  </a:cubicBezTo>
                  <a:cubicBezTo>
                    <a:pt x="2858043" y="98621"/>
                    <a:pt x="2877867" y="80218"/>
                    <a:pt x="2901288" y="76615"/>
                  </a:cubicBezTo>
                  <a:cubicBezTo>
                    <a:pt x="2923882" y="73139"/>
                    <a:pt x="2946781" y="72066"/>
                    <a:pt x="2969527" y="69791"/>
                  </a:cubicBezTo>
                  <a:cubicBezTo>
                    <a:pt x="2978625" y="67516"/>
                    <a:pt x="2987667" y="65001"/>
                    <a:pt x="2996822" y="62967"/>
                  </a:cubicBezTo>
                  <a:cubicBezTo>
                    <a:pt x="3008144" y="60451"/>
                    <a:pt x="3019690" y="58956"/>
                    <a:pt x="3030942" y="56143"/>
                  </a:cubicBezTo>
                  <a:cubicBezTo>
                    <a:pt x="3037920" y="54398"/>
                    <a:pt x="3044360" y="50730"/>
                    <a:pt x="3051413" y="49319"/>
                  </a:cubicBezTo>
                  <a:cubicBezTo>
                    <a:pt x="3067185" y="46165"/>
                    <a:pt x="3083258" y="44770"/>
                    <a:pt x="3099180" y="42496"/>
                  </a:cubicBezTo>
                  <a:cubicBezTo>
                    <a:pt x="3226667" y="0"/>
                    <a:pt x="3126725" y="30773"/>
                    <a:pt x="3460846" y="42496"/>
                  </a:cubicBezTo>
                  <a:cubicBezTo>
                    <a:pt x="3502089" y="43943"/>
                    <a:pt x="3522272" y="54781"/>
                    <a:pt x="3563204" y="62967"/>
                  </a:cubicBezTo>
                  <a:cubicBezTo>
                    <a:pt x="3574577" y="65242"/>
                    <a:pt x="3586134" y="66739"/>
                    <a:pt x="3597324" y="69791"/>
                  </a:cubicBezTo>
                  <a:cubicBezTo>
                    <a:pt x="3611203" y="73576"/>
                    <a:pt x="3624619" y="78890"/>
                    <a:pt x="3638267" y="83439"/>
                  </a:cubicBezTo>
                  <a:cubicBezTo>
                    <a:pt x="3647164" y="86405"/>
                    <a:pt x="3656544" y="87687"/>
                    <a:pt x="3665562" y="90263"/>
                  </a:cubicBezTo>
                  <a:cubicBezTo>
                    <a:pt x="3672478" y="92239"/>
                    <a:pt x="3679056" y="95342"/>
                    <a:pt x="3686034" y="97087"/>
                  </a:cubicBezTo>
                  <a:cubicBezTo>
                    <a:pt x="3697286" y="99900"/>
                    <a:pt x="3708831" y="101395"/>
                    <a:pt x="3720153" y="103911"/>
                  </a:cubicBezTo>
                  <a:cubicBezTo>
                    <a:pt x="3729308" y="105945"/>
                    <a:pt x="3738294" y="108700"/>
                    <a:pt x="3747449" y="110734"/>
                  </a:cubicBezTo>
                  <a:cubicBezTo>
                    <a:pt x="3758771" y="113250"/>
                    <a:pt x="3770459" y="114225"/>
                    <a:pt x="3781568" y="117558"/>
                  </a:cubicBezTo>
                  <a:cubicBezTo>
                    <a:pt x="3786813" y="119132"/>
                    <a:pt x="3824944" y="135991"/>
                    <a:pt x="3836159" y="138030"/>
                  </a:cubicBezTo>
                  <a:cubicBezTo>
                    <a:pt x="3854202" y="141311"/>
                    <a:pt x="3872553" y="142579"/>
                    <a:pt x="3890750" y="144854"/>
                  </a:cubicBezTo>
                  <a:cubicBezTo>
                    <a:pt x="3939820" y="161211"/>
                    <a:pt x="3878557" y="141371"/>
                    <a:pt x="3938518" y="158502"/>
                  </a:cubicBezTo>
                  <a:cubicBezTo>
                    <a:pt x="4007046" y="178081"/>
                    <a:pt x="3900950" y="150815"/>
                    <a:pt x="3986285" y="172149"/>
                  </a:cubicBezTo>
                  <a:lnTo>
                    <a:pt x="4027228" y="199445"/>
                  </a:lnTo>
                  <a:cubicBezTo>
                    <a:pt x="4039198" y="207425"/>
                    <a:pt x="4056201" y="205114"/>
                    <a:pt x="4068171" y="213093"/>
                  </a:cubicBezTo>
                  <a:cubicBezTo>
                    <a:pt x="4074995" y="217642"/>
                    <a:pt x="4081308" y="223072"/>
                    <a:pt x="4088643" y="226740"/>
                  </a:cubicBezTo>
                  <a:cubicBezTo>
                    <a:pt x="4099551" y="232194"/>
                    <a:pt x="4126206" y="237473"/>
                    <a:pt x="4136410" y="240388"/>
                  </a:cubicBezTo>
                  <a:cubicBezTo>
                    <a:pt x="4143326" y="242364"/>
                    <a:pt x="4150058" y="244937"/>
                    <a:pt x="4156882" y="247212"/>
                  </a:cubicBezTo>
                  <a:cubicBezTo>
                    <a:pt x="4175494" y="265825"/>
                    <a:pt x="4181301" y="273563"/>
                    <a:pt x="4204649" y="288155"/>
                  </a:cubicBezTo>
                  <a:cubicBezTo>
                    <a:pt x="4213275" y="293546"/>
                    <a:pt x="4223113" y="296756"/>
                    <a:pt x="4231945" y="301803"/>
                  </a:cubicBezTo>
                  <a:cubicBezTo>
                    <a:pt x="4299462" y="340385"/>
                    <a:pt x="4197224" y="287855"/>
                    <a:pt x="4279712" y="329099"/>
                  </a:cubicBezTo>
                  <a:cubicBezTo>
                    <a:pt x="4292970" y="368871"/>
                    <a:pt x="4283319" y="343137"/>
                    <a:pt x="4313831" y="404161"/>
                  </a:cubicBezTo>
                  <a:cubicBezTo>
                    <a:pt x="4321166" y="418832"/>
                    <a:pt x="4341127" y="445105"/>
                    <a:pt x="4341127" y="445105"/>
                  </a:cubicBezTo>
                  <a:lnTo>
                    <a:pt x="4368422" y="526991"/>
                  </a:lnTo>
                  <a:cubicBezTo>
                    <a:pt x="4370697" y="533815"/>
                    <a:pt x="4371256" y="541478"/>
                    <a:pt x="4375246" y="547463"/>
                  </a:cubicBezTo>
                  <a:lnTo>
                    <a:pt x="4388894" y="567934"/>
                  </a:lnTo>
                  <a:cubicBezTo>
                    <a:pt x="4386732" y="587393"/>
                    <a:pt x="4386678" y="626957"/>
                    <a:pt x="4375246" y="649821"/>
                  </a:cubicBezTo>
                  <a:cubicBezTo>
                    <a:pt x="4371578" y="657157"/>
                    <a:pt x="4368553" y="665946"/>
                    <a:pt x="4361598" y="670293"/>
                  </a:cubicBezTo>
                  <a:cubicBezTo>
                    <a:pt x="4349399" y="677917"/>
                    <a:pt x="4334303" y="679391"/>
                    <a:pt x="4320655" y="683940"/>
                  </a:cubicBezTo>
                  <a:lnTo>
                    <a:pt x="4300183" y="690764"/>
                  </a:lnTo>
                  <a:cubicBezTo>
                    <a:pt x="4231944" y="688489"/>
                    <a:pt x="4163094" y="693333"/>
                    <a:pt x="4095467" y="683940"/>
                  </a:cubicBezTo>
                  <a:cubicBezTo>
                    <a:pt x="4079221" y="681684"/>
                    <a:pt x="4068172" y="665743"/>
                    <a:pt x="4054524" y="656645"/>
                  </a:cubicBezTo>
                  <a:cubicBezTo>
                    <a:pt x="4046720" y="651443"/>
                    <a:pt x="4036211" y="652516"/>
                    <a:pt x="4027228" y="649821"/>
                  </a:cubicBezTo>
                  <a:cubicBezTo>
                    <a:pt x="4013449" y="645687"/>
                    <a:pt x="3999933" y="640722"/>
                    <a:pt x="3986285" y="636173"/>
                  </a:cubicBezTo>
                  <a:cubicBezTo>
                    <a:pt x="3973159" y="631798"/>
                    <a:pt x="3958909" y="632062"/>
                    <a:pt x="3945342" y="629349"/>
                  </a:cubicBezTo>
                  <a:cubicBezTo>
                    <a:pt x="3871138" y="614508"/>
                    <a:pt x="3987658" y="629485"/>
                    <a:pt x="3849807" y="615702"/>
                  </a:cubicBezTo>
                  <a:cubicBezTo>
                    <a:pt x="3653280" y="566569"/>
                    <a:pt x="3859678" y="615949"/>
                    <a:pt x="3303897" y="602054"/>
                  </a:cubicBezTo>
                  <a:cubicBezTo>
                    <a:pt x="3294521" y="601820"/>
                    <a:pt x="3285700" y="597505"/>
                    <a:pt x="3276601" y="595230"/>
                  </a:cubicBezTo>
                  <a:lnTo>
                    <a:pt x="3065061" y="602054"/>
                  </a:lnTo>
                  <a:cubicBezTo>
                    <a:pt x="3040868" y="603234"/>
                    <a:pt x="2984379" y="609369"/>
                    <a:pt x="2955879" y="615702"/>
                  </a:cubicBezTo>
                  <a:cubicBezTo>
                    <a:pt x="2948857" y="617262"/>
                    <a:pt x="2942231" y="620251"/>
                    <a:pt x="2935407" y="622525"/>
                  </a:cubicBezTo>
                  <a:cubicBezTo>
                    <a:pt x="2928583" y="627074"/>
                    <a:pt x="2922716" y="633580"/>
                    <a:pt x="2914936" y="636173"/>
                  </a:cubicBezTo>
                  <a:cubicBezTo>
                    <a:pt x="2907836" y="638540"/>
                    <a:pt x="2829905" y="649295"/>
                    <a:pt x="2826225" y="649821"/>
                  </a:cubicBezTo>
                  <a:cubicBezTo>
                    <a:pt x="2819401" y="652096"/>
                    <a:pt x="2812669" y="654669"/>
                    <a:pt x="2805753" y="656645"/>
                  </a:cubicBezTo>
                  <a:cubicBezTo>
                    <a:pt x="2795550" y="659560"/>
                    <a:pt x="2768893" y="664839"/>
                    <a:pt x="2757986" y="670293"/>
                  </a:cubicBezTo>
                  <a:cubicBezTo>
                    <a:pt x="2750651" y="673961"/>
                    <a:pt x="2744339" y="679391"/>
                    <a:pt x="2737515" y="683940"/>
                  </a:cubicBezTo>
                  <a:cubicBezTo>
                    <a:pt x="2732966" y="690764"/>
                    <a:pt x="2730168" y="699162"/>
                    <a:pt x="2723867" y="704412"/>
                  </a:cubicBezTo>
                  <a:cubicBezTo>
                    <a:pt x="2716052" y="710924"/>
                    <a:pt x="2705921" y="714053"/>
                    <a:pt x="2696571" y="718060"/>
                  </a:cubicBezTo>
                  <a:cubicBezTo>
                    <a:pt x="2678710" y="725715"/>
                    <a:pt x="2629870" y="736441"/>
                    <a:pt x="2621509" y="738531"/>
                  </a:cubicBezTo>
                  <a:cubicBezTo>
                    <a:pt x="2607552" y="742020"/>
                    <a:pt x="2594213" y="747630"/>
                    <a:pt x="2580565" y="752179"/>
                  </a:cubicBezTo>
                  <a:cubicBezTo>
                    <a:pt x="2557601" y="759834"/>
                    <a:pt x="2556405" y="759161"/>
                    <a:pt x="2532798" y="772651"/>
                  </a:cubicBezTo>
                  <a:cubicBezTo>
                    <a:pt x="2525677" y="776720"/>
                    <a:pt x="2519821" y="782968"/>
                    <a:pt x="2512327" y="786299"/>
                  </a:cubicBezTo>
                  <a:cubicBezTo>
                    <a:pt x="2499181" y="792142"/>
                    <a:pt x="2485031" y="795397"/>
                    <a:pt x="2471383" y="799946"/>
                  </a:cubicBezTo>
                  <a:cubicBezTo>
                    <a:pt x="2464559" y="802221"/>
                    <a:pt x="2457890" y="805025"/>
                    <a:pt x="2450912" y="806770"/>
                  </a:cubicBezTo>
                  <a:cubicBezTo>
                    <a:pt x="2383834" y="823540"/>
                    <a:pt x="2432980" y="813074"/>
                    <a:pt x="2300786" y="820418"/>
                  </a:cubicBezTo>
                  <a:cubicBezTo>
                    <a:pt x="2293962" y="822693"/>
                    <a:pt x="2287508" y="827242"/>
                    <a:pt x="2280315" y="827242"/>
                  </a:cubicBezTo>
                  <a:cubicBezTo>
                    <a:pt x="2177931" y="827242"/>
                    <a:pt x="2075542" y="824510"/>
                    <a:pt x="1973240" y="820418"/>
                  </a:cubicBezTo>
                  <a:cubicBezTo>
                    <a:pt x="1962928" y="820006"/>
                    <a:pt x="1923685" y="809735"/>
                    <a:pt x="1911825" y="806770"/>
                  </a:cubicBezTo>
                  <a:cubicBezTo>
                    <a:pt x="1902727" y="802221"/>
                    <a:pt x="1894055" y="796694"/>
                    <a:pt x="1884530" y="793122"/>
                  </a:cubicBezTo>
                  <a:cubicBezTo>
                    <a:pt x="1875749" y="789829"/>
                    <a:pt x="1866252" y="788875"/>
                    <a:pt x="1857234" y="786299"/>
                  </a:cubicBezTo>
                  <a:cubicBezTo>
                    <a:pt x="1850318" y="784323"/>
                    <a:pt x="1843586" y="781750"/>
                    <a:pt x="1836762" y="779475"/>
                  </a:cubicBezTo>
                  <a:cubicBezTo>
                    <a:pt x="1793191" y="746796"/>
                    <a:pt x="1819639" y="764089"/>
                    <a:pt x="1754876" y="731708"/>
                  </a:cubicBezTo>
                  <a:lnTo>
                    <a:pt x="1754876" y="731708"/>
                  </a:lnTo>
                  <a:cubicBezTo>
                    <a:pt x="1748052" y="727159"/>
                    <a:pt x="1741740" y="721728"/>
                    <a:pt x="1734404" y="718060"/>
                  </a:cubicBezTo>
                  <a:cubicBezTo>
                    <a:pt x="1727971" y="714843"/>
                    <a:pt x="1720366" y="714453"/>
                    <a:pt x="1713933" y="711236"/>
                  </a:cubicBezTo>
                  <a:cubicBezTo>
                    <a:pt x="1661023" y="684780"/>
                    <a:pt x="1724443" y="707915"/>
                    <a:pt x="1672989" y="690764"/>
                  </a:cubicBezTo>
                  <a:lnTo>
                    <a:pt x="1611574" y="649821"/>
                  </a:lnTo>
                  <a:cubicBezTo>
                    <a:pt x="1599604" y="641841"/>
                    <a:pt x="1584279" y="640722"/>
                    <a:pt x="1570631" y="636173"/>
                  </a:cubicBezTo>
                  <a:lnTo>
                    <a:pt x="1529688" y="622525"/>
                  </a:lnTo>
                  <a:lnTo>
                    <a:pt x="1509216" y="615702"/>
                  </a:lnTo>
                  <a:cubicBezTo>
                    <a:pt x="1379562" y="617976"/>
                    <a:pt x="1249782" y="616357"/>
                    <a:pt x="1120255" y="622525"/>
                  </a:cubicBezTo>
                  <a:cubicBezTo>
                    <a:pt x="1105885" y="623209"/>
                    <a:pt x="1092960" y="631624"/>
                    <a:pt x="1079312" y="636173"/>
                  </a:cubicBezTo>
                  <a:cubicBezTo>
                    <a:pt x="1068309" y="639841"/>
                    <a:pt x="1056382" y="639945"/>
                    <a:pt x="1045192" y="642997"/>
                  </a:cubicBezTo>
                  <a:cubicBezTo>
                    <a:pt x="1031313" y="646782"/>
                    <a:pt x="1017897" y="652096"/>
                    <a:pt x="1004249" y="656645"/>
                  </a:cubicBezTo>
                  <a:cubicBezTo>
                    <a:pt x="997425" y="658920"/>
                    <a:pt x="990755" y="661725"/>
                    <a:pt x="983777" y="663469"/>
                  </a:cubicBezTo>
                  <a:cubicBezTo>
                    <a:pt x="965580" y="668018"/>
                    <a:pt x="947579" y="673437"/>
                    <a:pt x="929186" y="677116"/>
                  </a:cubicBezTo>
                  <a:cubicBezTo>
                    <a:pt x="917813" y="679391"/>
                    <a:pt x="906368" y="681332"/>
                    <a:pt x="895067" y="683940"/>
                  </a:cubicBezTo>
                  <a:cubicBezTo>
                    <a:pt x="876790" y="688158"/>
                    <a:pt x="858673" y="693039"/>
                    <a:pt x="840476" y="697588"/>
                  </a:cubicBezTo>
                  <a:cubicBezTo>
                    <a:pt x="818299" y="703132"/>
                    <a:pt x="794983" y="702137"/>
                    <a:pt x="772237" y="704412"/>
                  </a:cubicBezTo>
                  <a:cubicBezTo>
                    <a:pt x="725441" y="720011"/>
                    <a:pt x="783523" y="701591"/>
                    <a:pt x="717646" y="718060"/>
                  </a:cubicBezTo>
                  <a:cubicBezTo>
                    <a:pt x="710668" y="719805"/>
                    <a:pt x="704090" y="722908"/>
                    <a:pt x="697174" y="724884"/>
                  </a:cubicBezTo>
                  <a:cubicBezTo>
                    <a:pt x="688156" y="727460"/>
                    <a:pt x="678897" y="729132"/>
                    <a:pt x="669879" y="731708"/>
                  </a:cubicBezTo>
                  <a:cubicBezTo>
                    <a:pt x="662963" y="733684"/>
                    <a:pt x="656385" y="736787"/>
                    <a:pt x="649407" y="738531"/>
                  </a:cubicBezTo>
                  <a:cubicBezTo>
                    <a:pt x="607654" y="748969"/>
                    <a:pt x="610435" y="743889"/>
                    <a:pt x="560697" y="752179"/>
                  </a:cubicBezTo>
                  <a:cubicBezTo>
                    <a:pt x="419199" y="775762"/>
                    <a:pt x="562629" y="758030"/>
                    <a:pt x="431043" y="772651"/>
                  </a:cubicBezTo>
                  <a:cubicBezTo>
                    <a:pt x="424219" y="774926"/>
                    <a:pt x="417666" y="778292"/>
                    <a:pt x="410571" y="779475"/>
                  </a:cubicBezTo>
                  <a:cubicBezTo>
                    <a:pt x="365585" y="786973"/>
                    <a:pt x="353612" y="782602"/>
                    <a:pt x="315037" y="793122"/>
                  </a:cubicBezTo>
                  <a:cubicBezTo>
                    <a:pt x="301158" y="796907"/>
                    <a:pt x="274094" y="806770"/>
                    <a:pt x="274094" y="806770"/>
                  </a:cubicBezTo>
                  <a:cubicBezTo>
                    <a:pt x="226327" y="804495"/>
                    <a:pt x="178321" y="805227"/>
                    <a:pt x="130792" y="799946"/>
                  </a:cubicBezTo>
                  <a:cubicBezTo>
                    <a:pt x="116494" y="798357"/>
                    <a:pt x="103497" y="790848"/>
                    <a:pt x="89849" y="786299"/>
                  </a:cubicBezTo>
                  <a:lnTo>
                    <a:pt x="69377" y="779475"/>
                  </a:lnTo>
                  <a:cubicBezTo>
                    <a:pt x="36729" y="730501"/>
                    <a:pt x="53681" y="750129"/>
                    <a:pt x="21610" y="718060"/>
                  </a:cubicBezTo>
                  <a:cubicBezTo>
                    <a:pt x="0" y="653229"/>
                    <a:pt x="7116" y="682742"/>
                    <a:pt x="21610" y="547463"/>
                  </a:cubicBezTo>
                  <a:cubicBezTo>
                    <a:pt x="23143" y="533159"/>
                    <a:pt x="27278" y="518489"/>
                    <a:pt x="35258" y="506519"/>
                  </a:cubicBezTo>
                  <a:lnTo>
                    <a:pt x="48906" y="486048"/>
                  </a:lnTo>
                  <a:lnTo>
                    <a:pt x="62553" y="445105"/>
                  </a:lnTo>
                  <a:cubicBezTo>
                    <a:pt x="64828" y="438281"/>
                    <a:pt x="64291" y="429719"/>
                    <a:pt x="69377" y="424633"/>
                  </a:cubicBezTo>
                  <a:cubicBezTo>
                    <a:pt x="76201" y="417809"/>
                    <a:pt x="83671" y="411575"/>
                    <a:pt x="89849" y="404161"/>
                  </a:cubicBezTo>
                  <a:cubicBezTo>
                    <a:pt x="95099" y="397861"/>
                    <a:pt x="97325" y="389090"/>
                    <a:pt x="103497" y="383690"/>
                  </a:cubicBezTo>
                  <a:cubicBezTo>
                    <a:pt x="115841" y="372889"/>
                    <a:pt x="130792" y="365493"/>
                    <a:pt x="144440" y="356394"/>
                  </a:cubicBezTo>
                  <a:lnTo>
                    <a:pt x="164912" y="342746"/>
                  </a:lnTo>
                  <a:cubicBezTo>
                    <a:pt x="181380" y="318043"/>
                    <a:pt x="182226" y="329610"/>
                    <a:pt x="171736" y="308627"/>
                  </a:cubicBezTo>
                  <a:lnTo>
                    <a:pt x="171736" y="308627"/>
                  </a:lnTo>
                  <a:lnTo>
                    <a:pt x="171736" y="30862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1187624" y="5229200"/>
              <a:ext cx="11521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20" idx="2"/>
            </p:cNvCxnSpPr>
            <p:nvPr/>
          </p:nvCxnSpPr>
          <p:spPr>
            <a:xfrm flipH="1">
              <a:off x="3563016" y="2706979"/>
              <a:ext cx="123244" cy="25000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2051720" y="4293096"/>
              <a:ext cx="864096" cy="7920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>
              <a:stCxn id="21" idx="2"/>
            </p:cNvCxnSpPr>
            <p:nvPr/>
          </p:nvCxnSpPr>
          <p:spPr>
            <a:xfrm flipH="1">
              <a:off x="4211960" y="3040551"/>
              <a:ext cx="937191" cy="21166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-61439" y="4716836"/>
              <a:ext cx="1779942" cy="720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Trigone sopra-orbitale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12173" y="4005064"/>
              <a:ext cx="2083565" cy="720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Solco sopra-orbitale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682303" y="1986071"/>
              <a:ext cx="2007915" cy="720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Arcata sopraccigliare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609901" y="2628604"/>
              <a:ext cx="1078500" cy="411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Glabella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51520" y="6453336"/>
            <a:ext cx="87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Spazio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interorbitale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largo = becco encefalico /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interorbital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encephalic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beak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14366" y="53180"/>
            <a:ext cx="7800972" cy="58973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dirty="0" smtClean="0">
                <a:solidFill>
                  <a:schemeClr val="accent1">
                    <a:tint val="83000"/>
                    <a:satMod val="1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.....chi?</a:t>
            </a:r>
            <a:endParaRPr lang="it-IT" sz="2800" dirty="0">
              <a:solidFill>
                <a:schemeClr val="accent1">
                  <a:tint val="83000"/>
                  <a:satMod val="1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Picture 2" descr="Scansione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928688"/>
            <a:ext cx="6380162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85720" y="142852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LONGUPPO (1,9 Ma BP)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976313"/>
            <a:ext cx="3429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longupp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857250"/>
            <a:ext cx="43211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3429000"/>
            <a:ext cx="35242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e 10"/>
          <p:cNvSpPr/>
          <p:nvPr/>
        </p:nvSpPr>
        <p:spPr>
          <a:xfrm>
            <a:off x="2286000" y="2214563"/>
            <a:ext cx="214313" cy="214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85720" y="214290"/>
            <a:ext cx="4464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YUANMOU BASIN</a:t>
            </a:r>
            <a:r>
              <a:rPr lang="it-IT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(1,9 Ma BP)</a:t>
            </a:r>
          </a:p>
        </p:txBody>
      </p:sp>
      <p:pic>
        <p:nvPicPr>
          <p:cNvPr id="4" name="Immagine 3" descr="yanm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5" y="857250"/>
            <a:ext cx="43211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e 4"/>
          <p:cNvSpPr/>
          <p:nvPr/>
        </p:nvSpPr>
        <p:spPr>
          <a:xfrm>
            <a:off x="1928813" y="2500313"/>
            <a:ext cx="214312" cy="214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3214688"/>
            <a:ext cx="5129213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CasellaDiTesto 6"/>
          <p:cNvSpPr txBox="1">
            <a:spLocks noChangeArrowheads="1"/>
          </p:cNvSpPr>
          <p:nvPr/>
        </p:nvSpPr>
        <p:spPr bwMode="auto">
          <a:xfrm>
            <a:off x="3857625" y="6500813"/>
            <a:ext cx="5143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Weiwun &amp; Pu, 2007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4214813"/>
            <a:ext cx="2189162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5" y="1214438"/>
            <a:ext cx="388620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44624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</a:t>
            </a:r>
            <a:endParaRPr lang="fr-FR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2723150" cy="264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059832" y="0"/>
            <a:ext cx="3181835" cy="424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07504" y="4156045"/>
            <a:ext cx="61206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7: Olotipo di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trovato 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Olduvai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1964.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Spessore elevato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PM e M &lt;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CC (calcolato a partire di 2 parietali) = 700 ml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7: Holotype of  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habilis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Olduvai Gorge (1964)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Thick jaw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PM and M &lt; 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 (calculated from two parietal bones) = 700 ml</a:t>
            </a:r>
            <a:endParaRPr lang="en-US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0458" y="476672"/>
            <a:ext cx="2173542" cy="26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047656" y="328498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OH 13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Olduvai Gorge,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Tanzania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1cm.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275856" cy="188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85720" y="142852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RIWAT 1,9 Ma BP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5286375"/>
            <a:ext cx="388143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2571750"/>
            <a:ext cx="4938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riw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3" y="1000125"/>
            <a:ext cx="4116387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e 5"/>
          <p:cNvSpPr/>
          <p:nvPr/>
        </p:nvSpPr>
        <p:spPr>
          <a:xfrm>
            <a:off x="1500188" y="1285875"/>
            <a:ext cx="214312" cy="2143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928688"/>
            <a:ext cx="4938713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ind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642938"/>
            <a:ext cx="3929063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85720" y="142852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ISAMPUR  1 Ma BP</a:t>
            </a:r>
          </a:p>
        </p:txBody>
      </p:sp>
      <p:sp>
        <p:nvSpPr>
          <p:cNvPr id="6" name="Ovale 5"/>
          <p:cNvSpPr/>
          <p:nvPr/>
        </p:nvSpPr>
        <p:spPr>
          <a:xfrm>
            <a:off x="1643063" y="1785938"/>
            <a:ext cx="214312" cy="214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2163" y="3714750"/>
            <a:ext cx="43989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714750"/>
            <a:ext cx="3167063" cy="237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43563"/>
            <a:ext cx="1643063" cy="109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500063" y="50006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it-IT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Modjokerto     1,800,000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 1,800,000-1,600,000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Trinil    900,000 ? </a:t>
            </a:r>
          </a:p>
          <a:p>
            <a:pPr eaLnBrk="1" hangingPunct="1">
              <a:buFont typeface="Arial" charset="0"/>
              <a:buNone/>
            </a:pP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Ngandong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400,000   </a:t>
            </a:r>
          </a:p>
          <a:p>
            <a:pPr algn="ctr" eaLnBrk="1" hangingPunct="1">
              <a:buFont typeface="Arial" charset="0"/>
              <a:buNone/>
            </a:pPr>
            <a:r>
              <a:rPr lang="it-IT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Yuanmou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1,700,000 ?    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Lantian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1,600,000 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Zhoukoudian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750,000-450,000   </a:t>
            </a:r>
          </a:p>
          <a:p>
            <a:pPr eaLnBrk="1" hangingPunct="1">
              <a:buFont typeface="Arial" charset="0"/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Hexian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400,000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00063"/>
            <a:ext cx="3105150" cy="180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d-maps.com/m/asia/china/chine/chine0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851920" cy="26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6876256" y="5805264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876256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7382671" y="50944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380312" y="4941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7668344" y="479715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7668344" y="4571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7884368" y="537321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668344" y="5229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1" name="Text Box 3"/>
          <p:cNvSpPr txBox="1">
            <a:spLocks noChangeArrowheads="1"/>
          </p:cNvSpPr>
          <p:nvPr/>
        </p:nvSpPr>
        <p:spPr bwMode="auto">
          <a:xfrm>
            <a:off x="142904" y="71414"/>
            <a:ext cx="850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+mn-cs"/>
              </a:rPr>
              <a:t>Homo erectus </a:t>
            </a:r>
            <a:r>
              <a:rPr lang="it-IT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+mn-cs"/>
              </a:rPr>
              <a:t>à Java (</a:t>
            </a:r>
            <a:r>
              <a:rPr lang="it-IT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+mn-cs"/>
              </a:rPr>
              <a:t>Pithecanthropus</a:t>
            </a:r>
            <a:r>
              <a:rPr lang="it-IT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+mn-cs"/>
              </a:rPr>
              <a:t>)</a:t>
            </a:r>
          </a:p>
        </p:txBody>
      </p:sp>
      <p:pic>
        <p:nvPicPr>
          <p:cNvPr id="8" name="Immagine 7" descr="j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3" y="1071563"/>
            <a:ext cx="3929062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profJaco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50"/>
            <a:ext cx="3830637" cy="331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0" y="4071938"/>
            <a:ext cx="2095500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Gorga\Desktop\java tert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6305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Rectangle 9"/>
          <p:cNvSpPr>
            <a:spLocks noChangeArrowheads="1"/>
          </p:cNvSpPr>
          <p:nvPr/>
        </p:nvSpPr>
        <p:spPr bwMode="auto">
          <a:xfrm>
            <a:off x="4267200" y="1447800"/>
            <a:ext cx="487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9 ± 0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m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(Jacob &amp; Curtis 1971) </a:t>
            </a:r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81 ± 0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04 m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(Swisher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1994).</a:t>
            </a:r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Modj_latg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4267200"/>
            <a:ext cx="1143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1219200" y="5457825"/>
            <a:ext cx="7162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spcBef>
                <a:spcPts val="120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 ± 0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04 m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(Jacob &amp; Curtis 1971) </a:t>
            </a:r>
          </a:p>
          <a:p>
            <a:pPr marL="609600" indent="-60960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66 ± 0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04 m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(Swisher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1994)</a:t>
            </a:r>
          </a:p>
          <a:p>
            <a:pPr marL="609600" indent="-60960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67 m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Kalibeng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Pucangan (Sémah 2000)</a:t>
            </a:r>
          </a:p>
          <a:p>
            <a:pPr marL="609600" indent="-609600"/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66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 mya: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Lowest 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Pucangan</a:t>
            </a:r>
            <a:r>
              <a:rPr lang="id-ID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UY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(Widiasmoro 2001).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29000" y="4038600"/>
            <a:ext cx="19812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6096000" y="2743200"/>
            <a:ext cx="1447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419600" y="2971800"/>
            <a:ext cx="109537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 rot="16200000">
            <a:off x="8011069" y="3132804"/>
            <a:ext cx="1988864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Cliché H. T. Simanjuntak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Mojokerto, 1.9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3101155" cy="41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64088" y="5805264"/>
            <a:ext cx="3458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Mojokerto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endocast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Balzeau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2005)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 l="8179" t="8757" r="7116"/>
          <a:stretch>
            <a:fillRect/>
          </a:stretch>
        </p:blipFill>
        <p:spPr bwMode="auto">
          <a:xfrm>
            <a:off x="179512" y="4221088"/>
            <a:ext cx="5220072" cy="22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95536" y="6396335"/>
            <a:ext cx="403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Photographs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Mojokerto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skull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A)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modern-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skull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4680520" cy="369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ull-size image (174 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90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25135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Java,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Indonesia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294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-personal.une.edu.au/~pbrown3/Images/sangiran%202%20late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3790950" cy="2286001"/>
          </a:xfrm>
          <a:prstGeom prst="rect">
            <a:avLst/>
          </a:prstGeom>
          <a:noFill/>
        </p:spPr>
      </p:pic>
      <p:pic>
        <p:nvPicPr>
          <p:cNvPr id="199684" name="Picture 4" descr="sangiran 2 fron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0648"/>
            <a:ext cx="2781300" cy="2286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457435" y="213285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5335" y="2708920"/>
            <a:ext cx="60349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489351" y="508518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756"/>
            <a:ext cx="6070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56176" y="611396"/>
            <a:ext cx="2880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 lateral (A), anterior (B), left lateral (C), posterior (D), superior (E) views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Bukuran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cranial vault from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Oriented in the estimated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Frankfurt Horizontal Plane. Scale ¼ 4 cm.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5 cm (F).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963799"/>
            <a:ext cx="4656137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39752" y="6300028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Main pathological depressions of right lateral view. Scale ¼ 2 cm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084004"/>
            <a:ext cx="1744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Grimaud-Hervé </a:t>
            </a:r>
            <a:r>
              <a:rPr lang="fr-FR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000250" y="2071688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LANTIAN</a:t>
            </a:r>
          </a:p>
        </p:txBody>
      </p:sp>
      <p:pic>
        <p:nvPicPr>
          <p:cNvPr id="49155" name="Picture 3" descr="cina_cart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2857500"/>
            <a:ext cx="3529012" cy="2936875"/>
          </a:xfrm>
        </p:spPr>
      </p:pic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3070225" y="4429125"/>
            <a:ext cx="144463" cy="142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040313" y="1001713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L’area fossilifera è costituita da più siti datati a circa 800.000 anni fa.</a:t>
            </a:r>
          </a:p>
        </p:txBody>
      </p:sp>
      <p:pic>
        <p:nvPicPr>
          <p:cNvPr id="49158" name="Picture 6" descr="lanti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788" y="1700213"/>
            <a:ext cx="3684587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28588" y="123825"/>
            <a:ext cx="7800975" cy="590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.....verso l’Asia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44624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habilis</a:t>
            </a:r>
            <a:endParaRPr lang="fr-FR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335699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65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82284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07504" y="4149080"/>
            <a:ext cx="2454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: Radice dritta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P3: Radice dritta e unica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 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0721" y="4067780"/>
            <a:ext cx="2625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: Radice curva e più corta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P3: Doppia radice curva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curved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roots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55776" y="3921128"/>
            <a:ext cx="3960440" cy="2964256"/>
            <a:chOff x="2699792" y="3921128"/>
            <a:chExt cx="3960440" cy="2964256"/>
          </a:xfrm>
        </p:grpSpPr>
        <p:pic>
          <p:nvPicPr>
            <p:cNvPr id="19456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70707"/>
                </a:clrFrom>
                <a:clrTo>
                  <a:srgbClr val="07070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99792" y="3921128"/>
              <a:ext cx="3960440" cy="296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2838784" y="6309320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OH 65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846896" y="6309320"/>
              <a:ext cx="2669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StW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252 </a:t>
              </a:r>
              <a:r>
                <a:rPr lang="fr-FR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Australopithecus</a:t>
              </a:r>
              <a:endParaRPr lang="fr-FR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987824" y="4869160"/>
              <a:ext cx="72008" cy="108012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orme libre 15"/>
            <p:cNvSpPr/>
            <p:nvPr/>
          </p:nvSpPr>
          <p:spPr>
            <a:xfrm>
              <a:off x="4932040" y="4869160"/>
              <a:ext cx="463914" cy="878774"/>
            </a:xfrm>
            <a:custGeom>
              <a:avLst/>
              <a:gdLst>
                <a:gd name="connsiteX0" fmla="*/ 463914 w 463914"/>
                <a:gd name="connsiteY0" fmla="*/ 0 h 878774"/>
                <a:gd name="connsiteX1" fmla="*/ 380787 w 463914"/>
                <a:gd name="connsiteY1" fmla="*/ 106878 h 878774"/>
                <a:gd name="connsiteX2" fmla="*/ 357036 w 463914"/>
                <a:gd name="connsiteY2" fmla="*/ 142504 h 878774"/>
                <a:gd name="connsiteX3" fmla="*/ 333285 w 463914"/>
                <a:gd name="connsiteY3" fmla="*/ 178130 h 878774"/>
                <a:gd name="connsiteX4" fmla="*/ 297659 w 463914"/>
                <a:gd name="connsiteY4" fmla="*/ 249382 h 878774"/>
                <a:gd name="connsiteX5" fmla="*/ 262033 w 463914"/>
                <a:gd name="connsiteY5" fmla="*/ 285008 h 878774"/>
                <a:gd name="connsiteX6" fmla="*/ 214532 w 463914"/>
                <a:gd name="connsiteY6" fmla="*/ 356260 h 878774"/>
                <a:gd name="connsiteX7" fmla="*/ 202657 w 463914"/>
                <a:gd name="connsiteY7" fmla="*/ 391886 h 878774"/>
                <a:gd name="connsiteX8" fmla="*/ 167031 w 463914"/>
                <a:gd name="connsiteY8" fmla="*/ 439387 h 878774"/>
                <a:gd name="connsiteX9" fmla="*/ 143280 w 463914"/>
                <a:gd name="connsiteY9" fmla="*/ 475013 h 878774"/>
                <a:gd name="connsiteX10" fmla="*/ 107654 w 463914"/>
                <a:gd name="connsiteY10" fmla="*/ 546265 h 878774"/>
                <a:gd name="connsiteX11" fmla="*/ 72028 w 463914"/>
                <a:gd name="connsiteY11" fmla="*/ 617517 h 878774"/>
                <a:gd name="connsiteX12" fmla="*/ 48278 w 463914"/>
                <a:gd name="connsiteY12" fmla="*/ 700644 h 878774"/>
                <a:gd name="connsiteX13" fmla="*/ 36402 w 463914"/>
                <a:gd name="connsiteY13" fmla="*/ 736270 h 878774"/>
                <a:gd name="connsiteX14" fmla="*/ 24527 w 463914"/>
                <a:gd name="connsiteY14" fmla="*/ 783771 h 878774"/>
                <a:gd name="connsiteX15" fmla="*/ 776 w 463914"/>
                <a:gd name="connsiteY15" fmla="*/ 866899 h 878774"/>
                <a:gd name="connsiteX16" fmla="*/ 776 w 463914"/>
                <a:gd name="connsiteY16" fmla="*/ 878774 h 87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914" h="878774">
                  <a:moveTo>
                    <a:pt x="463914" y="0"/>
                  </a:moveTo>
                  <a:cubicBezTo>
                    <a:pt x="408103" y="55811"/>
                    <a:pt x="437605" y="21651"/>
                    <a:pt x="380787" y="106878"/>
                  </a:cubicBezTo>
                  <a:lnTo>
                    <a:pt x="357036" y="142504"/>
                  </a:lnTo>
                  <a:lnTo>
                    <a:pt x="333285" y="178130"/>
                  </a:lnTo>
                  <a:cubicBezTo>
                    <a:pt x="321383" y="213837"/>
                    <a:pt x="323238" y="218687"/>
                    <a:pt x="297659" y="249382"/>
                  </a:cubicBezTo>
                  <a:cubicBezTo>
                    <a:pt x="286908" y="262284"/>
                    <a:pt x="272344" y="271751"/>
                    <a:pt x="262033" y="285008"/>
                  </a:cubicBezTo>
                  <a:cubicBezTo>
                    <a:pt x="244508" y="307540"/>
                    <a:pt x="214532" y="356260"/>
                    <a:pt x="214532" y="356260"/>
                  </a:cubicBezTo>
                  <a:cubicBezTo>
                    <a:pt x="210574" y="368135"/>
                    <a:pt x="208867" y="381018"/>
                    <a:pt x="202657" y="391886"/>
                  </a:cubicBezTo>
                  <a:cubicBezTo>
                    <a:pt x="192837" y="409070"/>
                    <a:pt x="178535" y="423282"/>
                    <a:pt x="167031" y="439387"/>
                  </a:cubicBezTo>
                  <a:cubicBezTo>
                    <a:pt x="158735" y="451001"/>
                    <a:pt x="151197" y="463138"/>
                    <a:pt x="143280" y="475013"/>
                  </a:cubicBezTo>
                  <a:cubicBezTo>
                    <a:pt x="113432" y="564560"/>
                    <a:pt x="153695" y="454182"/>
                    <a:pt x="107654" y="546265"/>
                  </a:cubicBezTo>
                  <a:cubicBezTo>
                    <a:pt x="58488" y="644597"/>
                    <a:pt x="140095" y="515417"/>
                    <a:pt x="72028" y="617517"/>
                  </a:cubicBezTo>
                  <a:cubicBezTo>
                    <a:pt x="43549" y="702956"/>
                    <a:pt x="78109" y="596239"/>
                    <a:pt x="48278" y="700644"/>
                  </a:cubicBezTo>
                  <a:cubicBezTo>
                    <a:pt x="44839" y="712680"/>
                    <a:pt x="39841" y="724234"/>
                    <a:pt x="36402" y="736270"/>
                  </a:cubicBezTo>
                  <a:cubicBezTo>
                    <a:pt x="31918" y="751963"/>
                    <a:pt x="29011" y="768078"/>
                    <a:pt x="24527" y="783771"/>
                  </a:cubicBezTo>
                  <a:cubicBezTo>
                    <a:pt x="9437" y="836589"/>
                    <a:pt x="13151" y="805026"/>
                    <a:pt x="776" y="866899"/>
                  </a:cubicBezTo>
                  <a:cubicBezTo>
                    <a:pt x="0" y="870780"/>
                    <a:pt x="776" y="874816"/>
                    <a:pt x="776" y="87877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456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r="1786"/>
          <a:stretch>
            <a:fillRect/>
          </a:stretch>
        </p:blipFill>
        <p:spPr bwMode="auto">
          <a:xfrm>
            <a:off x="395536" y="692696"/>
            <a:ext cx="3960440" cy="26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7315899" y="6516052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Clarke, JHE 63 (2012)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ANTIA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110B15"/>
              </a:clrFrom>
              <a:clrTo>
                <a:srgbClr val="110B1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179513" y="4362450"/>
            <a:ext cx="3106737" cy="2352675"/>
          </a:xfrm>
        </p:spPr>
      </p:pic>
      <p:pic>
        <p:nvPicPr>
          <p:cNvPr id="50179" name="Picture 3" descr="LANTIAN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clrChange>
              <a:clrFrom>
                <a:srgbClr val="17111B"/>
              </a:clrFrom>
              <a:clrTo>
                <a:srgbClr val="17111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85813" y="1141413"/>
            <a:ext cx="3384550" cy="3144837"/>
          </a:xfrm>
        </p:spPr>
      </p:pic>
      <p:pic>
        <p:nvPicPr>
          <p:cNvPr id="50180" name="Picture 4" descr="LANTIAN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clrChange>
              <a:clrFrom>
                <a:srgbClr val="120C16"/>
              </a:clrFrom>
              <a:clrTo>
                <a:srgbClr val="120C1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357688" y="642938"/>
            <a:ext cx="4505325" cy="3330575"/>
          </a:xfrm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00563" y="4286250"/>
            <a:ext cx="4464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 DELLA FACCIA, DEL CRANIO E DELLA MANDIBOLA DI LANTIAN -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8588" y="52388"/>
            <a:ext cx="7800975" cy="590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.....verso l’Asia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2"/>
          <p:cNvSpPr txBox="1">
            <a:spLocks noChangeArrowheads="1"/>
          </p:cNvSpPr>
          <p:nvPr/>
        </p:nvSpPr>
        <p:spPr bwMode="auto">
          <a:xfrm>
            <a:off x="4029075" y="692696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ZHOUKOUDIAN</a:t>
            </a:r>
          </a:p>
        </p:txBody>
      </p:sp>
      <p:pic>
        <p:nvPicPr>
          <p:cNvPr id="52227" name="Picture 3" descr="cina_cart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692696"/>
            <a:ext cx="3529013" cy="2936875"/>
          </a:xfrm>
        </p:spPr>
      </p:pic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2771800" y="1772816"/>
            <a:ext cx="144463" cy="142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29125" y="1370013"/>
            <a:ext cx="3962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località 1 è stata datata tra 600.000 e 200.000 anni BP. Si tratta di un insediamento in grotta.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28588" y="52388"/>
            <a:ext cx="7800975" cy="590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 of Africa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.....verso l’Asia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3739945"/>
            <a:ext cx="3312368" cy="311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348880"/>
            <a:ext cx="28130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292080" y="6453336"/>
            <a:ext cx="3223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Sangiran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basso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 Zhoukoudian)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71438"/>
            <a:ext cx="381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Bassin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d-I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Flores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60032" y="0"/>
            <a:ext cx="4069656" cy="3357563"/>
          </a:xfrm>
        </p:spPr>
        <p:txBody>
          <a:bodyPr>
            <a:normAutofit/>
          </a:bodyPr>
          <a:lstStyle/>
          <a:p>
            <a:pPr marL="463550" indent="-463550" eaLnBrk="1" hangingPunct="1">
              <a:lnSpc>
                <a:spcPct val="110000"/>
              </a:lnSpc>
              <a:buFontTx/>
              <a:buNone/>
              <a:tabLst>
                <a:tab pos="465138" algn="l"/>
              </a:tabLst>
              <a:defRPr/>
            </a:pPr>
            <a:endParaRPr lang="en-US" sz="1800" b="1" dirty="0" smtClean="0">
              <a:solidFill>
                <a:srgbClr val="D3F5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0" algn="just" eaLnBrk="1" hangingPunct="1">
              <a:buFont typeface="Arial" charset="0"/>
              <a:buNone/>
              <a:tabLst>
                <a:tab pos="465138" algn="l"/>
              </a:tabLst>
              <a:defRPr/>
            </a:pP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Lithic artifacts discovery at the open sites of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menge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Tangitallo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Stegodon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komodo dragon, rat and various other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layers dated to c.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800,000 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Morwood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1997</a:t>
            </a:r>
            <a:r>
              <a:rPr lang="id-ID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-1999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id-ID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463550" eaLnBrk="1" hangingPunct="1">
              <a:buFont typeface="Wingdings" pitchFamily="2" charset="2"/>
              <a:buChar char="§"/>
              <a:tabLst>
                <a:tab pos="465138" algn="l"/>
              </a:tabLst>
              <a:defRPr/>
            </a:pPr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2" descr="D:\My Pictures\Tematik\Map\Flor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8" y="1071563"/>
            <a:ext cx="461803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7" name="Picture 5" descr="D:\My Pictures\Situs\Soa2007\dozodalu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14750"/>
            <a:ext cx="441960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4" descr="stone%20artifac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681958"/>
            <a:ext cx="4419600" cy="28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 rot="16200000">
            <a:off x="8089442" y="5709609"/>
            <a:ext cx="1813880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Cliché H. T. Simanjuntak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725646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357438"/>
            <a:ext cx="34575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2857500"/>
            <a:ext cx="4562475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285750"/>
            <a:ext cx="6286500" cy="613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25" y="285750"/>
            <a:ext cx="70088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00" y="3895725"/>
            <a:ext cx="670401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643438"/>
            <a:ext cx="3813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357688"/>
            <a:ext cx="46291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8244408" y="5301208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20072" y="5445224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956376" y="5949280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382255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283" y="0"/>
            <a:ext cx="3502155" cy="479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1520" y="6453336"/>
            <a:ext cx="947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Kaifu, 2011</a:t>
            </a:r>
            <a:endParaRPr lang="fr-FR" sz="1200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8170" y="3933056"/>
            <a:ext cx="2625830" cy="28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45720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2928937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076056" y="532993"/>
            <a:ext cx="4067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LB1: Mosaica di caratteri primitivi, unici e derivati mai visti in altri ominidi: volume endocranico piccolo e stature =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no condivide con questo genere altri caratteri come le dimensione dentale, il prognatismo facciale accentuato che sono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piu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simili ad altre specie del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pPr algn="just"/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LB1 has the small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endocranial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volume and stature evident in early australopithecines, it does not have the great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tooth size, deep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prognathic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facial skeleton and masticatory adaptations common to members of this genus. Instead, the facial and dental proportions, postcranial anatomy consistent with human-like obligate bipedalism.</a:t>
            </a:r>
            <a:endParaRPr lang="en-GB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D0F0C"/>
              </a:clrFrom>
              <a:clrTo>
                <a:srgbClr val="1D0F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26"/>
            <a:ext cx="4225707" cy="604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05219" y="2606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H. </a:t>
            </a:r>
            <a:r>
              <a:rPr lang="en-US" i="1" dirty="0" err="1" smtClean="0"/>
              <a:t>floresiensis</a:t>
            </a:r>
            <a:r>
              <a:rPr lang="en-US" i="1" dirty="0" smtClean="0"/>
              <a:t> </a:t>
            </a:r>
            <a:r>
              <a:rPr lang="en-US" dirty="0" smtClean="0"/>
              <a:t>had primitive canine-premolar (comparable to </a:t>
            </a:r>
            <a:r>
              <a:rPr lang="en-US" i="1" dirty="0" smtClean="0"/>
              <a:t>H. erectus</a:t>
            </a:r>
            <a:r>
              <a:rPr lang="en-US" dirty="0" smtClean="0"/>
              <a:t>) and advanced molar morphologies (more progressive even compared to MH), a combination of dental traits unknown in any other hominin species.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437589" y="21328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evidence contradicts the earlier claim of an entirely modern human-like dental</a:t>
            </a:r>
          </a:p>
          <a:p>
            <a:r>
              <a:rPr lang="en-US" dirty="0"/>
              <a:t>morphology of </a:t>
            </a:r>
            <a:r>
              <a:rPr lang="en-US" i="1" dirty="0"/>
              <a:t>H. </a:t>
            </a:r>
            <a:r>
              <a:rPr lang="en-US" i="1" dirty="0" err="1"/>
              <a:t>floresiensis</a:t>
            </a:r>
            <a:r>
              <a:rPr lang="en-US" dirty="0"/>
              <a:t>, while at the same time does not support the hypothesis </a:t>
            </a:r>
            <a:r>
              <a:rPr lang="en-US" dirty="0" smtClean="0"/>
              <a:t>that </a:t>
            </a:r>
            <a:r>
              <a:rPr lang="en-US" i="1" dirty="0" smtClean="0"/>
              <a:t>H</a:t>
            </a:r>
            <a:r>
              <a:rPr lang="en-US" i="1" dirty="0"/>
              <a:t>. </a:t>
            </a:r>
            <a:r>
              <a:rPr lang="en-US" i="1" dirty="0" err="1"/>
              <a:t>floresiensis</a:t>
            </a:r>
            <a:r>
              <a:rPr lang="en-US" i="1" dirty="0"/>
              <a:t> </a:t>
            </a:r>
            <a:r>
              <a:rPr lang="en-US" dirty="0"/>
              <a:t>originated from a much older </a:t>
            </a:r>
            <a:r>
              <a:rPr lang="en-US" i="1" dirty="0"/>
              <a:t>H. </a:t>
            </a:r>
            <a:r>
              <a:rPr lang="en-US" i="1" dirty="0" err="1"/>
              <a:t>habilis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Australopithecus</a:t>
            </a:r>
            <a:r>
              <a:rPr lang="en-US" dirty="0"/>
              <a:t>-like </a:t>
            </a:r>
            <a:r>
              <a:rPr lang="en-US" dirty="0" smtClean="0"/>
              <a:t>small-brained hominin </a:t>
            </a:r>
            <a:r>
              <a:rPr lang="en-US" dirty="0"/>
              <a:t>species currently unknown in the Asian fossil record.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437589" y="45811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are </a:t>
            </a:r>
            <a:r>
              <a:rPr lang="it-IT" dirty="0" err="1" smtClean="0"/>
              <a:t>however</a:t>
            </a:r>
            <a:r>
              <a:rPr lang="it-IT" dirty="0" smtClean="0"/>
              <a:t> </a:t>
            </a:r>
            <a:r>
              <a:rPr lang="en-US" dirty="0" smtClean="0"/>
              <a:t>consistent </a:t>
            </a:r>
            <a:r>
              <a:rPr lang="en-US" dirty="0"/>
              <a:t>with the alternative hypothesis that </a:t>
            </a:r>
            <a:r>
              <a:rPr lang="en-US" i="1" dirty="0"/>
              <a:t>H. </a:t>
            </a:r>
            <a:r>
              <a:rPr lang="en-US" i="1" dirty="0" err="1" smtClean="0"/>
              <a:t>floresiensis</a:t>
            </a:r>
            <a:r>
              <a:rPr lang="en-US" dirty="0" smtClean="0"/>
              <a:t> </a:t>
            </a:r>
            <a:r>
              <a:rPr lang="en-US" dirty="0"/>
              <a:t>derived from an earlier Asian</a:t>
            </a:r>
          </a:p>
          <a:p>
            <a:r>
              <a:rPr lang="en-US" dirty="0"/>
              <a:t>Homo erectus population and experienced substantial body and brain size dwarfism in </a:t>
            </a:r>
            <a:r>
              <a:rPr lang="en-US" dirty="0" smtClean="0"/>
              <a:t>an </a:t>
            </a:r>
            <a:r>
              <a:rPr lang="it-IT" dirty="0" err="1" smtClean="0"/>
              <a:t>isolated</a:t>
            </a:r>
            <a:r>
              <a:rPr lang="it-IT" dirty="0" smtClean="0"/>
              <a:t> </a:t>
            </a:r>
            <a:r>
              <a:rPr lang="it-IT" dirty="0" err="1"/>
              <a:t>insular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53336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(Kaifu et al., 2015)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27886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2000250"/>
            <a:ext cx="2571750" cy="17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14313"/>
            <a:ext cx="2376488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071563"/>
            <a:ext cx="32829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3500438"/>
            <a:ext cx="2924175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13" y="4429125"/>
            <a:ext cx="2122487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tice">
  <a:themeElements>
    <a:clrScheme name="Ve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e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3168</TotalTime>
  <Words>3549</Words>
  <Application>Microsoft Office PowerPoint</Application>
  <PresentationFormat>Presentazione su schermo (4:3)</PresentationFormat>
  <Paragraphs>527</Paragraphs>
  <Slides>101</Slides>
  <Notes>88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2" baseType="lpstr">
      <vt:lpstr>Vertice</vt:lpstr>
      <vt:lpstr>Il genere homo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 of Africa.....</vt:lpstr>
      <vt:lpstr>Out of Africa.....</vt:lpstr>
      <vt:lpstr>Out of Africa.....</vt:lpstr>
      <vt:lpstr>Out of Africa.....</vt:lpstr>
      <vt:lpstr>Out of Africa.....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 of Africa.....</vt:lpstr>
      <vt:lpstr>Out of Africa.....</vt:lpstr>
      <vt:lpstr>Presentazione standard di PowerPoint</vt:lpstr>
      <vt:lpstr>Out of Africa.....verso l’Asia</vt:lpstr>
      <vt:lpstr>Out of Africa.....chi?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 of Africa.....chi?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Soa Bassin, Flores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Julie Arnaud</cp:lastModifiedBy>
  <cp:revision>68</cp:revision>
  <dcterms:created xsi:type="dcterms:W3CDTF">2010-10-29T09:12:45Z</dcterms:created>
  <dcterms:modified xsi:type="dcterms:W3CDTF">2015-11-23T15:20:37Z</dcterms:modified>
</cp:coreProperties>
</file>