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1"/>
  </p:notesMasterIdLst>
  <p:sldIdLst>
    <p:sldId id="257" r:id="rId2"/>
    <p:sldId id="285" r:id="rId3"/>
    <p:sldId id="352" r:id="rId4"/>
    <p:sldId id="286" r:id="rId5"/>
    <p:sldId id="351" r:id="rId6"/>
    <p:sldId id="372" r:id="rId7"/>
    <p:sldId id="373" r:id="rId8"/>
    <p:sldId id="374" r:id="rId9"/>
    <p:sldId id="375" r:id="rId10"/>
    <p:sldId id="376" r:id="rId11"/>
    <p:sldId id="377" r:id="rId12"/>
    <p:sldId id="287" r:id="rId13"/>
    <p:sldId id="353" r:id="rId14"/>
    <p:sldId id="355" r:id="rId15"/>
    <p:sldId id="354" r:id="rId16"/>
    <p:sldId id="356" r:id="rId17"/>
    <p:sldId id="378" r:id="rId18"/>
    <p:sldId id="265" r:id="rId19"/>
    <p:sldId id="328" r:id="rId20"/>
    <p:sldId id="313" r:id="rId21"/>
    <p:sldId id="312" r:id="rId22"/>
    <p:sldId id="275" r:id="rId23"/>
    <p:sldId id="266" r:id="rId24"/>
    <p:sldId id="357" r:id="rId25"/>
    <p:sldId id="267" r:id="rId26"/>
    <p:sldId id="358" r:id="rId27"/>
    <p:sldId id="268" r:id="rId28"/>
    <p:sldId id="274" r:id="rId29"/>
    <p:sldId id="276" r:id="rId30"/>
    <p:sldId id="269" r:id="rId31"/>
    <p:sldId id="281" r:id="rId32"/>
    <p:sldId id="277" r:id="rId33"/>
    <p:sldId id="278" r:id="rId34"/>
    <p:sldId id="359" r:id="rId35"/>
    <p:sldId id="279" r:id="rId36"/>
    <p:sldId id="280" r:id="rId37"/>
    <p:sldId id="282" r:id="rId38"/>
    <p:sldId id="283" r:id="rId39"/>
    <p:sldId id="284" r:id="rId40"/>
    <p:sldId id="302" r:id="rId41"/>
    <p:sldId id="343" r:id="rId42"/>
    <p:sldId id="360" r:id="rId43"/>
    <p:sldId id="344" r:id="rId44"/>
    <p:sldId id="345" r:id="rId45"/>
    <p:sldId id="293" r:id="rId46"/>
    <p:sldId id="294" r:id="rId47"/>
    <p:sldId id="296" r:id="rId48"/>
    <p:sldId id="291" r:id="rId49"/>
    <p:sldId id="298" r:id="rId50"/>
    <p:sldId id="329" r:id="rId51"/>
    <p:sldId id="300" r:id="rId52"/>
    <p:sldId id="270" r:id="rId53"/>
    <p:sldId id="304" r:id="rId54"/>
    <p:sldId id="340" r:id="rId55"/>
    <p:sldId id="305" r:id="rId56"/>
    <p:sldId id="379" r:id="rId57"/>
    <p:sldId id="307" r:id="rId58"/>
    <p:sldId id="366" r:id="rId59"/>
    <p:sldId id="367" r:id="rId60"/>
    <p:sldId id="368" r:id="rId61"/>
    <p:sldId id="369" r:id="rId62"/>
    <p:sldId id="370" r:id="rId63"/>
    <p:sldId id="371" r:id="rId64"/>
    <p:sldId id="362" r:id="rId65"/>
    <p:sldId id="363" r:id="rId66"/>
    <p:sldId id="364" r:id="rId67"/>
    <p:sldId id="365" r:id="rId68"/>
    <p:sldId id="348" r:id="rId69"/>
    <p:sldId id="349" r:id="rId70"/>
    <p:sldId id="308" r:id="rId71"/>
    <p:sldId id="314" r:id="rId72"/>
    <p:sldId id="309" r:id="rId73"/>
    <p:sldId id="301" r:id="rId74"/>
    <p:sldId id="310" r:id="rId75"/>
    <p:sldId id="319" r:id="rId76"/>
    <p:sldId id="311" r:id="rId77"/>
    <p:sldId id="316" r:id="rId78"/>
    <p:sldId id="317" r:id="rId79"/>
    <p:sldId id="315" r:id="rId80"/>
    <p:sldId id="346" r:id="rId81"/>
    <p:sldId id="347" r:id="rId82"/>
    <p:sldId id="321" r:id="rId83"/>
    <p:sldId id="322" r:id="rId84"/>
    <p:sldId id="323" r:id="rId85"/>
    <p:sldId id="324" r:id="rId86"/>
    <p:sldId id="341" r:id="rId87"/>
    <p:sldId id="342" r:id="rId88"/>
    <p:sldId id="326" r:id="rId89"/>
    <p:sldId id="331" r:id="rId9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7" autoAdjust="0"/>
    <p:restoredTop sz="97391" autoAdjust="0"/>
  </p:normalViewPr>
  <p:slideViewPr>
    <p:cSldViewPr>
      <p:cViewPr>
        <p:scale>
          <a:sx n="90" d="100"/>
          <a:sy n="90" d="100"/>
        </p:scale>
        <p:origin x="-1248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D29E3-A127-4ACA-8599-26C6C9AFE183}" type="datetimeFigureOut">
              <a:rPr lang="fr-FR" smtClean="0"/>
              <a:pPr/>
              <a:t>24/11/2015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E7135-6AF3-4A82-A4DB-2A7D12DFFFE2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316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B95AD-3C96-47E8-9B96-043351298BE4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F23EB-54B0-4F23-B9FA-F2E349FA8E2E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F23EB-54B0-4F23-B9FA-F2E349FA8E2E}" type="slidenum">
              <a:rPr lang="fr-FR" smtClean="0"/>
              <a:pPr/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43</a:t>
            </a:fld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44</a:t>
            </a:fld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46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47</a:t>
            </a:fld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48</a:t>
            </a:fld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49</a:t>
            </a:fld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50</a:t>
            </a:fld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51</a:t>
            </a:fld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52</a:t>
            </a:fld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53</a:t>
            </a:fld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42119-13FD-4B4F-A4BF-28A9E9C108BD}" type="slidenum">
              <a:rPr lang="fr-FR" smtClean="0"/>
              <a:pPr/>
              <a:t>54</a:t>
            </a:fld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55</a:t>
            </a:fld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57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58</a:t>
            </a:fld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3F10E-8908-4E03-A185-07DC50DD8C86}" type="slidenum">
              <a:rPr lang="zh-CN" altLang="en-US" smtClean="0"/>
              <a:pPr/>
              <a:t>59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60</a:t>
            </a:fld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61</a:t>
            </a:fld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26B86-38DC-4F75-80F1-0686FC63504F}" type="slidenum">
              <a:rPr lang="zh-CN" altLang="en-US" smtClean="0"/>
              <a:pPr/>
              <a:t>62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26B86-38DC-4F75-80F1-0686FC63504F}" type="slidenum">
              <a:rPr lang="zh-CN" altLang="en-US" smtClean="0"/>
              <a:pPr/>
              <a:t>63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F23EB-54B0-4F23-B9FA-F2E349FA8E2E}" type="slidenum">
              <a:rPr lang="fr-FR" smtClean="0"/>
              <a:pPr/>
              <a:t>68</a:t>
            </a:fld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F23EB-54B0-4F23-B9FA-F2E349FA8E2E}" type="slidenum">
              <a:rPr lang="fr-FR" smtClean="0"/>
              <a:pPr/>
              <a:t>69</a:t>
            </a:fld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70</a:t>
            </a:fld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71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72</a:t>
            </a:fld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73</a:t>
            </a:fld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74</a:t>
            </a:fld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75</a:t>
            </a:fld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76</a:t>
            </a:fld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77</a:t>
            </a:fld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78</a:t>
            </a:fld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79</a:t>
            </a:fld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42119-13FD-4B4F-A4BF-28A9E9C108BD}" type="slidenum">
              <a:rPr lang="fr-FR" smtClean="0"/>
              <a:pPr/>
              <a:t>80</a:t>
            </a:fld>
            <a:endParaRPr 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42119-13FD-4B4F-A4BF-28A9E9C108BD}" type="slidenum">
              <a:rPr lang="fr-FR" smtClean="0"/>
              <a:pPr/>
              <a:t>81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82</a:t>
            </a:fld>
            <a:endParaRPr lang="fr-F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83</a:t>
            </a:fld>
            <a:endParaRPr lang="fr-F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84</a:t>
            </a:fld>
            <a:endParaRPr lang="fr-F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85</a:t>
            </a:fld>
            <a:endParaRPr lang="fr-F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42119-13FD-4B4F-A4BF-28A9E9C108BD}" type="slidenum">
              <a:rPr lang="fr-FR" smtClean="0"/>
              <a:pPr/>
              <a:t>86</a:t>
            </a:fld>
            <a:endParaRPr lang="fr-F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42119-13FD-4B4F-A4BF-28A9E9C108BD}" type="slidenum">
              <a:rPr lang="fr-FR" smtClean="0"/>
              <a:pPr/>
              <a:t>87</a:t>
            </a:fld>
            <a:endParaRPr lang="fr-F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88</a:t>
            </a:fld>
            <a:endParaRPr lang="fr-F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89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E7135-6AF3-4A82-A4DB-2A7D12DFFFE2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8FD5-6238-4D45-AB74-D1FE32A29A62}" type="datetimeFigureOut">
              <a:rPr lang="fr-FR" smtClean="0"/>
              <a:pPr/>
              <a:t>24/11/2015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53B1-3762-4D91-A829-FFE52AC8B3BE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8FD5-6238-4D45-AB74-D1FE32A29A62}" type="datetimeFigureOut">
              <a:rPr lang="fr-FR" smtClean="0"/>
              <a:pPr/>
              <a:t>24/11/2015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53B1-3762-4D91-A829-FFE52AC8B3BE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8FD5-6238-4D45-AB74-D1FE32A29A62}" type="datetimeFigureOut">
              <a:rPr lang="fr-FR" smtClean="0"/>
              <a:pPr/>
              <a:t>24/11/2015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53B1-3762-4D91-A829-FFE52AC8B3BE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8FD5-6238-4D45-AB74-D1FE32A29A62}" type="datetimeFigureOut">
              <a:rPr lang="fr-FR" smtClean="0"/>
              <a:pPr/>
              <a:t>24/11/2015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53B1-3762-4D91-A829-FFE52AC8B3BE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8FD5-6238-4D45-AB74-D1FE32A29A62}" type="datetimeFigureOut">
              <a:rPr lang="fr-FR" smtClean="0"/>
              <a:pPr/>
              <a:t>24/11/2015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53B1-3762-4D91-A829-FFE52AC8B3BE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8FD5-6238-4D45-AB74-D1FE32A29A62}" type="datetimeFigureOut">
              <a:rPr lang="fr-FR" smtClean="0"/>
              <a:pPr/>
              <a:t>24/11/2015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53B1-3762-4D91-A829-FFE52AC8B3BE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8FD5-6238-4D45-AB74-D1FE32A29A62}" type="datetimeFigureOut">
              <a:rPr lang="fr-FR" smtClean="0"/>
              <a:pPr/>
              <a:t>24/11/2015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53B1-3762-4D91-A829-FFE52AC8B3BE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8FD5-6238-4D45-AB74-D1FE32A29A62}" type="datetimeFigureOut">
              <a:rPr lang="fr-FR" smtClean="0"/>
              <a:pPr/>
              <a:t>24/11/2015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53B1-3762-4D91-A829-FFE52AC8B3BE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8FD5-6238-4D45-AB74-D1FE32A29A62}" type="datetimeFigureOut">
              <a:rPr lang="fr-FR" smtClean="0"/>
              <a:pPr/>
              <a:t>24/11/2015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53B1-3762-4D91-A829-FFE52AC8B3BE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8FD5-6238-4D45-AB74-D1FE32A29A62}" type="datetimeFigureOut">
              <a:rPr lang="fr-FR" smtClean="0"/>
              <a:pPr/>
              <a:t>24/11/2015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53B1-3762-4D91-A829-FFE52AC8B3BE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8FD5-6238-4D45-AB74-D1FE32A29A62}" type="datetimeFigureOut">
              <a:rPr lang="fr-FR" smtClean="0"/>
              <a:pPr/>
              <a:t>24/11/2015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53B1-3762-4D91-A829-FFE52AC8B3BE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3E093-9E26-40E6-A240-4DF5604B137F}" type="datetimeFigureOut">
              <a:rPr lang="fr-FR" smtClean="0"/>
              <a:pPr/>
              <a:t>24/11/2015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C247E-38A1-4311-82A8-EF48723BDE3F}" type="slidenum">
              <a:rPr lang="fr-FR" smtClean="0"/>
              <a:pPr/>
              <a:t>‹N›</a:t>
            </a:fld>
            <a:endParaRPr lang="fr-FR"/>
          </a:p>
        </p:txBody>
      </p:sp>
      <p:pic>
        <p:nvPicPr>
          <p:cNvPr id="7" name="Image 6" descr="Neandertal-Crane-1.jpg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0392" y="5589240"/>
            <a:ext cx="865058" cy="1008112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hyperlink" Target="http://dr-nedjar-carette-guillaume.chirurgiens-dentistes.fr/original/doc/img/1_03_global.jp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6.jpeg"/><Relationship Id="rId4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notesSlide" Target="../notesSlides/notesSlide62.xml"/><Relationship Id="rId7" Type="http://schemas.openxmlformats.org/officeDocument/2006/relationships/hyperlink" Target="http://www.donsmaps.com/images17/kabaraskeleton.jp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es%20documents%2011-09-10\Pirro\presentation\neandertal.mp4" TargetMode="Externa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01.jpeg"/><Relationship Id="rId4" Type="http://schemas.openxmlformats.org/officeDocument/2006/relationships/image" Target="../media/image1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gif"/><Relationship Id="rId3" Type="http://schemas.openxmlformats.org/officeDocument/2006/relationships/image" Target="../media/image144.pn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jpeg"/><Relationship Id="rId4" Type="http://schemas.openxmlformats.org/officeDocument/2006/relationships/hyperlink" Target="http://www.donsmaps.com/images10/stcesairegrey.jpg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156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ngm.nationalgeographic.com/2008/10/neanderthals/img/neanderthals-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736965"/>
            <a:ext cx="3849258" cy="2564243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0288" y="5157192"/>
            <a:ext cx="6254080" cy="1152128"/>
          </a:xfrm>
        </p:spPr>
        <p:txBody>
          <a:bodyPr>
            <a:normAutofit fontScale="90000"/>
          </a:bodyPr>
          <a:lstStyle/>
          <a:p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popolamento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dell’Europa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557338"/>
            <a:ext cx="9144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Laurea Magistrale in QUATERNARIO, PREISTORIA E ARCHEOLOGIA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in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QUATERNARIO e PREISTORIA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10" descr="logo_em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5" y="142875"/>
            <a:ext cx="1016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35496" y="609329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Julie Arnaud </a:t>
            </a:r>
          </a:p>
          <a:p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julie.arnaud@unife.it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://erasmusmundus.uca.es/images/erasmusMundus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62902"/>
            <a:ext cx="2304256" cy="1032204"/>
          </a:xfrm>
          <a:prstGeom prst="rect">
            <a:avLst/>
          </a:prstGeom>
          <a:noFill/>
        </p:spPr>
      </p:pic>
      <p:pic>
        <p:nvPicPr>
          <p:cNvPr id="11" name="Picture 8" descr="http://www.unife.it/studenti/agevolazioni/studenti-e-salute-2/LogoUnife.png/image"/>
          <p:cNvPicPr>
            <a:picLocks noChangeAspect="1" noChangeArrowheads="1"/>
          </p:cNvPicPr>
          <p:nvPr/>
        </p:nvPicPr>
        <p:blipFill>
          <a:blip r:embed="rId6" cstate="print"/>
          <a:srcRect r="59279"/>
          <a:stretch>
            <a:fillRect/>
          </a:stretch>
        </p:blipFill>
        <p:spPr bwMode="auto">
          <a:xfrm>
            <a:off x="179512" y="116632"/>
            <a:ext cx="1019251" cy="112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-15205" y="529715"/>
            <a:ext cx="9074981" cy="3331333"/>
            <a:chOff x="0" y="2132856"/>
            <a:chExt cx="9074981" cy="3331333"/>
          </a:xfrm>
        </p:grpSpPr>
        <p:pic>
          <p:nvPicPr>
            <p:cNvPr id="3076" name="Picture 4" descr="http://upload.wikimedia.org/wikipedia/commons/thumb/8/87/Gran_Dolina_2012_%28Sierra_de_Atapuerca%29.jpg/800px-Gran_Dolina_2012_%28Sierra_de_Atapuerca%2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32856"/>
              <a:ext cx="9074981" cy="3312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0" y="2132856"/>
              <a:ext cx="9074981" cy="3331333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35496" y="44624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Dolina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antecessor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hypodigm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7460679" y="24408"/>
            <a:ext cx="1639904" cy="2490591"/>
            <a:chOff x="107504" y="1409235"/>
            <a:chExt cx="3080972" cy="4679200"/>
          </a:xfrm>
        </p:grpSpPr>
        <p:pic>
          <p:nvPicPr>
            <p:cNvPr id="10" name="Picture 2" descr="http://www.dri.edu/images/stories/editors/deeseditor/DEESimages/berger-atapuerca-map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84" t="41965"/>
            <a:stretch/>
          </p:blipFill>
          <p:spPr bwMode="auto">
            <a:xfrm>
              <a:off x="107504" y="1409235"/>
              <a:ext cx="3080972" cy="467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e 10"/>
            <p:cNvSpPr/>
            <p:nvPr/>
          </p:nvSpPr>
          <p:spPr>
            <a:xfrm>
              <a:off x="827483" y="1544520"/>
              <a:ext cx="1189212" cy="558598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78" name="Picture 6" descr="http://www.calahorra.net/jpg/atapuer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62" y="3826059"/>
            <a:ext cx="2198833" cy="304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10716" y="3804823"/>
            <a:ext cx="5028211" cy="3052093"/>
            <a:chOff x="10716" y="3804823"/>
            <a:chExt cx="5028211" cy="305209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0"/>
            <a:stretch/>
          </p:blipFill>
          <p:spPr bwMode="auto">
            <a:xfrm>
              <a:off x="10716" y="3804823"/>
              <a:ext cx="5028211" cy="305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51520" y="6567155"/>
              <a:ext cx="19239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(Bermudez de Castro et al., 2013)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84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http://www.kbinirsnb.be/europancestors/images/fossils/grandolina/cra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 descr="http://www.kbinirsnb.be/europancestors/images/fossils/grandolina/cra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8" descr="http://www.kbinirsnb.be/europancestors/images/fossils/grandolina/cran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6" name="Picture 10" descr="http://www.mundohistoria.org/sites/default/files/users/user19/chico%20gran%20doli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32" b="86076" l="5051" r="95286">
                        <a14:foregroundMark x1="46801" y1="69304" x2="46801" y2="69304"/>
                        <a14:foregroundMark x1="23906" y1="42405" x2="23906" y2="42405"/>
                        <a14:foregroundMark x1="26263" y1="45886" x2="26263" y2="45886"/>
                        <a14:foregroundMark x1="23569" y1="45886" x2="23569" y2="45886"/>
                        <a14:foregroundMark x1="19192" y1="43038" x2="19192" y2="43038"/>
                        <a14:foregroundMark x1="17508" y1="40190" x2="17508" y2="40190"/>
                        <a14:foregroundMark x1="21549" y1="45253" x2="21549" y2="45253"/>
                        <a14:foregroundMark x1="52862" y1="35443" x2="52862" y2="35443"/>
                        <a14:foregroundMark x1="34007" y1="29114" x2="34007" y2="29114"/>
                        <a14:foregroundMark x1="63300" y1="78797" x2="63300" y2="78797"/>
                        <a14:foregroundMark x1="68013" y1="76582" x2="68013" y2="76582"/>
                        <a14:foregroundMark x1="36700" y1="77848" x2="36700" y2="77848"/>
                        <a14:foregroundMark x1="59933" y1="29747" x2="59933" y2="29747"/>
                        <a14:foregroundMark x1="59933" y1="79430" x2="59933" y2="79430"/>
                        <a14:foregroundMark x1="17172" y1="34810" x2="17172" y2="34810"/>
                        <a14:foregroundMark x1="21549" y1="35759" x2="21549" y2="35759"/>
                        <a14:foregroundMark x1="20539" y1="37975" x2="20539" y2="37975"/>
                        <a14:foregroundMark x1="23906" y1="37342" x2="23906" y2="37342"/>
                        <a14:foregroundMark x1="23232" y1="34494" x2="23232" y2="34494"/>
                        <a14:foregroundMark x1="23906" y1="36709" x2="23906" y2="36709"/>
                        <a14:foregroundMark x1="23569" y1="34494" x2="23569" y2="34494"/>
                        <a14:foregroundMark x1="24242" y1="33228" x2="24242" y2="3322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8414" r="10790" b="15798"/>
          <a:stretch/>
        </p:blipFill>
        <p:spPr bwMode="auto">
          <a:xfrm>
            <a:off x="307975" y="160337"/>
            <a:ext cx="2882041" cy="298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3190016" y="332656"/>
            <a:ext cx="5774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fossil ATD6-69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has been suggested to mark the earliest appearance of modern human facial features. However, this specimen is a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subadult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interpretation of its morphology remains controversial, because it is unclear how developmental shape changes would affect the features that link ATD6-69 to modern humans.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39"/>
            <a:ext cx="1681956" cy="88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224211"/>
            <a:ext cx="3732304" cy="346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29271"/>
            <a:ext cx="3653601" cy="352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466836" y="653637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Freidline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2013)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58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rago_21_fron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680" y="2420888"/>
            <a:ext cx="1944216" cy="25367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51720" y="4869160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Arago 21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80112" y="4797152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Atapuerca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8" descr="Image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2040" y="2420888"/>
            <a:ext cx="2014413" cy="258299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23528" y="1052736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Preneandertaliani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Si cominciano ad individuare alcune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apomorfie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prime caratteristiche morfologiche di tale popolazione si osservano attorno a 350-400.000 anni fa, sui fossili dell’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Arago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(Francia) e di Sima de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Huesos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(Spagna).</a:t>
            </a:r>
            <a:r>
              <a:rPr lang="it-IT" sz="16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apomorfy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start to be individualized. The first morphological features of this kind of population are observed around 350-400 000 years.</a:t>
            </a: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7544" y="5085184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 Homo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heidelbergensis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 un mosaico di caratteri. </a:t>
            </a: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caratteri derivati compaiono in un modo discontinuo, ma sono sistematicamente rappresentati negli ultimi Neanderthal.</a:t>
            </a:r>
          </a:p>
          <a:p>
            <a:pPr algn="just"/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en-GB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heidelbergensis</a:t>
            </a: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presents a mosaic of features. </a:t>
            </a:r>
          </a:p>
          <a:p>
            <a:pPr algn="just"/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derived features appeared in an discontinued mode, but they are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systematicaly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rappresented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last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neandertal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64096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Origine : Il primo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popolamento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europeo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1705"/>
          <a:stretch>
            <a:fillRect/>
          </a:stretch>
        </p:blipFill>
        <p:spPr bwMode="auto">
          <a:xfrm>
            <a:off x="368176" y="502394"/>
            <a:ext cx="4044950" cy="415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0664" y="476672"/>
            <a:ext cx="39878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95536" y="0"/>
            <a:ext cx="8229600" cy="4766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Ipotesi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Evolutive: Origine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Afro-</a:t>
            </a:r>
            <a:r>
              <a:rPr kumimoji="0" lang="fr-FR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europea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528" y="4653136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Esistenza nel P. medio di un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taxa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Afro-europeo ancestrali ai uomini moderni e ai Neandertaliani = basato sulle assomiglianza morfologiche tra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Petralona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Kabwe e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Mauer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Rightmire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1998)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88024" y="4653136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presenza di caratteri Neandertaliani nella mandibola di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Mauer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giustifica la sua inclusione nella linea neandertaliana e quindi l’abbandono del nome 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heidelbergensis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e l’introduzione del 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mauritanicus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rappresentato dai resti di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Tighenif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designato come l’ultimo antenato comune ai neandertaliani e i uomini moderni (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Hublin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2001)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1705"/>
          <a:stretch>
            <a:fillRect/>
          </a:stretch>
        </p:blipFill>
        <p:spPr bwMode="auto">
          <a:xfrm>
            <a:off x="368176" y="502394"/>
            <a:ext cx="4044950" cy="415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0664" y="476672"/>
            <a:ext cx="39878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95536" y="0"/>
            <a:ext cx="8229600" cy="4766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Ipotesi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Evolutive: Origine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Afro-</a:t>
            </a:r>
            <a:r>
              <a:rPr kumimoji="0" lang="fr-FR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europea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528" y="4653136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Existence in the Middle Pal. of a Afro-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taxon ancestral to modern human and Neanderthals = based on the morphological similarities between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Petralona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Kabwe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Mauer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Rightmire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1998)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788024" y="4653136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presence of Neanderthals features on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Mauer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mandible justified his inclusion in Neanderthals lineage and then the abandon of the name </a:t>
            </a:r>
            <a:r>
              <a:rPr lang="en-GB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H.heidelbergensis</a:t>
            </a: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introduction of H.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mauritanicus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represented by the remains of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Tighenif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designed as the last common ancestors between Neanderthals and modern humans (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Hublin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b="2065"/>
          <a:stretch>
            <a:fillRect/>
          </a:stretch>
        </p:blipFill>
        <p:spPr bwMode="auto">
          <a:xfrm>
            <a:off x="323528" y="476672"/>
            <a:ext cx="382905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76672"/>
            <a:ext cx="390525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95536" y="0"/>
            <a:ext cx="8229600" cy="4766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Ipotesi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Evolutive: Origine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esclusivament</a:t>
            </a:r>
            <a:r>
              <a:rPr lang="fr-FR" sz="2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 </a:t>
            </a:r>
            <a:r>
              <a:rPr lang="fr-FR" sz="20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Europea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3528" y="4581128"/>
            <a:ext cx="382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Teoria dell’accrezione (acquisizione graduale dei caratteri derivati neandertaliani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16016" y="4633972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antecessor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sarebbe l’ultimo antenato comune tra i neandertaliani e i uomini moderni (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Bermudez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Castro et al., 1997;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Mallegni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2003)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b="2065"/>
          <a:stretch>
            <a:fillRect/>
          </a:stretch>
        </p:blipFill>
        <p:spPr bwMode="auto">
          <a:xfrm>
            <a:off x="323528" y="476672"/>
            <a:ext cx="382905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76672"/>
            <a:ext cx="390525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95536" y="0"/>
            <a:ext cx="8229600" cy="4766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Ipotesi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Evolutive: Origine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esclusivament</a:t>
            </a:r>
            <a:r>
              <a:rPr lang="fr-FR" sz="2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 </a:t>
            </a:r>
            <a:r>
              <a:rPr lang="fr-FR" sz="20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Europea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3528" y="4581128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Accretion theory (gradual acquisition of Neanderthals derivate features)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16016" y="4633972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GB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antecessor</a:t>
            </a: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last common ancestor between Neanderthals and modern humans (Bermudez de Castro </a:t>
            </a: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1997;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Mallegni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2003)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-tL2Z3t1nm94/TxCWQLIG9mI/AAAAAAAA7qs/3nJmTLb9kOk/s1600/L%2527homme%2Bde%2BSp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518" l="0" r="91098">
                        <a14:foregroundMark x1="27300" y1="29594" x2="27300" y2="29594"/>
                        <a14:foregroundMark x1="23739" y1="31141" x2="23739" y2="31141"/>
                        <a14:foregroundMark x1="24036" y1="22244" x2="24036" y2="22244"/>
                        <a14:foregroundMark x1="21068" y1="17602" x2="21068" y2="17602"/>
                        <a14:foregroundMark x1="23442" y1="20309" x2="23442" y2="20309"/>
                        <a14:foregroundMark x1="23442" y1="16441" x2="23442" y2="16441"/>
                        <a14:foregroundMark x1="22552" y1="14120" x2="22552" y2="14120"/>
                        <a14:foregroundMark x1="23739" y1="11412" x2="23739" y2="11412"/>
                        <a14:foregroundMark x1="23442" y1="8511" x2="23442" y2="8511"/>
                        <a14:foregroundMark x1="23739" y1="6190" x2="23739" y2="6190"/>
                        <a14:foregroundMark x1="28190" y1="4642" x2="28190" y2="4642"/>
                        <a14:foregroundMark x1="24332" y1="4255" x2="24332" y2="4255"/>
                        <a14:foregroundMark x1="27300" y1="92843" x2="27300" y2="9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16" y="2154279"/>
            <a:ext cx="2669132" cy="409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4664"/>
            <a:ext cx="8240757" cy="609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8"/>
          <p:cNvSpPr txBox="1"/>
          <p:nvPr/>
        </p:nvSpPr>
        <p:spPr>
          <a:xfrm>
            <a:off x="1043608" y="734930"/>
            <a:ext cx="2880320" cy="28623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  <a:p>
            <a:pPr algn="ctr"/>
            <a:endParaRPr lang="fr-FR" dirty="0" smtClean="0">
              <a:solidFill>
                <a:srgbClr val="FF0000"/>
              </a:solidFill>
            </a:endParaRPr>
          </a:p>
          <a:p>
            <a:pPr algn="ctr"/>
            <a:endParaRPr lang="fr-FR" dirty="0" smtClean="0">
              <a:solidFill>
                <a:srgbClr val="FF0000"/>
              </a:solidFill>
            </a:endParaRPr>
          </a:p>
          <a:p>
            <a:pPr algn="ctr"/>
            <a:endParaRPr lang="fr-FR" dirty="0" smtClean="0">
              <a:solidFill>
                <a:srgbClr val="FF0000"/>
              </a:solidFill>
            </a:endParaRPr>
          </a:p>
          <a:p>
            <a:pPr algn="ctr"/>
            <a:endParaRPr lang="fr-FR" dirty="0" smtClean="0">
              <a:solidFill>
                <a:srgbClr val="FF0000"/>
              </a:solidFill>
            </a:endParaRPr>
          </a:p>
          <a:p>
            <a:pPr algn="ctr"/>
            <a:endParaRPr lang="fr-FR" dirty="0" smtClean="0">
              <a:solidFill>
                <a:srgbClr val="FF0000"/>
              </a:solidFill>
            </a:endParaRPr>
          </a:p>
          <a:p>
            <a:pPr algn="ctr"/>
            <a:endParaRPr lang="fr-FR" dirty="0" smtClean="0">
              <a:solidFill>
                <a:srgbClr val="FF0000"/>
              </a:solidFill>
            </a:endParaRPr>
          </a:p>
          <a:p>
            <a:pPr algn="ctr"/>
            <a:endParaRPr lang="fr-FR" dirty="0" smtClean="0">
              <a:solidFill>
                <a:srgbClr val="FF0000"/>
              </a:solidFill>
            </a:endParaRP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Origine </a:t>
            </a:r>
            <a:r>
              <a:rPr lang="fr-FR" dirty="0" err="1" smtClean="0">
                <a:solidFill>
                  <a:srgbClr val="FF0000"/>
                </a:solidFill>
              </a:rPr>
              <a:t>esclusivamente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Europea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ZoneTexte 9"/>
          <p:cNvSpPr txBox="1"/>
          <p:nvPr/>
        </p:nvSpPr>
        <p:spPr>
          <a:xfrm>
            <a:off x="1043608" y="3561240"/>
            <a:ext cx="2880320" cy="286232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dirty="0" smtClean="0">
              <a:solidFill>
                <a:srgbClr val="00B050"/>
              </a:solidFill>
            </a:endParaRPr>
          </a:p>
          <a:p>
            <a:pPr algn="ctr"/>
            <a:endParaRPr lang="fr-FR" dirty="0" smtClean="0">
              <a:solidFill>
                <a:srgbClr val="00B050"/>
              </a:solidFill>
            </a:endParaRPr>
          </a:p>
          <a:p>
            <a:pPr algn="ctr"/>
            <a:endParaRPr lang="fr-FR" dirty="0" smtClean="0">
              <a:solidFill>
                <a:srgbClr val="00B050"/>
              </a:solidFill>
            </a:endParaRPr>
          </a:p>
          <a:p>
            <a:pPr algn="ctr"/>
            <a:endParaRPr lang="fr-FR" dirty="0" smtClean="0">
              <a:solidFill>
                <a:srgbClr val="00B050"/>
              </a:solidFill>
            </a:endParaRPr>
          </a:p>
          <a:p>
            <a:pPr algn="ctr"/>
            <a:endParaRPr lang="fr-FR" dirty="0" smtClean="0">
              <a:solidFill>
                <a:srgbClr val="00B050"/>
              </a:solidFill>
            </a:endParaRPr>
          </a:p>
          <a:p>
            <a:pPr algn="ctr"/>
            <a:endParaRPr lang="fr-FR" dirty="0" smtClean="0">
              <a:solidFill>
                <a:srgbClr val="00B050"/>
              </a:solidFill>
            </a:endParaRPr>
          </a:p>
          <a:p>
            <a:pPr algn="ctr"/>
            <a:r>
              <a:rPr lang="fr-FR" dirty="0" smtClean="0">
                <a:solidFill>
                  <a:srgbClr val="00B050"/>
                </a:solidFill>
              </a:rPr>
              <a:t>Origine </a:t>
            </a:r>
            <a:r>
              <a:rPr lang="fr-FR" dirty="0" err="1" smtClean="0">
                <a:solidFill>
                  <a:srgbClr val="00B050"/>
                </a:solidFill>
              </a:rPr>
              <a:t>esclusivamente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Europea</a:t>
            </a:r>
            <a:r>
              <a:rPr lang="fr-FR" dirty="0" smtClean="0">
                <a:solidFill>
                  <a:srgbClr val="00B050"/>
                </a:solidFill>
              </a:rPr>
              <a:t> con </a:t>
            </a:r>
            <a:r>
              <a:rPr lang="fr-FR" i="1" dirty="0" smtClean="0">
                <a:solidFill>
                  <a:srgbClr val="00B050"/>
                </a:solidFill>
              </a:rPr>
              <a:t>Homo </a:t>
            </a:r>
            <a:r>
              <a:rPr lang="fr-FR" i="1" dirty="0" err="1" smtClean="0">
                <a:solidFill>
                  <a:srgbClr val="00B050"/>
                </a:solidFill>
              </a:rPr>
              <a:t>heidelbergensis</a:t>
            </a:r>
            <a:r>
              <a:rPr lang="fr-FR" i="1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incluso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nei</a:t>
            </a:r>
            <a:r>
              <a:rPr lang="fr-FR" dirty="0" smtClean="0">
                <a:solidFill>
                  <a:srgbClr val="00B050"/>
                </a:solidFill>
              </a:rPr>
              <a:t> taxa dei </a:t>
            </a:r>
            <a:r>
              <a:rPr lang="fr-FR" dirty="0" err="1" smtClean="0">
                <a:solidFill>
                  <a:srgbClr val="00B050"/>
                </a:solidFill>
              </a:rPr>
              <a:t>neandertaliani</a:t>
            </a:r>
            <a:endParaRPr lang="fr-FR" dirty="0">
              <a:solidFill>
                <a:srgbClr val="00B050"/>
              </a:solidFill>
            </a:endParaRPr>
          </a:p>
        </p:txBody>
      </p:sp>
      <p:grpSp>
        <p:nvGrpSpPr>
          <p:cNvPr id="7" name="Groupe 12"/>
          <p:cNvGrpSpPr/>
          <p:nvPr/>
        </p:nvGrpSpPr>
        <p:grpSpPr>
          <a:xfrm>
            <a:off x="4139952" y="734930"/>
            <a:ext cx="4536504" cy="5688632"/>
            <a:chOff x="4139952" y="980728"/>
            <a:chExt cx="4536504" cy="5688632"/>
          </a:xfrm>
        </p:grpSpPr>
        <p:sp>
          <p:nvSpPr>
            <p:cNvPr id="8" name="Rectangle 10"/>
            <p:cNvSpPr/>
            <p:nvPr/>
          </p:nvSpPr>
          <p:spPr>
            <a:xfrm>
              <a:off x="4139952" y="980728"/>
              <a:ext cx="4536504" cy="5688632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11"/>
            <p:cNvSpPr txBox="1"/>
            <p:nvPr/>
          </p:nvSpPr>
          <p:spPr>
            <a:xfrm>
              <a:off x="4211960" y="6156012"/>
              <a:ext cx="2174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6">
                      <a:lumMod val="75000"/>
                    </a:schemeClr>
                  </a:solidFill>
                </a:rPr>
                <a:t>Origine Afro-</a:t>
              </a:r>
              <a:r>
                <a:rPr lang="fr-FR" dirty="0" err="1" smtClean="0">
                  <a:solidFill>
                    <a:schemeClr val="accent6">
                      <a:lumMod val="75000"/>
                    </a:schemeClr>
                  </a:solidFill>
                </a:rPr>
                <a:t>Europea</a:t>
              </a:r>
              <a:endParaRPr lang="fr-FR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05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Definizione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dei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Neandertaliani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L’uomo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Neanderthal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caratterizza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 la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presenza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di:</a:t>
            </a:r>
          </a:p>
          <a:p>
            <a:pPr algn="just">
              <a:buNone/>
            </a:pP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Neandertals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caracterized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the presence of:</a:t>
            </a:r>
          </a:p>
          <a:p>
            <a:pPr algn="just">
              <a:buNone/>
            </a:pPr>
            <a:endParaRPr lang="en-GB" sz="1600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arcaici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Plesiomorfie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ancestrali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ritrovano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nessun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fossile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moderno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Archaic features /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Plesiomorphies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These are ancestral features which are not found in the modern fossil.</a:t>
            </a:r>
          </a:p>
          <a:p>
            <a:pPr algn="just">
              <a:buNone/>
            </a:pPr>
            <a:endParaRPr lang="en-GB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condivisi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GB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sapiens.</a:t>
            </a:r>
          </a:p>
          <a:p>
            <a:pPr algn="just">
              <a:buNone/>
            </a:pPr>
            <a:r>
              <a:rPr lang="en-GB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 shared with </a:t>
            </a: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 sapiens</a:t>
            </a:r>
          </a:p>
          <a:p>
            <a:pPr algn="just">
              <a:buNone/>
            </a:pPr>
            <a:endParaRPr lang="en-GB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derivati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Apomorfie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solo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Neandertaliani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peculiari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identificativi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questa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specie.</a:t>
            </a:r>
          </a:p>
          <a:p>
            <a:pPr algn="just">
              <a:buNone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Derivated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features /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Apomorphies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These are present only in the Neanderthals, and allow to identify this species.</a:t>
            </a:r>
            <a:endParaRPr lang="en-GB" sz="16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Apomorfie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Plesiomorfie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e 55"/>
          <p:cNvGrpSpPr/>
          <p:nvPr/>
        </p:nvGrpSpPr>
        <p:grpSpPr>
          <a:xfrm>
            <a:off x="611560" y="1484784"/>
            <a:ext cx="7920880" cy="2529572"/>
            <a:chOff x="611560" y="1484784"/>
            <a:chExt cx="7920880" cy="2529572"/>
          </a:xfrm>
        </p:grpSpPr>
        <p:grpSp>
          <p:nvGrpSpPr>
            <p:cNvPr id="4" name="Groupe 20"/>
            <p:cNvGrpSpPr/>
            <p:nvPr/>
          </p:nvGrpSpPr>
          <p:grpSpPr>
            <a:xfrm>
              <a:off x="755576" y="1844824"/>
              <a:ext cx="3456384" cy="1944216"/>
              <a:chOff x="755576" y="1844824"/>
              <a:chExt cx="3456384" cy="1944216"/>
            </a:xfrm>
          </p:grpSpPr>
          <p:cxnSp>
            <p:nvCxnSpPr>
              <p:cNvPr id="5" name="Connecteur droit 4"/>
              <p:cNvCxnSpPr/>
              <p:nvPr/>
            </p:nvCxnSpPr>
            <p:spPr>
              <a:xfrm rot="16200000" flipH="1">
                <a:off x="719572" y="1880828"/>
                <a:ext cx="1944216" cy="187220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6"/>
              <p:cNvCxnSpPr/>
              <p:nvPr/>
            </p:nvCxnSpPr>
            <p:spPr>
              <a:xfrm flipV="1">
                <a:off x="2411760" y="1844824"/>
                <a:ext cx="1800200" cy="17281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/>
              <p:cNvCxnSpPr/>
              <p:nvPr/>
            </p:nvCxnSpPr>
            <p:spPr>
              <a:xfrm rot="5400000" flipH="1" flipV="1">
                <a:off x="1079612" y="1880828"/>
                <a:ext cx="432048" cy="3600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 rot="5400000" flipH="1" flipV="1">
                <a:off x="1331640" y="1916832"/>
                <a:ext cx="648072" cy="50405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rot="16200000" flipV="1">
                <a:off x="3527884" y="1880828"/>
                <a:ext cx="36004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 rot="16200000" flipV="1">
                <a:off x="2915816" y="1988840"/>
                <a:ext cx="648072" cy="50405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ZoneTexte 21"/>
            <p:cNvSpPr txBox="1"/>
            <p:nvPr/>
          </p:nvSpPr>
          <p:spPr>
            <a:xfrm>
              <a:off x="611560" y="148478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331640" y="148478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899592" y="2132856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763688" y="148478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2843808" y="1556792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419872" y="148478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851920" y="220486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139952" y="148478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3491880" y="2492896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2123728" y="3573016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187624" y="2492896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" name="Groupe 20"/>
            <p:cNvGrpSpPr/>
            <p:nvPr/>
          </p:nvGrpSpPr>
          <p:grpSpPr>
            <a:xfrm>
              <a:off x="4932040" y="1916832"/>
              <a:ext cx="3456384" cy="1944216"/>
              <a:chOff x="755576" y="1844824"/>
              <a:chExt cx="3456384" cy="1944216"/>
            </a:xfrm>
          </p:grpSpPr>
          <p:cxnSp>
            <p:nvCxnSpPr>
              <p:cNvPr id="49" name="Connecteur droit 48"/>
              <p:cNvCxnSpPr/>
              <p:nvPr/>
            </p:nvCxnSpPr>
            <p:spPr>
              <a:xfrm rot="16200000" flipH="1">
                <a:off x="719572" y="1880828"/>
                <a:ext cx="1944216" cy="187220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>
              <a:xfrm flipV="1">
                <a:off x="2411760" y="1844824"/>
                <a:ext cx="1800200" cy="17281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 rot="5400000" flipH="1" flipV="1">
                <a:off x="1079612" y="1880828"/>
                <a:ext cx="432048" cy="3600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>
              <a:xfrm rot="5400000" flipH="1" flipV="1">
                <a:off x="1331640" y="1916832"/>
                <a:ext cx="648072" cy="50405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>
              <a:xfrm rot="16200000" flipV="1">
                <a:off x="3527884" y="1880828"/>
                <a:ext cx="36004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/>
              <p:cNvCxnSpPr/>
              <p:nvPr/>
            </p:nvCxnSpPr>
            <p:spPr>
              <a:xfrm rot="16200000" flipV="1">
                <a:off x="2915816" y="1988840"/>
                <a:ext cx="648072" cy="50405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ZoneTexte 37"/>
            <p:cNvSpPr txBox="1"/>
            <p:nvPr/>
          </p:nvSpPr>
          <p:spPr>
            <a:xfrm>
              <a:off x="4788024" y="1556792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5508104" y="1556792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5076056" y="220486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5940152" y="1556792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7020272" y="1628800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7596336" y="1556792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8028384" y="2276872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8316416" y="1556792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7668344" y="256490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6300192" y="364502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5364088" y="256490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467544" y="4221089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Apomorfie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un </a:t>
            </a:r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carattere derivato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cioè un carattere nuovo, risultato della modificazione di un carattere 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ancestrale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nel corso dell'evoluzione. </a:t>
            </a:r>
          </a:p>
          <a:p>
            <a:pPr algn="just"/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apomorphy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derived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ancestral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it-IT" sz="1600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Plesiomorfie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la presenza, in organismi appartenenti a specie diverse, di un carattere ancestrale che rappresenta una evoluzione innovativa in comune.</a:t>
            </a:r>
          </a:p>
          <a:p>
            <a:pPr algn="just"/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plesiomorphy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presence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organism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various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of an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ancestral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common innovative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34082"/>
          </a:xfrm>
        </p:spPr>
        <p:txBody>
          <a:bodyPr/>
          <a:lstStyle/>
          <a:p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Origine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migrazioni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3568" y="692696"/>
            <a:ext cx="7932649" cy="590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Documents and Settings\UTENTE\Documenti\FEDERICA\immagini scan\evoluzione\nuovi\cronol resti neandert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1414"/>
            <a:ext cx="3695700" cy="655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4931" name="Oval 3"/>
          <p:cNvSpPr>
            <a:spLocks noChangeArrowheads="1"/>
          </p:cNvSpPr>
          <p:nvPr/>
        </p:nvSpPr>
        <p:spPr bwMode="auto">
          <a:xfrm>
            <a:off x="1066800" y="5253038"/>
            <a:ext cx="1828800" cy="7620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932" name="Line 4"/>
          <p:cNvSpPr>
            <a:spLocks noChangeShapeType="1"/>
          </p:cNvSpPr>
          <p:nvPr/>
        </p:nvSpPr>
        <p:spPr bwMode="auto">
          <a:xfrm>
            <a:off x="3048000" y="5634038"/>
            <a:ext cx="16002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4967288" y="5481638"/>
            <a:ext cx="396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fase (prima di 400.000): regione infraorbitaria e mandibola</a:t>
            </a: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4967288" y="4795838"/>
            <a:ext cx="396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fase (400.000-250.000): regione </a:t>
            </a:r>
            <a:r>
              <a:rPr lang="it-IT" dirty="0" smtClean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nucale </a:t>
            </a:r>
            <a:r>
              <a:rPr lang="it-IT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facciale</a:t>
            </a:r>
          </a:p>
        </p:txBody>
      </p:sp>
      <p:sp>
        <p:nvSpPr>
          <p:cNvPr id="124935" name="Oval 7"/>
          <p:cNvSpPr>
            <a:spLocks noChangeArrowheads="1"/>
          </p:cNvSpPr>
          <p:nvPr/>
        </p:nvSpPr>
        <p:spPr bwMode="auto">
          <a:xfrm>
            <a:off x="1447800" y="4719638"/>
            <a:ext cx="990600" cy="609600"/>
          </a:xfrm>
          <a:prstGeom prst="ellips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936" name="Line 8"/>
          <p:cNvSpPr>
            <a:spLocks noChangeShapeType="1"/>
          </p:cNvSpPr>
          <p:nvPr/>
        </p:nvSpPr>
        <p:spPr bwMode="auto">
          <a:xfrm>
            <a:off x="2438400" y="5100638"/>
            <a:ext cx="2133600" cy="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1524000" y="4872038"/>
            <a:ext cx="990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500">
                <a:latin typeface="Times New Roman" panose="02020603050405020304" pitchFamily="18" charset="0"/>
                <a:cs typeface="Times New Roman" panose="02020603050405020304" pitchFamily="18" charset="0"/>
              </a:rPr>
              <a:t>SIMA DE LOS HUESOS</a:t>
            </a:r>
          </a:p>
        </p:txBody>
      </p:sp>
      <p:sp>
        <p:nvSpPr>
          <p:cNvPr id="124938" name="Oval 10"/>
          <p:cNvSpPr>
            <a:spLocks noChangeArrowheads="1"/>
          </p:cNvSpPr>
          <p:nvPr/>
        </p:nvSpPr>
        <p:spPr bwMode="auto">
          <a:xfrm>
            <a:off x="990600" y="3500438"/>
            <a:ext cx="1905000" cy="609600"/>
          </a:xfrm>
          <a:prstGeom prst="ellipse">
            <a:avLst/>
          </a:prstGeom>
          <a:noFill/>
          <a:ln w="952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939" name="Line 11"/>
          <p:cNvSpPr>
            <a:spLocks noChangeShapeType="1"/>
          </p:cNvSpPr>
          <p:nvPr/>
        </p:nvSpPr>
        <p:spPr bwMode="auto">
          <a:xfrm>
            <a:off x="2895600" y="3729038"/>
            <a:ext cx="1752600" cy="0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940" name="Rectangle 12"/>
          <p:cNvSpPr>
            <a:spLocks noChangeArrowheads="1"/>
          </p:cNvSpPr>
          <p:nvPr/>
        </p:nvSpPr>
        <p:spPr bwMode="auto">
          <a:xfrm>
            <a:off x="4929188" y="3500438"/>
            <a:ext cx="396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fase (250.000-130.000): stabilizzazione dei caratteri</a:t>
            </a:r>
          </a:p>
        </p:txBody>
      </p:sp>
      <p:sp>
        <p:nvSpPr>
          <p:cNvPr id="124941" name="Line 13"/>
          <p:cNvSpPr>
            <a:spLocks noChangeShapeType="1"/>
          </p:cNvSpPr>
          <p:nvPr/>
        </p:nvSpPr>
        <p:spPr bwMode="auto">
          <a:xfrm>
            <a:off x="2895600" y="2662238"/>
            <a:ext cx="1905000" cy="0"/>
          </a:xfrm>
          <a:prstGeom prst="line">
            <a:avLst/>
          </a:prstGeom>
          <a:noFill/>
          <a:ln w="9525">
            <a:solidFill>
              <a:srgbClr val="66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4967288" y="2433638"/>
            <a:ext cx="3962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66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Neandertaliani classici</a:t>
            </a:r>
          </a:p>
        </p:txBody>
      </p:sp>
      <p:sp>
        <p:nvSpPr>
          <p:cNvPr id="124943" name="Line 15"/>
          <p:cNvSpPr>
            <a:spLocks noChangeShapeType="1"/>
          </p:cNvSpPr>
          <p:nvPr/>
        </p:nvSpPr>
        <p:spPr bwMode="auto">
          <a:xfrm>
            <a:off x="3657600" y="2967038"/>
            <a:ext cx="1143000" cy="0"/>
          </a:xfrm>
          <a:prstGeom prst="line">
            <a:avLst/>
          </a:prstGeom>
          <a:noFill/>
          <a:ln w="9525">
            <a:solidFill>
              <a:srgbClr val="66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4953000" y="2738438"/>
            <a:ext cx="2371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>
                <a:solidFill>
                  <a:srgbClr val="66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Neandertaliani orientali</a:t>
            </a:r>
          </a:p>
        </p:txBody>
      </p:sp>
      <p:sp>
        <p:nvSpPr>
          <p:cNvPr id="124945" name="Rectangle 17"/>
          <p:cNvSpPr>
            <a:spLocks noChangeArrowheads="1"/>
          </p:cNvSpPr>
          <p:nvPr/>
        </p:nvSpPr>
        <p:spPr bwMode="auto">
          <a:xfrm>
            <a:off x="2928938" y="2195513"/>
            <a:ext cx="990600" cy="228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4572000" y="116632"/>
            <a:ext cx="5436096" cy="93610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 Neandertaliani</a:t>
            </a:r>
            <a:endParaRPr kumimoji="0" lang="fr-FR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576064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Neandertaliani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UTENTE\Documenti\FEDERICA\immagini scan\evoluzione\nuovi\siti neandertal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620688"/>
            <a:ext cx="6624736" cy="3286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79512" y="4077072"/>
            <a:ext cx="8280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Una speciazione di questi caratteri si osserva nel tempo e nello spazio, infatti i caratteri derivati si mostrano sempre più accentuati man mano che ci si sposta verso Ovest. </a:t>
            </a: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attorno a 50000 anni in Europa occidentale, gli individui di Neanderthal presentano dei caratteri derivati più pronunciati rispetto agli individui neandertaliani dell’Europea orientale.</a:t>
            </a:r>
          </a:p>
          <a:p>
            <a:pPr algn="just"/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speciation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be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time and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derived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more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accentuated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going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toward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Western Europe.</a:t>
            </a:r>
          </a:p>
          <a:p>
            <a:pPr algn="just"/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50 000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Western Europe,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neandertal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derived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more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Neandertal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Eastern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Europe.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19872" y="2931939"/>
            <a:ext cx="2386608" cy="994122"/>
          </a:xfrm>
        </p:spPr>
        <p:txBody>
          <a:bodyPr/>
          <a:lstStyle/>
          <a:p>
            <a:r>
              <a:rPr lang="fr-FR" dirty="0" smtClean="0">
                <a:latin typeface="+mn-lt"/>
              </a:rPr>
              <a:t>Il </a:t>
            </a:r>
            <a:r>
              <a:rPr lang="fr-FR" dirty="0" err="1" smtClean="0">
                <a:latin typeface="+mn-lt"/>
              </a:rPr>
              <a:t>Cranio</a:t>
            </a:r>
            <a:endParaRPr lang="fr-F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5982"/>
          <a:stretch>
            <a:fillRect/>
          </a:stretch>
        </p:blipFill>
        <p:spPr bwMode="auto">
          <a:xfrm>
            <a:off x="2422514" y="836712"/>
            <a:ext cx="4298973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23528" y="630932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Ferrassie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126876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Frontale sfuggente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520" y="1772816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Toro sopraorbitale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496" y="3143870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Naso alto, e proiettato verso avanti = Prognatismo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-facciale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164288" y="1844824"/>
            <a:ext cx="1907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Occipitale pinzato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164288" y="2348880"/>
            <a:ext cx="197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Piano nucale e Piano occipitale formano un angolo chiuso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164288" y="3647926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Temporale basso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95936" y="4005064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Meato o condotto acustico esterno nel prolungamento del arcata zigomatica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5496" y="220486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Glabella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sporgente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195736" y="5580529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cranio cerebrale è allungato per compensare la faccia voluminosa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164288" y="1055638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Occipito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-parietale piatto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839744" y="4077072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Apofisi mastoidee piccole e poco sviluppate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3568" y="188640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Grande capacità cranica 1500-1700 cm</a:t>
            </a:r>
            <a:r>
              <a:rPr lang="it-IT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it-IT" sz="1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Connecteur droit avec flèche 21"/>
          <p:cNvCxnSpPr>
            <a:stCxn id="9" idx="3"/>
          </p:cNvCxnSpPr>
          <p:nvPr/>
        </p:nvCxnSpPr>
        <p:spPr>
          <a:xfrm>
            <a:off x="1979712" y="1438037"/>
            <a:ext cx="936104" cy="478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10" idx="3"/>
          </p:cNvCxnSpPr>
          <p:nvPr/>
        </p:nvCxnSpPr>
        <p:spPr>
          <a:xfrm>
            <a:off x="2123728" y="1942093"/>
            <a:ext cx="504056" cy="406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6" idx="3"/>
          </p:cNvCxnSpPr>
          <p:nvPr/>
        </p:nvCxnSpPr>
        <p:spPr>
          <a:xfrm>
            <a:off x="1979712" y="2374141"/>
            <a:ext cx="648072" cy="118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11" idx="3"/>
          </p:cNvCxnSpPr>
          <p:nvPr/>
        </p:nvCxnSpPr>
        <p:spPr>
          <a:xfrm flipV="1">
            <a:off x="2267744" y="3501008"/>
            <a:ext cx="360040" cy="1814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18" idx="1"/>
          </p:cNvCxnSpPr>
          <p:nvPr/>
        </p:nvCxnSpPr>
        <p:spPr>
          <a:xfrm rot="10800000" flipV="1">
            <a:off x="6156176" y="1348026"/>
            <a:ext cx="1008112" cy="1367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2" idx="1"/>
          </p:cNvCxnSpPr>
          <p:nvPr/>
        </p:nvCxnSpPr>
        <p:spPr>
          <a:xfrm rot="10800000" flipV="1">
            <a:off x="6660232" y="2014100"/>
            <a:ext cx="504056" cy="3347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14" idx="1"/>
          </p:cNvCxnSpPr>
          <p:nvPr/>
        </p:nvCxnSpPr>
        <p:spPr>
          <a:xfrm rot="10800000">
            <a:off x="4932040" y="2780929"/>
            <a:ext cx="2232248" cy="1036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19" idx="1"/>
          </p:cNvCxnSpPr>
          <p:nvPr/>
        </p:nvCxnSpPr>
        <p:spPr>
          <a:xfrm flipH="1" flipV="1">
            <a:off x="5436096" y="3717034"/>
            <a:ext cx="1403648" cy="652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5982"/>
          <a:stretch>
            <a:fillRect/>
          </a:stretch>
        </p:blipFill>
        <p:spPr bwMode="auto">
          <a:xfrm>
            <a:off x="2422514" y="836712"/>
            <a:ext cx="4298973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23528" y="630932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Ferrassie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126876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Fleeing frontal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520" y="1772816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Sus-orbital torus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496" y="3143870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nose and projected forward = mid-facial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prognatism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164288" y="1844824"/>
            <a:ext cx="1907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Pinned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Occipitale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984776" y="2525995"/>
            <a:ext cx="197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Nuchal and occipital plan are forming a closed angle 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164288" y="3647926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temporal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95936" y="4005064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 acoustic meatus in the continuation of the zygomatic arch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5496" y="220486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Protruding glabella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195736" y="5580529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cranium is elongated to balance the voluminous face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164288" y="1055638"/>
            <a:ext cx="197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Occipito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-parietal 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839744" y="4077072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Mastoid </a:t>
            </a:r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apophysis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under developed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3568" y="18864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 1500-1700 cm</a:t>
            </a:r>
            <a:r>
              <a:rPr lang="en-GB" sz="1600" i="1" baseline="30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1600" i="1" baseline="30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Connecteur droit avec flèche 21"/>
          <p:cNvCxnSpPr>
            <a:stCxn id="9" idx="3"/>
          </p:cNvCxnSpPr>
          <p:nvPr/>
        </p:nvCxnSpPr>
        <p:spPr>
          <a:xfrm>
            <a:off x="1979712" y="1438037"/>
            <a:ext cx="936104" cy="478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10" idx="3"/>
          </p:cNvCxnSpPr>
          <p:nvPr/>
        </p:nvCxnSpPr>
        <p:spPr>
          <a:xfrm>
            <a:off x="2123728" y="1942093"/>
            <a:ext cx="504056" cy="406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6" idx="3"/>
          </p:cNvCxnSpPr>
          <p:nvPr/>
        </p:nvCxnSpPr>
        <p:spPr>
          <a:xfrm>
            <a:off x="1979712" y="2374141"/>
            <a:ext cx="648072" cy="118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11" idx="3"/>
          </p:cNvCxnSpPr>
          <p:nvPr/>
        </p:nvCxnSpPr>
        <p:spPr>
          <a:xfrm flipV="1">
            <a:off x="2267744" y="3501010"/>
            <a:ext cx="360040" cy="583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18" idx="1"/>
          </p:cNvCxnSpPr>
          <p:nvPr/>
        </p:nvCxnSpPr>
        <p:spPr>
          <a:xfrm flipH="1">
            <a:off x="6156176" y="1348026"/>
            <a:ext cx="1008112" cy="1367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2" idx="1"/>
          </p:cNvCxnSpPr>
          <p:nvPr/>
        </p:nvCxnSpPr>
        <p:spPr>
          <a:xfrm flipH="1">
            <a:off x="6660232" y="2014101"/>
            <a:ext cx="504056" cy="3347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14" idx="1"/>
          </p:cNvCxnSpPr>
          <p:nvPr/>
        </p:nvCxnSpPr>
        <p:spPr>
          <a:xfrm flipH="1" flipV="1">
            <a:off x="4932040" y="2780932"/>
            <a:ext cx="2232248" cy="10362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19" idx="1"/>
          </p:cNvCxnSpPr>
          <p:nvPr/>
        </p:nvCxnSpPr>
        <p:spPr>
          <a:xfrm flipH="1" flipV="1">
            <a:off x="5436096" y="3717035"/>
            <a:ext cx="1403648" cy="652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alzazou.files.wordpress.com/2010/09/neandertal-crane-1.jpg?w=250&amp;h=2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4638" y="1700808"/>
            <a:ext cx="2807322" cy="3267723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524328" y="2348880"/>
            <a:ext cx="161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Toro sopraorbitale continuo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44008" y="836712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Cavità nasale alta e voluminosa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3645024"/>
            <a:ext cx="1259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Assenza di fossa canina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87624" y="98072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Orbite più large che alte, arrotondate e grandi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24328" y="3861048"/>
            <a:ext cx="161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Arcata zigomatica sporgente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1301" r="60980" b="50969"/>
          <a:stretch>
            <a:fillRect/>
          </a:stretch>
        </p:blipFill>
        <p:spPr bwMode="auto">
          <a:xfrm>
            <a:off x="4355976" y="1663563"/>
            <a:ext cx="2952328" cy="325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2051720" y="4941168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Ferrassie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644008" y="494116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Chapelle-aux-Saints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eur droit avec flèche 13"/>
          <p:cNvCxnSpPr>
            <a:stCxn id="7" idx="3"/>
          </p:cNvCxnSpPr>
          <p:nvPr/>
        </p:nvCxnSpPr>
        <p:spPr>
          <a:xfrm>
            <a:off x="1259632" y="3937412"/>
            <a:ext cx="936104" cy="2836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5" idx="1"/>
          </p:cNvCxnSpPr>
          <p:nvPr/>
        </p:nvCxnSpPr>
        <p:spPr>
          <a:xfrm rot="10800000" flipV="1">
            <a:off x="6804248" y="2764378"/>
            <a:ext cx="720080" cy="1605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9" idx="1"/>
          </p:cNvCxnSpPr>
          <p:nvPr/>
        </p:nvCxnSpPr>
        <p:spPr>
          <a:xfrm flipH="1" flipV="1">
            <a:off x="7236296" y="4005066"/>
            <a:ext cx="288032" cy="2714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alzazou.files.wordpress.com/2010/09/neandertal-crane-1.jpg?w=250&amp;h=2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4638" y="1700808"/>
            <a:ext cx="2807322" cy="3267723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524328" y="2348880"/>
            <a:ext cx="161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Sus-orbital torus continuous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000" y="1340768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Nasal cavity high and voluminous</a:t>
            </a:r>
            <a:endParaRPr lang="en-GB" sz="14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496" y="3645024"/>
            <a:ext cx="1259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Absence of canine fossa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15616" y="1321023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than higher orbit, rounded and wide</a:t>
            </a:r>
            <a:endParaRPr lang="en-GB" sz="14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24328" y="3861048"/>
            <a:ext cx="161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Projected zygomatic arch 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1301" r="60980" b="50969"/>
          <a:stretch>
            <a:fillRect/>
          </a:stretch>
        </p:blipFill>
        <p:spPr bwMode="auto">
          <a:xfrm>
            <a:off x="4355976" y="1663563"/>
            <a:ext cx="2952328" cy="325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2051720" y="4941168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Ferrassie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644008" y="494116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Chapelle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-aux-Saints 1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eur droit avec flèche 13"/>
          <p:cNvCxnSpPr>
            <a:stCxn id="7" idx="3"/>
          </p:cNvCxnSpPr>
          <p:nvPr/>
        </p:nvCxnSpPr>
        <p:spPr>
          <a:xfrm>
            <a:off x="1295128" y="3937412"/>
            <a:ext cx="936104" cy="2836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5" idx="1"/>
          </p:cNvCxnSpPr>
          <p:nvPr/>
        </p:nvCxnSpPr>
        <p:spPr>
          <a:xfrm flipH="1">
            <a:off x="6804248" y="2641268"/>
            <a:ext cx="720080" cy="283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9" idx="1"/>
          </p:cNvCxnSpPr>
          <p:nvPr/>
        </p:nvCxnSpPr>
        <p:spPr>
          <a:xfrm flipH="1" flipV="1">
            <a:off x="7236296" y="4005069"/>
            <a:ext cx="288032" cy="1483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 l="5530" t="489" r="5530"/>
          <a:stretch>
            <a:fillRect/>
          </a:stretch>
        </p:blipFill>
        <p:spPr bwMode="auto">
          <a:xfrm>
            <a:off x="305284" y="1340768"/>
            <a:ext cx="527482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39552" y="620688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 circolare del cranio in vista posteriore</a:t>
            </a:r>
          </a:p>
          <a:p>
            <a:pPr algn="ctr"/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Cicular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cranium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endParaRPr lang="it-IT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6156176" y="1700808"/>
            <a:ext cx="2664296" cy="3085311"/>
            <a:chOff x="5724128" y="2708920"/>
            <a:chExt cx="2664296" cy="3085311"/>
          </a:xfrm>
        </p:grpSpPr>
        <p:pic>
          <p:nvPicPr>
            <p:cNvPr id="3482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2708920"/>
              <a:ext cx="2664296" cy="2819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5796136" y="5517232"/>
              <a:ext cx="2520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 Chapelle-aux-Saints (Francia)</a:t>
              </a:r>
              <a:endParaRPr lang="fr-F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6407696" y="119675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Chignon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occipitale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51720" y="2564904"/>
            <a:ext cx="1656184" cy="2520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/>
          <p:cNvGrpSpPr/>
          <p:nvPr/>
        </p:nvGrpSpPr>
        <p:grpSpPr>
          <a:xfrm>
            <a:off x="1763688" y="1196752"/>
            <a:ext cx="6263054" cy="4824536"/>
            <a:chOff x="251520" y="1196752"/>
            <a:chExt cx="6263054" cy="4824536"/>
          </a:xfrm>
        </p:grpSpPr>
        <p:grpSp>
          <p:nvGrpSpPr>
            <p:cNvPr id="12" name="Groupe 11"/>
            <p:cNvGrpSpPr/>
            <p:nvPr/>
          </p:nvGrpSpPr>
          <p:grpSpPr>
            <a:xfrm>
              <a:off x="251520" y="1196752"/>
              <a:ext cx="6192688" cy="4824536"/>
              <a:chOff x="1907704" y="692696"/>
              <a:chExt cx="6120680" cy="4968552"/>
            </a:xfrm>
          </p:grpSpPr>
          <p:pic>
            <p:nvPicPr>
              <p:cNvPr id="4" name="Image 3" descr="Salzgitter1,_occipital_ecto[2]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07704" y="692696"/>
                <a:ext cx="5738937" cy="4968552"/>
              </a:xfrm>
              <a:prstGeom prst="rect">
                <a:avLst/>
              </a:prstGeom>
            </p:spPr>
          </p:pic>
          <p:sp>
            <p:nvSpPr>
              <p:cNvPr id="11" name="ZoneTexte 10"/>
              <p:cNvSpPr txBox="1"/>
              <p:nvPr/>
            </p:nvSpPr>
            <p:spPr>
              <a:xfrm>
                <a:off x="5724128" y="5301209"/>
                <a:ext cx="2304256" cy="269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Salzgitter-</a:t>
                </a:r>
                <a:r>
                  <a:rPr lang="it-IT" sz="11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Lebenstedt</a:t>
                </a:r>
                <a:r>
                  <a:rPr lang="it-IT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(Germania)</a:t>
                </a:r>
                <a:endParaRPr lang="it-IT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ZoneTexte 4"/>
            <p:cNvSpPr txBox="1"/>
            <p:nvPr/>
          </p:nvSpPr>
          <p:spPr>
            <a:xfrm>
              <a:off x="2687106" y="314096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Inion</a:t>
              </a:r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Étoile à 5 branches 5"/>
            <p:cNvSpPr/>
            <p:nvPr/>
          </p:nvSpPr>
          <p:spPr>
            <a:xfrm>
              <a:off x="2915816" y="3501008"/>
              <a:ext cx="144016" cy="144016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Étoile à 5 branches 6"/>
            <p:cNvSpPr/>
            <p:nvPr/>
          </p:nvSpPr>
          <p:spPr>
            <a:xfrm>
              <a:off x="2915816" y="4293096"/>
              <a:ext cx="144016" cy="144016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195736" y="4437112"/>
              <a:ext cx="16216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Opisthocranion</a:t>
              </a:r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3286664" y="3260785"/>
              <a:ext cx="2044461" cy="500332"/>
            </a:xfrm>
            <a:custGeom>
              <a:avLst/>
              <a:gdLst>
                <a:gd name="connsiteX0" fmla="*/ 0 w 2044461"/>
                <a:gd name="connsiteY0" fmla="*/ 276045 h 500332"/>
                <a:gd name="connsiteX1" fmla="*/ 77638 w 2044461"/>
                <a:gd name="connsiteY1" fmla="*/ 250166 h 500332"/>
                <a:gd name="connsiteX2" fmla="*/ 129396 w 2044461"/>
                <a:gd name="connsiteY2" fmla="*/ 232913 h 500332"/>
                <a:gd name="connsiteX3" fmla="*/ 155276 w 2044461"/>
                <a:gd name="connsiteY3" fmla="*/ 224287 h 500332"/>
                <a:gd name="connsiteX4" fmla="*/ 181155 w 2044461"/>
                <a:gd name="connsiteY4" fmla="*/ 215660 h 500332"/>
                <a:gd name="connsiteX5" fmla="*/ 224287 w 2044461"/>
                <a:gd name="connsiteY5" fmla="*/ 207034 h 500332"/>
                <a:gd name="connsiteX6" fmla="*/ 258793 w 2044461"/>
                <a:gd name="connsiteY6" fmla="*/ 189781 h 500332"/>
                <a:gd name="connsiteX7" fmla="*/ 310551 w 2044461"/>
                <a:gd name="connsiteY7" fmla="*/ 172528 h 500332"/>
                <a:gd name="connsiteX8" fmla="*/ 336430 w 2044461"/>
                <a:gd name="connsiteY8" fmla="*/ 163902 h 500332"/>
                <a:gd name="connsiteX9" fmla="*/ 370936 w 2044461"/>
                <a:gd name="connsiteY9" fmla="*/ 146649 h 500332"/>
                <a:gd name="connsiteX10" fmla="*/ 396815 w 2044461"/>
                <a:gd name="connsiteY10" fmla="*/ 138023 h 500332"/>
                <a:gd name="connsiteX11" fmla="*/ 465827 w 2044461"/>
                <a:gd name="connsiteY11" fmla="*/ 103517 h 500332"/>
                <a:gd name="connsiteX12" fmla="*/ 491706 w 2044461"/>
                <a:gd name="connsiteY12" fmla="*/ 86264 h 500332"/>
                <a:gd name="connsiteX13" fmla="*/ 586596 w 2044461"/>
                <a:gd name="connsiteY13" fmla="*/ 60385 h 500332"/>
                <a:gd name="connsiteX14" fmla="*/ 767751 w 2044461"/>
                <a:gd name="connsiteY14" fmla="*/ 43132 h 500332"/>
                <a:gd name="connsiteX15" fmla="*/ 836762 w 2044461"/>
                <a:gd name="connsiteY15" fmla="*/ 25879 h 500332"/>
                <a:gd name="connsiteX16" fmla="*/ 888521 w 2044461"/>
                <a:gd name="connsiteY16" fmla="*/ 8626 h 500332"/>
                <a:gd name="connsiteX17" fmla="*/ 974785 w 2044461"/>
                <a:gd name="connsiteY17" fmla="*/ 0 h 500332"/>
                <a:gd name="connsiteX18" fmla="*/ 1328468 w 2044461"/>
                <a:gd name="connsiteY18" fmla="*/ 8626 h 500332"/>
                <a:gd name="connsiteX19" fmla="*/ 1406106 w 2044461"/>
                <a:gd name="connsiteY19" fmla="*/ 25879 h 500332"/>
                <a:gd name="connsiteX20" fmla="*/ 1466491 w 2044461"/>
                <a:gd name="connsiteY20" fmla="*/ 34506 h 500332"/>
                <a:gd name="connsiteX21" fmla="*/ 1552755 w 2044461"/>
                <a:gd name="connsiteY21" fmla="*/ 60385 h 500332"/>
                <a:gd name="connsiteX22" fmla="*/ 1578634 w 2044461"/>
                <a:gd name="connsiteY22" fmla="*/ 69011 h 500332"/>
                <a:gd name="connsiteX23" fmla="*/ 1613140 w 2044461"/>
                <a:gd name="connsiteY23" fmla="*/ 77638 h 500332"/>
                <a:gd name="connsiteX24" fmla="*/ 1664898 w 2044461"/>
                <a:gd name="connsiteY24" fmla="*/ 94890 h 500332"/>
                <a:gd name="connsiteX25" fmla="*/ 1690778 w 2044461"/>
                <a:gd name="connsiteY25" fmla="*/ 112143 h 500332"/>
                <a:gd name="connsiteX26" fmla="*/ 1716657 w 2044461"/>
                <a:gd name="connsiteY26" fmla="*/ 138023 h 500332"/>
                <a:gd name="connsiteX27" fmla="*/ 1751162 w 2044461"/>
                <a:gd name="connsiteY27" fmla="*/ 146649 h 500332"/>
                <a:gd name="connsiteX28" fmla="*/ 1777042 w 2044461"/>
                <a:gd name="connsiteY28" fmla="*/ 172528 h 500332"/>
                <a:gd name="connsiteX29" fmla="*/ 1854679 w 2044461"/>
                <a:gd name="connsiteY29" fmla="*/ 232913 h 500332"/>
                <a:gd name="connsiteX30" fmla="*/ 1897811 w 2044461"/>
                <a:gd name="connsiteY30" fmla="*/ 293298 h 500332"/>
                <a:gd name="connsiteX31" fmla="*/ 1923691 w 2044461"/>
                <a:gd name="connsiteY31" fmla="*/ 327804 h 500332"/>
                <a:gd name="connsiteX32" fmla="*/ 1940944 w 2044461"/>
                <a:gd name="connsiteY32" fmla="*/ 353683 h 500332"/>
                <a:gd name="connsiteX33" fmla="*/ 2001328 w 2044461"/>
                <a:gd name="connsiteY33" fmla="*/ 431321 h 500332"/>
                <a:gd name="connsiteX34" fmla="*/ 2018581 w 2044461"/>
                <a:gd name="connsiteY34" fmla="*/ 457200 h 500332"/>
                <a:gd name="connsiteX35" fmla="*/ 2044461 w 2044461"/>
                <a:gd name="connsiteY35" fmla="*/ 500332 h 50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44461" h="500332">
                  <a:moveTo>
                    <a:pt x="0" y="276045"/>
                  </a:moveTo>
                  <a:cubicBezTo>
                    <a:pt x="63267" y="244412"/>
                    <a:pt x="4057" y="270234"/>
                    <a:pt x="77638" y="250166"/>
                  </a:cubicBezTo>
                  <a:cubicBezTo>
                    <a:pt x="95183" y="245381"/>
                    <a:pt x="112143" y="238664"/>
                    <a:pt x="129396" y="232913"/>
                  </a:cubicBezTo>
                  <a:lnTo>
                    <a:pt x="155276" y="224287"/>
                  </a:lnTo>
                  <a:cubicBezTo>
                    <a:pt x="163902" y="221412"/>
                    <a:pt x="172239" y="217443"/>
                    <a:pt x="181155" y="215660"/>
                  </a:cubicBezTo>
                  <a:lnTo>
                    <a:pt x="224287" y="207034"/>
                  </a:lnTo>
                  <a:cubicBezTo>
                    <a:pt x="235789" y="201283"/>
                    <a:pt x="246853" y="194557"/>
                    <a:pt x="258793" y="189781"/>
                  </a:cubicBezTo>
                  <a:cubicBezTo>
                    <a:pt x="275678" y="183027"/>
                    <a:pt x="293298" y="178279"/>
                    <a:pt x="310551" y="172528"/>
                  </a:cubicBezTo>
                  <a:cubicBezTo>
                    <a:pt x="319177" y="169653"/>
                    <a:pt x="328297" y="167968"/>
                    <a:pt x="336430" y="163902"/>
                  </a:cubicBezTo>
                  <a:cubicBezTo>
                    <a:pt x="347932" y="158151"/>
                    <a:pt x="359116" y="151715"/>
                    <a:pt x="370936" y="146649"/>
                  </a:cubicBezTo>
                  <a:cubicBezTo>
                    <a:pt x="379294" y="143067"/>
                    <a:pt x="388682" y="142090"/>
                    <a:pt x="396815" y="138023"/>
                  </a:cubicBezTo>
                  <a:cubicBezTo>
                    <a:pt x="478299" y="97280"/>
                    <a:pt x="407469" y="122968"/>
                    <a:pt x="465827" y="103517"/>
                  </a:cubicBezTo>
                  <a:cubicBezTo>
                    <a:pt x="474453" y="97766"/>
                    <a:pt x="482232" y="90475"/>
                    <a:pt x="491706" y="86264"/>
                  </a:cubicBezTo>
                  <a:cubicBezTo>
                    <a:pt x="524359" y="71751"/>
                    <a:pt x="552248" y="66630"/>
                    <a:pt x="586596" y="60385"/>
                  </a:cubicBezTo>
                  <a:cubicBezTo>
                    <a:pt x="668581" y="45479"/>
                    <a:pt x="651581" y="50876"/>
                    <a:pt x="767751" y="43132"/>
                  </a:cubicBezTo>
                  <a:cubicBezTo>
                    <a:pt x="846283" y="16956"/>
                    <a:pt x="722242" y="57113"/>
                    <a:pt x="836762" y="25879"/>
                  </a:cubicBezTo>
                  <a:cubicBezTo>
                    <a:pt x="854307" y="21094"/>
                    <a:pt x="870425" y="10436"/>
                    <a:pt x="888521" y="8626"/>
                  </a:cubicBezTo>
                  <a:lnTo>
                    <a:pt x="974785" y="0"/>
                  </a:lnTo>
                  <a:lnTo>
                    <a:pt x="1328468" y="8626"/>
                  </a:lnTo>
                  <a:cubicBezTo>
                    <a:pt x="1410500" y="12117"/>
                    <a:pt x="1352558" y="15169"/>
                    <a:pt x="1406106" y="25879"/>
                  </a:cubicBezTo>
                  <a:cubicBezTo>
                    <a:pt x="1426044" y="29867"/>
                    <a:pt x="1446486" y="30869"/>
                    <a:pt x="1466491" y="34506"/>
                  </a:cubicBezTo>
                  <a:cubicBezTo>
                    <a:pt x="1495176" y="39722"/>
                    <a:pt x="1525741" y="51380"/>
                    <a:pt x="1552755" y="60385"/>
                  </a:cubicBezTo>
                  <a:cubicBezTo>
                    <a:pt x="1561381" y="63260"/>
                    <a:pt x="1569813" y="66806"/>
                    <a:pt x="1578634" y="69011"/>
                  </a:cubicBezTo>
                  <a:cubicBezTo>
                    <a:pt x="1590136" y="71887"/>
                    <a:pt x="1601784" y="74231"/>
                    <a:pt x="1613140" y="77638"/>
                  </a:cubicBezTo>
                  <a:cubicBezTo>
                    <a:pt x="1630559" y="82864"/>
                    <a:pt x="1664898" y="94890"/>
                    <a:pt x="1664898" y="94890"/>
                  </a:cubicBezTo>
                  <a:cubicBezTo>
                    <a:pt x="1673525" y="100641"/>
                    <a:pt x="1682813" y="105506"/>
                    <a:pt x="1690778" y="112143"/>
                  </a:cubicBezTo>
                  <a:cubicBezTo>
                    <a:pt x="1700150" y="119953"/>
                    <a:pt x="1706065" y="131970"/>
                    <a:pt x="1716657" y="138023"/>
                  </a:cubicBezTo>
                  <a:cubicBezTo>
                    <a:pt x="1726951" y="143905"/>
                    <a:pt x="1739660" y="143774"/>
                    <a:pt x="1751162" y="146649"/>
                  </a:cubicBezTo>
                  <a:cubicBezTo>
                    <a:pt x="1759789" y="155275"/>
                    <a:pt x="1767412" y="165038"/>
                    <a:pt x="1777042" y="172528"/>
                  </a:cubicBezTo>
                  <a:cubicBezTo>
                    <a:pt x="1827106" y="211467"/>
                    <a:pt x="1821106" y="193745"/>
                    <a:pt x="1854679" y="232913"/>
                  </a:cubicBezTo>
                  <a:cubicBezTo>
                    <a:pt x="1878855" y="261118"/>
                    <a:pt x="1878298" y="265980"/>
                    <a:pt x="1897811" y="293298"/>
                  </a:cubicBezTo>
                  <a:cubicBezTo>
                    <a:pt x="1906168" y="304998"/>
                    <a:pt x="1915334" y="316105"/>
                    <a:pt x="1923691" y="327804"/>
                  </a:cubicBezTo>
                  <a:cubicBezTo>
                    <a:pt x="1929717" y="336240"/>
                    <a:pt x="1934307" y="345718"/>
                    <a:pt x="1940944" y="353683"/>
                  </a:cubicBezTo>
                  <a:cubicBezTo>
                    <a:pt x="2008511" y="434762"/>
                    <a:pt x="1914121" y="300509"/>
                    <a:pt x="2001328" y="431321"/>
                  </a:cubicBezTo>
                  <a:cubicBezTo>
                    <a:pt x="2007079" y="439947"/>
                    <a:pt x="2013944" y="447927"/>
                    <a:pt x="2018581" y="457200"/>
                  </a:cubicBezTo>
                  <a:cubicBezTo>
                    <a:pt x="2037653" y="495343"/>
                    <a:pt x="2026740" y="482613"/>
                    <a:pt x="2044461" y="500332"/>
                  </a:cubicBezTo>
                </a:path>
              </a:pathLst>
            </a:cu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3329796" y="4192438"/>
              <a:ext cx="1690778" cy="353683"/>
            </a:xfrm>
            <a:custGeom>
              <a:avLst/>
              <a:gdLst>
                <a:gd name="connsiteX0" fmla="*/ 0 w 1690778"/>
                <a:gd name="connsiteY0" fmla="*/ 189781 h 353683"/>
                <a:gd name="connsiteX1" fmla="*/ 34506 w 1690778"/>
                <a:gd name="connsiteY1" fmla="*/ 198407 h 353683"/>
                <a:gd name="connsiteX2" fmla="*/ 60385 w 1690778"/>
                <a:gd name="connsiteY2" fmla="*/ 207034 h 353683"/>
                <a:gd name="connsiteX3" fmla="*/ 129396 w 1690778"/>
                <a:gd name="connsiteY3" fmla="*/ 215660 h 353683"/>
                <a:gd name="connsiteX4" fmla="*/ 181155 w 1690778"/>
                <a:gd name="connsiteY4" fmla="*/ 232913 h 353683"/>
                <a:gd name="connsiteX5" fmla="*/ 276046 w 1690778"/>
                <a:gd name="connsiteY5" fmla="*/ 250166 h 353683"/>
                <a:gd name="connsiteX6" fmla="*/ 327804 w 1690778"/>
                <a:gd name="connsiteY6" fmla="*/ 267419 h 353683"/>
                <a:gd name="connsiteX7" fmla="*/ 405442 w 1690778"/>
                <a:gd name="connsiteY7" fmla="*/ 293298 h 353683"/>
                <a:gd name="connsiteX8" fmla="*/ 431321 w 1690778"/>
                <a:gd name="connsiteY8" fmla="*/ 301924 h 353683"/>
                <a:gd name="connsiteX9" fmla="*/ 457200 w 1690778"/>
                <a:gd name="connsiteY9" fmla="*/ 310551 h 353683"/>
                <a:gd name="connsiteX10" fmla="*/ 552091 w 1690778"/>
                <a:gd name="connsiteY10" fmla="*/ 327804 h 353683"/>
                <a:gd name="connsiteX11" fmla="*/ 698740 w 1690778"/>
                <a:gd name="connsiteY11" fmla="*/ 345056 h 353683"/>
                <a:gd name="connsiteX12" fmla="*/ 724619 w 1690778"/>
                <a:gd name="connsiteY12" fmla="*/ 353683 h 353683"/>
                <a:gd name="connsiteX13" fmla="*/ 1035170 w 1690778"/>
                <a:gd name="connsiteY13" fmla="*/ 345056 h 353683"/>
                <a:gd name="connsiteX14" fmla="*/ 1121434 w 1690778"/>
                <a:gd name="connsiteY14" fmla="*/ 319177 h 353683"/>
                <a:gd name="connsiteX15" fmla="*/ 1147313 w 1690778"/>
                <a:gd name="connsiteY15" fmla="*/ 310551 h 353683"/>
                <a:gd name="connsiteX16" fmla="*/ 1181819 w 1690778"/>
                <a:gd name="connsiteY16" fmla="*/ 301924 h 353683"/>
                <a:gd name="connsiteX17" fmla="*/ 1216325 w 1690778"/>
                <a:gd name="connsiteY17" fmla="*/ 284671 h 353683"/>
                <a:gd name="connsiteX18" fmla="*/ 1250830 w 1690778"/>
                <a:gd name="connsiteY18" fmla="*/ 276045 h 353683"/>
                <a:gd name="connsiteX19" fmla="*/ 1319842 w 1690778"/>
                <a:gd name="connsiteY19" fmla="*/ 258792 h 353683"/>
                <a:gd name="connsiteX20" fmla="*/ 1345721 w 1690778"/>
                <a:gd name="connsiteY20" fmla="*/ 241539 h 353683"/>
                <a:gd name="connsiteX21" fmla="*/ 1406106 w 1690778"/>
                <a:gd name="connsiteY21" fmla="*/ 224287 h 353683"/>
                <a:gd name="connsiteX22" fmla="*/ 1431985 w 1690778"/>
                <a:gd name="connsiteY22" fmla="*/ 207034 h 353683"/>
                <a:gd name="connsiteX23" fmla="*/ 1466491 w 1690778"/>
                <a:gd name="connsiteY23" fmla="*/ 181154 h 353683"/>
                <a:gd name="connsiteX24" fmla="*/ 1500996 w 1690778"/>
                <a:gd name="connsiteY24" fmla="*/ 163902 h 353683"/>
                <a:gd name="connsiteX25" fmla="*/ 1552755 w 1690778"/>
                <a:gd name="connsiteY25" fmla="*/ 138022 h 353683"/>
                <a:gd name="connsiteX26" fmla="*/ 1570008 w 1690778"/>
                <a:gd name="connsiteY26" fmla="*/ 112143 h 353683"/>
                <a:gd name="connsiteX27" fmla="*/ 1595887 w 1690778"/>
                <a:gd name="connsiteY27" fmla="*/ 103517 h 353683"/>
                <a:gd name="connsiteX28" fmla="*/ 1621766 w 1690778"/>
                <a:gd name="connsiteY28" fmla="*/ 86264 h 353683"/>
                <a:gd name="connsiteX29" fmla="*/ 1656272 w 1690778"/>
                <a:gd name="connsiteY29" fmla="*/ 34505 h 353683"/>
                <a:gd name="connsiteX30" fmla="*/ 1690778 w 1690778"/>
                <a:gd name="connsiteY30" fmla="*/ 0 h 35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90778" h="353683">
                  <a:moveTo>
                    <a:pt x="0" y="189781"/>
                  </a:moveTo>
                  <a:cubicBezTo>
                    <a:pt x="11502" y="192656"/>
                    <a:pt x="23106" y="195150"/>
                    <a:pt x="34506" y="198407"/>
                  </a:cubicBezTo>
                  <a:cubicBezTo>
                    <a:pt x="43249" y="200905"/>
                    <a:pt x="51439" y="205407"/>
                    <a:pt x="60385" y="207034"/>
                  </a:cubicBezTo>
                  <a:cubicBezTo>
                    <a:pt x="83194" y="211181"/>
                    <a:pt x="106392" y="212785"/>
                    <a:pt x="129396" y="215660"/>
                  </a:cubicBezTo>
                  <a:cubicBezTo>
                    <a:pt x="146649" y="221411"/>
                    <a:pt x="163152" y="230341"/>
                    <a:pt x="181155" y="232913"/>
                  </a:cubicBezTo>
                  <a:cubicBezTo>
                    <a:pt x="223691" y="238989"/>
                    <a:pt x="239066" y="239072"/>
                    <a:pt x="276046" y="250166"/>
                  </a:cubicBezTo>
                  <a:cubicBezTo>
                    <a:pt x="293465" y="255392"/>
                    <a:pt x="310551" y="261668"/>
                    <a:pt x="327804" y="267419"/>
                  </a:cubicBezTo>
                  <a:lnTo>
                    <a:pt x="405442" y="293298"/>
                  </a:lnTo>
                  <a:lnTo>
                    <a:pt x="431321" y="301924"/>
                  </a:lnTo>
                  <a:cubicBezTo>
                    <a:pt x="439947" y="304800"/>
                    <a:pt x="448378" y="308346"/>
                    <a:pt x="457200" y="310551"/>
                  </a:cubicBezTo>
                  <a:cubicBezTo>
                    <a:pt x="511432" y="324108"/>
                    <a:pt x="479969" y="317500"/>
                    <a:pt x="552091" y="327804"/>
                  </a:cubicBezTo>
                  <a:cubicBezTo>
                    <a:pt x="622528" y="351282"/>
                    <a:pt x="541073" y="326507"/>
                    <a:pt x="698740" y="345056"/>
                  </a:cubicBezTo>
                  <a:cubicBezTo>
                    <a:pt x="707771" y="346118"/>
                    <a:pt x="715993" y="350807"/>
                    <a:pt x="724619" y="353683"/>
                  </a:cubicBezTo>
                  <a:cubicBezTo>
                    <a:pt x="828136" y="350807"/>
                    <a:pt x="931742" y="350227"/>
                    <a:pt x="1035170" y="345056"/>
                  </a:cubicBezTo>
                  <a:cubicBezTo>
                    <a:pt x="1050512" y="344289"/>
                    <a:pt x="1114888" y="321359"/>
                    <a:pt x="1121434" y="319177"/>
                  </a:cubicBezTo>
                  <a:cubicBezTo>
                    <a:pt x="1130060" y="316302"/>
                    <a:pt x="1138492" y="312756"/>
                    <a:pt x="1147313" y="310551"/>
                  </a:cubicBezTo>
                  <a:cubicBezTo>
                    <a:pt x="1158815" y="307675"/>
                    <a:pt x="1170718" y="306087"/>
                    <a:pt x="1181819" y="301924"/>
                  </a:cubicBezTo>
                  <a:cubicBezTo>
                    <a:pt x="1193860" y="297409"/>
                    <a:pt x="1204284" y="289186"/>
                    <a:pt x="1216325" y="284671"/>
                  </a:cubicBezTo>
                  <a:cubicBezTo>
                    <a:pt x="1227426" y="280508"/>
                    <a:pt x="1239430" y="279302"/>
                    <a:pt x="1250830" y="276045"/>
                  </a:cubicBezTo>
                  <a:cubicBezTo>
                    <a:pt x="1312727" y="258361"/>
                    <a:pt x="1232147" y="276332"/>
                    <a:pt x="1319842" y="258792"/>
                  </a:cubicBezTo>
                  <a:cubicBezTo>
                    <a:pt x="1328468" y="253041"/>
                    <a:pt x="1336448" y="246176"/>
                    <a:pt x="1345721" y="241539"/>
                  </a:cubicBezTo>
                  <a:cubicBezTo>
                    <a:pt x="1358096" y="235351"/>
                    <a:pt x="1395051" y="227051"/>
                    <a:pt x="1406106" y="224287"/>
                  </a:cubicBezTo>
                  <a:cubicBezTo>
                    <a:pt x="1414732" y="218536"/>
                    <a:pt x="1423549" y="213060"/>
                    <a:pt x="1431985" y="207034"/>
                  </a:cubicBezTo>
                  <a:cubicBezTo>
                    <a:pt x="1443684" y="198677"/>
                    <a:pt x="1454299" y="188774"/>
                    <a:pt x="1466491" y="181154"/>
                  </a:cubicBezTo>
                  <a:cubicBezTo>
                    <a:pt x="1477396" y="174339"/>
                    <a:pt x="1489831" y="170282"/>
                    <a:pt x="1500996" y="163902"/>
                  </a:cubicBezTo>
                  <a:cubicBezTo>
                    <a:pt x="1547822" y="137145"/>
                    <a:pt x="1505305" y="153840"/>
                    <a:pt x="1552755" y="138022"/>
                  </a:cubicBezTo>
                  <a:cubicBezTo>
                    <a:pt x="1558506" y="129396"/>
                    <a:pt x="1561912" y="118620"/>
                    <a:pt x="1570008" y="112143"/>
                  </a:cubicBezTo>
                  <a:cubicBezTo>
                    <a:pt x="1577108" y="106463"/>
                    <a:pt x="1587754" y="107583"/>
                    <a:pt x="1595887" y="103517"/>
                  </a:cubicBezTo>
                  <a:cubicBezTo>
                    <a:pt x="1605160" y="98880"/>
                    <a:pt x="1613140" y="92015"/>
                    <a:pt x="1621766" y="86264"/>
                  </a:cubicBezTo>
                  <a:cubicBezTo>
                    <a:pt x="1633268" y="69011"/>
                    <a:pt x="1641610" y="49167"/>
                    <a:pt x="1656272" y="34505"/>
                  </a:cubicBezTo>
                  <a:lnTo>
                    <a:pt x="1690778" y="0"/>
                  </a:lnTo>
                </a:path>
              </a:pathLst>
            </a:cu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3779912" y="2852936"/>
              <a:ext cx="2228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Linea nucale suprema</a:t>
              </a:r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995936" y="4581128"/>
              <a:ext cx="251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Linea occipitale inferiore</a:t>
              </a:r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>
              <a:off x="4211960" y="3429000"/>
              <a:ext cx="0" cy="93610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3419872" y="3717032"/>
              <a:ext cx="1755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Altezza massima</a:t>
              </a:r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0" y="40466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Fossa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soprainiaca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suprainiac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fossa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5796136" y="620688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 Gibraltar 1</a:t>
            </a: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b: Guattari 1</a:t>
            </a: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c: La Chapelle-aux Saints 1</a:t>
            </a: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d: La Ferrassie 1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51520" y="260648"/>
            <a:ext cx="5472608" cy="4556249"/>
            <a:chOff x="251520" y="260648"/>
            <a:chExt cx="5472608" cy="455624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260648"/>
              <a:ext cx="5448300" cy="4297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ZoneTexte 8"/>
            <p:cNvSpPr txBox="1"/>
            <p:nvPr/>
          </p:nvSpPr>
          <p:spPr>
            <a:xfrm>
              <a:off x="4283968" y="4509120"/>
              <a:ext cx="1440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fr-FR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Balzeau</a:t>
              </a:r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2010)</a:t>
              </a:r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395536" y="4797152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fossa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soprainiaca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è un carattere derivato dei neandertaliani che si ritrova in tutti i campioni, si individua già durante i primi stadi di sviluppo ed è presente presto nella differenziazione della linea. </a:t>
            </a: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Corrisponde ad un assottigliamento della diploe.</a:t>
            </a:r>
          </a:p>
          <a:p>
            <a:pPr algn="just"/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suprainiac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fossa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derived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Neandertals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already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first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developement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stage and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differenciation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line.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corrispond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a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thinning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diploe.</a:t>
            </a:r>
            <a:endParaRPr lang="it-IT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0" y="44624"/>
            <a:ext cx="9144000" cy="63408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Origine : Prime testimonianze</a:t>
            </a:r>
            <a:r>
              <a:rPr kumimoji="0" lang="it-IT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del popolamento </a:t>
            </a:r>
            <a:r>
              <a:rPr lang="it-IT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</a:t>
            </a:r>
            <a:r>
              <a:rPr kumimoji="0" lang="it-IT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uropeo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196752"/>
            <a:ext cx="2627784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5496" y="4005064"/>
            <a:ext cx="2664296" cy="1656184"/>
          </a:xfrm>
          <a:prstGeom prst="rect">
            <a:avLst/>
          </a:prstGeom>
          <a:solidFill>
            <a:srgbClr val="009900">
              <a:alpha val="37000"/>
            </a:srgb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 descr="Sites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1217751"/>
            <a:ext cx="6120680" cy="429948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9512" y="6453336"/>
            <a:ext cx="1503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(Cohen &amp; </a:t>
            </a:r>
            <a:r>
              <a:rPr lang="fr-F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Cibbard</a:t>
            </a:r>
            <a:r>
              <a:rPr lang="fr-F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2010)</a:t>
            </a:r>
            <a:endParaRPr lang="fr-F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 t="1838" r="3727" b="8725"/>
          <a:stretch>
            <a:fillRect/>
          </a:stretch>
        </p:blipFill>
        <p:spPr bwMode="auto">
          <a:xfrm>
            <a:off x="0" y="404664"/>
            <a:ext cx="630157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187624" y="4365104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Cranio allungato /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elongated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cranium</a:t>
            </a:r>
            <a:endParaRPr lang="it-IT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Zigomi sporgenti /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prominent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zygomatic</a:t>
            </a:r>
            <a:endParaRPr lang="it-IT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Larghezza massima in posizione bassa / 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position</a:t>
            </a:r>
            <a:endParaRPr lang="it-IT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6732240" y="908720"/>
            <a:ext cx="2016224" cy="3382635"/>
            <a:chOff x="6732240" y="908720"/>
            <a:chExt cx="2016224" cy="3382635"/>
          </a:xfrm>
        </p:grpSpPr>
        <p:pic>
          <p:nvPicPr>
            <p:cNvPr id="3584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6374866" y="1266094"/>
              <a:ext cx="2730972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ZoneTexte 8"/>
            <p:cNvSpPr txBox="1"/>
            <p:nvPr/>
          </p:nvSpPr>
          <p:spPr>
            <a:xfrm>
              <a:off x="6876256" y="3645024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Homo </a:t>
              </a:r>
              <a:r>
                <a:rPr lang="fr-FR" sz="12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neanderthalensis</a:t>
              </a:r>
              <a:endParaRPr lang="fr-F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(La Chapelle-aux-Saints 1)</a:t>
              </a:r>
              <a:endPara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76672"/>
            <a:ext cx="6089650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7775848" y="407707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Spoor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2003)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03648" y="4653136"/>
            <a:ext cx="6696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Rispetto all’uomo moderno l’orecchio interno del Neanderthal è caratterizzato da un arco del canale semicircolare anteriore più piccolo nel valore assoluto e relativo, abbastanza appuntito e con più torsioni.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Holocene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bony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labyrinth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Neanderthals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be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an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semicircular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canal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absolute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relative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relatively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shows more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torsion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t-IT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627784" y="3872081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Uomo</a:t>
            </a:r>
            <a:r>
              <a:rPr lang="fr-FR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moderno</a:t>
            </a:r>
            <a:endParaRPr lang="fr-FR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355976" y="3861048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Gibraltar 1</a:t>
            </a:r>
            <a:endParaRPr lang="fr-FR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300192" y="3872081"/>
            <a:ext cx="1282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Petit </a:t>
            </a:r>
            <a:r>
              <a:rPr lang="fr-FR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Puymoyen</a:t>
            </a:r>
            <a:r>
              <a:rPr lang="fr-FR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fr-FR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99792" y="3028891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00" dirty="0" smtClean="0"/>
              <a:t>La </a:t>
            </a:r>
            <a:r>
              <a:rPr lang="fr-FR" sz="4600" dirty="0" err="1" smtClean="0"/>
              <a:t>mandibola</a:t>
            </a:r>
            <a:endParaRPr lang="fr-FR" sz="4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K59%20in%20right%20lateral%20view[1]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968" t="6207" r="13095" b="11026"/>
          <a:stretch>
            <a:fillRect/>
          </a:stretch>
        </p:blipFill>
        <p:spPr>
          <a:xfrm>
            <a:off x="1331640" y="1628800"/>
            <a:ext cx="3024336" cy="2880320"/>
          </a:xfrm>
          <a:prstGeom prst="rect">
            <a:avLst/>
          </a:prstGeom>
        </p:spPr>
      </p:pic>
      <p:pic>
        <p:nvPicPr>
          <p:cNvPr id="5" name="Image 4" descr="K59%20in%20occlusal%20view[2]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7950" t="6294" r="26375" b="3932"/>
          <a:stretch>
            <a:fillRect/>
          </a:stretch>
        </p:blipFill>
        <p:spPr>
          <a:xfrm rot="16200000">
            <a:off x="5076056" y="1196752"/>
            <a:ext cx="3022441" cy="396044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660232" y="4653136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Krapina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59 (Croazia)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96136" y="1844824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Denti voluminosi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699792" y="980728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Spazio retro-molare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39752" y="4797152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Foramen</a:t>
            </a:r>
            <a:r>
              <a:rPr lang="it-IT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mentoniero spostato indietro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923928" y="443711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Assenza di mento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79512" y="285293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Ramo largo e divergente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eur droit avec flèche 13"/>
          <p:cNvCxnSpPr>
            <a:stCxn id="13" idx="3"/>
          </p:cNvCxnSpPr>
          <p:nvPr/>
        </p:nvCxnSpPr>
        <p:spPr>
          <a:xfrm flipV="1">
            <a:off x="1475656" y="2492897"/>
            <a:ext cx="216024" cy="6524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0" idx="0"/>
          </p:cNvCxnSpPr>
          <p:nvPr/>
        </p:nvCxnSpPr>
        <p:spPr>
          <a:xfrm rot="16200000" flipV="1">
            <a:off x="3203848" y="4293096"/>
            <a:ext cx="72008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12" idx="0"/>
          </p:cNvCxnSpPr>
          <p:nvPr/>
        </p:nvCxnSpPr>
        <p:spPr>
          <a:xfrm rot="16200000" flipV="1">
            <a:off x="4229962" y="3699030"/>
            <a:ext cx="360040" cy="11161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9" idx="2"/>
          </p:cNvCxnSpPr>
          <p:nvPr/>
        </p:nvCxnSpPr>
        <p:spPr>
          <a:xfrm rot="5400000">
            <a:off x="2509029" y="1582053"/>
            <a:ext cx="167767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K59%20in%20right%20lateral%20view[1]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968" t="6207" r="13095" b="11026"/>
          <a:stretch>
            <a:fillRect/>
          </a:stretch>
        </p:blipFill>
        <p:spPr>
          <a:xfrm>
            <a:off x="1331640" y="1628800"/>
            <a:ext cx="3024336" cy="2880320"/>
          </a:xfrm>
          <a:prstGeom prst="rect">
            <a:avLst/>
          </a:prstGeom>
        </p:spPr>
      </p:pic>
      <p:pic>
        <p:nvPicPr>
          <p:cNvPr id="5" name="Image 4" descr="K59%20in%20occlusal%20view[2]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7950" t="6294" r="26375" b="3932"/>
          <a:stretch>
            <a:fillRect/>
          </a:stretch>
        </p:blipFill>
        <p:spPr>
          <a:xfrm rot="16200000">
            <a:off x="5076056" y="1196752"/>
            <a:ext cx="3022441" cy="396044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660232" y="4653136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Krapina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59 (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Croazia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96136" y="1844824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Voluminous teeth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699792" y="98072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Retromolar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space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403648" y="4797152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Mental foramen backward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923928" y="443711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Absence of chin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79512" y="2852936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and divergent ramus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eur droit avec flèche 13"/>
          <p:cNvCxnSpPr>
            <a:stCxn id="13" idx="3"/>
          </p:cNvCxnSpPr>
          <p:nvPr/>
        </p:nvCxnSpPr>
        <p:spPr>
          <a:xfrm flipV="1">
            <a:off x="1475656" y="2492899"/>
            <a:ext cx="216024" cy="7755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0" idx="0"/>
          </p:cNvCxnSpPr>
          <p:nvPr/>
        </p:nvCxnSpPr>
        <p:spPr>
          <a:xfrm flipV="1">
            <a:off x="2771800" y="4005064"/>
            <a:ext cx="576064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12" idx="0"/>
          </p:cNvCxnSpPr>
          <p:nvPr/>
        </p:nvCxnSpPr>
        <p:spPr>
          <a:xfrm flipH="1" flipV="1">
            <a:off x="3851920" y="4077072"/>
            <a:ext cx="100811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9" idx="2"/>
          </p:cNvCxnSpPr>
          <p:nvPr/>
        </p:nvCxnSpPr>
        <p:spPr>
          <a:xfrm flipH="1">
            <a:off x="2771800" y="1319282"/>
            <a:ext cx="828092" cy="16776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87824" y="3028891"/>
            <a:ext cx="31683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00" dirty="0" err="1" smtClean="0"/>
              <a:t>Dentizione</a:t>
            </a:r>
            <a:endParaRPr lang="fr-FR" sz="4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es documents 11-09-10\Doctorat\Segmentation\EH-UT\-UdP\coupes\EH-UdP-ad_LM2.0156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2160240" cy="3331755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005064"/>
            <a:ext cx="21812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83568" y="3933056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Taurondontismo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Grande cavità pulpare </a:t>
            </a:r>
          </a:p>
          <a:p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Taurondothism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Big pulp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endParaRPr lang="it-IT" sz="14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43608" y="5085184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Incisivo con una forma di spatola e con una convessità labiale e un tubercolo linguale</a:t>
            </a:r>
          </a:p>
          <a:p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Incisive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shovel-shaped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with a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labial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convexity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lingual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tubercle</a:t>
            </a:r>
            <a:endParaRPr lang="it-IT" sz="14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Documents and Settings\UTENTE\Documenti\FEDERICA\immagini scan\evoluzione\nuovi\taurodont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548680"/>
            <a:ext cx="4176464" cy="31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91680" y="3028891"/>
            <a:ext cx="59766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00" dirty="0" err="1" smtClean="0"/>
              <a:t>Elementi</a:t>
            </a:r>
            <a:r>
              <a:rPr lang="fr-FR" sz="4600" dirty="0" smtClean="0"/>
              <a:t> post-</a:t>
            </a:r>
            <a:r>
              <a:rPr lang="fr-FR" sz="4600" dirty="0" err="1" smtClean="0"/>
              <a:t>craniali</a:t>
            </a:r>
            <a:endParaRPr lang="fr-FR" sz="4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36712"/>
            <a:ext cx="3585390" cy="539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707904" y="476672"/>
            <a:ext cx="525658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1,65m – 1,55m</a:t>
            </a: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Scheletro robusto con inserzioni muscolari robuste.</a:t>
            </a:r>
          </a:p>
          <a:p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skeletton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powerful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muscular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insertion</a:t>
            </a:r>
            <a:endParaRPr lang="it-IT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Vertebre cervicali che denotano un collo corto e tozzo</a:t>
            </a:r>
          </a:p>
          <a:p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Cervical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vertebra induce a short and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neck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Muscolatura dorsale molto sviluppata</a:t>
            </a:r>
          </a:p>
          <a:p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Dorsal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musclulature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developped</a:t>
            </a:r>
            <a:endParaRPr lang="it-IT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Torace largo, sviluppato lateralmente e verso l’avanti</a:t>
            </a:r>
          </a:p>
          <a:p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thorax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lateraly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frontward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developped</a:t>
            </a:r>
            <a:endParaRPr lang="it-IT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radio presenta una curvatura che denota una grande capacità di movimento.</a:t>
            </a:r>
          </a:p>
          <a:p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radius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indicate an importante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mouvement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capacity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Clavicola grande e gracile</a:t>
            </a:r>
          </a:p>
          <a:p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and gracile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clavicle</a:t>
            </a:r>
            <a:endParaRPr lang="it-IT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Mani grandi ma con dita corte: presa potente ed efficace</a:t>
            </a:r>
          </a:p>
          <a:p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short finger: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powerful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handle</a:t>
            </a:r>
            <a:endParaRPr lang="it-IT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347117" y="744959"/>
            <a:ext cx="2352675" cy="4988297"/>
            <a:chOff x="347117" y="404664"/>
            <a:chExt cx="2352675" cy="498829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7117" y="404664"/>
              <a:ext cx="2352675" cy="466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ZoneTexte 4"/>
            <p:cNvSpPr txBox="1"/>
            <p:nvPr/>
          </p:nvSpPr>
          <p:spPr>
            <a:xfrm>
              <a:off x="755576" y="5085184"/>
              <a:ext cx="1440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(Weaver, 2003)</a:t>
              </a:r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2771800" y="4542218"/>
            <a:ext cx="6372200" cy="162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Femore corto e curvo. L’epifisi è voluminosa e la diafisi presenta una sezione cilindrica.</a:t>
            </a: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L’angolo tra la testa e la diafisi è piccolo.</a:t>
            </a:r>
          </a:p>
          <a:p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femur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short and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epiphysis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voluminous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diaphysis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cylindrical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angle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femoral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head and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diaphysis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small.</a:t>
            </a:r>
            <a:endParaRPr lang="it-IT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915816" y="332656"/>
            <a:ext cx="6228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Allungamento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mesio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-laterale della branca orizzontale dell’osso pubico. Il pube risulta molto alto e gracile.</a:t>
            </a:r>
          </a:p>
          <a:p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Extension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meso-lateral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horyzontal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crest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pubic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bone.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bone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high and gracile. </a:t>
            </a: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843808" y="1556792"/>
            <a:ext cx="6300192" cy="2808312"/>
            <a:chOff x="2915816" y="764704"/>
            <a:chExt cx="6228184" cy="2755468"/>
          </a:xfrm>
        </p:grpSpPr>
        <p:sp>
          <p:nvSpPr>
            <p:cNvPr id="8" name="ZoneTexte 7"/>
            <p:cNvSpPr txBox="1"/>
            <p:nvPr/>
          </p:nvSpPr>
          <p:spPr>
            <a:xfrm>
              <a:off x="2915816" y="2996952"/>
              <a:ext cx="6228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Ricostruzione</a:t>
              </a:r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virtuale</a:t>
              </a:r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delle pelvi </a:t>
              </a:r>
              <a:r>
                <a:rPr lang="fr-FR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del</a:t>
              </a:r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neandertal</a:t>
              </a:r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 Tabun 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(Weaver &amp; </a:t>
              </a:r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Hublin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endPara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87824" y="764704"/>
              <a:ext cx="5938242" cy="2232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64096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Origine : Il primo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popolamento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europeo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Espace réservé du contenu 5" descr="gran dolina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5596" y="2204864"/>
            <a:ext cx="3180885" cy="3384376"/>
          </a:xfrm>
        </p:spPr>
      </p:pic>
      <p:sp>
        <p:nvSpPr>
          <p:cNvPr id="5" name="ZoneTexte 4"/>
          <p:cNvSpPr txBox="1"/>
          <p:nvPr/>
        </p:nvSpPr>
        <p:spPr>
          <a:xfrm>
            <a:off x="323528" y="134076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Anteneandertaliani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non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hanno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acquisito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nessuna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delle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apomorfie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dei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neandertaliani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Ante-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Neanderthals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didn’t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acquired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none of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Neanderthals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apomophies</a:t>
            </a:r>
            <a:r>
              <a:rPr lang="fr-FR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73910" y="558924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Dolina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antecessor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 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(TD6)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 descr="TE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0509" y="2479154"/>
            <a:ext cx="2327358" cy="283579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788024" y="5589240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Elefante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sp.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1,3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Myr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Mandible ATE9-1)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15616" y="3028891"/>
            <a:ext cx="74888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00" dirty="0" err="1" smtClean="0"/>
              <a:t>Significato</a:t>
            </a:r>
            <a:r>
              <a:rPr lang="fr-FR" sz="4600" dirty="0" smtClean="0"/>
              <a:t> </a:t>
            </a:r>
            <a:r>
              <a:rPr lang="fr-FR" sz="4600" dirty="0" err="1" smtClean="0"/>
              <a:t>della</a:t>
            </a:r>
            <a:r>
              <a:rPr lang="fr-FR" sz="4600" dirty="0" smtClean="0"/>
              <a:t> </a:t>
            </a:r>
            <a:r>
              <a:rPr lang="fr-FR" sz="4600" dirty="0" err="1" smtClean="0"/>
              <a:t>morfologia</a:t>
            </a:r>
            <a:endParaRPr lang="fr-FR" sz="4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modello di evoluzione dei Neanderthal è detto ad accrezione: questo gruppo di ominidi si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sviluppato in un parziale o completo isolamento dal resto dell’umanità.</a:t>
            </a:r>
          </a:p>
          <a:p>
            <a:pPr>
              <a:buNone/>
            </a:pPr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Questo sviluppo è il risultato di un accumulazione graduale di tratti morfologici distintivi delle popolazioni Europee. </a:t>
            </a:r>
          </a:p>
          <a:p>
            <a:pPr>
              <a:buNone/>
            </a:pPr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Alcuni studiosi hanno ipotizzato che i tratti neandertaliani si siano sviluppati seguendo a un adattamento a delle condizioni climatiche fredde :</a:t>
            </a:r>
          </a:p>
          <a:p>
            <a:pPr>
              <a:buNone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Larga cavità nasale</a:t>
            </a:r>
          </a:p>
          <a:p>
            <a:pPr>
              <a:buNone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Robustezza</a:t>
            </a:r>
          </a:p>
          <a:p>
            <a:pPr>
              <a:buNone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Morfologia tarchiata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Evoluzione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della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linea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neandertaliana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://www.fabioruini.eu/blog/wp-content/uploads/2008/09/neanderthal-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365104"/>
            <a:ext cx="2501555" cy="1765325"/>
          </a:xfrm>
          <a:prstGeom prst="rect">
            <a:avLst/>
          </a:prstGeom>
          <a:noFill/>
        </p:spPr>
      </p:pic>
      <p:pic>
        <p:nvPicPr>
          <p:cNvPr id="12292" name="Picture 4" descr="http://lh6.ggpht.com/_xyeWbwD6AKM/Scqunks1mVI/AAAAAAAAAt0/CTUARDYcJfc/Ferrassie2_thum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</a:blip>
          <a:srcRect t="1562" r="3684" b="3158"/>
          <a:stretch>
            <a:fillRect/>
          </a:stretch>
        </p:blipFill>
        <p:spPr bwMode="auto">
          <a:xfrm>
            <a:off x="323528" y="3789040"/>
            <a:ext cx="2031570" cy="2338222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3645024"/>
            <a:ext cx="1697595" cy="255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evolution model of Neanderthal is ad accretion: this hominid group evolved in a partial or complete isolation from the rest of the humanity</a:t>
            </a:r>
          </a:p>
          <a:p>
            <a:pPr>
              <a:buNone/>
            </a:pPr>
            <a:endParaRPr lang="en-GB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development is the result of a gradual accumulation of morphological features, distinct from European population</a:t>
            </a:r>
          </a:p>
          <a:p>
            <a:pPr>
              <a:buNone/>
            </a:pP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researchers hypothesized that Neanderthals features have been developed following an adaptation to cold climatic conditions: </a:t>
            </a:r>
          </a:p>
          <a:p>
            <a:pPr>
              <a:buNone/>
            </a:pP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Large nasal cavity</a:t>
            </a:r>
          </a:p>
          <a:p>
            <a:pPr>
              <a:buNone/>
            </a:pP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Robustness</a:t>
            </a:r>
          </a:p>
          <a:p>
            <a:pPr>
              <a:buNone/>
            </a:pP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Stocky morphology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Evolution</a:t>
            </a:r>
            <a:r>
              <a:rPr kumimoji="0" lang="en-GB" sz="2000" b="0" i="1" u="none" strike="noStrike" kern="1200" cap="none" spc="0" normalizeH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of Neanderthal lineage</a:t>
            </a:r>
            <a:endParaRPr kumimoji="0" lang="en-GB" sz="2000" b="0" i="1" u="none" strike="noStrike" kern="1200" cap="none" spc="0" normalizeH="0" baseline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://www.fabioruini.eu/blog/wp-content/uploads/2008/09/neanderthal-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365104"/>
            <a:ext cx="2501555" cy="1765325"/>
          </a:xfrm>
          <a:prstGeom prst="rect">
            <a:avLst/>
          </a:prstGeom>
          <a:noFill/>
        </p:spPr>
      </p:pic>
      <p:pic>
        <p:nvPicPr>
          <p:cNvPr id="12292" name="Picture 4" descr="http://lh6.ggpht.com/_xyeWbwD6AKM/Scqunks1mVI/AAAAAAAAAt0/CTUARDYcJfc/Ferrassie2_thum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</a:blip>
          <a:srcRect t="1562" r="3684" b="3158"/>
          <a:stretch>
            <a:fillRect/>
          </a:stretch>
        </p:blipFill>
        <p:spPr bwMode="auto">
          <a:xfrm>
            <a:off x="323528" y="3789040"/>
            <a:ext cx="2031570" cy="2338222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3645024"/>
            <a:ext cx="1697595" cy="255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ile:Volume surface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631901"/>
            <a:ext cx="4876800" cy="4181475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06090"/>
          </a:xfrm>
        </p:spPr>
        <p:txBody>
          <a:bodyPr>
            <a:normAutofit/>
          </a:bodyPr>
          <a:lstStyle/>
          <a:p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Adattamento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freddo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62068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Regola</a:t>
            </a:r>
            <a:r>
              <a:rPr lang="fr-FR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Allen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In un clima freddo, gli individui tendono ad essere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piu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larghi e ad avere degli arti più corti rispetto a quelli che vivono in un clima temperato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poiché in questo modo la ritenzione del calore è più efficace (rapporto massa corporea/superficie esposta)</a:t>
            </a:r>
          </a:p>
          <a:p>
            <a:pPr algn="just"/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cold </a:t>
            </a:r>
            <a:r>
              <a:rPr lang="en-US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individuals tends to have shorter limbs than the one from warmer climates, in this way the heat </a:t>
            </a:r>
            <a:r>
              <a:rPr lang="en-US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rentention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more effective (ratio corporeal mass/exposed surface)</a:t>
            </a:r>
            <a:endParaRPr lang="fr-FR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2" name="Picture 6" descr="http://www.windows2universe.org/earth/polar/images/lc_inuitman_s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32" y="1988840"/>
            <a:ext cx="2029188" cy="2592288"/>
          </a:xfrm>
          <a:prstGeom prst="rect">
            <a:avLst/>
          </a:prstGeom>
          <a:noFill/>
        </p:spPr>
      </p:pic>
      <p:pic>
        <p:nvPicPr>
          <p:cNvPr id="29704" name="Picture 8" descr="http://wordandwind.files.wordpress.com/2012/10/massai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6107" y="1772816"/>
            <a:ext cx="2087893" cy="313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501008"/>
            <a:ext cx="30988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7488832" y="6381328"/>
            <a:ext cx="140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(Weaver, 2003)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 l="8815" t="5007" r="8368"/>
          <a:stretch>
            <a:fillRect/>
          </a:stretch>
        </p:blipFill>
        <p:spPr bwMode="auto">
          <a:xfrm>
            <a:off x="179512" y="1268760"/>
            <a:ext cx="4392488" cy="273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179512" y="3933056"/>
            <a:ext cx="140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(Rae, 2011)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0" y="-27384"/>
            <a:ext cx="914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Adattamento al freddo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7544" y="4725144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caratteristiche del femore sono delle conseguenze meccaniche secondarie delle proporzioni del corpo indotte dal clima. </a:t>
            </a:r>
          </a:p>
          <a:p>
            <a:pPr algn="just"/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femur’s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consequences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body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proportions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644008" y="874455"/>
            <a:ext cx="4283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L’apertura nasale è importante ma in rapporto alla larghezza massima del cranio, essa è più stretta che negli uomini moderni: conseguenza di un adattamento a un clima freddo.</a:t>
            </a:r>
          </a:p>
          <a:p>
            <a:pPr algn="just"/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nasal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aperture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importante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confront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the maximum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cranium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narrower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human :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consequence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an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adaptment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t-IT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311860" y="3028891"/>
            <a:ext cx="34923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00" dirty="0" err="1" smtClean="0"/>
              <a:t>Ontogenesi</a:t>
            </a:r>
            <a:endParaRPr lang="fr-FR" sz="4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43808" y="3018438"/>
            <a:ext cx="1512168" cy="258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024" y="3018438"/>
            <a:ext cx="2677953" cy="264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Gib2A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96" y="116632"/>
            <a:ext cx="4424588" cy="244827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148064" y="2204864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Gibraltar 2,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Devil’s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Tower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68152" y="5610726"/>
            <a:ext cx="1907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Dederiyeh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Syria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 descr="Gib2C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0"/>
            <a:ext cx="4375327" cy="2471936"/>
          </a:xfrm>
          <a:prstGeom prst="rect">
            <a:avLst/>
          </a:prstGeom>
        </p:spPr>
      </p:pic>
      <p:grpSp>
        <p:nvGrpSpPr>
          <p:cNvPr id="10" name="Groupe 15"/>
          <p:cNvGrpSpPr/>
          <p:nvPr/>
        </p:nvGrpSpPr>
        <p:grpSpPr>
          <a:xfrm>
            <a:off x="5292079" y="2852936"/>
            <a:ext cx="3312368" cy="2880321"/>
            <a:chOff x="4860035" y="476672"/>
            <a:chExt cx="4337626" cy="377185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b="-1620"/>
            <a:stretch>
              <a:fillRect/>
            </a:stretch>
          </p:blipFill>
          <p:spPr bwMode="auto">
            <a:xfrm>
              <a:off x="4860035" y="476672"/>
              <a:ext cx="3998783" cy="3771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ZoneTexte 12"/>
            <p:cNvSpPr txBox="1"/>
            <p:nvPr/>
          </p:nvSpPr>
          <p:spPr>
            <a:xfrm>
              <a:off x="7217442" y="3905937"/>
              <a:ext cx="1980219" cy="34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(Gunz </a:t>
              </a:r>
              <a:r>
                <a:rPr lang="fr-FR" sz="11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al.</a:t>
              </a:r>
              <a:r>
                <a:rPr lang="fr-FR" sz="11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2011)</a:t>
              </a:r>
              <a:endParaRPr lang="fr-FR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860032" y="5661248"/>
            <a:ext cx="3995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Moustier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is larger and more projected than in the modern human. Orbital, nasal shape and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infraorbital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surface of Le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Moustier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are characteristic for Neanderthals 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39512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51520" y="3861048"/>
            <a:ext cx="4392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 and b) Right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hemi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mandible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Scladina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Scla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4A-1). (c) Probable Neandertal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deciduous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molar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Couvin. (d)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deciduous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second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molar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Engis 2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7544" y="5373216"/>
            <a:ext cx="781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Sequenze d’eruzione dei denti permanenti: differenze tra 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sapiens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Neanderthal</a:t>
            </a:r>
          </a:p>
          <a:p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sapiens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M1 – I1- I2 – P1 – C-P2-M2-M3</a:t>
            </a:r>
          </a:p>
          <a:p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neanderthalensis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M1-I1-I2-C-M2-P1-P2-M3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996" name="Picture 4" descr="L'éruption des dent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68760"/>
            <a:ext cx="4077755" cy="2592288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5148064" y="386104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Eruzione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dei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denti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sapiens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147248" cy="418058"/>
          </a:xfrm>
        </p:spPr>
        <p:txBody>
          <a:bodyPr>
            <a:normAutofit/>
          </a:bodyPr>
          <a:lstStyle/>
          <a:p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Crescita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pre-natale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1520" y="764704"/>
            <a:ext cx="57606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caratteristiche del pube sono state messe in relazione con un aumento possibile del diametro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ostetricale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Si possono fare due ipotesi che implicano le stesse conseguenze dal punto di vista biomeccanico: una gestazione più lunga o una crescita più veloce in utero. </a:t>
            </a:r>
          </a:p>
          <a:p>
            <a:pPr algn="just"/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pubis’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relation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theorical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obstetric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made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have the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consequences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biomechanical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point of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A longer gestation or a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faster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utero.</a:t>
            </a:r>
          </a:p>
          <a:p>
            <a:pPr algn="just"/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sopravvivenza dei bambini neandertaliani risulta dall’insieme di due fenomeni: relativa precocità del giovane  neandertaliano alla nascita e una crescita post-natale più veloce. Il giovane neandertaliano avrebbe acquisito più presto i mezzi per resistere ad un ambiente più ostile, nonché una veloce indipendenza dalla madre.</a:t>
            </a:r>
          </a:p>
          <a:p>
            <a:pPr algn="just"/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survival of the </a:t>
            </a:r>
            <a:r>
              <a:rPr lang="en-US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Neandertal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child result of two phenomenon: the precocity of the young </a:t>
            </a:r>
            <a:r>
              <a:rPr lang="en-US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Neandertal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the birth and a faster post-natal growth. The young </a:t>
            </a:r>
            <a:r>
              <a:rPr lang="en-US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Neandertal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should have acquired earlier the means to resist to the environmental aggression, and the independence from the mother.</a:t>
            </a:r>
            <a:endParaRPr lang="en-US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4850" t="12903" r="51528"/>
          <a:stretch>
            <a:fillRect/>
          </a:stretch>
        </p:blipFill>
        <p:spPr bwMode="auto">
          <a:xfrm>
            <a:off x="6300192" y="3933056"/>
            <a:ext cx="259037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Fig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548680"/>
            <a:ext cx="2592288" cy="2716719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156176" y="3284984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Ricostituzione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dei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processo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nascita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(Ponce de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Leon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2008)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88224" y="5877272"/>
            <a:ext cx="1576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(Weaver &amp; </a:t>
            </a:r>
            <a:r>
              <a:rPr lang="en-US" sz="1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Hublin</a:t>
            </a:r>
            <a:r>
              <a:rPr lang="en-US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39852" y="3028891"/>
            <a:ext cx="26642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00" dirty="0" err="1" smtClean="0"/>
              <a:t>Confronti</a:t>
            </a:r>
            <a:endParaRPr lang="fr-FR" sz="4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7222"/>
            <a:ext cx="5688632" cy="454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72009"/>
            <a:ext cx="3145480" cy="270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796137" y="2924945"/>
            <a:ext cx="3347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dm1 di Barranco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Leon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BL02-J54-100</a:t>
            </a:r>
          </a:p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ESR: 1.02 e 1.73 Ma</a:t>
            </a:r>
          </a:p>
          <a:p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Paleomagnetismo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1.07 – 1.77 Ma</a:t>
            </a:r>
          </a:p>
          <a:p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Biocronologia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1.4 Ma 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496" y="4699010"/>
            <a:ext cx="8964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Questo ritrovamento associato ad un importante insieme litico conferma che l’Europe occidentale è stata colonizzata poco dopo la prima espansione out of Africa, documentata da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Dmanisi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finding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important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lithic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assemblage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confirms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Western Europe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colonized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soon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first expansion out of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Africa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currently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documented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the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Dmanisi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site.</a:t>
            </a:r>
            <a:endParaRPr lang="fr-FR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448084" y="6587336"/>
            <a:ext cx="1672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Toro-</a:t>
            </a:r>
            <a:r>
              <a:rPr lang="fr-F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Moyano</a:t>
            </a:r>
            <a:r>
              <a:rPr lang="fr-F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2013. JHE 65</a:t>
            </a:r>
            <a:endParaRPr lang="en-GB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3394"/>
            <a:ext cx="9144000" cy="778098"/>
          </a:xfrm>
        </p:spPr>
        <p:txBody>
          <a:bodyPr>
            <a:normAutofit/>
          </a:bodyPr>
          <a:lstStyle/>
          <a:p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Definizione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dei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Neandertaliani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s.s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L’uomo di Neanderthal si caratterizza per la presenza di:</a:t>
            </a:r>
          </a:p>
          <a:p>
            <a:pPr algn="just">
              <a:buNone/>
            </a:pP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Neandertals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caracterized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presence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of:</a:t>
            </a:r>
          </a:p>
          <a:p>
            <a:pPr algn="just">
              <a:buNone/>
            </a:pPr>
            <a:endParaRPr lang="it-IT" sz="1600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 arcaici / </a:t>
            </a:r>
            <a:r>
              <a:rPr lang="it-IT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Plesiomorfie</a:t>
            </a:r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dei caratteri ancestrali che non si ritrovano in nessun fossile moderno.</a:t>
            </a:r>
          </a:p>
          <a:p>
            <a:pPr algn="just">
              <a:buNone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Arcaic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Plesiomorphies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ancestral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endParaRPr lang="it-IT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 condivisi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sapiens.</a:t>
            </a:r>
          </a:p>
          <a:p>
            <a:pPr algn="just">
              <a:buNone/>
            </a:pP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 sapiens</a:t>
            </a:r>
          </a:p>
          <a:p>
            <a:pPr algn="just">
              <a:buNone/>
            </a:pPr>
            <a:endParaRPr lang="it-IT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 derivati / </a:t>
            </a:r>
            <a:r>
              <a:rPr lang="it-IT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Apomorfie</a:t>
            </a:r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presenti solo nei Neandertaliani, peculiari ed identificativi di questa specie.</a:t>
            </a:r>
          </a:p>
          <a:p>
            <a:pPr algn="just">
              <a:buNone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Derivated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Apomorphies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Neanderthals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allow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6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fr-FR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neanderthalensis</a:t>
            </a:r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erectus</a:t>
            </a:r>
            <a:endParaRPr lang="fr-FR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3261426" cy="307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982"/>
          <a:stretch>
            <a:fillRect/>
          </a:stretch>
        </p:blipFill>
        <p:spPr bwMode="auto">
          <a:xfrm>
            <a:off x="1331640" y="2204863"/>
            <a:ext cx="3056223" cy="317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418058"/>
          </a:xfrm>
        </p:spPr>
        <p:txBody>
          <a:bodyPr>
            <a:normAutofit fontScale="90000"/>
          </a:bodyPr>
          <a:lstStyle/>
          <a:p>
            <a:r>
              <a:rPr lang="fr-F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fr-F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neanderthalensis</a:t>
            </a:r>
            <a:r>
              <a:rPr lang="fr-F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fr-F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sapiens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24744"/>
            <a:ext cx="5999956" cy="520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843808" y="2636912"/>
            <a:ext cx="31683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Genetica</a:t>
            </a:r>
            <a:endParaRPr lang="fr-FR" sz="4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media.liveauctiongroup.net/i/8823/10030769_2.jpg?v=8CE70FE0DEEB350"/>
          <p:cNvPicPr>
            <a:picLocks noChangeAspect="1" noChangeArrowheads="1"/>
          </p:cNvPicPr>
          <p:nvPr/>
        </p:nvPicPr>
        <p:blipFill>
          <a:blip r:embed="rId3" cstate="print"/>
          <a:srcRect l="14736" r="45952"/>
          <a:stretch>
            <a:fillRect/>
          </a:stretch>
        </p:blipFill>
        <p:spPr bwMode="auto">
          <a:xfrm>
            <a:off x="251520" y="4581128"/>
            <a:ext cx="1187624" cy="1631374"/>
          </a:xfrm>
          <a:prstGeom prst="rect">
            <a:avLst/>
          </a:prstGeom>
          <a:noFill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06090"/>
          </a:xfrm>
        </p:spPr>
        <p:txBody>
          <a:bodyPr>
            <a:normAutofit/>
          </a:bodyPr>
          <a:lstStyle/>
          <a:p>
            <a:pPr algn="l"/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Uno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e 9"/>
          <p:cNvGrpSpPr/>
          <p:nvPr/>
        </p:nvGrpSpPr>
        <p:grpSpPr>
          <a:xfrm>
            <a:off x="81703" y="904540"/>
            <a:ext cx="9062297" cy="5764820"/>
            <a:chOff x="81703" y="904540"/>
            <a:chExt cx="9062297" cy="5764820"/>
          </a:xfrm>
        </p:grpSpPr>
        <p:pic>
          <p:nvPicPr>
            <p:cNvPr id="62466" name="Picture 2" descr="http://news.bbc.co.uk/nol/shared/spl/hi/sci_nat/10/neanderthal/img/neanderthals_786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703" y="904540"/>
              <a:ext cx="9062297" cy="5764820"/>
            </a:xfrm>
            <a:prstGeom prst="rect">
              <a:avLst/>
            </a:prstGeom>
            <a:noFill/>
          </p:spPr>
        </p:pic>
        <p:pic>
          <p:nvPicPr>
            <p:cNvPr id="7" name="Picture 12" descr="http://www.fleximoviedownloads.com/wp-content/uploads/2011/03/bruce-willis3.jpg"/>
            <p:cNvPicPr>
              <a:picLocks noChangeAspect="1" noChangeArrowheads="1"/>
            </p:cNvPicPr>
            <p:nvPr/>
          </p:nvPicPr>
          <p:blipFill>
            <a:blip r:embed="rId5" cstate="print"/>
            <a:srcRect l="3589" r="7649"/>
            <a:stretch>
              <a:fillRect/>
            </a:stretch>
          </p:blipFill>
          <p:spPr bwMode="auto">
            <a:xfrm>
              <a:off x="7740352" y="908720"/>
              <a:ext cx="1403648" cy="1152128"/>
            </a:xfrm>
            <a:prstGeom prst="rect">
              <a:avLst/>
            </a:prstGeom>
            <a:noFill/>
          </p:spPr>
        </p:pic>
      </p:grpSp>
      <p:sp>
        <p:nvSpPr>
          <p:cNvPr id="11" name="Ellipse 10"/>
          <p:cNvSpPr/>
          <p:nvPr/>
        </p:nvSpPr>
        <p:spPr>
          <a:xfrm>
            <a:off x="3275856" y="1988840"/>
            <a:ext cx="3024336" cy="2520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539552" y="1268760"/>
            <a:ext cx="8147248" cy="4857403"/>
          </a:xfrm>
        </p:spPr>
        <p:txBody>
          <a:bodyPr>
            <a:normAutofit/>
          </a:bodyPr>
          <a:lstStyle/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Quando le popolazioni ancestrali Neandertaliane e umane moderne hanno subito una divergenza evolutiva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Divergence time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ancestral Neandertal population and the modern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fr-FR" sz="1600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270,000 e 440,000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anni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</a:t>
            </a:r>
          </a:p>
          <a:p>
            <a:pPr algn="just">
              <a:buNone/>
            </a:pP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1 a 4 % del genoma della popolazione Euroasiatica è derivato dai Neandertaliani. Il flusso genetico tra uomini moderni e Neandertaliani è avvenuto prima della divergenza  tra gli europei , gli asiatici, e i papuani, tra 50,000  e 80,000 anni fa, in concordanza con i ritrovamenti archeologici.</a:t>
            </a:r>
          </a:p>
          <a:p>
            <a:pPr algn="just">
              <a:buNone/>
            </a:pPr>
            <a:r>
              <a:rPr lang="fr-FR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1 to 4 % of the </a:t>
            </a:r>
            <a:r>
              <a:rPr lang="en-US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Eurasiatic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population’s </a:t>
            </a:r>
            <a:r>
              <a:rPr lang="en-US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genoma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derives from the </a:t>
            </a:r>
            <a:r>
              <a:rPr lang="en-US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Neandertal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genetic flow between modern human and </a:t>
            </a:r>
            <a:r>
              <a:rPr lang="en-US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Neandertal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occurred before the divergence between European, Asiatic and Papuan populations, between 50,000 and 80,000 years, in correspondence with the archeological discoveries.</a:t>
            </a:r>
            <a:endParaRPr lang="en-US" sz="1600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L’incontro è stato puntuale da un punto di visto cronologico e localizzato solo nel Vicino Oriente.</a:t>
            </a:r>
          </a:p>
          <a:p>
            <a:pPr algn="just">
              <a:buNone/>
            </a:pPr>
            <a:r>
              <a:rPr lang="fr-FR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encounter was punctual in a chronological point of view and localized only in a the Nearest. </a:t>
            </a:r>
            <a:endParaRPr lang="en-US" sz="1600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15616" y="62068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Green et al. (2010) 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-tL2Z3t1nm94/TxCWQLIG9mI/AAAAAAAA7qs/3nJmTLb9kOk/s1600/L%2527homme%2Bde%2BSp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518" l="0" r="91098">
                        <a14:foregroundMark x1="27300" y1="29594" x2="27300" y2="29594"/>
                        <a14:foregroundMark x1="23739" y1="31141" x2="23739" y2="31141"/>
                        <a14:foregroundMark x1="24036" y1="22244" x2="24036" y2="22244"/>
                        <a14:foregroundMark x1="21068" y1="17602" x2="21068" y2="17602"/>
                        <a14:foregroundMark x1="23442" y1="20309" x2="23442" y2="20309"/>
                        <a14:foregroundMark x1="23442" y1="16441" x2="23442" y2="16441"/>
                        <a14:foregroundMark x1="22552" y1="14120" x2="22552" y2="14120"/>
                        <a14:foregroundMark x1="23739" y1="11412" x2="23739" y2="11412"/>
                        <a14:foregroundMark x1="23442" y1="8511" x2="23442" y2="8511"/>
                        <a14:foregroundMark x1="23739" y1="6190" x2="23739" y2="6190"/>
                        <a14:foregroundMark x1="28190" y1="4642" x2="28190" y2="4642"/>
                        <a14:foregroundMark x1="24332" y1="4255" x2="24332" y2="4255"/>
                        <a14:foregroundMark x1="27300" y1="92843" x2="27300" y2="9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16" y="2400077"/>
            <a:ext cx="2669132" cy="409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99939" y="332655"/>
            <a:ext cx="8520533" cy="6192689"/>
          </a:xfrm>
          <a:prstGeom prst="rect">
            <a:avLst/>
          </a:prstGeom>
          <a:solidFill>
            <a:schemeClr val="accent3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2" descr="http://www.nature.com/polopoly_fs/7.27281.1434997629!/image/1.17815a.jpg_gen/derivatives/landscape_300/1.17815a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10000"/>
              </a:clrFrom>
              <a:clrTo>
                <a:srgbClr val="01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9" b="9201"/>
          <a:stretch/>
        </p:blipFill>
        <p:spPr bwMode="auto">
          <a:xfrm>
            <a:off x="3288913" y="404664"/>
            <a:ext cx="28575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media.liveauctiongroup.net/i/8823/10030769_2.jpg?v=8CE70FE0DEEB350"/>
          <p:cNvPicPr>
            <a:picLocks noChangeAspect="1" noChangeArrowheads="1"/>
          </p:cNvPicPr>
          <p:nvPr/>
        </p:nvPicPr>
        <p:blipFill>
          <a:blip r:embed="rId5" cstate="print"/>
          <a:srcRect l="14736" r="45952"/>
          <a:stretch>
            <a:fillRect/>
          </a:stretch>
        </p:blipFill>
        <p:spPr bwMode="auto">
          <a:xfrm>
            <a:off x="531364" y="4657316"/>
            <a:ext cx="1127425" cy="1548682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3360921" y="2815630"/>
            <a:ext cx="2595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Peștera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Oase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Romania</a:t>
            </a:r>
          </a:p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40 000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anni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BP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4560205" y="3461961"/>
            <a:ext cx="0" cy="255071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3635896" y="3717032"/>
            <a:ext cx="18002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3635896" y="3717032"/>
            <a:ext cx="0" cy="28803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5462017" y="3725416"/>
            <a:ext cx="0" cy="28803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3360921" y="4013448"/>
            <a:ext cx="563007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3367792" y="4013448"/>
            <a:ext cx="0" cy="28803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3923928" y="4005064"/>
            <a:ext cx="0" cy="28803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5148064" y="4013448"/>
            <a:ext cx="563007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5154935" y="4013448"/>
            <a:ext cx="0" cy="28803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5711071" y="4005064"/>
            <a:ext cx="0" cy="28803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3215097" y="4301480"/>
            <a:ext cx="305390" cy="160784"/>
            <a:chOff x="3513321" y="4157464"/>
            <a:chExt cx="563007" cy="296416"/>
          </a:xfrm>
        </p:grpSpPr>
        <p:cxnSp>
          <p:nvCxnSpPr>
            <p:cNvPr id="18" name="Connettore 1 17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o 20"/>
          <p:cNvGrpSpPr/>
          <p:nvPr/>
        </p:nvGrpSpPr>
        <p:grpSpPr>
          <a:xfrm>
            <a:off x="3771233" y="4293096"/>
            <a:ext cx="305390" cy="160784"/>
            <a:chOff x="3513321" y="4157464"/>
            <a:chExt cx="563007" cy="296416"/>
          </a:xfrm>
        </p:grpSpPr>
        <p:cxnSp>
          <p:nvCxnSpPr>
            <p:cNvPr id="22" name="Connettore 1 21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24"/>
          <p:cNvGrpSpPr/>
          <p:nvPr/>
        </p:nvGrpSpPr>
        <p:grpSpPr>
          <a:xfrm>
            <a:off x="5002240" y="4293096"/>
            <a:ext cx="305390" cy="160784"/>
            <a:chOff x="3513321" y="4157464"/>
            <a:chExt cx="563007" cy="296416"/>
          </a:xfrm>
        </p:grpSpPr>
        <p:cxnSp>
          <p:nvCxnSpPr>
            <p:cNvPr id="26" name="Connettore 1 25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o 28"/>
          <p:cNvGrpSpPr/>
          <p:nvPr/>
        </p:nvGrpSpPr>
        <p:grpSpPr>
          <a:xfrm>
            <a:off x="5558376" y="4293096"/>
            <a:ext cx="305390" cy="160784"/>
            <a:chOff x="3513321" y="4157464"/>
            <a:chExt cx="563007" cy="296416"/>
          </a:xfrm>
        </p:grpSpPr>
        <p:cxnSp>
          <p:nvCxnSpPr>
            <p:cNvPr id="30" name="Connettore 1 29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o 32"/>
          <p:cNvGrpSpPr/>
          <p:nvPr/>
        </p:nvGrpSpPr>
        <p:grpSpPr>
          <a:xfrm>
            <a:off x="3146044" y="4462264"/>
            <a:ext cx="157014" cy="82666"/>
            <a:chOff x="3513321" y="4157464"/>
            <a:chExt cx="563007" cy="296416"/>
          </a:xfrm>
        </p:grpSpPr>
        <p:cxnSp>
          <p:nvCxnSpPr>
            <p:cNvPr id="34" name="Connettore 1 33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36"/>
          <p:cNvGrpSpPr/>
          <p:nvPr/>
        </p:nvGrpSpPr>
        <p:grpSpPr>
          <a:xfrm>
            <a:off x="3441980" y="4464602"/>
            <a:ext cx="157014" cy="82666"/>
            <a:chOff x="3513321" y="4157464"/>
            <a:chExt cx="563007" cy="296416"/>
          </a:xfrm>
        </p:grpSpPr>
        <p:cxnSp>
          <p:nvCxnSpPr>
            <p:cNvPr id="38" name="Connettore 1 37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o 40"/>
          <p:cNvGrpSpPr/>
          <p:nvPr/>
        </p:nvGrpSpPr>
        <p:grpSpPr>
          <a:xfrm>
            <a:off x="3696453" y="4466940"/>
            <a:ext cx="157014" cy="82666"/>
            <a:chOff x="3513321" y="4157464"/>
            <a:chExt cx="563007" cy="296416"/>
          </a:xfrm>
        </p:grpSpPr>
        <p:cxnSp>
          <p:nvCxnSpPr>
            <p:cNvPr id="42" name="Connettore 1 41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o 44"/>
          <p:cNvGrpSpPr/>
          <p:nvPr/>
        </p:nvGrpSpPr>
        <p:grpSpPr>
          <a:xfrm>
            <a:off x="3998116" y="4457716"/>
            <a:ext cx="157014" cy="82666"/>
            <a:chOff x="3513321" y="4157464"/>
            <a:chExt cx="563007" cy="296416"/>
          </a:xfrm>
        </p:grpSpPr>
        <p:cxnSp>
          <p:nvCxnSpPr>
            <p:cNvPr id="46" name="Connettore 1 45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o 48"/>
          <p:cNvGrpSpPr/>
          <p:nvPr/>
        </p:nvGrpSpPr>
        <p:grpSpPr>
          <a:xfrm>
            <a:off x="4927460" y="4462264"/>
            <a:ext cx="157014" cy="82666"/>
            <a:chOff x="3513321" y="4157464"/>
            <a:chExt cx="563007" cy="296416"/>
          </a:xfrm>
        </p:grpSpPr>
        <p:cxnSp>
          <p:nvCxnSpPr>
            <p:cNvPr id="50" name="Connettore 1 49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0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o 52"/>
          <p:cNvGrpSpPr/>
          <p:nvPr/>
        </p:nvGrpSpPr>
        <p:grpSpPr>
          <a:xfrm>
            <a:off x="5235410" y="4449332"/>
            <a:ext cx="157014" cy="82666"/>
            <a:chOff x="3513321" y="4157464"/>
            <a:chExt cx="563007" cy="296416"/>
          </a:xfrm>
        </p:grpSpPr>
        <p:cxnSp>
          <p:nvCxnSpPr>
            <p:cNvPr id="54" name="Connettore 1 53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o 56"/>
          <p:cNvGrpSpPr/>
          <p:nvPr/>
        </p:nvGrpSpPr>
        <p:grpSpPr>
          <a:xfrm>
            <a:off x="5479869" y="4462264"/>
            <a:ext cx="157014" cy="82666"/>
            <a:chOff x="3513321" y="4157464"/>
            <a:chExt cx="563007" cy="296416"/>
          </a:xfrm>
        </p:grpSpPr>
        <p:cxnSp>
          <p:nvCxnSpPr>
            <p:cNvPr id="58" name="Connettore 1 57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po 60"/>
          <p:cNvGrpSpPr/>
          <p:nvPr/>
        </p:nvGrpSpPr>
        <p:grpSpPr>
          <a:xfrm>
            <a:off x="5778302" y="4462298"/>
            <a:ext cx="157014" cy="82666"/>
            <a:chOff x="3513321" y="4157464"/>
            <a:chExt cx="563007" cy="296416"/>
          </a:xfrm>
        </p:grpSpPr>
        <p:cxnSp>
          <p:nvCxnSpPr>
            <p:cNvPr id="62" name="Connettore 1 61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3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po 64"/>
          <p:cNvGrpSpPr/>
          <p:nvPr/>
        </p:nvGrpSpPr>
        <p:grpSpPr>
          <a:xfrm>
            <a:off x="3102625" y="4549606"/>
            <a:ext cx="86838" cy="45719"/>
            <a:chOff x="3513321" y="4157464"/>
            <a:chExt cx="563007" cy="296416"/>
          </a:xfrm>
        </p:grpSpPr>
        <p:cxnSp>
          <p:nvCxnSpPr>
            <p:cNvPr id="66" name="Connettore 1 65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po 68"/>
          <p:cNvGrpSpPr/>
          <p:nvPr/>
        </p:nvGrpSpPr>
        <p:grpSpPr>
          <a:xfrm>
            <a:off x="3259639" y="4550899"/>
            <a:ext cx="86838" cy="45719"/>
            <a:chOff x="3513321" y="4157464"/>
            <a:chExt cx="563007" cy="296416"/>
          </a:xfrm>
        </p:grpSpPr>
        <p:cxnSp>
          <p:nvCxnSpPr>
            <p:cNvPr id="70" name="Connettore 1 69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1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po 72"/>
          <p:cNvGrpSpPr/>
          <p:nvPr/>
        </p:nvGrpSpPr>
        <p:grpSpPr>
          <a:xfrm>
            <a:off x="3398561" y="4552192"/>
            <a:ext cx="86838" cy="45719"/>
            <a:chOff x="3513321" y="4157464"/>
            <a:chExt cx="563007" cy="296416"/>
          </a:xfrm>
        </p:grpSpPr>
        <p:cxnSp>
          <p:nvCxnSpPr>
            <p:cNvPr id="74" name="Connettore 1 73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74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5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uppo 76"/>
          <p:cNvGrpSpPr/>
          <p:nvPr/>
        </p:nvGrpSpPr>
        <p:grpSpPr>
          <a:xfrm>
            <a:off x="3555575" y="4550899"/>
            <a:ext cx="86838" cy="45719"/>
            <a:chOff x="3513321" y="4157464"/>
            <a:chExt cx="563007" cy="296416"/>
          </a:xfrm>
        </p:grpSpPr>
        <p:cxnSp>
          <p:nvCxnSpPr>
            <p:cNvPr id="78" name="Connettore 1 77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78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uppo 80"/>
          <p:cNvGrpSpPr/>
          <p:nvPr/>
        </p:nvGrpSpPr>
        <p:grpSpPr>
          <a:xfrm>
            <a:off x="3654950" y="4554379"/>
            <a:ext cx="86838" cy="45719"/>
            <a:chOff x="3513321" y="4157464"/>
            <a:chExt cx="563007" cy="296416"/>
          </a:xfrm>
        </p:grpSpPr>
        <p:cxnSp>
          <p:nvCxnSpPr>
            <p:cNvPr id="82" name="Connettore 1 81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83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po 84"/>
          <p:cNvGrpSpPr/>
          <p:nvPr/>
        </p:nvGrpSpPr>
        <p:grpSpPr>
          <a:xfrm>
            <a:off x="3810048" y="4554379"/>
            <a:ext cx="86838" cy="45719"/>
            <a:chOff x="3513321" y="4157464"/>
            <a:chExt cx="563007" cy="296416"/>
          </a:xfrm>
        </p:grpSpPr>
        <p:cxnSp>
          <p:nvCxnSpPr>
            <p:cNvPr id="86" name="Connettore 1 85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Connettore 1 88"/>
          <p:cNvCxnSpPr/>
          <p:nvPr/>
        </p:nvCxnSpPr>
        <p:spPr>
          <a:xfrm>
            <a:off x="3954697" y="4541675"/>
            <a:ext cx="86838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1 89"/>
          <p:cNvCxnSpPr/>
          <p:nvPr/>
        </p:nvCxnSpPr>
        <p:spPr>
          <a:xfrm>
            <a:off x="3955757" y="4541675"/>
            <a:ext cx="0" cy="975557"/>
          </a:xfrm>
          <a:prstGeom prst="line">
            <a:avLst/>
          </a:prstGeom>
          <a:ln w="190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1 90"/>
          <p:cNvCxnSpPr/>
          <p:nvPr/>
        </p:nvCxnSpPr>
        <p:spPr>
          <a:xfrm>
            <a:off x="4041535" y="4540382"/>
            <a:ext cx="0" cy="4442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uppo 91"/>
          <p:cNvGrpSpPr/>
          <p:nvPr/>
        </p:nvGrpSpPr>
        <p:grpSpPr>
          <a:xfrm>
            <a:off x="4111711" y="4542211"/>
            <a:ext cx="86838" cy="45719"/>
            <a:chOff x="3513321" y="4157464"/>
            <a:chExt cx="563007" cy="296416"/>
          </a:xfrm>
        </p:grpSpPr>
        <p:cxnSp>
          <p:nvCxnSpPr>
            <p:cNvPr id="93" name="Connettore 1 92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uppo 95"/>
          <p:cNvGrpSpPr/>
          <p:nvPr/>
        </p:nvGrpSpPr>
        <p:grpSpPr>
          <a:xfrm>
            <a:off x="4884041" y="4549606"/>
            <a:ext cx="86838" cy="45719"/>
            <a:chOff x="3513321" y="4157464"/>
            <a:chExt cx="563007" cy="296416"/>
          </a:xfrm>
        </p:grpSpPr>
        <p:cxnSp>
          <p:nvCxnSpPr>
            <p:cNvPr id="97" name="Connettore 1 96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98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uppo 99"/>
          <p:cNvGrpSpPr/>
          <p:nvPr/>
        </p:nvGrpSpPr>
        <p:grpSpPr>
          <a:xfrm>
            <a:off x="5041055" y="4552192"/>
            <a:ext cx="86838" cy="45719"/>
            <a:chOff x="3513321" y="4157464"/>
            <a:chExt cx="563007" cy="296416"/>
          </a:xfrm>
        </p:grpSpPr>
        <p:cxnSp>
          <p:nvCxnSpPr>
            <p:cNvPr id="101" name="Connettore 1 100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uppo 103"/>
          <p:cNvGrpSpPr/>
          <p:nvPr/>
        </p:nvGrpSpPr>
        <p:grpSpPr>
          <a:xfrm>
            <a:off x="5199616" y="4539735"/>
            <a:ext cx="86838" cy="45719"/>
            <a:chOff x="3513321" y="4157464"/>
            <a:chExt cx="563007" cy="296416"/>
          </a:xfrm>
        </p:grpSpPr>
        <p:cxnSp>
          <p:nvCxnSpPr>
            <p:cNvPr id="105" name="Connettore 1 104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105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106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uppo 107"/>
          <p:cNvGrpSpPr/>
          <p:nvPr/>
        </p:nvGrpSpPr>
        <p:grpSpPr>
          <a:xfrm>
            <a:off x="5342729" y="4547268"/>
            <a:ext cx="86838" cy="45719"/>
            <a:chOff x="3513321" y="4157464"/>
            <a:chExt cx="563007" cy="296416"/>
          </a:xfrm>
        </p:grpSpPr>
        <p:cxnSp>
          <p:nvCxnSpPr>
            <p:cNvPr id="109" name="Connettore 1 108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09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uppo 111"/>
          <p:cNvGrpSpPr/>
          <p:nvPr/>
        </p:nvGrpSpPr>
        <p:grpSpPr>
          <a:xfrm>
            <a:off x="5436096" y="4544744"/>
            <a:ext cx="86838" cy="45719"/>
            <a:chOff x="3513321" y="4157464"/>
            <a:chExt cx="563007" cy="296416"/>
          </a:xfrm>
        </p:grpSpPr>
        <p:cxnSp>
          <p:nvCxnSpPr>
            <p:cNvPr id="113" name="Connettore 1 112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3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uppo 115"/>
          <p:cNvGrpSpPr/>
          <p:nvPr/>
        </p:nvGrpSpPr>
        <p:grpSpPr>
          <a:xfrm>
            <a:off x="5593464" y="4554611"/>
            <a:ext cx="86838" cy="45719"/>
            <a:chOff x="3513321" y="4157464"/>
            <a:chExt cx="563007" cy="296416"/>
          </a:xfrm>
        </p:grpSpPr>
        <p:cxnSp>
          <p:nvCxnSpPr>
            <p:cNvPr id="117" name="Connettore 1 116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18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uppo 119"/>
          <p:cNvGrpSpPr/>
          <p:nvPr/>
        </p:nvGrpSpPr>
        <p:grpSpPr>
          <a:xfrm>
            <a:off x="5736799" y="4544749"/>
            <a:ext cx="86838" cy="45719"/>
            <a:chOff x="3513321" y="4157464"/>
            <a:chExt cx="563007" cy="296416"/>
          </a:xfrm>
        </p:grpSpPr>
        <p:cxnSp>
          <p:nvCxnSpPr>
            <p:cNvPr id="121" name="Connettore 1 120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1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2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uppo 123"/>
          <p:cNvGrpSpPr/>
          <p:nvPr/>
        </p:nvGrpSpPr>
        <p:grpSpPr>
          <a:xfrm>
            <a:off x="5891897" y="4552067"/>
            <a:ext cx="86838" cy="45719"/>
            <a:chOff x="3513321" y="4157464"/>
            <a:chExt cx="563007" cy="296416"/>
          </a:xfrm>
        </p:grpSpPr>
        <p:cxnSp>
          <p:nvCxnSpPr>
            <p:cNvPr id="125" name="Connettore 1 124"/>
            <p:cNvCxnSpPr/>
            <p:nvPr/>
          </p:nvCxnSpPr>
          <p:spPr>
            <a:xfrm>
              <a:off x="3513321" y="4165848"/>
              <a:ext cx="56300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25"/>
            <p:cNvCxnSpPr/>
            <p:nvPr/>
          </p:nvCxnSpPr>
          <p:spPr>
            <a:xfrm>
              <a:off x="3520192" y="4165848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26"/>
            <p:cNvCxnSpPr/>
            <p:nvPr/>
          </p:nvCxnSpPr>
          <p:spPr>
            <a:xfrm>
              <a:off x="4076328" y="4157464"/>
              <a:ext cx="0" cy="2880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Picture 6" descr="http://i.dailymail.co.uk/i/pix/2014/01/29/article-2548126-1B0E57C000000578-530_634x4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823" y1="9524" x2="17823" y2="9524"/>
                        <a14:foregroundMark x1="18927" y1="14524" x2="18927" y2="14524"/>
                        <a14:foregroundMark x1="14669" y1="23810" x2="14669" y2="23810"/>
                        <a14:foregroundMark x1="12618" y1="12857" x2="12618" y2="12857"/>
                        <a14:foregroundMark x1="12618" y1="5000" x2="12618" y2="5000"/>
                        <a14:foregroundMark x1="9621" y1="17381" x2="9621" y2="17381"/>
                        <a14:foregroundMark x1="9148" y1="24286" x2="9148" y2="24286"/>
                        <a14:foregroundMark x1="4101" y1="45000" x2="4101" y2="45000"/>
                        <a14:foregroundMark x1="3628" y1="48095" x2="3628" y2="48095"/>
                        <a14:foregroundMark x1="789" y1="50238" x2="789" y2="50238"/>
                        <a14:foregroundMark x1="5521" y1="61667" x2="5521" y2="61667"/>
                        <a14:foregroundMark x1="10726" y1="95000" x2="10726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67" y="5460207"/>
            <a:ext cx="1442129" cy="9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CasellaDiTesto 128"/>
          <p:cNvSpPr txBox="1"/>
          <p:nvPr/>
        </p:nvSpPr>
        <p:spPr>
          <a:xfrm>
            <a:off x="531364" y="764704"/>
            <a:ext cx="2096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incontro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Europa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CasellaDiTesto 129"/>
          <p:cNvSpPr txBox="1"/>
          <p:nvPr/>
        </p:nvSpPr>
        <p:spPr>
          <a:xfrm>
            <a:off x="5726851" y="6523961"/>
            <a:ext cx="282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(Fu et al., 2015)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1432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2852936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Problematiche</a:t>
            </a:r>
            <a:endParaRPr lang="it-IT" sz="4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3995936" cy="1052736"/>
          </a:xfrm>
        </p:spPr>
        <p:txBody>
          <a:bodyPr/>
          <a:lstStyle/>
          <a:p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Denisova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://www.nhm.ac.uk/resources-rx/images/1022/denisovan-finger-max-planck-490_113827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3739328" cy="280831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44016" y="3861048"/>
            <a:ext cx="39959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Replica of the finger bone fragment from the ancient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Denisovan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human who lived about 30-50 000 years ago. Scientists have obtained its complete genome. © Max Planck Institute for Evolutionary Anthropology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ile:Turist den-pesch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20429"/>
            <a:ext cx="4225684" cy="313757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62922" t="18000" r="661" b="10721"/>
          <a:stretch>
            <a:fillRect/>
          </a:stretch>
        </p:blipFill>
        <p:spPr bwMode="auto">
          <a:xfrm>
            <a:off x="3953022" y="404664"/>
            <a:ext cx="501285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Étoile à 5 branches 7"/>
          <p:cNvSpPr/>
          <p:nvPr/>
        </p:nvSpPr>
        <p:spPr>
          <a:xfrm>
            <a:off x="6516216" y="1844824"/>
            <a:ext cx="144016" cy="144016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08843" y="1844824"/>
            <a:ext cx="7136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Kasakstan</a:t>
            </a:r>
            <a:endParaRPr lang="fr-FR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660232" y="1988840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Mongolia</a:t>
            </a:r>
            <a:endParaRPr lang="fr-FR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372200" y="2204864"/>
            <a:ext cx="426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Cina</a:t>
            </a:r>
            <a:endParaRPr lang="fr-FR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3013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6270773"/>
            <a:ext cx="7620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Krause </a:t>
            </a:r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464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894-897 (2010) doi:10.1038/nature08976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81000" y="181967"/>
            <a:ext cx="8397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Phylogenetic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tree of complete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mtDNAs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9" name="Picture 31" descr="nature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6096000"/>
            <a:ext cx="1230313" cy="276225"/>
          </a:xfrm>
          <a:prstGeom prst="rect">
            <a:avLst/>
          </a:prstGeom>
          <a:noFill/>
        </p:spPr>
      </p:pic>
      <p:pic>
        <p:nvPicPr>
          <p:cNvPr id="7301" name="Picture 133" descr="nature08976-f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393" y="692696"/>
            <a:ext cx="8233033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107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f/ff/Sierra_de_Atapuer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256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496" y="107340"/>
            <a:ext cx="910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Sierra de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Atapuerca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The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goldmine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Paleoanthropologist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500"/>
            <a:ext cx="3225031" cy="2780928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2411760" y="3356992"/>
            <a:ext cx="4235364" cy="2799234"/>
            <a:chOff x="1259632" y="2953134"/>
            <a:chExt cx="4235364" cy="2799234"/>
          </a:xfrm>
        </p:grpSpPr>
        <p:pic>
          <p:nvPicPr>
            <p:cNvPr id="4100" name="Picture 4" descr="http://www.atapuerca.tv/imagenes/archivo/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149" y="2953134"/>
              <a:ext cx="4234847" cy="2799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tangolo 3"/>
            <p:cNvSpPr/>
            <p:nvPr/>
          </p:nvSpPr>
          <p:spPr>
            <a:xfrm>
              <a:off x="1259632" y="2953134"/>
              <a:ext cx="4234847" cy="2799234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4154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naconsultants.com/images/The%20Denisovan%20Ge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5943600" cy="3619500"/>
          </a:xfrm>
          <a:prstGeom prst="rect">
            <a:avLst/>
          </a:prstGeom>
          <a:noFill/>
        </p:spPr>
      </p:pic>
      <p:pic>
        <p:nvPicPr>
          <p:cNvPr id="5" name="Picture 4" descr="http://www.wired.com/images_blogs/wiredscience/2011/10/denisovan_ma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0" y="3105149"/>
            <a:ext cx="6286500" cy="3752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08466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eet the Denisov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0" y="3371849"/>
            <a:ext cx="6191250" cy="3486151"/>
          </a:xfrm>
          <a:prstGeom prst="rect">
            <a:avLst/>
          </a:prstGeom>
          <a:noFill/>
        </p:spPr>
      </p:pic>
      <p:pic>
        <p:nvPicPr>
          <p:cNvPr id="5" name="Picture 2" descr="http://johnhawks.net/graphics/denisova-snp-proportions-reich-20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96544" cy="3418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04489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79512" y="5013177"/>
            <a:ext cx="79928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M3 o M2 ritrovato a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enisova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presenta delle dimensione al di fuori della variabilità dei </a:t>
            </a:r>
            <a:r>
              <a:rPr lang="it-I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taxa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genere </a:t>
            </a:r>
            <a:r>
              <a:rPr lang="it-IT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 entra in quella dei </a:t>
            </a:r>
            <a:r>
              <a:rPr lang="it-I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Autralopitecine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Questo molare appoggia le evidenze del DNA: La popolazione di </a:t>
            </a:r>
            <a:r>
              <a:rPr lang="it-I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Denisova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era distinta dei Neandertaliani tardivi e dei uomini moderni. In effetti, i tratti primitive del dente suggeriscono che i </a:t>
            </a:r>
            <a:r>
              <a:rPr lang="it-I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Denisoviani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potrebbero essersi separati della linea neandertaliana prima dei dati che abbiamo sui tratti dentari Neandertaliani in Europa occidentale (&gt;300 ka). Non escludiamo pero la possibilità che questa morfologia sia dovuta ad una regressione.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4614589"/>
            <a:ext cx="7620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Reich </a:t>
            </a:r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468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1053-1060 (2010) doi:10.1038/nature09710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81000" y="116632"/>
            <a:ext cx="8397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Morphology of the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Denisova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molar.</a:t>
            </a:r>
          </a:p>
        </p:txBody>
      </p:sp>
      <p:pic>
        <p:nvPicPr>
          <p:cNvPr id="7199" name="Picture 31" descr="nature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88640"/>
            <a:ext cx="1230313" cy="276225"/>
          </a:xfrm>
          <a:prstGeom prst="rect">
            <a:avLst/>
          </a:prstGeom>
          <a:noFill/>
        </p:spPr>
      </p:pic>
      <p:pic>
        <p:nvPicPr>
          <p:cNvPr id="7301" name="Picture 133" descr="nature09710-f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418" y="620688"/>
            <a:ext cx="8682054" cy="3948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33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79512" y="5013176"/>
            <a:ext cx="88569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Third</a:t>
            </a:r>
            <a:r>
              <a:rPr lang="fr-FR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fr-FR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molar</a:t>
            </a:r>
            <a:r>
              <a:rPr lang="fr-FR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fr-FR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secondo</a:t>
            </a:r>
            <a:r>
              <a:rPr lang="fr-FR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upper</a:t>
            </a:r>
            <a:r>
              <a:rPr lang="fr-FR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molar</a:t>
            </a:r>
            <a:r>
              <a:rPr lang="fr-FR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Molar</a:t>
            </a:r>
            <a:r>
              <a:rPr lang="fr-FR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outside</a:t>
            </a:r>
            <a:r>
              <a:rPr lang="fr-FR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range of normal size variation of all </a:t>
            </a:r>
            <a:r>
              <a:rPr lang="fr-FR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</a:t>
            </a:r>
            <a:r>
              <a:rPr lang="fr-FR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taxa of the </a:t>
            </a:r>
            <a:r>
              <a:rPr lang="fr-FR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genus</a:t>
            </a:r>
            <a:r>
              <a:rPr lang="fr-FR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Homo, </a:t>
            </a:r>
            <a:r>
              <a:rPr lang="fr-FR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exception of H. habilis et H. </a:t>
            </a:r>
            <a:r>
              <a:rPr lang="fr-FR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rudolfensis,and</a:t>
            </a:r>
            <a:r>
              <a:rPr lang="fr-FR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comparable to </a:t>
            </a:r>
            <a:r>
              <a:rPr lang="fr-FR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Australopithecine</a:t>
            </a:r>
            <a:r>
              <a:rPr lang="fr-FR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Denisova</a:t>
            </a:r>
            <a:r>
              <a:rPr lang="en-US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molar supports the DNA evidence that the </a:t>
            </a:r>
            <a:r>
              <a:rPr lang="en-US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Denisovan</a:t>
            </a:r>
            <a:r>
              <a:rPr lang="en-US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population is distinct from late Neanderthals as well as from modern humans. In fact, the primitive traits of the </a:t>
            </a:r>
            <a:r>
              <a:rPr lang="en-US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Denisova</a:t>
            </a:r>
            <a:r>
              <a:rPr lang="en-US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tooth suggest that </a:t>
            </a:r>
            <a:r>
              <a:rPr lang="en-US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Denisovans</a:t>
            </a:r>
            <a:r>
              <a:rPr lang="en-US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have been separated from the Neanderthal lineage before Neanderthal dental features are documented in Western Eurasia (&gt;300,000 years </a:t>
            </a:r>
            <a:r>
              <a:rPr lang="en-US" sz="1400" i="1" cap="all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en-US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although we cannot exclude the possibility that the </a:t>
            </a:r>
            <a:r>
              <a:rPr lang="en-US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Denisovan</a:t>
            </a:r>
            <a:r>
              <a:rPr lang="en-US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dental morphology results from a reversion.</a:t>
            </a:r>
            <a:endParaRPr lang="fr-FR" sz="14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4614589"/>
            <a:ext cx="7620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Reich </a:t>
            </a:r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468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1053-1060 (2010) doi:10.1038/nature09710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81000" y="116632"/>
            <a:ext cx="8397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Morphology of the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Denisova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molar.</a:t>
            </a:r>
          </a:p>
        </p:txBody>
      </p:sp>
      <p:pic>
        <p:nvPicPr>
          <p:cNvPr id="7199" name="Picture 31" descr="nature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88640"/>
            <a:ext cx="1230313" cy="276225"/>
          </a:xfrm>
          <a:prstGeom prst="rect">
            <a:avLst/>
          </a:prstGeom>
          <a:noFill/>
        </p:spPr>
      </p:pic>
      <p:pic>
        <p:nvPicPr>
          <p:cNvPr id="7301" name="Picture 133" descr="nature09710-f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418" y="620688"/>
            <a:ext cx="8682054" cy="3948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42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13612"/>
          <a:stretch/>
        </p:blipFill>
        <p:spPr bwMode="auto">
          <a:xfrm>
            <a:off x="3495675" y="2312"/>
            <a:ext cx="5648325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7504" y="11663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Ceprano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430 - 385 ka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0955" y="836712"/>
            <a:ext cx="3474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a 4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Tratti esclusivamente trovati nei specimen del P. medio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&amp; 6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Tratti derivati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a 10 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Tratti primitivi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30376"/>
            <a:ext cx="379412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660232" y="3705949"/>
            <a:ext cx="249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PlosOne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Mounier, 2012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788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onoceburgos.galeon.com/atapuerca/Foto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27" y="4725144"/>
            <a:ext cx="3908373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5496" y="87015"/>
            <a:ext cx="4363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Sima de los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Huesos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400 – 350 ka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naturalishistoria.files.wordpress.com/2013/12/sima-de-los-huesos-profile-hominin-bon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27" y="0"/>
            <a:ext cx="3862398" cy="468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naturalishistoria.files.wordpress.com/2014/06/huesos-hominid-bon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50196"/>
            <a:ext cx="2038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2.bp.blogspot.com/-UcGmBiP7EBs/T5Bi0mAldLI/AAAAAAAAADw/c-ZnK2g1asg/s1600/trinchera_atapuerca_IPH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99" y="652876"/>
            <a:ext cx="45243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atapuerca.org/hu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8" y="3734372"/>
            <a:ext cx="2815510" cy="20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683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5496" y="87015"/>
            <a:ext cx="4363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Sima de los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Huesos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350 – 300 ka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naturalishistoria.files.wordpress.com/2014/06/sima-denisovan-neanderthal-mtdna-phylogeny-scie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92696"/>
            <a:ext cx="587423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03848" y="6453336"/>
            <a:ext cx="29642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Matthias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Meyer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in Nature (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2013)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7512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5649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Siti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Neandertaliani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6452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32835" t="35280" r="13616" b="7601"/>
          <a:stretch>
            <a:fillRect/>
          </a:stretch>
        </p:blipFill>
        <p:spPr bwMode="auto">
          <a:xfrm>
            <a:off x="323528" y="1340768"/>
            <a:ext cx="396044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scoperta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3968" y="1196752"/>
            <a:ext cx="4860032" cy="4968552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it-I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primo fossile considerato come Neanderthal è stato scoperto nel 1856 nella valle di </a:t>
            </a:r>
            <a:r>
              <a:rPr lang="it-IT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Neander</a:t>
            </a:r>
            <a:r>
              <a:rPr lang="it-I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nella grotta di </a:t>
            </a:r>
            <a:r>
              <a:rPr lang="it-IT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Feldhofer</a:t>
            </a:r>
            <a:r>
              <a:rPr lang="it-I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None/>
            </a:pP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Neanderthal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discovered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1856 in the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Valle, in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Feldhofer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cave.</a:t>
            </a:r>
          </a:p>
          <a:p>
            <a:pPr algn="just">
              <a:buNone/>
            </a:pPr>
            <a:endParaRPr lang="it-IT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it-I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 momento della scoperta gli operai trovarono sul suolo un cranio robusto, delle ossa lunghe, delle coste, un frammento di bacino e di scapola. Queste ossa, considerate dagli operai come i resti ossei di un orso delle caverne, furono portate a J.C. </a:t>
            </a:r>
            <a:r>
              <a:rPr lang="it-IT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Fuhlrott</a:t>
            </a:r>
            <a:r>
              <a:rPr lang="it-I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il maestro della regione appassionato naturalista. Fin dall’inizio </a:t>
            </a:r>
            <a:r>
              <a:rPr lang="it-IT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Fuhlrott</a:t>
            </a:r>
            <a:r>
              <a:rPr lang="it-I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considerò queste ossa come quelle di un « nuovo » uomo.</a:t>
            </a:r>
          </a:p>
          <a:p>
            <a:pPr algn="just">
              <a:buNone/>
            </a:pP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site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discovered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workers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skull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some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bones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First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bones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bears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bones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J.C.Fuhlrott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some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bones</a:t>
            </a:r>
            <a:r>
              <a:rPr lang="it-IT" sz="18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a « new » Homo.</a:t>
            </a:r>
          </a:p>
        </p:txBody>
      </p:sp>
      <p:pic>
        <p:nvPicPr>
          <p:cNvPr id="7" name="Picture 4" descr="http://gaspard.guipert.free.fr/photos/neanderthal1lang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3945349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scoperta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556792"/>
            <a:ext cx="4968552" cy="53012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Questo fossile non fu il primo Neandertaliano portato alla luce. Altri due fossili erano già stati trovati : uno a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Engis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Belgio in 1929 e uno in Spagna a Gibraltar in 1848. Ma il fossile scoperto nella valle di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Neander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 confermato l’esistenza di un Uomo fossile.</a:t>
            </a:r>
          </a:p>
          <a:p>
            <a:pPr algn="just">
              <a:buNone/>
            </a:pP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weren’t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first Neanderthal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highlight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already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Belgium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in 1929 and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Gibraltar (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Spain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in 1848.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discovery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Valle,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existance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 human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confirmed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Altre scoperte di altri fossili in Belgio a la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Naulette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a Spy nel 1966 e 1886 confermarono la presenza dei Neandertaliani in Europa.</a:t>
            </a:r>
          </a:p>
          <a:p>
            <a:pPr algn="just">
              <a:buNone/>
            </a:pP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discoveries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Belgium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Naulette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a Spy in 1966 e 1886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confirmed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presence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Neanderthal in Europa.</a:t>
            </a:r>
            <a:endParaRPr lang="it-IT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 descr="Spy_Skul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2160" y="1124744"/>
            <a:ext cx="3295415" cy="26369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940152" y="54868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neandertalensis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(Spy, Belgio)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8" descr="mandibula_de_naulett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056" y="3645024"/>
            <a:ext cx="2411760" cy="274648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020272" y="4293096"/>
            <a:ext cx="2123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Mandibola </a:t>
            </a:r>
          </a:p>
          <a:p>
            <a:pPr algn="ctr"/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neandertalensis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(La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naulette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Belgio)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26064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Sima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Elefante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www.dicyt.com/data/86/266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276" y="137989"/>
            <a:ext cx="4727895" cy="314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6588224" y="3501008"/>
            <a:ext cx="2016224" cy="3062124"/>
            <a:chOff x="107504" y="1409235"/>
            <a:chExt cx="3080972" cy="4679200"/>
          </a:xfrm>
        </p:grpSpPr>
        <p:pic>
          <p:nvPicPr>
            <p:cNvPr id="5122" name="Picture 2" descr="http://www.dri.edu/images/stories/editors/deeseditor/DEESimages/berger-atapuerca-map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84" t="41965"/>
            <a:stretch/>
          </p:blipFill>
          <p:spPr bwMode="auto">
            <a:xfrm>
              <a:off x="107504" y="1409235"/>
              <a:ext cx="3080972" cy="467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e 2"/>
            <p:cNvSpPr/>
            <p:nvPr/>
          </p:nvSpPr>
          <p:spPr>
            <a:xfrm>
              <a:off x="1320432" y="2899732"/>
              <a:ext cx="648072" cy="432048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31973" y="3105150"/>
            <a:ext cx="5904656" cy="3708226"/>
            <a:chOff x="31973" y="3105150"/>
            <a:chExt cx="5904656" cy="3708226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4"/>
            <a:stretch/>
          </p:blipFill>
          <p:spPr bwMode="auto">
            <a:xfrm>
              <a:off x="31973" y="3105150"/>
              <a:ext cx="5904656" cy="3708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sellaDiTesto 4"/>
            <p:cNvSpPr txBox="1"/>
            <p:nvPr/>
          </p:nvSpPr>
          <p:spPr>
            <a:xfrm>
              <a:off x="251520" y="6525344"/>
              <a:ext cx="19239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(Bermudez de Castro et al., 2013)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9" name="Picture 7" descr="http://www.atapuerca.tv/imagenes/archivo/3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64" y="332656"/>
            <a:ext cx="19627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17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8614"/>
            <a:ext cx="9144000" cy="346050"/>
          </a:xfrm>
        </p:spPr>
        <p:txBody>
          <a:bodyPr>
            <a:normAutofit fontScale="90000"/>
          </a:bodyPr>
          <a:lstStyle/>
          <a:p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Uzbekistan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Grotta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Obi-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Rakhmat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60-90000 BP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3320511" cy="284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124744"/>
            <a:ext cx="1306178" cy="202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851920" y="3140968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1 :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Denti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permanenti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superiori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sinistri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268760"/>
            <a:ext cx="274312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868144" y="3933056"/>
            <a:ext cx="327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Ricostruzione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parietale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OR 1.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77072"/>
            <a:ext cx="3251677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467544" y="56612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Frammenti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temporale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 l="4208" t="3217" r="3222" b="274"/>
          <a:stretch>
            <a:fillRect/>
          </a:stretch>
        </p:blipFill>
        <p:spPr bwMode="auto">
          <a:xfrm>
            <a:off x="3563888" y="4437112"/>
            <a:ext cx="316835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130622"/>
            <a:ext cx="9144000" cy="274042"/>
          </a:xfrm>
        </p:spPr>
        <p:txBody>
          <a:bodyPr>
            <a:normAutofit fontScale="90000"/>
          </a:bodyPr>
          <a:lstStyle/>
          <a:p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Uzbekistan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Teshik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Tash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70000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anni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_neandethalensis_teshiktash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1340768"/>
            <a:ext cx="3943889" cy="407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628800"/>
            <a:ext cx="38100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596" name="Picture 4" descr="http://www.kunstkamera.ru/images/g/08_04.jpg"/>
          <p:cNvPicPr>
            <a:picLocks noChangeAspect="1" noChangeArrowheads="1"/>
          </p:cNvPicPr>
          <p:nvPr/>
        </p:nvPicPr>
        <p:blipFill>
          <a:blip r:embed="rId5" cstate="print"/>
          <a:srcRect l="32748" r="28613"/>
          <a:stretch>
            <a:fillRect/>
          </a:stretch>
        </p:blipFill>
        <p:spPr bwMode="auto">
          <a:xfrm>
            <a:off x="611560" y="4149080"/>
            <a:ext cx="960596" cy="2486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346050"/>
          </a:xfrm>
        </p:spPr>
        <p:txBody>
          <a:bodyPr>
            <a:normAutofit fontScale="90000"/>
          </a:bodyPr>
          <a:lstStyle/>
          <a:p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Iraq :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Shanidar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50000 BP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908720"/>
            <a:ext cx="1944215" cy="262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23528" y="3573016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Shanidar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Lesione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sulla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220072" y="3645024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Shanidar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3707904" y="980728"/>
            <a:ext cx="4392488" cy="2656558"/>
            <a:chOff x="3275856" y="188640"/>
            <a:chExt cx="5636956" cy="3409207"/>
          </a:xfrm>
        </p:grpSpPr>
        <p:pic>
          <p:nvPicPr>
            <p:cNvPr id="2052" name="Picture 4" descr="Shanidar 1 specime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75856" y="188640"/>
              <a:ext cx="3540330" cy="3409207"/>
            </a:xfrm>
            <a:prstGeom prst="rect">
              <a:avLst/>
            </a:prstGeom>
            <a:noFill/>
          </p:spPr>
        </p:pic>
        <p:pic>
          <p:nvPicPr>
            <p:cNvPr id="2054" name="Picture 6" descr="Shanidar 1 specim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32240" y="188640"/>
              <a:ext cx="2180572" cy="3384376"/>
            </a:xfrm>
            <a:prstGeom prst="rect">
              <a:avLst/>
            </a:prstGeom>
            <a:noFill/>
          </p:spPr>
        </p:pic>
      </p:grpSp>
      <p:pic>
        <p:nvPicPr>
          <p:cNvPr id="2056" name="Picture 8" descr="http://1.bp.blogspot.com/_6IYqDnJXCs4/SL71T_EVdmI/AAAAAAAAAn8/6WeOHkgnfV0/s400/enterramiento+shanidar++ira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4005064"/>
            <a:ext cx="2376264" cy="2501331"/>
          </a:xfrm>
          <a:prstGeom prst="rect">
            <a:avLst/>
          </a:prstGeom>
          <a:noFill/>
        </p:spPr>
      </p:pic>
      <p:pic>
        <p:nvPicPr>
          <p:cNvPr id="2058" name="Picture 10" descr="http://www.donsmaps.com/clickphotos/shanidarimagesecclancave/crebminushea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4005064"/>
            <a:ext cx="3240360" cy="25041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346050"/>
          </a:xfrm>
        </p:spPr>
        <p:txBody>
          <a:bodyPr>
            <a:normAutofit fontScale="90000"/>
          </a:bodyPr>
          <a:lstStyle/>
          <a:p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Syria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Dederyheh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50-60000 BP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052736"/>
            <a:ext cx="2865608" cy="49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4572000" y="6093296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Ricostruzione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dello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scheletro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immaturo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2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anni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http://www.kochi-tech.ac.jp/akazawa/images/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980728"/>
            <a:ext cx="3565323" cy="2375396"/>
          </a:xfrm>
          <a:prstGeom prst="rect">
            <a:avLst/>
          </a:prstGeom>
          <a:noFill/>
        </p:spPr>
      </p:pic>
      <p:pic>
        <p:nvPicPr>
          <p:cNvPr id="10246" name="Picture 6" descr="http://www.kochi-tech.ac.jp/akazawa/images/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645024"/>
            <a:ext cx="3462680" cy="2376264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1547664" y="6165304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sepoltura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bambini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274042"/>
          </a:xfrm>
        </p:spPr>
        <p:txBody>
          <a:bodyPr>
            <a:normAutofit fontScale="90000"/>
          </a:bodyPr>
          <a:lstStyle/>
          <a:p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Israël: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Kebara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48-60000 BP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49536" y="1497810"/>
            <a:ext cx="4782876" cy="403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83568" y="6021289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Sepolture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Kebara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Moshe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eandertal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740352" y="4077072"/>
            <a:ext cx="1403648" cy="1052736"/>
          </a:xfrm>
          <a:prstGeom prst="rect">
            <a:avLst/>
          </a:prstGeom>
        </p:spPr>
      </p:pic>
      <p:pic>
        <p:nvPicPr>
          <p:cNvPr id="109580" name="Picture 12" descr="http://www.donsmaps.com/images17/kabarahyoi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04664"/>
            <a:ext cx="2832461" cy="1909590"/>
          </a:xfrm>
          <a:prstGeom prst="rect">
            <a:avLst/>
          </a:prstGeom>
          <a:noFill/>
        </p:spPr>
      </p:pic>
      <p:pic>
        <p:nvPicPr>
          <p:cNvPr id="109582" name="Picture 14" descr="Kebara Skeleton">
            <a:hlinkClick r:id="rId7" tooltip="Click to see larger imag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2780928"/>
            <a:ext cx="2422060" cy="3145532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6300192" y="227687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Osso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ioide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Kebara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499992" y="5949280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Ricostruzione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dello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scheletro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Kebara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/>
          <a:lstStyle/>
          <a:p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Israël: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Amud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47000 BP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amud1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736"/>
            <a:ext cx="2952328" cy="454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amud1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4127" y="1063848"/>
            <a:ext cx="3583118" cy="452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99592" y="5589240"/>
            <a:ext cx="72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Amud 1  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circa 47.000 anni, il Neandertaliano più alto (174 cm) e con maggiore cc (1640 cm</a:t>
            </a:r>
            <a:r>
              <a:rPr lang="it-IT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6090"/>
          </a:xfrm>
        </p:spPr>
        <p:txBody>
          <a:bodyPr/>
          <a:lstStyle/>
          <a:p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Croazia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Krapina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130 000 BP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24955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95536" y="357301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Krapina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: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Frammento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osso occipitale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giovanile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196752"/>
            <a:ext cx="3240360" cy="223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851920" y="3429000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Krapina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59 :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Mandibola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365104"/>
            <a:ext cx="2520280" cy="18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323528" y="6211669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endocranio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destro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Krapina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3043" y="1124744"/>
            <a:ext cx="224095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7127776" y="4797152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Tibia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spaccata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2 con tante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marks.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149080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3491880" y="6165304"/>
            <a:ext cx="3240360" cy="31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marks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nella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sinfisi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interna di K53.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/>
          <a:lstStyle/>
          <a:p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Italia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Saccopastore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120-130 000 BP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 r="751" b="1799"/>
          <a:stretch>
            <a:fillRect/>
          </a:stretch>
        </p:blipFill>
        <p:spPr bwMode="auto">
          <a:xfrm>
            <a:off x="755576" y="908720"/>
            <a:ext cx="266429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115616" y="5445224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Saccopastore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e 2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0836" name="Picture 4" descr="Saccopastore 1 specime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121212"/>
              </a:clrFrom>
              <a:clrTo>
                <a:srgbClr val="12121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0072" y="1052736"/>
            <a:ext cx="2520280" cy="3195245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5796136" y="4077072"/>
            <a:ext cx="1551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Saccopastore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509120"/>
            <a:ext cx="5400600" cy="149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499992" y="6021288"/>
            <a:ext cx="3669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Replica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digitale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dell’endocranio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SCP1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6090"/>
          </a:xfrm>
        </p:spPr>
        <p:txBody>
          <a:bodyPr/>
          <a:lstStyle/>
          <a:p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Italia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Guattari 51-57 000 BP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 l="12016" t="21362" r="57943" b="19892"/>
          <a:stretch>
            <a:fillRect/>
          </a:stretch>
        </p:blipFill>
        <p:spPr bwMode="auto">
          <a:xfrm>
            <a:off x="3779912" y="908720"/>
            <a:ext cx="2415541" cy="265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4" cstate="print"/>
          <a:srcRect l="10402" t="21854" r="48938" b="17629"/>
          <a:stretch>
            <a:fillRect/>
          </a:stretch>
        </p:blipFill>
        <p:spPr bwMode="auto">
          <a:xfrm>
            <a:off x="395536" y="908720"/>
            <a:ext cx="318235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5" cstate="print"/>
          <a:srcRect l="11145" t="21338" r="49418" b="31415"/>
          <a:stretch>
            <a:fillRect/>
          </a:stretch>
        </p:blipFill>
        <p:spPr bwMode="auto">
          <a:xfrm>
            <a:off x="6372200" y="1484784"/>
            <a:ext cx="2376264" cy="160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293096"/>
            <a:ext cx="2835275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3861048"/>
            <a:ext cx="2556823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339752" y="3573016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Guattari 1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020272" y="3068960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Guattari 2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156176" y="465313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Ricostruzione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ipotetica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culto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cranio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sciences-fictions-histoires.com/medias/images/neandertalien-spy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flipH="1">
            <a:off x="107504" y="3645024"/>
            <a:ext cx="2772324" cy="31476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/>
          <a:lstStyle/>
          <a:p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Belgium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Spy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40 000 BP	     Engis 70 000 BP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9812" name="Picture 4" descr="grotte1920.jpg (18549 octet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3927709" cy="2448272"/>
          </a:xfrm>
          <a:prstGeom prst="rect">
            <a:avLst/>
          </a:prstGeom>
          <a:noFill/>
        </p:spPr>
      </p:pic>
      <p:pic>
        <p:nvPicPr>
          <p:cNvPr id="6" name="Image 5" descr="Spy_Skull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4005064"/>
            <a:ext cx="3295415" cy="2636912"/>
          </a:xfrm>
          <a:prstGeom prst="rect">
            <a:avLst/>
          </a:prstGeom>
        </p:spPr>
      </p:pic>
      <p:pic>
        <p:nvPicPr>
          <p:cNvPr id="119818" name="Picture 10" descr="http://truthopia.files.wordpress.com/2009/03/engis-child.jpg?w=250&amp;h=17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1196752"/>
            <a:ext cx="3168352" cy="2243193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6588224" y="350100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Engis 2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57606"/>
            <a:ext cx="516572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220071" y="188640"/>
            <a:ext cx="37975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Primitive traits for the genus </a:t>
            </a:r>
            <a:r>
              <a:rPr lang="en-GB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Anterior marginal tubercle below C/P3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Weakly express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mentum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osseum</a:t>
            </a: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Distinct mental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trigone</a:t>
            </a: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Presence of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incisura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submentalis</a:t>
            </a: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Morphology of the premolars</a:t>
            </a:r>
          </a:p>
          <a:p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Derived traits relative to African early </a:t>
            </a:r>
            <a:r>
              <a:rPr lang="en-GB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minimal inclination of the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planum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alveolare</a:t>
            </a: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Absence of the superior transverse torus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Limited thickness of the mandibular body</a:t>
            </a:r>
          </a:p>
        </p:txBody>
      </p:sp>
      <p:sp>
        <p:nvSpPr>
          <p:cNvPr id="5" name="Rettangolo 4"/>
          <p:cNvSpPr/>
          <p:nvPr/>
        </p:nvSpPr>
        <p:spPr>
          <a:xfrm>
            <a:off x="179512" y="4581128"/>
            <a:ext cx="39109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ATE9-1 displays some morphological features that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suggest a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departure from the variability observed in the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Dmanisi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African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Pleistocene mandibles, suggesting the early appearance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a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“European identity” in the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hominin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populations who settled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continent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3" name="Picture 5" descr="http://www.nature.com/nature/journal/v452/n7186/images/nature06815-f2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401712" cy="376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092280" y="6597352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(Bermudez de Castro et al., 2011)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5549" y="3645024"/>
            <a:ext cx="1491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Carbonell</a:t>
            </a:r>
            <a:r>
              <a:rPr lang="fr-FR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2008)</a:t>
            </a:r>
            <a:endParaRPr lang="en-GB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9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4462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Chapelle-aux-Saints (50 000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anni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Francia)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0" y="1280230"/>
            <a:ext cx="3009352" cy="438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316754" y="873299"/>
            <a:ext cx="4143678" cy="1907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lachapel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068960"/>
            <a:ext cx="282379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2" descr="http://i.dailymail.co.uk/i/pix/2010/03/24/article-1260294-08D9B027000005DC-162_306x4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9350" y="2856309"/>
            <a:ext cx="2550013" cy="3525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2008" y="44624"/>
            <a:ext cx="9252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Ferrassie (55 000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anni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Francia) – « 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Necropoli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 di 8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schelettri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sepolture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764704"/>
            <a:ext cx="4896544" cy="355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sep_5_la _ferrass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9718" y="4413174"/>
            <a:ext cx="2798346" cy="24581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13173"/>
            <a:ext cx="2664296" cy="247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http://donsmaps.com/images10/ferrassieIMG_13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390566"/>
            <a:ext cx="3060817" cy="2422810"/>
          </a:xfrm>
          <a:prstGeom prst="rect">
            <a:avLst/>
          </a:prstGeom>
          <a:noFill/>
        </p:spPr>
      </p:pic>
      <p:pic>
        <p:nvPicPr>
          <p:cNvPr id="82948" name="Picture 4" descr="http://donsmaps.com/images13/laferrassieskeletonpeyron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620688"/>
            <a:ext cx="2792460" cy="3743854"/>
          </a:xfrm>
          <a:prstGeom prst="rect">
            <a:avLst/>
          </a:prstGeom>
          <a:noFill/>
        </p:spPr>
      </p:pic>
      <p:pic>
        <p:nvPicPr>
          <p:cNvPr id="82952" name="Picture 8" descr="http://tautavel.univ-perp.fr/images/commerce_images/image_produit_67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2132856"/>
            <a:ext cx="2983653" cy="284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90066"/>
          </a:xfrm>
        </p:spPr>
        <p:txBody>
          <a:bodyPr>
            <a:normAutofit fontScale="90000"/>
          </a:bodyPr>
          <a:lstStyle/>
          <a:p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Francia : Saint-Césaire 36 000 BP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aintcesaire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957504"/>
            <a:ext cx="3024336" cy="4715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2098" name="Picture 2" descr="Saint Césaire skul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836712"/>
            <a:ext cx="2952328" cy="2429900"/>
          </a:xfrm>
          <a:prstGeom prst="rect">
            <a:avLst/>
          </a:prstGeom>
          <a:noFill/>
        </p:spPr>
      </p:pic>
      <p:pic>
        <p:nvPicPr>
          <p:cNvPr id="7" name="Picture 3" descr="C:\Documents and Settings\UTENTE\Documenti\FEDERICA\immagini scan\evoluzione\nuovi\saint cesaire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01008"/>
            <a:ext cx="4060591" cy="2987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5580112" y="5661248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Cranio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Saint-Césaire 1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7216" y="908720"/>
            <a:ext cx="7056784" cy="19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Spagna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El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Sidron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43 000 BP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545740"/>
            <a:ext cx="398789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51520" y="6218148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Mandibole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un’ipoplasia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dello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smalto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delle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marks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bordo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basale (F)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789040"/>
            <a:ext cx="4644008" cy="159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5220072" y="5373216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SD-1219.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Occipitomastoide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346050"/>
          </a:xfrm>
        </p:spPr>
        <p:txBody>
          <a:bodyPr>
            <a:normAutofit fontScale="90000"/>
          </a:bodyPr>
          <a:lstStyle/>
          <a:p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Spagna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Gibralatar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Devil’s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Tower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30 000 BP 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5170" name="Picture 2" descr="http://www.ifi.uzh.ch/~zolli/CAP/Pictures/Gib2A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4295775" cy="2371726"/>
          </a:xfrm>
          <a:prstGeom prst="rect">
            <a:avLst/>
          </a:prstGeom>
          <a:noFill/>
        </p:spPr>
      </p:pic>
      <p:pic>
        <p:nvPicPr>
          <p:cNvPr id="135172" name="Picture 4" descr="http://www.ifi.uzh.ch/~zolli/CAP/Pictures/Gib2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908720"/>
            <a:ext cx="3081367" cy="3898032"/>
          </a:xfrm>
          <a:prstGeom prst="rect">
            <a:avLst/>
          </a:prstGeom>
          <a:noFill/>
        </p:spPr>
      </p:pic>
      <p:pic>
        <p:nvPicPr>
          <p:cNvPr id="135174" name="Picture 6" descr="http://www.ifi.uzh.ch/~zolli/CAP/Pictures/Gib2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717032"/>
            <a:ext cx="4168420" cy="2356867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5364088" y="522920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Gibraltar 2 :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Cranio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ricostruzione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2636913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600" dirty="0" err="1" smtClean="0"/>
              <a:t>Estinzione</a:t>
            </a:r>
            <a:endParaRPr lang="fr-FR" sz="46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www.u-picardie.fr/~beaucham/conferences/La_lignee_fichiers/Migration_sapiens.jpg"/>
          <p:cNvPicPr>
            <a:picLocks noChangeAspect="1" noChangeArrowheads="1"/>
          </p:cNvPicPr>
          <p:nvPr/>
        </p:nvPicPr>
        <p:blipFill>
          <a:blip r:embed="rId3" cstate="print"/>
          <a:srcRect b="3301"/>
          <a:stretch>
            <a:fillRect/>
          </a:stretch>
        </p:blipFill>
        <p:spPr bwMode="auto">
          <a:xfrm>
            <a:off x="0" y="0"/>
            <a:ext cx="7020272" cy="6077590"/>
          </a:xfrm>
          <a:prstGeom prst="rect">
            <a:avLst/>
          </a:prstGeom>
          <a:noFill/>
        </p:spPr>
      </p:pic>
      <p:pic>
        <p:nvPicPr>
          <p:cNvPr id="104452" name="Picture 4" descr="http://www.petrus-fecit.fr/1-Images/F2B-V%E9nus/Doc/Dame%20%E0%20la%20capuch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8500" y="0"/>
            <a:ext cx="2095500" cy="3476626"/>
          </a:xfrm>
          <a:prstGeom prst="rect">
            <a:avLst/>
          </a:prstGeom>
          <a:noFill/>
        </p:spPr>
      </p:pic>
      <p:pic>
        <p:nvPicPr>
          <p:cNvPr id="104454" name="Picture 6" descr="http://madamepickwickartblog.com/wp-content/uploads/2011/05/lascaux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1160" y="3645024"/>
            <a:ext cx="4272840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www.hominides.com/data/images/illus/neandertal/disparition-neandertal(1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16024"/>
            <a:ext cx="4552799" cy="3212976"/>
          </a:xfrm>
          <a:prstGeom prst="rect">
            <a:avLst/>
          </a:prstGeom>
          <a:noFill/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4" cstate="print"/>
          <a:srcRect l="29751" t="38962" r="48737" b="33960"/>
          <a:stretch>
            <a:fillRect/>
          </a:stretch>
        </p:blipFill>
        <p:spPr bwMode="auto">
          <a:xfrm>
            <a:off x="4570607" y="216024"/>
            <a:ext cx="4537897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5" cstate="print"/>
          <a:srcRect l="29683" t="38717" r="48582" b="34040"/>
          <a:stretch>
            <a:fillRect/>
          </a:stretch>
        </p:blipFill>
        <p:spPr bwMode="auto">
          <a:xfrm>
            <a:off x="35496" y="3501008"/>
            <a:ext cx="4536504" cy="319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Étoile à 5 branches 8"/>
          <p:cNvSpPr/>
          <p:nvPr/>
        </p:nvSpPr>
        <p:spPr>
          <a:xfrm>
            <a:off x="323528" y="6093296"/>
            <a:ext cx="216024" cy="216024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1"/>
          <p:cNvGrpSpPr/>
          <p:nvPr/>
        </p:nvGrpSpPr>
        <p:grpSpPr>
          <a:xfrm>
            <a:off x="5796136" y="3573016"/>
            <a:ext cx="3347863" cy="3284984"/>
            <a:chOff x="5796136" y="3573016"/>
            <a:chExt cx="3347863" cy="3284984"/>
          </a:xfrm>
        </p:grpSpPr>
        <p:pic>
          <p:nvPicPr>
            <p:cNvPr id="87050" name="Picture 10" descr="http://upload.wikimedia.org/wikipedia/commons/thumb/3/36/View_from_Gorham's_Cave,_Gibraltar.JPG/256px-View_from_Gorham's_Cave,_Gibraltar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96136" y="3573016"/>
              <a:ext cx="2189989" cy="3284984"/>
            </a:xfrm>
            <a:prstGeom prst="rect">
              <a:avLst/>
            </a:prstGeom>
            <a:noFill/>
          </p:spPr>
        </p:pic>
        <p:sp>
          <p:nvSpPr>
            <p:cNvPr id="11" name="ZoneTexte 10"/>
            <p:cNvSpPr txBox="1"/>
            <p:nvPr/>
          </p:nvSpPr>
          <p:spPr>
            <a:xfrm>
              <a:off x="7380312" y="5949280"/>
              <a:ext cx="1763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 smtClean="0"/>
                <a:t>Gorham’s</a:t>
              </a:r>
              <a:r>
                <a:rPr lang="fr-FR" sz="1600" dirty="0" smtClean="0"/>
                <a:t> Cave  (25 000 </a:t>
              </a:r>
              <a:r>
                <a:rPr lang="fr-FR" sz="1600" dirty="0" err="1" smtClean="0"/>
                <a:t>anni</a:t>
              </a:r>
              <a:r>
                <a:rPr lang="fr-FR" sz="1600" dirty="0" smtClean="0"/>
                <a:t>, </a:t>
              </a:r>
              <a:r>
                <a:rPr lang="fr-FR" sz="1600" dirty="0" err="1" smtClean="0"/>
                <a:t>Gibilterra</a:t>
              </a:r>
              <a:r>
                <a:rPr lang="fr-FR" sz="1600" dirty="0" smtClean="0"/>
                <a:t>)</a:t>
              </a:r>
              <a:endParaRPr lang="fr-FR" sz="1600" dirty="0"/>
            </a:p>
          </p:txBody>
        </p:sp>
      </p:grpSp>
      <p:sp>
        <p:nvSpPr>
          <p:cNvPr id="13" name="Étoile à 5 branches 12"/>
          <p:cNvSpPr/>
          <p:nvPr/>
        </p:nvSpPr>
        <p:spPr>
          <a:xfrm>
            <a:off x="251520" y="5445224"/>
            <a:ext cx="216024" cy="216024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Ipotesi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19256" cy="406104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Concorrenza  con </a:t>
            </a:r>
            <a:r>
              <a:rPr kumimoji="0" lang="it-IT" sz="1800" b="0" i="1" u="none" strike="noStrike" kern="0" cap="none" spc="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Homo sapiens </a:t>
            </a:r>
            <a:r>
              <a:rPr kumimoji="0" lang="it-IT" sz="1800" b="0" i="0" u="none" strike="noStrike" kern="0" cap="none" spc="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che ha conquistato tutte le nicchie ecologiche.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competition</a:t>
            </a:r>
            <a:r>
              <a:rPr kumimoji="0" lang="en-US" sz="1800" b="0" i="1" u="none" strike="noStrike" kern="0" cap="none" spc="0" normalizeH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kumimoji="0" lang="en-US" sz="1800" b="0" u="none" strike="noStrike" kern="0" cap="none" spc="0" normalizeH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Homo sapiens</a:t>
            </a:r>
            <a:r>
              <a:rPr kumimoji="0" lang="en-US" sz="1800" b="0" i="1" u="none" strike="noStrike" kern="0" cap="none" spc="0" normalizeH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who has colonized all the ecological niche.</a:t>
            </a:r>
            <a:endParaRPr kumimoji="0" lang="en-US" sz="1800" b="0" i="0" u="none" strike="noStrike" kern="0" cap="none" spc="0" normalizeH="0" baseline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SzTx/>
              <a:buNone/>
              <a:defRPr/>
            </a:pPr>
            <a:r>
              <a:rPr kumimoji="0" lang="it-IT" sz="1800" b="0" i="1" u="none" strike="noStrike" kern="0" cap="none" spc="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Homo sapiens </a:t>
            </a:r>
            <a:r>
              <a:rPr kumimoji="0" lang="it-IT" sz="1800" b="0" i="0" u="none" strike="noStrike" kern="0" cap="none" spc="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è riuscito a estendere la caccia a vari tipi di prede</a:t>
            </a:r>
          </a:p>
          <a:p>
            <a:pPr marL="0" lvl="0" indent="0" algn="just">
              <a:spcBef>
                <a:spcPts val="0"/>
              </a:spcBef>
              <a:buClrTx/>
              <a:buSzTx/>
              <a:buNone/>
              <a:defRPr/>
            </a:pPr>
            <a:r>
              <a:rPr lang="en-US" sz="1800" kern="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 sapiens </a:t>
            </a:r>
            <a:r>
              <a:rPr lang="en-US" sz="1800" i="1" kern="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able to extend the hunting to various types of prey.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Combattimento tra </a:t>
            </a:r>
            <a:r>
              <a:rPr kumimoji="0" lang="it-IT" sz="1800" b="0" i="1" u="none" strike="noStrike" kern="0" cap="none" spc="0" normalizeH="0" baseline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H.sapiens</a:t>
            </a:r>
            <a:r>
              <a:rPr kumimoji="0" lang="it-IT" sz="1800" b="0" i="1" u="none" strike="noStrike" kern="0" cap="none" spc="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0" cap="none" spc="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kumimoji="0" lang="it-IT" sz="1800" b="0" i="1" u="none" strike="noStrike" kern="0" cap="none" spc="0" normalizeH="0" baseline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it-IT" sz="1800" b="0" i="0" u="none" strike="noStrike" kern="0" cap="none" spc="0" normalizeH="0" baseline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it-IT" sz="1800" b="0" i="1" u="none" strike="noStrike" kern="0" cap="none" spc="0" normalizeH="0" baseline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neandertalensis</a:t>
            </a:r>
            <a:r>
              <a:rPr kumimoji="0" lang="it-IT" sz="1800" b="0" i="1" u="none" strike="noStrike" kern="0" cap="none" spc="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0" cap="none" spc="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che si indeboliva.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kern="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Fight between </a:t>
            </a:r>
            <a:r>
              <a:rPr lang="en-US" sz="1800" kern="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sapiens </a:t>
            </a:r>
            <a:r>
              <a:rPr lang="en-US" sz="1800" i="1" kern="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800" kern="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H.neanderthalensis</a:t>
            </a:r>
            <a:r>
              <a:rPr lang="en-US" sz="1800" kern="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get weaker</a:t>
            </a:r>
            <a:r>
              <a:rPr lang="fr-FR" sz="1800" i="1" kern="0" noProof="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fr-FR" sz="1800" b="0" i="1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Genocidi dei Neandertaliani da parte dei </a:t>
            </a:r>
            <a:r>
              <a:rPr kumimoji="0" lang="it-IT" sz="1800" b="0" i="1" u="none" strike="noStrike" kern="0" cap="none" spc="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sapiens</a:t>
            </a:r>
            <a:r>
              <a:rPr kumimoji="0" lang="fr-FR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kern="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Genocide of the </a:t>
            </a:r>
            <a:r>
              <a:rPr lang="en-US" sz="1800" i="1" kern="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Neandertal</a:t>
            </a:r>
            <a:r>
              <a:rPr lang="en-US" sz="1800" i="1" kern="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the </a:t>
            </a:r>
            <a:r>
              <a:rPr lang="en-US" sz="1800" kern="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sapiens.</a:t>
            </a:r>
            <a:endParaRPr kumimoji="0" lang="en-US" sz="1800" b="0" i="1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1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Fuga dei Neandertaliani che rifiutavano il confronto con i </a:t>
            </a:r>
            <a:r>
              <a:rPr kumimoji="0" lang="it-IT" sz="1800" b="0" i="0" u="none" strike="noStrike" kern="0" cap="none" spc="0" normalizeH="0" baseline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Cro-Magnon</a:t>
            </a:r>
            <a:r>
              <a:rPr kumimoji="0" lang="it-IT" sz="1800" b="0" i="0" u="none" strike="noStrike" kern="0" cap="none" spc="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Questa cultura pacifica e la mortalità infantile elevata sarebbe all’origine della loro scomparsa.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Escape</a:t>
            </a:r>
            <a:r>
              <a:rPr kumimoji="0" lang="en-US" sz="1800" b="0" i="1" u="none" strike="noStrike" kern="0" cap="none" spc="0" normalizeH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kumimoji="0" lang="en-US" sz="1800" b="0" i="1" u="none" strike="noStrike" kern="0" cap="none" spc="0" normalizeH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Neandertal</a:t>
            </a:r>
            <a:r>
              <a:rPr kumimoji="0" lang="en-US" sz="1800" b="0" i="1" u="none" strike="noStrike" kern="0" cap="none" spc="0" normalizeH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who refused the confrontation with the </a:t>
            </a:r>
            <a:r>
              <a:rPr kumimoji="0" lang="en-US" sz="1800" b="0" u="none" strike="noStrike" kern="0" cap="none" spc="0" normalizeH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Cro-Magnon</a:t>
            </a:r>
            <a:r>
              <a:rPr kumimoji="0" lang="en-US" sz="1800" b="0" i="1" u="none" strike="noStrike" kern="0" cap="none" spc="0" normalizeH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This pacific culture and the child mortality could have been the reason to their extinction.</a:t>
            </a:r>
            <a:endParaRPr kumimoji="0" lang="en-US" sz="1800" b="0" i="0" u="none" strike="noStrike" kern="0" cap="none" spc="0" normalizeH="0" baseline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Malattie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1" u="none" strike="noStrike" kern="0" cap="none" spc="0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Deseases</a:t>
            </a:r>
            <a:endParaRPr kumimoji="0" lang="en-US" sz="1800" b="0" i="1" u="none" strike="noStrike" kern="0" cap="none" spc="0" normalizeH="0" baseline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 smtClean="0"/>
              <a:t>Bibliografia</a:t>
            </a:r>
            <a:endParaRPr lang="fr-FR" sz="3200" dirty="0"/>
          </a:p>
        </p:txBody>
      </p:sp>
      <p:sp>
        <p:nvSpPr>
          <p:cNvPr id="4" name="Rectangle 3"/>
          <p:cNvSpPr/>
          <p:nvPr/>
        </p:nvSpPr>
        <p:spPr>
          <a:xfrm>
            <a:off x="323528" y="1052736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 smtClean="0"/>
              <a:t>Carbonell</a:t>
            </a:r>
            <a:r>
              <a:rPr lang="en-US" dirty="0" smtClean="0"/>
              <a:t> E., J. M. Bermudez de Castro, et al. (2008). "The first </a:t>
            </a:r>
            <a:r>
              <a:rPr lang="en-US" dirty="0" err="1" smtClean="0"/>
              <a:t>hominin</a:t>
            </a:r>
            <a:r>
              <a:rPr lang="en-US" dirty="0" smtClean="0"/>
              <a:t> of Europe." </a:t>
            </a:r>
            <a:r>
              <a:rPr lang="en-US" u="sng" dirty="0" smtClean="0"/>
              <a:t>Nature </a:t>
            </a:r>
            <a:r>
              <a:rPr lang="en-US" b="1" u="sng" dirty="0" smtClean="0"/>
              <a:t>452: 465-470.</a:t>
            </a:r>
          </a:p>
          <a:p>
            <a:pPr algn="just"/>
            <a:r>
              <a:rPr lang="it-IT" dirty="0" smtClean="0"/>
              <a:t>Facchini F. and Belcastro M.G. (2009). </a:t>
            </a:r>
            <a:r>
              <a:rPr lang="it-IT" u="sng" dirty="0" smtClean="0"/>
              <a:t>La lunga storia di Neandertal: Biologia e comportamento. Milano.</a:t>
            </a:r>
          </a:p>
          <a:p>
            <a:pPr algn="just"/>
            <a:r>
              <a:rPr lang="it-IT" u="sng" dirty="0" smtClean="0"/>
              <a:t>Green R.E. et al. (2010) </a:t>
            </a:r>
            <a:r>
              <a:rPr lang="it-IT" dirty="0" smtClean="0"/>
              <a:t>– “A draft sequence of the Neandertal genome.” </a:t>
            </a:r>
            <a:r>
              <a:rPr lang="it-IT" u="sng" dirty="0" smtClean="0"/>
              <a:t>Science 328 </a:t>
            </a:r>
          </a:p>
          <a:p>
            <a:pPr algn="just"/>
            <a:r>
              <a:rPr lang="en-US" dirty="0" smtClean="0"/>
              <a:t>Hodgson, J. A., C. M. </a:t>
            </a:r>
            <a:r>
              <a:rPr lang="en-US" dirty="0" err="1" smtClean="0"/>
              <a:t>Bergey</a:t>
            </a:r>
            <a:r>
              <a:rPr lang="en-US" dirty="0" smtClean="0"/>
              <a:t>, et al. (2010). "</a:t>
            </a:r>
            <a:r>
              <a:rPr lang="en-US" dirty="0" err="1" smtClean="0"/>
              <a:t>Neandertal</a:t>
            </a:r>
            <a:r>
              <a:rPr lang="en-US" dirty="0" smtClean="0"/>
              <a:t> Genome: The Ins and Outs of African Genetic Diversity." </a:t>
            </a:r>
            <a:r>
              <a:rPr lang="en-US" u="sng" dirty="0" smtClean="0"/>
              <a:t>Current Biology </a:t>
            </a:r>
            <a:r>
              <a:rPr lang="en-US" b="1" u="sng" dirty="0" smtClean="0"/>
              <a:t>20(12): R517-R519.</a:t>
            </a:r>
          </a:p>
          <a:p>
            <a:pPr algn="just"/>
            <a:r>
              <a:rPr lang="en-US" dirty="0" err="1" smtClean="0"/>
              <a:t>Hublin</a:t>
            </a:r>
            <a:r>
              <a:rPr lang="en-US" dirty="0" smtClean="0"/>
              <a:t> J.J (2009). "The origin of </a:t>
            </a:r>
            <a:r>
              <a:rPr lang="en-US" dirty="0" err="1" smtClean="0"/>
              <a:t>Neandertals</a:t>
            </a:r>
            <a:r>
              <a:rPr lang="en-US" dirty="0" smtClean="0"/>
              <a:t>." </a:t>
            </a:r>
            <a:r>
              <a:rPr lang="en-US" u="sng" dirty="0" smtClean="0"/>
              <a:t>PNAS </a:t>
            </a:r>
            <a:r>
              <a:rPr lang="en-US" b="1" u="sng" dirty="0" smtClean="0"/>
              <a:t>106(38): 16022-16027.</a:t>
            </a:r>
          </a:p>
          <a:p>
            <a:pPr algn="just"/>
            <a:r>
              <a:rPr lang="fr-FR" dirty="0" err="1" smtClean="0"/>
              <a:t>Vandermeersch</a:t>
            </a:r>
            <a:r>
              <a:rPr lang="fr-FR" dirty="0" smtClean="0"/>
              <a:t> B. and </a:t>
            </a:r>
            <a:r>
              <a:rPr lang="fr-FR" dirty="0" err="1" smtClean="0"/>
              <a:t>Hublin</a:t>
            </a:r>
            <a:r>
              <a:rPr lang="fr-FR" dirty="0" smtClean="0"/>
              <a:t> J.J (2007). Les derniers néandertaliens. </a:t>
            </a:r>
            <a:r>
              <a:rPr lang="fr-FR" u="sng" dirty="0" smtClean="0"/>
              <a:t>Les Néandertaliens. Biologie et cultures. CTHS. Paris, Documents préhistoriques. </a:t>
            </a:r>
            <a:r>
              <a:rPr lang="fr-FR" b="1" u="sng" dirty="0" smtClean="0"/>
              <a:t>23: 109-115.</a:t>
            </a:r>
          </a:p>
          <a:p>
            <a:pPr algn="just"/>
            <a:r>
              <a:rPr lang="en-US" dirty="0" smtClean="0"/>
              <a:t>Weaver T.D. (2009). "The meaning of </a:t>
            </a:r>
            <a:r>
              <a:rPr lang="en-US" dirty="0" err="1" smtClean="0"/>
              <a:t>Neandertal</a:t>
            </a:r>
            <a:r>
              <a:rPr lang="en-US" dirty="0" smtClean="0"/>
              <a:t> skeletal morphology." </a:t>
            </a:r>
            <a:r>
              <a:rPr lang="en-US" u="sng" dirty="0" smtClean="0"/>
              <a:t>PNAS </a:t>
            </a:r>
            <a:r>
              <a:rPr lang="en-US" b="1" u="sng" dirty="0" smtClean="0"/>
              <a:t>106(38): 16028-16033.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4725144"/>
            <a:ext cx="867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hand phalanx ATE9-2, attributed to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sp. Show no essential differences between it and  the reference collection (Neanderthals, Modern humans,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Sima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los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Huesos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This suggest that the morphology of the proximal hand phalanges and probably the entire hand could have remained stable over the last 1.2-1.3Ma. (Lorenzo et al., 2014)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cienciaaldia.com/wp-content/uploads/2014/09/morfologia-de-la-mano-huma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" b="98750" l="1429" r="98857">
                        <a14:foregroundMark x1="71857" y1="81964" x2="71857" y2="81964"/>
                        <a14:foregroundMark x1="61857" y1="76607" x2="61857" y2="76607"/>
                        <a14:foregroundMark x1="83000" y1="79107" x2="83000" y2="79107"/>
                        <a14:foregroundMark x1="89714" y1="80714" x2="89714" y2="80714"/>
                        <a14:foregroundMark x1="73429" y1="85179" x2="73429" y2="85179"/>
                        <a14:foregroundMark x1="65429" y1="86250" x2="65429" y2="86250"/>
                        <a14:foregroundMark x1="39857" y1="79464" x2="39857" y2="79464"/>
                        <a14:foregroundMark x1="80286" y1="82321" x2="80286" y2="82321"/>
                        <a14:foregroundMark x1="77286" y1="80179" x2="77286" y2="80179"/>
                        <a14:foregroundMark x1="90000" y1="76964" x2="90000" y2="76964"/>
                        <a14:foregroundMark x1="14143" y1="77500" x2="14143" y2="77500"/>
                        <a14:foregroundMark x1="15143" y1="48393" x2="15143" y2="48393"/>
                        <a14:foregroundMark x1="38571" y1="40714" x2="38571" y2="40714"/>
                        <a14:foregroundMark x1="86143" y1="46607" x2="86143" y2="46607"/>
                        <a14:foregroundMark x1="67286" y1="80000" x2="67286" y2="80000"/>
                        <a14:foregroundMark x1="61429" y1="88393" x2="61429" y2="88393"/>
                        <a14:foregroundMark x1="84286" y1="84643" x2="84286" y2="84643"/>
                        <a14:foregroundMark x1="92429" y1="83036" x2="92429" y2="83036"/>
                        <a14:foregroundMark x1="93429" y1="73214" x2="93429" y2="73214"/>
                        <a14:foregroundMark x1="42286" y1="93571" x2="42286" y2="93571"/>
                        <a14:foregroundMark x1="42143" y1="95179" x2="42143" y2="95179"/>
                        <a14:foregroundMark x1="36286" y1="95893" x2="36286" y2="95893"/>
                        <a14:foregroundMark x1="47000" y1="95714" x2="47000" y2="95714"/>
                        <a14:foregroundMark x1="31857" y1="95714" x2="31857" y2="95714"/>
                        <a14:foregroundMark x1="31286" y1="95893" x2="31286" y2="95893"/>
                        <a14:foregroundMark x1="4714" y1="4643" x2="4714" y2="4643"/>
                        <a14:foregroundMark x1="6857" y1="3929" x2="6857" y2="3929"/>
                        <a14:foregroundMark x1="9286" y1="4107" x2="9286" y2="4107"/>
                        <a14:foregroundMark x1="14000" y1="4286" x2="14000" y2="4286"/>
                        <a14:foregroundMark x1="15571" y1="5000" x2="15571" y2="5000"/>
                        <a14:foregroundMark x1="18571" y1="3750" x2="18571" y2="3750"/>
                        <a14:foregroundMark x1="43571" y1="78750" x2="43571" y2="78750"/>
                        <a14:foregroundMark x1="43571" y1="77500" x2="43571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5"/>
          <a:stretch/>
        </p:blipFill>
        <p:spPr bwMode="auto">
          <a:xfrm>
            <a:off x="107504" y="666750"/>
            <a:ext cx="5040559" cy="369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r="5134"/>
          <a:stretch/>
        </p:blipFill>
        <p:spPr bwMode="auto">
          <a:xfrm>
            <a:off x="5148063" y="620688"/>
            <a:ext cx="3995937" cy="364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38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3197</TotalTime>
  <Words>3885</Words>
  <Application>Microsoft Office PowerPoint</Application>
  <PresentationFormat>Presentazione su schermo (4:3)</PresentationFormat>
  <Paragraphs>527</Paragraphs>
  <Slides>89</Slides>
  <Notes>77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89</vt:i4>
      </vt:variant>
    </vt:vector>
  </HeadingPairs>
  <TitlesOfParts>
    <vt:vector size="90" baseType="lpstr">
      <vt:lpstr>Thème Office</vt:lpstr>
      <vt:lpstr>Il popolamento dell’Europa</vt:lpstr>
      <vt:lpstr>Origine</vt:lpstr>
      <vt:lpstr>Presentazione standard di PowerPoint</vt:lpstr>
      <vt:lpstr>Origine : Il primo popolamento europeo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Origine : Il primo popolamento europeo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Definizione dei Neandertaliani s.s.</vt:lpstr>
      <vt:lpstr>Apomorfie/Plesiomorfie</vt:lpstr>
      <vt:lpstr>Presentazione standard di PowerPoint</vt:lpstr>
      <vt:lpstr>I Neandertaliani</vt:lpstr>
      <vt:lpstr>Il Cranio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Adattamento al freddo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Crescita pre-natale</vt:lpstr>
      <vt:lpstr>Presentazione standard di PowerPoint</vt:lpstr>
      <vt:lpstr>Definizione dei Neandertaliani s.s.</vt:lpstr>
      <vt:lpstr>Homo neanderthalensis VS Homo erectus</vt:lpstr>
      <vt:lpstr>Homo neanderthalensis VS Homo sapiens</vt:lpstr>
      <vt:lpstr>Presentazione standard di PowerPoint</vt:lpstr>
      <vt:lpstr>Uno di  noi?</vt:lpstr>
      <vt:lpstr>Presentazione standard di PowerPoint</vt:lpstr>
      <vt:lpstr>Presentazione standard di PowerPoint</vt:lpstr>
      <vt:lpstr>Presentazione standard di PowerPoint</vt:lpstr>
      <vt:lpstr>Denisova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scoperta</vt:lpstr>
      <vt:lpstr>La scoperta</vt:lpstr>
      <vt:lpstr>Uzbekistan: Grotta Obi-Rakhmat 60-90000 BP</vt:lpstr>
      <vt:lpstr>Uzbekistan: Teshik Tash 70000 anni</vt:lpstr>
      <vt:lpstr>Iraq : Shanidar 50000 BP</vt:lpstr>
      <vt:lpstr>Syria : Dederyheh 50-60000 BP</vt:lpstr>
      <vt:lpstr>Israël: Kebara 48-60000 BP</vt:lpstr>
      <vt:lpstr>Israël: Amud 47000 BP</vt:lpstr>
      <vt:lpstr>Croazia: Krapina 130 000 BP</vt:lpstr>
      <vt:lpstr>Italia : Saccopastore 120-130 000 BP</vt:lpstr>
      <vt:lpstr>Italia : Guattari 51-57 000 BP</vt:lpstr>
      <vt:lpstr>Belgium : Spy 40 000 BP      Engis 70 000 BP</vt:lpstr>
      <vt:lpstr>Presentazione standard di PowerPoint</vt:lpstr>
      <vt:lpstr>Presentazione standard di PowerPoint</vt:lpstr>
      <vt:lpstr>Francia : Saint-Césaire 36 000 BP</vt:lpstr>
      <vt:lpstr>Spagna : El Sidron 43 000 BP</vt:lpstr>
      <vt:lpstr>Spagna : Gibralatar Devil’s Tower 30 000 BP </vt:lpstr>
      <vt:lpstr>Presentazione standard di PowerPoint</vt:lpstr>
      <vt:lpstr>Presentazione standard di PowerPoint</vt:lpstr>
      <vt:lpstr>Presentazione standard di PowerPoint</vt:lpstr>
      <vt:lpstr>Ipotesi…</vt:lpstr>
      <vt:lpstr>Bibliografia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julie</dc:creator>
  <cp:lastModifiedBy>Julie Arnaud</cp:lastModifiedBy>
  <cp:revision>272</cp:revision>
  <dcterms:created xsi:type="dcterms:W3CDTF">2010-11-05T08:36:28Z</dcterms:created>
  <dcterms:modified xsi:type="dcterms:W3CDTF">2015-11-24T08:57:49Z</dcterms:modified>
</cp:coreProperties>
</file>