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9" d="100"/>
          <a:sy n="59" d="100"/>
        </p:scale>
        <p:origin x="-1392" y="-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02AD0F1C-7D95-4DA2-8141-6E0EE9879CFC}" type="datetimeFigureOut">
              <a:rPr lang="it-IT" smtClean="0"/>
              <a:pPr/>
              <a:t>27/04/2015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A984B9A-97EE-4C41-ADB3-8AC729992BDA}"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2AD0F1C-7D95-4DA2-8141-6E0EE9879CFC}" type="datetimeFigureOut">
              <a:rPr lang="it-IT" smtClean="0"/>
              <a:pPr/>
              <a:t>27/04/2015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A984B9A-97EE-4C41-ADB3-8AC729992BD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2AD0F1C-7D95-4DA2-8141-6E0EE9879CFC}" type="datetimeFigureOut">
              <a:rPr lang="it-IT" smtClean="0"/>
              <a:pPr/>
              <a:t>27/04/2015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A984B9A-97EE-4C41-ADB3-8AC729992BD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2AD0F1C-7D95-4DA2-8141-6E0EE9879CFC}" type="datetimeFigureOut">
              <a:rPr lang="it-IT" smtClean="0"/>
              <a:pPr/>
              <a:t>27/04/2015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A984B9A-97EE-4C41-ADB3-8AC729992BD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02AD0F1C-7D95-4DA2-8141-6E0EE9879CFC}" type="datetimeFigureOut">
              <a:rPr lang="it-IT" smtClean="0"/>
              <a:pPr/>
              <a:t>27/04/2015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A984B9A-97EE-4C41-ADB3-8AC729992BDA}"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02AD0F1C-7D95-4DA2-8141-6E0EE9879CFC}" type="datetimeFigureOut">
              <a:rPr lang="it-IT" smtClean="0"/>
              <a:pPr/>
              <a:t>27/04/2015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A984B9A-97EE-4C41-ADB3-8AC729992BD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02AD0F1C-7D95-4DA2-8141-6E0EE9879CFC}" type="datetimeFigureOut">
              <a:rPr lang="it-IT" smtClean="0"/>
              <a:pPr/>
              <a:t>27/04/2015</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AA984B9A-97EE-4C41-ADB3-8AC729992BDA}"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02AD0F1C-7D95-4DA2-8141-6E0EE9879CFC}" type="datetimeFigureOut">
              <a:rPr lang="it-IT" smtClean="0"/>
              <a:pPr/>
              <a:t>27/04/2015</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A984B9A-97EE-4C41-ADB3-8AC729992BDA}"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2AD0F1C-7D95-4DA2-8141-6E0EE9879CFC}" type="datetimeFigureOut">
              <a:rPr lang="it-IT" smtClean="0"/>
              <a:pPr/>
              <a:t>27/04/2015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AA984B9A-97EE-4C41-ADB3-8AC729992BD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02AD0F1C-7D95-4DA2-8141-6E0EE9879CFC}" type="datetimeFigureOut">
              <a:rPr lang="it-IT" smtClean="0"/>
              <a:pPr/>
              <a:t>27/04/2015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A984B9A-97EE-4C41-ADB3-8AC729992BDA}"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02AD0F1C-7D95-4DA2-8141-6E0EE9879CFC}" type="datetimeFigureOut">
              <a:rPr lang="it-IT" smtClean="0"/>
              <a:pPr/>
              <a:t>27/04/2015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A984B9A-97EE-4C41-ADB3-8AC729992BDA}"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D0F1C-7D95-4DA2-8141-6E0EE9879CFC}" type="datetimeFigureOut">
              <a:rPr lang="it-IT" smtClean="0"/>
              <a:pPr/>
              <a:t>27/04/2015</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984B9A-97EE-4C41-ADB3-8AC729992BDA}"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6" name="Rectangle 4"/>
          <p:cNvSpPr>
            <a:spLocks noChangeArrowheads="1"/>
          </p:cNvSpPr>
          <p:nvPr/>
        </p:nvSpPr>
        <p:spPr bwMode="auto">
          <a:xfrm>
            <a:off x="1" y="336105"/>
            <a:ext cx="9144000" cy="6001643"/>
          </a:xfrm>
          <a:prstGeom prst="rect">
            <a:avLst/>
          </a:prstGeom>
          <a:noFill/>
          <a:ln w="9525">
            <a:noFill/>
            <a:miter lim="800000"/>
            <a:headEnd/>
            <a:tailEnd/>
          </a:ln>
          <a:effectLst/>
        </p:spPr>
        <p:txBody>
          <a:bodyPr wrap="square" anchor="ctr">
            <a:spAutoFit/>
          </a:bodyPr>
          <a:lstStyle/>
          <a:p>
            <a:r>
              <a:rPr lang="it-IT" sz="2400" b="1" dirty="0">
                <a:solidFill>
                  <a:srgbClr val="FFFF00"/>
                </a:solidFill>
                <a:effectLst>
                  <a:outerShdw blurRad="38100" dist="38100" dir="2700000" algn="tl">
                    <a:srgbClr val="000000"/>
                  </a:outerShdw>
                </a:effectLst>
              </a:rPr>
              <a:t>OPERAZIONI PRELIMINARI PER L'INDIVIDUAZIONE DEL DEGRADO </a:t>
            </a:r>
            <a:r>
              <a:rPr lang="it-IT" sz="2400" b="1" dirty="0" smtClean="0">
                <a:solidFill>
                  <a:srgbClr val="FFFF00"/>
                </a:solidFill>
                <a:effectLst>
                  <a:outerShdw blurRad="38100" dist="38100" dir="2700000" algn="tl">
                    <a:srgbClr val="000000"/>
                  </a:outerShdw>
                </a:effectLst>
              </a:rPr>
              <a:t>ENTOMATICO</a:t>
            </a:r>
          </a:p>
          <a:p>
            <a:endParaRPr lang="it-IT" sz="2400" b="1" dirty="0">
              <a:solidFill>
                <a:srgbClr val="FFFF00"/>
              </a:solidFill>
              <a:effectLst>
                <a:outerShdw blurRad="38100" dist="38100" dir="2700000" algn="tl">
                  <a:srgbClr val="000000"/>
                </a:outerShdw>
              </a:effectLst>
            </a:endParaRPr>
          </a:p>
          <a:p>
            <a:endParaRPr lang="it-IT" sz="2400" b="1" dirty="0">
              <a:solidFill>
                <a:srgbClr val="FFFF00"/>
              </a:solidFill>
            </a:endParaRPr>
          </a:p>
          <a:p>
            <a:pPr algn="just"/>
            <a:r>
              <a:rPr lang="it-IT" sz="2400" b="1" dirty="0">
                <a:solidFill>
                  <a:srgbClr val="FFFF00"/>
                </a:solidFill>
              </a:rPr>
              <a:t>Esame visivo</a:t>
            </a:r>
          </a:p>
          <a:p>
            <a:pPr algn="just"/>
            <a:r>
              <a:rPr lang="it-IT" sz="2400" dirty="0">
                <a:solidFill>
                  <a:srgbClr val="FFFF00"/>
                </a:solidFill>
              </a:rPr>
              <a:t>L'esame visivo è la prima operazione da compiere quando si voglia esaminare lo stato di conservazione di un bene culturale, cioè di un manufatto di interesse storico, artistico, </a:t>
            </a:r>
            <a:r>
              <a:rPr lang="it-IT" sz="2400" dirty="0" err="1">
                <a:solidFill>
                  <a:srgbClr val="FFFF00"/>
                </a:solidFill>
              </a:rPr>
              <a:t>etno-antropologico</a:t>
            </a:r>
            <a:r>
              <a:rPr lang="it-IT" sz="2400" dirty="0">
                <a:solidFill>
                  <a:srgbClr val="FFFF00"/>
                </a:solidFill>
              </a:rPr>
              <a:t>, bibliografico, archivistico.</a:t>
            </a:r>
          </a:p>
          <a:p>
            <a:pPr algn="just"/>
            <a:endParaRPr lang="it-IT" sz="2400" dirty="0">
              <a:solidFill>
                <a:srgbClr val="FFFF00"/>
              </a:solidFill>
            </a:endParaRPr>
          </a:p>
          <a:p>
            <a:pPr algn="just"/>
            <a:r>
              <a:rPr lang="it-IT" sz="2400" dirty="0">
                <a:solidFill>
                  <a:srgbClr val="FFFF00"/>
                </a:solidFill>
              </a:rPr>
              <a:t>Ha lo scopo di localizzare i primi segni di alterazioni che possono essere associate a eventuali agenti biotici di degrado. Può essere effettuato a occhio nudo o anche con l'ausilio di strumenti ottici di ingrandimento (dalla semplice lente al microscopio).</a:t>
            </a:r>
          </a:p>
          <a:p>
            <a:pPr algn="just"/>
            <a:endParaRPr lang="it-IT" sz="2400" dirty="0">
              <a:solidFill>
                <a:srgbClr val="FFFF00"/>
              </a:solidFill>
            </a:endParaRPr>
          </a:p>
          <a:p>
            <a:pPr algn="just"/>
            <a:r>
              <a:rPr lang="it-IT" sz="2400" dirty="0">
                <a:solidFill>
                  <a:srgbClr val="FFFF00"/>
                </a:solidFill>
              </a:rPr>
              <a:t>I segni più comunemente e facilmente rilevabili sono riportati di seguito: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2"/>
          <p:cNvSpPr>
            <a:spLocks noChangeArrowheads="1"/>
          </p:cNvSpPr>
          <p:nvPr/>
        </p:nvSpPr>
        <p:spPr bwMode="auto">
          <a:xfrm>
            <a:off x="0" y="1168430"/>
            <a:ext cx="9144000" cy="4524315"/>
          </a:xfrm>
          <a:prstGeom prst="rect">
            <a:avLst/>
          </a:prstGeom>
          <a:noFill/>
          <a:ln w="9525">
            <a:noFill/>
            <a:miter lim="800000"/>
            <a:headEnd/>
            <a:tailEnd/>
          </a:ln>
          <a:effectLst/>
        </p:spPr>
        <p:txBody>
          <a:bodyPr anchor="ctr">
            <a:spAutoFit/>
          </a:bodyPr>
          <a:lstStyle/>
          <a:p>
            <a:r>
              <a:rPr lang="it-IT" sz="3200" b="1" i="1" dirty="0">
                <a:solidFill>
                  <a:srgbClr val="FFFF00"/>
                </a:solidFill>
              </a:rPr>
              <a:t>Scopo dell'indagine</a:t>
            </a:r>
          </a:p>
          <a:p>
            <a:endParaRPr lang="it-IT" sz="3200" dirty="0">
              <a:solidFill>
                <a:srgbClr val="FFFF00"/>
              </a:solidFill>
            </a:endParaRPr>
          </a:p>
          <a:p>
            <a:pPr algn="just"/>
            <a:r>
              <a:rPr lang="it-IT" sz="3200" dirty="0">
                <a:solidFill>
                  <a:srgbClr val="FFFF00"/>
                </a:solidFill>
              </a:rPr>
              <a:t>Vanno illustrate, con la massima precisione al fine di evitare discussioni in momenti successivi, le finalità degli esami (visuali e di laboratorio) che sono stati predisposti (accertamento della presenza di infestazioni in atto, loro localizzazione e diffusione, indicazione dei mezzi di difesa curativa e delle metodologie di salvaguardia preventive).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2"/>
          <p:cNvSpPr>
            <a:spLocks noChangeArrowheads="1"/>
          </p:cNvSpPr>
          <p:nvPr/>
        </p:nvSpPr>
        <p:spPr bwMode="auto">
          <a:xfrm>
            <a:off x="395288" y="458788"/>
            <a:ext cx="8424862" cy="5940425"/>
          </a:xfrm>
          <a:prstGeom prst="rect">
            <a:avLst/>
          </a:prstGeom>
          <a:noFill/>
          <a:ln w="9525">
            <a:noFill/>
            <a:miter lim="800000"/>
            <a:headEnd/>
            <a:tailEnd/>
          </a:ln>
          <a:effectLst/>
        </p:spPr>
        <p:txBody>
          <a:bodyPr anchor="ctr">
            <a:spAutoFit/>
          </a:bodyPr>
          <a:lstStyle/>
          <a:p>
            <a:r>
              <a:rPr lang="it-IT" sz="3200" b="1" i="1">
                <a:solidFill>
                  <a:srgbClr val="FFFF00"/>
                </a:solidFill>
              </a:rPr>
              <a:t>Materiali </a:t>
            </a:r>
            <a:r>
              <a:rPr lang="it-IT" sz="3200" b="1">
                <a:solidFill>
                  <a:srgbClr val="FFFF00"/>
                </a:solidFill>
              </a:rPr>
              <a:t>e </a:t>
            </a:r>
            <a:r>
              <a:rPr lang="it-IT" sz="3200" b="1" i="1">
                <a:solidFill>
                  <a:srgbClr val="FFFF00"/>
                </a:solidFill>
              </a:rPr>
              <a:t>metodi</a:t>
            </a:r>
          </a:p>
          <a:p>
            <a:endParaRPr lang="it-IT" sz="3200">
              <a:solidFill>
                <a:srgbClr val="FFFF00"/>
              </a:solidFill>
            </a:endParaRPr>
          </a:p>
          <a:p>
            <a:r>
              <a:rPr lang="it-IT" sz="3200">
                <a:solidFill>
                  <a:srgbClr val="FFFF00"/>
                </a:solidFill>
              </a:rPr>
              <a:t>Vanno riportate tutte le operazioni compiute, le parti esaminate, la raccolta degli eventuali campioni, con descrizione del tipo di ogni campione e della sua localizzazione, le modalità di esame, l'eventuale collaborazione di altre competenze, la predisposizione di eventuali schemi o di grafici o di fotografie e quant'altro che possa dare un'idea precisa delle modalità del lavoro svolto.</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ChangeArrowheads="1"/>
          </p:cNvSpPr>
          <p:nvPr/>
        </p:nvSpPr>
        <p:spPr bwMode="auto">
          <a:xfrm>
            <a:off x="0" y="582067"/>
            <a:ext cx="9144000" cy="5693866"/>
          </a:xfrm>
          <a:prstGeom prst="rect">
            <a:avLst/>
          </a:prstGeom>
          <a:noFill/>
          <a:ln w="9525">
            <a:noFill/>
            <a:miter lim="800000"/>
            <a:headEnd/>
            <a:tailEnd/>
          </a:ln>
          <a:effectLst/>
        </p:spPr>
        <p:txBody>
          <a:bodyPr anchor="ctr">
            <a:spAutoFit/>
          </a:bodyPr>
          <a:lstStyle/>
          <a:p>
            <a:r>
              <a:rPr lang="it-IT" sz="2600" b="1" i="1" dirty="0">
                <a:solidFill>
                  <a:srgbClr val="FFFF00"/>
                </a:solidFill>
              </a:rPr>
              <a:t>Risultati</a:t>
            </a:r>
            <a:endParaRPr lang="it-IT" sz="2600" dirty="0">
              <a:solidFill>
                <a:srgbClr val="FFFF00"/>
              </a:solidFill>
            </a:endParaRPr>
          </a:p>
          <a:p>
            <a:pPr algn="just"/>
            <a:r>
              <a:rPr lang="it-IT" sz="2600" dirty="0">
                <a:solidFill>
                  <a:srgbClr val="FFFF00"/>
                </a:solidFill>
              </a:rPr>
              <a:t>Vanno riferiti a ogni singolo elemento del manufatto oggetto dell'indagine, la descrizione dei danni deve essere molto dettagliata, se una parte è formata da più pezzi e le situazioni mostrano delle differenze tra loro è necessario fare la descrizione di ogni pezzo (questa situazione è frequente quando un manufatto ligneo è costituito da legni di specie botaniche differenti. La descrizione dei risultati deve essere rapportata alle indicazioni che saranno suggerite per la salvaguardia dell'opera esaminata. Vanno indicate le specie, o, in mancanza, i generi o le famiglie degli insetti responsabili dei danni con una breve descrizione del ciclo biologico e dell'etologia. Va precisato se gli attacchi sono ancora in atto o se si tratta di attacchi non più attivi. Ogni situazione va corredata da fotografie illustranti il reale stato di degrado del manufatto.</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2"/>
          <p:cNvSpPr>
            <a:spLocks noChangeArrowheads="1"/>
          </p:cNvSpPr>
          <p:nvPr/>
        </p:nvSpPr>
        <p:spPr bwMode="auto">
          <a:xfrm>
            <a:off x="323850" y="799098"/>
            <a:ext cx="8569325" cy="5262979"/>
          </a:xfrm>
          <a:prstGeom prst="rect">
            <a:avLst/>
          </a:prstGeom>
          <a:noFill/>
          <a:ln w="9525">
            <a:noFill/>
            <a:miter lim="800000"/>
            <a:headEnd/>
            <a:tailEnd/>
          </a:ln>
          <a:effectLst/>
        </p:spPr>
        <p:txBody>
          <a:bodyPr anchor="ctr">
            <a:spAutoFit/>
          </a:bodyPr>
          <a:lstStyle/>
          <a:p>
            <a:pPr algn="just"/>
            <a:r>
              <a:rPr lang="it-IT" sz="2800" b="1" i="1" dirty="0">
                <a:solidFill>
                  <a:srgbClr val="FFFF00"/>
                </a:solidFill>
              </a:rPr>
              <a:t>Considerazioni</a:t>
            </a:r>
          </a:p>
          <a:p>
            <a:pPr algn="just"/>
            <a:endParaRPr lang="it-IT" sz="2800" dirty="0">
              <a:solidFill>
                <a:srgbClr val="FFFF00"/>
              </a:solidFill>
            </a:endParaRPr>
          </a:p>
          <a:p>
            <a:pPr algn="just"/>
            <a:r>
              <a:rPr lang="it-IT" sz="2800" dirty="0">
                <a:solidFill>
                  <a:srgbClr val="FFFF00"/>
                </a:solidFill>
              </a:rPr>
              <a:t>Deve essere fatta un'analisi critica delle situazioni riscontrate (i danni presenti e i prevedibili danni futuri, i potenziale riproduttivo delle specie trovate, le condizioni ambientali in cui si trova l'opera oggetto di esame), deve essere indicata l'eventuale urgenza dell'intervento e devono essere messi in evidenza le relazioni tra il manufatto esaminato e altri manufatti che si trovano nello stesso ambiente, devono essere indicate le possibili cause che hanno determinato l'insediamento e lo sviluppo delle specie </a:t>
            </a:r>
            <a:r>
              <a:rPr lang="it-IT" sz="2800" dirty="0" err="1">
                <a:solidFill>
                  <a:srgbClr val="FFFF00"/>
                </a:solidFill>
              </a:rPr>
              <a:t>entomatiche</a:t>
            </a:r>
            <a:r>
              <a:rPr lang="it-IT" sz="2800" dirty="0">
                <a:solidFill>
                  <a:srgbClr val="FFFF00"/>
                </a:solidFill>
              </a:rPr>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Rectangle 2"/>
          <p:cNvSpPr>
            <a:spLocks noChangeArrowheads="1"/>
          </p:cNvSpPr>
          <p:nvPr/>
        </p:nvSpPr>
        <p:spPr bwMode="auto">
          <a:xfrm>
            <a:off x="179388" y="507504"/>
            <a:ext cx="8785225" cy="5847755"/>
          </a:xfrm>
          <a:prstGeom prst="rect">
            <a:avLst/>
          </a:prstGeom>
          <a:noFill/>
          <a:ln w="9525">
            <a:noFill/>
            <a:miter lim="800000"/>
            <a:headEnd/>
            <a:tailEnd/>
          </a:ln>
          <a:effectLst/>
        </p:spPr>
        <p:txBody>
          <a:bodyPr anchor="ctr">
            <a:spAutoFit/>
          </a:bodyPr>
          <a:lstStyle/>
          <a:p>
            <a:pPr algn="just"/>
            <a:r>
              <a:rPr lang="it-IT" sz="2200" b="1" i="1" dirty="0">
                <a:solidFill>
                  <a:srgbClr val="FFFF00"/>
                </a:solidFill>
              </a:rPr>
              <a:t>Suggerimenti </a:t>
            </a:r>
            <a:r>
              <a:rPr lang="it-IT" sz="2200" b="1" dirty="0">
                <a:solidFill>
                  <a:srgbClr val="FFFF00"/>
                </a:solidFill>
              </a:rPr>
              <a:t>o </a:t>
            </a:r>
            <a:r>
              <a:rPr lang="it-IT" sz="2200" b="1" i="1" dirty="0">
                <a:solidFill>
                  <a:srgbClr val="FFFF00"/>
                </a:solidFill>
              </a:rPr>
              <a:t>proposte di intervento</a:t>
            </a:r>
          </a:p>
          <a:p>
            <a:pPr algn="just"/>
            <a:endParaRPr lang="it-IT" sz="2200" dirty="0">
              <a:solidFill>
                <a:srgbClr val="FFFF00"/>
              </a:solidFill>
            </a:endParaRPr>
          </a:p>
          <a:p>
            <a:pPr algn="just"/>
            <a:r>
              <a:rPr lang="it-IT" sz="2200" dirty="0">
                <a:solidFill>
                  <a:srgbClr val="FFFF00"/>
                </a:solidFill>
              </a:rPr>
              <a:t>Le proposte di intervento devono mirare ad eliminare l'infestazione in atto e a creare le condizioni meno favorevoli a un </a:t>
            </a:r>
            <a:r>
              <a:rPr lang="it-IT" sz="2200" dirty="0" err="1">
                <a:solidFill>
                  <a:srgbClr val="FFFF00"/>
                </a:solidFill>
              </a:rPr>
              <a:t>reinsediamento</a:t>
            </a:r>
            <a:r>
              <a:rPr lang="it-IT" sz="2200" dirty="0">
                <a:solidFill>
                  <a:srgbClr val="FFFF00"/>
                </a:solidFill>
              </a:rPr>
              <a:t> dell'infestazione (cura e prevenzione) </a:t>
            </a:r>
          </a:p>
          <a:p>
            <a:pPr algn="just"/>
            <a:endParaRPr lang="it-IT" sz="2200" dirty="0">
              <a:solidFill>
                <a:srgbClr val="FFFF00"/>
              </a:solidFill>
            </a:endParaRPr>
          </a:p>
          <a:p>
            <a:pPr algn="just"/>
            <a:r>
              <a:rPr lang="it-IT" sz="2200" dirty="0">
                <a:solidFill>
                  <a:srgbClr val="FFFF00"/>
                </a:solidFill>
              </a:rPr>
              <a:t>I mezzi curativi si basano prevalentemente sull'uso di prodotti chimici tenendo presente che, accanto ai vantaggi, tra cui la facilità d'uso e la possibilità di eliminare le infestazioni in atto e di costituire barriera per eventuali nuove infestazioni, questi presentano diversi svantaggi, tra cui: </a:t>
            </a:r>
          </a:p>
          <a:p>
            <a:pPr algn="just"/>
            <a:endParaRPr lang="it-IT" sz="2200" dirty="0">
              <a:solidFill>
                <a:srgbClr val="FFFF00"/>
              </a:solidFill>
            </a:endParaRPr>
          </a:p>
          <a:p>
            <a:pPr algn="just">
              <a:buFontTx/>
              <a:buAutoNum type="arabicParenR"/>
            </a:pPr>
            <a:r>
              <a:rPr lang="it-IT" sz="2200" dirty="0">
                <a:solidFill>
                  <a:srgbClr val="FFFF00"/>
                </a:solidFill>
              </a:rPr>
              <a:t> una persistenza limitata nel tempo, </a:t>
            </a:r>
          </a:p>
          <a:p>
            <a:pPr algn="just">
              <a:buFontTx/>
              <a:buAutoNum type="arabicParenR"/>
            </a:pPr>
            <a:r>
              <a:rPr lang="it-IT" sz="2200" dirty="0">
                <a:solidFill>
                  <a:srgbClr val="FFFF00"/>
                </a:solidFill>
              </a:rPr>
              <a:t> una non sempre idonea capacità di raggiungere l'obiettivo da colpire, </a:t>
            </a:r>
          </a:p>
          <a:p>
            <a:pPr algn="just">
              <a:buFontTx/>
              <a:buAutoNum type="arabicParenR"/>
            </a:pPr>
            <a:r>
              <a:rPr lang="it-IT" sz="2200" dirty="0">
                <a:solidFill>
                  <a:srgbClr val="FFFF00"/>
                </a:solidFill>
              </a:rPr>
              <a:t> la possibilità di provocare talvolta delle alterazioni sui manufatti da salvaguardare, </a:t>
            </a:r>
          </a:p>
          <a:p>
            <a:pPr algn="just">
              <a:buFontTx/>
              <a:buAutoNum type="arabicParenR"/>
            </a:pPr>
            <a:r>
              <a:rPr lang="it-IT" sz="2200" dirty="0">
                <a:solidFill>
                  <a:srgbClr val="FFFF00"/>
                </a:solidFill>
              </a:rPr>
              <a:t> la caratteristica di provocare inquinamento dell'ambiente in cui vengono adoperati.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Rectangle 2"/>
          <p:cNvSpPr>
            <a:spLocks noChangeArrowheads="1"/>
          </p:cNvSpPr>
          <p:nvPr/>
        </p:nvSpPr>
        <p:spPr bwMode="auto">
          <a:xfrm>
            <a:off x="179388" y="612845"/>
            <a:ext cx="8713787" cy="5632311"/>
          </a:xfrm>
          <a:prstGeom prst="rect">
            <a:avLst/>
          </a:prstGeom>
          <a:noFill/>
          <a:ln w="9525">
            <a:noFill/>
            <a:miter lim="800000"/>
            <a:headEnd/>
            <a:tailEnd/>
          </a:ln>
          <a:effectLst/>
        </p:spPr>
        <p:txBody>
          <a:bodyPr anchor="ctr">
            <a:spAutoFit/>
          </a:bodyPr>
          <a:lstStyle/>
          <a:p>
            <a:pPr algn="just"/>
            <a:r>
              <a:rPr lang="it-IT" sz="2400" dirty="0">
                <a:solidFill>
                  <a:srgbClr val="FFFF00"/>
                </a:solidFill>
              </a:rPr>
              <a:t>Le metodologie preventive sono diverse e tendono principalmente a: </a:t>
            </a:r>
          </a:p>
          <a:p>
            <a:pPr algn="just">
              <a:buFontTx/>
              <a:buAutoNum type="arabicParenR"/>
            </a:pPr>
            <a:r>
              <a:rPr lang="it-IT" sz="2400" dirty="0">
                <a:solidFill>
                  <a:srgbClr val="FFFF00"/>
                </a:solidFill>
              </a:rPr>
              <a:t> ridurre l'umidità del legno che è la causa di insediamenti non solo fungini, ma anche </a:t>
            </a:r>
            <a:r>
              <a:rPr lang="it-IT" sz="2400" dirty="0" err="1">
                <a:solidFill>
                  <a:srgbClr val="FFFF00"/>
                </a:solidFill>
              </a:rPr>
              <a:t>entomatici</a:t>
            </a:r>
            <a:r>
              <a:rPr lang="it-IT" sz="2400" dirty="0">
                <a:solidFill>
                  <a:srgbClr val="FFFF00"/>
                </a:solidFill>
              </a:rPr>
              <a:t>; </a:t>
            </a:r>
          </a:p>
          <a:p>
            <a:pPr algn="just">
              <a:buFontTx/>
              <a:buAutoNum type="arabicParenR"/>
            </a:pPr>
            <a:r>
              <a:rPr lang="it-IT" sz="2400" dirty="0">
                <a:solidFill>
                  <a:srgbClr val="FFFF00"/>
                </a:solidFill>
              </a:rPr>
              <a:t> ridurre le escursioni termiche nel manufatto; </a:t>
            </a:r>
          </a:p>
          <a:p>
            <a:pPr algn="just">
              <a:buFontTx/>
              <a:buAutoNum type="arabicParenR"/>
            </a:pPr>
            <a:r>
              <a:rPr lang="it-IT" sz="2400" dirty="0">
                <a:solidFill>
                  <a:srgbClr val="FFFF00"/>
                </a:solidFill>
              </a:rPr>
              <a:t> ridurre le scabrosità delle superfici che è motivo di richiamo per le femmine degli insetti per la deposizione delle uova; </a:t>
            </a:r>
          </a:p>
          <a:p>
            <a:pPr algn="just">
              <a:buFontTx/>
              <a:buAutoNum type="arabicParenR"/>
            </a:pPr>
            <a:r>
              <a:rPr lang="it-IT" sz="2400" dirty="0">
                <a:solidFill>
                  <a:srgbClr val="FFFF00"/>
                </a:solidFill>
              </a:rPr>
              <a:t> favorire la circolazione dell'aria. </a:t>
            </a:r>
          </a:p>
          <a:p>
            <a:pPr algn="just"/>
            <a:endParaRPr lang="it-IT" sz="2400" dirty="0">
              <a:solidFill>
                <a:srgbClr val="FFFF00"/>
              </a:solidFill>
            </a:endParaRPr>
          </a:p>
          <a:p>
            <a:pPr algn="just"/>
            <a:r>
              <a:rPr lang="it-IT" sz="2400" dirty="0">
                <a:solidFill>
                  <a:srgbClr val="FFFF00"/>
                </a:solidFill>
              </a:rPr>
              <a:t>Hanno il vantaggio di essere duraturi nel tempo, di non essere inquinanti, di agevolare la durabilità del legno e, considerata la durata di efficacia, di essere nel complesso più economici. </a:t>
            </a:r>
          </a:p>
          <a:p>
            <a:pPr algn="just"/>
            <a:endParaRPr lang="it-IT" sz="2400" dirty="0">
              <a:solidFill>
                <a:srgbClr val="FFFF00"/>
              </a:solidFill>
            </a:endParaRPr>
          </a:p>
          <a:p>
            <a:pPr algn="just"/>
            <a:r>
              <a:rPr lang="it-IT" sz="2400" dirty="0">
                <a:solidFill>
                  <a:srgbClr val="FFFF00"/>
                </a:solidFill>
              </a:rPr>
              <a:t>I due metodi (difesa curativa e preventiva) devono integrarsi tra loro ed essere adattati alle peculiari caratteristiche del manufatto e della sua collocazione.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Text Box 2"/>
          <p:cNvSpPr txBox="1">
            <a:spLocks noChangeArrowheads="1"/>
          </p:cNvSpPr>
          <p:nvPr/>
        </p:nvSpPr>
        <p:spPr bwMode="auto">
          <a:xfrm>
            <a:off x="0" y="188640"/>
            <a:ext cx="4392612" cy="579438"/>
          </a:xfrm>
          <a:prstGeom prst="rect">
            <a:avLst/>
          </a:prstGeom>
          <a:noFill/>
          <a:ln w="9525">
            <a:noFill/>
            <a:miter lim="800000"/>
            <a:headEnd/>
            <a:tailEnd/>
          </a:ln>
          <a:effectLst/>
        </p:spPr>
        <p:txBody>
          <a:bodyPr>
            <a:spAutoFit/>
          </a:bodyPr>
          <a:lstStyle/>
          <a:p>
            <a:pPr>
              <a:spcBef>
                <a:spcPct val="50000"/>
              </a:spcBef>
            </a:pPr>
            <a:r>
              <a:rPr lang="it-IT" sz="3200" dirty="0">
                <a:solidFill>
                  <a:srgbClr val="FFFF00"/>
                </a:solidFill>
              </a:rPr>
              <a:t>NOTA SPESE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60" name="Rectangle 4"/>
          <p:cNvSpPr>
            <a:spLocks noChangeArrowheads="1"/>
          </p:cNvSpPr>
          <p:nvPr/>
        </p:nvSpPr>
        <p:spPr bwMode="auto">
          <a:xfrm>
            <a:off x="179388" y="30163"/>
            <a:ext cx="8713787" cy="6797675"/>
          </a:xfrm>
          <a:prstGeom prst="rect">
            <a:avLst/>
          </a:prstGeom>
          <a:noFill/>
          <a:ln w="9525">
            <a:noFill/>
            <a:miter lim="800000"/>
            <a:headEnd/>
            <a:tailEnd/>
          </a:ln>
          <a:effectLst/>
        </p:spPr>
        <p:txBody>
          <a:bodyPr anchor="ctr">
            <a:spAutoFit/>
          </a:bodyPr>
          <a:lstStyle/>
          <a:p>
            <a:pPr algn="just"/>
            <a:r>
              <a:rPr lang="it-IT" sz="2000">
                <a:solidFill>
                  <a:srgbClr val="FFFF00"/>
                </a:solidFill>
              </a:rPr>
              <a:t>1. </a:t>
            </a:r>
            <a:r>
              <a:rPr lang="it-IT" sz="2000" b="1">
                <a:solidFill>
                  <a:srgbClr val="FFFF00"/>
                </a:solidFill>
              </a:rPr>
              <a:t>Alterazioni cromatiche</a:t>
            </a:r>
            <a:r>
              <a:rPr lang="it-IT" sz="2000">
                <a:solidFill>
                  <a:srgbClr val="FFFF00"/>
                </a:solidFill>
              </a:rPr>
              <a:t> sulle strutture lignee delle coperture, dei soffitti e dei solai e su pannelli lignei di varia natura, soprattutto di pareti e soffitti; nei tavolati si presentano più frequentemente nei punti di contatto tra una tavola e l'altra; sono generalmente dovuti a infiltrazioni di acqua piovana, ad umidità di risalita o ad umidità di condensa. </a:t>
            </a:r>
            <a:r>
              <a:rPr lang="it-IT" sz="2000" b="1">
                <a:solidFill>
                  <a:srgbClr val="FFFF00"/>
                </a:solidFill>
              </a:rPr>
              <a:t>Queste zone sono più facilmente suscettibili all'instaurarsi di infestazioni entomatiche</a:t>
            </a:r>
            <a:r>
              <a:rPr lang="it-IT" sz="2000">
                <a:solidFill>
                  <a:srgbClr val="FFFF00"/>
                </a:solidFill>
              </a:rPr>
              <a:t>.</a:t>
            </a:r>
          </a:p>
          <a:p>
            <a:pPr algn="just"/>
            <a:r>
              <a:rPr lang="it-IT" sz="2000">
                <a:solidFill>
                  <a:srgbClr val="FFFF00"/>
                </a:solidFill>
              </a:rPr>
              <a:t>2. </a:t>
            </a:r>
            <a:r>
              <a:rPr lang="it-IT" sz="2000" b="1">
                <a:solidFill>
                  <a:srgbClr val="FFFF00"/>
                </a:solidFill>
              </a:rPr>
              <a:t>Presenza di fori sulle superfici lignee, </a:t>
            </a:r>
            <a:r>
              <a:rPr lang="it-IT" sz="2000">
                <a:solidFill>
                  <a:srgbClr val="FFFF00"/>
                </a:solidFill>
              </a:rPr>
              <a:t>realizzati da Coleotteri Anobidi (fori di forma tondeggiante) e Cerambicidi (fori di forma ovale). Essi rappresentano le terminazioni di gallerie larvali lunghe, a volte oltre 1O cm, praticati dagli insetti prima di fuoriuscire all'esterno allo stadio di adulto</a:t>
            </a:r>
            <a:r>
              <a:rPr lang="it-IT" sz="2000" b="1">
                <a:solidFill>
                  <a:srgbClr val="FFFF00"/>
                </a:solidFill>
              </a:rPr>
              <a:t>; o su fregi in gesso di strutture murarie</a:t>
            </a:r>
            <a:r>
              <a:rPr lang="it-IT" sz="2000">
                <a:solidFill>
                  <a:srgbClr val="FFFF00"/>
                </a:solidFill>
              </a:rPr>
              <a:t> che possono rappresentare fori di farfallamento o d’ingresso di nidi pedotrofici,  realizzati da imenotteri solitari</a:t>
            </a:r>
          </a:p>
          <a:p>
            <a:pPr algn="just"/>
            <a:r>
              <a:rPr lang="it-IT" sz="2000">
                <a:solidFill>
                  <a:srgbClr val="FFFF00"/>
                </a:solidFill>
              </a:rPr>
              <a:t>3. </a:t>
            </a:r>
            <a:r>
              <a:rPr lang="it-IT" sz="2000" b="1">
                <a:solidFill>
                  <a:srgbClr val="FFFF00"/>
                </a:solidFill>
              </a:rPr>
              <a:t>Presenza di rosume sulle superfici dei manufatti lignei</a:t>
            </a:r>
            <a:r>
              <a:rPr lang="it-IT" sz="2000">
                <a:solidFill>
                  <a:srgbClr val="FFFF00"/>
                </a:solidFill>
              </a:rPr>
              <a:t>: è indice che l'infestazione da parte degli insetti xilofagi è in atto. Il rosume è facilmente riscontrabile all'interno di contenitori (cassettiere, armadi, credenze) che </a:t>
            </a:r>
            <a:r>
              <a:rPr lang="it-IT" sz="2000" b="1">
                <a:solidFill>
                  <a:srgbClr val="FFFF00"/>
                </a:solidFill>
              </a:rPr>
              <a:t>non vengono aperti di frequente</a:t>
            </a:r>
            <a:r>
              <a:rPr lang="it-IT" sz="2000">
                <a:solidFill>
                  <a:srgbClr val="FFFF00"/>
                </a:solidFill>
              </a:rPr>
              <a:t> o su superfici lignee di ambienti poco frequentati e quindi non spolverati con assiduità o nelle parti non a vista dei manufatti e talvolta, quando l'infestazione è molto attiva, anche alla base di oggetti di valore esposti al pubblico e costantemente spolverati.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ChangeArrowheads="1"/>
          </p:cNvSpPr>
          <p:nvPr/>
        </p:nvSpPr>
        <p:spPr bwMode="auto">
          <a:xfrm>
            <a:off x="179388" y="1351508"/>
            <a:ext cx="8713787" cy="4154984"/>
          </a:xfrm>
          <a:prstGeom prst="rect">
            <a:avLst/>
          </a:prstGeom>
          <a:noFill/>
          <a:ln w="9525">
            <a:noFill/>
            <a:miter lim="800000"/>
            <a:headEnd/>
            <a:tailEnd/>
          </a:ln>
          <a:effectLst/>
        </p:spPr>
        <p:txBody>
          <a:bodyPr anchor="ctr">
            <a:spAutoFit/>
          </a:bodyPr>
          <a:lstStyle/>
          <a:p>
            <a:pPr algn="just"/>
            <a:r>
              <a:rPr lang="it-IT" sz="2400" dirty="0">
                <a:solidFill>
                  <a:srgbClr val="FFFF00"/>
                </a:solidFill>
              </a:rPr>
              <a:t>4. </a:t>
            </a:r>
            <a:r>
              <a:rPr lang="it-IT" sz="2400" b="1" dirty="0">
                <a:solidFill>
                  <a:srgbClr val="FFFF00"/>
                </a:solidFill>
              </a:rPr>
              <a:t>Camminamenti </a:t>
            </a:r>
            <a:r>
              <a:rPr lang="it-IT" sz="2400" b="1" dirty="0" err="1">
                <a:solidFill>
                  <a:srgbClr val="FFFF00"/>
                </a:solidFill>
              </a:rPr>
              <a:t>termitici</a:t>
            </a:r>
            <a:r>
              <a:rPr lang="it-IT" sz="2400" dirty="0">
                <a:solidFill>
                  <a:srgbClr val="FFFF00"/>
                </a:solidFill>
              </a:rPr>
              <a:t> costituiti da tunnel costruiti su superfici murarie o lignee per consentire il passaggio delle termiti al riparo dalla luce, dato che le specie nostrane sono tutte lucifughe.</a:t>
            </a:r>
          </a:p>
          <a:p>
            <a:pPr algn="just"/>
            <a:r>
              <a:rPr lang="it-IT" sz="2400" dirty="0">
                <a:solidFill>
                  <a:srgbClr val="FFFF00"/>
                </a:solidFill>
              </a:rPr>
              <a:t>5. </a:t>
            </a:r>
            <a:r>
              <a:rPr lang="it-IT" sz="2400" b="1" dirty="0">
                <a:solidFill>
                  <a:srgbClr val="FFFF00"/>
                </a:solidFill>
              </a:rPr>
              <a:t>Cedimenti</a:t>
            </a:r>
            <a:r>
              <a:rPr lang="it-IT" sz="2400" dirty="0">
                <a:solidFill>
                  <a:srgbClr val="FFFF00"/>
                </a:solidFill>
              </a:rPr>
              <a:t>, anche lievi, di travi o tavolati in vicinanza di murature.</a:t>
            </a:r>
          </a:p>
          <a:p>
            <a:pPr algn="just"/>
            <a:r>
              <a:rPr lang="it-IT" sz="2400" dirty="0">
                <a:solidFill>
                  <a:srgbClr val="FFFF00"/>
                </a:solidFill>
              </a:rPr>
              <a:t>6. </a:t>
            </a:r>
            <a:r>
              <a:rPr lang="it-IT" sz="2400" b="1" dirty="0">
                <a:solidFill>
                  <a:srgbClr val="FFFF00"/>
                </a:solidFill>
              </a:rPr>
              <a:t>Avvallamenti o rigonfiamenti sospetti</a:t>
            </a:r>
            <a:r>
              <a:rPr lang="it-IT" sz="2400" dirty="0">
                <a:solidFill>
                  <a:srgbClr val="FFFF00"/>
                </a:solidFill>
              </a:rPr>
              <a:t> sulle superfici lignee.</a:t>
            </a:r>
          </a:p>
          <a:p>
            <a:pPr algn="just"/>
            <a:r>
              <a:rPr lang="it-IT" sz="2400" dirty="0">
                <a:solidFill>
                  <a:srgbClr val="FFFF00"/>
                </a:solidFill>
              </a:rPr>
              <a:t>7. </a:t>
            </a:r>
            <a:r>
              <a:rPr lang="it-IT" sz="2400" b="1" dirty="0">
                <a:solidFill>
                  <a:srgbClr val="FFFF00"/>
                </a:solidFill>
              </a:rPr>
              <a:t>Erosioni più o meno superficiali e/o gallerie</a:t>
            </a:r>
            <a:r>
              <a:rPr lang="it-IT" sz="2400" dirty="0">
                <a:solidFill>
                  <a:srgbClr val="FFFF00"/>
                </a:solidFill>
              </a:rPr>
              <a:t> su materiali diversi (come legno, tessuti, pellami, libri, documenti, stampe). Nel caso del legno le gallerie </a:t>
            </a:r>
            <a:r>
              <a:rPr lang="it-IT" sz="2400" dirty="0" err="1">
                <a:solidFill>
                  <a:srgbClr val="FFFF00"/>
                </a:solidFill>
              </a:rPr>
              <a:t>entomatiche</a:t>
            </a:r>
            <a:r>
              <a:rPr lang="it-IT" sz="2400" dirty="0">
                <a:solidFill>
                  <a:srgbClr val="FFFF00"/>
                </a:solidFill>
              </a:rPr>
              <a:t> possono rendere il legno spugnoso e ridurne notevolmente la capacità meccanica, specialmente nelle testate delle travi.</a:t>
            </a:r>
          </a:p>
          <a:p>
            <a:pPr algn="just"/>
            <a:r>
              <a:rPr lang="it-IT" sz="2400" dirty="0">
                <a:solidFill>
                  <a:srgbClr val="FFFF00"/>
                </a:solidFill>
              </a:rPr>
              <a:t>8. </a:t>
            </a:r>
            <a:r>
              <a:rPr lang="it-IT" sz="2400" b="1" dirty="0">
                <a:solidFill>
                  <a:srgbClr val="FFFF00"/>
                </a:solidFill>
              </a:rPr>
              <a:t>Presenza di larve, esuvie o adulti</a:t>
            </a:r>
            <a:r>
              <a:rPr lang="it-IT" sz="2400" dirty="0">
                <a:solidFill>
                  <a:srgbClr val="FFFF00"/>
                </a:solidFill>
              </a:rPr>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Rectangle 2"/>
          <p:cNvSpPr>
            <a:spLocks noChangeArrowheads="1"/>
          </p:cNvSpPr>
          <p:nvPr/>
        </p:nvSpPr>
        <p:spPr bwMode="auto">
          <a:xfrm>
            <a:off x="0" y="30163"/>
            <a:ext cx="8964613" cy="6797675"/>
          </a:xfrm>
          <a:prstGeom prst="rect">
            <a:avLst/>
          </a:prstGeom>
          <a:noFill/>
          <a:ln w="9525">
            <a:noFill/>
            <a:miter lim="800000"/>
            <a:headEnd/>
            <a:tailEnd/>
          </a:ln>
          <a:effectLst/>
        </p:spPr>
        <p:txBody>
          <a:bodyPr anchor="ctr">
            <a:spAutoFit/>
          </a:bodyPr>
          <a:lstStyle/>
          <a:p>
            <a:pPr algn="just"/>
            <a:r>
              <a:rPr lang="it-IT" sz="2000" b="1" i="1" dirty="0">
                <a:solidFill>
                  <a:srgbClr val="FFFF00"/>
                </a:solidFill>
              </a:rPr>
              <a:t>Punti in cui guardare</a:t>
            </a:r>
            <a:endParaRPr lang="it-IT" sz="2000" dirty="0">
              <a:solidFill>
                <a:srgbClr val="FFFF00"/>
              </a:solidFill>
            </a:endParaRPr>
          </a:p>
          <a:p>
            <a:pPr algn="just"/>
            <a:r>
              <a:rPr lang="it-IT" sz="2000" dirty="0">
                <a:solidFill>
                  <a:srgbClr val="FFFF00"/>
                </a:solidFill>
              </a:rPr>
              <a:t>Un oggetto o un manufatto mobile può essere facilmente osservato in tutte le sue parti, mentre per una struttura lignea fissa è necessario individuare i punti da sottoporre a controllo per ottenere dati sufficientemente rappresentativi della situazione generale. Nell'osservazione vanno privilegiati:</a:t>
            </a:r>
          </a:p>
          <a:p>
            <a:pPr algn="just"/>
            <a:r>
              <a:rPr lang="it-IT" sz="2000" dirty="0">
                <a:solidFill>
                  <a:srgbClr val="FFFF00"/>
                </a:solidFill>
              </a:rPr>
              <a:t>1. </a:t>
            </a:r>
            <a:r>
              <a:rPr lang="it-IT" sz="2000" b="1" dirty="0">
                <a:solidFill>
                  <a:srgbClr val="FFFF00"/>
                </a:solidFill>
              </a:rPr>
              <a:t>le testate delle travi</a:t>
            </a:r>
            <a:r>
              <a:rPr lang="it-IT" sz="2000" dirty="0">
                <a:solidFill>
                  <a:srgbClr val="FFFF00"/>
                </a:solidFill>
              </a:rPr>
              <a:t>, specialmente se sono annegate nel muro;</a:t>
            </a:r>
          </a:p>
          <a:p>
            <a:pPr algn="just"/>
            <a:r>
              <a:rPr lang="it-IT" sz="2000" dirty="0">
                <a:solidFill>
                  <a:srgbClr val="FFFF00"/>
                </a:solidFill>
              </a:rPr>
              <a:t>2. </a:t>
            </a:r>
            <a:r>
              <a:rPr lang="it-IT" sz="2000" b="1" dirty="0">
                <a:solidFill>
                  <a:srgbClr val="FFFF00"/>
                </a:solidFill>
              </a:rPr>
              <a:t>le superfici delle travi</a:t>
            </a:r>
            <a:r>
              <a:rPr lang="it-IT" sz="2000" dirty="0">
                <a:solidFill>
                  <a:srgbClr val="FFFF00"/>
                </a:solidFill>
              </a:rPr>
              <a:t>, specialmente nelle zone con presenza di residui 	di corteccia; </a:t>
            </a:r>
          </a:p>
          <a:p>
            <a:pPr algn="just"/>
            <a:r>
              <a:rPr lang="it-IT" sz="2000" dirty="0">
                <a:solidFill>
                  <a:srgbClr val="FFFF00"/>
                </a:solidFill>
              </a:rPr>
              <a:t>3. i correnti ripartitori lignei, frequenti nelle strutture antiche;</a:t>
            </a:r>
          </a:p>
          <a:p>
            <a:pPr algn="just"/>
            <a:r>
              <a:rPr lang="it-IT" sz="2000" dirty="0">
                <a:solidFill>
                  <a:srgbClr val="FFFF00"/>
                </a:solidFill>
              </a:rPr>
              <a:t>4. </a:t>
            </a:r>
            <a:r>
              <a:rPr lang="it-IT" sz="2000" b="1" dirty="0">
                <a:solidFill>
                  <a:srgbClr val="FFFF00"/>
                </a:solidFill>
              </a:rPr>
              <a:t>i punti di contatto tra legno e metallo</a:t>
            </a:r>
            <a:r>
              <a:rPr lang="it-IT" sz="2000" dirty="0">
                <a:solidFill>
                  <a:srgbClr val="FFFF00"/>
                </a:solidFill>
              </a:rPr>
              <a:t>; </a:t>
            </a:r>
          </a:p>
          <a:p>
            <a:pPr algn="just"/>
            <a:r>
              <a:rPr lang="it-IT" sz="2000" dirty="0">
                <a:solidFill>
                  <a:srgbClr val="FFFF00"/>
                </a:solidFill>
              </a:rPr>
              <a:t>5. </a:t>
            </a:r>
            <a:r>
              <a:rPr lang="it-IT" sz="2000" b="1" dirty="0">
                <a:solidFill>
                  <a:srgbClr val="FFFF00"/>
                </a:solidFill>
              </a:rPr>
              <a:t>le tavole</a:t>
            </a:r>
            <a:r>
              <a:rPr lang="it-IT" sz="2000" dirty="0">
                <a:solidFill>
                  <a:srgbClr val="FFFF00"/>
                </a:solidFill>
              </a:rPr>
              <a:t> nei punti di contatto con le strutture, sia lignee che murarie;</a:t>
            </a:r>
          </a:p>
          <a:p>
            <a:pPr algn="just"/>
            <a:r>
              <a:rPr lang="it-IT" sz="2000" dirty="0">
                <a:solidFill>
                  <a:srgbClr val="FFFF00"/>
                </a:solidFill>
              </a:rPr>
              <a:t>6. i punti di giuntura tra le tavole;</a:t>
            </a:r>
          </a:p>
          <a:p>
            <a:pPr algn="just"/>
            <a:r>
              <a:rPr lang="it-IT" sz="2000" dirty="0">
                <a:solidFill>
                  <a:srgbClr val="FFFF00"/>
                </a:solidFill>
              </a:rPr>
              <a:t>7. i punti in cui, in date precedenti, sono state effettuate sostituzioni 	lignee parziali;</a:t>
            </a:r>
          </a:p>
          <a:p>
            <a:pPr algn="just"/>
            <a:r>
              <a:rPr lang="it-IT" sz="2000" dirty="0">
                <a:solidFill>
                  <a:srgbClr val="FFFF00"/>
                </a:solidFill>
              </a:rPr>
              <a:t>8. </a:t>
            </a:r>
            <a:r>
              <a:rPr lang="it-IT" sz="2000" b="1" dirty="0">
                <a:solidFill>
                  <a:srgbClr val="FFFF00"/>
                </a:solidFill>
              </a:rPr>
              <a:t>i punti in cui si notano anomalie cromatiche e/o avvallamenti, </a:t>
            </a:r>
            <a:r>
              <a:rPr lang="it-IT" sz="2000" b="1" dirty="0" smtClean="0">
                <a:solidFill>
                  <a:srgbClr val="FFFF00"/>
                </a:solidFill>
              </a:rPr>
              <a:t>rigonfiamenti</a:t>
            </a:r>
            <a:r>
              <a:rPr lang="it-IT" sz="2000" b="1" dirty="0">
                <a:solidFill>
                  <a:srgbClr val="FFFF00"/>
                </a:solidFill>
              </a:rPr>
              <a:t>, fessurazioni o presenza di materiale sospetto</a:t>
            </a:r>
            <a:r>
              <a:rPr lang="it-IT" sz="2000" dirty="0">
                <a:solidFill>
                  <a:srgbClr val="FFFF00"/>
                </a:solidFill>
              </a:rPr>
              <a:t> </a:t>
            </a:r>
            <a:r>
              <a:rPr lang="it-IT" sz="2000" dirty="0" smtClean="0">
                <a:solidFill>
                  <a:srgbClr val="FFFF00"/>
                </a:solidFill>
              </a:rPr>
              <a:t>(</a:t>
            </a:r>
            <a:r>
              <a:rPr lang="it-IT" sz="2000" dirty="0">
                <a:solidFill>
                  <a:srgbClr val="FFFF00"/>
                </a:solidFill>
              </a:rPr>
              <a:t>come granuli polverosi, </a:t>
            </a:r>
            <a:r>
              <a:rPr lang="it-IT" sz="2000" dirty="0" err="1">
                <a:solidFill>
                  <a:srgbClr val="FFFF00"/>
                </a:solidFill>
              </a:rPr>
              <a:t>rosume</a:t>
            </a:r>
            <a:r>
              <a:rPr lang="it-IT" sz="2000" dirty="0">
                <a:solidFill>
                  <a:srgbClr val="FFFF00"/>
                </a:solidFill>
              </a:rPr>
              <a:t>, camminamenti </a:t>
            </a:r>
            <a:r>
              <a:rPr lang="it-IT" sz="2000" dirty="0" err="1">
                <a:solidFill>
                  <a:srgbClr val="FFFF00"/>
                </a:solidFill>
              </a:rPr>
              <a:t>termitici</a:t>
            </a:r>
            <a:r>
              <a:rPr lang="it-IT" sz="2000" dirty="0">
                <a:solidFill>
                  <a:srgbClr val="FFFF00"/>
                </a:solidFill>
              </a:rPr>
              <a:t>);</a:t>
            </a:r>
          </a:p>
          <a:p>
            <a:pPr algn="just"/>
            <a:r>
              <a:rPr lang="it-IT" sz="2000" dirty="0">
                <a:solidFill>
                  <a:srgbClr val="FFFF00"/>
                </a:solidFill>
              </a:rPr>
              <a:t>9. </a:t>
            </a:r>
            <a:r>
              <a:rPr lang="it-IT" sz="2000" dirty="0" smtClean="0">
                <a:solidFill>
                  <a:srgbClr val="FFFF00"/>
                </a:solidFill>
              </a:rPr>
              <a:t> </a:t>
            </a:r>
            <a:r>
              <a:rPr lang="it-IT" sz="2000" b="1" dirty="0" smtClean="0">
                <a:solidFill>
                  <a:srgbClr val="FFFF00"/>
                </a:solidFill>
              </a:rPr>
              <a:t>le </a:t>
            </a:r>
            <a:r>
              <a:rPr lang="it-IT" sz="2000" b="1" dirty="0">
                <a:solidFill>
                  <a:srgbClr val="FFFF00"/>
                </a:solidFill>
              </a:rPr>
              <a:t>zone poco aerate;</a:t>
            </a:r>
          </a:p>
          <a:p>
            <a:pPr algn="just"/>
            <a:r>
              <a:rPr lang="it-IT" sz="2000" dirty="0">
                <a:solidFill>
                  <a:srgbClr val="FFFF00"/>
                </a:solidFill>
              </a:rPr>
              <a:t>10. </a:t>
            </a:r>
            <a:r>
              <a:rPr lang="it-IT" sz="2000" b="1" dirty="0">
                <a:solidFill>
                  <a:srgbClr val="FFFF00"/>
                </a:solidFill>
              </a:rPr>
              <a:t>le zone esposte a nord</a:t>
            </a:r>
            <a:r>
              <a:rPr lang="it-IT" sz="2000" dirty="0">
                <a:solidFill>
                  <a:srgbClr val="FFFF00"/>
                </a:solidFill>
              </a:rPr>
              <a:t>;</a:t>
            </a:r>
          </a:p>
          <a:p>
            <a:pPr algn="just"/>
            <a:r>
              <a:rPr lang="it-IT" sz="2000" dirty="0">
                <a:solidFill>
                  <a:srgbClr val="FFFF00"/>
                </a:solidFill>
              </a:rPr>
              <a:t>11. le zone prossime a condutture idriche e termiche;</a:t>
            </a:r>
          </a:p>
          <a:p>
            <a:pPr algn="just"/>
            <a:r>
              <a:rPr lang="it-IT" sz="2000" dirty="0">
                <a:solidFill>
                  <a:srgbClr val="FFFF00"/>
                </a:solidFill>
              </a:rPr>
              <a:t>12. le intercapedini tra tetto e soffitto.</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2"/>
          <p:cNvSpPr>
            <a:spLocks noChangeArrowheads="1"/>
          </p:cNvSpPr>
          <p:nvPr/>
        </p:nvSpPr>
        <p:spPr bwMode="auto">
          <a:xfrm>
            <a:off x="1" y="58847"/>
            <a:ext cx="9144000" cy="6740307"/>
          </a:xfrm>
          <a:prstGeom prst="rect">
            <a:avLst/>
          </a:prstGeom>
          <a:noFill/>
          <a:ln w="9525">
            <a:noFill/>
            <a:miter lim="800000"/>
            <a:headEnd/>
            <a:tailEnd/>
          </a:ln>
          <a:effectLst/>
        </p:spPr>
        <p:txBody>
          <a:bodyPr wrap="square" anchor="ctr">
            <a:spAutoFit/>
          </a:bodyPr>
          <a:lstStyle/>
          <a:p>
            <a:pPr algn="just"/>
            <a:r>
              <a:rPr lang="it-IT" sz="2400" b="1" dirty="0">
                <a:solidFill>
                  <a:srgbClr val="FFFF00"/>
                </a:solidFill>
              </a:rPr>
              <a:t>SAGGI</a:t>
            </a:r>
          </a:p>
          <a:p>
            <a:pPr algn="just"/>
            <a:r>
              <a:rPr lang="it-IT" sz="2400" dirty="0">
                <a:solidFill>
                  <a:srgbClr val="FFFF00"/>
                </a:solidFill>
              </a:rPr>
              <a:t>Qualora l'esame visivo non fornisca dati sufficienti per una valutazione realistica della situazione sanitaria, come nel caso delle testate delle travi lignee dei solai e delle coperture, si rende necessario effettuare saggi che permettano la valutazione anche delle parti non a vista, come ad esempio le testate annegate nel muro.</a:t>
            </a:r>
          </a:p>
          <a:p>
            <a:pPr algn="just"/>
            <a:r>
              <a:rPr lang="it-IT" sz="2400" dirty="0">
                <a:solidFill>
                  <a:srgbClr val="FFFF00"/>
                </a:solidFill>
              </a:rPr>
              <a:t>Il primo saggio viene generalmente effettuato su travi che si presentino macchiate o che si trovino vicino a chiazze sul muro, intorno alloro punto di appoggio</a:t>
            </a:r>
          </a:p>
          <a:p>
            <a:pPr algn="just"/>
            <a:r>
              <a:rPr lang="it-IT" sz="2400" dirty="0">
                <a:solidFill>
                  <a:srgbClr val="FFFF00"/>
                </a:solidFill>
              </a:rPr>
              <a:t>Per non causare danni alla superficie muraria a vista, specialmente se è affrescata o mosaicata, generalmente si procede dall'esterno del muro (se si tratta di solai) o dal tetto (se si tratta di coperture).</a:t>
            </a:r>
          </a:p>
          <a:p>
            <a:pPr algn="just"/>
            <a:r>
              <a:rPr lang="it-IT" sz="2400" dirty="0">
                <a:solidFill>
                  <a:srgbClr val="FFFF00"/>
                </a:solidFill>
              </a:rPr>
              <a:t>Un solo saggio può non essere sufficiente per valutare la situazione complessiva, specialmente se sono state rilevate infestazioni </a:t>
            </a:r>
            <a:r>
              <a:rPr lang="it-IT" sz="2400" dirty="0" err="1">
                <a:solidFill>
                  <a:srgbClr val="FFFF00"/>
                </a:solidFill>
              </a:rPr>
              <a:t>termitiche</a:t>
            </a:r>
            <a:r>
              <a:rPr lang="it-IT" sz="2400" dirty="0">
                <a:solidFill>
                  <a:srgbClr val="FFFF00"/>
                </a:solidFill>
              </a:rPr>
              <a:t>.</a:t>
            </a:r>
          </a:p>
          <a:p>
            <a:pPr algn="just"/>
            <a:r>
              <a:rPr lang="it-IT" sz="2400" dirty="0">
                <a:solidFill>
                  <a:srgbClr val="FFFF00"/>
                </a:solidFill>
              </a:rPr>
              <a:t>In caso di ritrovamento di attacchi </a:t>
            </a:r>
            <a:r>
              <a:rPr lang="it-IT" sz="2400" dirty="0" err="1">
                <a:solidFill>
                  <a:srgbClr val="FFFF00"/>
                </a:solidFill>
              </a:rPr>
              <a:t>termitici</a:t>
            </a:r>
            <a:r>
              <a:rPr lang="it-IT" sz="2400" dirty="0">
                <a:solidFill>
                  <a:srgbClr val="FFFF00"/>
                </a:solidFill>
              </a:rPr>
              <a:t> in monumenti di grande interesse storico ed artistico è opportuno estendere i saggi a tutte le testate delle travi se si vuole fare un programma di salvaguardia di tutte le strutture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Rectangle 2"/>
          <p:cNvSpPr>
            <a:spLocks noChangeArrowheads="1"/>
          </p:cNvSpPr>
          <p:nvPr/>
        </p:nvSpPr>
        <p:spPr bwMode="auto">
          <a:xfrm>
            <a:off x="1" y="845264"/>
            <a:ext cx="9144000" cy="5170646"/>
          </a:xfrm>
          <a:prstGeom prst="rect">
            <a:avLst/>
          </a:prstGeom>
          <a:noFill/>
          <a:ln w="9525">
            <a:noFill/>
            <a:miter lim="800000"/>
            <a:headEnd/>
            <a:tailEnd/>
          </a:ln>
          <a:effectLst/>
        </p:spPr>
        <p:txBody>
          <a:bodyPr wrap="square" anchor="ctr">
            <a:spAutoFit/>
          </a:bodyPr>
          <a:lstStyle/>
          <a:p>
            <a:pPr algn="just"/>
            <a:r>
              <a:rPr lang="it-IT" sz="2200" b="1" i="1" dirty="0">
                <a:solidFill>
                  <a:srgbClr val="FFFF00"/>
                </a:solidFill>
              </a:rPr>
              <a:t>Prelevamento del campione</a:t>
            </a:r>
          </a:p>
          <a:p>
            <a:pPr algn="just"/>
            <a:endParaRPr lang="it-IT" sz="2200" dirty="0">
              <a:solidFill>
                <a:srgbClr val="FFFF00"/>
              </a:solidFill>
            </a:endParaRPr>
          </a:p>
          <a:p>
            <a:pPr algn="just"/>
            <a:r>
              <a:rPr lang="it-IT" sz="2200" dirty="0">
                <a:solidFill>
                  <a:srgbClr val="FFFF00"/>
                </a:solidFill>
              </a:rPr>
              <a:t>Il campione, possibilmente non distruttivo, sarà costituito da:</a:t>
            </a:r>
          </a:p>
          <a:p>
            <a:pPr algn="just"/>
            <a:r>
              <a:rPr lang="it-IT" sz="2200" dirty="0">
                <a:solidFill>
                  <a:srgbClr val="FFFF00"/>
                </a:solidFill>
              </a:rPr>
              <a:t>1. </a:t>
            </a:r>
            <a:r>
              <a:rPr lang="it-IT" sz="2200" b="1" dirty="0">
                <a:solidFill>
                  <a:srgbClr val="FFFF00"/>
                </a:solidFill>
              </a:rPr>
              <a:t>insetti interi o parti di insetti</a:t>
            </a:r>
            <a:r>
              <a:rPr lang="it-IT" sz="2200" dirty="0">
                <a:solidFill>
                  <a:srgbClr val="FFFF00"/>
                </a:solidFill>
              </a:rPr>
              <a:t> trovati prevalentemente nelle parti poco visitate e poco spolverate;</a:t>
            </a:r>
          </a:p>
          <a:p>
            <a:pPr algn="just"/>
            <a:r>
              <a:rPr lang="it-IT" sz="2200" dirty="0">
                <a:solidFill>
                  <a:srgbClr val="FFFF00"/>
                </a:solidFill>
              </a:rPr>
              <a:t>2. </a:t>
            </a:r>
            <a:r>
              <a:rPr lang="it-IT" sz="2200" b="1" dirty="0" err="1">
                <a:solidFill>
                  <a:srgbClr val="FFFF00"/>
                </a:solidFill>
              </a:rPr>
              <a:t>rosume</a:t>
            </a:r>
            <a:r>
              <a:rPr lang="it-IT" sz="2200" dirty="0">
                <a:solidFill>
                  <a:srgbClr val="FFFF00"/>
                </a:solidFill>
              </a:rPr>
              <a:t> trovato nelle gallerie del legno; </a:t>
            </a:r>
          </a:p>
          <a:p>
            <a:pPr algn="just"/>
            <a:r>
              <a:rPr lang="it-IT" sz="2200" dirty="0">
                <a:solidFill>
                  <a:srgbClr val="FFFF00"/>
                </a:solidFill>
              </a:rPr>
              <a:t>3. </a:t>
            </a:r>
            <a:r>
              <a:rPr lang="it-IT" sz="2200" b="1" dirty="0" err="1">
                <a:solidFill>
                  <a:srgbClr val="FFFF00"/>
                </a:solidFill>
              </a:rPr>
              <a:t>rosume</a:t>
            </a:r>
            <a:r>
              <a:rPr lang="it-IT" sz="2200" b="1" dirty="0">
                <a:solidFill>
                  <a:srgbClr val="FFFF00"/>
                </a:solidFill>
              </a:rPr>
              <a:t> </a:t>
            </a:r>
            <a:r>
              <a:rPr lang="it-IT" sz="2200" dirty="0">
                <a:solidFill>
                  <a:srgbClr val="FFFF00"/>
                </a:solidFill>
              </a:rPr>
              <a:t>trovato al di sotto degli oggetti o strutture esaminati;</a:t>
            </a:r>
          </a:p>
          <a:p>
            <a:pPr algn="just"/>
            <a:r>
              <a:rPr lang="it-IT" sz="2200" dirty="0">
                <a:solidFill>
                  <a:srgbClr val="FFFF00"/>
                </a:solidFill>
              </a:rPr>
              <a:t>4. </a:t>
            </a:r>
            <a:r>
              <a:rPr lang="it-IT" sz="2200" b="1" dirty="0">
                <a:solidFill>
                  <a:srgbClr val="FFFF00"/>
                </a:solidFill>
              </a:rPr>
              <a:t>parti di gallerie</a:t>
            </a:r>
            <a:r>
              <a:rPr lang="it-IT" sz="2200" dirty="0">
                <a:solidFill>
                  <a:srgbClr val="FFFF00"/>
                </a:solidFill>
              </a:rPr>
              <a:t> artificiali </a:t>
            </a:r>
            <a:r>
              <a:rPr lang="it-IT" sz="2200" dirty="0" err="1">
                <a:solidFill>
                  <a:srgbClr val="FFFF00"/>
                </a:solidFill>
              </a:rPr>
              <a:t>termitiche</a:t>
            </a:r>
            <a:r>
              <a:rPr lang="it-IT" sz="2200" dirty="0">
                <a:solidFill>
                  <a:srgbClr val="FFFF00"/>
                </a:solidFill>
              </a:rPr>
              <a:t>;</a:t>
            </a:r>
          </a:p>
          <a:p>
            <a:pPr algn="just"/>
            <a:r>
              <a:rPr lang="it-IT" sz="2200" dirty="0">
                <a:solidFill>
                  <a:srgbClr val="FFFF00"/>
                </a:solidFill>
              </a:rPr>
              <a:t>5. </a:t>
            </a:r>
            <a:r>
              <a:rPr lang="it-IT" sz="2200" b="1" dirty="0">
                <a:solidFill>
                  <a:srgbClr val="FFFF00"/>
                </a:solidFill>
              </a:rPr>
              <a:t>materiale vario</a:t>
            </a:r>
            <a:r>
              <a:rPr lang="it-IT" sz="2200" dirty="0">
                <a:solidFill>
                  <a:srgbClr val="FFFF00"/>
                </a:solidFill>
              </a:rPr>
              <a:t> raccolto nei punti esaminati e quant'altro possa essere utile ad individuare gli insetti responsabili dei danni.</a:t>
            </a:r>
          </a:p>
          <a:p>
            <a:pPr algn="just"/>
            <a:r>
              <a:rPr lang="it-IT" sz="2200" dirty="0">
                <a:solidFill>
                  <a:srgbClr val="FFFF00"/>
                </a:solidFill>
              </a:rPr>
              <a:t>Ogni campione deve portare le indicazioni precise della data e del posto in cui è stato prelevato. Non si deve mai mescolare un campione con un altro anche se sono apparentemente simili e provenienti dalla stessa area.</a:t>
            </a:r>
          </a:p>
          <a:p>
            <a:pPr algn="just"/>
            <a:r>
              <a:rPr lang="it-IT" sz="2200" dirty="0">
                <a:solidFill>
                  <a:srgbClr val="FFFF00"/>
                </a:solidFill>
              </a:rPr>
              <a:t>Sarà necessario procedere alla documentazione fotografica delle zone campionate.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ChangeArrowheads="1"/>
          </p:cNvSpPr>
          <p:nvPr/>
        </p:nvSpPr>
        <p:spPr bwMode="auto">
          <a:xfrm>
            <a:off x="0" y="582067"/>
            <a:ext cx="8893175" cy="5693866"/>
          </a:xfrm>
          <a:prstGeom prst="rect">
            <a:avLst/>
          </a:prstGeom>
          <a:noFill/>
          <a:ln w="9525">
            <a:noFill/>
            <a:miter lim="800000"/>
            <a:headEnd/>
            <a:tailEnd/>
          </a:ln>
          <a:effectLst/>
        </p:spPr>
        <p:txBody>
          <a:bodyPr wrap="square" anchor="ctr">
            <a:spAutoFit/>
          </a:bodyPr>
          <a:lstStyle/>
          <a:p>
            <a:r>
              <a:rPr lang="it-IT" sz="2800" b="1" i="1" dirty="0">
                <a:solidFill>
                  <a:srgbClr val="FFFF00"/>
                </a:solidFill>
              </a:rPr>
              <a:t>Esame del campione</a:t>
            </a:r>
          </a:p>
          <a:p>
            <a:endParaRPr lang="it-IT" sz="2800" dirty="0">
              <a:solidFill>
                <a:srgbClr val="FFFF00"/>
              </a:solidFill>
            </a:endParaRPr>
          </a:p>
          <a:p>
            <a:r>
              <a:rPr lang="it-IT" sz="2800" dirty="0">
                <a:solidFill>
                  <a:srgbClr val="FFFF00"/>
                </a:solidFill>
              </a:rPr>
              <a:t>Dovrà essere eseguito da personale specializzato (VOI!!!) in grado  di determinare la/e specie degli insetti responsabili del degrado. </a:t>
            </a:r>
          </a:p>
          <a:p>
            <a:endParaRPr lang="it-IT" sz="2800" dirty="0">
              <a:solidFill>
                <a:srgbClr val="FFFF00"/>
              </a:solidFill>
            </a:endParaRPr>
          </a:p>
          <a:p>
            <a:r>
              <a:rPr lang="it-IT" sz="2800" dirty="0">
                <a:solidFill>
                  <a:srgbClr val="FFFF00"/>
                </a:solidFill>
              </a:rPr>
              <a:t>In dipendenza delle peculiarità del manufatto, dell'ubicazione, della specie legnosa, dell'età, delle circostanze che hanno consentito l'insediamento </a:t>
            </a:r>
            <a:r>
              <a:rPr lang="it-IT" sz="2800" dirty="0" err="1">
                <a:solidFill>
                  <a:srgbClr val="FFFF00"/>
                </a:solidFill>
              </a:rPr>
              <a:t>entomatico</a:t>
            </a:r>
            <a:r>
              <a:rPr lang="it-IT" sz="2800" dirty="0">
                <a:solidFill>
                  <a:srgbClr val="FFFF00"/>
                </a:solidFill>
              </a:rPr>
              <a:t> e il suo sviluppo, </a:t>
            </a:r>
          </a:p>
          <a:p>
            <a:r>
              <a:rPr lang="it-IT" sz="2800" dirty="0">
                <a:solidFill>
                  <a:srgbClr val="FFFF00"/>
                </a:solidFill>
              </a:rPr>
              <a:t>può dare indicazioni idonee ad attuare un programma di risanamento e di salvaguardia del bene culturale interessato.</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Rectangle 2"/>
          <p:cNvSpPr>
            <a:spLocks noChangeArrowheads="1"/>
          </p:cNvSpPr>
          <p:nvPr/>
        </p:nvSpPr>
        <p:spPr bwMode="auto">
          <a:xfrm>
            <a:off x="0" y="480566"/>
            <a:ext cx="9144000" cy="6001643"/>
          </a:xfrm>
          <a:prstGeom prst="rect">
            <a:avLst/>
          </a:prstGeom>
          <a:noFill/>
          <a:ln w="9525">
            <a:noFill/>
            <a:miter lim="800000"/>
            <a:headEnd/>
            <a:tailEnd/>
          </a:ln>
          <a:effectLst/>
        </p:spPr>
        <p:txBody>
          <a:bodyPr anchor="ctr">
            <a:spAutoFit/>
          </a:bodyPr>
          <a:lstStyle/>
          <a:p>
            <a:pPr algn="just"/>
            <a:r>
              <a:rPr lang="it-IT" sz="2400" b="1" dirty="0">
                <a:solidFill>
                  <a:srgbClr val="FFFF00"/>
                </a:solidFill>
              </a:rPr>
              <a:t>Come preparare una relazione tecnica</a:t>
            </a:r>
          </a:p>
          <a:p>
            <a:pPr algn="just"/>
            <a:endParaRPr lang="it-IT" sz="2400" dirty="0">
              <a:solidFill>
                <a:srgbClr val="FFFF00"/>
              </a:solidFill>
            </a:endParaRPr>
          </a:p>
          <a:p>
            <a:pPr algn="just"/>
            <a:r>
              <a:rPr lang="it-IT" sz="2400" dirty="0">
                <a:solidFill>
                  <a:srgbClr val="FFFF00"/>
                </a:solidFill>
              </a:rPr>
              <a:t>Quando si viene chiamati per verificare un attacco da parte di agenti biotici di degrado dei beni culturali, in particolare da parte di insetti xilofagi, è necessario, prima di dare un qualsiasi parere, raccogliere i dati necessari attraverso sopralluoghi, raccolta di campioni non distruttivi, esame delle condizioni ambientali in cui il bene culturale è collocato, per redigere una relazione tecnica. La struttura della relazione può seguire questo schema:</a:t>
            </a:r>
          </a:p>
          <a:p>
            <a:pPr algn="just"/>
            <a:endParaRPr lang="it-IT" sz="2400" dirty="0">
              <a:solidFill>
                <a:srgbClr val="FFFF00"/>
              </a:solidFill>
            </a:endParaRPr>
          </a:p>
          <a:p>
            <a:pPr algn="just">
              <a:buFontTx/>
              <a:buAutoNum type="arabicPeriod"/>
            </a:pPr>
            <a:r>
              <a:rPr lang="it-IT" sz="2400" b="1" i="1" dirty="0">
                <a:solidFill>
                  <a:srgbClr val="FFFF00"/>
                </a:solidFill>
              </a:rPr>
              <a:t>Premessa</a:t>
            </a:r>
          </a:p>
          <a:p>
            <a:pPr algn="just">
              <a:buFontTx/>
              <a:buAutoNum type="arabicPeriod"/>
            </a:pPr>
            <a:r>
              <a:rPr lang="it-IT" sz="2400" b="1" i="1" dirty="0">
                <a:solidFill>
                  <a:srgbClr val="FFFF00"/>
                </a:solidFill>
              </a:rPr>
              <a:t>Scopo dell'indagine</a:t>
            </a:r>
            <a:r>
              <a:rPr lang="it-IT" sz="2400" dirty="0">
                <a:solidFill>
                  <a:srgbClr val="FFFF00"/>
                </a:solidFill>
              </a:rPr>
              <a:t> </a:t>
            </a:r>
          </a:p>
          <a:p>
            <a:pPr algn="just">
              <a:buFontTx/>
              <a:buAutoNum type="arabicPeriod"/>
            </a:pPr>
            <a:r>
              <a:rPr lang="it-IT" sz="2400" b="1" i="1" dirty="0">
                <a:solidFill>
                  <a:srgbClr val="FFFF00"/>
                </a:solidFill>
              </a:rPr>
              <a:t>Materiali </a:t>
            </a:r>
            <a:r>
              <a:rPr lang="it-IT" sz="2400" b="1" dirty="0">
                <a:solidFill>
                  <a:srgbClr val="FFFF00"/>
                </a:solidFill>
              </a:rPr>
              <a:t>e </a:t>
            </a:r>
            <a:r>
              <a:rPr lang="it-IT" sz="2400" b="1" i="1" dirty="0">
                <a:solidFill>
                  <a:srgbClr val="FFFF00"/>
                </a:solidFill>
              </a:rPr>
              <a:t>metodi</a:t>
            </a:r>
          </a:p>
          <a:p>
            <a:pPr algn="just">
              <a:buFontTx/>
              <a:buAutoNum type="arabicPeriod"/>
            </a:pPr>
            <a:r>
              <a:rPr lang="it-IT" sz="2400" b="1" i="1" dirty="0">
                <a:solidFill>
                  <a:srgbClr val="FFFF00"/>
                </a:solidFill>
              </a:rPr>
              <a:t>Risultati</a:t>
            </a:r>
          </a:p>
          <a:p>
            <a:pPr algn="just">
              <a:buFontTx/>
              <a:buAutoNum type="arabicPeriod"/>
            </a:pPr>
            <a:r>
              <a:rPr lang="it-IT" sz="2400" b="1" i="1" dirty="0">
                <a:solidFill>
                  <a:srgbClr val="FFFF00"/>
                </a:solidFill>
              </a:rPr>
              <a:t>Considerazioni</a:t>
            </a:r>
          </a:p>
          <a:p>
            <a:pPr algn="just">
              <a:buFontTx/>
              <a:buAutoNum type="arabicPeriod"/>
            </a:pPr>
            <a:r>
              <a:rPr lang="it-IT" sz="2400" b="1" i="1" dirty="0">
                <a:solidFill>
                  <a:srgbClr val="FFFF00"/>
                </a:solidFill>
              </a:rPr>
              <a:t>Suggerimenti o proposte di intervento</a:t>
            </a:r>
            <a:r>
              <a:rPr lang="it-IT" sz="2400" dirty="0">
                <a:solidFill>
                  <a:srgbClr val="FFFF00"/>
                </a:solidFill>
              </a:rPr>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Rectangle 2"/>
          <p:cNvSpPr>
            <a:spLocks noChangeArrowheads="1"/>
          </p:cNvSpPr>
          <p:nvPr/>
        </p:nvSpPr>
        <p:spPr bwMode="auto">
          <a:xfrm>
            <a:off x="179388" y="946150"/>
            <a:ext cx="8785225" cy="4965700"/>
          </a:xfrm>
          <a:prstGeom prst="rect">
            <a:avLst/>
          </a:prstGeom>
          <a:noFill/>
          <a:ln w="9525">
            <a:noFill/>
            <a:miter lim="800000"/>
            <a:headEnd/>
            <a:tailEnd/>
          </a:ln>
          <a:effectLst/>
        </p:spPr>
        <p:txBody>
          <a:bodyPr anchor="ctr">
            <a:spAutoFit/>
          </a:bodyPr>
          <a:lstStyle/>
          <a:p>
            <a:r>
              <a:rPr lang="it-IT" sz="3200" b="1" i="1" dirty="0">
                <a:solidFill>
                  <a:srgbClr val="FFFF00"/>
                </a:solidFill>
              </a:rPr>
              <a:t>Premessa</a:t>
            </a:r>
            <a:endParaRPr lang="it-IT" sz="3200" dirty="0">
              <a:solidFill>
                <a:srgbClr val="FFFF00"/>
              </a:solidFill>
            </a:endParaRPr>
          </a:p>
          <a:p>
            <a:r>
              <a:rPr lang="it-IT" sz="3200" dirty="0">
                <a:solidFill>
                  <a:srgbClr val="FFFF00"/>
                </a:solidFill>
              </a:rPr>
              <a:t>In questa sezione vanno indicati i motivi per cui è stata richiesta la collaborazione, l'ente o la persona che ha dato l'incarico, la descrizione sommaria del manufatto da esaminare, il tempo concesso per l'espletamento dei rilievi sul posto e delle analisi di laboratorio e quant'altro possa essere ritenuto utile all'introduzione della problematica.</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1681</Words>
  <Application>Microsoft Office PowerPoint</Application>
  <PresentationFormat>Presentazione su schermo (4:3)</PresentationFormat>
  <Paragraphs>96</Paragraphs>
  <Slides>16</Slides>
  <Notes>0</Notes>
  <HiddenSlides>0</HiddenSlides>
  <MMClips>0</MMClips>
  <ScaleCrop>false</ScaleCrop>
  <HeadingPairs>
    <vt:vector size="4" baseType="variant">
      <vt:variant>
        <vt:lpstr>Tema</vt:lpstr>
      </vt:variant>
      <vt:variant>
        <vt:i4>1</vt:i4>
      </vt:variant>
      <vt:variant>
        <vt:lpstr>Titoli diapositive</vt:lpstr>
      </vt:variant>
      <vt:variant>
        <vt:i4>16</vt:i4>
      </vt:variant>
    </vt:vector>
  </HeadingPairs>
  <TitlesOfParts>
    <vt:vector size="17" baseType="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UNIFE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 leis</dc:creator>
  <cp:lastModifiedBy>marilena</cp:lastModifiedBy>
  <cp:revision>3</cp:revision>
  <dcterms:created xsi:type="dcterms:W3CDTF">2014-04-15T11:56:10Z</dcterms:created>
  <dcterms:modified xsi:type="dcterms:W3CDTF">2015-04-27T21:24:48Z</dcterms:modified>
</cp:coreProperties>
</file>