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2" r:id="rId4"/>
    <p:sldId id="261" r:id="rId5"/>
    <p:sldId id="288" r:id="rId6"/>
    <p:sldId id="259" r:id="rId7"/>
    <p:sldId id="260" r:id="rId8"/>
    <p:sldId id="285" r:id="rId9"/>
    <p:sldId id="258" r:id="rId10"/>
    <p:sldId id="292" r:id="rId11"/>
    <p:sldId id="289" r:id="rId12"/>
    <p:sldId id="263" r:id="rId13"/>
    <p:sldId id="280" r:id="rId14"/>
    <p:sldId id="286" r:id="rId15"/>
    <p:sldId id="290" r:id="rId16"/>
    <p:sldId id="291" r:id="rId17"/>
    <p:sldId id="283" r:id="rId18"/>
    <p:sldId id="265" r:id="rId19"/>
    <p:sldId id="266" r:id="rId20"/>
    <p:sldId id="267" r:id="rId21"/>
    <p:sldId id="268" r:id="rId22"/>
    <p:sldId id="270" r:id="rId23"/>
    <p:sldId id="271" r:id="rId24"/>
    <p:sldId id="272" r:id="rId25"/>
    <p:sldId id="273" r:id="rId26"/>
    <p:sldId id="276" r:id="rId27"/>
    <p:sldId id="281" r:id="rId28"/>
    <p:sldId id="293"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0d/KeQRhJvvphzwT9BfVw==" hashData="QLq7THByiyfldEwUpbt6OxY24Jbs9Be22m+gdsZ+lKavCyXFDzkLDMInZKqWmFcmGqFx89WzE7XE1vqu2UtZv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B3A47FA-257B-6841-9227-142001601F6E}" type="datetimeFigureOut">
              <a:rPr lang="it-IT" smtClean="0"/>
              <a:t>15/04/18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28943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B3A47FA-257B-6841-9227-142001601F6E}" type="datetimeFigureOut">
              <a:rPr lang="it-IT" smtClean="0"/>
              <a:t>15/04/18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29599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B3A47FA-257B-6841-9227-142001601F6E}" type="datetimeFigureOut">
              <a:rPr lang="it-IT" smtClean="0"/>
              <a:t>15/04/18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177095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B3A47FA-257B-6841-9227-142001601F6E}" type="datetimeFigureOut">
              <a:rPr lang="it-IT" smtClean="0"/>
              <a:t>15/04/18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11950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B3A47FA-257B-6841-9227-142001601F6E}" type="datetimeFigureOut">
              <a:rPr lang="it-IT" smtClean="0"/>
              <a:t>15/04/18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91800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B3A47FA-257B-6841-9227-142001601F6E}" type="datetimeFigureOut">
              <a:rPr lang="it-IT" smtClean="0"/>
              <a:t>15/04/18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18425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B3A47FA-257B-6841-9227-142001601F6E}" type="datetimeFigureOut">
              <a:rPr lang="it-IT" smtClean="0"/>
              <a:t>15/04/18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211733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B3A47FA-257B-6841-9227-142001601F6E}" type="datetimeFigureOut">
              <a:rPr lang="it-IT" smtClean="0"/>
              <a:t>15/04/18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248803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3A47FA-257B-6841-9227-142001601F6E}" type="datetimeFigureOut">
              <a:rPr lang="it-IT" smtClean="0"/>
              <a:t>15/04/18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10215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B3A47FA-257B-6841-9227-142001601F6E}" type="datetimeFigureOut">
              <a:rPr lang="it-IT" smtClean="0"/>
              <a:t>15/04/18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364803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B3A47FA-257B-6841-9227-142001601F6E}" type="datetimeFigureOut">
              <a:rPr lang="it-IT" smtClean="0"/>
              <a:t>15/04/18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BA8D1A-9BE3-9E48-AE51-5E5B8765F2F0}" type="slidenum">
              <a:rPr lang="it-IT" smtClean="0"/>
              <a:t>‹N›</a:t>
            </a:fld>
            <a:endParaRPr lang="it-IT"/>
          </a:p>
        </p:txBody>
      </p:sp>
    </p:spTree>
    <p:extLst>
      <p:ext uri="{BB962C8B-B14F-4D97-AF65-F5344CB8AC3E}">
        <p14:creationId xmlns:p14="http://schemas.microsoft.com/office/powerpoint/2010/main" val="106842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47FA-257B-6841-9227-142001601F6E}" type="datetimeFigureOut">
              <a:rPr lang="it-IT" smtClean="0"/>
              <a:t>15/04/18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A8D1A-9BE3-9E48-AE51-5E5B8765F2F0}" type="slidenum">
              <a:rPr lang="it-IT" smtClean="0"/>
              <a:t>‹N›</a:t>
            </a:fld>
            <a:endParaRPr lang="it-IT"/>
          </a:p>
        </p:txBody>
      </p:sp>
    </p:spTree>
    <p:extLst>
      <p:ext uri="{BB962C8B-B14F-4D97-AF65-F5344CB8AC3E}">
        <p14:creationId xmlns:p14="http://schemas.microsoft.com/office/powerpoint/2010/main" val="182410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749329" y="1143000"/>
            <a:ext cx="318709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1" hangingPunct="1">
              <a:defRPr/>
            </a:pPr>
            <a:r>
              <a:rPr lang="it-IT" sz="4400" b="1" dirty="0">
                <a:solidFill>
                  <a:srgbClr val="FFCC00"/>
                </a:solidFill>
                <a:effectLst>
                  <a:outerShdw blurRad="38100" dist="38100" dir="2700000" algn="tl">
                    <a:srgbClr val="000000"/>
                  </a:outerShdw>
                </a:effectLst>
                <a:cs typeface="+mn-cs"/>
              </a:rPr>
              <a:t>  </a:t>
            </a:r>
            <a:br>
              <a:rPr lang="it-IT" sz="4400" b="1" dirty="0">
                <a:solidFill>
                  <a:srgbClr val="FFCC00"/>
                </a:solidFill>
                <a:effectLst>
                  <a:outerShdw blurRad="38100" dist="38100" dir="2700000" algn="tl">
                    <a:srgbClr val="000000"/>
                  </a:outerShdw>
                </a:effectLst>
                <a:cs typeface="+mn-cs"/>
              </a:rPr>
            </a:br>
            <a:r>
              <a:rPr lang="it-IT" sz="4400" b="1" dirty="0">
                <a:solidFill>
                  <a:srgbClr val="FFCC00"/>
                </a:solidFill>
                <a:effectLst>
                  <a:outerShdw blurRad="38100" dist="38100" dir="2700000" algn="tl">
                    <a:srgbClr val="000000"/>
                  </a:outerShdw>
                </a:effectLst>
                <a:cs typeface="+mn-cs"/>
              </a:rPr>
              <a:t>IL SUBURBIO</a:t>
            </a:r>
          </a:p>
        </p:txBody>
      </p:sp>
    </p:spTree>
    <p:extLst>
      <p:ext uri="{BB962C8B-B14F-4D97-AF65-F5344CB8AC3E}">
        <p14:creationId xmlns:p14="http://schemas.microsoft.com/office/powerpoint/2010/main" val="3819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56456" y="884673"/>
            <a:ext cx="8234238" cy="646331"/>
          </a:xfrm>
          <a:prstGeom prst="rect">
            <a:avLst/>
          </a:prstGeom>
          <a:noFill/>
        </p:spPr>
        <p:txBody>
          <a:bodyPr wrap="square" rtlCol="0">
            <a:spAutoFit/>
          </a:bodyPr>
          <a:lstStyle/>
          <a:p>
            <a:pPr algn="just"/>
            <a:endParaRPr lang="it-IT" dirty="0">
              <a:solidFill>
                <a:srgbClr val="FFCC00"/>
              </a:solidFill>
            </a:endParaRPr>
          </a:p>
          <a:p>
            <a:pPr algn="just"/>
            <a:endParaRPr lang="it-IT" dirty="0">
              <a:solidFill>
                <a:srgbClr val="FFCC00"/>
              </a:solidFill>
            </a:endParaRPr>
          </a:p>
        </p:txBody>
      </p:sp>
      <p:sp>
        <p:nvSpPr>
          <p:cNvPr id="5" name="Rettangolo 4"/>
          <p:cNvSpPr/>
          <p:nvPr/>
        </p:nvSpPr>
        <p:spPr>
          <a:xfrm>
            <a:off x="109242" y="229075"/>
            <a:ext cx="8903323" cy="3970318"/>
          </a:xfrm>
          <a:prstGeom prst="rect">
            <a:avLst/>
          </a:prstGeom>
        </p:spPr>
        <p:txBody>
          <a:bodyPr wrap="square">
            <a:spAutoFit/>
          </a:bodyPr>
          <a:lstStyle/>
          <a:p>
            <a:pPr algn="just"/>
            <a:r>
              <a:rPr lang="it-IT" dirty="0">
                <a:solidFill>
                  <a:srgbClr val="FFCC00"/>
                </a:solidFill>
              </a:rPr>
              <a:t>Nel suburbio c’erano anche appezzamenti agricoli. Catone (</a:t>
            </a:r>
            <a:r>
              <a:rPr lang="it-IT" i="1" dirty="0">
                <a:solidFill>
                  <a:srgbClr val="FFCC00"/>
                </a:solidFill>
              </a:rPr>
              <a:t>De agri cultura</a:t>
            </a:r>
            <a:r>
              <a:rPr lang="it-IT" dirty="0">
                <a:solidFill>
                  <a:srgbClr val="FFCC00"/>
                </a:solidFill>
              </a:rPr>
              <a:t>, 8,2) parla ampiamente dell’</a:t>
            </a:r>
            <a:r>
              <a:rPr lang="it-IT" i="1" dirty="0" err="1">
                <a:solidFill>
                  <a:srgbClr val="FFCC00"/>
                </a:solidFill>
              </a:rPr>
              <a:t>hortus</a:t>
            </a:r>
            <a:r>
              <a:rPr lang="it-IT" dirty="0">
                <a:solidFill>
                  <a:srgbClr val="FFCC00"/>
                </a:solidFill>
              </a:rPr>
              <a:t> che, votato alla produzione di un </a:t>
            </a:r>
            <a:r>
              <a:rPr lang="it-IT" i="1" dirty="0">
                <a:solidFill>
                  <a:srgbClr val="FFCC00"/>
                </a:solidFill>
              </a:rPr>
              <a:t>surplus</a:t>
            </a:r>
            <a:r>
              <a:rPr lang="it-IT" dirty="0">
                <a:solidFill>
                  <a:srgbClr val="FFCC00"/>
                </a:solidFill>
              </a:rPr>
              <a:t> da vendere, doveva essere dedicato alla coltivazione di prodotti estremamente deperibili (ortaggi, frutta, fiori, erbe curative), che richiedevano un punto di mercato velocemente raggiungibile. </a:t>
            </a:r>
          </a:p>
          <a:p>
            <a:pPr algn="just"/>
            <a:r>
              <a:rPr lang="it-IT" dirty="0">
                <a:solidFill>
                  <a:srgbClr val="FFCC00"/>
                </a:solidFill>
              </a:rPr>
              <a:t>Le verdure erano parte essenziale del pasto romano soprattutto dei poveri, bollite o crude in insalata, mescolate con carni di animali  o usate nel </a:t>
            </a:r>
            <a:r>
              <a:rPr lang="it-IT" i="1" dirty="0" err="1">
                <a:solidFill>
                  <a:srgbClr val="FFCC00"/>
                </a:solidFill>
              </a:rPr>
              <a:t>moretum</a:t>
            </a:r>
            <a:r>
              <a:rPr lang="it-IT" dirty="0">
                <a:solidFill>
                  <a:srgbClr val="FFCC00"/>
                </a:solidFill>
              </a:rPr>
              <a:t>, specie di pasticcio di verdure e formaggio. I fiori erano largamente impiegati nella preparazione di essenze profumate e unguenti e talora anche impiegati in cucina. Alcune varietà, particolarmente melliflue, si associavano all’apicoltura, attività redditizia. Infine erano richiesti come elementi ornamentali, anche intrecciati in corone e festoni da collocare presso abitazioni, santuari e sepolcri.</a:t>
            </a:r>
          </a:p>
          <a:p>
            <a:pPr algn="just"/>
            <a:r>
              <a:rPr lang="it-IT" dirty="0">
                <a:solidFill>
                  <a:srgbClr val="FFCC00"/>
                </a:solidFill>
              </a:rPr>
              <a:t>Negli </a:t>
            </a:r>
            <a:r>
              <a:rPr lang="it-IT" i="1" dirty="0" err="1">
                <a:solidFill>
                  <a:srgbClr val="FFCC00"/>
                </a:solidFill>
              </a:rPr>
              <a:t>horti</a:t>
            </a:r>
            <a:r>
              <a:rPr lang="it-IT" dirty="0">
                <a:solidFill>
                  <a:srgbClr val="FFCC00"/>
                </a:solidFill>
              </a:rPr>
              <a:t> (piccoli appezzamenti di terreno recintati) potevano esserci o non esserci case in muratura o materiali deperibili o anche capanne. Si trattava di piccole proprietà a gestione familiare, con coltivazioni di carattere intensivo.</a:t>
            </a:r>
          </a:p>
        </p:txBody>
      </p:sp>
      <p:pic>
        <p:nvPicPr>
          <p:cNvPr id="6" name="Immagine 5"/>
          <p:cNvPicPr>
            <a:picLocks noChangeAspect="1"/>
          </p:cNvPicPr>
          <p:nvPr/>
        </p:nvPicPr>
        <p:blipFill>
          <a:blip r:embed="rId2"/>
          <a:stretch>
            <a:fillRect/>
          </a:stretch>
        </p:blipFill>
        <p:spPr>
          <a:xfrm>
            <a:off x="202326" y="4300993"/>
            <a:ext cx="2032000" cy="1625600"/>
          </a:xfrm>
          <a:prstGeom prst="rect">
            <a:avLst/>
          </a:prstGeom>
        </p:spPr>
      </p:pic>
      <p:pic>
        <p:nvPicPr>
          <p:cNvPr id="8" name="Immagin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3399" y="5207000"/>
            <a:ext cx="2608095" cy="1651000"/>
          </a:xfrm>
          <a:prstGeom prst="rect">
            <a:avLst/>
          </a:prstGeom>
        </p:spPr>
      </p:pic>
      <p:pic>
        <p:nvPicPr>
          <p:cNvPr id="9" name="Immagine 8"/>
          <p:cNvPicPr>
            <a:picLocks noChangeAspect="1"/>
          </p:cNvPicPr>
          <p:nvPr/>
        </p:nvPicPr>
        <p:blipFill>
          <a:blip r:embed="rId4"/>
          <a:stretch>
            <a:fillRect/>
          </a:stretch>
        </p:blipFill>
        <p:spPr>
          <a:xfrm>
            <a:off x="4654695" y="4062807"/>
            <a:ext cx="2997200" cy="2705100"/>
          </a:xfrm>
          <a:prstGeom prst="rect">
            <a:avLst/>
          </a:prstGeom>
        </p:spPr>
      </p:pic>
      <p:pic>
        <p:nvPicPr>
          <p:cNvPr id="11" name="Immagin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90065" y="5207000"/>
            <a:ext cx="2222500" cy="1556615"/>
          </a:xfrm>
          <a:prstGeom prst="rect">
            <a:avLst/>
          </a:prstGeom>
        </p:spPr>
      </p:pic>
    </p:spTree>
    <p:extLst>
      <p:ext uri="{BB962C8B-B14F-4D97-AF65-F5344CB8AC3E}">
        <p14:creationId xmlns:p14="http://schemas.microsoft.com/office/powerpoint/2010/main" val="361012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0890" y="116453"/>
            <a:ext cx="8707906" cy="1754327"/>
          </a:xfrm>
          <a:prstGeom prst="rect">
            <a:avLst/>
          </a:prstGeom>
          <a:noFill/>
        </p:spPr>
        <p:txBody>
          <a:bodyPr wrap="square" rtlCol="0">
            <a:spAutoFit/>
          </a:bodyPr>
          <a:lstStyle/>
          <a:p>
            <a:pPr algn="just"/>
            <a:r>
              <a:rPr lang="it-IT" dirty="0">
                <a:solidFill>
                  <a:srgbClr val="FFCC00"/>
                </a:solidFill>
              </a:rPr>
              <a:t>Dal I a.C. gli </a:t>
            </a:r>
            <a:r>
              <a:rPr lang="it-IT" i="1" dirty="0" err="1">
                <a:solidFill>
                  <a:srgbClr val="FFCC00"/>
                </a:solidFill>
              </a:rPr>
              <a:t>horti</a:t>
            </a:r>
            <a:r>
              <a:rPr lang="it-IT" dirty="0">
                <a:solidFill>
                  <a:srgbClr val="FFCC00"/>
                </a:solidFill>
              </a:rPr>
              <a:t> tendono a trasformarsi in parchi di ville suburbane, ville di piacere poco lontano dalla città. Es. </a:t>
            </a:r>
            <a:r>
              <a:rPr lang="it-IT" dirty="0" err="1">
                <a:solidFill>
                  <a:srgbClr val="FFCC00"/>
                </a:solidFill>
              </a:rPr>
              <a:t>Lucullo</a:t>
            </a:r>
            <a:r>
              <a:rPr lang="it-IT" dirty="0">
                <a:solidFill>
                  <a:srgbClr val="FFCC00"/>
                </a:solidFill>
              </a:rPr>
              <a:t>, vittorioso su Mitridate re del Ponto, realizzò (66 a.C.) il primo grande parco-giardino privato romano, con aiuole, boschetti, padiglioni, portici, ninfei: </a:t>
            </a:r>
            <a:r>
              <a:rPr lang="it-IT" i="1" dirty="0" err="1">
                <a:solidFill>
                  <a:srgbClr val="FFCC00"/>
                </a:solidFill>
              </a:rPr>
              <a:t>Horti</a:t>
            </a:r>
            <a:r>
              <a:rPr lang="it-IT" i="1" dirty="0">
                <a:solidFill>
                  <a:srgbClr val="FFCC00"/>
                </a:solidFill>
              </a:rPr>
              <a:t> Luculliani</a:t>
            </a:r>
            <a:r>
              <a:rPr lang="it-IT" dirty="0">
                <a:solidFill>
                  <a:srgbClr val="FFCC00"/>
                </a:solidFill>
              </a:rPr>
              <a:t>; seguirono altri casi, quali gli </a:t>
            </a:r>
            <a:r>
              <a:rPr lang="it-IT" i="1" dirty="0" err="1">
                <a:solidFill>
                  <a:srgbClr val="FFCC00"/>
                </a:solidFill>
              </a:rPr>
              <a:t>Horti</a:t>
            </a:r>
            <a:r>
              <a:rPr lang="it-IT" i="1" dirty="0">
                <a:solidFill>
                  <a:srgbClr val="FFCC00"/>
                </a:solidFill>
              </a:rPr>
              <a:t> Sallustiani</a:t>
            </a:r>
            <a:r>
              <a:rPr lang="it-IT" dirty="0">
                <a:solidFill>
                  <a:srgbClr val="FFCC00"/>
                </a:solidFill>
              </a:rPr>
              <a:t> prima di Cesare, dal 30 a.C. circa di Sallustio </a:t>
            </a:r>
            <a:r>
              <a:rPr lang="it-IT" dirty="0" err="1">
                <a:solidFill>
                  <a:srgbClr val="FFCC00"/>
                </a:solidFill>
              </a:rPr>
              <a:t>Crispo</a:t>
            </a:r>
            <a:r>
              <a:rPr lang="it-IT" dirty="0">
                <a:solidFill>
                  <a:srgbClr val="FFCC00"/>
                </a:solidFill>
              </a:rPr>
              <a:t>, poi augustei; </a:t>
            </a:r>
            <a:r>
              <a:rPr lang="it-IT" i="1" dirty="0" err="1">
                <a:solidFill>
                  <a:srgbClr val="FFCC00"/>
                </a:solidFill>
              </a:rPr>
              <a:t>Lamiani</a:t>
            </a:r>
            <a:r>
              <a:rPr lang="it-IT" i="1" dirty="0">
                <a:solidFill>
                  <a:srgbClr val="FFCC00"/>
                </a:solidFill>
              </a:rPr>
              <a:t> </a:t>
            </a:r>
            <a:r>
              <a:rPr lang="it-IT" dirty="0">
                <a:solidFill>
                  <a:srgbClr val="FFCC00"/>
                </a:solidFill>
              </a:rPr>
              <a:t>dagli inizi I d.C. di L. Emilio Lamia e da età tiberiana di proprietà imperiale ecc. </a:t>
            </a: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336" y="1952707"/>
            <a:ext cx="4678163" cy="3508622"/>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7398" y="1870780"/>
            <a:ext cx="4146601" cy="2885593"/>
          </a:xfrm>
          <a:prstGeom prst="rect">
            <a:avLst/>
          </a:prstGeom>
        </p:spPr>
      </p:pic>
      <p:pic>
        <p:nvPicPr>
          <p:cNvPr id="5" name="Immagine 4"/>
          <p:cNvPicPr>
            <a:picLocks noChangeAspect="1"/>
          </p:cNvPicPr>
          <p:nvPr/>
        </p:nvPicPr>
        <p:blipFill>
          <a:blip r:embed="rId4"/>
          <a:stretch>
            <a:fillRect/>
          </a:stretch>
        </p:blipFill>
        <p:spPr>
          <a:xfrm>
            <a:off x="4997398" y="4444507"/>
            <a:ext cx="3365500" cy="2413000"/>
          </a:xfrm>
          <a:prstGeom prst="rect">
            <a:avLst/>
          </a:prstGeom>
        </p:spPr>
      </p:pic>
      <p:cxnSp>
        <p:nvCxnSpPr>
          <p:cNvPr id="7" name="Connettore 1 6"/>
          <p:cNvCxnSpPr/>
          <p:nvPr/>
        </p:nvCxnSpPr>
        <p:spPr>
          <a:xfrm>
            <a:off x="2266797" y="1174292"/>
            <a:ext cx="2881290" cy="13518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4997398" y="1504137"/>
            <a:ext cx="513970" cy="32522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28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31546" y="319641"/>
            <a:ext cx="8759148" cy="2308324"/>
          </a:xfrm>
          <a:prstGeom prst="rect">
            <a:avLst/>
          </a:prstGeom>
        </p:spPr>
        <p:txBody>
          <a:bodyPr wrap="square">
            <a:spAutoFit/>
          </a:bodyPr>
          <a:lstStyle/>
          <a:p>
            <a:pPr algn="just"/>
            <a:r>
              <a:rPr lang="it-IT" dirty="0">
                <a:solidFill>
                  <a:srgbClr val="FFCC00"/>
                </a:solidFill>
              </a:rPr>
              <a:t>Inoltre nel suburbio si relegavano attività produttive. Es. a Verona in piazza Arditi, a seguito della realizzazione di un parcheggio (lavori iniziati nel 2008), in un’area di circa 1500 mq si è individuato un quartiere artigianale (sotto un cimitero, attivo tra il XIV e il XVII secolo pertinente alla chiesa di S. Silvestro e una serie di livelli di abbandono di età tardoimperiale), articolato attorno a tre strade </a:t>
            </a:r>
            <a:r>
              <a:rPr lang="it-IT" i="1" dirty="0" err="1">
                <a:solidFill>
                  <a:srgbClr val="FFCC00"/>
                </a:solidFill>
              </a:rPr>
              <a:t>glareatae</a:t>
            </a:r>
            <a:r>
              <a:rPr lang="it-IT" dirty="0">
                <a:solidFill>
                  <a:srgbClr val="FFCC00"/>
                </a:solidFill>
              </a:rPr>
              <a:t> che  definivano tre isolati. Il settore meglio esplorato era destinato prevalentemente alla produzione di ceramica comune da mensa, ma anche di lucerne, maschere e statuette, in prevalenza di divinità, e fu attivo tra l’età augustea e la metà del III secolo d.C. </a:t>
            </a:r>
          </a:p>
        </p:txBody>
      </p:sp>
      <p:pic>
        <p:nvPicPr>
          <p:cNvPr id="5" name="Immagine 4" descr="Verona piant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2506" y="2629018"/>
            <a:ext cx="4196680" cy="3925270"/>
          </a:xfrm>
          <a:prstGeom prst="rect">
            <a:avLst/>
          </a:prstGeom>
        </p:spPr>
      </p:pic>
      <p:sp>
        <p:nvSpPr>
          <p:cNvPr id="6" name="Ovale 5"/>
          <p:cNvSpPr/>
          <p:nvPr/>
        </p:nvSpPr>
        <p:spPr>
          <a:xfrm>
            <a:off x="3465043" y="5052900"/>
            <a:ext cx="224112" cy="22411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1976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39968" y="2919914"/>
            <a:ext cx="2539929" cy="3244348"/>
          </a:xfrm>
          <a:prstGeom prst="rect">
            <a:avLst/>
          </a:prstGeom>
        </p:spPr>
      </p:pic>
      <p:sp>
        <p:nvSpPr>
          <p:cNvPr id="3" name="Rettangolo 2"/>
          <p:cNvSpPr/>
          <p:nvPr/>
        </p:nvSpPr>
        <p:spPr>
          <a:xfrm>
            <a:off x="227780" y="763152"/>
            <a:ext cx="8793701" cy="1631216"/>
          </a:xfrm>
          <a:prstGeom prst="rect">
            <a:avLst/>
          </a:prstGeom>
        </p:spPr>
        <p:txBody>
          <a:bodyPr wrap="square">
            <a:spAutoFit/>
          </a:bodyPr>
          <a:lstStyle/>
          <a:p>
            <a:pPr algn="just"/>
            <a:r>
              <a:rPr lang="it-IT" sz="2000" dirty="0">
                <a:solidFill>
                  <a:srgbClr val="FFCC00"/>
                </a:solidFill>
              </a:rPr>
              <a:t>Vi sono state rinvenute almeno 9 fornaci, vasche per la decantazione dell’argilla, pozzi, fosse per la collocazione dei torni e il dispositivo in pietra per l’inserimento della base di un tornio. Tali strutture non funzionarono tutte contemporaneamente: a causa della loro estrema deperibilità vennero via via dismesse e rifatte, dopo tempi d’uso abbastanza brevi.</a:t>
            </a:r>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4631" y="4855294"/>
            <a:ext cx="1808270" cy="1849968"/>
          </a:xfrm>
          <a:prstGeom prst="rect">
            <a:avLst/>
          </a:prstGeom>
        </p:spPr>
      </p:pic>
      <p:pic>
        <p:nvPicPr>
          <p:cNvPr id="5" name="Immagine 4"/>
          <p:cNvPicPr>
            <a:picLocks noChangeAspect="1"/>
          </p:cNvPicPr>
          <p:nvPr/>
        </p:nvPicPr>
        <p:blipFill>
          <a:blip r:embed="rId4"/>
          <a:stretch>
            <a:fillRect/>
          </a:stretch>
        </p:blipFill>
        <p:spPr>
          <a:xfrm>
            <a:off x="345121" y="2816369"/>
            <a:ext cx="3944366" cy="2963909"/>
          </a:xfrm>
          <a:prstGeom prst="rect">
            <a:avLst/>
          </a:prstGeom>
        </p:spPr>
      </p:pic>
    </p:spTree>
    <p:extLst>
      <p:ext uri="{BB962C8B-B14F-4D97-AF65-F5344CB8AC3E}">
        <p14:creationId xmlns:p14="http://schemas.microsoft.com/office/powerpoint/2010/main" val="141636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1145" y="399530"/>
            <a:ext cx="8576736" cy="2308324"/>
          </a:xfrm>
          <a:prstGeom prst="rect">
            <a:avLst/>
          </a:prstGeom>
          <a:noFill/>
        </p:spPr>
        <p:txBody>
          <a:bodyPr wrap="square" rtlCol="0">
            <a:spAutoFit/>
          </a:bodyPr>
          <a:lstStyle/>
          <a:p>
            <a:pPr algn="just"/>
            <a:r>
              <a:rPr lang="it-IT" dirty="0">
                <a:solidFill>
                  <a:srgbClr val="FFCC00"/>
                </a:solidFill>
              </a:rPr>
              <a:t>Altra realtà marginale che veniva relegata nell’</a:t>
            </a:r>
            <a:r>
              <a:rPr lang="it-IT" i="1" dirty="0" err="1">
                <a:solidFill>
                  <a:srgbClr val="FFCC00"/>
                </a:solidFill>
              </a:rPr>
              <a:t>ager</a:t>
            </a:r>
            <a:r>
              <a:rPr lang="it-IT" dirty="0">
                <a:solidFill>
                  <a:srgbClr val="FFCC00"/>
                </a:solidFill>
              </a:rPr>
              <a:t> non </a:t>
            </a:r>
            <a:r>
              <a:rPr lang="it-IT" i="1" dirty="0" err="1">
                <a:solidFill>
                  <a:srgbClr val="FFCC00"/>
                </a:solidFill>
              </a:rPr>
              <a:t>inauguratus</a:t>
            </a:r>
            <a:r>
              <a:rPr lang="it-IT" dirty="0">
                <a:solidFill>
                  <a:srgbClr val="FFCC00"/>
                </a:solidFill>
              </a:rPr>
              <a:t>: discariche (scarti impuri). Quasi totale silenzio delle fonti in merito. A parte rito delle Vestali che dal tempio di Vesta sfilavano con lo sterco in una processione sacra lungo clivo Capitolino (che collegava il foro al Campidoglio in continuazione della via Sacra) fino alla porta Stercoraria: valicato attraverso questa il limite sacrale della città, il corteo si portava verso il Tevere e qui si liberava del fardello con un atto simbolico di purificazione della città.</a:t>
            </a:r>
          </a:p>
          <a:p>
            <a:pPr algn="just"/>
            <a:r>
              <a:rPr lang="it-IT" dirty="0">
                <a:solidFill>
                  <a:srgbClr val="FFCC00"/>
                </a:solidFill>
              </a:rPr>
              <a:t>Le discariche pubbliche dovevano comunque esistere: un’iscrizione (CIL VII 31615) attesta il divieto di tenere dentro la città ustrini, morti e immondizie, accomunati come impurità.</a:t>
            </a: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3324" y="2944518"/>
            <a:ext cx="4905579" cy="3468275"/>
          </a:xfrm>
          <a:prstGeom prst="rect">
            <a:avLst/>
          </a:prstGeom>
        </p:spPr>
      </p:pic>
    </p:spTree>
    <p:extLst>
      <p:ext uri="{BB962C8B-B14F-4D97-AF65-F5344CB8AC3E}">
        <p14:creationId xmlns:p14="http://schemas.microsoft.com/office/powerpoint/2010/main" val="128701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0936" y="354423"/>
            <a:ext cx="8305592" cy="1200329"/>
          </a:xfrm>
          <a:prstGeom prst="rect">
            <a:avLst/>
          </a:prstGeom>
        </p:spPr>
        <p:txBody>
          <a:bodyPr wrap="square">
            <a:spAutoFit/>
          </a:bodyPr>
          <a:lstStyle/>
          <a:p>
            <a:pPr algn="just"/>
            <a:r>
              <a:rPr lang="it-IT" dirty="0">
                <a:solidFill>
                  <a:srgbClr val="FFCC00"/>
                </a:solidFill>
              </a:rPr>
              <a:t>Negli ambiti suburbani una delle componenti fondamentali era rappresentata dalle </a:t>
            </a:r>
            <a:r>
              <a:rPr lang="it-IT" b="1" dirty="0">
                <a:solidFill>
                  <a:srgbClr val="FFCC00"/>
                </a:solidFill>
              </a:rPr>
              <a:t>strade</a:t>
            </a:r>
            <a:r>
              <a:rPr lang="it-IT" dirty="0">
                <a:solidFill>
                  <a:srgbClr val="FFCC00"/>
                </a:solidFill>
              </a:rPr>
              <a:t> che vi </a:t>
            </a:r>
            <a:r>
              <a:rPr lang="it-IT" b="1" dirty="0">
                <a:solidFill>
                  <a:srgbClr val="FFCC00"/>
                </a:solidFill>
              </a:rPr>
              <a:t>convergevano</a:t>
            </a:r>
            <a:r>
              <a:rPr lang="it-IT" dirty="0">
                <a:solidFill>
                  <a:srgbClr val="FFCC00"/>
                </a:solidFill>
              </a:rPr>
              <a:t> o se ne </a:t>
            </a:r>
            <a:r>
              <a:rPr lang="it-IT" b="1" dirty="0">
                <a:solidFill>
                  <a:srgbClr val="FFCC00"/>
                </a:solidFill>
              </a:rPr>
              <a:t>irradiavano</a:t>
            </a:r>
            <a:r>
              <a:rPr lang="it-IT" dirty="0">
                <a:solidFill>
                  <a:srgbClr val="FFCC00"/>
                </a:solidFill>
              </a:rPr>
              <a:t> per raggiugere i dintorni o mete lontane (collegamento con il retroterra e proiezione ad ampio raggio). Esempio: Aquileia.</a:t>
            </a:r>
          </a:p>
        </p:txBody>
      </p:sp>
      <p:pic>
        <p:nvPicPr>
          <p:cNvPr id="5" name="Picture 2" descr="C:\Documenti\Immagini\Topografia\Venetia strade e necropol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7282" y="1472947"/>
            <a:ext cx="3656818" cy="5327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372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erona piant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8236" y="945378"/>
            <a:ext cx="6127118" cy="5730861"/>
          </a:xfrm>
          <a:prstGeom prst="rect">
            <a:avLst/>
          </a:prstGeom>
        </p:spPr>
      </p:pic>
      <p:sp>
        <p:nvSpPr>
          <p:cNvPr id="3" name="Rettangolo 2"/>
          <p:cNvSpPr/>
          <p:nvPr/>
        </p:nvSpPr>
        <p:spPr>
          <a:xfrm>
            <a:off x="2565272" y="391380"/>
            <a:ext cx="3271373" cy="369332"/>
          </a:xfrm>
          <a:prstGeom prst="rect">
            <a:avLst/>
          </a:prstGeom>
        </p:spPr>
        <p:txBody>
          <a:bodyPr wrap="none">
            <a:spAutoFit/>
          </a:bodyPr>
          <a:lstStyle/>
          <a:p>
            <a:r>
              <a:rPr lang="it-IT" dirty="0">
                <a:solidFill>
                  <a:srgbClr val="FFCC00"/>
                </a:solidFill>
              </a:rPr>
              <a:t>Verona: caso di bretella stradale.</a:t>
            </a:r>
            <a:endParaRPr lang="it-IT" dirty="0"/>
          </a:p>
        </p:txBody>
      </p:sp>
    </p:spTree>
    <p:extLst>
      <p:ext uri="{BB962C8B-B14F-4D97-AF65-F5344CB8AC3E}">
        <p14:creationId xmlns:p14="http://schemas.microsoft.com/office/powerpoint/2010/main" val="381547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erona piant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538" y="1725718"/>
            <a:ext cx="5132918" cy="4800959"/>
          </a:xfrm>
          <a:prstGeom prst="rect">
            <a:avLst/>
          </a:prstGeom>
        </p:spPr>
      </p:pic>
      <p:sp>
        <p:nvSpPr>
          <p:cNvPr id="3" name="Ovale 2"/>
          <p:cNvSpPr/>
          <p:nvPr/>
        </p:nvSpPr>
        <p:spPr>
          <a:xfrm>
            <a:off x="2333045" y="4169333"/>
            <a:ext cx="224112" cy="22411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414146" y="529809"/>
            <a:ext cx="8419568" cy="369332"/>
          </a:xfrm>
          <a:prstGeom prst="rect">
            <a:avLst/>
          </a:prstGeom>
          <a:noFill/>
        </p:spPr>
        <p:txBody>
          <a:bodyPr wrap="none" rtlCol="0">
            <a:spAutoFit/>
          </a:bodyPr>
          <a:lstStyle/>
          <a:p>
            <a:r>
              <a:rPr lang="it-IT" dirty="0">
                <a:solidFill>
                  <a:srgbClr val="FFCC00"/>
                </a:solidFill>
              </a:rPr>
              <a:t>A Verona ipotesi di una stazione di sosta subito all’esterno della Porta </a:t>
            </a:r>
            <a:r>
              <a:rPr lang="it-IT" i="1" dirty="0" err="1">
                <a:solidFill>
                  <a:srgbClr val="FFCC00"/>
                </a:solidFill>
              </a:rPr>
              <a:t>Iovia</a:t>
            </a:r>
            <a:r>
              <a:rPr lang="it-IT" dirty="0">
                <a:solidFill>
                  <a:srgbClr val="FFCC00"/>
                </a:solidFill>
              </a:rPr>
              <a:t> (poi Borsari)</a:t>
            </a:r>
          </a:p>
        </p:txBody>
      </p:sp>
      <p:pic>
        <p:nvPicPr>
          <p:cNvPr id="5" name="Picture 4" descr="C:\Documents and Settings\Patrizia.Basso\Desktop\Convegno genova\Porta%20Borsar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9395" y="1449603"/>
            <a:ext cx="4774605" cy="3175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5595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923751" y="2209800"/>
            <a:ext cx="46482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it-IT" i="1" dirty="0">
              <a:solidFill>
                <a:srgbClr val="FFCC00"/>
              </a:solidFill>
            </a:endParaRPr>
          </a:p>
          <a:p>
            <a:r>
              <a:rPr lang="it-IT" sz="2000" i="1" dirty="0">
                <a:solidFill>
                  <a:srgbClr val="FFCC00"/>
                </a:solidFill>
              </a:rPr>
              <a:t>V(</a:t>
            </a:r>
            <a:r>
              <a:rPr lang="it-IT" sz="2000" i="1" dirty="0" err="1">
                <a:solidFill>
                  <a:srgbClr val="FFCC00"/>
                </a:solidFill>
              </a:rPr>
              <a:t>ivus</a:t>
            </a:r>
            <a:r>
              <a:rPr lang="it-IT" sz="2000" i="1" dirty="0">
                <a:solidFill>
                  <a:srgbClr val="FFCC00"/>
                </a:solidFill>
              </a:rPr>
              <a:t>) </a:t>
            </a:r>
            <a:r>
              <a:rPr lang="it-IT" sz="2000" i="1" dirty="0" err="1">
                <a:solidFill>
                  <a:srgbClr val="FFCC00"/>
                </a:solidFill>
              </a:rPr>
              <a:t>f</a:t>
            </a:r>
            <a:r>
              <a:rPr lang="it-IT" sz="2000" i="1" dirty="0">
                <a:solidFill>
                  <a:srgbClr val="FFCC00"/>
                </a:solidFill>
              </a:rPr>
              <a:t>(</a:t>
            </a:r>
            <a:r>
              <a:rPr lang="it-IT" sz="2000" i="1" dirty="0" err="1">
                <a:solidFill>
                  <a:srgbClr val="FFCC00"/>
                </a:solidFill>
              </a:rPr>
              <a:t>ecit</a:t>
            </a:r>
            <a:r>
              <a:rPr lang="it-IT" sz="2000" i="1" dirty="0">
                <a:solidFill>
                  <a:srgbClr val="FFCC00"/>
                </a:solidFill>
              </a:rPr>
              <a:t>)</a:t>
            </a:r>
          </a:p>
          <a:p>
            <a:r>
              <a:rPr lang="it-IT" sz="2000" i="1" dirty="0" err="1">
                <a:solidFill>
                  <a:srgbClr val="FFCC00"/>
                </a:solidFill>
              </a:rPr>
              <a:t>Q</a:t>
            </a:r>
            <a:r>
              <a:rPr lang="it-IT" sz="2000" i="1" dirty="0">
                <a:solidFill>
                  <a:srgbClr val="FFCC00"/>
                </a:solidFill>
              </a:rPr>
              <a:t>(</a:t>
            </a:r>
            <a:r>
              <a:rPr lang="it-IT" sz="2000" i="1" dirty="0" err="1">
                <a:solidFill>
                  <a:srgbClr val="FFCC00"/>
                </a:solidFill>
              </a:rPr>
              <a:t>uintus</a:t>
            </a:r>
            <a:r>
              <a:rPr lang="it-IT" sz="2000" i="1" dirty="0">
                <a:solidFill>
                  <a:srgbClr val="FFCC00"/>
                </a:solidFill>
              </a:rPr>
              <a:t>) </a:t>
            </a:r>
            <a:r>
              <a:rPr lang="it-IT" sz="2000" i="1" dirty="0" err="1">
                <a:solidFill>
                  <a:srgbClr val="FFCC00"/>
                </a:solidFill>
              </a:rPr>
              <a:t>Spurius</a:t>
            </a:r>
            <a:r>
              <a:rPr lang="it-IT" sz="2000" i="1" dirty="0">
                <a:solidFill>
                  <a:srgbClr val="FFCC00"/>
                </a:solidFill>
              </a:rPr>
              <a:t> Senecio </a:t>
            </a:r>
          </a:p>
          <a:p>
            <a:r>
              <a:rPr lang="it-IT" sz="2000" i="1" dirty="0" err="1">
                <a:solidFill>
                  <a:srgbClr val="FFCC00"/>
                </a:solidFill>
              </a:rPr>
              <a:t>sibi</a:t>
            </a:r>
            <a:r>
              <a:rPr lang="it-IT" sz="2000" i="1" dirty="0">
                <a:solidFill>
                  <a:srgbClr val="FFCC00"/>
                </a:solidFill>
              </a:rPr>
              <a:t> et </a:t>
            </a:r>
            <a:r>
              <a:rPr lang="it-IT" sz="2000" i="1" dirty="0" err="1">
                <a:solidFill>
                  <a:srgbClr val="FFCC00"/>
                </a:solidFill>
              </a:rPr>
              <a:t>Q</a:t>
            </a:r>
            <a:r>
              <a:rPr lang="it-IT" sz="2000" i="1" dirty="0">
                <a:solidFill>
                  <a:srgbClr val="FFCC00"/>
                </a:solidFill>
              </a:rPr>
              <a:t>(</a:t>
            </a:r>
            <a:r>
              <a:rPr lang="it-IT" sz="2000" i="1" dirty="0" err="1">
                <a:solidFill>
                  <a:srgbClr val="FFCC00"/>
                </a:solidFill>
              </a:rPr>
              <a:t>uinto</a:t>
            </a:r>
            <a:r>
              <a:rPr lang="it-IT" sz="2000" i="1" dirty="0">
                <a:solidFill>
                  <a:srgbClr val="FFCC00"/>
                </a:solidFill>
              </a:rPr>
              <a:t>) Spurio</a:t>
            </a:r>
          </a:p>
          <a:p>
            <a:r>
              <a:rPr lang="it-IT" sz="2000" i="1" dirty="0" err="1">
                <a:solidFill>
                  <a:srgbClr val="FFCC00"/>
                </a:solidFill>
              </a:rPr>
              <a:t>Secundo</a:t>
            </a:r>
            <a:r>
              <a:rPr lang="it-IT" sz="2000" i="1" dirty="0">
                <a:solidFill>
                  <a:srgbClr val="FFCC00"/>
                </a:solidFill>
              </a:rPr>
              <a:t> fil(io) et </a:t>
            </a:r>
          </a:p>
          <a:p>
            <a:r>
              <a:rPr lang="it-IT" sz="2000" i="1" dirty="0" err="1">
                <a:solidFill>
                  <a:srgbClr val="FFCC00"/>
                </a:solidFill>
              </a:rPr>
              <a:t>Spuriae</a:t>
            </a:r>
            <a:r>
              <a:rPr lang="it-IT" sz="2000" i="1" dirty="0">
                <a:solidFill>
                  <a:srgbClr val="FFCC00"/>
                </a:solidFill>
              </a:rPr>
              <a:t> </a:t>
            </a:r>
            <a:r>
              <a:rPr lang="it-IT" sz="2000" i="1" dirty="0" err="1">
                <a:solidFill>
                  <a:srgbClr val="FFCC00"/>
                </a:solidFill>
              </a:rPr>
              <a:t>Augustinae</a:t>
            </a:r>
            <a:r>
              <a:rPr lang="it-IT" sz="2000" i="1" dirty="0">
                <a:solidFill>
                  <a:srgbClr val="FFCC00"/>
                </a:solidFill>
              </a:rPr>
              <a:t> </a:t>
            </a:r>
          </a:p>
          <a:p>
            <a:r>
              <a:rPr lang="it-IT" sz="2000" i="1" dirty="0" err="1">
                <a:solidFill>
                  <a:srgbClr val="FFCC00"/>
                </a:solidFill>
              </a:rPr>
              <a:t>filiae</a:t>
            </a:r>
            <a:r>
              <a:rPr lang="it-IT" sz="2000" i="1" dirty="0">
                <a:solidFill>
                  <a:srgbClr val="FFCC00"/>
                </a:solidFill>
              </a:rPr>
              <a:t> ex </a:t>
            </a:r>
            <a:r>
              <a:rPr lang="it-IT" sz="2000" i="1" dirty="0" err="1">
                <a:solidFill>
                  <a:srgbClr val="FFCC00"/>
                </a:solidFill>
              </a:rPr>
              <a:t>permissu</a:t>
            </a:r>
            <a:r>
              <a:rPr lang="it-IT" sz="2000" i="1" dirty="0">
                <a:solidFill>
                  <a:srgbClr val="FFCC00"/>
                </a:solidFill>
              </a:rPr>
              <a:t> </a:t>
            </a:r>
            <a:r>
              <a:rPr lang="it-IT" sz="2000" b="1" i="1" dirty="0" err="1">
                <a:solidFill>
                  <a:srgbClr val="FFCC00"/>
                </a:solidFill>
              </a:rPr>
              <a:t>colleg</a:t>
            </a:r>
            <a:r>
              <a:rPr lang="it-IT" sz="2000" b="1" i="1" dirty="0">
                <a:solidFill>
                  <a:srgbClr val="FFCC00"/>
                </a:solidFill>
              </a:rPr>
              <a:t>(ii) </a:t>
            </a:r>
          </a:p>
          <a:p>
            <a:r>
              <a:rPr lang="it-IT" sz="2000" b="1" i="1" dirty="0" err="1">
                <a:solidFill>
                  <a:srgbClr val="FFCC00"/>
                </a:solidFill>
              </a:rPr>
              <a:t>iumentarior</a:t>
            </a:r>
            <a:r>
              <a:rPr lang="it-IT" sz="2000" b="1" i="1" dirty="0">
                <a:solidFill>
                  <a:srgbClr val="FFCC00"/>
                </a:solidFill>
              </a:rPr>
              <a:t>(</a:t>
            </a:r>
            <a:r>
              <a:rPr lang="it-IT" sz="2000" b="1" i="1" dirty="0" err="1">
                <a:solidFill>
                  <a:srgbClr val="FFCC00"/>
                </a:solidFill>
              </a:rPr>
              <a:t>um</a:t>
            </a:r>
            <a:r>
              <a:rPr lang="it-IT" sz="2000" b="1" i="1" dirty="0">
                <a:solidFill>
                  <a:srgbClr val="FFCC00"/>
                </a:solidFill>
              </a:rPr>
              <a:t>) </a:t>
            </a:r>
            <a:r>
              <a:rPr lang="it-IT" sz="2000" b="1" i="1" dirty="0" err="1">
                <a:solidFill>
                  <a:srgbClr val="FFCC00"/>
                </a:solidFill>
              </a:rPr>
              <a:t>port</a:t>
            </a:r>
            <a:r>
              <a:rPr lang="it-IT" sz="2000" b="1" i="1" dirty="0">
                <a:solidFill>
                  <a:srgbClr val="FFCC00"/>
                </a:solidFill>
              </a:rPr>
              <a:t>(</a:t>
            </a:r>
            <a:r>
              <a:rPr lang="it-IT" sz="2000" b="1" i="1" dirty="0" err="1">
                <a:solidFill>
                  <a:srgbClr val="FFCC00"/>
                </a:solidFill>
              </a:rPr>
              <a:t>ae</a:t>
            </a:r>
            <a:r>
              <a:rPr lang="it-IT" sz="2000" b="1" i="1" dirty="0">
                <a:solidFill>
                  <a:srgbClr val="FFCC00"/>
                </a:solidFill>
              </a:rPr>
              <a:t>) </a:t>
            </a:r>
            <a:r>
              <a:rPr lang="it-IT" sz="2000" b="1" i="1" dirty="0" err="1">
                <a:solidFill>
                  <a:srgbClr val="FFCC00"/>
                </a:solidFill>
              </a:rPr>
              <a:t>Iov</a:t>
            </a:r>
            <a:r>
              <a:rPr lang="it-IT" sz="2000" b="1" i="1" dirty="0">
                <a:solidFill>
                  <a:srgbClr val="FFCC00"/>
                </a:solidFill>
              </a:rPr>
              <a:t>(</a:t>
            </a:r>
            <a:r>
              <a:rPr lang="it-IT" sz="2000" b="1" i="1" dirty="0" err="1">
                <a:solidFill>
                  <a:srgbClr val="FFCC00"/>
                </a:solidFill>
              </a:rPr>
              <a:t>iae</a:t>
            </a:r>
            <a:r>
              <a:rPr lang="it-IT" sz="2000" b="1" i="1" dirty="0">
                <a:solidFill>
                  <a:srgbClr val="FFCC00"/>
                </a:solidFill>
              </a:rPr>
              <a:t>)</a:t>
            </a:r>
          </a:p>
          <a:p>
            <a:endParaRPr lang="it-IT" sz="2000" i="1" dirty="0">
              <a:solidFill>
                <a:srgbClr val="FFCC00"/>
              </a:solidFill>
            </a:endParaRPr>
          </a:p>
        </p:txBody>
      </p:sp>
      <p:pic>
        <p:nvPicPr>
          <p:cNvPr id="5123" name="Picture 3" descr="C:\Documents and Settings\Patrizia.Basso\Desktop\Convegno genova\IMG_16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85799"/>
            <a:ext cx="4500565" cy="5453111"/>
          </a:xfrm>
          <a:prstGeom prst="rect">
            <a:avLst/>
          </a:prstGeom>
          <a:noFill/>
          <a:extLst>
            <a:ext uri="{909E8E84-426E-40dd-AFC4-6F175D3DCCD1}">
              <a14:hiddenFill xmlns:a14="http://schemas.microsoft.com/office/drawing/2010/main" xmlns="">
                <a:solidFill>
                  <a:srgbClr val="FFFFFF"/>
                </a:solidFill>
              </a14:hiddenFill>
            </a:ext>
          </a:extLst>
        </p:spPr>
      </p:pic>
      <p:sp>
        <p:nvSpPr>
          <p:cNvPr id="5124" name="Text Box 4"/>
          <p:cNvSpPr txBox="1">
            <a:spLocks noChangeArrowheads="1"/>
          </p:cNvSpPr>
          <p:nvPr/>
        </p:nvSpPr>
        <p:spPr bwMode="auto">
          <a:xfrm>
            <a:off x="38100" y="5900151"/>
            <a:ext cx="8915400"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it-IT" sz="2000" dirty="0">
              <a:solidFill>
                <a:srgbClr val="FFCC00"/>
              </a:solidFill>
            </a:endParaRPr>
          </a:p>
          <a:p>
            <a:endParaRPr lang="it-IT" sz="2000" dirty="0">
              <a:solidFill>
                <a:srgbClr val="FFCC00"/>
              </a:solidFill>
            </a:endParaRPr>
          </a:p>
          <a:p>
            <a:endParaRPr lang="it-IT" b="1" dirty="0">
              <a:solidFill>
                <a:srgbClr val="FFCC00"/>
              </a:solidFill>
            </a:endParaRPr>
          </a:p>
        </p:txBody>
      </p:sp>
      <p:sp>
        <p:nvSpPr>
          <p:cNvPr id="5126" name="Text Box 6"/>
          <p:cNvSpPr txBox="1">
            <a:spLocks noChangeArrowheads="1"/>
          </p:cNvSpPr>
          <p:nvPr/>
        </p:nvSpPr>
        <p:spPr bwMode="auto">
          <a:xfrm>
            <a:off x="1547022" y="6138911"/>
            <a:ext cx="63039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it-IT" sz="2000" dirty="0">
                <a:solidFill>
                  <a:srgbClr val="FFCC00"/>
                </a:solidFill>
              </a:rPr>
              <a:t>Ara in calcare veronese, h. cm 132; </a:t>
            </a:r>
            <a:r>
              <a:rPr lang="it-IT" sz="2000" dirty="0" err="1">
                <a:solidFill>
                  <a:srgbClr val="FFCC00"/>
                </a:solidFill>
              </a:rPr>
              <a:t>largh</a:t>
            </a:r>
            <a:r>
              <a:rPr lang="it-IT" sz="2000" dirty="0">
                <a:solidFill>
                  <a:srgbClr val="FFCC00"/>
                </a:solidFill>
              </a:rPr>
              <a:t>. 96; </a:t>
            </a:r>
            <a:r>
              <a:rPr lang="it-IT" sz="2000" dirty="0" err="1">
                <a:solidFill>
                  <a:srgbClr val="FFCC00"/>
                </a:solidFill>
              </a:rPr>
              <a:t>sp</a:t>
            </a:r>
            <a:r>
              <a:rPr lang="it-IT" sz="2000" dirty="0">
                <a:solidFill>
                  <a:srgbClr val="FFCC00"/>
                </a:solidFill>
              </a:rPr>
              <a:t>. 72</a:t>
            </a:r>
          </a:p>
        </p:txBody>
      </p:sp>
      <p:sp>
        <p:nvSpPr>
          <p:cNvPr id="5127" name="Text Box 7"/>
          <p:cNvSpPr txBox="1">
            <a:spLocks noChangeArrowheads="1"/>
          </p:cNvSpPr>
          <p:nvPr/>
        </p:nvSpPr>
        <p:spPr bwMode="auto">
          <a:xfrm>
            <a:off x="397661" y="152400"/>
            <a:ext cx="877911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dirty="0">
                <a:solidFill>
                  <a:srgbClr val="FFCC00"/>
                </a:solidFill>
              </a:rPr>
              <a:t>L’ipotesi si basa sul rinvenimento di due iscrizioni, l’una nei pressi della chiesa di S. Procolo…</a:t>
            </a:r>
          </a:p>
        </p:txBody>
      </p:sp>
    </p:spTree>
    <p:extLst>
      <p:ext uri="{BB962C8B-B14F-4D97-AF65-F5344CB8AC3E}">
        <p14:creationId xmlns:p14="http://schemas.microsoft.com/office/powerpoint/2010/main" val="131874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C:\Documents and Settings\Patrizia.Basso\Desktop\Convegno genova\villafranca contes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2771" name="Picture 1027" descr="C:\Documents and Settings\Patrizia.Basso\Desktop\Convegno genova\villafranca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828800"/>
            <a:ext cx="4648200" cy="3486150"/>
          </a:xfrm>
          <a:prstGeom prst="rect">
            <a:avLst/>
          </a:prstGeom>
          <a:noFill/>
          <a:extLst>
            <a:ext uri="{909E8E84-426E-40dd-AFC4-6F175D3DCCD1}">
              <a14:hiddenFill xmlns:a14="http://schemas.microsoft.com/office/drawing/2010/main" xmlns="">
                <a:solidFill>
                  <a:srgbClr val="FFFFFF"/>
                </a:solidFill>
              </a14:hiddenFill>
            </a:ext>
          </a:extLst>
        </p:spPr>
      </p:pic>
      <p:sp>
        <p:nvSpPr>
          <p:cNvPr id="32773" name="AutoShape 1029"/>
          <p:cNvSpPr>
            <a:spLocks noChangeArrowheads="1"/>
          </p:cNvSpPr>
          <p:nvPr/>
        </p:nvSpPr>
        <p:spPr bwMode="auto">
          <a:xfrm>
            <a:off x="2438400" y="3657600"/>
            <a:ext cx="1981200" cy="228600"/>
          </a:xfrm>
          <a:prstGeom prst="rightArrow">
            <a:avLst>
              <a:gd name="adj1" fmla="val 50000"/>
              <a:gd name="adj2" fmla="val 21666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2774" name="Text Box 1030"/>
          <p:cNvSpPr txBox="1">
            <a:spLocks noChangeArrowheads="1"/>
          </p:cNvSpPr>
          <p:nvPr/>
        </p:nvSpPr>
        <p:spPr bwMode="auto">
          <a:xfrm>
            <a:off x="5622925" y="574675"/>
            <a:ext cx="233913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dirty="0">
                <a:solidFill>
                  <a:srgbClr val="FFCC00"/>
                </a:solidFill>
              </a:rPr>
              <a:t>… l’altra </a:t>
            </a:r>
            <a:r>
              <a:rPr lang="it-IT" b="1" dirty="0" err="1">
                <a:solidFill>
                  <a:srgbClr val="FFCC00"/>
                </a:solidFill>
              </a:rPr>
              <a:t>riempiegata</a:t>
            </a:r>
            <a:r>
              <a:rPr lang="it-IT" b="1" dirty="0">
                <a:solidFill>
                  <a:srgbClr val="FFCC00"/>
                </a:solidFill>
              </a:rPr>
              <a:t> a </a:t>
            </a:r>
          </a:p>
          <a:p>
            <a:r>
              <a:rPr lang="it-IT" b="1" dirty="0">
                <a:solidFill>
                  <a:srgbClr val="FFCC00"/>
                </a:solidFill>
              </a:rPr>
              <a:t>Villafranca di Verona</a:t>
            </a:r>
          </a:p>
        </p:txBody>
      </p:sp>
    </p:spTree>
    <p:extLst>
      <p:ext uri="{BB962C8B-B14F-4D97-AF65-F5344CB8AC3E}">
        <p14:creationId xmlns:p14="http://schemas.microsoft.com/office/powerpoint/2010/main" val="67717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ssolve">
                                      <p:cBhvr>
                                        <p:cTn id="7" dur="5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dissolve">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55266" y="551884"/>
            <a:ext cx="8237759" cy="6001643"/>
          </a:xfrm>
          <a:prstGeom prst="rect">
            <a:avLst/>
          </a:prstGeom>
          <a:noFill/>
        </p:spPr>
        <p:txBody>
          <a:bodyPr wrap="square" rtlCol="0">
            <a:spAutoFit/>
          </a:bodyPr>
          <a:lstStyle/>
          <a:p>
            <a:pPr algn="just"/>
            <a:r>
              <a:rPr lang="it-IT" sz="2000" dirty="0">
                <a:solidFill>
                  <a:srgbClr val="FFCC00"/>
                </a:solidFill>
              </a:rPr>
              <a:t>Il </a:t>
            </a:r>
            <a:r>
              <a:rPr lang="it-IT" sz="2400" b="1" dirty="0">
                <a:solidFill>
                  <a:srgbClr val="FFCC00"/>
                </a:solidFill>
              </a:rPr>
              <a:t>suburbio</a:t>
            </a:r>
            <a:r>
              <a:rPr lang="it-IT" sz="2000" dirty="0">
                <a:solidFill>
                  <a:srgbClr val="FFCC00"/>
                </a:solidFill>
              </a:rPr>
              <a:t> è “quella fascia di terreno, di ampiezza variabile ma certamente non molto estesa, che pur tenendosi al di fuori della regolare ripartizione in </a:t>
            </a:r>
            <a:r>
              <a:rPr lang="it-IT" sz="2000" i="1" dirty="0" err="1">
                <a:solidFill>
                  <a:srgbClr val="FFCC00"/>
                </a:solidFill>
              </a:rPr>
              <a:t>insulae</a:t>
            </a:r>
            <a:r>
              <a:rPr lang="it-IT" sz="2000" dirty="0">
                <a:solidFill>
                  <a:srgbClr val="FFCC00"/>
                </a:solidFill>
              </a:rPr>
              <a:t> di un centro cittadino denunciava comunque nei confronti di questo una decisa convergenza e una stretta interdipendenza” (</a:t>
            </a:r>
            <a:r>
              <a:rPr lang="it-IT" sz="2000" dirty="0" err="1">
                <a:solidFill>
                  <a:srgbClr val="FFCC00"/>
                </a:solidFill>
              </a:rPr>
              <a:t>J</a:t>
            </a:r>
            <a:r>
              <a:rPr lang="it-IT" sz="2000" dirty="0">
                <a:solidFill>
                  <a:srgbClr val="FFCC00"/>
                </a:solidFill>
              </a:rPr>
              <a:t>. </a:t>
            </a:r>
            <a:r>
              <a:rPr lang="it-IT" sz="2000" dirty="0" err="1">
                <a:solidFill>
                  <a:srgbClr val="FFCC00"/>
                </a:solidFill>
              </a:rPr>
              <a:t>Ortalli</a:t>
            </a:r>
            <a:r>
              <a:rPr lang="it-IT" sz="2000" dirty="0">
                <a:solidFill>
                  <a:srgbClr val="FFCC00"/>
                </a:solidFill>
              </a:rPr>
              <a:t>, </a:t>
            </a:r>
            <a:r>
              <a:rPr lang="it-IT" sz="2000" i="1" dirty="0">
                <a:solidFill>
                  <a:srgbClr val="FFCC00"/>
                </a:solidFill>
              </a:rPr>
              <a:t>Assetto topografico e caratteri funzionali dei</a:t>
            </a:r>
            <a:r>
              <a:rPr lang="it-IT" sz="2000" dirty="0">
                <a:solidFill>
                  <a:srgbClr val="FFCC00"/>
                </a:solidFill>
              </a:rPr>
              <a:t> </a:t>
            </a:r>
            <a:r>
              <a:rPr lang="it-IT" sz="2000" dirty="0" err="1">
                <a:solidFill>
                  <a:srgbClr val="FFCC00"/>
                </a:solidFill>
              </a:rPr>
              <a:t>suburbia</a:t>
            </a:r>
            <a:r>
              <a:rPr lang="it-IT" sz="2000" dirty="0">
                <a:solidFill>
                  <a:srgbClr val="FFCC00"/>
                </a:solidFill>
              </a:rPr>
              <a:t> </a:t>
            </a:r>
            <a:r>
              <a:rPr lang="it-IT" sz="2000" i="1" dirty="0">
                <a:solidFill>
                  <a:srgbClr val="FFCC00"/>
                </a:solidFill>
              </a:rPr>
              <a:t>cispadani</a:t>
            </a:r>
            <a:r>
              <a:rPr lang="it-IT" sz="2000" dirty="0">
                <a:solidFill>
                  <a:srgbClr val="FFCC00"/>
                </a:solidFill>
              </a:rPr>
              <a:t>, in </a:t>
            </a:r>
            <a:r>
              <a:rPr lang="it-IT" sz="2000" i="1" dirty="0">
                <a:solidFill>
                  <a:srgbClr val="FFCC00"/>
                </a:solidFill>
              </a:rPr>
              <a:t>Studi in onore di Nereo Alfieri</a:t>
            </a:r>
            <a:r>
              <a:rPr lang="it-IT" sz="2000" dirty="0">
                <a:solidFill>
                  <a:srgbClr val="FFCC00"/>
                </a:solidFill>
              </a:rPr>
              <a:t>, Ferrara 1997, p. 106).</a:t>
            </a:r>
          </a:p>
          <a:p>
            <a:pPr algn="just"/>
            <a:endParaRPr lang="it-IT" sz="2000" dirty="0">
              <a:solidFill>
                <a:srgbClr val="FFCC00"/>
              </a:solidFill>
            </a:endParaRPr>
          </a:p>
          <a:p>
            <a:pPr algn="just"/>
            <a:r>
              <a:rPr lang="it-IT" sz="2000" dirty="0">
                <a:solidFill>
                  <a:srgbClr val="FFCC00"/>
                </a:solidFill>
              </a:rPr>
              <a:t>E’ uno spazio qualitativamente complesso che funge da contenitore per molti e differenti tipi di realtà antropiche che al suo interno variamente coesistono: </a:t>
            </a:r>
            <a:r>
              <a:rPr lang="it-IT" sz="2000" i="1" dirty="0" err="1">
                <a:solidFill>
                  <a:srgbClr val="FFCC00"/>
                </a:solidFill>
              </a:rPr>
              <a:t>horti</a:t>
            </a:r>
            <a:r>
              <a:rPr lang="it-IT" sz="2000" dirty="0">
                <a:solidFill>
                  <a:srgbClr val="FFCC00"/>
                </a:solidFill>
              </a:rPr>
              <a:t>, tombe, aree produttive, discariche ecc. (M. </a:t>
            </a:r>
            <a:r>
              <a:rPr lang="it-IT" sz="2000" dirty="0" err="1">
                <a:solidFill>
                  <a:srgbClr val="FFCC00"/>
                </a:solidFill>
              </a:rPr>
              <a:t>Annibaletto</a:t>
            </a:r>
            <a:r>
              <a:rPr lang="it-IT" sz="2000" dirty="0">
                <a:solidFill>
                  <a:srgbClr val="FFCC00"/>
                </a:solidFill>
              </a:rPr>
              <a:t>, </a:t>
            </a:r>
            <a:r>
              <a:rPr lang="it-IT" sz="2000" i="1" dirty="0">
                <a:solidFill>
                  <a:srgbClr val="FFCC00"/>
                </a:solidFill>
              </a:rPr>
              <a:t>Oltre la città. Il suburbio nel mondo romano</a:t>
            </a:r>
            <a:r>
              <a:rPr lang="it-IT" sz="2000" dirty="0">
                <a:solidFill>
                  <a:srgbClr val="FFCC00"/>
                </a:solidFill>
              </a:rPr>
              <a:t>, Padova 2010).</a:t>
            </a:r>
          </a:p>
          <a:p>
            <a:pPr algn="just"/>
            <a:endParaRPr lang="it-IT" sz="2000" dirty="0">
              <a:solidFill>
                <a:srgbClr val="FFCC00"/>
              </a:solidFill>
            </a:endParaRPr>
          </a:p>
          <a:p>
            <a:pPr algn="just"/>
            <a:r>
              <a:rPr lang="it-IT" sz="2000" dirty="0">
                <a:solidFill>
                  <a:srgbClr val="FFCC00"/>
                </a:solidFill>
              </a:rPr>
              <a:t>Il suburbio è una fascia marginale che varia a seconda delle fasi storiche e delle contingenze sociali, economiche e insediative, un’importante </a:t>
            </a:r>
            <a:r>
              <a:rPr lang="it-IT" sz="2000" b="1" dirty="0">
                <a:solidFill>
                  <a:srgbClr val="FFCC00"/>
                </a:solidFill>
              </a:rPr>
              <a:t>area di transizione</a:t>
            </a:r>
            <a:r>
              <a:rPr lang="it-IT" sz="2000" dirty="0">
                <a:solidFill>
                  <a:srgbClr val="FFCC00"/>
                </a:solidFill>
              </a:rPr>
              <a:t> / </a:t>
            </a:r>
            <a:r>
              <a:rPr lang="it-IT" sz="2000" b="1" dirty="0">
                <a:solidFill>
                  <a:srgbClr val="FFCC00"/>
                </a:solidFill>
              </a:rPr>
              <a:t>cuscinetto tra città e campagna</a:t>
            </a:r>
            <a:r>
              <a:rPr lang="it-IT" sz="2000" dirty="0">
                <a:solidFill>
                  <a:srgbClr val="FFCC00"/>
                </a:solidFill>
              </a:rPr>
              <a:t>, dove non esistono schemi predefiniti, un’</a:t>
            </a:r>
            <a:r>
              <a:rPr lang="it-IT" sz="2000" b="1" dirty="0">
                <a:solidFill>
                  <a:srgbClr val="FFCC00"/>
                </a:solidFill>
              </a:rPr>
              <a:t>area polifunzionale</a:t>
            </a:r>
            <a:r>
              <a:rPr lang="it-IT" sz="2000" dirty="0">
                <a:solidFill>
                  <a:srgbClr val="FFCC00"/>
                </a:solidFill>
              </a:rPr>
              <a:t> e </a:t>
            </a:r>
            <a:r>
              <a:rPr lang="it-IT" sz="2000" b="1" dirty="0">
                <a:solidFill>
                  <a:srgbClr val="FFCC00"/>
                </a:solidFill>
              </a:rPr>
              <a:t>dinamica</a:t>
            </a:r>
            <a:r>
              <a:rPr lang="it-IT" sz="2000" dirty="0">
                <a:solidFill>
                  <a:srgbClr val="FFCC00"/>
                </a:solidFill>
              </a:rPr>
              <a:t> (si evolve nel tempo) che assorbe e raccorda le attività marginali della città e quelle di convergenza rurale sulla città. 	</a:t>
            </a:r>
          </a:p>
          <a:p>
            <a:pPr algn="just"/>
            <a:endParaRPr lang="it-IT" sz="2000" dirty="0">
              <a:solidFill>
                <a:srgbClr val="FFCC00"/>
              </a:solidFill>
            </a:endParaRPr>
          </a:p>
        </p:txBody>
      </p:sp>
    </p:spTree>
    <p:extLst>
      <p:ext uri="{BB962C8B-B14F-4D97-AF65-F5344CB8AC3E}">
        <p14:creationId xmlns:p14="http://schemas.microsoft.com/office/powerpoint/2010/main" val="88579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trizia.Basso\Desktop\Convegno genova\iscrizione Villafranc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65188"/>
            <a:ext cx="6172200" cy="4316412"/>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Text Box 3"/>
          <p:cNvSpPr txBox="1">
            <a:spLocks noChangeArrowheads="1"/>
          </p:cNvSpPr>
          <p:nvPr/>
        </p:nvSpPr>
        <p:spPr bwMode="auto">
          <a:xfrm>
            <a:off x="6475413" y="1736725"/>
            <a:ext cx="2705263"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i="1" dirty="0">
                <a:solidFill>
                  <a:srgbClr val="FFCC00"/>
                </a:solidFill>
              </a:rPr>
              <a:t>D(</a:t>
            </a:r>
            <a:r>
              <a:rPr lang="it-IT" sz="2000" i="1" dirty="0" err="1">
                <a:solidFill>
                  <a:srgbClr val="FFCC00"/>
                </a:solidFill>
              </a:rPr>
              <a:t>is</a:t>
            </a:r>
            <a:r>
              <a:rPr lang="it-IT" sz="2000" i="1" dirty="0">
                <a:solidFill>
                  <a:srgbClr val="FFCC00"/>
                </a:solidFill>
              </a:rPr>
              <a:t>) M(</a:t>
            </a:r>
            <a:r>
              <a:rPr lang="it-IT" sz="2000" i="1" dirty="0" err="1">
                <a:solidFill>
                  <a:srgbClr val="FFCC00"/>
                </a:solidFill>
              </a:rPr>
              <a:t>anibus</a:t>
            </a:r>
            <a:r>
              <a:rPr lang="it-IT" sz="2000" i="1" dirty="0">
                <a:solidFill>
                  <a:srgbClr val="FFCC00"/>
                </a:solidFill>
              </a:rPr>
              <a:t>).</a:t>
            </a:r>
          </a:p>
          <a:p>
            <a:r>
              <a:rPr lang="it-IT" sz="2000" i="1" dirty="0" err="1">
                <a:solidFill>
                  <a:srgbClr val="FFCC00"/>
                </a:solidFill>
              </a:rPr>
              <a:t>Permiss</a:t>
            </a:r>
            <a:r>
              <a:rPr lang="it-IT" sz="2000" i="1" dirty="0">
                <a:solidFill>
                  <a:srgbClr val="FFCC00"/>
                </a:solidFill>
              </a:rPr>
              <a:t>(u) </a:t>
            </a:r>
            <a:r>
              <a:rPr lang="it-IT" sz="2000" b="1" i="1" dirty="0" err="1">
                <a:solidFill>
                  <a:srgbClr val="FFCC00"/>
                </a:solidFill>
              </a:rPr>
              <a:t>manc</a:t>
            </a:r>
            <a:r>
              <a:rPr lang="it-IT" sz="2000" b="1" i="1" dirty="0">
                <a:solidFill>
                  <a:srgbClr val="FFCC00"/>
                </a:solidFill>
              </a:rPr>
              <a:t>(</a:t>
            </a:r>
            <a:r>
              <a:rPr lang="it-IT" sz="2000" b="1" i="1" dirty="0" err="1">
                <a:solidFill>
                  <a:srgbClr val="FFCC00"/>
                </a:solidFill>
              </a:rPr>
              <a:t>ipum</a:t>
            </a:r>
            <a:r>
              <a:rPr lang="it-IT" sz="2000" b="1" i="1" dirty="0">
                <a:solidFill>
                  <a:srgbClr val="FFCC00"/>
                </a:solidFill>
              </a:rPr>
              <a:t>)</a:t>
            </a:r>
          </a:p>
          <a:p>
            <a:r>
              <a:rPr lang="it-IT" sz="2000" b="1" i="1" dirty="0">
                <a:solidFill>
                  <a:srgbClr val="FFCC00"/>
                </a:solidFill>
              </a:rPr>
              <a:t>&lt;et&gt; </a:t>
            </a:r>
            <a:r>
              <a:rPr lang="it-IT" sz="2000" b="1" i="1" dirty="0" err="1">
                <a:solidFill>
                  <a:srgbClr val="FFCC00"/>
                </a:solidFill>
              </a:rPr>
              <a:t>iumentarior</a:t>
            </a:r>
            <a:r>
              <a:rPr lang="it-IT" sz="2000" b="1" i="1" dirty="0">
                <a:solidFill>
                  <a:srgbClr val="FFCC00"/>
                </a:solidFill>
              </a:rPr>
              <a:t>(</a:t>
            </a:r>
            <a:r>
              <a:rPr lang="it-IT" sz="2000" b="1" i="1" dirty="0" err="1">
                <a:solidFill>
                  <a:srgbClr val="FFCC00"/>
                </a:solidFill>
              </a:rPr>
              <a:t>um</a:t>
            </a:r>
            <a:r>
              <a:rPr lang="it-IT" sz="2000" b="1" i="1" dirty="0">
                <a:solidFill>
                  <a:srgbClr val="FFCC00"/>
                </a:solidFill>
              </a:rPr>
              <a:t>)</a:t>
            </a:r>
          </a:p>
          <a:p>
            <a:r>
              <a:rPr lang="it-IT" sz="2000" b="1" i="1" dirty="0" err="1">
                <a:solidFill>
                  <a:srgbClr val="FFCC00"/>
                </a:solidFill>
              </a:rPr>
              <a:t>portae</a:t>
            </a:r>
            <a:r>
              <a:rPr lang="it-IT" sz="2000" b="1" i="1" dirty="0">
                <a:solidFill>
                  <a:srgbClr val="FFCC00"/>
                </a:solidFill>
              </a:rPr>
              <a:t> </a:t>
            </a:r>
            <a:r>
              <a:rPr lang="it-IT" sz="2000" b="1" i="1" dirty="0" err="1">
                <a:solidFill>
                  <a:srgbClr val="FFCC00"/>
                </a:solidFill>
              </a:rPr>
              <a:t>Iov</a:t>
            </a:r>
            <a:r>
              <a:rPr lang="it-IT" sz="2000" b="1" i="1" dirty="0">
                <a:solidFill>
                  <a:srgbClr val="FFCC00"/>
                </a:solidFill>
              </a:rPr>
              <a:t>(</a:t>
            </a:r>
            <a:r>
              <a:rPr lang="it-IT" sz="2000" b="1" i="1" dirty="0" err="1">
                <a:solidFill>
                  <a:srgbClr val="FFCC00"/>
                </a:solidFill>
              </a:rPr>
              <a:t>iae</a:t>
            </a:r>
            <a:r>
              <a:rPr lang="it-IT" sz="2000" b="1" i="1" dirty="0">
                <a:solidFill>
                  <a:srgbClr val="FFCC00"/>
                </a:solidFill>
              </a:rPr>
              <a:t>)</a:t>
            </a:r>
          </a:p>
          <a:p>
            <a:r>
              <a:rPr lang="it-IT" sz="2000" b="1" i="1" dirty="0">
                <a:solidFill>
                  <a:srgbClr val="FFCC00"/>
                </a:solidFill>
              </a:rPr>
              <a:t>[</a:t>
            </a:r>
            <a:r>
              <a:rPr lang="it-IT" sz="2000" i="1" dirty="0">
                <a:solidFill>
                  <a:srgbClr val="FFCC00"/>
                </a:solidFill>
              </a:rPr>
              <a:t>- - -] </a:t>
            </a:r>
            <a:r>
              <a:rPr lang="it-IT" sz="2000" i="1" dirty="0" err="1">
                <a:solidFill>
                  <a:srgbClr val="FFCC00"/>
                </a:solidFill>
              </a:rPr>
              <a:t>Sosius</a:t>
            </a:r>
            <a:endParaRPr lang="it-IT" sz="2000" i="1" dirty="0">
              <a:solidFill>
                <a:srgbClr val="FFCC00"/>
              </a:solidFill>
            </a:endParaRPr>
          </a:p>
          <a:p>
            <a:r>
              <a:rPr lang="it-IT" sz="2000" i="1" dirty="0">
                <a:solidFill>
                  <a:srgbClr val="FFCC00"/>
                </a:solidFill>
              </a:rPr>
              <a:t>[- - - ]</a:t>
            </a:r>
            <a:r>
              <a:rPr lang="it-IT" sz="2000" i="1" dirty="0" err="1">
                <a:solidFill>
                  <a:srgbClr val="FFCC00"/>
                </a:solidFill>
              </a:rPr>
              <a:t>ssem</a:t>
            </a:r>
            <a:r>
              <a:rPr lang="it-IT" sz="2000" i="1" dirty="0">
                <a:solidFill>
                  <a:srgbClr val="FFCC00"/>
                </a:solidFill>
              </a:rPr>
              <a:t> </a:t>
            </a:r>
          </a:p>
          <a:p>
            <a:r>
              <a:rPr lang="it-IT" sz="2000" i="1" dirty="0">
                <a:solidFill>
                  <a:srgbClr val="FFCC00"/>
                </a:solidFill>
              </a:rPr>
              <a:t>[- - -]</a:t>
            </a:r>
            <a:r>
              <a:rPr lang="it-IT" sz="2000" i="1" dirty="0" err="1">
                <a:solidFill>
                  <a:srgbClr val="FFCC00"/>
                </a:solidFill>
              </a:rPr>
              <a:t>urno</a:t>
            </a:r>
            <a:endParaRPr lang="it-IT" sz="2000" i="1" dirty="0">
              <a:solidFill>
                <a:srgbClr val="FFCC00"/>
              </a:solidFill>
            </a:endParaRPr>
          </a:p>
          <a:p>
            <a:r>
              <a:rPr lang="it-IT" sz="2000" i="1" dirty="0">
                <a:solidFill>
                  <a:srgbClr val="FFCC00"/>
                </a:solidFill>
              </a:rPr>
              <a:t>- - - - - -</a:t>
            </a:r>
          </a:p>
        </p:txBody>
      </p:sp>
      <p:sp>
        <p:nvSpPr>
          <p:cNvPr id="4103" name="Text Box 7"/>
          <p:cNvSpPr txBox="1">
            <a:spLocks noChangeArrowheads="1"/>
          </p:cNvSpPr>
          <p:nvPr/>
        </p:nvSpPr>
        <p:spPr bwMode="auto">
          <a:xfrm>
            <a:off x="1197673" y="5884161"/>
            <a:ext cx="67405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a:solidFill>
                  <a:srgbClr val="FFCC00"/>
                </a:solidFill>
              </a:rPr>
              <a:t>H cm 54; largh. 76; sp. 36; pietra di S. Ambrogio di Valpolicella</a:t>
            </a:r>
          </a:p>
        </p:txBody>
      </p:sp>
      <p:sp>
        <p:nvSpPr>
          <p:cNvPr id="4106" name="Oval 10"/>
          <p:cNvSpPr>
            <a:spLocks noChangeArrowheads="1"/>
          </p:cNvSpPr>
          <p:nvPr/>
        </p:nvSpPr>
        <p:spPr bwMode="auto">
          <a:xfrm>
            <a:off x="5181600" y="1905000"/>
            <a:ext cx="685800" cy="9144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107" name="Text Box 11"/>
          <p:cNvSpPr txBox="1">
            <a:spLocks noChangeArrowheads="1"/>
          </p:cNvSpPr>
          <p:nvPr/>
        </p:nvSpPr>
        <p:spPr bwMode="auto">
          <a:xfrm>
            <a:off x="2971800" y="152400"/>
            <a:ext cx="219024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dirty="0">
                <a:solidFill>
                  <a:srgbClr val="FFCC00"/>
                </a:solidFill>
              </a:rPr>
              <a:t>Villafranca di Verona</a:t>
            </a:r>
          </a:p>
        </p:txBody>
      </p:sp>
    </p:spTree>
    <p:extLst>
      <p:ext uri="{BB962C8B-B14F-4D97-AF65-F5344CB8AC3E}">
        <p14:creationId xmlns:p14="http://schemas.microsoft.com/office/powerpoint/2010/main" val="264697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ssolve">
                                      <p:cBhvr>
                                        <p:cTn id="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Documents and Settings\Patrizia.Basso\Desktop\Convegno genova\manc et 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857625"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988" name="Picture 4" descr="C:\Documents and Settings\Patrizia.Basso\Desktop\Convegno genova\manc ium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0"/>
            <a:ext cx="2646363"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1989" name="Picture 5" descr="C:\Documents and Settings\Patrizia.Basso\Desktop\Convegno genova\manc ium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4605338"/>
            <a:ext cx="3271838" cy="2252662"/>
          </a:xfrm>
          <a:prstGeom prst="rect">
            <a:avLst/>
          </a:prstGeom>
          <a:noFill/>
          <a:extLst>
            <a:ext uri="{909E8E84-426E-40dd-AFC4-6F175D3DCCD1}">
              <a14:hiddenFill xmlns:a14="http://schemas.microsoft.com/office/drawing/2010/main" xmlns="">
                <a:solidFill>
                  <a:srgbClr val="FFFFFF"/>
                </a:solidFill>
              </a14:hiddenFill>
            </a:ext>
          </a:extLst>
        </p:spPr>
      </p:pic>
      <p:sp>
        <p:nvSpPr>
          <p:cNvPr id="41991" name="Text Box 7"/>
          <p:cNvSpPr txBox="1">
            <a:spLocks noChangeArrowheads="1"/>
          </p:cNvSpPr>
          <p:nvPr/>
        </p:nvSpPr>
        <p:spPr bwMode="auto">
          <a:xfrm>
            <a:off x="6858000" y="4648200"/>
            <a:ext cx="145661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solidFill>
                  <a:srgbClr val="FFCC00"/>
                </a:solidFill>
              </a:rPr>
              <a:t>CIL, VI, </a:t>
            </a:r>
            <a:r>
              <a:rPr lang="it-IT">
                <a:solidFill>
                  <a:srgbClr val="FFCC00"/>
                </a:solidFill>
                <a:cs typeface="Times New Roman" charset="0"/>
              </a:rPr>
              <a:t>31369</a:t>
            </a:r>
          </a:p>
        </p:txBody>
      </p:sp>
      <p:sp>
        <p:nvSpPr>
          <p:cNvPr id="41992" name="Text Box 8"/>
          <p:cNvSpPr txBox="1">
            <a:spLocks noChangeArrowheads="1"/>
          </p:cNvSpPr>
          <p:nvPr/>
        </p:nvSpPr>
        <p:spPr bwMode="auto">
          <a:xfrm>
            <a:off x="914400" y="4572000"/>
            <a:ext cx="156718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solidFill>
                  <a:srgbClr val="FFCC00"/>
                </a:solidFill>
              </a:rPr>
              <a:t>CIL, VI, </a:t>
            </a:r>
            <a:r>
              <a:rPr lang="it-IT">
                <a:solidFill>
                  <a:srgbClr val="FFCC00"/>
                </a:solidFill>
                <a:cs typeface="Times New Roman" charset="0"/>
              </a:rPr>
              <a:t>31338a</a:t>
            </a:r>
          </a:p>
        </p:txBody>
      </p:sp>
      <p:sp>
        <p:nvSpPr>
          <p:cNvPr id="41993" name="Text Box 9"/>
          <p:cNvSpPr txBox="1">
            <a:spLocks noChangeArrowheads="1"/>
          </p:cNvSpPr>
          <p:nvPr/>
        </p:nvSpPr>
        <p:spPr bwMode="auto">
          <a:xfrm>
            <a:off x="6934200" y="6400800"/>
            <a:ext cx="145661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a:solidFill>
                  <a:srgbClr val="FFCC00"/>
                </a:solidFill>
              </a:rPr>
              <a:t>CIL, VI, </a:t>
            </a:r>
            <a:r>
              <a:rPr lang="it-IT">
                <a:solidFill>
                  <a:srgbClr val="FFCC00"/>
                </a:solidFill>
                <a:cs typeface="Times New Roman" charset="0"/>
              </a:rPr>
              <a:t>31370</a:t>
            </a:r>
          </a:p>
        </p:txBody>
      </p:sp>
      <p:sp>
        <p:nvSpPr>
          <p:cNvPr id="41994" name="Text Box 10"/>
          <p:cNvSpPr txBox="1">
            <a:spLocks noChangeArrowheads="1"/>
          </p:cNvSpPr>
          <p:nvPr/>
        </p:nvSpPr>
        <p:spPr bwMode="auto">
          <a:xfrm>
            <a:off x="3857625" y="117475"/>
            <a:ext cx="2386491" cy="1846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b="1" dirty="0">
                <a:solidFill>
                  <a:srgbClr val="FFCC00"/>
                </a:solidFill>
              </a:rPr>
              <a:t>Esempi di testi che </a:t>
            </a:r>
          </a:p>
          <a:p>
            <a:r>
              <a:rPr lang="it-IT" b="1" dirty="0">
                <a:solidFill>
                  <a:srgbClr val="FFCC00"/>
                </a:solidFill>
              </a:rPr>
              <a:t>menzionano </a:t>
            </a:r>
            <a:r>
              <a:rPr lang="it-IT" b="1" i="1" dirty="0" err="1">
                <a:solidFill>
                  <a:srgbClr val="FFCC00"/>
                </a:solidFill>
              </a:rPr>
              <a:t>mancipes</a:t>
            </a:r>
            <a:r>
              <a:rPr lang="it-IT" b="1" i="1" dirty="0">
                <a:solidFill>
                  <a:srgbClr val="FFCC00"/>
                </a:solidFill>
              </a:rPr>
              <a:t> </a:t>
            </a:r>
          </a:p>
          <a:p>
            <a:r>
              <a:rPr lang="it-IT" b="1" i="1" dirty="0">
                <a:solidFill>
                  <a:srgbClr val="FFCC00"/>
                </a:solidFill>
              </a:rPr>
              <a:t>et </a:t>
            </a:r>
            <a:r>
              <a:rPr lang="it-IT" b="1" i="1" dirty="0" err="1">
                <a:solidFill>
                  <a:srgbClr val="FFCC00"/>
                </a:solidFill>
              </a:rPr>
              <a:t>iumentarii</a:t>
            </a:r>
            <a:r>
              <a:rPr lang="it-IT" b="1" i="1" dirty="0">
                <a:solidFill>
                  <a:srgbClr val="FFCC00"/>
                </a:solidFill>
              </a:rPr>
              <a:t>:</a:t>
            </a:r>
          </a:p>
          <a:p>
            <a:endParaRPr lang="it-IT" b="1" i="1" dirty="0">
              <a:solidFill>
                <a:srgbClr val="FFCC00"/>
              </a:solidFill>
            </a:endParaRPr>
          </a:p>
          <a:p>
            <a:endParaRPr lang="it-IT" b="1" i="1" dirty="0">
              <a:solidFill>
                <a:srgbClr val="FFCC00"/>
              </a:solidFill>
            </a:endParaRPr>
          </a:p>
          <a:p>
            <a:r>
              <a:rPr lang="it-IT" sz="2400" b="1" dirty="0">
                <a:solidFill>
                  <a:srgbClr val="FFCC00"/>
                </a:solidFill>
              </a:rPr>
              <a:t>Roma</a:t>
            </a:r>
          </a:p>
        </p:txBody>
      </p:sp>
      <p:sp>
        <p:nvSpPr>
          <p:cNvPr id="41995" name="Line 11"/>
          <p:cNvSpPr>
            <a:spLocks noChangeShapeType="1"/>
          </p:cNvSpPr>
          <p:nvPr/>
        </p:nvSpPr>
        <p:spPr bwMode="auto">
          <a:xfrm>
            <a:off x="152400" y="2667000"/>
            <a:ext cx="3581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1996" name="Line 12"/>
          <p:cNvSpPr>
            <a:spLocks noChangeShapeType="1"/>
          </p:cNvSpPr>
          <p:nvPr/>
        </p:nvSpPr>
        <p:spPr bwMode="auto">
          <a:xfrm>
            <a:off x="3886200" y="5105400"/>
            <a:ext cx="2438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1997" name="Line 13"/>
          <p:cNvSpPr>
            <a:spLocks noChangeShapeType="1"/>
          </p:cNvSpPr>
          <p:nvPr/>
        </p:nvSpPr>
        <p:spPr bwMode="auto">
          <a:xfrm>
            <a:off x="152400" y="29718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1998" name="Line 14"/>
          <p:cNvSpPr>
            <a:spLocks noChangeShapeType="1"/>
          </p:cNvSpPr>
          <p:nvPr/>
        </p:nvSpPr>
        <p:spPr bwMode="auto">
          <a:xfrm>
            <a:off x="3962400" y="5334000"/>
            <a:ext cx="5334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1999" name="Line 15"/>
          <p:cNvSpPr>
            <a:spLocks noChangeShapeType="1"/>
          </p:cNvSpPr>
          <p:nvPr/>
        </p:nvSpPr>
        <p:spPr bwMode="auto">
          <a:xfrm>
            <a:off x="6629400" y="2514600"/>
            <a:ext cx="18288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2000" name="Line 16"/>
          <p:cNvSpPr>
            <a:spLocks noChangeShapeType="1"/>
          </p:cNvSpPr>
          <p:nvPr/>
        </p:nvSpPr>
        <p:spPr bwMode="auto">
          <a:xfrm>
            <a:off x="6477000" y="2743200"/>
            <a:ext cx="8382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11989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C:\Documents and Settings\Patrizia.Basso\Desktop\Convegno genova\cil foto milan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200" y="0"/>
            <a:ext cx="2814638"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4579" name="Picture 1027" descr="C:\Documents and Settings\Patrizia.Basso\Desktop\Convegno genova\cil mila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0"/>
            <a:ext cx="374808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4580" name="Oval 1028"/>
          <p:cNvSpPr>
            <a:spLocks noChangeArrowheads="1"/>
          </p:cNvSpPr>
          <p:nvPr/>
        </p:nvSpPr>
        <p:spPr bwMode="auto">
          <a:xfrm>
            <a:off x="3200400" y="2514600"/>
            <a:ext cx="3124200" cy="1752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581" name="Text Box 1029"/>
          <p:cNvSpPr txBox="1">
            <a:spLocks noChangeArrowheads="1"/>
          </p:cNvSpPr>
          <p:nvPr/>
        </p:nvSpPr>
        <p:spPr bwMode="auto">
          <a:xfrm>
            <a:off x="7391400" y="457200"/>
            <a:ext cx="108740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400" b="1">
                <a:solidFill>
                  <a:srgbClr val="FFCC00"/>
                </a:solidFill>
              </a:rPr>
              <a:t>Milano</a:t>
            </a:r>
          </a:p>
        </p:txBody>
      </p:sp>
      <p:sp>
        <p:nvSpPr>
          <p:cNvPr id="24582" name="Text Box 1030"/>
          <p:cNvSpPr txBox="1">
            <a:spLocks noChangeArrowheads="1"/>
          </p:cNvSpPr>
          <p:nvPr/>
        </p:nvSpPr>
        <p:spPr bwMode="auto">
          <a:xfrm>
            <a:off x="7299325" y="5756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it-IT"/>
          </a:p>
        </p:txBody>
      </p:sp>
      <p:sp>
        <p:nvSpPr>
          <p:cNvPr id="24583" name="Text Box 1031"/>
          <p:cNvSpPr txBox="1">
            <a:spLocks noChangeArrowheads="1"/>
          </p:cNvSpPr>
          <p:nvPr/>
        </p:nvSpPr>
        <p:spPr bwMode="auto">
          <a:xfrm>
            <a:off x="7010400" y="5715000"/>
            <a:ext cx="128145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dirty="0">
                <a:solidFill>
                  <a:srgbClr val="FFCC00"/>
                </a:solidFill>
              </a:rPr>
              <a:t>CIL, V, </a:t>
            </a:r>
            <a:r>
              <a:rPr lang="it-IT" dirty="0">
                <a:solidFill>
                  <a:srgbClr val="FFCC00"/>
                </a:solidFill>
                <a:cs typeface="Times New Roman" charset="0"/>
              </a:rPr>
              <a:t>5872 </a:t>
            </a:r>
          </a:p>
          <a:p>
            <a:r>
              <a:rPr lang="it-IT" dirty="0">
                <a:solidFill>
                  <a:srgbClr val="FFCC00"/>
                </a:solidFill>
                <a:cs typeface="Times New Roman" charset="0"/>
              </a:rPr>
              <a:t>= ILS, 7295 </a:t>
            </a:r>
          </a:p>
        </p:txBody>
      </p:sp>
      <p:sp>
        <p:nvSpPr>
          <p:cNvPr id="8" name="Line 11"/>
          <p:cNvSpPr>
            <a:spLocks noChangeShapeType="1"/>
          </p:cNvSpPr>
          <p:nvPr/>
        </p:nvSpPr>
        <p:spPr bwMode="auto">
          <a:xfrm>
            <a:off x="3669766" y="2045741"/>
            <a:ext cx="2654834"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9" name="Line 11"/>
          <p:cNvSpPr>
            <a:spLocks noChangeShapeType="1"/>
          </p:cNvSpPr>
          <p:nvPr/>
        </p:nvSpPr>
        <p:spPr bwMode="auto">
          <a:xfrm>
            <a:off x="3504654" y="2514600"/>
            <a:ext cx="2654834"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158770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Patrizia.Basso\Desktop\Convegno genova\milano piant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914400"/>
            <a:ext cx="7058025" cy="5514975"/>
          </a:xfrm>
          <a:prstGeom prst="rect">
            <a:avLst/>
          </a:prstGeom>
          <a:noFill/>
          <a:extLst>
            <a:ext uri="{909E8E84-426E-40dd-AFC4-6F175D3DCCD1}">
              <a14:hiddenFill xmlns:a14="http://schemas.microsoft.com/office/drawing/2010/main" xmlns="">
                <a:solidFill>
                  <a:srgbClr val="FFFFFF"/>
                </a:solidFill>
              </a14:hiddenFill>
            </a:ext>
          </a:extLst>
        </p:spPr>
      </p:pic>
      <p:sp>
        <p:nvSpPr>
          <p:cNvPr id="7171" name="Text Box 3"/>
          <p:cNvSpPr txBox="1">
            <a:spLocks noChangeArrowheads="1"/>
          </p:cNvSpPr>
          <p:nvPr/>
        </p:nvSpPr>
        <p:spPr bwMode="auto">
          <a:xfrm>
            <a:off x="3871913" y="228600"/>
            <a:ext cx="936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b="1" dirty="0">
                <a:solidFill>
                  <a:srgbClr val="FFCC00"/>
                </a:solidFill>
              </a:rPr>
              <a:t>Milano</a:t>
            </a:r>
          </a:p>
        </p:txBody>
      </p:sp>
      <p:sp>
        <p:nvSpPr>
          <p:cNvPr id="7172" name="Oval 4"/>
          <p:cNvSpPr>
            <a:spLocks noChangeArrowheads="1"/>
          </p:cNvSpPr>
          <p:nvPr/>
        </p:nvSpPr>
        <p:spPr bwMode="auto">
          <a:xfrm>
            <a:off x="2362200" y="24384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173" name="Text Box 5"/>
          <p:cNvSpPr txBox="1">
            <a:spLocks noChangeArrowheads="1"/>
          </p:cNvSpPr>
          <p:nvPr/>
        </p:nvSpPr>
        <p:spPr bwMode="auto">
          <a:xfrm>
            <a:off x="3281363" y="2949575"/>
            <a:ext cx="2149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b="1">
                <a:solidFill>
                  <a:srgbClr val="FF0000"/>
                </a:solidFill>
              </a:rPr>
              <a:t>Porta Vercellensis</a:t>
            </a:r>
          </a:p>
        </p:txBody>
      </p:sp>
      <p:sp>
        <p:nvSpPr>
          <p:cNvPr id="7175" name="Text Box 7"/>
          <p:cNvSpPr txBox="1">
            <a:spLocks noChangeArrowheads="1"/>
          </p:cNvSpPr>
          <p:nvPr/>
        </p:nvSpPr>
        <p:spPr bwMode="auto">
          <a:xfrm>
            <a:off x="3733800" y="1752600"/>
            <a:ext cx="1403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b="1">
                <a:solidFill>
                  <a:srgbClr val="FF0000"/>
                </a:solidFill>
              </a:rPr>
              <a:t>Porta Iovia</a:t>
            </a:r>
          </a:p>
        </p:txBody>
      </p:sp>
      <p:sp>
        <p:nvSpPr>
          <p:cNvPr id="7176" name="Oval 8"/>
          <p:cNvSpPr>
            <a:spLocks noChangeArrowheads="1"/>
          </p:cNvSpPr>
          <p:nvPr/>
        </p:nvSpPr>
        <p:spPr bwMode="auto">
          <a:xfrm>
            <a:off x="2895600" y="1600200"/>
            <a:ext cx="685800" cy="685800"/>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1607855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Patrizia.Basso\Desktop\Convegno genova\cil fossombron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1676400"/>
            <a:ext cx="5943600" cy="3025775"/>
          </a:xfrm>
          <a:prstGeom prst="rect">
            <a:avLst/>
          </a:prstGeom>
          <a:noFill/>
          <a:extLst>
            <a:ext uri="{909E8E84-426E-40dd-AFC4-6F175D3DCCD1}">
              <a14:hiddenFill xmlns:a14="http://schemas.microsoft.com/office/drawing/2010/main" xmlns="">
                <a:solidFill>
                  <a:srgbClr val="FFFFFF"/>
                </a:solidFill>
              </a14:hiddenFill>
            </a:ext>
          </a:extLst>
        </p:spPr>
      </p:pic>
      <p:sp>
        <p:nvSpPr>
          <p:cNvPr id="23555" name="Line 3"/>
          <p:cNvSpPr>
            <a:spLocks noChangeShapeType="1"/>
          </p:cNvSpPr>
          <p:nvPr/>
        </p:nvSpPr>
        <p:spPr bwMode="auto">
          <a:xfrm>
            <a:off x="3048000" y="3581400"/>
            <a:ext cx="30480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23556" name="Text Box 4"/>
          <p:cNvSpPr txBox="1">
            <a:spLocks noChangeArrowheads="1"/>
          </p:cNvSpPr>
          <p:nvPr/>
        </p:nvSpPr>
        <p:spPr bwMode="auto">
          <a:xfrm>
            <a:off x="3723346" y="643655"/>
            <a:ext cx="18834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400" dirty="0">
                <a:solidFill>
                  <a:srgbClr val="FFCC00"/>
                </a:solidFill>
              </a:rPr>
              <a:t>Fossombrone</a:t>
            </a:r>
          </a:p>
        </p:txBody>
      </p:sp>
      <p:sp>
        <p:nvSpPr>
          <p:cNvPr id="23557" name="Text Box 5"/>
          <p:cNvSpPr txBox="1">
            <a:spLocks noChangeArrowheads="1"/>
          </p:cNvSpPr>
          <p:nvPr/>
        </p:nvSpPr>
        <p:spPr bwMode="auto">
          <a:xfrm>
            <a:off x="3705602" y="5266809"/>
            <a:ext cx="239039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dirty="0">
                <a:solidFill>
                  <a:srgbClr val="FFCC00"/>
                </a:solidFill>
              </a:rPr>
              <a:t>CIL, XI, 6136 = </a:t>
            </a:r>
            <a:r>
              <a:rPr lang="it-IT" dirty="0">
                <a:solidFill>
                  <a:srgbClr val="FFCC00"/>
                </a:solidFill>
                <a:cs typeface="Times New Roman" charset="0"/>
              </a:rPr>
              <a:t>ILS, 7294</a:t>
            </a:r>
          </a:p>
        </p:txBody>
      </p:sp>
      <p:sp>
        <p:nvSpPr>
          <p:cNvPr id="6" name="Line 11"/>
          <p:cNvSpPr>
            <a:spLocks noChangeShapeType="1"/>
          </p:cNvSpPr>
          <p:nvPr/>
        </p:nvSpPr>
        <p:spPr bwMode="auto">
          <a:xfrm>
            <a:off x="3048000" y="3136394"/>
            <a:ext cx="32766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7" name="Line 11"/>
          <p:cNvSpPr>
            <a:spLocks noChangeShapeType="1"/>
          </p:cNvSpPr>
          <p:nvPr/>
        </p:nvSpPr>
        <p:spPr bwMode="auto">
          <a:xfrm>
            <a:off x="6096001" y="2639388"/>
            <a:ext cx="640776"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67890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Patrizia.Basso\Desktop\Convegno genova\pianta forum semproni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977900"/>
            <a:ext cx="7620000" cy="5880100"/>
          </a:xfrm>
          <a:prstGeom prst="rect">
            <a:avLst/>
          </a:prstGeom>
          <a:noFill/>
          <a:extLst>
            <a:ext uri="{909E8E84-426E-40dd-AFC4-6F175D3DCCD1}">
              <a14:hiddenFill xmlns:a14="http://schemas.microsoft.com/office/drawing/2010/main" xmlns="">
                <a:solidFill>
                  <a:srgbClr val="FFFFFF"/>
                </a:solidFill>
              </a14:hiddenFill>
            </a:ext>
          </a:extLst>
        </p:spPr>
      </p:pic>
      <p:sp>
        <p:nvSpPr>
          <p:cNvPr id="6148" name="Oval 4"/>
          <p:cNvSpPr>
            <a:spLocks noChangeArrowheads="1"/>
          </p:cNvSpPr>
          <p:nvPr/>
        </p:nvSpPr>
        <p:spPr bwMode="auto">
          <a:xfrm>
            <a:off x="5105400" y="2362200"/>
            <a:ext cx="914400" cy="914400"/>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rgbClr val="FF00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5943600" y="2909888"/>
            <a:ext cx="16271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000" b="1">
                <a:solidFill>
                  <a:srgbClr val="FF0000"/>
                </a:solidFill>
              </a:rPr>
              <a:t>Porta Gallica</a:t>
            </a:r>
          </a:p>
        </p:txBody>
      </p:sp>
      <p:sp>
        <p:nvSpPr>
          <p:cNvPr id="6" name="Text Box 4"/>
          <p:cNvSpPr txBox="1">
            <a:spLocks noChangeArrowheads="1"/>
          </p:cNvSpPr>
          <p:nvPr/>
        </p:nvSpPr>
        <p:spPr bwMode="auto">
          <a:xfrm>
            <a:off x="3723346" y="259611"/>
            <a:ext cx="18834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it-IT" sz="2400" dirty="0">
                <a:solidFill>
                  <a:srgbClr val="FFCC00"/>
                </a:solidFill>
              </a:rPr>
              <a:t>Fossombrone</a:t>
            </a:r>
          </a:p>
        </p:txBody>
      </p:sp>
    </p:spTree>
    <p:extLst>
      <p:ext uri="{BB962C8B-B14F-4D97-AF65-F5344CB8AC3E}">
        <p14:creationId xmlns:p14="http://schemas.microsoft.com/office/powerpoint/2010/main" val="3138666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trizia.Basso\Desktop\Scan10001.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0013"/>
            <a:ext cx="9144000" cy="67579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Documents and Settings\Patrizia.Basso\Desktop\Scan10001.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0"/>
            <a:ext cx="44958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052" name="Oval 4"/>
          <p:cNvSpPr>
            <a:spLocks noChangeArrowheads="1"/>
          </p:cNvSpPr>
          <p:nvPr/>
        </p:nvSpPr>
        <p:spPr bwMode="auto">
          <a:xfrm>
            <a:off x="0" y="4495800"/>
            <a:ext cx="609600" cy="609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53" name="Oval 5"/>
          <p:cNvSpPr>
            <a:spLocks noChangeArrowheads="1"/>
          </p:cNvSpPr>
          <p:nvPr/>
        </p:nvSpPr>
        <p:spPr bwMode="auto">
          <a:xfrm>
            <a:off x="1143000" y="4114800"/>
            <a:ext cx="609600" cy="1371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54" name="Oval 6"/>
          <p:cNvSpPr>
            <a:spLocks noChangeArrowheads="1"/>
          </p:cNvSpPr>
          <p:nvPr/>
        </p:nvSpPr>
        <p:spPr bwMode="auto">
          <a:xfrm>
            <a:off x="914400" y="2209800"/>
            <a:ext cx="609600" cy="13716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56" name="Oval 8"/>
          <p:cNvSpPr>
            <a:spLocks noChangeArrowheads="1"/>
          </p:cNvSpPr>
          <p:nvPr/>
        </p:nvSpPr>
        <p:spPr bwMode="auto">
          <a:xfrm>
            <a:off x="609600" y="5029200"/>
            <a:ext cx="609600" cy="83820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399799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dissolve">
                                      <p:cBhvr>
                                        <p:cTn id="17" dur="500"/>
                                        <p:tgtEl>
                                          <p:spTgt spid="20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dissolve">
                                      <p:cBhvr>
                                        <p:cTn id="22" dur="500"/>
                                        <p:tgtEl>
                                          <p:spTgt spid="20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p:cTn id="27" dur="500" fill="hold"/>
                                        <p:tgtEl>
                                          <p:spTgt spid="2051"/>
                                        </p:tgtEl>
                                        <p:attrNameLst>
                                          <p:attrName>ppt_w</p:attrName>
                                        </p:attrNameLst>
                                      </p:cBhvr>
                                      <p:tavLst>
                                        <p:tav tm="0">
                                          <p:val>
                                            <p:fltVal val="0"/>
                                          </p:val>
                                        </p:tav>
                                        <p:tav tm="100000">
                                          <p:val>
                                            <p:strVal val="#ppt_w"/>
                                          </p:val>
                                        </p:tav>
                                      </p:tavLst>
                                    </p:anim>
                                    <p:anim calcmode="lin" valueType="num">
                                      <p:cBhvr>
                                        <p:cTn id="28" dur="500" fill="hold"/>
                                        <p:tgtEl>
                                          <p:spTgt spid="2051"/>
                                        </p:tgtEl>
                                        <p:attrNameLst>
                                          <p:attrName>ppt_h</p:attrName>
                                        </p:attrNameLst>
                                      </p:cBhvr>
                                      <p:tavLst>
                                        <p:tav tm="0">
                                          <p:val>
                                            <p:fltVal val="0"/>
                                          </p:val>
                                        </p:tav>
                                        <p:tav tm="100000">
                                          <p:val>
                                            <p:strVal val="#ppt_h"/>
                                          </p:val>
                                        </p:tav>
                                      </p:tavLst>
                                    </p:anim>
                                    <p:anim calcmode="lin" valueType="num">
                                      <p:cBhvr>
                                        <p:cTn id="29" dur="500" fill="hold"/>
                                        <p:tgtEl>
                                          <p:spTgt spid="2051"/>
                                        </p:tgtEl>
                                        <p:attrNameLst>
                                          <p:attrName>ppt_x</p:attrName>
                                        </p:attrNameLst>
                                      </p:cBhvr>
                                      <p:tavLst>
                                        <p:tav tm="0">
                                          <p:val>
                                            <p:fltVal val="0.5"/>
                                          </p:val>
                                        </p:tav>
                                        <p:tav tm="100000">
                                          <p:val>
                                            <p:strVal val="#ppt_x"/>
                                          </p:val>
                                        </p:tav>
                                      </p:tavLst>
                                    </p:anim>
                                    <p:anim calcmode="lin" valueType="num">
                                      <p:cBhvr>
                                        <p:cTn id="30" dur="500" fill="hold"/>
                                        <p:tgtEl>
                                          <p:spTgt spid="20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731838"/>
            <a:ext cx="6629400" cy="612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5"/>
          <p:cNvSpPr txBox="1">
            <a:spLocks noChangeArrowheads="1"/>
          </p:cNvSpPr>
          <p:nvPr/>
        </p:nvSpPr>
        <p:spPr bwMode="auto">
          <a:xfrm>
            <a:off x="1905000" y="152400"/>
            <a:ext cx="572922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eaLnBrk="1" hangingPunct="1"/>
            <a:r>
              <a:rPr lang="it-IT" sz="2400" b="1" dirty="0">
                <a:solidFill>
                  <a:srgbClr val="FFCC00"/>
                </a:solidFill>
              </a:rPr>
              <a:t>Caso di </a:t>
            </a:r>
            <a:r>
              <a:rPr lang="it-IT" sz="2400" b="1" i="1" dirty="0" err="1">
                <a:solidFill>
                  <a:srgbClr val="FFCC00"/>
                </a:solidFill>
              </a:rPr>
              <a:t>Bononia</a:t>
            </a:r>
            <a:r>
              <a:rPr lang="it-IT" sz="1800" b="1" dirty="0">
                <a:solidFill>
                  <a:srgbClr val="FFCC00"/>
                </a:solidFill>
              </a:rPr>
              <a:t>   -   zonizzazione suburbana</a:t>
            </a:r>
          </a:p>
        </p:txBody>
      </p:sp>
      <p:sp>
        <p:nvSpPr>
          <p:cNvPr id="4100" name="CasellaDiTesto 1"/>
          <p:cNvSpPr txBox="1">
            <a:spLocks noChangeArrowheads="1"/>
          </p:cNvSpPr>
          <p:nvPr/>
        </p:nvSpPr>
        <p:spPr bwMode="auto">
          <a:xfrm>
            <a:off x="5240338" y="1447800"/>
            <a:ext cx="1181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it-IT" b="1">
                <a:solidFill>
                  <a:srgbClr val="FF0000"/>
                </a:solidFill>
              </a:rPr>
              <a:t>suburbio agricolo</a:t>
            </a:r>
          </a:p>
        </p:txBody>
      </p:sp>
      <p:sp>
        <p:nvSpPr>
          <p:cNvPr id="4101" name="CasellaDiTesto 2"/>
          <p:cNvSpPr txBox="1">
            <a:spLocks noChangeArrowheads="1"/>
          </p:cNvSpPr>
          <p:nvPr/>
        </p:nvSpPr>
        <p:spPr bwMode="auto">
          <a:xfrm>
            <a:off x="4148138" y="3795713"/>
            <a:ext cx="8048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it-IT" b="1">
                <a:solidFill>
                  <a:srgbClr val="FF0000"/>
                </a:solidFill>
              </a:rPr>
              <a:t>città</a:t>
            </a:r>
          </a:p>
        </p:txBody>
      </p:sp>
      <p:sp>
        <p:nvSpPr>
          <p:cNvPr id="4102" name="CasellaDiTesto 3"/>
          <p:cNvSpPr txBox="1">
            <a:spLocks noChangeArrowheads="1"/>
          </p:cNvSpPr>
          <p:nvPr/>
        </p:nvSpPr>
        <p:spPr bwMode="auto">
          <a:xfrm>
            <a:off x="3348038" y="4724400"/>
            <a:ext cx="1600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it-IT" b="1">
                <a:solidFill>
                  <a:srgbClr val="FF0000"/>
                </a:solidFill>
              </a:rPr>
              <a:t>periferia artigianale</a:t>
            </a:r>
          </a:p>
        </p:txBody>
      </p:sp>
      <p:sp>
        <p:nvSpPr>
          <p:cNvPr id="4103" name="Rettangolo 4"/>
          <p:cNvSpPr>
            <a:spLocks noChangeArrowheads="1"/>
          </p:cNvSpPr>
          <p:nvPr/>
        </p:nvSpPr>
        <p:spPr bwMode="auto">
          <a:xfrm>
            <a:off x="4445000" y="5745163"/>
            <a:ext cx="15049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b="1">
                <a:solidFill>
                  <a:srgbClr val="FF0000"/>
                </a:solidFill>
              </a:rPr>
              <a:t>suburbio </a:t>
            </a:r>
          </a:p>
          <a:p>
            <a:r>
              <a:rPr lang="it-IT" b="1">
                <a:solidFill>
                  <a:srgbClr val="FF0000"/>
                </a:solidFill>
              </a:rPr>
              <a:t>residenziale</a:t>
            </a:r>
            <a:endParaRPr lang="it-IT"/>
          </a:p>
        </p:txBody>
      </p:sp>
      <p:sp>
        <p:nvSpPr>
          <p:cNvPr id="4105" name="CasellaDiTesto 8"/>
          <p:cNvSpPr txBox="1">
            <a:spLocks noChangeArrowheads="1"/>
          </p:cNvSpPr>
          <p:nvPr/>
        </p:nvSpPr>
        <p:spPr bwMode="auto">
          <a:xfrm rot="1619546">
            <a:off x="6689725" y="4713288"/>
            <a:ext cx="1371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it-IT" b="1">
                <a:solidFill>
                  <a:srgbClr val="FF0000"/>
                </a:solidFill>
              </a:rPr>
              <a:t>necropoli</a:t>
            </a:r>
          </a:p>
        </p:txBody>
      </p:sp>
    </p:spTree>
    <p:extLst>
      <p:ext uri="{BB962C8B-B14F-4D97-AF65-F5344CB8AC3E}">
        <p14:creationId xmlns:p14="http://schemas.microsoft.com/office/powerpoint/2010/main" val="349945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g entrate 3.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6867" y="2967935"/>
            <a:ext cx="5508521" cy="2868054"/>
          </a:xfrm>
          <a:prstGeom prst="rect">
            <a:avLst/>
          </a:prstGeom>
        </p:spPr>
      </p:pic>
      <p:sp>
        <p:nvSpPr>
          <p:cNvPr id="3" name="CasellaDiTesto 2"/>
          <p:cNvSpPr txBox="1"/>
          <p:nvPr/>
        </p:nvSpPr>
        <p:spPr>
          <a:xfrm>
            <a:off x="513743" y="6235518"/>
            <a:ext cx="8560118" cy="369332"/>
          </a:xfrm>
          <a:prstGeom prst="rect">
            <a:avLst/>
          </a:prstGeom>
          <a:noFill/>
        </p:spPr>
        <p:txBody>
          <a:bodyPr wrap="none" rtlCol="0">
            <a:spAutoFit/>
          </a:bodyPr>
          <a:lstStyle/>
          <a:p>
            <a:r>
              <a:rPr lang="it-IT" dirty="0">
                <a:solidFill>
                  <a:srgbClr val="FFCC00"/>
                </a:solidFill>
              </a:rPr>
              <a:t>Rilievo del Fucino (probabilmente seconda metà II </a:t>
            </a:r>
            <a:r>
              <a:rPr lang="it-IT" dirty="0" err="1">
                <a:solidFill>
                  <a:srgbClr val="FFCC00"/>
                </a:solidFill>
              </a:rPr>
              <a:t>d.C</a:t>
            </a:r>
            <a:r>
              <a:rPr lang="it-IT" dirty="0">
                <a:solidFill>
                  <a:srgbClr val="FFCC00"/>
                </a:solidFill>
              </a:rPr>
              <a:t>): rappresentazione di </a:t>
            </a:r>
            <a:r>
              <a:rPr lang="it-IT" i="1" dirty="0" err="1">
                <a:solidFill>
                  <a:srgbClr val="FFCC00"/>
                </a:solidFill>
              </a:rPr>
              <a:t>Marruvium</a:t>
            </a:r>
            <a:r>
              <a:rPr lang="it-IT" dirty="0">
                <a:solidFill>
                  <a:srgbClr val="FFCC00"/>
                </a:solidFill>
              </a:rPr>
              <a:t>?</a:t>
            </a:r>
          </a:p>
        </p:txBody>
      </p:sp>
      <p:sp>
        <p:nvSpPr>
          <p:cNvPr id="4" name="CasellaDiTesto 3"/>
          <p:cNvSpPr txBox="1"/>
          <p:nvPr/>
        </p:nvSpPr>
        <p:spPr>
          <a:xfrm>
            <a:off x="4124254" y="3210506"/>
            <a:ext cx="336601" cy="461665"/>
          </a:xfrm>
          <a:prstGeom prst="rect">
            <a:avLst/>
          </a:prstGeom>
          <a:noFill/>
        </p:spPr>
        <p:txBody>
          <a:bodyPr wrap="none" rtlCol="0">
            <a:spAutoFit/>
          </a:bodyPr>
          <a:lstStyle/>
          <a:p>
            <a:r>
              <a:rPr lang="it-IT" sz="2400" b="1" dirty="0">
                <a:solidFill>
                  <a:srgbClr val="FF0000"/>
                </a:solidFill>
              </a:rPr>
              <a:t>a</a:t>
            </a:r>
          </a:p>
        </p:txBody>
      </p:sp>
      <p:sp>
        <p:nvSpPr>
          <p:cNvPr id="5" name="CasellaDiTesto 4"/>
          <p:cNvSpPr txBox="1"/>
          <p:nvPr/>
        </p:nvSpPr>
        <p:spPr>
          <a:xfrm>
            <a:off x="6217480" y="3210506"/>
            <a:ext cx="349825" cy="461665"/>
          </a:xfrm>
          <a:prstGeom prst="rect">
            <a:avLst/>
          </a:prstGeom>
          <a:noFill/>
        </p:spPr>
        <p:txBody>
          <a:bodyPr wrap="none" rtlCol="0">
            <a:spAutoFit/>
          </a:bodyPr>
          <a:lstStyle/>
          <a:p>
            <a:r>
              <a:rPr lang="it-IT" sz="2400" b="1" dirty="0">
                <a:solidFill>
                  <a:srgbClr val="FF0000"/>
                </a:solidFill>
              </a:rPr>
              <a:t>d</a:t>
            </a:r>
          </a:p>
        </p:txBody>
      </p:sp>
      <p:sp>
        <p:nvSpPr>
          <p:cNvPr id="6" name="CasellaDiTesto 5"/>
          <p:cNvSpPr txBox="1"/>
          <p:nvPr/>
        </p:nvSpPr>
        <p:spPr>
          <a:xfrm>
            <a:off x="5551867" y="3520458"/>
            <a:ext cx="313457" cy="461665"/>
          </a:xfrm>
          <a:prstGeom prst="rect">
            <a:avLst/>
          </a:prstGeom>
          <a:noFill/>
        </p:spPr>
        <p:txBody>
          <a:bodyPr wrap="none" rtlCol="0">
            <a:spAutoFit/>
          </a:bodyPr>
          <a:lstStyle/>
          <a:p>
            <a:r>
              <a:rPr lang="it-IT" sz="2400" b="1" dirty="0">
                <a:solidFill>
                  <a:srgbClr val="FF0000"/>
                </a:solidFill>
              </a:rPr>
              <a:t>c</a:t>
            </a:r>
          </a:p>
        </p:txBody>
      </p:sp>
      <p:sp>
        <p:nvSpPr>
          <p:cNvPr id="7" name="CasellaDiTesto 6"/>
          <p:cNvSpPr txBox="1"/>
          <p:nvPr/>
        </p:nvSpPr>
        <p:spPr>
          <a:xfrm>
            <a:off x="5551867" y="4752144"/>
            <a:ext cx="349825" cy="461665"/>
          </a:xfrm>
          <a:prstGeom prst="rect">
            <a:avLst/>
          </a:prstGeom>
          <a:noFill/>
        </p:spPr>
        <p:txBody>
          <a:bodyPr wrap="none" rtlCol="0">
            <a:spAutoFit/>
          </a:bodyPr>
          <a:lstStyle/>
          <a:p>
            <a:r>
              <a:rPr lang="it-IT" sz="2400" b="1" dirty="0">
                <a:solidFill>
                  <a:srgbClr val="FF0000"/>
                </a:solidFill>
              </a:rPr>
              <a:t>b</a:t>
            </a:r>
          </a:p>
        </p:txBody>
      </p:sp>
      <p:sp>
        <p:nvSpPr>
          <p:cNvPr id="8" name="CasellaDiTesto 7"/>
          <p:cNvSpPr txBox="1"/>
          <p:nvPr/>
        </p:nvSpPr>
        <p:spPr>
          <a:xfrm>
            <a:off x="241388" y="527950"/>
            <a:ext cx="8902612" cy="1938992"/>
          </a:xfrm>
          <a:prstGeom prst="rect">
            <a:avLst/>
          </a:prstGeom>
          <a:noFill/>
        </p:spPr>
        <p:txBody>
          <a:bodyPr wrap="square" rtlCol="0">
            <a:spAutoFit/>
          </a:bodyPr>
          <a:lstStyle/>
          <a:p>
            <a:pPr marL="342900" indent="-342900" algn="just">
              <a:buAutoNum type="alphaLcParenR"/>
            </a:pPr>
            <a:r>
              <a:rPr lang="it-IT" sz="2000" dirty="0">
                <a:solidFill>
                  <a:srgbClr val="FFCC00"/>
                </a:solidFill>
              </a:rPr>
              <a:t>“</a:t>
            </a:r>
            <a:r>
              <a:rPr lang="it-IT" sz="2000" i="1" dirty="0" err="1">
                <a:solidFill>
                  <a:srgbClr val="FFCC00"/>
                </a:solidFill>
              </a:rPr>
              <a:t>continentia</a:t>
            </a:r>
            <a:r>
              <a:rPr lang="it-IT" sz="2000" i="1" dirty="0">
                <a:solidFill>
                  <a:srgbClr val="FFCC00"/>
                </a:solidFill>
              </a:rPr>
              <a:t> </a:t>
            </a:r>
            <a:r>
              <a:rPr lang="it-IT" sz="2000" i="1" dirty="0" err="1">
                <a:solidFill>
                  <a:srgbClr val="FFCC00"/>
                </a:solidFill>
              </a:rPr>
              <a:t>aedificia</a:t>
            </a:r>
            <a:r>
              <a:rPr lang="it-IT" sz="2000" dirty="0">
                <a:solidFill>
                  <a:srgbClr val="FFCC00"/>
                </a:solidFill>
              </a:rPr>
              <a:t>”. Concetto introdotto già nella giurisprudenza di metà I a.C.: la città è costituita dall’insieme degli edifici in essa contenuti e che a loro volta la contengono, quindi anche degli ampliamenti oltre le mura;</a:t>
            </a:r>
          </a:p>
          <a:p>
            <a:pPr marL="342900" indent="-342900" algn="just">
              <a:buAutoNum type="alphaLcParenR"/>
            </a:pPr>
            <a:r>
              <a:rPr lang="it-IT" sz="2000" dirty="0">
                <a:solidFill>
                  <a:srgbClr val="FFCC00"/>
                </a:solidFill>
              </a:rPr>
              <a:t>villa suburbana con parco;</a:t>
            </a:r>
          </a:p>
          <a:p>
            <a:pPr marL="342900" indent="-342900" algn="just">
              <a:buAutoNum type="alphaLcParenR"/>
            </a:pPr>
            <a:r>
              <a:rPr lang="it-IT" sz="2000" dirty="0">
                <a:solidFill>
                  <a:srgbClr val="FFCC00"/>
                </a:solidFill>
              </a:rPr>
              <a:t>strada;</a:t>
            </a:r>
          </a:p>
          <a:p>
            <a:pPr marL="342900" indent="-342900" algn="just">
              <a:buAutoNum type="alphaLcParenR"/>
            </a:pPr>
            <a:r>
              <a:rPr lang="it-IT" sz="2000" dirty="0">
                <a:solidFill>
                  <a:srgbClr val="FFCC00"/>
                </a:solidFill>
              </a:rPr>
              <a:t>necropoli </a:t>
            </a:r>
          </a:p>
        </p:txBody>
      </p:sp>
    </p:spTree>
    <p:extLst>
      <p:ext uri="{BB962C8B-B14F-4D97-AF65-F5344CB8AC3E}">
        <p14:creationId xmlns:p14="http://schemas.microsoft.com/office/powerpoint/2010/main" val="133638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5122" y="415365"/>
            <a:ext cx="8614238" cy="6247864"/>
          </a:xfrm>
          <a:prstGeom prst="rect">
            <a:avLst/>
          </a:prstGeom>
        </p:spPr>
        <p:txBody>
          <a:bodyPr wrap="square">
            <a:spAutoFit/>
          </a:bodyPr>
          <a:lstStyle/>
          <a:p>
            <a:pPr algn="just"/>
            <a:r>
              <a:rPr lang="it-IT" sz="2000" dirty="0">
                <a:solidFill>
                  <a:srgbClr val="FFCC00"/>
                </a:solidFill>
              </a:rPr>
              <a:t> </a:t>
            </a:r>
          </a:p>
          <a:p>
            <a:pPr algn="just"/>
            <a:r>
              <a:rPr lang="it-IT" sz="2000" dirty="0">
                <a:solidFill>
                  <a:srgbClr val="FFCC00"/>
                </a:solidFill>
              </a:rPr>
              <a:t>Diverse </a:t>
            </a:r>
            <a:r>
              <a:rPr lang="it-IT" sz="2000" b="1" dirty="0">
                <a:solidFill>
                  <a:srgbClr val="FFCC00"/>
                </a:solidFill>
              </a:rPr>
              <a:t>destinazioni d’uso</a:t>
            </a:r>
            <a:r>
              <a:rPr lang="it-IT" sz="2000" dirty="0">
                <a:solidFill>
                  <a:srgbClr val="FFCC00"/>
                </a:solidFill>
              </a:rPr>
              <a:t>, in molti casi </a:t>
            </a:r>
            <a:r>
              <a:rPr lang="it-IT" sz="2000" b="1" dirty="0">
                <a:solidFill>
                  <a:srgbClr val="FFCC00"/>
                </a:solidFill>
              </a:rPr>
              <a:t>compenetrate</a:t>
            </a:r>
            <a:r>
              <a:rPr lang="it-IT" sz="2000" dirty="0">
                <a:solidFill>
                  <a:srgbClr val="FFCC00"/>
                </a:solidFill>
              </a:rPr>
              <a:t>  tra di loro:</a:t>
            </a:r>
          </a:p>
          <a:p>
            <a:pPr algn="just"/>
            <a:r>
              <a:rPr lang="it-IT" sz="2000" dirty="0">
                <a:solidFill>
                  <a:srgbClr val="FFCC00"/>
                </a:solidFill>
              </a:rPr>
              <a:t> 	</a:t>
            </a:r>
          </a:p>
          <a:p>
            <a:pPr marL="285750" indent="-285750" algn="just">
              <a:buFontTx/>
              <a:buChar char="-"/>
            </a:pPr>
            <a:r>
              <a:rPr lang="it-IT" sz="2000" b="1" dirty="0">
                <a:solidFill>
                  <a:srgbClr val="FFCC00"/>
                </a:solidFill>
              </a:rPr>
              <a:t>religiose</a:t>
            </a:r>
            <a:r>
              <a:rPr lang="it-IT" sz="2000" dirty="0">
                <a:solidFill>
                  <a:srgbClr val="FFCC00"/>
                </a:solidFill>
              </a:rPr>
              <a:t> (precoci): santuari suburbani con valore anche di </a:t>
            </a:r>
            <a:r>
              <a:rPr lang="it-IT" sz="2000" b="1" dirty="0">
                <a:solidFill>
                  <a:srgbClr val="FFCC00"/>
                </a:solidFill>
              </a:rPr>
              <a:t>integrazione</a:t>
            </a:r>
            <a:r>
              <a:rPr lang="it-IT" sz="2000" dirty="0">
                <a:solidFill>
                  <a:srgbClr val="FFCC00"/>
                </a:solidFill>
              </a:rPr>
              <a:t> delle comunità indigene esterne;</a:t>
            </a:r>
          </a:p>
          <a:p>
            <a:pPr marL="285750" indent="-285750" algn="just">
              <a:buFontTx/>
              <a:buChar char="-"/>
            </a:pPr>
            <a:r>
              <a:rPr lang="it-IT" sz="2000" b="1" dirty="0">
                <a:solidFill>
                  <a:srgbClr val="FFCC00"/>
                </a:solidFill>
              </a:rPr>
              <a:t>funerarie</a:t>
            </a:r>
            <a:r>
              <a:rPr lang="it-IT" sz="2000" dirty="0">
                <a:solidFill>
                  <a:srgbClr val="FFCC00"/>
                </a:solidFill>
              </a:rPr>
              <a:t>: necropoli sui tronchi suburbani delle principali vie;</a:t>
            </a:r>
          </a:p>
          <a:p>
            <a:pPr marL="285750" indent="-285750" algn="just">
              <a:buFontTx/>
              <a:buChar char="-"/>
            </a:pPr>
            <a:r>
              <a:rPr lang="it-IT" sz="2000" b="1" dirty="0">
                <a:solidFill>
                  <a:srgbClr val="FFCC00"/>
                </a:solidFill>
              </a:rPr>
              <a:t>residenziali</a:t>
            </a:r>
            <a:r>
              <a:rPr lang="it-IT" sz="2000" dirty="0">
                <a:solidFill>
                  <a:srgbClr val="FFCC00"/>
                </a:solidFill>
              </a:rPr>
              <a:t>: modeste abitazioni, poi, per</a:t>
            </a:r>
            <a:r>
              <a:rPr lang="it-IT" sz="2000" b="1" dirty="0">
                <a:solidFill>
                  <a:srgbClr val="FFCC00"/>
                </a:solidFill>
              </a:rPr>
              <a:t> pressione demografica urbana</a:t>
            </a:r>
            <a:r>
              <a:rPr lang="it-IT" sz="2000" dirty="0">
                <a:solidFill>
                  <a:srgbClr val="FFCC00"/>
                </a:solidFill>
              </a:rPr>
              <a:t> e </a:t>
            </a:r>
            <a:r>
              <a:rPr lang="it-IT" sz="2000" b="1" dirty="0">
                <a:solidFill>
                  <a:srgbClr val="FFCC00"/>
                </a:solidFill>
              </a:rPr>
              <a:t>saturazione </a:t>
            </a:r>
            <a:r>
              <a:rPr lang="it-IT" sz="2000" dirty="0">
                <a:solidFill>
                  <a:srgbClr val="FFCC00"/>
                </a:solidFill>
              </a:rPr>
              <a:t>degli spazi abitativi, espansione città o </a:t>
            </a:r>
            <a:r>
              <a:rPr lang="it-IT" sz="2000" b="1" dirty="0">
                <a:solidFill>
                  <a:srgbClr val="FFCC00"/>
                </a:solidFill>
              </a:rPr>
              <a:t>ville</a:t>
            </a:r>
            <a:r>
              <a:rPr lang="it-IT" sz="2000" dirty="0">
                <a:solidFill>
                  <a:srgbClr val="FFCC00"/>
                </a:solidFill>
              </a:rPr>
              <a:t> suburbane (quartieri anche prestigiosi di sobborgo);</a:t>
            </a:r>
          </a:p>
          <a:p>
            <a:pPr marL="285750" indent="-285750" algn="just">
              <a:buFontTx/>
              <a:buChar char="-"/>
            </a:pPr>
            <a:r>
              <a:rPr lang="it-IT" sz="2000" b="1" dirty="0">
                <a:solidFill>
                  <a:srgbClr val="FFCC00"/>
                </a:solidFill>
              </a:rPr>
              <a:t>artigianali</a:t>
            </a:r>
            <a:r>
              <a:rPr lang="it-IT" sz="2000" dirty="0">
                <a:solidFill>
                  <a:srgbClr val="FFCC00"/>
                </a:solidFill>
              </a:rPr>
              <a:t> per smerci anche extraurbani e soprattutto per produzioni “</a:t>
            </a:r>
            <a:r>
              <a:rPr lang="it-IT" sz="2000" b="1" dirty="0">
                <a:solidFill>
                  <a:srgbClr val="FFCC00"/>
                </a:solidFill>
              </a:rPr>
              <a:t>inquinanti</a:t>
            </a:r>
            <a:r>
              <a:rPr lang="it-IT" sz="2000" dirty="0">
                <a:solidFill>
                  <a:srgbClr val="FFCC00"/>
                </a:solidFill>
              </a:rPr>
              <a:t>”: attività quali </a:t>
            </a:r>
            <a:r>
              <a:rPr lang="it-IT" sz="2000" i="1" dirty="0" err="1">
                <a:solidFill>
                  <a:srgbClr val="FFCC00"/>
                </a:solidFill>
              </a:rPr>
              <a:t>figlinae</a:t>
            </a:r>
            <a:r>
              <a:rPr lang="it-IT" sz="2000" dirty="0">
                <a:solidFill>
                  <a:srgbClr val="FFCC00"/>
                </a:solidFill>
              </a:rPr>
              <a:t>, </a:t>
            </a:r>
            <a:r>
              <a:rPr lang="it-IT" sz="2000" dirty="0" err="1">
                <a:solidFill>
                  <a:srgbClr val="FFCC00"/>
                </a:solidFill>
              </a:rPr>
              <a:t>fulloniche</a:t>
            </a:r>
            <a:r>
              <a:rPr lang="it-IT" sz="2000" dirty="0">
                <a:solidFill>
                  <a:srgbClr val="FFCC00"/>
                </a:solidFill>
              </a:rPr>
              <a:t> vengono “allontanate” per igiene, rappresentatività urbana e sicurezza contro incendi;</a:t>
            </a:r>
          </a:p>
          <a:p>
            <a:pPr marL="285750" indent="-285750" algn="just">
              <a:buFontTx/>
              <a:buChar char="-"/>
            </a:pPr>
            <a:r>
              <a:rPr lang="it-IT" sz="2000" dirty="0">
                <a:solidFill>
                  <a:srgbClr val="FFCC00"/>
                </a:solidFill>
              </a:rPr>
              <a:t>di </a:t>
            </a:r>
            <a:r>
              <a:rPr lang="it-IT" sz="2000" b="1" dirty="0">
                <a:solidFill>
                  <a:srgbClr val="FFCC00"/>
                </a:solidFill>
              </a:rPr>
              <a:t>interscambio</a:t>
            </a:r>
            <a:r>
              <a:rPr lang="it-IT" sz="2000" dirty="0">
                <a:solidFill>
                  <a:srgbClr val="FFCC00"/>
                </a:solidFill>
              </a:rPr>
              <a:t> / magazzini / stoccaggio dei prodotti </a:t>
            </a:r>
            <a:r>
              <a:rPr lang="it-IT" sz="2000" b="1" dirty="0">
                <a:solidFill>
                  <a:srgbClr val="FFCC00"/>
                </a:solidFill>
              </a:rPr>
              <a:t>agricoli</a:t>
            </a:r>
            <a:r>
              <a:rPr lang="it-IT" sz="2000" dirty="0">
                <a:solidFill>
                  <a:srgbClr val="FFCC00"/>
                </a:solidFill>
              </a:rPr>
              <a:t>;</a:t>
            </a:r>
          </a:p>
          <a:p>
            <a:pPr marL="285750" indent="-285750" algn="just">
              <a:buFontTx/>
              <a:buChar char="-"/>
            </a:pPr>
            <a:r>
              <a:rPr lang="it-IT" sz="2000" b="1" dirty="0">
                <a:solidFill>
                  <a:srgbClr val="FFCC00"/>
                </a:solidFill>
              </a:rPr>
              <a:t>itinerarie</a:t>
            </a:r>
            <a:r>
              <a:rPr lang="it-IT" sz="2000" dirty="0">
                <a:solidFill>
                  <a:srgbClr val="FFCC00"/>
                </a:solidFill>
              </a:rPr>
              <a:t>: area di </a:t>
            </a:r>
            <a:r>
              <a:rPr lang="it-IT" sz="2000" b="1" dirty="0">
                <a:solidFill>
                  <a:srgbClr val="FFCC00"/>
                </a:solidFill>
              </a:rPr>
              <a:t>snodo / convergenza,</a:t>
            </a:r>
            <a:r>
              <a:rPr lang="it-IT" sz="2000" dirty="0">
                <a:solidFill>
                  <a:srgbClr val="FFCC00"/>
                </a:solidFill>
              </a:rPr>
              <a:t> ma anche di </a:t>
            </a:r>
            <a:r>
              <a:rPr lang="it-IT" sz="2000" b="1" dirty="0">
                <a:solidFill>
                  <a:srgbClr val="FFCC00"/>
                </a:solidFill>
              </a:rPr>
              <a:t>stazioni di sosta</a:t>
            </a:r>
            <a:r>
              <a:rPr lang="it-IT" sz="2000" dirty="0">
                <a:solidFill>
                  <a:srgbClr val="FFCC00"/>
                </a:solidFill>
              </a:rPr>
              <a:t>.</a:t>
            </a:r>
          </a:p>
          <a:p>
            <a:pPr marL="285750" indent="-285750" algn="just">
              <a:buFontTx/>
              <a:buChar char="-"/>
            </a:pPr>
            <a:endParaRPr lang="it-IT" sz="2000" dirty="0">
              <a:solidFill>
                <a:srgbClr val="FFCC00"/>
              </a:solidFill>
            </a:endParaRPr>
          </a:p>
          <a:p>
            <a:pPr algn="just"/>
            <a:r>
              <a:rPr lang="it-IT" sz="2000" dirty="0">
                <a:solidFill>
                  <a:srgbClr val="FFCC00"/>
                </a:solidFill>
              </a:rPr>
              <a:t>Tra tutte queste componenti: rapporti </a:t>
            </a:r>
            <a:r>
              <a:rPr lang="it-IT" sz="2000" b="1" dirty="0">
                <a:solidFill>
                  <a:srgbClr val="FFCC00"/>
                </a:solidFill>
              </a:rPr>
              <a:t>dinamici</a:t>
            </a:r>
            <a:r>
              <a:rPr lang="it-IT" sz="2000" dirty="0">
                <a:solidFill>
                  <a:srgbClr val="FFCC00"/>
                </a:solidFill>
              </a:rPr>
              <a:t> con oscillazioni insediative / funzionali: le componenti potevano modificarsi e alternarsi nel tempo anche con diversi tipi di selezione areale a seconda del maggiore o minore pregio e valore dei terreni.</a:t>
            </a:r>
          </a:p>
          <a:p>
            <a:pPr algn="just"/>
            <a:r>
              <a:rPr lang="it-IT" sz="2000" dirty="0">
                <a:solidFill>
                  <a:srgbClr val="FFCC00"/>
                </a:solidFill>
              </a:rPr>
              <a:t>	</a:t>
            </a:r>
          </a:p>
        </p:txBody>
      </p:sp>
    </p:spTree>
    <p:extLst>
      <p:ext uri="{BB962C8B-B14F-4D97-AF65-F5344CB8AC3E}">
        <p14:creationId xmlns:p14="http://schemas.microsoft.com/office/powerpoint/2010/main" val="325623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0963" y="123450"/>
            <a:ext cx="8484629" cy="3693319"/>
          </a:xfrm>
          <a:prstGeom prst="rect">
            <a:avLst/>
          </a:prstGeom>
          <a:noFill/>
        </p:spPr>
        <p:txBody>
          <a:bodyPr wrap="square" rtlCol="0">
            <a:spAutoFit/>
          </a:bodyPr>
          <a:lstStyle/>
          <a:p>
            <a:pPr algn="just"/>
            <a:r>
              <a:rPr lang="it-IT" dirty="0">
                <a:solidFill>
                  <a:srgbClr val="FFCC00"/>
                </a:solidFill>
              </a:rPr>
              <a:t>Il concetto di suburbio è in stretta relazione con  quello di città e presuppone un limite fra un dentro e un fuori: </a:t>
            </a:r>
            <a:r>
              <a:rPr lang="it-IT" b="1" i="1" dirty="0" err="1">
                <a:solidFill>
                  <a:srgbClr val="FFCC00"/>
                </a:solidFill>
              </a:rPr>
              <a:t>pomerium</a:t>
            </a:r>
            <a:r>
              <a:rPr lang="it-IT" dirty="0">
                <a:solidFill>
                  <a:srgbClr val="FFCC00"/>
                </a:solidFill>
              </a:rPr>
              <a:t>. Vedi </a:t>
            </a:r>
            <a:r>
              <a:rPr lang="it-IT" dirty="0" err="1">
                <a:solidFill>
                  <a:srgbClr val="FFCC00"/>
                </a:solidFill>
              </a:rPr>
              <a:t>Varrone</a:t>
            </a:r>
            <a:r>
              <a:rPr lang="it-IT" dirty="0">
                <a:solidFill>
                  <a:srgbClr val="FFCC00"/>
                </a:solidFill>
              </a:rPr>
              <a:t>, </a:t>
            </a:r>
            <a:r>
              <a:rPr lang="it-IT" i="1" dirty="0">
                <a:solidFill>
                  <a:srgbClr val="FFCC00"/>
                </a:solidFill>
              </a:rPr>
              <a:t>De lingua latina</a:t>
            </a:r>
            <a:r>
              <a:rPr lang="it-IT" dirty="0">
                <a:solidFill>
                  <a:srgbClr val="FFCC00"/>
                </a:solidFill>
              </a:rPr>
              <a:t>, 5, 143: </a:t>
            </a:r>
            <a:r>
              <a:rPr lang="it-IT" i="1" dirty="0" err="1">
                <a:solidFill>
                  <a:srgbClr val="FFCC00"/>
                </a:solidFill>
              </a:rPr>
              <a:t>postmoerium</a:t>
            </a:r>
            <a:r>
              <a:rPr lang="it-IT" i="1" dirty="0">
                <a:solidFill>
                  <a:srgbClr val="FFCC00"/>
                </a:solidFill>
              </a:rPr>
              <a:t> </a:t>
            </a:r>
            <a:r>
              <a:rPr lang="it-IT" i="1" dirty="0" err="1">
                <a:solidFill>
                  <a:srgbClr val="FFCC00"/>
                </a:solidFill>
              </a:rPr>
              <a:t>dictum</a:t>
            </a:r>
            <a:r>
              <a:rPr lang="it-IT" i="1" dirty="0">
                <a:solidFill>
                  <a:srgbClr val="FFCC00"/>
                </a:solidFill>
              </a:rPr>
              <a:t>, </a:t>
            </a:r>
            <a:r>
              <a:rPr lang="it-IT" i="1" dirty="0" err="1">
                <a:solidFill>
                  <a:srgbClr val="FFCC00"/>
                </a:solidFill>
              </a:rPr>
              <a:t>eo</a:t>
            </a:r>
            <a:r>
              <a:rPr lang="it-IT" i="1" dirty="0">
                <a:solidFill>
                  <a:srgbClr val="FFCC00"/>
                </a:solidFill>
              </a:rPr>
              <a:t> </a:t>
            </a:r>
            <a:r>
              <a:rPr lang="it-IT" i="1" dirty="0" err="1">
                <a:solidFill>
                  <a:srgbClr val="FFCC00"/>
                </a:solidFill>
              </a:rPr>
              <a:t>usque</a:t>
            </a:r>
            <a:r>
              <a:rPr lang="it-IT" i="1" dirty="0">
                <a:solidFill>
                  <a:srgbClr val="FFCC00"/>
                </a:solidFill>
              </a:rPr>
              <a:t> </a:t>
            </a:r>
            <a:r>
              <a:rPr lang="it-IT" i="1" dirty="0" err="1">
                <a:solidFill>
                  <a:srgbClr val="FFCC00"/>
                </a:solidFill>
              </a:rPr>
              <a:t>eiusque</a:t>
            </a:r>
            <a:r>
              <a:rPr lang="it-IT" i="1" dirty="0">
                <a:solidFill>
                  <a:srgbClr val="FFCC00"/>
                </a:solidFill>
              </a:rPr>
              <a:t> </a:t>
            </a:r>
            <a:r>
              <a:rPr lang="it-IT" i="1" dirty="0" err="1">
                <a:solidFill>
                  <a:srgbClr val="FFCC00"/>
                </a:solidFill>
              </a:rPr>
              <a:t>auspicia</a:t>
            </a:r>
            <a:r>
              <a:rPr lang="it-IT" i="1" dirty="0">
                <a:solidFill>
                  <a:srgbClr val="FFCC00"/>
                </a:solidFill>
              </a:rPr>
              <a:t> urbana </a:t>
            </a:r>
            <a:r>
              <a:rPr lang="it-IT" i="1" dirty="0" err="1">
                <a:solidFill>
                  <a:srgbClr val="FFCC00"/>
                </a:solidFill>
              </a:rPr>
              <a:t>finiuntur</a:t>
            </a:r>
            <a:r>
              <a:rPr lang="it-IT" i="1" dirty="0">
                <a:solidFill>
                  <a:srgbClr val="FFCC00"/>
                </a:solidFill>
              </a:rPr>
              <a:t>: </a:t>
            </a:r>
            <a:r>
              <a:rPr lang="it-IT" dirty="0">
                <a:solidFill>
                  <a:srgbClr val="FFCC00"/>
                </a:solidFill>
              </a:rPr>
              <a:t>è in confine entro il quale si sono presi gli auspici</a:t>
            </a:r>
            <a:r>
              <a:rPr lang="it-IT" i="1" dirty="0">
                <a:solidFill>
                  <a:srgbClr val="FFCC00"/>
                </a:solidFill>
              </a:rPr>
              <a:t> </a:t>
            </a:r>
            <a:r>
              <a:rPr lang="it-IT" dirty="0">
                <a:solidFill>
                  <a:srgbClr val="FFCC00"/>
                </a:solidFill>
              </a:rPr>
              <a:t>(anche se si è discusso se si tratti di una fascia di terreno, fra linea </a:t>
            </a:r>
            <a:r>
              <a:rPr lang="it-IT" dirty="0" err="1">
                <a:solidFill>
                  <a:srgbClr val="FFCC00"/>
                </a:solidFill>
              </a:rPr>
              <a:t>pomeriale</a:t>
            </a:r>
            <a:r>
              <a:rPr lang="it-IT" dirty="0">
                <a:solidFill>
                  <a:srgbClr val="FFCC00"/>
                </a:solidFill>
              </a:rPr>
              <a:t> e mura, o una linea finita e chiusa). </a:t>
            </a:r>
          </a:p>
          <a:p>
            <a:pPr algn="just"/>
            <a:r>
              <a:rPr lang="it-IT" dirty="0">
                <a:solidFill>
                  <a:srgbClr val="FFCC00"/>
                </a:solidFill>
              </a:rPr>
              <a:t>Il </a:t>
            </a:r>
            <a:r>
              <a:rPr lang="it-IT" i="1" dirty="0" err="1">
                <a:solidFill>
                  <a:srgbClr val="FFCC00"/>
                </a:solidFill>
              </a:rPr>
              <a:t>sulcus</a:t>
            </a:r>
            <a:r>
              <a:rPr lang="it-IT" i="1" dirty="0">
                <a:solidFill>
                  <a:srgbClr val="FFCC00"/>
                </a:solidFill>
              </a:rPr>
              <a:t> </a:t>
            </a:r>
            <a:r>
              <a:rPr lang="it-IT" i="1" dirty="0" err="1">
                <a:solidFill>
                  <a:srgbClr val="FFCC00"/>
                </a:solidFill>
              </a:rPr>
              <a:t>primigenius</a:t>
            </a:r>
            <a:r>
              <a:rPr lang="it-IT" i="1" dirty="0">
                <a:solidFill>
                  <a:srgbClr val="FFCC00"/>
                </a:solidFill>
              </a:rPr>
              <a:t> </a:t>
            </a:r>
            <a:r>
              <a:rPr lang="it-IT" dirty="0">
                <a:solidFill>
                  <a:srgbClr val="FFCC00"/>
                </a:solidFill>
              </a:rPr>
              <a:t>è una linea distinta (anche se probabilmente parallela e concentrica) che risponde a un’altra fase del processo </a:t>
            </a:r>
            <a:r>
              <a:rPr lang="it-IT" dirty="0" err="1">
                <a:solidFill>
                  <a:srgbClr val="FFCC00"/>
                </a:solidFill>
              </a:rPr>
              <a:t>fondativo</a:t>
            </a:r>
            <a:r>
              <a:rPr lang="it-IT" dirty="0">
                <a:solidFill>
                  <a:srgbClr val="FFCC00"/>
                </a:solidFill>
              </a:rPr>
              <a:t> (in effetti etimologia di </a:t>
            </a:r>
            <a:r>
              <a:rPr lang="it-IT" i="1" dirty="0" err="1">
                <a:solidFill>
                  <a:srgbClr val="FFCC00"/>
                </a:solidFill>
              </a:rPr>
              <a:t>pomerium</a:t>
            </a:r>
            <a:r>
              <a:rPr lang="it-IT" dirty="0">
                <a:solidFill>
                  <a:srgbClr val="FFCC00"/>
                </a:solidFill>
              </a:rPr>
              <a:t> = </a:t>
            </a:r>
            <a:r>
              <a:rPr lang="it-IT" i="1" dirty="0">
                <a:solidFill>
                  <a:srgbClr val="FFCC00"/>
                </a:solidFill>
              </a:rPr>
              <a:t>post </a:t>
            </a:r>
            <a:r>
              <a:rPr lang="it-IT" i="1" dirty="0" err="1">
                <a:solidFill>
                  <a:srgbClr val="FFCC00"/>
                </a:solidFill>
              </a:rPr>
              <a:t>murum</a:t>
            </a:r>
            <a:r>
              <a:rPr lang="it-IT" i="1" dirty="0">
                <a:solidFill>
                  <a:srgbClr val="FFCC00"/>
                </a:solidFill>
              </a:rPr>
              <a:t> </a:t>
            </a:r>
            <a:r>
              <a:rPr lang="it-IT" dirty="0">
                <a:solidFill>
                  <a:srgbClr val="FFCC00"/>
                </a:solidFill>
              </a:rPr>
              <a:t>= chi viene da fuori procedendo verso il centro incontra prima il muro e poi il pomerio). Il pomerio è una linea invisibile che viene tracciata </a:t>
            </a:r>
            <a:r>
              <a:rPr lang="it-IT" i="1" dirty="0">
                <a:solidFill>
                  <a:srgbClr val="FFCC00"/>
                </a:solidFill>
              </a:rPr>
              <a:t>in aere </a:t>
            </a:r>
            <a:r>
              <a:rPr lang="it-IT" dirty="0">
                <a:solidFill>
                  <a:srgbClr val="FFCC00"/>
                </a:solidFill>
              </a:rPr>
              <a:t>per poi essere proiettata sul terreno, mentre il </a:t>
            </a:r>
            <a:r>
              <a:rPr lang="it-IT" i="1" dirty="0" err="1">
                <a:solidFill>
                  <a:srgbClr val="FFCC00"/>
                </a:solidFill>
              </a:rPr>
              <a:t>sulcus</a:t>
            </a:r>
            <a:r>
              <a:rPr lang="it-IT" dirty="0">
                <a:solidFill>
                  <a:srgbClr val="FFCC00"/>
                </a:solidFill>
              </a:rPr>
              <a:t> si origina direttamente e in maniera fisica sul suolo.</a:t>
            </a:r>
          </a:p>
          <a:p>
            <a:pPr algn="just"/>
            <a:r>
              <a:rPr lang="it-IT" dirty="0">
                <a:solidFill>
                  <a:srgbClr val="FFCC00"/>
                </a:solidFill>
              </a:rPr>
              <a:t>Si distingue così l’</a:t>
            </a:r>
            <a:r>
              <a:rPr lang="it-IT" i="1" dirty="0" err="1">
                <a:solidFill>
                  <a:srgbClr val="FFCC00"/>
                </a:solidFill>
              </a:rPr>
              <a:t>urbs</a:t>
            </a:r>
            <a:r>
              <a:rPr lang="it-IT" dirty="0">
                <a:solidFill>
                  <a:srgbClr val="FFCC00"/>
                </a:solidFill>
              </a:rPr>
              <a:t> (</a:t>
            </a:r>
            <a:r>
              <a:rPr lang="it-IT" i="1" dirty="0" err="1">
                <a:solidFill>
                  <a:srgbClr val="FFCC00"/>
                </a:solidFill>
              </a:rPr>
              <a:t>effata</a:t>
            </a:r>
            <a:r>
              <a:rPr lang="it-IT" i="1" dirty="0">
                <a:solidFill>
                  <a:srgbClr val="FFCC00"/>
                </a:solidFill>
              </a:rPr>
              <a:t> e inaugurata = </a:t>
            </a:r>
            <a:r>
              <a:rPr lang="it-IT" dirty="0">
                <a:solidFill>
                  <a:srgbClr val="FFCC00"/>
                </a:solidFill>
              </a:rPr>
              <a:t>delimitata ritualmente e consacrata prendendo gli auguri) dall’</a:t>
            </a:r>
            <a:r>
              <a:rPr lang="it-IT" i="1" dirty="0" err="1">
                <a:solidFill>
                  <a:srgbClr val="FFCC00"/>
                </a:solidFill>
              </a:rPr>
              <a:t>ager</a:t>
            </a:r>
            <a:r>
              <a:rPr lang="it-IT" dirty="0">
                <a:solidFill>
                  <a:srgbClr val="FFCC00"/>
                </a:solidFill>
              </a:rPr>
              <a:t> (</a:t>
            </a:r>
            <a:r>
              <a:rPr lang="it-IT" i="1" dirty="0" err="1">
                <a:solidFill>
                  <a:srgbClr val="FFCC00"/>
                </a:solidFill>
              </a:rPr>
              <a:t>effatus</a:t>
            </a:r>
            <a:r>
              <a:rPr lang="it-IT" i="1" dirty="0">
                <a:solidFill>
                  <a:srgbClr val="FFCC00"/>
                </a:solidFill>
              </a:rPr>
              <a:t> ma non </a:t>
            </a:r>
            <a:r>
              <a:rPr lang="it-IT" i="1" dirty="0" err="1">
                <a:solidFill>
                  <a:srgbClr val="FFCC00"/>
                </a:solidFill>
              </a:rPr>
              <a:t>inaguratus</a:t>
            </a:r>
            <a:r>
              <a:rPr lang="it-IT" dirty="0">
                <a:solidFill>
                  <a:srgbClr val="FFCC00"/>
                </a:solidFill>
              </a:rPr>
              <a:t>).</a:t>
            </a:r>
          </a:p>
        </p:txBody>
      </p:sp>
      <p:pic>
        <p:nvPicPr>
          <p:cNvPr id="3" name="Picture 2" descr="C:\Documenti\Immagini\Topografia\disegno sul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5323" y="3816769"/>
            <a:ext cx="4312719" cy="2915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607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8019" y="313916"/>
            <a:ext cx="8134342" cy="1015663"/>
          </a:xfrm>
          <a:prstGeom prst="rect">
            <a:avLst/>
          </a:prstGeom>
          <a:noFill/>
        </p:spPr>
        <p:txBody>
          <a:bodyPr wrap="square" rtlCol="0">
            <a:spAutoFit/>
          </a:bodyPr>
          <a:lstStyle/>
          <a:p>
            <a:pPr algn="just"/>
            <a:r>
              <a:rPr lang="it-IT" sz="2000" dirty="0">
                <a:solidFill>
                  <a:srgbClr val="FFCC00"/>
                </a:solidFill>
              </a:rPr>
              <a:t>Lo spazio suburbano nell’iconografia romana è individuabile con le mura, </a:t>
            </a:r>
            <a:r>
              <a:rPr lang="it-IT" sz="2000" i="1" dirty="0" err="1">
                <a:solidFill>
                  <a:srgbClr val="FFCC00"/>
                </a:solidFill>
              </a:rPr>
              <a:t>discrimen</a:t>
            </a:r>
            <a:r>
              <a:rPr lang="it-IT" sz="2000" dirty="0">
                <a:solidFill>
                  <a:srgbClr val="FFCC00"/>
                </a:solidFill>
              </a:rPr>
              <a:t> fra città e </a:t>
            </a:r>
            <a:r>
              <a:rPr lang="it-IT" sz="2000" i="1" dirty="0" err="1">
                <a:solidFill>
                  <a:srgbClr val="FFCC00"/>
                </a:solidFill>
              </a:rPr>
              <a:t>ager</a:t>
            </a:r>
            <a:r>
              <a:rPr lang="it-IT" sz="2000" dirty="0">
                <a:solidFill>
                  <a:srgbClr val="FFCC00"/>
                </a:solidFill>
              </a:rPr>
              <a:t>: le mura sono una sintesi di </a:t>
            </a:r>
            <a:r>
              <a:rPr lang="it-IT" sz="2000" i="1" dirty="0" err="1">
                <a:solidFill>
                  <a:srgbClr val="FFCC00"/>
                </a:solidFill>
              </a:rPr>
              <a:t>moenia</a:t>
            </a:r>
            <a:r>
              <a:rPr lang="it-IT" sz="2000" dirty="0">
                <a:solidFill>
                  <a:srgbClr val="FFCC00"/>
                </a:solidFill>
              </a:rPr>
              <a:t> e </a:t>
            </a:r>
            <a:r>
              <a:rPr lang="it-IT" sz="2000" i="1" dirty="0" err="1">
                <a:solidFill>
                  <a:srgbClr val="FFCC00"/>
                </a:solidFill>
              </a:rPr>
              <a:t>pomerium</a:t>
            </a:r>
            <a:r>
              <a:rPr lang="it-IT" sz="2000" dirty="0">
                <a:solidFill>
                  <a:srgbClr val="FFCC00"/>
                </a:solidFill>
              </a:rPr>
              <a:t>, dato che i limiti urbani sono confusi anche nell’immaginario concettuale.</a:t>
            </a:r>
          </a:p>
        </p:txBody>
      </p:sp>
      <p:pic>
        <p:nvPicPr>
          <p:cNvPr id="3" name="Picture 8" descr="C:\Documenti\Immagini\Nuova cartella\Tabul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55632" y="4358720"/>
            <a:ext cx="2339004" cy="2238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magine 3"/>
          <p:cNvPicPr>
            <a:picLocks noChangeAspect="1"/>
          </p:cNvPicPr>
          <p:nvPr/>
        </p:nvPicPr>
        <p:blipFill>
          <a:blip r:embed="rId3"/>
          <a:stretch>
            <a:fillRect/>
          </a:stretch>
        </p:blipFill>
        <p:spPr>
          <a:xfrm>
            <a:off x="755636" y="1723406"/>
            <a:ext cx="7239000" cy="2425700"/>
          </a:xfrm>
          <a:prstGeom prst="rect">
            <a:avLst/>
          </a:prstGeom>
        </p:spPr>
      </p:pic>
      <p:pic>
        <p:nvPicPr>
          <p:cNvPr id="5" name="Immagin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470" y="4358720"/>
            <a:ext cx="2425356" cy="2313784"/>
          </a:xfrm>
          <a:prstGeom prst="rect">
            <a:avLst/>
          </a:prstGeom>
        </p:spPr>
      </p:pic>
      <p:sp>
        <p:nvSpPr>
          <p:cNvPr id="6" name="CasellaDiTesto 5"/>
          <p:cNvSpPr txBox="1"/>
          <p:nvPr/>
        </p:nvSpPr>
        <p:spPr>
          <a:xfrm>
            <a:off x="3180992" y="4946715"/>
            <a:ext cx="1584056" cy="1754327"/>
          </a:xfrm>
          <a:prstGeom prst="rect">
            <a:avLst/>
          </a:prstGeom>
          <a:noFill/>
        </p:spPr>
        <p:txBody>
          <a:bodyPr wrap="square" rtlCol="0">
            <a:spAutoFit/>
          </a:bodyPr>
          <a:lstStyle/>
          <a:p>
            <a:r>
              <a:rPr lang="it-IT" dirty="0">
                <a:solidFill>
                  <a:srgbClr val="FFCC00"/>
                </a:solidFill>
              </a:rPr>
              <a:t>Moneta di Gordiano III del III d.C. con la città di </a:t>
            </a:r>
            <a:r>
              <a:rPr lang="it-IT" dirty="0" err="1">
                <a:solidFill>
                  <a:srgbClr val="FFCC00"/>
                </a:solidFill>
              </a:rPr>
              <a:t>Marcianopolis</a:t>
            </a:r>
            <a:r>
              <a:rPr lang="it-IT" dirty="0">
                <a:solidFill>
                  <a:srgbClr val="FFCC00"/>
                </a:solidFill>
              </a:rPr>
              <a:t> in Tracia</a:t>
            </a:r>
          </a:p>
        </p:txBody>
      </p:sp>
    </p:spTree>
    <p:extLst>
      <p:ext uri="{BB962C8B-B14F-4D97-AF65-F5344CB8AC3E}">
        <p14:creationId xmlns:p14="http://schemas.microsoft.com/office/powerpoint/2010/main" val="64976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640" y="183731"/>
            <a:ext cx="8791637" cy="2554545"/>
          </a:xfrm>
          <a:prstGeom prst="rect">
            <a:avLst/>
          </a:prstGeom>
          <a:noFill/>
        </p:spPr>
        <p:txBody>
          <a:bodyPr wrap="square" rtlCol="0">
            <a:spAutoFit/>
          </a:bodyPr>
          <a:lstStyle/>
          <a:p>
            <a:pPr algn="just"/>
            <a:r>
              <a:rPr lang="it-IT" sz="2000" dirty="0">
                <a:solidFill>
                  <a:srgbClr val="FFCC00"/>
                </a:solidFill>
              </a:rPr>
              <a:t>L’</a:t>
            </a:r>
            <a:r>
              <a:rPr lang="it-IT" sz="2000" i="1" dirty="0" err="1">
                <a:solidFill>
                  <a:srgbClr val="FFCC00"/>
                </a:solidFill>
              </a:rPr>
              <a:t>ager</a:t>
            </a:r>
            <a:r>
              <a:rPr lang="it-IT" sz="2000" dirty="0">
                <a:solidFill>
                  <a:srgbClr val="FFCC00"/>
                </a:solidFill>
              </a:rPr>
              <a:t> venne organizzato in un sistema di cerchi concentrici, proiezioni di forme mentali in cui la città costituisce il centro assoluto: caso di Roma. Il I miglio contato dall’</a:t>
            </a:r>
            <a:r>
              <a:rPr lang="it-IT" sz="2000" i="1" dirty="0" err="1">
                <a:solidFill>
                  <a:srgbClr val="FFCC00"/>
                </a:solidFill>
              </a:rPr>
              <a:t>agger</a:t>
            </a:r>
            <a:r>
              <a:rPr lang="it-IT" sz="2000" dirty="0">
                <a:solidFill>
                  <a:srgbClr val="FFCC00"/>
                </a:solidFill>
              </a:rPr>
              <a:t> serviano fu un confine di grande importanza per tutta la storia di Roma: in età regia e repubblicana qui si attestava il limite dell’</a:t>
            </a:r>
            <a:r>
              <a:rPr lang="it-IT" sz="2000" i="1" dirty="0" err="1">
                <a:solidFill>
                  <a:srgbClr val="FFCC00"/>
                </a:solidFill>
              </a:rPr>
              <a:t>imperium</a:t>
            </a:r>
            <a:r>
              <a:rPr lang="it-IT" sz="2000" i="1" dirty="0">
                <a:solidFill>
                  <a:srgbClr val="FFCC00"/>
                </a:solidFill>
              </a:rPr>
              <a:t> domi</a:t>
            </a:r>
            <a:r>
              <a:rPr lang="it-IT" sz="2000" dirty="0">
                <a:solidFill>
                  <a:srgbClr val="FFCC00"/>
                </a:solidFill>
              </a:rPr>
              <a:t>. Tra questo e il pomerio l’</a:t>
            </a:r>
            <a:r>
              <a:rPr lang="it-IT" sz="2000" i="1" dirty="0" err="1">
                <a:solidFill>
                  <a:srgbClr val="FFCC00"/>
                </a:solidFill>
              </a:rPr>
              <a:t>imperium</a:t>
            </a:r>
            <a:r>
              <a:rPr lang="it-IT" sz="2000" i="1" dirty="0">
                <a:solidFill>
                  <a:srgbClr val="FFCC00"/>
                </a:solidFill>
              </a:rPr>
              <a:t> domi</a:t>
            </a:r>
            <a:r>
              <a:rPr lang="it-IT" sz="2000" dirty="0">
                <a:solidFill>
                  <a:srgbClr val="FFCC00"/>
                </a:solidFill>
              </a:rPr>
              <a:t> e l’</a:t>
            </a:r>
            <a:r>
              <a:rPr lang="it-IT" sz="2000" i="1" dirty="0" err="1">
                <a:solidFill>
                  <a:srgbClr val="FFCC00"/>
                </a:solidFill>
              </a:rPr>
              <a:t>imperium</a:t>
            </a:r>
            <a:r>
              <a:rPr lang="it-IT" sz="2000" i="1" dirty="0">
                <a:solidFill>
                  <a:srgbClr val="FFCC00"/>
                </a:solidFill>
              </a:rPr>
              <a:t> </a:t>
            </a:r>
            <a:r>
              <a:rPr lang="it-IT" sz="2000" i="1" dirty="0" err="1">
                <a:solidFill>
                  <a:srgbClr val="FFCC00"/>
                </a:solidFill>
              </a:rPr>
              <a:t>militiae</a:t>
            </a:r>
            <a:r>
              <a:rPr lang="it-IT" sz="2000" dirty="0">
                <a:solidFill>
                  <a:srgbClr val="FFCC00"/>
                </a:solidFill>
              </a:rPr>
              <a:t> coesistevano in una sorta di area franca. I primi mille passi dalla città vennero marcati da una cintura di luoghi sacri: il </a:t>
            </a:r>
            <a:r>
              <a:rPr lang="it-IT" sz="2000" i="1" dirty="0" err="1">
                <a:solidFill>
                  <a:srgbClr val="FFCC00"/>
                </a:solidFill>
              </a:rPr>
              <a:t>Tarentum</a:t>
            </a:r>
            <a:r>
              <a:rPr lang="it-IT" sz="2000" dirty="0">
                <a:solidFill>
                  <a:srgbClr val="FFCC00"/>
                </a:solidFill>
              </a:rPr>
              <a:t> in Campo Marzio (altare sotterraneo di Dite e Proserpina legato al capostipite della </a:t>
            </a:r>
            <a:r>
              <a:rPr lang="it-IT" sz="2000" i="1" dirty="0">
                <a:solidFill>
                  <a:srgbClr val="FFCC00"/>
                </a:solidFill>
              </a:rPr>
              <a:t>gens Valeria</a:t>
            </a:r>
            <a:r>
              <a:rPr lang="it-IT" sz="2000" dirty="0">
                <a:solidFill>
                  <a:srgbClr val="FFCC00"/>
                </a:solidFill>
              </a:rPr>
              <a:t>), lungo la Flaminia il </a:t>
            </a:r>
            <a:r>
              <a:rPr lang="it-IT" sz="2000" i="1" dirty="0" err="1">
                <a:solidFill>
                  <a:srgbClr val="FFCC00"/>
                </a:solidFill>
              </a:rPr>
              <a:t>nemus</a:t>
            </a:r>
            <a:r>
              <a:rPr lang="it-IT" sz="2000" dirty="0">
                <a:solidFill>
                  <a:srgbClr val="FFCC00"/>
                </a:solidFill>
              </a:rPr>
              <a:t> di </a:t>
            </a:r>
            <a:r>
              <a:rPr lang="it-IT" sz="2000" i="1" dirty="0" err="1">
                <a:solidFill>
                  <a:srgbClr val="FFCC00"/>
                </a:solidFill>
              </a:rPr>
              <a:t>Annia</a:t>
            </a:r>
            <a:r>
              <a:rPr lang="it-IT" sz="2000" i="1" dirty="0">
                <a:solidFill>
                  <a:srgbClr val="FFCC00"/>
                </a:solidFill>
              </a:rPr>
              <a:t> Perenna</a:t>
            </a:r>
            <a:r>
              <a:rPr lang="it-IT" sz="2000" dirty="0">
                <a:solidFill>
                  <a:srgbClr val="FFCC00"/>
                </a:solidFill>
              </a:rPr>
              <a:t>, luogo</a:t>
            </a:r>
            <a:endParaRPr lang="it-IT" sz="2000" i="1" dirty="0">
              <a:solidFill>
                <a:srgbClr val="FFCC00"/>
              </a:solidFill>
            </a:endParaRPr>
          </a:p>
        </p:txBody>
      </p:sp>
      <p:pic>
        <p:nvPicPr>
          <p:cNvPr id="3" name="Immagine 2" descr="ag entrate 3.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0046" y="2720165"/>
            <a:ext cx="3707635" cy="3620034"/>
          </a:xfrm>
          <a:prstGeom prst="rect">
            <a:avLst/>
          </a:prstGeom>
        </p:spPr>
      </p:pic>
      <p:sp>
        <p:nvSpPr>
          <p:cNvPr id="4" name="CasellaDiTesto 3"/>
          <p:cNvSpPr txBox="1"/>
          <p:nvPr/>
        </p:nvSpPr>
        <p:spPr>
          <a:xfrm>
            <a:off x="111639" y="2677358"/>
            <a:ext cx="4797507" cy="3785652"/>
          </a:xfrm>
          <a:prstGeom prst="rect">
            <a:avLst/>
          </a:prstGeom>
          <a:noFill/>
        </p:spPr>
        <p:txBody>
          <a:bodyPr wrap="square" rtlCol="0">
            <a:spAutoFit/>
          </a:bodyPr>
          <a:lstStyle/>
          <a:p>
            <a:pPr algn="just"/>
            <a:r>
              <a:rPr lang="it-IT" sz="2000" dirty="0">
                <a:solidFill>
                  <a:srgbClr val="FFCC00"/>
                </a:solidFill>
              </a:rPr>
              <a:t>di iniziazione delle fanciulle; </a:t>
            </a:r>
            <a:r>
              <a:rPr lang="it-IT" sz="2000" i="1" dirty="0">
                <a:solidFill>
                  <a:srgbClr val="FFCC00"/>
                </a:solidFill>
              </a:rPr>
              <a:t> </a:t>
            </a:r>
            <a:r>
              <a:rPr lang="it-IT" sz="2000" dirty="0">
                <a:solidFill>
                  <a:srgbClr val="FFCC00"/>
                </a:solidFill>
              </a:rPr>
              <a:t>sulla Tiburtina il tempio di Ercole; sulla Labicana il santuario di </a:t>
            </a:r>
            <a:r>
              <a:rPr lang="it-IT" sz="2000" i="1" dirty="0" err="1">
                <a:solidFill>
                  <a:srgbClr val="FFCC00"/>
                </a:solidFill>
              </a:rPr>
              <a:t>Spes</a:t>
            </a:r>
            <a:r>
              <a:rPr lang="it-IT" sz="2000" i="1" dirty="0">
                <a:solidFill>
                  <a:srgbClr val="FFCC00"/>
                </a:solidFill>
              </a:rPr>
              <a:t> </a:t>
            </a:r>
            <a:r>
              <a:rPr lang="it-IT" sz="2000" i="1" dirty="0" err="1">
                <a:solidFill>
                  <a:srgbClr val="FFCC00"/>
                </a:solidFill>
              </a:rPr>
              <a:t>Vetus</a:t>
            </a:r>
            <a:r>
              <a:rPr lang="it-IT" sz="2000" i="1" dirty="0">
                <a:solidFill>
                  <a:srgbClr val="FFCC00"/>
                </a:solidFill>
              </a:rPr>
              <a:t> </a:t>
            </a:r>
            <a:r>
              <a:rPr lang="it-IT" sz="2000" dirty="0">
                <a:solidFill>
                  <a:srgbClr val="FFCC00"/>
                </a:solidFill>
              </a:rPr>
              <a:t>di età regia; sulla Latina quello di Minerva; sulla Campana il tempio di </a:t>
            </a:r>
            <a:r>
              <a:rPr lang="it-IT" sz="2000" i="1" dirty="0" err="1">
                <a:solidFill>
                  <a:srgbClr val="FFCC00"/>
                </a:solidFill>
              </a:rPr>
              <a:t>Fors</a:t>
            </a:r>
            <a:r>
              <a:rPr lang="it-IT" sz="2000" i="1" dirty="0">
                <a:solidFill>
                  <a:srgbClr val="FFCC00"/>
                </a:solidFill>
              </a:rPr>
              <a:t> Fortuna.</a:t>
            </a:r>
          </a:p>
          <a:p>
            <a:pPr algn="just"/>
            <a:r>
              <a:rPr lang="it-IT" sz="2000" dirty="0">
                <a:solidFill>
                  <a:srgbClr val="FFCC00"/>
                </a:solidFill>
              </a:rPr>
              <a:t>Una più esterna cintura di luoghi sacri segnava tra IV e VI miglio l’</a:t>
            </a:r>
            <a:r>
              <a:rPr lang="it-IT" sz="2000" i="1" dirty="0" err="1">
                <a:solidFill>
                  <a:srgbClr val="FFCC00"/>
                </a:solidFill>
              </a:rPr>
              <a:t>ager</a:t>
            </a:r>
            <a:r>
              <a:rPr lang="it-IT" sz="2000" i="1" dirty="0">
                <a:solidFill>
                  <a:srgbClr val="FFCC00"/>
                </a:solidFill>
              </a:rPr>
              <a:t> </a:t>
            </a:r>
            <a:r>
              <a:rPr lang="it-IT" sz="2000" i="1" dirty="0" err="1">
                <a:solidFill>
                  <a:srgbClr val="FFCC00"/>
                </a:solidFill>
              </a:rPr>
              <a:t>Romanus</a:t>
            </a:r>
            <a:r>
              <a:rPr lang="it-IT" sz="2000" i="1" dirty="0">
                <a:solidFill>
                  <a:srgbClr val="FFCC00"/>
                </a:solidFill>
              </a:rPr>
              <a:t> </a:t>
            </a:r>
            <a:r>
              <a:rPr lang="it-IT" sz="2000" i="1" dirty="0" err="1">
                <a:solidFill>
                  <a:srgbClr val="FFCC00"/>
                </a:solidFill>
              </a:rPr>
              <a:t>antiquus</a:t>
            </a:r>
            <a:r>
              <a:rPr lang="it-IT" sz="2000" dirty="0">
                <a:solidFill>
                  <a:srgbClr val="FFCC00"/>
                </a:solidFill>
              </a:rPr>
              <a:t>: tempio Fortuna Muliebre, eretto da Coriolano; le tombe di </a:t>
            </a:r>
            <a:r>
              <a:rPr lang="it-IT" sz="2000" dirty="0" err="1">
                <a:solidFill>
                  <a:srgbClr val="FFCC00"/>
                </a:solidFill>
              </a:rPr>
              <a:t>Oriazi</a:t>
            </a:r>
            <a:r>
              <a:rPr lang="it-IT" sz="2000" dirty="0">
                <a:solidFill>
                  <a:srgbClr val="FFCC00"/>
                </a:solidFill>
              </a:rPr>
              <a:t> e </a:t>
            </a:r>
            <a:r>
              <a:rPr lang="it-IT" sz="2000" dirty="0" err="1">
                <a:solidFill>
                  <a:srgbClr val="FFCC00"/>
                </a:solidFill>
              </a:rPr>
              <a:t>Curiazi</a:t>
            </a:r>
            <a:r>
              <a:rPr lang="it-IT" sz="2000" dirty="0">
                <a:solidFill>
                  <a:srgbClr val="FFCC00"/>
                </a:solidFill>
              </a:rPr>
              <a:t>; sulla via Campana il </a:t>
            </a:r>
            <a:r>
              <a:rPr lang="it-IT" sz="2000" i="1" dirty="0" err="1">
                <a:solidFill>
                  <a:srgbClr val="FFCC00"/>
                </a:solidFill>
              </a:rPr>
              <a:t>lucus</a:t>
            </a:r>
            <a:r>
              <a:rPr lang="it-IT" sz="2000" i="1" dirty="0">
                <a:solidFill>
                  <a:srgbClr val="FFCC00"/>
                </a:solidFill>
              </a:rPr>
              <a:t> </a:t>
            </a:r>
            <a:r>
              <a:rPr lang="it-IT" sz="2000" i="1" dirty="0" err="1">
                <a:solidFill>
                  <a:srgbClr val="FFCC00"/>
                </a:solidFill>
              </a:rPr>
              <a:t>Dianae</a:t>
            </a:r>
            <a:r>
              <a:rPr lang="it-IT" sz="2000" i="1" dirty="0">
                <a:solidFill>
                  <a:srgbClr val="FFCC00"/>
                </a:solidFill>
              </a:rPr>
              <a:t> </a:t>
            </a:r>
            <a:r>
              <a:rPr lang="it-IT" sz="2000" dirty="0">
                <a:solidFill>
                  <a:srgbClr val="FFCC00"/>
                </a:solidFill>
              </a:rPr>
              <a:t>ove si celebravano i riti legati ai </a:t>
            </a:r>
            <a:r>
              <a:rPr lang="it-IT" sz="2000" i="1" dirty="0" err="1">
                <a:solidFill>
                  <a:srgbClr val="FFCC00"/>
                </a:solidFill>
              </a:rPr>
              <a:t>fratres</a:t>
            </a:r>
            <a:r>
              <a:rPr lang="it-IT" sz="2000" i="1" dirty="0">
                <a:solidFill>
                  <a:srgbClr val="FFCC00"/>
                </a:solidFill>
              </a:rPr>
              <a:t> </a:t>
            </a:r>
            <a:r>
              <a:rPr lang="it-IT" sz="2000" i="1" dirty="0" err="1">
                <a:solidFill>
                  <a:srgbClr val="FFCC00"/>
                </a:solidFill>
              </a:rPr>
              <a:t>Arvales</a:t>
            </a:r>
            <a:r>
              <a:rPr lang="it-IT" sz="2000" i="1" dirty="0">
                <a:solidFill>
                  <a:srgbClr val="FFCC00"/>
                </a:solidFill>
              </a:rPr>
              <a:t> </a:t>
            </a:r>
            <a:r>
              <a:rPr lang="it-IT" sz="2000" dirty="0">
                <a:solidFill>
                  <a:srgbClr val="FFCC00"/>
                </a:solidFill>
              </a:rPr>
              <a:t>e alla fecondità della terra ecc.</a:t>
            </a:r>
          </a:p>
        </p:txBody>
      </p:sp>
    </p:spTree>
    <p:extLst>
      <p:ext uri="{BB962C8B-B14F-4D97-AF65-F5344CB8AC3E}">
        <p14:creationId xmlns:p14="http://schemas.microsoft.com/office/powerpoint/2010/main" val="375805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2602" y="228303"/>
            <a:ext cx="8901397" cy="3139321"/>
          </a:xfrm>
          <a:prstGeom prst="rect">
            <a:avLst/>
          </a:prstGeom>
          <a:noFill/>
        </p:spPr>
        <p:txBody>
          <a:bodyPr wrap="square" rtlCol="0">
            <a:spAutoFit/>
          </a:bodyPr>
          <a:lstStyle/>
          <a:p>
            <a:pPr algn="just"/>
            <a:r>
              <a:rPr lang="it-IT" dirty="0">
                <a:solidFill>
                  <a:srgbClr val="FFCC00"/>
                </a:solidFill>
              </a:rPr>
              <a:t>In quanto non </a:t>
            </a:r>
            <a:r>
              <a:rPr lang="it-IT" i="1" dirty="0" err="1">
                <a:solidFill>
                  <a:srgbClr val="FFCC00"/>
                </a:solidFill>
              </a:rPr>
              <a:t>inauguratus</a:t>
            </a:r>
            <a:r>
              <a:rPr lang="it-IT" dirty="0">
                <a:solidFill>
                  <a:srgbClr val="FFCC00"/>
                </a:solidFill>
              </a:rPr>
              <a:t> l’</a:t>
            </a:r>
            <a:r>
              <a:rPr lang="it-IT" i="1" dirty="0" err="1">
                <a:solidFill>
                  <a:srgbClr val="FFCC00"/>
                </a:solidFill>
              </a:rPr>
              <a:t>ager</a:t>
            </a:r>
            <a:r>
              <a:rPr lang="it-IT" dirty="0">
                <a:solidFill>
                  <a:srgbClr val="FFCC00"/>
                </a:solidFill>
              </a:rPr>
              <a:t> si prestava a ospitare anche luoghi caricati di negatività come le necropoli (concezione impura della morte): già la legge delle XII tavole normò per iscritto la necessità di bruciare e seppellire i morti fuori la città: </a:t>
            </a:r>
            <a:r>
              <a:rPr lang="it-IT" i="1" dirty="0" err="1">
                <a:solidFill>
                  <a:srgbClr val="FFCC00"/>
                </a:solidFill>
              </a:rPr>
              <a:t>hominem</a:t>
            </a:r>
            <a:r>
              <a:rPr lang="it-IT" i="1" dirty="0">
                <a:solidFill>
                  <a:srgbClr val="FFCC00"/>
                </a:solidFill>
              </a:rPr>
              <a:t> </a:t>
            </a:r>
            <a:r>
              <a:rPr lang="it-IT" i="1" dirty="0" err="1">
                <a:solidFill>
                  <a:srgbClr val="FFCC00"/>
                </a:solidFill>
              </a:rPr>
              <a:t>mortuum</a:t>
            </a:r>
            <a:r>
              <a:rPr lang="it-IT" i="1" dirty="0">
                <a:solidFill>
                  <a:srgbClr val="FFCC00"/>
                </a:solidFill>
              </a:rPr>
              <a:t> […] in urbe ne </a:t>
            </a:r>
            <a:r>
              <a:rPr lang="it-IT" i="1" dirty="0" err="1">
                <a:solidFill>
                  <a:srgbClr val="FFCC00"/>
                </a:solidFill>
              </a:rPr>
              <a:t>sepellito</a:t>
            </a:r>
            <a:r>
              <a:rPr lang="it-IT" i="1" dirty="0">
                <a:solidFill>
                  <a:srgbClr val="FFCC00"/>
                </a:solidFill>
              </a:rPr>
              <a:t> neve </a:t>
            </a:r>
            <a:r>
              <a:rPr lang="it-IT" i="1" dirty="0" err="1">
                <a:solidFill>
                  <a:srgbClr val="FFCC00"/>
                </a:solidFill>
              </a:rPr>
              <a:t>urito</a:t>
            </a:r>
            <a:r>
              <a:rPr lang="it-IT" dirty="0">
                <a:solidFill>
                  <a:srgbClr val="FFCC00"/>
                </a:solidFill>
              </a:rPr>
              <a:t>,</a:t>
            </a:r>
            <a:r>
              <a:rPr lang="it-IT" i="1" dirty="0">
                <a:solidFill>
                  <a:srgbClr val="FFCC00"/>
                </a:solidFill>
              </a:rPr>
              <a:t> </a:t>
            </a:r>
            <a:r>
              <a:rPr lang="it-IT" dirty="0">
                <a:solidFill>
                  <a:srgbClr val="FFCC00"/>
                </a:solidFill>
              </a:rPr>
              <a:t>secondo una tradizione religiosa che distingueva nettamente </a:t>
            </a:r>
            <a:r>
              <a:rPr lang="it-IT" i="1" dirty="0" err="1">
                <a:solidFill>
                  <a:srgbClr val="FFCC00"/>
                </a:solidFill>
              </a:rPr>
              <a:t>urbs</a:t>
            </a:r>
            <a:r>
              <a:rPr lang="it-IT" i="1" dirty="0">
                <a:solidFill>
                  <a:srgbClr val="FFCC00"/>
                </a:solidFill>
              </a:rPr>
              <a:t> / </a:t>
            </a:r>
            <a:r>
              <a:rPr lang="it-IT" i="1" dirty="0" err="1">
                <a:solidFill>
                  <a:srgbClr val="FFCC00"/>
                </a:solidFill>
              </a:rPr>
              <a:t>pomerium</a:t>
            </a:r>
            <a:r>
              <a:rPr lang="it-IT" i="1" dirty="0">
                <a:solidFill>
                  <a:srgbClr val="FFCC00"/>
                </a:solidFill>
              </a:rPr>
              <a:t> / </a:t>
            </a:r>
            <a:r>
              <a:rPr lang="it-IT" i="1" dirty="0" err="1">
                <a:solidFill>
                  <a:srgbClr val="FFCC00"/>
                </a:solidFill>
              </a:rPr>
              <a:t>ager</a:t>
            </a:r>
            <a:r>
              <a:rPr lang="it-IT" dirty="0">
                <a:solidFill>
                  <a:srgbClr val="FFCC00"/>
                </a:solidFill>
              </a:rPr>
              <a:t>. </a:t>
            </a:r>
          </a:p>
          <a:p>
            <a:pPr algn="just"/>
            <a:endParaRPr lang="it-IT" dirty="0">
              <a:solidFill>
                <a:srgbClr val="FFCC00"/>
              </a:solidFill>
            </a:endParaRPr>
          </a:p>
          <a:p>
            <a:pPr algn="just"/>
            <a:r>
              <a:rPr lang="it-IT" dirty="0">
                <a:solidFill>
                  <a:srgbClr val="FFCC00"/>
                </a:solidFill>
              </a:rPr>
              <a:t>Nel primo suburbio: vie </a:t>
            </a:r>
            <a:r>
              <a:rPr lang="it-IT" b="1" dirty="0">
                <a:solidFill>
                  <a:srgbClr val="FFCC00"/>
                </a:solidFill>
              </a:rPr>
              <a:t>sepolcrali</a:t>
            </a:r>
            <a:r>
              <a:rPr lang="it-IT" dirty="0">
                <a:solidFill>
                  <a:srgbClr val="FFCC00"/>
                </a:solidFill>
              </a:rPr>
              <a:t> (anche frammiste ad impianti artigianali).</a:t>
            </a:r>
          </a:p>
          <a:p>
            <a:pPr algn="just"/>
            <a:endParaRPr lang="it-IT" dirty="0">
              <a:solidFill>
                <a:srgbClr val="FFCC00"/>
              </a:solidFill>
            </a:endParaRPr>
          </a:p>
          <a:p>
            <a:pPr algn="just"/>
            <a:r>
              <a:rPr lang="it-IT" dirty="0">
                <a:solidFill>
                  <a:srgbClr val="FFCC00"/>
                </a:solidFill>
              </a:rPr>
              <a:t>- mondo </a:t>
            </a:r>
            <a:r>
              <a:rPr lang="it-IT" b="1" dirty="0">
                <a:solidFill>
                  <a:srgbClr val="FFCC00"/>
                </a:solidFill>
              </a:rPr>
              <a:t>greco</a:t>
            </a:r>
            <a:r>
              <a:rPr lang="it-IT" dirty="0">
                <a:solidFill>
                  <a:srgbClr val="FFCC00"/>
                </a:solidFill>
              </a:rPr>
              <a:t>: ad Atene quartiere periferico del Ceramico con laboratori entro mura (V-IV a.C.) e sepolcreto subito fuori della porta del </a:t>
            </a:r>
            <a:r>
              <a:rPr lang="it-IT" i="1" dirty="0" err="1">
                <a:solidFill>
                  <a:srgbClr val="FFCC00"/>
                </a:solidFill>
              </a:rPr>
              <a:t>Dipylon</a:t>
            </a:r>
            <a:r>
              <a:rPr lang="it-IT" i="1" dirty="0">
                <a:solidFill>
                  <a:srgbClr val="FFCC00"/>
                </a:solidFill>
              </a:rPr>
              <a:t> </a:t>
            </a:r>
            <a:r>
              <a:rPr lang="it-IT" dirty="0">
                <a:solidFill>
                  <a:srgbClr val="FFCC00"/>
                </a:solidFill>
              </a:rPr>
              <a:t>(dal XII a.C. a età romana)</a:t>
            </a:r>
            <a:r>
              <a:rPr lang="it-IT" i="1" dirty="0">
                <a:solidFill>
                  <a:srgbClr val="FFCC00"/>
                </a:solidFill>
              </a:rPr>
              <a:t>……</a:t>
            </a:r>
          </a:p>
          <a:p>
            <a:pPr algn="just"/>
            <a:endParaRPr lang="it-IT" dirty="0">
              <a:solidFill>
                <a:srgbClr val="FFCC00"/>
              </a:solidFill>
            </a:endParaRPr>
          </a:p>
        </p:txBody>
      </p:sp>
      <p:pic>
        <p:nvPicPr>
          <p:cNvPr id="5" name="irc_mi" descr="dipylon-sacred-ga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378" y="3367624"/>
            <a:ext cx="6129545" cy="3081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7207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cansione005 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9600"/>
            <a:ext cx="3900488"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5" descr="scansione005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2541588"/>
            <a:ext cx="5105400" cy="356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 Box 6"/>
          <p:cNvSpPr txBox="1">
            <a:spLocks noChangeArrowheads="1"/>
          </p:cNvSpPr>
          <p:nvPr/>
        </p:nvSpPr>
        <p:spPr bwMode="auto">
          <a:xfrm>
            <a:off x="4743246" y="5877594"/>
            <a:ext cx="364715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it-IT" b="1" dirty="0">
              <a:solidFill>
                <a:srgbClr val="FFCC00"/>
              </a:solidFill>
            </a:endParaRPr>
          </a:p>
          <a:p>
            <a:pPr algn="ctr"/>
            <a:r>
              <a:rPr lang="it-IT" b="1" dirty="0">
                <a:solidFill>
                  <a:srgbClr val="FFCC00"/>
                </a:solidFill>
              </a:rPr>
              <a:t>Pompei</a:t>
            </a:r>
          </a:p>
          <a:p>
            <a:pPr algn="ctr"/>
            <a:r>
              <a:rPr lang="it-IT" b="1" dirty="0">
                <a:solidFill>
                  <a:srgbClr val="FFCC00"/>
                </a:solidFill>
              </a:rPr>
              <a:t>Via  sepolcrale  di Porta Nocera</a:t>
            </a:r>
          </a:p>
        </p:txBody>
      </p:sp>
      <p:sp>
        <p:nvSpPr>
          <p:cNvPr id="4101" name="CasellaDiTesto 1"/>
          <p:cNvSpPr txBox="1">
            <a:spLocks noChangeArrowheads="1"/>
          </p:cNvSpPr>
          <p:nvPr/>
        </p:nvSpPr>
        <p:spPr bwMode="auto">
          <a:xfrm>
            <a:off x="152400" y="2133600"/>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2000" b="1">
                <a:solidFill>
                  <a:srgbClr val="FF0000"/>
                </a:solidFill>
              </a:rPr>
              <a:t>villa</a:t>
            </a:r>
          </a:p>
        </p:txBody>
      </p:sp>
      <p:sp>
        <p:nvSpPr>
          <p:cNvPr id="4102" name="CasellaDiTesto 2"/>
          <p:cNvSpPr txBox="1">
            <a:spLocks noChangeArrowheads="1"/>
          </p:cNvSpPr>
          <p:nvPr/>
        </p:nvSpPr>
        <p:spPr bwMode="auto">
          <a:xfrm>
            <a:off x="2986088" y="838200"/>
            <a:ext cx="1371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sz="2000" b="1" dirty="0">
                <a:solidFill>
                  <a:srgbClr val="FF0000"/>
                </a:solidFill>
              </a:rPr>
              <a:t>botteghe</a:t>
            </a:r>
          </a:p>
        </p:txBody>
      </p:sp>
      <p:cxnSp>
        <p:nvCxnSpPr>
          <p:cNvPr id="7" name="Connettore 2 6"/>
          <p:cNvCxnSpPr/>
          <p:nvPr/>
        </p:nvCxnSpPr>
        <p:spPr>
          <a:xfrm>
            <a:off x="1028700" y="1463675"/>
            <a:ext cx="1104900" cy="37544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1143000" y="1428750"/>
            <a:ext cx="1141413" cy="3603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381000" y="2495550"/>
            <a:ext cx="457200" cy="5984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3427414" y="1257300"/>
            <a:ext cx="325800" cy="342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07" name="CasellaDiTesto 16"/>
          <p:cNvSpPr txBox="1">
            <a:spLocks noChangeArrowheads="1"/>
          </p:cNvSpPr>
          <p:nvPr/>
        </p:nvSpPr>
        <p:spPr bwMode="auto">
          <a:xfrm>
            <a:off x="384175" y="1095375"/>
            <a:ext cx="91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t-IT" b="1">
                <a:solidFill>
                  <a:srgbClr val="FF0000"/>
                </a:solidFill>
              </a:rPr>
              <a:t>tombe</a:t>
            </a:r>
          </a:p>
        </p:txBody>
      </p:sp>
      <p:sp>
        <p:nvSpPr>
          <p:cNvPr id="2" name="Rettangolo 1"/>
          <p:cNvSpPr/>
          <p:nvPr/>
        </p:nvSpPr>
        <p:spPr>
          <a:xfrm>
            <a:off x="4195578" y="574015"/>
            <a:ext cx="4766470" cy="1754327"/>
          </a:xfrm>
          <a:prstGeom prst="rect">
            <a:avLst/>
          </a:prstGeom>
        </p:spPr>
        <p:txBody>
          <a:bodyPr wrap="square">
            <a:spAutoFit/>
          </a:bodyPr>
          <a:lstStyle/>
          <a:p>
            <a:pPr algn="just"/>
            <a:r>
              <a:rPr lang="it-IT" dirty="0">
                <a:solidFill>
                  <a:srgbClr val="FFCC00"/>
                </a:solidFill>
              </a:rPr>
              <a:t>…. nel mondo </a:t>
            </a:r>
            <a:r>
              <a:rPr lang="it-IT" b="1" dirty="0">
                <a:solidFill>
                  <a:srgbClr val="FFCC00"/>
                </a:solidFill>
              </a:rPr>
              <a:t>romano</a:t>
            </a:r>
            <a:r>
              <a:rPr lang="it-IT" dirty="0">
                <a:solidFill>
                  <a:srgbClr val="FFCC00"/>
                </a:solidFill>
              </a:rPr>
              <a:t>: tra via e sepolcri c’era un nesso rigoroso e sistematico. Più trafficata era la via più c’erano monumenti anche per garantire la loro massima </a:t>
            </a:r>
            <a:r>
              <a:rPr lang="it-IT" b="1" dirty="0">
                <a:solidFill>
                  <a:srgbClr val="FFCC00"/>
                </a:solidFill>
              </a:rPr>
              <a:t>evidenza</a:t>
            </a:r>
            <a:r>
              <a:rPr lang="it-IT" dirty="0">
                <a:solidFill>
                  <a:srgbClr val="FFCC00"/>
                </a:solidFill>
              </a:rPr>
              <a:t> (autocelebrazione e conservazione della memoria). Le tombe erano spesso frammiste ad altri impianti civili. </a:t>
            </a:r>
          </a:p>
        </p:txBody>
      </p:sp>
    </p:spTree>
    <p:extLst>
      <p:ext uri="{BB962C8B-B14F-4D97-AF65-F5344CB8AC3E}">
        <p14:creationId xmlns:p14="http://schemas.microsoft.com/office/powerpoint/2010/main" val="167569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849" y="2100065"/>
            <a:ext cx="3481252" cy="4485269"/>
          </a:xfrm>
          <a:prstGeom prst="rect">
            <a:avLst/>
          </a:prstGeom>
          <a:ln>
            <a:solidFill>
              <a:srgbClr val="000000"/>
            </a:solidFill>
          </a:ln>
        </p:spPr>
      </p:pic>
      <p:pic>
        <p:nvPicPr>
          <p:cNvPr id="3" name="Immagine 2" descr="Verona piant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696" y="2100065"/>
            <a:ext cx="4795402" cy="4485271"/>
          </a:xfrm>
          <a:prstGeom prst="rect">
            <a:avLst/>
          </a:prstGeom>
        </p:spPr>
      </p:pic>
      <p:sp>
        <p:nvSpPr>
          <p:cNvPr id="6" name="Rettangolo 5"/>
          <p:cNvSpPr/>
          <p:nvPr/>
        </p:nvSpPr>
        <p:spPr>
          <a:xfrm>
            <a:off x="449849" y="394277"/>
            <a:ext cx="8302438" cy="1323439"/>
          </a:xfrm>
          <a:prstGeom prst="rect">
            <a:avLst/>
          </a:prstGeom>
        </p:spPr>
        <p:txBody>
          <a:bodyPr wrap="square">
            <a:spAutoFit/>
          </a:bodyPr>
          <a:lstStyle/>
          <a:p>
            <a:pPr algn="just"/>
            <a:r>
              <a:rPr lang="it-IT" sz="2000" dirty="0">
                <a:solidFill>
                  <a:srgbClr val="FFCC00"/>
                </a:solidFill>
              </a:rPr>
              <a:t>Ma nel suburbio poteva espandersi la città. Caso di Verona ove gli scavi hanno evidenziato che l’immediato suburbio fu fortemente urbanizzato sin dall’età augustea, con una precoce espansione della città al di fuori delle mura realizzate alla metà del I sec. a.C.</a:t>
            </a:r>
            <a:endParaRPr lang="it-IT" sz="2000" dirty="0"/>
          </a:p>
        </p:txBody>
      </p:sp>
    </p:spTree>
    <p:extLst>
      <p:ext uri="{BB962C8B-B14F-4D97-AF65-F5344CB8AC3E}">
        <p14:creationId xmlns:p14="http://schemas.microsoft.com/office/powerpoint/2010/main" val="19250716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4420</TotalTime>
  <Words>1849</Words>
  <Application>Microsoft Macintosh PowerPoint</Application>
  <PresentationFormat>Presentazione su schermo (4:3)</PresentationFormat>
  <Paragraphs>108</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ＭＳ Ｐゴシック</vt: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apple</dc:creator>
  <cp:keywords/>
  <dc:description/>
  <cp:lastModifiedBy>Patrizia Basso</cp:lastModifiedBy>
  <cp:revision>47</cp:revision>
  <dcterms:created xsi:type="dcterms:W3CDTF">2017-03-29T16:51:00Z</dcterms:created>
  <dcterms:modified xsi:type="dcterms:W3CDTF">2018-04-15T09:12:08Z</dcterms:modified>
  <cp:category/>
</cp:coreProperties>
</file>