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97" r:id="rId22"/>
    <p:sldId id="298" r:id="rId23"/>
    <p:sldId id="277" r:id="rId24"/>
    <p:sldId id="295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M0ExjGC5QvYDOotKcF0kQ==" hashData="EjahP7Ejemh9DWvhtjq2ACx5U2rqyL8fvUxxZUDMxL1Lg3Vt2vFBIHkcFQEU8FgkZx+YX6rjqB1da98BK90BA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B24-D6AC-D64D-B3D5-EB3F09C8C262}" type="datetimeFigureOut">
              <a:rPr lang="it-IT" smtClean="0"/>
              <a:t>15/04/18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2DC7-5635-3740-9721-32FF6EDDB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87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B24-D6AC-D64D-B3D5-EB3F09C8C262}" type="datetimeFigureOut">
              <a:rPr lang="it-IT" smtClean="0"/>
              <a:t>15/04/18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2DC7-5635-3740-9721-32FF6EDDB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4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B24-D6AC-D64D-B3D5-EB3F09C8C262}" type="datetimeFigureOut">
              <a:rPr lang="it-IT" smtClean="0"/>
              <a:t>15/04/18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2DC7-5635-3740-9721-32FF6EDDB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7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B24-D6AC-D64D-B3D5-EB3F09C8C262}" type="datetimeFigureOut">
              <a:rPr lang="it-IT" smtClean="0"/>
              <a:t>15/04/18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2DC7-5635-3740-9721-32FF6EDDB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02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B24-D6AC-D64D-B3D5-EB3F09C8C262}" type="datetimeFigureOut">
              <a:rPr lang="it-IT" smtClean="0"/>
              <a:t>15/04/18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2DC7-5635-3740-9721-32FF6EDDB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95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B24-D6AC-D64D-B3D5-EB3F09C8C262}" type="datetimeFigureOut">
              <a:rPr lang="it-IT" smtClean="0"/>
              <a:t>15/04/18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2DC7-5635-3740-9721-32FF6EDDB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99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B24-D6AC-D64D-B3D5-EB3F09C8C262}" type="datetimeFigureOut">
              <a:rPr lang="it-IT" smtClean="0"/>
              <a:t>15/04/18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2DC7-5635-3740-9721-32FF6EDDB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6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B24-D6AC-D64D-B3D5-EB3F09C8C262}" type="datetimeFigureOut">
              <a:rPr lang="it-IT" smtClean="0"/>
              <a:t>15/04/18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2DC7-5635-3740-9721-32FF6EDDB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13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B24-D6AC-D64D-B3D5-EB3F09C8C262}" type="datetimeFigureOut">
              <a:rPr lang="it-IT" smtClean="0"/>
              <a:t>15/04/18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2DC7-5635-3740-9721-32FF6EDDB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64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B24-D6AC-D64D-B3D5-EB3F09C8C262}" type="datetimeFigureOut">
              <a:rPr lang="it-IT" smtClean="0"/>
              <a:t>15/04/18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2DC7-5635-3740-9721-32FF6EDDB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10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B24-D6AC-D64D-B3D5-EB3F09C8C262}" type="datetimeFigureOut">
              <a:rPr lang="it-IT" smtClean="0"/>
              <a:t>15/04/18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2DC7-5635-3740-9721-32FF6EDDB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81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8B24-D6AC-D64D-B3D5-EB3F09C8C262}" type="datetimeFigureOut">
              <a:rPr lang="it-IT" smtClean="0"/>
              <a:t>15/04/18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22DC7-5635-3740-9721-32FF6EDDB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02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981200" y="1143000"/>
            <a:ext cx="510539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4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r>
              <a:rPr lang="it-IT" sz="4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STRADE</a:t>
            </a:r>
            <a:br>
              <a:rPr lang="it-IT" sz="4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it-IT" sz="4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620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592138" y="265113"/>
            <a:ext cx="853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FBBF0B"/>
                </a:solidFill>
                <a:latin typeface="+mj-lt"/>
                <a:cs typeface="Calibri"/>
              </a:rPr>
              <a:t>Studio della viabilità: </a:t>
            </a:r>
            <a:r>
              <a:rPr lang="it-IT" sz="2000" b="1" dirty="0">
                <a:solidFill>
                  <a:srgbClr val="FBBF0B"/>
                </a:solidFill>
                <a:latin typeface="+mj-lt"/>
                <a:cs typeface="Calibri"/>
              </a:rPr>
              <a:t>approccio storico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FBBF0B"/>
                </a:solidFill>
                <a:latin typeface="+mj-lt"/>
                <a:cs typeface="Calibri"/>
              </a:rPr>
              <a:t> </a:t>
            </a:r>
            <a:r>
              <a:rPr lang="it-IT" sz="2000" dirty="0">
                <a:solidFill>
                  <a:srgbClr val="FBBF0B"/>
                </a:solidFill>
                <a:latin typeface="+mj-lt"/>
                <a:cs typeface="Calibri"/>
              </a:rPr>
              <a:t>(fonti: in particolare passi letterari, iscrizioni, testi giuridici e itinerari, </a:t>
            </a:r>
          </a:p>
          <a:p>
            <a:pPr algn="ctr">
              <a:defRPr/>
            </a:pPr>
            <a:r>
              <a:rPr lang="it-IT" sz="2000" dirty="0">
                <a:solidFill>
                  <a:srgbClr val="FBBF0B"/>
                </a:solidFill>
                <a:latin typeface="+mj-lt"/>
                <a:cs typeface="Calibri"/>
              </a:rPr>
              <a:t>ma anche dati archeologici e iconografici)</a:t>
            </a:r>
          </a:p>
          <a:p>
            <a:pPr algn="ctr">
              <a:defRPr/>
            </a:pPr>
            <a:endParaRPr lang="it-IT" sz="2000" b="1" i="1" dirty="0">
              <a:solidFill>
                <a:srgbClr val="FBBF0B"/>
              </a:solidFill>
              <a:latin typeface="+mj-lt"/>
              <a:cs typeface="Calibri"/>
            </a:endParaRPr>
          </a:p>
          <a:p>
            <a:pPr algn="just">
              <a:defRPr/>
            </a:pPr>
            <a:endParaRPr lang="it-IT" sz="2000" b="1" dirty="0">
              <a:solidFill>
                <a:srgbClr val="FBBF0B"/>
              </a:solidFill>
              <a:latin typeface="+mj-lt"/>
              <a:cs typeface="Calibri"/>
            </a:endParaRPr>
          </a:p>
          <a:p>
            <a:pPr algn="just">
              <a:defRPr/>
            </a:pPr>
            <a:endParaRPr lang="it-IT" sz="2000" b="1" dirty="0">
              <a:solidFill>
                <a:srgbClr val="FBBF0B"/>
              </a:solidFill>
              <a:latin typeface="+mj-lt"/>
              <a:cs typeface="Calibri"/>
            </a:endParaRPr>
          </a:p>
        </p:txBody>
      </p:sp>
      <p:pic>
        <p:nvPicPr>
          <p:cNvPr id="18434" name="Picture 2" descr="C:\Documenti\Tabu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600" y="1341438"/>
            <a:ext cx="456247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C:\Documenti\Immagini\Topografia\tazza Vicarell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1489075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C:\Documenti\Immagini\Topografia\tazza Vicarello.jscrizione jpg.j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4508500"/>
            <a:ext cx="29083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950" y="1341438"/>
            <a:ext cx="1525588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968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ttangolo 1"/>
          <p:cNvSpPr>
            <a:spLocks noChangeArrowheads="1"/>
          </p:cNvSpPr>
          <p:nvPr/>
        </p:nvSpPr>
        <p:spPr bwMode="auto">
          <a:xfrm>
            <a:off x="228600" y="152400"/>
            <a:ext cx="8569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2000" b="1" dirty="0">
                <a:solidFill>
                  <a:srgbClr val="FBBF0B"/>
                </a:solidFill>
                <a:latin typeface="+mj-lt"/>
                <a:cs typeface="Calibri" charset="0"/>
              </a:rPr>
              <a:t>Domande</a:t>
            </a:r>
            <a:r>
              <a:rPr lang="it-IT" sz="2000" dirty="0">
                <a:solidFill>
                  <a:srgbClr val="FBBF0B"/>
                </a:solidFill>
                <a:latin typeface="+mj-lt"/>
                <a:cs typeface="Calibri" charset="0"/>
              </a:rPr>
              <a:t>: </a:t>
            </a:r>
            <a:r>
              <a:rPr lang="it-IT" sz="2000" b="1" dirty="0">
                <a:solidFill>
                  <a:srgbClr val="FBBF0B"/>
                </a:solidFill>
                <a:latin typeface="+mj-lt"/>
                <a:cs typeface="Calibri" charset="0"/>
              </a:rPr>
              <a:t>Chi costruiva le strade</a:t>
            </a:r>
            <a:r>
              <a:rPr lang="it-IT" sz="2000" dirty="0">
                <a:solidFill>
                  <a:srgbClr val="FBBF0B"/>
                </a:solidFill>
                <a:latin typeface="+mj-lt"/>
                <a:cs typeface="Calibri" charset="0"/>
              </a:rPr>
              <a:t>? Promosse dal Senato e costruite sotto il controllo di consoli o pretori (magistrati dotati di </a:t>
            </a:r>
            <a:r>
              <a:rPr lang="it-IT" sz="2000" i="1" dirty="0" err="1">
                <a:solidFill>
                  <a:srgbClr val="FBBF0B"/>
                </a:solidFill>
                <a:latin typeface="+mj-lt"/>
                <a:cs typeface="Calibri" charset="0"/>
              </a:rPr>
              <a:t>imperium</a:t>
            </a:r>
            <a:r>
              <a:rPr lang="it-IT" sz="2000" i="1" dirty="0">
                <a:solidFill>
                  <a:srgbClr val="FBBF0B"/>
                </a:solidFill>
                <a:latin typeface="+mj-lt"/>
                <a:cs typeface="Calibri" charset="0"/>
              </a:rPr>
              <a:t> </a:t>
            </a:r>
            <a:r>
              <a:rPr lang="it-IT" sz="2000" dirty="0">
                <a:solidFill>
                  <a:srgbClr val="FBBF0B"/>
                </a:solidFill>
                <a:latin typeface="+mj-lt"/>
                <a:cs typeface="Calibri" charset="0"/>
              </a:rPr>
              <a:t>e in particolare del potere di espropriare terreno di proprietà privata). Mantenute e curate dagli edili e poi dal 20 a.C. dai </a:t>
            </a:r>
            <a:r>
              <a:rPr lang="it-IT" sz="2000" i="1" dirty="0" err="1">
                <a:solidFill>
                  <a:srgbClr val="FBBF0B"/>
                </a:solidFill>
                <a:latin typeface="+mj-lt"/>
                <a:cs typeface="Calibri" charset="0"/>
              </a:rPr>
              <a:t>curatores</a:t>
            </a:r>
            <a:r>
              <a:rPr lang="it-IT" sz="2000" i="1" dirty="0">
                <a:solidFill>
                  <a:srgbClr val="FBBF0B"/>
                </a:solidFill>
                <a:latin typeface="+mj-lt"/>
                <a:cs typeface="Calibri" charset="0"/>
              </a:rPr>
              <a:t> </a:t>
            </a:r>
            <a:r>
              <a:rPr lang="it-IT" sz="2000" i="1" dirty="0" err="1">
                <a:solidFill>
                  <a:srgbClr val="FBBF0B"/>
                </a:solidFill>
                <a:latin typeface="+mj-lt"/>
                <a:cs typeface="Calibri" charset="0"/>
              </a:rPr>
              <a:t>viarum</a:t>
            </a:r>
            <a:r>
              <a:rPr lang="it-IT" sz="2000" i="1" dirty="0">
                <a:solidFill>
                  <a:srgbClr val="FBBF0B"/>
                </a:solidFill>
                <a:latin typeface="+mj-lt"/>
                <a:cs typeface="Calibri" charset="0"/>
              </a:rPr>
              <a:t>, </a:t>
            </a:r>
            <a:r>
              <a:rPr lang="it-IT" sz="2000" dirty="0">
                <a:solidFill>
                  <a:srgbClr val="FBBF0B"/>
                </a:solidFill>
                <a:latin typeface="+mj-lt"/>
                <a:cs typeface="Calibri" charset="0"/>
              </a:rPr>
              <a:t>collegio istituito e sovrinteso da Augusto</a:t>
            </a:r>
            <a:r>
              <a:rPr lang="it-IT" sz="2000" i="1" dirty="0">
                <a:solidFill>
                  <a:srgbClr val="FBBF0B"/>
                </a:solidFill>
                <a:latin typeface="+mj-lt"/>
                <a:cs typeface="Calibri" charset="0"/>
              </a:rPr>
              <a:t> </a:t>
            </a:r>
            <a:r>
              <a:rPr lang="it-IT" sz="2000" dirty="0">
                <a:solidFill>
                  <a:srgbClr val="FBBF0B"/>
                </a:solidFill>
                <a:latin typeface="+mj-lt"/>
                <a:cs typeface="Calibri" charset="0"/>
              </a:rPr>
              <a:t>(Cassio Dione, LIV, 8, 4). Realizzate da liberi imprenditori (</a:t>
            </a:r>
            <a:r>
              <a:rPr lang="it-IT" sz="2000" i="1" dirty="0" err="1">
                <a:solidFill>
                  <a:srgbClr val="FBBF0B"/>
                </a:solidFill>
                <a:latin typeface="+mj-lt"/>
                <a:cs typeface="Calibri" charset="0"/>
              </a:rPr>
              <a:t>mancipes</a:t>
            </a:r>
            <a:r>
              <a:rPr lang="it-IT" sz="2000" dirty="0">
                <a:solidFill>
                  <a:srgbClr val="FBBF0B"/>
                </a:solidFill>
                <a:latin typeface="+mj-lt"/>
                <a:cs typeface="Calibri" charset="0"/>
              </a:rPr>
              <a:t> secondo Tacito o </a:t>
            </a:r>
            <a:r>
              <a:rPr lang="it-IT" sz="2000" i="1" dirty="0" err="1">
                <a:solidFill>
                  <a:srgbClr val="FBBF0B"/>
                </a:solidFill>
                <a:latin typeface="+mj-lt"/>
                <a:cs typeface="Calibri" charset="0"/>
              </a:rPr>
              <a:t>redemptores</a:t>
            </a:r>
            <a:r>
              <a:rPr lang="it-IT" sz="2000" dirty="0">
                <a:solidFill>
                  <a:srgbClr val="FBBF0B"/>
                </a:solidFill>
                <a:latin typeface="+mj-lt"/>
                <a:cs typeface="Calibri" charset="0"/>
              </a:rPr>
              <a:t>, secondo Siculo </a:t>
            </a:r>
            <a:r>
              <a:rPr lang="it-IT" sz="2000" dirty="0" err="1">
                <a:solidFill>
                  <a:srgbClr val="FBBF0B"/>
                </a:solidFill>
                <a:latin typeface="+mj-lt"/>
                <a:cs typeface="Calibri" charset="0"/>
              </a:rPr>
              <a:t>Flacco</a:t>
            </a:r>
            <a:r>
              <a:rPr lang="it-IT" sz="2000" dirty="0">
                <a:solidFill>
                  <a:srgbClr val="FBBF0B"/>
                </a:solidFill>
                <a:latin typeface="+mj-lt"/>
                <a:cs typeface="Calibri" charset="0"/>
              </a:rPr>
              <a:t>) con la partecipazione di militari, prigionieri, schiavi. </a:t>
            </a:r>
          </a:p>
          <a:p>
            <a:pPr algn="just"/>
            <a:r>
              <a:rPr lang="it-IT" sz="2000" b="1" dirty="0">
                <a:solidFill>
                  <a:srgbClr val="FBBF0B"/>
                </a:solidFill>
                <a:latin typeface="+mj-lt"/>
                <a:cs typeface="Calibri" charset="0"/>
              </a:rPr>
              <a:t>Quando una strada venne costruita e/o restaurata?</a:t>
            </a:r>
          </a:p>
        </p:txBody>
      </p:sp>
      <p:pic>
        <p:nvPicPr>
          <p:cNvPr id="19458" name="Picture 2" descr="C:\Documenti\Immagini\Topografia\costruzione strada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40322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C:\Documenti\Immagini\Topografia\costruzione strada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933825"/>
            <a:ext cx="34559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C:\Documenti\Immagini\Topografia\costruzione strada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138" y="4652963"/>
            <a:ext cx="35655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91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Patrizia.Basso\Desktop\reda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400" y="1125538"/>
            <a:ext cx="49276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C:\Documents and Settings\Patrizia.Basso\Desktop\viaggiator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3925887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C:\Documents and Settings\Patrizia.Basso\Desktop\carruca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573463"/>
            <a:ext cx="4859338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ttangolo 4"/>
          <p:cNvSpPr>
            <a:spLocks noChangeArrowheads="1"/>
          </p:cNvSpPr>
          <p:nvPr/>
        </p:nvSpPr>
        <p:spPr bwMode="auto">
          <a:xfrm>
            <a:off x="698369" y="333375"/>
            <a:ext cx="8764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it-IT" sz="2000" b="1" dirty="0">
                <a:solidFill>
                  <a:srgbClr val="FBBF0B"/>
                </a:solidFill>
                <a:latin typeface="+mj-lt"/>
                <a:cs typeface="Calibri" charset="0"/>
              </a:rPr>
              <a:t>Chi vi viaggiava? Con quali mezzi? Quali erano le difficoltà dei viaggi? </a:t>
            </a:r>
          </a:p>
        </p:txBody>
      </p:sp>
    </p:spTree>
    <p:extLst>
      <p:ext uri="{BB962C8B-B14F-4D97-AF65-F5344CB8AC3E}">
        <p14:creationId xmlns:p14="http://schemas.microsoft.com/office/powerpoint/2010/main" val="59601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15888"/>
            <a:ext cx="8534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FBBF0B"/>
                </a:solidFill>
                <a:latin typeface="+mj-lt"/>
                <a:cs typeface="Calibri"/>
              </a:rPr>
              <a:t>Approccio archeologico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FBBF0B"/>
                </a:solidFill>
                <a:latin typeface="+mj-lt"/>
                <a:cs typeface="Calibri"/>
              </a:rPr>
              <a:t> </a:t>
            </a:r>
            <a:r>
              <a:rPr lang="it-IT" sz="2000" dirty="0">
                <a:solidFill>
                  <a:srgbClr val="FBBF0B"/>
                </a:solidFill>
                <a:latin typeface="+mj-lt"/>
                <a:cs typeface="Calibri"/>
              </a:rPr>
              <a:t>(analisi delle fotografie aeree, scavi, ricognizioni di superficie)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FBBF0B"/>
                </a:solidFill>
                <a:latin typeface="+mj-lt"/>
                <a:cs typeface="Calibri"/>
              </a:rPr>
              <a:t>Quali erano i tracciati delle singole strade? Come erano costruite? Quali opere d’arte richiesero? Quando furono costruite e/o restaurate?</a:t>
            </a:r>
          </a:p>
          <a:p>
            <a:pPr algn="ctr">
              <a:defRPr/>
            </a:pPr>
            <a:endParaRPr lang="it-IT" sz="2000" b="1" i="1" dirty="0">
              <a:solidFill>
                <a:srgbClr val="FBBF0B"/>
              </a:solidFill>
              <a:latin typeface="+mj-lt"/>
              <a:cs typeface="Calibri"/>
            </a:endParaRPr>
          </a:p>
          <a:p>
            <a:pPr algn="just">
              <a:defRPr/>
            </a:pPr>
            <a:endParaRPr lang="it-IT" sz="2000" b="1" dirty="0">
              <a:solidFill>
                <a:srgbClr val="FBBF0B"/>
              </a:solidFill>
              <a:latin typeface="+mj-lt"/>
              <a:cs typeface="Calibri"/>
            </a:endParaRPr>
          </a:p>
          <a:p>
            <a:pPr algn="just">
              <a:defRPr/>
            </a:pPr>
            <a:endParaRPr lang="it-IT" sz="2000" b="1" dirty="0">
              <a:solidFill>
                <a:srgbClr val="FBBF0B"/>
              </a:solidFill>
              <a:latin typeface="+mj-lt"/>
              <a:cs typeface="Calibri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95513" y="1844675"/>
          <a:ext cx="4321175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844675"/>
                        <a:ext cx="4321175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C:\Documenti\Corso topografia\Scan0030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565650"/>
            <a:ext cx="34067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Patrizia.Basso\Desktop\Master genova\pisco montan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127500"/>
            <a:ext cx="1800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i\Immagini\strade Furl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963" y="1844675"/>
            <a:ext cx="21097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Patrizia.Basso\Desktop\Master genova\appia antic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194151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50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800" y="4572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FBBF0B"/>
                </a:solidFill>
              </a:rPr>
              <a:t>Tecniche costruttive</a:t>
            </a:r>
            <a:r>
              <a:rPr lang="it-IT" sz="2000" dirty="0">
                <a:solidFill>
                  <a:srgbClr val="FBBF0B"/>
                </a:solidFill>
              </a:rPr>
              <a:t>: errore lettura Vitruvio che nomina </a:t>
            </a:r>
            <a:r>
              <a:rPr lang="it-IT" sz="2000" i="1" dirty="0" err="1">
                <a:solidFill>
                  <a:srgbClr val="FBBF0B"/>
                </a:solidFill>
              </a:rPr>
              <a:t>statumen</a:t>
            </a:r>
            <a:r>
              <a:rPr lang="it-IT" sz="2000" i="1" dirty="0">
                <a:solidFill>
                  <a:srgbClr val="FBBF0B"/>
                </a:solidFill>
              </a:rPr>
              <a:t>, </a:t>
            </a:r>
            <a:r>
              <a:rPr lang="it-IT" sz="2000" i="1" dirty="0" err="1">
                <a:solidFill>
                  <a:srgbClr val="FBBF0B"/>
                </a:solidFill>
              </a:rPr>
              <a:t>rudus</a:t>
            </a:r>
            <a:r>
              <a:rPr lang="it-IT" sz="2000" i="1" dirty="0">
                <a:solidFill>
                  <a:srgbClr val="FBBF0B"/>
                </a:solidFill>
              </a:rPr>
              <a:t>, </a:t>
            </a:r>
            <a:r>
              <a:rPr lang="it-IT" sz="2000" i="1" dirty="0" err="1">
                <a:solidFill>
                  <a:srgbClr val="FBBF0B"/>
                </a:solidFill>
              </a:rPr>
              <a:t>nucleus</a:t>
            </a:r>
            <a:r>
              <a:rPr lang="it-IT" sz="2000" dirty="0">
                <a:solidFill>
                  <a:srgbClr val="FBBF0B"/>
                </a:solidFill>
              </a:rPr>
              <a:t>, ma parla di pavimenti non di strade. </a:t>
            </a:r>
          </a:p>
          <a:p>
            <a:pPr algn="just"/>
            <a:r>
              <a:rPr lang="it-IT" sz="2000" dirty="0">
                <a:solidFill>
                  <a:srgbClr val="FBBF0B"/>
                </a:solidFill>
              </a:rPr>
              <a:t>Realtà molto più complessa e varia non solo in relazione all’importanza della strada, ma soprattutto alla </a:t>
            </a:r>
            <a:r>
              <a:rPr lang="it-IT" sz="2000" b="1" dirty="0">
                <a:solidFill>
                  <a:srgbClr val="FBBF0B"/>
                </a:solidFill>
              </a:rPr>
              <a:t>natura del terreno </a:t>
            </a:r>
            <a:r>
              <a:rPr lang="it-IT" sz="2000" dirty="0">
                <a:solidFill>
                  <a:srgbClr val="FBBF0B"/>
                </a:solidFill>
              </a:rPr>
              <a:t>e alla </a:t>
            </a:r>
            <a:r>
              <a:rPr lang="it-IT" sz="2000" b="1" dirty="0">
                <a:solidFill>
                  <a:srgbClr val="FBBF0B"/>
                </a:solidFill>
              </a:rPr>
              <a:t>disponibilità e approvvigionamento di materie prime.</a:t>
            </a:r>
          </a:p>
          <a:p>
            <a:pPr algn="just"/>
            <a:r>
              <a:rPr lang="it-IT" sz="2000" dirty="0">
                <a:solidFill>
                  <a:srgbClr val="FBBF0B"/>
                </a:solidFill>
              </a:rPr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92400"/>
            <a:ext cx="4173498" cy="3937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477000" y="3073400"/>
            <a:ext cx="14157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BBF0B"/>
                </a:solidFill>
              </a:rPr>
              <a:t>Basoli</a:t>
            </a:r>
          </a:p>
          <a:p>
            <a:endParaRPr lang="it-IT" sz="2000" b="1" dirty="0">
              <a:solidFill>
                <a:srgbClr val="FBBF0B"/>
              </a:solidFill>
            </a:endParaRPr>
          </a:p>
          <a:p>
            <a:endParaRPr lang="it-IT" sz="2000" b="1" dirty="0">
              <a:solidFill>
                <a:srgbClr val="FBBF0B"/>
              </a:solidFill>
            </a:endParaRPr>
          </a:p>
          <a:p>
            <a:endParaRPr lang="it-IT" sz="2000" b="1" dirty="0">
              <a:solidFill>
                <a:srgbClr val="FBBF0B"/>
              </a:solidFill>
            </a:endParaRPr>
          </a:p>
          <a:p>
            <a:r>
              <a:rPr lang="it-IT" sz="2000" b="1" i="1" dirty="0" err="1">
                <a:solidFill>
                  <a:srgbClr val="FBBF0B"/>
                </a:solidFill>
              </a:rPr>
              <a:t>Nucleus</a:t>
            </a:r>
            <a:endParaRPr lang="it-IT" sz="2000" b="1" i="1" dirty="0">
              <a:solidFill>
                <a:srgbClr val="FBBF0B"/>
              </a:solidFill>
            </a:endParaRPr>
          </a:p>
          <a:p>
            <a:r>
              <a:rPr lang="it-IT" sz="2000" b="1" i="1" dirty="0" err="1">
                <a:solidFill>
                  <a:srgbClr val="FBBF0B"/>
                </a:solidFill>
              </a:rPr>
              <a:t>Rudus</a:t>
            </a:r>
            <a:endParaRPr lang="it-IT" sz="2000" b="1" i="1" dirty="0">
              <a:solidFill>
                <a:srgbClr val="FBBF0B"/>
              </a:solidFill>
            </a:endParaRPr>
          </a:p>
          <a:p>
            <a:endParaRPr lang="it-IT" sz="2000" b="1" i="1" dirty="0">
              <a:solidFill>
                <a:srgbClr val="FBBF0B"/>
              </a:solidFill>
            </a:endParaRPr>
          </a:p>
          <a:p>
            <a:r>
              <a:rPr lang="it-IT" sz="2000" b="1" i="1" dirty="0" err="1">
                <a:solidFill>
                  <a:srgbClr val="FBBF0B"/>
                </a:solidFill>
              </a:rPr>
              <a:t>Statumen</a:t>
            </a:r>
            <a:endParaRPr lang="it-IT" sz="2000" b="1" i="1" dirty="0">
              <a:solidFill>
                <a:srgbClr val="FBBF0B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1600200" y="2514600"/>
            <a:ext cx="4572000" cy="41910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H="1">
            <a:off x="1752600" y="2514600"/>
            <a:ext cx="4343400" cy="41148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8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76400" y="4572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FBBF0B"/>
                </a:solidFill>
              </a:rPr>
              <a:t>Vie </a:t>
            </a:r>
            <a:r>
              <a:rPr lang="it-IT" sz="2000" b="1" dirty="0" err="1">
                <a:solidFill>
                  <a:srgbClr val="FBBF0B"/>
                </a:solidFill>
              </a:rPr>
              <a:t>basolate</a:t>
            </a:r>
            <a:r>
              <a:rPr lang="it-IT" sz="2000" b="1" dirty="0">
                <a:solidFill>
                  <a:srgbClr val="FBBF0B"/>
                </a:solidFill>
              </a:rPr>
              <a:t> (</a:t>
            </a:r>
            <a:r>
              <a:rPr lang="it-IT" sz="2000" b="1" i="1" dirty="0">
                <a:solidFill>
                  <a:srgbClr val="FBBF0B"/>
                </a:solidFill>
              </a:rPr>
              <a:t>silice </a:t>
            </a:r>
            <a:r>
              <a:rPr lang="it-IT" sz="2000" b="1" i="1" dirty="0" err="1">
                <a:solidFill>
                  <a:srgbClr val="FBBF0B"/>
                </a:solidFill>
              </a:rPr>
              <a:t>stratae</a:t>
            </a:r>
            <a:r>
              <a:rPr lang="it-IT" sz="2000" b="1" dirty="0">
                <a:solidFill>
                  <a:srgbClr val="FBBF0B"/>
                </a:solidFill>
              </a:rPr>
              <a:t>)</a:t>
            </a:r>
            <a:r>
              <a:rPr lang="it-IT" sz="2000" dirty="0">
                <a:solidFill>
                  <a:srgbClr val="FBBF0B"/>
                </a:solidFill>
              </a:rPr>
              <a:t>: modello </a:t>
            </a:r>
            <a:r>
              <a:rPr lang="it-IT" sz="2000" dirty="0" err="1">
                <a:solidFill>
                  <a:srgbClr val="FBBF0B"/>
                </a:solidFill>
              </a:rPr>
              <a:t>centroitalico</a:t>
            </a:r>
            <a:endParaRPr lang="it-IT" sz="2000" dirty="0">
              <a:solidFill>
                <a:srgbClr val="FBBF0B"/>
              </a:solidFill>
            </a:endParaRPr>
          </a:p>
          <a:p>
            <a:pPr algn="just"/>
            <a:r>
              <a:rPr lang="it-IT" sz="2000" dirty="0">
                <a:solidFill>
                  <a:srgbClr val="FBBF0B"/>
                </a:solidFill>
              </a:rPr>
              <a:t> </a:t>
            </a:r>
          </a:p>
        </p:txBody>
      </p:sp>
      <p:pic>
        <p:nvPicPr>
          <p:cNvPr id="3" name="Picture 2" descr="C:\Documenti\Immagini\Topografia\tratto Prenesti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042189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371600"/>
            <a:ext cx="3663917" cy="48768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24000" y="6400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FBBF0B"/>
                </a:solidFill>
              </a:rPr>
              <a:t>Via Appia</a:t>
            </a:r>
            <a:r>
              <a:rPr lang="it-IT" dirty="0">
                <a:solidFill>
                  <a:srgbClr val="FBBF0B"/>
                </a:solidFill>
              </a:rPr>
              <a:t>			           </a:t>
            </a:r>
            <a:r>
              <a:rPr lang="it-IT" i="1" dirty="0">
                <a:solidFill>
                  <a:srgbClr val="FBBF0B"/>
                </a:solidFill>
              </a:rPr>
              <a:t>Via </a:t>
            </a:r>
            <a:r>
              <a:rPr lang="it-IT" i="1" dirty="0" err="1">
                <a:solidFill>
                  <a:srgbClr val="FBBF0B"/>
                </a:solidFill>
              </a:rPr>
              <a:t>Praenestina</a:t>
            </a:r>
            <a:r>
              <a:rPr lang="it-IT" i="1" dirty="0">
                <a:solidFill>
                  <a:srgbClr val="FBBF0B"/>
                </a:solidFill>
              </a:rPr>
              <a:t>	</a:t>
            </a:r>
            <a:r>
              <a:rPr lang="it-IT" dirty="0">
                <a:solidFill>
                  <a:srgbClr val="FBBF0B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18885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via glareata, BO Arcoveggi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146" y="914400"/>
            <a:ext cx="373785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2362200" y="228600"/>
            <a:ext cx="5012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b="1" dirty="0">
                <a:solidFill>
                  <a:srgbClr val="FFCC00"/>
                </a:solidFill>
              </a:rPr>
              <a:t>Vie  </a:t>
            </a:r>
            <a:r>
              <a:rPr lang="it-IT" sz="2000" b="1" dirty="0" err="1">
                <a:solidFill>
                  <a:srgbClr val="FFCC00"/>
                </a:solidFill>
              </a:rPr>
              <a:t>glareate</a:t>
            </a:r>
            <a:r>
              <a:rPr lang="it-IT" sz="2000" b="1" dirty="0">
                <a:solidFill>
                  <a:srgbClr val="FFCC00"/>
                </a:solidFill>
              </a:rPr>
              <a:t> / inghiaiate (</a:t>
            </a:r>
            <a:r>
              <a:rPr lang="it-IT" sz="2000" b="1" i="1" dirty="0" err="1">
                <a:solidFill>
                  <a:srgbClr val="FFCC00"/>
                </a:solidFill>
              </a:rPr>
              <a:t>glarea</a:t>
            </a:r>
            <a:r>
              <a:rPr lang="it-IT" sz="2000" b="1" i="1" dirty="0">
                <a:solidFill>
                  <a:srgbClr val="FFCC00"/>
                </a:solidFill>
              </a:rPr>
              <a:t> </a:t>
            </a:r>
            <a:r>
              <a:rPr lang="it-IT" sz="2000" b="1" i="1" dirty="0" err="1">
                <a:solidFill>
                  <a:srgbClr val="FFCC00"/>
                </a:solidFill>
              </a:rPr>
              <a:t>stratae</a:t>
            </a:r>
            <a:r>
              <a:rPr lang="it-IT" sz="2000" b="1" dirty="0">
                <a:solidFill>
                  <a:srgbClr val="FFCC00"/>
                </a:solidFill>
              </a:rPr>
              <a:t>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838200"/>
            <a:ext cx="3200400" cy="450288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657600"/>
            <a:ext cx="3937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7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cansione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609600"/>
            <a:ext cx="49530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scansione0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70866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scansione00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0386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219200" y="304800"/>
            <a:ext cx="2831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b="1" dirty="0">
                <a:solidFill>
                  <a:srgbClr val="FFCC00"/>
                </a:solidFill>
              </a:rPr>
              <a:t>Vie sterrate (</a:t>
            </a:r>
            <a:r>
              <a:rPr lang="it-IT" sz="2000" b="1" i="1" dirty="0" err="1">
                <a:solidFill>
                  <a:srgbClr val="FFCC00"/>
                </a:solidFill>
              </a:rPr>
              <a:t>terrenae</a:t>
            </a:r>
            <a:r>
              <a:rPr lang="it-IT" sz="2000" b="1" dirty="0">
                <a:solidFill>
                  <a:srgbClr val="FFCC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5613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i\Immagini\Topografia\lavoritaglia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811"/>
            <a:ext cx="476796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4" descr="Fig. 2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176" y="2286000"/>
            <a:ext cx="5190824" cy="257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Patrizia.Basso\Desktop\pons longus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3962400" cy="307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334000" y="2286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>
              <a:solidFill>
                <a:srgbClr val="FBBF0B"/>
              </a:solidFill>
            </a:endParaRPr>
          </a:p>
          <a:p>
            <a:r>
              <a:rPr lang="it-IT" sz="2000" b="1" dirty="0">
                <a:solidFill>
                  <a:srgbClr val="FBBF0B"/>
                </a:solidFill>
              </a:rPr>
              <a:t>Tecniche diverse della carreggiata e dei canali laterali a seconda del sostrato geologico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643121"/>
            <a:ext cx="2133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08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1 b Rimini monumenti bi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887413"/>
            <a:ext cx="4953000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10 Taglio Furl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37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58750" y="4286250"/>
            <a:ext cx="11463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CC00"/>
                </a:solidFill>
              </a:rPr>
              <a:t>Rimini</a:t>
            </a:r>
          </a:p>
          <a:p>
            <a:pPr eaLnBrk="1" hangingPunct="1"/>
            <a:r>
              <a:rPr lang="it-IT" b="1">
                <a:solidFill>
                  <a:srgbClr val="FFCC00"/>
                </a:solidFill>
              </a:rPr>
              <a:t>ponte  di </a:t>
            </a:r>
          </a:p>
          <a:p>
            <a:pPr eaLnBrk="1" hangingPunct="1"/>
            <a:r>
              <a:rPr lang="it-IT" b="1">
                <a:solidFill>
                  <a:srgbClr val="FFCC00"/>
                </a:solidFill>
              </a:rPr>
              <a:t>Tiberio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5791200" y="609600"/>
            <a:ext cx="3199689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it-IT" b="1" dirty="0">
                <a:solidFill>
                  <a:srgbClr val="FFCC00"/>
                </a:solidFill>
              </a:rPr>
              <a:t>Gola  del  Furlo</a:t>
            </a:r>
          </a:p>
          <a:p>
            <a:pPr algn="ctr" eaLnBrk="1" hangingPunct="1">
              <a:lnSpc>
                <a:spcPct val="50000"/>
              </a:lnSpc>
            </a:pPr>
            <a:endParaRPr lang="it-IT" b="1" dirty="0">
              <a:solidFill>
                <a:srgbClr val="FFCC00"/>
              </a:solidFill>
            </a:endParaRPr>
          </a:p>
          <a:p>
            <a:pPr algn="ctr" eaLnBrk="1" hangingPunct="1">
              <a:lnSpc>
                <a:spcPct val="50000"/>
              </a:lnSpc>
            </a:pPr>
            <a:r>
              <a:rPr lang="it-IT" b="1" dirty="0">
                <a:solidFill>
                  <a:srgbClr val="FFCC00"/>
                </a:solidFill>
              </a:rPr>
              <a:t>Galleria  della  via  Flaminia</a:t>
            </a:r>
          </a:p>
        </p:txBody>
      </p:sp>
      <p:pic>
        <p:nvPicPr>
          <p:cNvPr id="19462" name="Picture 9" descr="Risultati immagini per strade roman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1"/>
          <a:stretch>
            <a:fillRect/>
          </a:stretch>
        </p:blipFill>
        <p:spPr bwMode="auto">
          <a:xfrm>
            <a:off x="1470025" y="3810000"/>
            <a:ext cx="45434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ttangolo 1"/>
          <p:cNvSpPr>
            <a:spLocks noChangeArrowheads="1"/>
          </p:cNvSpPr>
          <p:nvPr/>
        </p:nvSpPr>
        <p:spPr bwMode="auto">
          <a:xfrm>
            <a:off x="6248400" y="6211669"/>
            <a:ext cx="18903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b="1" dirty="0">
                <a:solidFill>
                  <a:srgbClr val="FFCC00"/>
                </a:solidFill>
              </a:rPr>
              <a:t>Donnas (Aosta)</a:t>
            </a:r>
          </a:p>
          <a:p>
            <a:pPr eaLnBrk="1" hangingPunct="1"/>
            <a:r>
              <a:rPr lang="it-IT" b="1" dirty="0">
                <a:solidFill>
                  <a:srgbClr val="FFCC00"/>
                </a:solidFill>
              </a:rPr>
              <a:t>via delle </a:t>
            </a:r>
            <a:r>
              <a:rPr lang="it-IT" b="1" dirty="0" err="1">
                <a:solidFill>
                  <a:srgbClr val="FFCC00"/>
                </a:solidFill>
              </a:rPr>
              <a:t>Gallie</a:t>
            </a:r>
            <a:endParaRPr lang="it-IT" dirty="0"/>
          </a:p>
        </p:txBody>
      </p:sp>
      <p:sp>
        <p:nvSpPr>
          <p:cNvPr id="19464" name="CasellaDiTesto 4"/>
          <p:cNvSpPr txBox="1">
            <a:spLocks noChangeArrowheads="1"/>
          </p:cNvSpPr>
          <p:nvPr/>
        </p:nvSpPr>
        <p:spPr bwMode="auto">
          <a:xfrm>
            <a:off x="838200" y="228600"/>
            <a:ext cx="373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b="1" dirty="0">
                <a:solidFill>
                  <a:srgbClr val="FFC000"/>
                </a:solidFill>
              </a:rPr>
              <a:t>Opere d’arte stradali</a:t>
            </a:r>
          </a:p>
        </p:txBody>
      </p:sp>
    </p:spTree>
    <p:extLst>
      <p:ext uri="{BB962C8B-B14F-4D97-AF65-F5344CB8AC3E}">
        <p14:creationId xmlns:p14="http://schemas.microsoft.com/office/powerpoint/2010/main" val="175332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6690" y="762000"/>
            <a:ext cx="88549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FBBF0B"/>
                </a:solidFill>
              </a:rPr>
              <a:t>Essenziali funzioni delle strade: </a:t>
            </a:r>
          </a:p>
          <a:p>
            <a:pPr algn="just"/>
            <a:endParaRPr lang="it-IT" sz="2000" dirty="0">
              <a:solidFill>
                <a:srgbClr val="FBBF0B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it-IT" sz="2000" dirty="0">
                <a:solidFill>
                  <a:srgbClr val="FBBF0B"/>
                </a:solidFill>
              </a:rPr>
              <a:t>dapprima </a:t>
            </a:r>
            <a:r>
              <a:rPr lang="it-IT" sz="2000" b="1" dirty="0">
                <a:solidFill>
                  <a:srgbClr val="FBBF0B"/>
                </a:solidFill>
              </a:rPr>
              <a:t>piste </a:t>
            </a:r>
            <a:r>
              <a:rPr lang="it-IT" sz="2000" b="1" dirty="0">
                <a:solidFill>
                  <a:srgbClr val="FBBF0B"/>
                </a:solidFill>
                <a:latin typeface="+mj-lt"/>
                <a:cs typeface="Calibri"/>
              </a:rPr>
              <a:t>di collegamento locale, </a:t>
            </a:r>
            <a:r>
              <a:rPr lang="it-IT" sz="2000" dirty="0">
                <a:solidFill>
                  <a:srgbClr val="FBBF0B"/>
                </a:solidFill>
                <a:latin typeface="+mj-lt"/>
                <a:cs typeface="Calibri"/>
              </a:rPr>
              <a:t>volte in generale a mettere in comunicazione centri abitati vicini per necessità immediate e pratiche,</a:t>
            </a:r>
            <a:r>
              <a:rPr lang="it-IT" sz="2000" dirty="0">
                <a:solidFill>
                  <a:srgbClr val="FBBF0B"/>
                </a:solidFill>
                <a:latin typeface="+mj-lt"/>
              </a:rPr>
              <a:t> oppure </a:t>
            </a:r>
            <a:r>
              <a:rPr lang="it-IT" sz="2000" b="1" dirty="0">
                <a:solidFill>
                  <a:srgbClr val="FBBF0B"/>
                </a:solidFill>
              </a:rPr>
              <a:t>tracciati di lunga percorrenza</a:t>
            </a:r>
            <a:r>
              <a:rPr lang="it-IT" sz="2000" dirty="0">
                <a:solidFill>
                  <a:srgbClr val="FBBF0B"/>
                </a:solidFill>
              </a:rPr>
              <a:t> per circolazione merci, a prevalente impostazione “</a:t>
            </a:r>
            <a:r>
              <a:rPr lang="it-IT" sz="2000" b="1" dirty="0">
                <a:solidFill>
                  <a:srgbClr val="FBBF0B"/>
                </a:solidFill>
              </a:rPr>
              <a:t>naturale</a:t>
            </a:r>
            <a:r>
              <a:rPr lang="it-IT" sz="2000" dirty="0">
                <a:solidFill>
                  <a:srgbClr val="FBBF0B"/>
                </a:solidFill>
              </a:rPr>
              <a:t>” (vie di valle, </a:t>
            </a:r>
            <a:r>
              <a:rPr lang="it-IT" sz="2000" dirty="0" err="1">
                <a:solidFill>
                  <a:srgbClr val="FBBF0B"/>
                </a:solidFill>
              </a:rPr>
              <a:t>parafluviali</a:t>
            </a:r>
            <a:r>
              <a:rPr lang="it-IT" sz="2000" dirty="0">
                <a:solidFill>
                  <a:srgbClr val="FBBF0B"/>
                </a:solidFill>
              </a:rPr>
              <a:t>, </a:t>
            </a:r>
            <a:r>
              <a:rPr lang="it-IT" sz="2000" dirty="0" err="1">
                <a:solidFill>
                  <a:srgbClr val="FBBF0B"/>
                </a:solidFill>
              </a:rPr>
              <a:t>paralitoranee</a:t>
            </a:r>
            <a:r>
              <a:rPr lang="it-IT" sz="2000" dirty="0">
                <a:solidFill>
                  <a:srgbClr val="FBBF0B"/>
                </a:solidFill>
              </a:rPr>
              <a:t>, pedecollinari: tracciati più facilmente percorribili);</a:t>
            </a:r>
            <a:r>
              <a:rPr lang="it-IT" sz="2000" b="1" dirty="0">
                <a:solidFill>
                  <a:srgbClr val="FBBF0B"/>
                </a:solidFill>
                <a:latin typeface="Calibri"/>
                <a:cs typeface="Calibri"/>
              </a:rPr>
              <a:t> </a:t>
            </a:r>
          </a:p>
          <a:p>
            <a:pPr algn="just"/>
            <a:endParaRPr lang="it-IT" sz="2000" dirty="0">
              <a:solidFill>
                <a:srgbClr val="FBBF0B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it-IT" sz="2000" dirty="0">
                <a:solidFill>
                  <a:srgbClr val="FBBF0B"/>
                </a:solidFill>
              </a:rPr>
              <a:t>in seguito, in tutte le </a:t>
            </a:r>
            <a:r>
              <a:rPr lang="it-IT" sz="2000" b="1" dirty="0">
                <a:solidFill>
                  <a:srgbClr val="FBBF0B"/>
                </a:solidFill>
              </a:rPr>
              <a:t>civiltà avanzate</a:t>
            </a:r>
            <a:r>
              <a:rPr lang="it-IT" sz="2000" dirty="0">
                <a:solidFill>
                  <a:srgbClr val="FBBF0B"/>
                </a:solidFill>
              </a:rPr>
              <a:t>, non solo fattore </a:t>
            </a:r>
            <a:r>
              <a:rPr lang="it-IT" sz="2000" b="1" dirty="0">
                <a:solidFill>
                  <a:srgbClr val="FBBF0B"/>
                </a:solidFill>
              </a:rPr>
              <a:t>economico</a:t>
            </a:r>
            <a:r>
              <a:rPr lang="it-IT" sz="2000" dirty="0">
                <a:solidFill>
                  <a:srgbClr val="FBBF0B"/>
                </a:solidFill>
              </a:rPr>
              <a:t> per agevolare commerci, ma anche strumenti </a:t>
            </a:r>
            <a:r>
              <a:rPr lang="it-IT" sz="2000" b="1" dirty="0">
                <a:solidFill>
                  <a:srgbClr val="FBBF0B"/>
                </a:solidFill>
              </a:rPr>
              <a:t>strategici</a:t>
            </a:r>
            <a:r>
              <a:rPr lang="it-IT" sz="2000" dirty="0">
                <a:solidFill>
                  <a:srgbClr val="FBBF0B"/>
                </a:solidFill>
              </a:rPr>
              <a:t> (scorrimento truppe, in particolare nelle fasi iniziali di conquista), elementi di </a:t>
            </a:r>
            <a:r>
              <a:rPr lang="it-IT" sz="2000" b="1" dirty="0">
                <a:solidFill>
                  <a:srgbClr val="FBBF0B"/>
                </a:solidFill>
              </a:rPr>
              <a:t>crescita</a:t>
            </a:r>
            <a:r>
              <a:rPr lang="it-IT" sz="2000" dirty="0">
                <a:solidFill>
                  <a:srgbClr val="FBBF0B"/>
                </a:solidFill>
              </a:rPr>
              <a:t> e coesione sociale di varie località (raccordate a rete), </a:t>
            </a:r>
            <a:r>
              <a:rPr lang="it-IT" sz="2000" b="1" dirty="0">
                <a:solidFill>
                  <a:srgbClr val="FBBF0B"/>
                </a:solidFill>
              </a:rPr>
              <a:t>supporti amministrativo</a:t>
            </a:r>
            <a:r>
              <a:rPr lang="it-IT" sz="2000" dirty="0">
                <a:solidFill>
                  <a:srgbClr val="FBBF0B"/>
                </a:solidFill>
              </a:rPr>
              <a:t>-gestionali dello stato, </a:t>
            </a:r>
            <a:r>
              <a:rPr lang="it-IT" sz="2000" b="1" dirty="0">
                <a:solidFill>
                  <a:srgbClr val="FBBF0B"/>
                </a:solidFill>
              </a:rPr>
              <a:t>veicoli di omogeneizzazione culturale e di amalgama spirituale</a:t>
            </a:r>
            <a:r>
              <a:rPr lang="it-IT" sz="2000" dirty="0">
                <a:solidFill>
                  <a:srgbClr val="FBBF0B"/>
                </a:solidFill>
              </a:rPr>
              <a:t> (lungo le strade viaggiano uomini e idee).</a:t>
            </a:r>
          </a:p>
        </p:txBody>
      </p:sp>
    </p:spTree>
    <p:extLst>
      <p:ext uri="{BB962C8B-B14F-4D97-AF65-F5344CB8AC3E}">
        <p14:creationId xmlns:p14="http://schemas.microsoft.com/office/powerpoint/2010/main" val="979319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vie fluvial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982" y="2431548"/>
            <a:ext cx="5160354" cy="442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26897" y="60505"/>
            <a:ext cx="882819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it-IT" dirty="0">
                <a:solidFill>
                  <a:srgbClr val="FCC00B"/>
                </a:solidFill>
              </a:rPr>
              <a:t>Facevano parte integrante del sistema viario per terra anche le </a:t>
            </a:r>
            <a:r>
              <a:rPr lang="it-IT" b="1" dirty="0">
                <a:solidFill>
                  <a:srgbClr val="FCC00B"/>
                </a:solidFill>
              </a:rPr>
              <a:t>vie d’acqua (mari, fiumi, laghi)</a:t>
            </a:r>
            <a:r>
              <a:rPr lang="it-IT" dirty="0">
                <a:solidFill>
                  <a:srgbClr val="FCC00B"/>
                </a:solidFill>
              </a:rPr>
              <a:t>: il trasporto navale era privilegiato per il commercio (ma anche ampiamente usato a fini militari) ed era molto veloce: Ostia-Africa 2 gg; Pozzuoli-Alessandria 9 gg). Ma da novembre a febbraio con la brutta stagione i traffici marittimi erano sospesi (</a:t>
            </a:r>
            <a:r>
              <a:rPr lang="it-IT" i="1" dirty="0">
                <a:solidFill>
                  <a:srgbClr val="FCC00B"/>
                </a:solidFill>
              </a:rPr>
              <a:t>mare </a:t>
            </a:r>
            <a:r>
              <a:rPr lang="it-IT" i="1" dirty="0" err="1">
                <a:solidFill>
                  <a:srgbClr val="FCC00B"/>
                </a:solidFill>
              </a:rPr>
              <a:t>clausum</a:t>
            </a:r>
            <a:r>
              <a:rPr lang="it-IT" dirty="0">
                <a:solidFill>
                  <a:srgbClr val="FCC00B"/>
                </a:solidFill>
              </a:rPr>
              <a:t>).</a:t>
            </a:r>
          </a:p>
          <a:p>
            <a:pPr algn="just"/>
            <a:r>
              <a:rPr lang="it-IT" b="1" dirty="0">
                <a:solidFill>
                  <a:srgbClr val="FCC00B"/>
                </a:solidFill>
              </a:rPr>
              <a:t>Principali  vie  fluviali  dell’impero  romano </a:t>
            </a:r>
            <a:r>
              <a:rPr lang="it-IT" dirty="0">
                <a:solidFill>
                  <a:srgbClr val="FCC00B"/>
                </a:solidFill>
              </a:rPr>
              <a:t>(Po, Danubio, Reno, Rodano, Nilo) diffusissime, per carichi ingombranti o pesanti (alaggio), più sicure ed economiche, capillari, fino a profondo entroterra.</a:t>
            </a:r>
            <a:r>
              <a:rPr lang="it-IT" dirty="0">
                <a:solidFill>
                  <a:srgbClr val="FCC00B"/>
                </a:solidFill>
                <a:effectLst/>
              </a:rPr>
              <a:t> </a:t>
            </a:r>
            <a:endParaRPr lang="it-IT" b="1" dirty="0">
              <a:solidFill>
                <a:srgbClr val="FCC0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30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9487" y="141118"/>
            <a:ext cx="8795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rgbClr val="FCC00B"/>
                </a:solidFill>
              </a:rPr>
              <a:t>Un fondamentale asse di comunicazione per Roma fin da età arcaica fu il </a:t>
            </a:r>
            <a:r>
              <a:rPr lang="it-IT" sz="2000" b="1" dirty="0">
                <a:solidFill>
                  <a:srgbClr val="FCC00B"/>
                </a:solidFill>
              </a:rPr>
              <a:t>Tevere</a:t>
            </a:r>
            <a:r>
              <a:rPr lang="it-IT" sz="2000" dirty="0">
                <a:solidFill>
                  <a:srgbClr val="FCC00B"/>
                </a:solidFill>
              </a:rPr>
              <a:t> che Livio (V, 54) dice “adatto per trasportare il frumento dalle regioni dell’entroterra  e per ricevere i prodotti da quelle costiere”. Nel I sec. Marziale (</a:t>
            </a:r>
            <a:r>
              <a:rPr lang="it-IT" sz="2000" i="1" dirty="0">
                <a:solidFill>
                  <a:srgbClr val="FCC00B"/>
                </a:solidFill>
              </a:rPr>
              <a:t>Epigrammi</a:t>
            </a:r>
            <a:r>
              <a:rPr lang="it-IT" sz="2000" dirty="0">
                <a:solidFill>
                  <a:srgbClr val="FCC00B"/>
                </a:solidFill>
              </a:rPr>
              <a:t> IV, 64) ricorda le barche che corrono volando lungo il fiume, la cadenza dei rematori e il grido dei marinai. </a:t>
            </a:r>
          </a:p>
          <a:p>
            <a:pPr algn="just"/>
            <a:r>
              <a:rPr lang="it-IT" sz="2000" dirty="0">
                <a:solidFill>
                  <a:srgbClr val="FCC00B"/>
                </a:solidFill>
              </a:rPr>
              <a:t>Numerosi </a:t>
            </a:r>
            <a:r>
              <a:rPr lang="it-IT" sz="2000" b="1" dirty="0">
                <a:solidFill>
                  <a:srgbClr val="FCC00B"/>
                </a:solidFill>
              </a:rPr>
              <a:t>apprestamenti portuali </a:t>
            </a:r>
            <a:r>
              <a:rPr lang="it-IT" sz="2000" dirty="0">
                <a:solidFill>
                  <a:srgbClr val="FCC00B"/>
                </a:solidFill>
              </a:rPr>
              <a:t>a monte di Roma fanno capo a centri rilevanti del territorio (</a:t>
            </a:r>
            <a:r>
              <a:rPr lang="it-IT" sz="2000" i="1" dirty="0" err="1">
                <a:solidFill>
                  <a:srgbClr val="FCC00B"/>
                </a:solidFill>
              </a:rPr>
              <a:t>Lucus</a:t>
            </a:r>
            <a:r>
              <a:rPr lang="it-IT" sz="2000" i="1" dirty="0">
                <a:solidFill>
                  <a:srgbClr val="FCC00B"/>
                </a:solidFill>
              </a:rPr>
              <a:t> </a:t>
            </a:r>
            <a:r>
              <a:rPr lang="it-IT" sz="2000" i="1" dirty="0" err="1">
                <a:solidFill>
                  <a:srgbClr val="FCC00B"/>
                </a:solidFill>
              </a:rPr>
              <a:t>Feroniae</a:t>
            </a:r>
            <a:r>
              <a:rPr lang="it-IT" sz="2000" i="1" dirty="0">
                <a:solidFill>
                  <a:srgbClr val="FCC00B"/>
                </a:solidFill>
              </a:rPr>
              <a:t>, </a:t>
            </a:r>
            <a:r>
              <a:rPr lang="it-IT" sz="2000" i="1" dirty="0" err="1">
                <a:solidFill>
                  <a:srgbClr val="FCC00B"/>
                </a:solidFill>
              </a:rPr>
              <a:t>Falerii</a:t>
            </a:r>
            <a:r>
              <a:rPr lang="it-IT" sz="2000" i="1" dirty="0">
                <a:solidFill>
                  <a:srgbClr val="FCC00B"/>
                </a:solidFill>
              </a:rPr>
              <a:t> Novi</a:t>
            </a:r>
            <a:r>
              <a:rPr lang="it-IT" sz="2000" dirty="0">
                <a:solidFill>
                  <a:srgbClr val="FCC00B"/>
                </a:solidFill>
              </a:rPr>
              <a:t>, Otricoli, Bevagna, ove il percorso del Tevere si integrava strettamente con quello di altre vie d’acqua minori e con la Flaminia, per cui l’</a:t>
            </a:r>
            <a:r>
              <a:rPr lang="it-IT" sz="2000" i="1" dirty="0" err="1">
                <a:solidFill>
                  <a:srgbClr val="FCC00B"/>
                </a:solidFill>
              </a:rPr>
              <a:t>emporium</a:t>
            </a:r>
            <a:r>
              <a:rPr lang="it-IT" sz="2000" dirty="0">
                <a:solidFill>
                  <a:srgbClr val="FCC00B"/>
                </a:solidFill>
              </a:rPr>
              <a:t> si trovava fra i due assi, consentendo il trasbordo delle merci dalle imbarcazioni ai carri e viceversa). Il corso terminale del fiume collegava Roma e il suo porto fluviale con i porti di Ostia e poi di Porto e con i traffici di dimensioni transnazionali che a questi facevano capo.                                                               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60586" y="4041554"/>
            <a:ext cx="349612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rgbClr val="FCC00B"/>
                </a:solidFill>
              </a:rPr>
              <a:t>Elio Aristide, </a:t>
            </a:r>
            <a:r>
              <a:rPr lang="it-IT" sz="1600" i="1" dirty="0">
                <a:solidFill>
                  <a:srgbClr val="FCC00B"/>
                </a:solidFill>
              </a:rPr>
              <a:t>A Roma</a:t>
            </a:r>
            <a:r>
              <a:rPr lang="it-IT" sz="1600" dirty="0">
                <a:solidFill>
                  <a:srgbClr val="FCC00B"/>
                </a:solidFill>
              </a:rPr>
              <a:t>, 11-13: “Tante sono le navi da carico che giungono qui trasportando tutti i prodotti da tutti i luoghi, in ogni stagione, che l’Urbe sembra il laboratorio generale della terra… Gli arrivi e le partenze delle navi si susseguono senza posa, così che c’è da meravigliarsi non tanto che il porto quanto il mare stesso riesca a contenere un così gran numero di imbarcazioni”.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069" y="3847258"/>
            <a:ext cx="4468136" cy="28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20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52260" cy="526432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1098" y="5264324"/>
            <a:ext cx="8654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FCC00B"/>
                </a:solidFill>
              </a:rPr>
              <a:t>Primo porto di Roma: porto di Ostia; problemi insabbiamento; costruzione nuovo porto di Claudio (42 d.C.) anche questo soggetto a insabbiamento; nuovo porto di Traiano (113 d.C.) con  bacino interno esagonale più riparato e sicuro: </a:t>
            </a:r>
            <a:r>
              <a:rPr lang="it-IT" i="1" dirty="0" err="1">
                <a:solidFill>
                  <a:srgbClr val="FCC00B"/>
                </a:solidFill>
              </a:rPr>
              <a:t>Portus</a:t>
            </a:r>
            <a:r>
              <a:rPr lang="it-IT" dirty="0">
                <a:solidFill>
                  <a:srgbClr val="FCC00B"/>
                </a:solidFill>
              </a:rPr>
              <a:t> (divenne presto una città commerciale collegata a Roma sia via terra sia per mezzo del canale artificiale Fossa di Traiano attraverso il quale avveniva il collegamento con il Tevere).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611" y="2273587"/>
            <a:ext cx="4617975" cy="27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0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92589"/>
              </p:ext>
            </p:extLst>
          </p:nvPr>
        </p:nvGraphicFramePr>
        <p:xfrm>
          <a:off x="2377330" y="2681264"/>
          <a:ext cx="45085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PhotoImpact" r:id="rId3" imgW="4507937" imgH="4012698" progId="PI3.Image">
                  <p:embed/>
                </p:oleObj>
              </mc:Choice>
              <mc:Fallback>
                <p:oleObj name="PhotoImpact" r:id="rId3" imgW="4507937" imgH="4012698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330" y="2681264"/>
                        <a:ext cx="45085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25421" y="195324"/>
            <a:ext cx="86697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it-IT" dirty="0">
                <a:solidFill>
                  <a:srgbClr val="FFCC00"/>
                </a:solidFill>
              </a:rPr>
              <a:t>Le vie d’acqua utilizzavano, là dove le condizioni ambientali lo consentivano, laghi e lagune: la regolarizzazione o l’apertura di </a:t>
            </a:r>
            <a:r>
              <a:rPr lang="it-IT" b="1" i="1" dirty="0" err="1">
                <a:solidFill>
                  <a:srgbClr val="FFCC00"/>
                </a:solidFill>
              </a:rPr>
              <a:t>fossae</a:t>
            </a:r>
            <a:r>
              <a:rPr lang="it-IT" b="1" dirty="0">
                <a:solidFill>
                  <a:srgbClr val="FFCC00"/>
                </a:solidFill>
              </a:rPr>
              <a:t> </a:t>
            </a:r>
            <a:r>
              <a:rPr lang="it-IT" b="1" dirty="0" err="1">
                <a:solidFill>
                  <a:srgbClr val="FFCC00"/>
                </a:solidFill>
              </a:rPr>
              <a:t>paralitoranee</a:t>
            </a:r>
            <a:r>
              <a:rPr lang="it-IT" b="1" dirty="0">
                <a:solidFill>
                  <a:srgbClr val="FFCC00"/>
                </a:solidFill>
              </a:rPr>
              <a:t> e canali </a:t>
            </a:r>
            <a:r>
              <a:rPr lang="it-IT" dirty="0">
                <a:solidFill>
                  <a:srgbClr val="FFCC00"/>
                </a:solidFill>
              </a:rPr>
              <a:t>completarono la complessa rete di vie d’acqua, permettendo una perfetta integrazione con la viabilità di terra. La più ampia esemplificazione di interventi del genere è nota in </a:t>
            </a:r>
            <a:r>
              <a:rPr lang="it-IT" b="1" dirty="0">
                <a:solidFill>
                  <a:srgbClr val="FFCC00"/>
                </a:solidFill>
              </a:rPr>
              <a:t>area altoadriatica</a:t>
            </a:r>
            <a:r>
              <a:rPr lang="it-IT" dirty="0">
                <a:solidFill>
                  <a:srgbClr val="FFCC00"/>
                </a:solidFill>
              </a:rPr>
              <a:t>: canali navigabili paralleli alla costa vennero a congiungere i vari rami fluviali, mentre canali perpendicolari alla linea di riva tagliavano le dune costiere che chiudevano le lagune e assicuravano, assieme ai fiumi, il collegamento navale delle città lagunari con il mare.</a:t>
            </a:r>
            <a:endParaRPr lang="it-IT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23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60354" y="6282592"/>
            <a:ext cx="255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1" dirty="0">
                <a:solidFill>
                  <a:srgbClr val="FFCC00"/>
                </a:solidFill>
              </a:rPr>
              <a:t>nave oneraria romana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680921" y="3665382"/>
            <a:ext cx="290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1" dirty="0">
                <a:solidFill>
                  <a:srgbClr val="FFCC00"/>
                </a:solidFill>
              </a:rPr>
              <a:t>nave </a:t>
            </a:r>
            <a:r>
              <a:rPr lang="it-IT" sz="1800" b="1" i="1" dirty="0" err="1">
                <a:solidFill>
                  <a:srgbClr val="FFCC00"/>
                </a:solidFill>
              </a:rPr>
              <a:t>caudicaria</a:t>
            </a:r>
            <a:r>
              <a:rPr lang="it-IT" sz="1800" b="1" dirty="0">
                <a:solidFill>
                  <a:srgbClr val="FFCC00"/>
                </a:solidFill>
              </a:rPr>
              <a:t> (fluviale)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0" y="2286356"/>
            <a:ext cx="5080000" cy="3759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50680" y="31360"/>
            <a:ext cx="89933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CC00B"/>
                </a:solidFill>
              </a:rPr>
              <a:t>Navi per trasporti</a:t>
            </a:r>
            <a:r>
              <a:rPr lang="it-IT" dirty="0">
                <a:solidFill>
                  <a:srgbClr val="FCC00B"/>
                </a:solidFill>
              </a:rPr>
              <a:t>: </a:t>
            </a:r>
            <a:r>
              <a:rPr lang="it-IT" b="1" i="1" dirty="0" err="1">
                <a:solidFill>
                  <a:srgbClr val="FCC00B"/>
                </a:solidFill>
              </a:rPr>
              <a:t>onerariae</a:t>
            </a:r>
            <a:r>
              <a:rPr lang="it-IT" b="1" i="1" dirty="0">
                <a:solidFill>
                  <a:srgbClr val="FCC00B"/>
                </a:solidFill>
              </a:rPr>
              <a:t> </a:t>
            </a:r>
            <a:r>
              <a:rPr lang="it-IT" dirty="0">
                <a:solidFill>
                  <a:srgbClr val="FCC00B"/>
                </a:solidFill>
              </a:rPr>
              <a:t>con forma tondeggiante, a vela quadra, con carico da 500 a 2000 tonnellate (quelle da guerra erano allungate e andavano sempre a remi per raggiungere maggiori velocità e rapidità di manovra). Le merci vi erano trasportate in anfore, </a:t>
            </a:r>
            <a:r>
              <a:rPr lang="it-IT" dirty="0" err="1">
                <a:solidFill>
                  <a:srgbClr val="FCC00B"/>
                </a:solidFill>
              </a:rPr>
              <a:t>dolii</a:t>
            </a:r>
            <a:r>
              <a:rPr lang="it-IT" dirty="0">
                <a:solidFill>
                  <a:srgbClr val="FCC00B"/>
                </a:solidFill>
              </a:rPr>
              <a:t>, recipienti di terracotta, ma anche in botti, sacchi o contenitori in vimini. Navi specializzate per particolari merci (</a:t>
            </a:r>
            <a:r>
              <a:rPr lang="it-IT" i="1" dirty="0" err="1">
                <a:solidFill>
                  <a:srgbClr val="FCC00B"/>
                </a:solidFill>
              </a:rPr>
              <a:t>lapidariae</a:t>
            </a:r>
            <a:r>
              <a:rPr lang="it-IT" i="1" dirty="0">
                <a:solidFill>
                  <a:srgbClr val="FCC00B"/>
                </a:solidFill>
              </a:rPr>
              <a:t>, </a:t>
            </a:r>
            <a:r>
              <a:rPr lang="it-IT" i="1" dirty="0" err="1">
                <a:solidFill>
                  <a:srgbClr val="FCC00B"/>
                </a:solidFill>
              </a:rPr>
              <a:t>frumentariae</a:t>
            </a:r>
            <a:r>
              <a:rPr lang="it-IT" i="1" dirty="0">
                <a:solidFill>
                  <a:srgbClr val="FCC00B"/>
                </a:solidFill>
              </a:rPr>
              <a:t>, </a:t>
            </a:r>
            <a:r>
              <a:rPr lang="it-IT" i="1" dirty="0" err="1">
                <a:solidFill>
                  <a:srgbClr val="FCC00B"/>
                </a:solidFill>
              </a:rPr>
              <a:t>vinariae</a:t>
            </a:r>
            <a:r>
              <a:rPr lang="it-IT" i="1" dirty="0">
                <a:solidFill>
                  <a:srgbClr val="FCC00B"/>
                </a:solidFill>
              </a:rPr>
              <a:t>, </a:t>
            </a:r>
            <a:r>
              <a:rPr lang="it-IT" i="1" dirty="0" err="1">
                <a:solidFill>
                  <a:srgbClr val="FCC00B"/>
                </a:solidFill>
              </a:rPr>
              <a:t>bestiariae</a:t>
            </a:r>
            <a:r>
              <a:rPr lang="it-IT" dirty="0">
                <a:solidFill>
                  <a:srgbClr val="FCC00B"/>
                </a:solidFill>
              </a:rPr>
              <a:t>). Lungo il corso dei fiumi e presso i porti di imbarco e sbarco erano usate navi a fondo piatto: le </a:t>
            </a:r>
            <a:r>
              <a:rPr lang="it-IT" b="1" i="1" dirty="0" err="1">
                <a:solidFill>
                  <a:srgbClr val="FCC00B"/>
                </a:solidFill>
              </a:rPr>
              <a:t>caudicariae</a:t>
            </a:r>
            <a:r>
              <a:rPr lang="it-IT" dirty="0">
                <a:solidFill>
                  <a:srgbClr val="FCC00B"/>
                </a:solidFill>
              </a:rPr>
              <a:t> (alaggio).</a:t>
            </a:r>
            <a:r>
              <a:rPr lang="it-IT" dirty="0">
                <a:solidFill>
                  <a:srgbClr val="FCC00B"/>
                </a:solidFill>
                <a:effectLst/>
              </a:rPr>
              <a:t> </a:t>
            </a:r>
            <a:endParaRPr lang="it-IT" dirty="0">
              <a:solidFill>
                <a:srgbClr val="FCC00B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921" y="1712527"/>
            <a:ext cx="2979080" cy="19201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680" y="4107509"/>
            <a:ext cx="2951321" cy="217508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42766" y="6268615"/>
            <a:ext cx="2917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CC00B"/>
                </a:solidFill>
                <a:latin typeface="Arial"/>
                <a:cs typeface="Arial"/>
              </a:rPr>
              <a:t>Trasbordo merci da nave </a:t>
            </a:r>
          </a:p>
          <a:p>
            <a:pPr algn="ctr"/>
            <a:r>
              <a:rPr lang="it-IT" b="1" dirty="0">
                <a:solidFill>
                  <a:srgbClr val="FCC00B"/>
                </a:solidFill>
                <a:latin typeface="Arial"/>
                <a:cs typeface="Arial"/>
              </a:rPr>
              <a:t>oneraria a </a:t>
            </a:r>
            <a:r>
              <a:rPr lang="it-IT" b="1" dirty="0" err="1">
                <a:solidFill>
                  <a:srgbClr val="FCC00B"/>
                </a:solidFill>
                <a:latin typeface="Arial"/>
                <a:cs typeface="Arial"/>
              </a:rPr>
              <a:t>caudicaria</a:t>
            </a:r>
            <a:endParaRPr lang="it-IT" b="1" dirty="0">
              <a:solidFill>
                <a:srgbClr val="FCC0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81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7924800" cy="24003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04800" y="38100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FBBF0B"/>
                </a:solidFill>
              </a:rPr>
              <a:t>Fra i tracciati a lunga percorrenza, vedi la </a:t>
            </a:r>
            <a:r>
              <a:rPr lang="it-IT" sz="2000" b="1" dirty="0">
                <a:solidFill>
                  <a:srgbClr val="FBBF0B"/>
                </a:solidFill>
              </a:rPr>
              <a:t>Via protostorica dell’ambra</a:t>
            </a:r>
            <a:r>
              <a:rPr lang="it-IT" sz="2000" dirty="0">
                <a:solidFill>
                  <a:srgbClr val="FBBF0B"/>
                </a:solidFill>
              </a:rPr>
              <a:t>: complesso sistema di vie commerciali attraverso le quali l'ambra, una preziosa resina fossile, veniva trasportata dai suoi luoghi d'origine (Mar Baltico e Mare del Nord) verso il Mediterraneo e in particolare l’Egitto (oggetti di corredo nelle tombe), la Grecia (offerte nel tempio di Apollo a Delfi), l’Italia (dal VI a.C. manufatti nel Piceno). In epoca romana il percorso principale partiva dalla costa baltica e raggiungeva Aquileia (</a:t>
            </a:r>
            <a:r>
              <a:rPr lang="it-IT" sz="2000" dirty="0" err="1">
                <a:solidFill>
                  <a:srgbClr val="FBBF0B"/>
                </a:solidFill>
              </a:rPr>
              <a:t>ca</a:t>
            </a:r>
            <a:r>
              <a:rPr lang="it-IT" sz="2000" dirty="0">
                <a:solidFill>
                  <a:srgbClr val="FBBF0B"/>
                </a:solidFill>
              </a:rPr>
              <a:t>. 418 km).</a:t>
            </a:r>
          </a:p>
        </p:txBody>
      </p:sp>
    </p:spTree>
    <p:extLst>
      <p:ext uri="{BB962C8B-B14F-4D97-AF65-F5344CB8AC3E}">
        <p14:creationId xmlns:p14="http://schemas.microsoft.com/office/powerpoint/2010/main" val="130106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" y="228600"/>
            <a:ext cx="87800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FFCC00"/>
                </a:solidFill>
              </a:rPr>
              <a:t>Sempre fra i tracciati a lunga percorrenza si pensi alle</a:t>
            </a:r>
            <a:r>
              <a:rPr lang="it-IT" sz="2000" b="1" dirty="0">
                <a:solidFill>
                  <a:srgbClr val="FFCC00"/>
                </a:solidFill>
              </a:rPr>
              <a:t> antiche  vie  carovaniere </a:t>
            </a:r>
            <a:r>
              <a:rPr lang="it-IT" sz="2000" dirty="0">
                <a:solidFill>
                  <a:srgbClr val="FBBF0B"/>
                </a:solidFill>
              </a:rPr>
              <a:t>fra cui particolare importanza ebbe la </a:t>
            </a:r>
            <a:r>
              <a:rPr lang="it-IT" sz="2000" b="1" dirty="0">
                <a:solidFill>
                  <a:srgbClr val="FBBF0B"/>
                </a:solidFill>
              </a:rPr>
              <a:t>Via Reale Persiana</a:t>
            </a:r>
            <a:r>
              <a:rPr lang="it-IT" sz="2000" dirty="0">
                <a:solidFill>
                  <a:srgbClr val="FBBF0B"/>
                </a:solidFill>
              </a:rPr>
              <a:t>, citata da Erodoto che fu fatta costruire da Dario I nel V a.C. Andava da Sardi sull’Egeo a Susa (più precisamente a oriente di Babilonia si pensa si biforcasse in un ramo verso Susa e uno verso </a:t>
            </a:r>
            <a:r>
              <a:rPr lang="it-IT" sz="2000" dirty="0" err="1">
                <a:solidFill>
                  <a:srgbClr val="FBBF0B"/>
                </a:solidFill>
              </a:rPr>
              <a:t>Ecbatana</a:t>
            </a:r>
            <a:r>
              <a:rPr lang="it-IT" sz="2000" dirty="0">
                <a:solidFill>
                  <a:srgbClr val="FBBF0B"/>
                </a:solidFill>
              </a:rPr>
              <a:t>). Essa misurava </a:t>
            </a:r>
            <a:r>
              <a:rPr lang="it-IT" sz="2000" dirty="0" err="1">
                <a:solidFill>
                  <a:srgbClr val="FBBF0B"/>
                </a:solidFill>
              </a:rPr>
              <a:t>ca</a:t>
            </a:r>
            <a:r>
              <a:rPr lang="it-IT" sz="2000" dirty="0">
                <a:solidFill>
                  <a:srgbClr val="FBBF0B"/>
                </a:solidFill>
              </a:rPr>
              <a:t>. 2700 km ed era dotata di stazioni di sosta a distanze regolari. Si collegava ad altre vie commerciali dirette in India e Asia centrale.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438400"/>
            <a:ext cx="8077200" cy="41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9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it-IT" sz="2000" b="1" dirty="0">
                <a:solidFill>
                  <a:srgbClr val="FBBF0B"/>
                </a:solidFill>
              </a:rPr>
              <a:t>VIABILITA’ GRECA</a:t>
            </a:r>
            <a:r>
              <a:rPr lang="it-IT" sz="2000" dirty="0">
                <a:solidFill>
                  <a:srgbClr val="FBBF0B"/>
                </a:solidFill>
              </a:rPr>
              <a:t>: in Grecia e Magna Grecia sono noti taluni tratti viari scavati nella roccia e segnati dai solchi lasciati dalle ruote (vedi la via che collegava Siracusa alle colonie </a:t>
            </a:r>
            <a:r>
              <a:rPr lang="it-IT" sz="2000" i="1" dirty="0" err="1">
                <a:solidFill>
                  <a:srgbClr val="FBBF0B"/>
                </a:solidFill>
              </a:rPr>
              <a:t>Akrai</a:t>
            </a:r>
            <a:r>
              <a:rPr lang="it-IT" sz="2000" dirty="0">
                <a:solidFill>
                  <a:srgbClr val="FBBF0B"/>
                </a:solidFill>
              </a:rPr>
              <a:t> e </a:t>
            </a:r>
            <a:r>
              <a:rPr lang="it-IT" sz="2000" i="1" dirty="0" err="1">
                <a:solidFill>
                  <a:srgbClr val="FBBF0B"/>
                </a:solidFill>
              </a:rPr>
              <a:t>Kasmenai</a:t>
            </a:r>
            <a:r>
              <a:rPr lang="it-IT" sz="2000" dirty="0">
                <a:solidFill>
                  <a:srgbClr val="FBBF0B"/>
                </a:solidFill>
              </a:rPr>
              <a:t> e ancora a Gela fino a Selinunte).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6502400" cy="3162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4114800"/>
            <a:ext cx="4368800" cy="25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2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idyma sacred 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3400" y="6019800"/>
            <a:ext cx="33747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 dirty="0">
                <a:solidFill>
                  <a:srgbClr val="FFCC00"/>
                </a:solidFill>
              </a:rPr>
              <a:t>Mileto: Strada sacra diretta </a:t>
            </a:r>
          </a:p>
          <a:p>
            <a:pPr algn="ctr" eaLnBrk="1" hangingPunct="1"/>
            <a:r>
              <a:rPr lang="it-IT" b="1" dirty="0">
                <a:solidFill>
                  <a:srgbClr val="FFCC00"/>
                </a:solidFill>
              </a:rPr>
              <a:t>al tempio di Apollo a </a:t>
            </a:r>
            <a:r>
              <a:rPr lang="it-IT" b="1" i="1" dirty="0" err="1">
                <a:solidFill>
                  <a:srgbClr val="FFCC00"/>
                </a:solidFill>
              </a:rPr>
              <a:t>Didyme</a:t>
            </a:r>
            <a:endParaRPr lang="it-IT" b="1" i="1" dirty="0">
              <a:solidFill>
                <a:srgbClr val="FFCC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8600" y="1524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rgbClr val="FBBF0B"/>
                </a:solidFill>
              </a:rPr>
              <a:t>Poche sono le strade lastricate note nel mondo greco: ad es. alcuni tratti che portavano ai santuari extraurbani o il celebre esempio del </a:t>
            </a:r>
            <a:r>
              <a:rPr lang="it-IT" sz="2000" i="1" dirty="0" err="1">
                <a:solidFill>
                  <a:srgbClr val="FBBF0B"/>
                </a:solidFill>
              </a:rPr>
              <a:t>Diolkos</a:t>
            </a:r>
            <a:r>
              <a:rPr lang="it-IT" sz="2000" dirty="0">
                <a:solidFill>
                  <a:srgbClr val="FBBF0B"/>
                </a:solidFill>
              </a:rPr>
              <a:t>, la strada di 6 km di VI a.C. che collegava il Golfo di Corinto con il Golfo Saronico, permettendo il trasposto di merci e in tempo di guerra velocizzando le campagne navali, evitando la lunga e pericolosa circumnavigazione del Peloponneso (</a:t>
            </a:r>
            <a:r>
              <a:rPr lang="it-IT" sz="2000" dirty="0" err="1">
                <a:solidFill>
                  <a:srgbClr val="FBBF0B"/>
                </a:solidFill>
              </a:rPr>
              <a:t>largh</a:t>
            </a:r>
            <a:r>
              <a:rPr lang="it-IT" sz="2000" dirty="0">
                <a:solidFill>
                  <a:srgbClr val="FBBF0B"/>
                </a:solidFill>
              </a:rPr>
              <a:t>. 3.5-5 m).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801" y="3446060"/>
            <a:ext cx="3810000" cy="341194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81200"/>
            <a:ext cx="2639727" cy="35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2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7 Cerveteri, via incisa bi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428284" cy="511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via cava etrusca 2 bi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2918348" cy="518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88391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it-IT" sz="2000" dirty="0">
                <a:solidFill>
                  <a:srgbClr val="FFCC00"/>
                </a:solidFill>
              </a:rPr>
              <a:t>VIABILITA’ ETRUSCA: in Etruria meridionale le particolari caratteristiche geologiche del suolo determinarono il fenomeno delle vie “cave” aperte nei banchi tufacei (territori di Sovana e Pitigliano).</a:t>
            </a:r>
          </a:p>
        </p:txBody>
      </p:sp>
    </p:spTree>
    <p:extLst>
      <p:ext uri="{BB962C8B-B14F-4D97-AF65-F5344CB8AC3E}">
        <p14:creationId xmlns:p14="http://schemas.microsoft.com/office/powerpoint/2010/main" val="387005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5 - o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037816" cy="30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52400" y="381000"/>
            <a:ext cx="4267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sz="2000" dirty="0">
                <a:solidFill>
                  <a:srgbClr val="FBBF0B"/>
                </a:solidFill>
              </a:rPr>
              <a:t>Esempi nella </a:t>
            </a:r>
            <a:r>
              <a:rPr lang="it-IT" sz="2000" b="1" dirty="0">
                <a:solidFill>
                  <a:srgbClr val="FBBF0B"/>
                </a:solidFill>
              </a:rPr>
              <a:t>piana di Lucca al </a:t>
            </a:r>
            <a:r>
              <a:rPr lang="it-IT" sz="2000" b="1" dirty="0" err="1">
                <a:solidFill>
                  <a:srgbClr val="FBBF0B"/>
                </a:solidFill>
              </a:rPr>
              <a:t>Frizzone</a:t>
            </a:r>
            <a:r>
              <a:rPr lang="it-IT" sz="2000" b="1" dirty="0">
                <a:solidFill>
                  <a:srgbClr val="FBBF0B"/>
                </a:solidFill>
              </a:rPr>
              <a:t> </a:t>
            </a:r>
            <a:r>
              <a:rPr lang="it-IT" sz="2000" dirty="0">
                <a:solidFill>
                  <a:srgbClr val="FBBF0B"/>
                </a:solidFill>
              </a:rPr>
              <a:t>(nel 2004 sono emersi 300 m di strada risalente al VI a.C. in conci di arenaria ) </a:t>
            </a:r>
            <a:r>
              <a:rPr lang="it-IT" sz="2000" b="1" dirty="0">
                <a:solidFill>
                  <a:srgbClr val="FBBF0B"/>
                </a:solidFill>
              </a:rPr>
              <a:t>e nell’Etruria padana</a:t>
            </a:r>
            <a:r>
              <a:rPr lang="it-IT" sz="2000" dirty="0">
                <a:solidFill>
                  <a:srgbClr val="FBBF0B"/>
                </a:solidFill>
              </a:rPr>
              <a:t>: piano stradale consolidato con massicciate di ciottoli e ghiaia</a:t>
            </a:r>
            <a:r>
              <a:rPr lang="it-IT" sz="2000" dirty="0">
                <a:solidFill>
                  <a:srgbClr val="FBBF0B"/>
                </a:solidFill>
                <a:effectLst/>
              </a:rPr>
              <a:t> </a:t>
            </a:r>
            <a:endParaRPr lang="it-IT" sz="2000" b="1" dirty="0">
              <a:solidFill>
                <a:srgbClr val="FBBF0B"/>
              </a:solidFill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914400" y="6324600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FFCC00"/>
                </a:solidFill>
              </a:rPr>
              <a:t>Casalecchio  di  Reno		       			     </a:t>
            </a:r>
            <a:r>
              <a:rPr lang="it-IT" b="1" dirty="0" err="1">
                <a:solidFill>
                  <a:srgbClr val="FFCC00"/>
                </a:solidFill>
              </a:rPr>
              <a:t>Frizzone</a:t>
            </a:r>
            <a:r>
              <a:rPr lang="it-IT" b="1" dirty="0">
                <a:solidFill>
                  <a:srgbClr val="FFCC00"/>
                </a:solidFill>
              </a:rPr>
              <a:t> (Lucca)			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533400"/>
            <a:ext cx="4261713" cy="568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4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i\strade imper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505" y="2286000"/>
            <a:ext cx="4806381" cy="361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58" y="6019800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FBBF0B"/>
                </a:solidFill>
                <a:latin typeface="+mj-lt"/>
                <a:cs typeface="Calibri"/>
              </a:rPr>
              <a:t>Secondo Raymond </a:t>
            </a:r>
            <a:r>
              <a:rPr lang="it-IT" dirty="0" err="1">
                <a:solidFill>
                  <a:srgbClr val="FBBF0B"/>
                </a:solidFill>
                <a:latin typeface="+mj-lt"/>
                <a:cs typeface="Calibri"/>
              </a:rPr>
              <a:t>Chevallier</a:t>
            </a:r>
            <a:r>
              <a:rPr lang="it-IT" dirty="0">
                <a:solidFill>
                  <a:srgbClr val="FBBF0B"/>
                </a:solidFill>
                <a:latin typeface="+mj-lt"/>
                <a:cs typeface="Calibri"/>
              </a:rPr>
              <a:t>, il sistema viario nel medio Impero si estendeva per almeno 120.000 km (</a:t>
            </a:r>
            <a:r>
              <a:rPr lang="it-IT" i="1" dirty="0" err="1">
                <a:solidFill>
                  <a:srgbClr val="FBBF0B"/>
                </a:solidFill>
                <a:latin typeface="+mj-lt"/>
                <a:cs typeface="Calibri"/>
              </a:rPr>
              <a:t>viae</a:t>
            </a:r>
            <a:r>
              <a:rPr lang="it-IT" i="1" dirty="0">
                <a:solidFill>
                  <a:srgbClr val="FBBF0B"/>
                </a:solidFill>
                <a:latin typeface="+mj-lt"/>
                <a:cs typeface="Calibri"/>
              </a:rPr>
              <a:t> </a:t>
            </a:r>
            <a:r>
              <a:rPr lang="it-IT" i="1" dirty="0" err="1">
                <a:solidFill>
                  <a:srgbClr val="FBBF0B"/>
                </a:solidFill>
                <a:latin typeface="+mj-lt"/>
                <a:cs typeface="Calibri"/>
              </a:rPr>
              <a:t>publicae</a:t>
            </a:r>
            <a:r>
              <a:rPr lang="it-IT" dirty="0">
                <a:solidFill>
                  <a:srgbClr val="FBBF0B"/>
                </a:solidFill>
                <a:latin typeface="+mj-lt"/>
                <a:cs typeface="Calibri"/>
              </a:rPr>
              <a:t>)</a:t>
            </a:r>
          </a:p>
          <a:p>
            <a:pPr algn="ctr">
              <a:defRPr/>
            </a:pPr>
            <a:endParaRPr lang="it-IT" dirty="0">
              <a:solidFill>
                <a:srgbClr val="FBBF0B"/>
              </a:solidFill>
              <a:latin typeface="+mj-lt"/>
              <a:cs typeface="Calibri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28600" y="0"/>
            <a:ext cx="868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FBBF0B"/>
                </a:solidFill>
                <a:latin typeface="+mj-lt"/>
              </a:rPr>
              <a:t>VIABILITA’ ROMANA. I Romani furono grandi costruttori di strade, crearono un </a:t>
            </a:r>
            <a:r>
              <a:rPr lang="it-IT" b="1" dirty="0">
                <a:solidFill>
                  <a:srgbClr val="FBBF0B"/>
                </a:solidFill>
                <a:latin typeface="+mj-lt"/>
              </a:rPr>
              <a:t>vero sistema itinerario organico, a rete</a:t>
            </a:r>
            <a:r>
              <a:rPr lang="it-IT" dirty="0">
                <a:solidFill>
                  <a:srgbClr val="FBBF0B"/>
                </a:solidFill>
                <a:latin typeface="+mj-lt"/>
              </a:rPr>
              <a:t>, </a:t>
            </a:r>
            <a:r>
              <a:rPr lang="it-IT" b="1" dirty="0">
                <a:solidFill>
                  <a:srgbClr val="FBBF0B"/>
                </a:solidFill>
                <a:latin typeface="+mj-lt"/>
              </a:rPr>
              <a:t>capillare</a:t>
            </a:r>
            <a:r>
              <a:rPr lang="it-IT" dirty="0">
                <a:solidFill>
                  <a:srgbClr val="FBBF0B"/>
                </a:solidFill>
                <a:latin typeface="+mj-lt"/>
              </a:rPr>
              <a:t>, con </a:t>
            </a:r>
            <a:r>
              <a:rPr lang="it-IT" b="1" dirty="0">
                <a:solidFill>
                  <a:srgbClr val="FBBF0B"/>
                </a:solidFill>
                <a:latin typeface="+mj-lt"/>
              </a:rPr>
              <a:t>gerarchie</a:t>
            </a:r>
            <a:r>
              <a:rPr lang="it-IT" dirty="0">
                <a:solidFill>
                  <a:srgbClr val="FBBF0B"/>
                </a:solidFill>
                <a:latin typeface="+mj-lt"/>
              </a:rPr>
              <a:t> dovute alla pertinenza (</a:t>
            </a:r>
            <a:r>
              <a:rPr lang="it-IT" i="1" dirty="0" err="1">
                <a:solidFill>
                  <a:srgbClr val="FBBF0B"/>
                </a:solidFill>
                <a:latin typeface="+mj-lt"/>
              </a:rPr>
              <a:t>viae</a:t>
            </a:r>
            <a:r>
              <a:rPr lang="it-IT" i="1" dirty="0">
                <a:solidFill>
                  <a:srgbClr val="FBBF0B"/>
                </a:solidFill>
                <a:latin typeface="+mj-lt"/>
              </a:rPr>
              <a:t> </a:t>
            </a:r>
            <a:r>
              <a:rPr lang="it-IT" i="1" dirty="0" err="1">
                <a:solidFill>
                  <a:srgbClr val="FBBF0B"/>
                </a:solidFill>
                <a:latin typeface="+mj-lt"/>
              </a:rPr>
              <a:t>publicae</a:t>
            </a:r>
            <a:r>
              <a:rPr lang="it-IT" i="1" dirty="0">
                <a:solidFill>
                  <a:srgbClr val="FBBF0B"/>
                </a:solidFill>
                <a:latin typeface="+mj-lt"/>
              </a:rPr>
              <a:t>, </a:t>
            </a:r>
            <a:r>
              <a:rPr lang="it-IT" i="1" dirty="0" err="1">
                <a:solidFill>
                  <a:srgbClr val="FBBF0B"/>
                </a:solidFill>
                <a:latin typeface="+mj-lt"/>
              </a:rPr>
              <a:t>vicinales</a:t>
            </a:r>
            <a:r>
              <a:rPr lang="it-IT" i="1" dirty="0">
                <a:solidFill>
                  <a:srgbClr val="FBBF0B"/>
                </a:solidFill>
                <a:latin typeface="+mj-lt"/>
              </a:rPr>
              <a:t>, </a:t>
            </a:r>
            <a:r>
              <a:rPr lang="it-IT" i="1" dirty="0" err="1">
                <a:solidFill>
                  <a:srgbClr val="FBBF0B"/>
                </a:solidFill>
                <a:latin typeface="+mj-lt"/>
              </a:rPr>
              <a:t>privatae</a:t>
            </a:r>
            <a:r>
              <a:rPr lang="it-IT" dirty="0">
                <a:solidFill>
                  <a:srgbClr val="FBBF0B"/>
                </a:solidFill>
                <a:latin typeface="+mj-lt"/>
              </a:rPr>
              <a:t>). </a:t>
            </a:r>
            <a:r>
              <a:rPr lang="it-IT" dirty="0">
                <a:solidFill>
                  <a:srgbClr val="FBBF0B"/>
                </a:solidFill>
              </a:rPr>
              <a:t>Tale rete itineraria svolgeva un servizio fondamentale per la conduzione/gestione dello stato (non solo per esigenze strategico-militari ma anche civili-amministrative)</a:t>
            </a:r>
            <a:r>
              <a:rPr lang="it-IT" b="1" dirty="0">
                <a:solidFill>
                  <a:srgbClr val="FBBF0B"/>
                </a:solidFill>
                <a:latin typeface="+mj-lt"/>
                <a:cs typeface="Calibri"/>
              </a:rPr>
              <a:t>. Strade attrezzate per la </a:t>
            </a:r>
            <a:r>
              <a:rPr lang="it-IT" b="1" i="1" dirty="0" err="1">
                <a:solidFill>
                  <a:srgbClr val="FBBF0B"/>
                </a:solidFill>
                <a:latin typeface="+mj-lt"/>
                <a:cs typeface="Calibri"/>
              </a:rPr>
              <a:t>vehiculatio</a:t>
            </a:r>
            <a:r>
              <a:rPr lang="it-IT" b="1" dirty="0">
                <a:solidFill>
                  <a:srgbClr val="FBBF0B"/>
                </a:solidFill>
                <a:latin typeface="+mj-lt"/>
                <a:cs typeface="Calibri"/>
              </a:rPr>
              <a:t> / </a:t>
            </a:r>
            <a:r>
              <a:rPr lang="it-IT" b="1" i="1" dirty="0">
                <a:solidFill>
                  <a:srgbClr val="FBBF0B"/>
                </a:solidFill>
                <a:latin typeface="+mj-lt"/>
                <a:cs typeface="Calibri"/>
              </a:rPr>
              <a:t>cursus </a:t>
            </a:r>
            <a:r>
              <a:rPr lang="it-IT" b="1" i="1" dirty="0" err="1">
                <a:solidFill>
                  <a:srgbClr val="FBBF0B"/>
                </a:solidFill>
                <a:latin typeface="+mj-lt"/>
                <a:cs typeface="Calibri"/>
              </a:rPr>
              <a:t>publicus</a:t>
            </a:r>
            <a:r>
              <a:rPr lang="it-IT" b="1" dirty="0">
                <a:solidFill>
                  <a:srgbClr val="FBBF0B"/>
                </a:solidFill>
                <a:latin typeface="+mj-lt"/>
                <a:cs typeface="Calibri"/>
              </a:rPr>
              <a:t> (</a:t>
            </a:r>
            <a:r>
              <a:rPr lang="it-IT" dirty="0">
                <a:solidFill>
                  <a:srgbClr val="FBBF0B"/>
                </a:solidFill>
              </a:rPr>
              <a:t>servizio ufficiale di circolazione di persone e di trasmissione di atti amministrativi): erano </a:t>
            </a:r>
            <a:r>
              <a:rPr lang="it-IT" b="1" dirty="0">
                <a:solidFill>
                  <a:srgbClr val="FBBF0B"/>
                </a:solidFill>
                <a:latin typeface="+mj-lt"/>
                <a:cs typeface="Calibri"/>
              </a:rPr>
              <a:t>misurate tramite miliari; organizzate con luoghi di alloggio e cambio di cavalli.</a:t>
            </a:r>
            <a:endParaRPr lang="it-IT" dirty="0">
              <a:solidFill>
                <a:srgbClr val="FBBF0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0033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1607</Words>
  <Application>Microsoft Macintosh PowerPoint</Application>
  <PresentationFormat>Presentazione su schermo (4:3)</PresentationFormat>
  <Paragraphs>68</Paragraphs>
  <Slides>24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Tema di Office</vt:lpstr>
      <vt:lpstr>Diapositiva</vt:lpstr>
      <vt:lpstr>PhotoImpact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apple</dc:creator>
  <cp:keywords/>
  <dc:description/>
  <cp:lastModifiedBy>Patrizia Basso</cp:lastModifiedBy>
  <cp:revision>27</cp:revision>
  <cp:lastPrinted>2018-04-14T09:01:38Z</cp:lastPrinted>
  <dcterms:created xsi:type="dcterms:W3CDTF">2017-04-27T07:28:23Z</dcterms:created>
  <dcterms:modified xsi:type="dcterms:W3CDTF">2018-04-15T09:15:28Z</dcterms:modified>
  <cp:category/>
</cp:coreProperties>
</file>