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60" r:id="rId2"/>
    <p:sldId id="275" r:id="rId3"/>
    <p:sldId id="267" r:id="rId4"/>
    <p:sldId id="283" r:id="rId5"/>
    <p:sldId id="279" r:id="rId6"/>
    <p:sldId id="263" r:id="rId7"/>
    <p:sldId id="318" r:id="rId8"/>
    <p:sldId id="277" r:id="rId9"/>
    <p:sldId id="320" r:id="rId10"/>
    <p:sldId id="280" r:id="rId11"/>
    <p:sldId id="284" r:id="rId12"/>
    <p:sldId id="285" r:id="rId13"/>
    <p:sldId id="286" r:id="rId14"/>
    <p:sldId id="290" r:id="rId15"/>
    <p:sldId id="288" r:id="rId16"/>
    <p:sldId id="292" r:id="rId17"/>
    <p:sldId id="278" r:id="rId18"/>
    <p:sldId id="321" r:id="rId19"/>
    <p:sldId id="322" r:id="rId20"/>
    <p:sldId id="293" r:id="rId21"/>
    <p:sldId id="323" r:id="rId22"/>
    <p:sldId id="297" r:id="rId23"/>
    <p:sldId id="298" r:id="rId24"/>
    <p:sldId id="299" r:id="rId25"/>
    <p:sldId id="324" r:id="rId26"/>
    <p:sldId id="325" r:id="rId27"/>
    <p:sldId id="301" r:id="rId28"/>
    <p:sldId id="303" r:id="rId29"/>
    <p:sldId id="326" r:id="rId30"/>
    <p:sldId id="308" r:id="rId31"/>
    <p:sldId id="311" r:id="rId32"/>
    <p:sldId id="313" r:id="rId33"/>
    <p:sldId id="316" r:id="rId34"/>
    <p:sldId id="315" r:id="rId35"/>
    <p:sldId id="327" r:id="rId36"/>
    <p:sldId id="329" r:id="rId37"/>
    <p:sldId id="317" r:id="rId38"/>
    <p:sldId id="328" r:id="rId39"/>
    <p:sldId id="258" r:id="rId40"/>
    <p:sldId id="271" r:id="rId4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hIIRpiHjun2kzMHhHONKg==" hashData="rzZO/E+ORfznOA5weJ+566vYdixfCZMua1jGH+ieIR0NSEtaDOgpBcz3pCSBj+nskLUr7V/lsT7/G64hEYy4H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B0F"/>
    <a:srgbClr val="F1AF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5765BE-01EC-8146-94ED-5FBC6D6CFFEF}" type="datetimeFigureOut">
              <a:rPr lang="it-IT" smtClean="0"/>
              <a:t>05/04/18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0D2662-39CA-8843-A368-C5D0B4052B5A}" type="slidenum">
              <a:rPr lang="it-IT" smtClean="0"/>
              <a:t>‹N›</a:t>
            </a:fld>
            <a:endParaRPr lang="it-IT"/>
          </a:p>
        </p:txBody>
      </p:sp>
    </p:spTree>
    <p:extLst>
      <p:ext uri="{BB962C8B-B14F-4D97-AF65-F5344CB8AC3E}">
        <p14:creationId xmlns:p14="http://schemas.microsoft.com/office/powerpoint/2010/main" val="495235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40963"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2A184E-6DB5-894C-B8AE-148F97149693}" type="slidenum">
              <a:rPr lang="it-IT" sz="1200"/>
              <a:pPr/>
              <a:t>6</a:t>
            </a:fld>
            <a:endParaRPr 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0"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53251"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6949FF-2DDF-6C45-AFC3-593AE94E5559}" type="slidenum">
              <a:rPr lang="it-IT" sz="1200"/>
              <a:pPr/>
              <a:t>40</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045293A-E9F3-2C4D-9390-F2A469324388}"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2840243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45293A-E9F3-2C4D-9390-F2A469324388}"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238679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45293A-E9F3-2C4D-9390-F2A469324388}"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350302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4114800"/>
            <a:ext cx="381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sz="half" idx="10"/>
          </p:nvPr>
        </p:nvSpPr>
        <p:spPr>
          <a:xfrm>
            <a:off x="685800" y="6248400"/>
            <a:ext cx="1905000" cy="457200"/>
          </a:xfrm>
        </p:spPr>
        <p:txBody>
          <a:bodyPr/>
          <a:lstStyle>
            <a:lvl1pPr>
              <a:defRPr/>
            </a:lvl1pPr>
          </a:lstStyle>
          <a:p>
            <a:endParaRPr lang="en-US"/>
          </a:p>
        </p:txBody>
      </p:sp>
      <p:sp>
        <p:nvSpPr>
          <p:cNvPr id="7" name="Segnaposto piè di pagina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egnaposto numero diapositiva 7"/>
          <p:cNvSpPr>
            <a:spLocks noGrp="1"/>
          </p:cNvSpPr>
          <p:nvPr>
            <p:ph type="sldNum" sz="quarter" idx="12"/>
          </p:nvPr>
        </p:nvSpPr>
        <p:spPr>
          <a:xfrm>
            <a:off x="6553200" y="6248400"/>
            <a:ext cx="1905000" cy="457200"/>
          </a:xfrm>
        </p:spPr>
        <p:txBody>
          <a:bodyPr/>
          <a:lstStyle>
            <a:lvl1pPr>
              <a:defRPr/>
            </a:lvl1pPr>
          </a:lstStyle>
          <a:p>
            <a:fld id="{A812AE28-7A22-3B49-A827-54398C07FB4F}" type="slidenum">
              <a:rPr lang="en-US"/>
              <a:pPr/>
              <a:t>‹N›</a:t>
            </a:fld>
            <a:endParaRPr lang="en-US"/>
          </a:p>
        </p:txBody>
      </p:sp>
    </p:spTree>
    <p:extLst>
      <p:ext uri="{BB962C8B-B14F-4D97-AF65-F5344CB8AC3E}">
        <p14:creationId xmlns:p14="http://schemas.microsoft.com/office/powerpoint/2010/main" val="1151944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a:t>Fare clic per modificare stile</a:t>
            </a:r>
          </a:p>
        </p:txBody>
      </p:sp>
      <p:sp>
        <p:nvSpPr>
          <p:cNvPr id="3" name="Segnaposto contenuto 2"/>
          <p:cNvSpPr>
            <a:spLocks noGrp="1"/>
          </p:cNvSpPr>
          <p:nvPr>
            <p:ph sz="quarter" idx="1"/>
          </p:nvPr>
        </p:nvSpPr>
        <p:spPr>
          <a:xfrm>
            <a:off x="457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8D734E47-7E33-E24B-8AEA-8B6F662677F9}" type="slidenum">
              <a:rPr lang="it-IT"/>
              <a:pPr/>
              <a:t>‹N›</a:t>
            </a:fld>
            <a:endParaRPr lang="it-IT"/>
          </a:p>
        </p:txBody>
      </p:sp>
    </p:spTree>
    <p:extLst>
      <p:ext uri="{BB962C8B-B14F-4D97-AF65-F5344CB8AC3E}">
        <p14:creationId xmlns:p14="http://schemas.microsoft.com/office/powerpoint/2010/main" val="186160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45293A-E9F3-2C4D-9390-F2A469324388}"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217176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B045293A-E9F3-2C4D-9390-F2A469324388}"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372016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045293A-E9F3-2C4D-9390-F2A469324388}" type="datetimeFigureOut">
              <a:rPr lang="it-IT" smtClean="0"/>
              <a:t>05/04/18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389543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045293A-E9F3-2C4D-9390-F2A469324388}" type="datetimeFigureOut">
              <a:rPr lang="it-IT" smtClean="0"/>
              <a:t>05/04/18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392638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B045293A-E9F3-2C4D-9390-F2A469324388}" type="datetimeFigureOut">
              <a:rPr lang="it-IT" smtClean="0"/>
              <a:t>05/04/18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75521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045293A-E9F3-2C4D-9390-F2A469324388}" type="datetimeFigureOut">
              <a:rPr lang="it-IT" smtClean="0"/>
              <a:t>05/04/18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157506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B045293A-E9F3-2C4D-9390-F2A469324388}" type="datetimeFigureOut">
              <a:rPr lang="it-IT" smtClean="0"/>
              <a:t>05/04/18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103129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B045293A-E9F3-2C4D-9390-F2A469324388}" type="datetimeFigureOut">
              <a:rPr lang="it-IT" smtClean="0"/>
              <a:t>05/04/18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3476D2-37F3-F848-B18E-06326720D064}" type="slidenum">
              <a:rPr lang="it-IT" smtClean="0"/>
              <a:t>‹N›</a:t>
            </a:fld>
            <a:endParaRPr lang="it-IT"/>
          </a:p>
        </p:txBody>
      </p:sp>
    </p:spTree>
    <p:extLst>
      <p:ext uri="{BB962C8B-B14F-4D97-AF65-F5344CB8AC3E}">
        <p14:creationId xmlns:p14="http://schemas.microsoft.com/office/powerpoint/2010/main" val="103735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5293A-E9F3-2C4D-9390-F2A469324388}" type="datetimeFigureOut">
              <a:rPr lang="it-IT" smtClean="0"/>
              <a:t>05/04/18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476D2-37F3-F848-B18E-06326720D064}" type="slidenum">
              <a:rPr lang="it-IT" smtClean="0"/>
              <a:t>‹N›</a:t>
            </a:fld>
            <a:endParaRPr lang="it-IT"/>
          </a:p>
        </p:txBody>
      </p:sp>
    </p:spTree>
    <p:extLst>
      <p:ext uri="{BB962C8B-B14F-4D97-AF65-F5344CB8AC3E}">
        <p14:creationId xmlns:p14="http://schemas.microsoft.com/office/powerpoint/2010/main" val="2421802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90739" y="1143000"/>
            <a:ext cx="7160935"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defRPr/>
            </a:pPr>
            <a:r>
              <a:rPr lang="it-IT" sz="4400" b="1" dirty="0">
                <a:solidFill>
                  <a:srgbClr val="FFCC00"/>
                </a:solidFill>
                <a:effectLst>
                  <a:outerShdw blurRad="38100" dist="38100" dir="2700000" algn="tl">
                    <a:srgbClr val="000000"/>
                  </a:outerShdw>
                </a:effectLst>
                <a:cs typeface="+mn-cs"/>
              </a:rPr>
              <a:t>Lezione 11</a:t>
            </a:r>
          </a:p>
          <a:p>
            <a:pPr algn="ctr" eaLnBrk="1" hangingPunct="1">
              <a:defRPr/>
            </a:pPr>
            <a:r>
              <a:rPr lang="it-IT" sz="4400" b="1" dirty="0">
                <a:solidFill>
                  <a:srgbClr val="FFCC00"/>
                </a:solidFill>
                <a:effectLst>
                  <a:outerShdw blurRad="38100" dist="38100" dir="2700000" algn="tl">
                    <a:srgbClr val="000000"/>
                  </a:outerShdw>
                </a:effectLst>
                <a:cs typeface="+mn-cs"/>
              </a:rPr>
              <a:t>  </a:t>
            </a:r>
            <a:br>
              <a:rPr lang="it-IT" sz="4400" b="1" dirty="0">
                <a:solidFill>
                  <a:srgbClr val="FFCC00"/>
                </a:solidFill>
                <a:effectLst>
                  <a:outerShdw blurRad="38100" dist="38100" dir="2700000" algn="tl">
                    <a:srgbClr val="000000"/>
                  </a:outerShdw>
                </a:effectLst>
                <a:cs typeface="+mn-cs"/>
              </a:rPr>
            </a:br>
            <a:r>
              <a:rPr lang="it-IT" sz="4400" b="1" dirty="0">
                <a:solidFill>
                  <a:srgbClr val="FFCC00"/>
                </a:solidFill>
                <a:effectLst>
                  <a:outerShdw blurRad="38100" dist="38100" dir="2700000" algn="tl">
                    <a:srgbClr val="000000"/>
                  </a:outerShdw>
                </a:effectLst>
                <a:cs typeface="+mn-cs"/>
              </a:rPr>
              <a:t>EDILIZIA ABITATIVA ROMANA</a:t>
            </a:r>
          </a:p>
          <a:p>
            <a:pPr algn="ctr" eaLnBrk="1" hangingPunct="1">
              <a:defRPr/>
            </a:pPr>
            <a:r>
              <a:rPr lang="it-IT" sz="4400" b="1" dirty="0">
                <a:solidFill>
                  <a:srgbClr val="FFCC00"/>
                </a:solidFill>
                <a:effectLst>
                  <a:outerShdw blurRad="38100" dist="38100" dir="2700000" algn="tl">
                    <a:srgbClr val="000000"/>
                  </a:outerShdw>
                </a:effectLst>
              </a:rPr>
              <a:t>ELEMENTI DECORATIVI</a:t>
            </a:r>
            <a:endParaRPr lang="it-IT" sz="4400" b="1" dirty="0">
              <a:solidFill>
                <a:srgbClr val="FFCC00"/>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157686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593725" y="22240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it-IT" sz="2000">
              <a:latin typeface="Times New Roman" charset="0"/>
            </a:endParaRPr>
          </a:p>
        </p:txBody>
      </p:sp>
      <p:sp>
        <p:nvSpPr>
          <p:cNvPr id="10245" name="Text Box 5"/>
          <p:cNvSpPr txBox="1">
            <a:spLocks noChangeArrowheads="1"/>
          </p:cNvSpPr>
          <p:nvPr/>
        </p:nvSpPr>
        <p:spPr bwMode="auto">
          <a:xfrm>
            <a:off x="228601" y="139649"/>
            <a:ext cx="8528352" cy="1877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endParaRPr lang="it-IT" sz="2000" dirty="0">
              <a:solidFill>
                <a:srgbClr val="F5BB0F"/>
              </a:solidFill>
              <a:latin typeface="+mj-lt"/>
            </a:endParaRPr>
          </a:p>
          <a:p>
            <a:pPr algn="just"/>
            <a:r>
              <a:rPr lang="it-IT" sz="2000" b="1" dirty="0">
                <a:solidFill>
                  <a:srgbClr val="F5BB0F"/>
                </a:solidFill>
              </a:rPr>
              <a:t>Linee evolutive</a:t>
            </a:r>
            <a:r>
              <a:rPr lang="it-IT" sz="2000" dirty="0">
                <a:solidFill>
                  <a:srgbClr val="F5BB0F"/>
                </a:solidFill>
              </a:rPr>
              <a:t>:</a:t>
            </a:r>
            <a:r>
              <a:rPr lang="it-IT" sz="2000" b="1" dirty="0">
                <a:solidFill>
                  <a:srgbClr val="F5BB0F"/>
                </a:solidFill>
              </a:rPr>
              <a:t> IV-II sec. a.C. </a:t>
            </a:r>
            <a:r>
              <a:rPr lang="it-IT" sz="2000" dirty="0">
                <a:solidFill>
                  <a:srgbClr val="F5BB0F"/>
                </a:solidFill>
              </a:rPr>
              <a:t>mosaico figurato di ispirazione pittorica. Uso di tessere cubiche e talora inserimento di sottili lamine di piombo per evidenziare i contorni e definire piccoli particolari. Esperienze greco-orientali. </a:t>
            </a:r>
          </a:p>
          <a:p>
            <a:pPr algn="just"/>
            <a:endParaRPr lang="it-IT" dirty="0">
              <a:solidFill>
                <a:srgbClr val="F5BB0F"/>
              </a:solidFill>
            </a:endParaRPr>
          </a:p>
          <a:p>
            <a:pPr algn="just"/>
            <a:endParaRPr lang="it-IT" dirty="0">
              <a:solidFill>
                <a:srgbClr val="F5BB0F"/>
              </a:solidFill>
              <a:latin typeface="+mj-lt"/>
            </a:endParaRPr>
          </a:p>
        </p:txBody>
      </p:sp>
      <p:sp>
        <p:nvSpPr>
          <p:cNvPr id="10246" name="Text Box 6"/>
          <p:cNvSpPr txBox="1">
            <a:spLocks noChangeArrowheads="1"/>
          </p:cNvSpPr>
          <p:nvPr/>
        </p:nvSpPr>
        <p:spPr bwMode="auto">
          <a:xfrm>
            <a:off x="1050925" y="377507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it-IT" sz="2400">
              <a:latin typeface="Times New Roman" charset="0"/>
            </a:endParaRPr>
          </a:p>
        </p:txBody>
      </p:sp>
      <p:pic>
        <p:nvPicPr>
          <p:cNvPr id="9" name="Picture 6" descr="tmuis06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050925" y="1625764"/>
            <a:ext cx="2594146" cy="322050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0" name="Picture 11" descr="colombe 1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515429" y="2131938"/>
            <a:ext cx="2999620" cy="250871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 name="CasellaDiTesto 2"/>
          <p:cNvSpPr txBox="1"/>
          <p:nvPr/>
        </p:nvSpPr>
        <p:spPr>
          <a:xfrm>
            <a:off x="1" y="4995886"/>
            <a:ext cx="4741332" cy="1477328"/>
          </a:xfrm>
          <a:prstGeom prst="rect">
            <a:avLst/>
          </a:prstGeom>
          <a:noFill/>
        </p:spPr>
        <p:txBody>
          <a:bodyPr wrap="square" rtlCol="0">
            <a:spAutoFit/>
          </a:bodyPr>
          <a:lstStyle/>
          <a:p>
            <a:pPr algn="ctr"/>
            <a:r>
              <a:rPr lang="it-IT" dirty="0" err="1">
                <a:solidFill>
                  <a:srgbClr val="F5BB0F"/>
                </a:solidFill>
              </a:rPr>
              <a:t>Tell</a:t>
            </a:r>
            <a:r>
              <a:rPr lang="it-IT" dirty="0">
                <a:solidFill>
                  <a:srgbClr val="F5BB0F"/>
                </a:solidFill>
              </a:rPr>
              <a:t> </a:t>
            </a:r>
            <a:r>
              <a:rPr lang="it-IT" dirty="0" err="1">
                <a:solidFill>
                  <a:srgbClr val="F5BB0F"/>
                </a:solidFill>
              </a:rPr>
              <a:t>Timai</a:t>
            </a:r>
            <a:r>
              <a:rPr lang="it-IT" dirty="0">
                <a:solidFill>
                  <a:srgbClr val="F5BB0F"/>
                </a:solidFill>
              </a:rPr>
              <a:t> (delta Nilo)- prima metà II a.C. </a:t>
            </a:r>
            <a:r>
              <a:rPr lang="it-IT" i="1" dirty="0">
                <a:solidFill>
                  <a:srgbClr val="F5BB0F"/>
                </a:solidFill>
              </a:rPr>
              <a:t>Emblema</a:t>
            </a:r>
            <a:r>
              <a:rPr lang="it-IT" dirty="0">
                <a:solidFill>
                  <a:srgbClr val="F5BB0F"/>
                </a:solidFill>
              </a:rPr>
              <a:t> che contiene anche la firma dell'artista (</a:t>
            </a:r>
            <a:r>
              <a:rPr lang="it-IT" i="1" dirty="0" err="1">
                <a:solidFill>
                  <a:srgbClr val="F5BB0F"/>
                </a:solidFill>
              </a:rPr>
              <a:t>Sophilos</a:t>
            </a:r>
            <a:r>
              <a:rPr lang="it-IT" i="1" dirty="0">
                <a:solidFill>
                  <a:srgbClr val="F5BB0F"/>
                </a:solidFill>
              </a:rPr>
              <a:t> </a:t>
            </a:r>
            <a:r>
              <a:rPr lang="it-IT" i="1" dirty="0" err="1">
                <a:solidFill>
                  <a:srgbClr val="F5BB0F"/>
                </a:solidFill>
              </a:rPr>
              <a:t>epoiei</a:t>
            </a:r>
            <a:r>
              <a:rPr lang="it-IT" dirty="0">
                <a:solidFill>
                  <a:srgbClr val="F5BB0F"/>
                </a:solidFill>
              </a:rPr>
              <a:t>) , con donna ammantata interpretata come personificazione di Alessandria. Copia di pittura. </a:t>
            </a:r>
          </a:p>
        </p:txBody>
      </p:sp>
      <p:sp>
        <p:nvSpPr>
          <p:cNvPr id="4" name="Rettangolo 3"/>
          <p:cNvSpPr/>
          <p:nvPr/>
        </p:nvSpPr>
        <p:spPr>
          <a:xfrm>
            <a:off x="5027078" y="5020629"/>
            <a:ext cx="4008066" cy="923330"/>
          </a:xfrm>
          <a:prstGeom prst="rect">
            <a:avLst/>
          </a:prstGeom>
        </p:spPr>
        <p:txBody>
          <a:bodyPr wrap="square">
            <a:spAutoFit/>
          </a:bodyPr>
          <a:lstStyle/>
          <a:p>
            <a:pPr algn="ctr"/>
            <a:r>
              <a:rPr lang="it-IT" dirty="0">
                <a:solidFill>
                  <a:srgbClr val="F5BB0F"/>
                </a:solidFill>
              </a:rPr>
              <a:t>Mosaici di Pergamo realizzati nel II a.C. dal mosaicista </a:t>
            </a:r>
            <a:r>
              <a:rPr lang="it-IT" i="1" dirty="0" err="1">
                <a:solidFill>
                  <a:srgbClr val="F5BB0F"/>
                </a:solidFill>
              </a:rPr>
              <a:t>Sosos</a:t>
            </a:r>
            <a:r>
              <a:rPr lang="it-IT" dirty="0">
                <a:solidFill>
                  <a:srgbClr val="F5BB0F"/>
                </a:solidFill>
              </a:rPr>
              <a:t>: grande naturalismo probabilmente copia di pitture</a:t>
            </a:r>
            <a:endParaRPr lang="it-IT" i="1" dirty="0">
              <a:solidFill>
                <a:srgbClr val="F5BB0F"/>
              </a:solidFill>
            </a:endParaRPr>
          </a:p>
        </p:txBody>
      </p:sp>
    </p:spTree>
    <p:extLst>
      <p:ext uri="{BB962C8B-B14F-4D97-AF65-F5344CB8AC3E}">
        <p14:creationId xmlns:p14="http://schemas.microsoft.com/office/powerpoint/2010/main" val="1875294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lex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77600" y="798286"/>
            <a:ext cx="6846886" cy="3906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0179" name="Text Box 3"/>
          <p:cNvSpPr txBox="1">
            <a:spLocks noChangeArrowheads="1"/>
          </p:cNvSpPr>
          <p:nvPr/>
        </p:nvSpPr>
        <p:spPr bwMode="auto">
          <a:xfrm>
            <a:off x="205619" y="4845806"/>
            <a:ext cx="8636000" cy="108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r>
              <a:rPr lang="it-IT" b="1" dirty="0">
                <a:solidFill>
                  <a:srgbClr val="F5BB0F"/>
                </a:solidFill>
                <a:effectLst>
                  <a:outerShdw blurRad="38100" dist="38100" dir="2700000" algn="tl">
                    <a:srgbClr val="000000"/>
                  </a:outerShdw>
                </a:effectLst>
              </a:rPr>
              <a:t>Casa del Fauno, fine II-inizio I sec. a.C.- Battaglia di Isso fra Alessandro e Dario III </a:t>
            </a:r>
          </a:p>
          <a:p>
            <a:pPr algn="ctr" eaLnBrk="1" hangingPunct="1"/>
            <a:r>
              <a:rPr lang="it-IT" b="1" dirty="0">
                <a:solidFill>
                  <a:srgbClr val="F5BB0F"/>
                </a:solidFill>
                <a:effectLst>
                  <a:outerShdw blurRad="38100" dist="38100" dir="2700000" algn="tl">
                    <a:srgbClr val="000000"/>
                  </a:outerShdw>
                </a:effectLst>
              </a:rPr>
              <a:t>(</a:t>
            </a:r>
            <a:r>
              <a:rPr lang="it-IT" b="1" i="1" dirty="0">
                <a:solidFill>
                  <a:srgbClr val="F5BB0F"/>
                </a:solidFill>
                <a:effectLst>
                  <a:outerShdw blurRad="38100" dist="38100" dir="2700000" algn="tl">
                    <a:srgbClr val="000000"/>
                  </a:outerShdw>
                </a:effectLst>
              </a:rPr>
              <a:t>opus </a:t>
            </a:r>
            <a:r>
              <a:rPr lang="it-IT" b="1" i="1" dirty="0" err="1">
                <a:solidFill>
                  <a:srgbClr val="F5BB0F"/>
                </a:solidFill>
                <a:effectLst>
                  <a:outerShdw blurRad="38100" dist="38100" dir="2700000" algn="tl">
                    <a:srgbClr val="000000"/>
                  </a:outerShdw>
                </a:effectLst>
              </a:rPr>
              <a:t>vermiculatum</a:t>
            </a:r>
            <a:r>
              <a:rPr lang="it-IT" b="1" i="1" dirty="0">
                <a:solidFill>
                  <a:srgbClr val="F5BB0F"/>
                </a:solidFill>
                <a:effectLst>
                  <a:outerShdw blurRad="38100" dist="38100" dir="2700000" algn="tl">
                    <a:srgbClr val="000000"/>
                  </a:outerShdw>
                </a:effectLst>
              </a:rPr>
              <a:t> </a:t>
            </a:r>
            <a:r>
              <a:rPr lang="it-IT" b="1" dirty="0" err="1">
                <a:solidFill>
                  <a:srgbClr val="F5BB0F"/>
                </a:solidFill>
                <a:effectLst>
                  <a:outerShdw blurRad="38100" dist="38100" dir="2700000" algn="tl">
                    <a:srgbClr val="000000"/>
                  </a:outerShdw>
                </a:effectLst>
              </a:rPr>
              <a:t>ca</a:t>
            </a:r>
            <a:r>
              <a:rPr lang="it-IT" b="1" dirty="0">
                <a:solidFill>
                  <a:srgbClr val="F5BB0F"/>
                </a:solidFill>
                <a:effectLst>
                  <a:outerShdw blurRad="38100" dist="38100" dir="2700000" algn="tl">
                    <a:srgbClr val="000000"/>
                  </a:outerShdw>
                </a:effectLst>
              </a:rPr>
              <a:t>. 1.500.000 tessere)</a:t>
            </a:r>
            <a:r>
              <a:rPr lang="it-IT" b="1" dirty="0">
                <a:solidFill>
                  <a:srgbClr val="F5BB0F"/>
                </a:solidFill>
              </a:rPr>
              <a:t> </a:t>
            </a:r>
          </a:p>
          <a:p>
            <a:pPr algn="ctr" eaLnBrk="1" hangingPunct="1">
              <a:lnSpc>
                <a:spcPct val="50000"/>
              </a:lnSpc>
            </a:pPr>
            <a:endParaRPr lang="it-IT" b="1" dirty="0">
              <a:solidFill>
                <a:srgbClr val="F5BB0F"/>
              </a:solidFill>
            </a:endParaRPr>
          </a:p>
          <a:p>
            <a:pPr algn="ctr" eaLnBrk="1" hangingPunct="1">
              <a:lnSpc>
                <a:spcPct val="50000"/>
              </a:lnSpc>
            </a:pPr>
            <a:endParaRPr lang="it-IT" dirty="0">
              <a:solidFill>
                <a:srgbClr val="F5BB0F"/>
              </a:solidFill>
            </a:endParaRPr>
          </a:p>
          <a:p>
            <a:pPr algn="ctr" eaLnBrk="1" hangingPunct="1">
              <a:lnSpc>
                <a:spcPct val="50000"/>
              </a:lnSpc>
            </a:pPr>
            <a:r>
              <a:rPr lang="it-IT" dirty="0">
                <a:solidFill>
                  <a:srgbClr val="F5BB0F"/>
                </a:solidFill>
              </a:rPr>
              <a:t>(copia di un originale pittorico della fine del IV sec. a.C., attribuito a </a:t>
            </a:r>
            <a:r>
              <a:rPr lang="it-IT" dirty="0" err="1">
                <a:solidFill>
                  <a:srgbClr val="F5BB0F"/>
                </a:solidFill>
              </a:rPr>
              <a:t>Filosseno</a:t>
            </a:r>
            <a:r>
              <a:rPr lang="it-IT" dirty="0">
                <a:solidFill>
                  <a:srgbClr val="F5BB0F"/>
                </a:solidFill>
              </a:rPr>
              <a:t> di </a:t>
            </a:r>
            <a:r>
              <a:rPr lang="it-IT" dirty="0" err="1">
                <a:solidFill>
                  <a:srgbClr val="F5BB0F"/>
                </a:solidFill>
              </a:rPr>
              <a:t>Eretria</a:t>
            </a:r>
            <a:r>
              <a:rPr lang="it-IT" dirty="0">
                <a:solidFill>
                  <a:srgbClr val="F5BB0F"/>
                </a:solidFill>
              </a:rPr>
              <a:t>)</a:t>
            </a:r>
          </a:p>
        </p:txBody>
      </p:sp>
      <p:sp>
        <p:nvSpPr>
          <p:cNvPr id="50182" name="Text Box 6"/>
          <p:cNvSpPr txBox="1">
            <a:spLocks noChangeArrowheads="1"/>
          </p:cNvSpPr>
          <p:nvPr/>
        </p:nvSpPr>
        <p:spPr bwMode="auto">
          <a:xfrm>
            <a:off x="1250824" y="139489"/>
            <a:ext cx="633356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2000" b="1" dirty="0">
                <a:solidFill>
                  <a:srgbClr val="F5BB0F"/>
                </a:solidFill>
                <a:latin typeface="+mj-lt"/>
              </a:rPr>
              <a:t>II-I sec. a.C.. Esperienze italiche (forse maestranze greche)</a:t>
            </a:r>
          </a:p>
        </p:txBody>
      </p:sp>
    </p:spTree>
    <p:extLst>
      <p:ext uri="{BB962C8B-B14F-4D97-AF65-F5344CB8AC3E}">
        <p14:creationId xmlns:p14="http://schemas.microsoft.com/office/powerpoint/2010/main" val="226769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5"/>
          <p:cNvSpPr txBox="1">
            <a:spLocks noChangeArrowheads="1"/>
          </p:cNvSpPr>
          <p:nvPr/>
        </p:nvSpPr>
        <p:spPr bwMode="auto">
          <a:xfrm>
            <a:off x="408212" y="5437868"/>
            <a:ext cx="8568910" cy="530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lnSpc>
                <a:spcPct val="50000"/>
              </a:lnSpc>
            </a:pPr>
            <a:r>
              <a:rPr lang="it-IT" sz="1800" b="1" dirty="0">
                <a:solidFill>
                  <a:srgbClr val="F5BB0F"/>
                </a:solidFill>
                <a:effectLst>
                  <a:outerShdw blurRad="38100" dist="38100" dir="2700000" algn="tl">
                    <a:srgbClr val="000000"/>
                  </a:outerShdw>
                </a:effectLst>
                <a:latin typeface="+mj-lt"/>
              </a:rPr>
              <a:t>Palestrina, abside di una grande sala nel Foro: mosaico nilotico (interpretazioni diverse)</a:t>
            </a:r>
            <a:endParaRPr lang="it-IT" sz="1800" b="1" dirty="0">
              <a:solidFill>
                <a:srgbClr val="F5BB0F"/>
              </a:solidFill>
              <a:latin typeface="+mj-lt"/>
            </a:endParaRPr>
          </a:p>
          <a:p>
            <a:pPr algn="ctr" eaLnBrk="1" hangingPunct="1">
              <a:lnSpc>
                <a:spcPct val="50000"/>
              </a:lnSpc>
            </a:pPr>
            <a:endParaRPr lang="it-IT" sz="1800" b="1" dirty="0">
              <a:solidFill>
                <a:srgbClr val="F5BB0F"/>
              </a:solidFill>
              <a:latin typeface="+mj-lt"/>
            </a:endParaRPr>
          </a:p>
          <a:p>
            <a:pPr algn="ctr" eaLnBrk="1" hangingPunct="1">
              <a:lnSpc>
                <a:spcPct val="50000"/>
              </a:lnSpc>
            </a:pPr>
            <a:r>
              <a:rPr lang="it-IT" sz="1800" b="1" dirty="0">
                <a:solidFill>
                  <a:srgbClr val="F5BB0F"/>
                </a:solidFill>
                <a:latin typeface="+mj-lt"/>
              </a:rPr>
              <a:t>fine II-inizio I sec. a.C.</a:t>
            </a:r>
          </a:p>
        </p:txBody>
      </p:sp>
      <p:pic>
        <p:nvPicPr>
          <p:cNvPr id="4" name="Immagine 3"/>
          <p:cNvPicPr>
            <a:picLocks noChangeAspect="1"/>
          </p:cNvPicPr>
          <p:nvPr/>
        </p:nvPicPr>
        <p:blipFill>
          <a:blip r:embed="rId2"/>
          <a:stretch>
            <a:fillRect/>
          </a:stretch>
        </p:blipFill>
        <p:spPr>
          <a:xfrm>
            <a:off x="6275176" y="255184"/>
            <a:ext cx="2701946" cy="1781718"/>
          </a:xfrm>
          <a:prstGeom prst="rect">
            <a:avLst/>
          </a:prstGeom>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400" y="833705"/>
            <a:ext cx="5829904" cy="3852055"/>
          </a:xfrm>
          <a:prstGeom prst="rect">
            <a:avLst/>
          </a:prstGeom>
        </p:spPr>
      </p:pic>
      <p:pic>
        <p:nvPicPr>
          <p:cNvPr id="9" name="Immagin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5176" y="2152430"/>
            <a:ext cx="2599808" cy="3035904"/>
          </a:xfrm>
          <a:prstGeom prst="rect">
            <a:avLst/>
          </a:prstGeom>
        </p:spPr>
      </p:pic>
    </p:spTree>
    <p:extLst>
      <p:ext uri="{BB962C8B-B14F-4D97-AF65-F5344CB8AC3E}">
        <p14:creationId xmlns:p14="http://schemas.microsoft.com/office/powerpoint/2010/main" val="4016346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869788" y="6356153"/>
            <a:ext cx="243697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sz="1800" dirty="0">
                <a:solidFill>
                  <a:srgbClr val="F5BB0F"/>
                </a:solidFill>
                <a:latin typeface="+mj-lt"/>
              </a:rPr>
              <a:t>Ostia, Terme di Nettuno</a:t>
            </a:r>
          </a:p>
        </p:txBody>
      </p:sp>
      <p:sp>
        <p:nvSpPr>
          <p:cNvPr id="52228" name="Text Box 4"/>
          <p:cNvSpPr txBox="1">
            <a:spLocks noChangeArrowheads="1"/>
          </p:cNvSpPr>
          <p:nvPr/>
        </p:nvSpPr>
        <p:spPr bwMode="auto">
          <a:xfrm>
            <a:off x="395288" y="692150"/>
            <a:ext cx="8567283"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eaLnBrk="1" hangingPunct="1">
              <a:spcBef>
                <a:spcPct val="50000"/>
              </a:spcBef>
            </a:pPr>
            <a:r>
              <a:rPr lang="it-IT" sz="2000" b="1" dirty="0">
                <a:solidFill>
                  <a:srgbClr val="F5BB0F"/>
                </a:solidFill>
                <a:effectLst>
                  <a:outerShdw blurRad="38100" dist="38100" dir="2700000" algn="tl">
                    <a:srgbClr val="000000"/>
                  </a:outerShdw>
                </a:effectLst>
                <a:latin typeface="+mj-lt"/>
              </a:rPr>
              <a:t>Dopo che nel I-II sec. d.C. era prevalsa la composizione </a:t>
            </a:r>
            <a:r>
              <a:rPr lang="it-IT" sz="2000" b="1" dirty="0" err="1">
                <a:solidFill>
                  <a:srgbClr val="F5BB0F"/>
                </a:solidFill>
                <a:effectLst>
                  <a:outerShdw blurRad="38100" dist="38100" dir="2700000" algn="tl">
                    <a:srgbClr val="000000"/>
                  </a:outerShdw>
                </a:effectLst>
                <a:latin typeface="+mj-lt"/>
              </a:rPr>
              <a:t>bicroma</a:t>
            </a:r>
            <a:r>
              <a:rPr lang="it-IT" sz="2000" b="1" dirty="0">
                <a:solidFill>
                  <a:srgbClr val="F5BB0F"/>
                </a:solidFill>
                <a:effectLst>
                  <a:outerShdw blurRad="38100" dist="38100" dir="2700000" algn="tl">
                    <a:srgbClr val="000000"/>
                  </a:outerShdw>
                </a:effectLst>
                <a:latin typeface="+mj-lt"/>
              </a:rPr>
              <a:t>, nel III e IV sec. d.C. nei mosaici figurati ritorna il colore (maestranze africane).</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60" y="2303606"/>
            <a:ext cx="4982136" cy="3736602"/>
          </a:xfrm>
          <a:prstGeom prst="rect">
            <a:avLst/>
          </a:prstGeom>
        </p:spPr>
      </p:pic>
      <p:pic>
        <p:nvPicPr>
          <p:cNvPr id="5" name="Immagine 4"/>
          <p:cNvPicPr>
            <a:picLocks noChangeAspect="1"/>
          </p:cNvPicPr>
          <p:nvPr/>
        </p:nvPicPr>
        <p:blipFill>
          <a:blip r:embed="rId3"/>
          <a:stretch>
            <a:fillRect/>
          </a:stretch>
        </p:blipFill>
        <p:spPr>
          <a:xfrm>
            <a:off x="5428751" y="1403086"/>
            <a:ext cx="3289300" cy="2463800"/>
          </a:xfrm>
          <a:prstGeom prst="rect">
            <a:avLst/>
          </a:prstGeom>
        </p:spPr>
      </p:pic>
      <p:sp>
        <p:nvSpPr>
          <p:cNvPr id="11" name="Text Box 5"/>
          <p:cNvSpPr txBox="1">
            <a:spLocks noChangeArrowheads="1"/>
          </p:cNvSpPr>
          <p:nvPr/>
        </p:nvSpPr>
        <p:spPr bwMode="auto">
          <a:xfrm>
            <a:off x="5795963" y="3938336"/>
            <a:ext cx="2623622"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lnSpc>
                <a:spcPct val="50000"/>
              </a:lnSpc>
            </a:pPr>
            <a:r>
              <a:rPr lang="it-IT" sz="1800" b="1" dirty="0">
                <a:solidFill>
                  <a:srgbClr val="F5BB0F"/>
                </a:solidFill>
                <a:effectLst>
                  <a:outerShdw blurRad="38100" dist="38100" dir="2700000" algn="tl">
                    <a:srgbClr val="000000"/>
                  </a:outerShdw>
                </a:effectLst>
                <a:latin typeface="+mj-lt"/>
              </a:rPr>
              <a:t>Roma, Terme di Caracalla</a:t>
            </a:r>
            <a:endParaRPr lang="it-IT" sz="1800" b="1" dirty="0">
              <a:solidFill>
                <a:srgbClr val="F5BB0F"/>
              </a:solidFill>
              <a:latin typeface="+mj-lt"/>
            </a:endParaRPr>
          </a:p>
        </p:txBody>
      </p:sp>
      <p:sp>
        <p:nvSpPr>
          <p:cNvPr id="12" name="Text Box 7"/>
          <p:cNvSpPr txBox="1">
            <a:spLocks noChangeArrowheads="1"/>
          </p:cNvSpPr>
          <p:nvPr/>
        </p:nvSpPr>
        <p:spPr bwMode="auto">
          <a:xfrm>
            <a:off x="6165119" y="6512719"/>
            <a:ext cx="180975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50000"/>
              </a:lnSpc>
            </a:pPr>
            <a:r>
              <a:rPr lang="it-IT" sz="1800" b="1" dirty="0">
                <a:solidFill>
                  <a:srgbClr val="F5BB0F"/>
                </a:solidFill>
                <a:effectLst>
                  <a:outerShdw blurRad="38100" dist="38100" dir="2700000" algn="tl">
                    <a:srgbClr val="000000"/>
                  </a:outerShdw>
                </a:effectLst>
                <a:latin typeface="+mj-lt"/>
              </a:rPr>
              <a:t>Villa di Baccano</a:t>
            </a:r>
            <a:endParaRPr lang="it-IT" sz="1800" b="1" dirty="0">
              <a:solidFill>
                <a:srgbClr val="F5BB0F"/>
              </a:solidFill>
              <a:latin typeface="+mj-lt"/>
            </a:endParaRPr>
          </a:p>
        </p:txBody>
      </p:sp>
      <p:pic>
        <p:nvPicPr>
          <p:cNvPr id="7" name="Immagin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8107" y="4230495"/>
            <a:ext cx="2089189" cy="2125658"/>
          </a:xfrm>
          <a:prstGeom prst="rect">
            <a:avLst/>
          </a:prstGeom>
        </p:spPr>
      </p:pic>
    </p:spTree>
    <p:extLst>
      <p:ext uri="{BB962C8B-B14F-4D97-AF65-F5344CB8AC3E}">
        <p14:creationId xmlns:p14="http://schemas.microsoft.com/office/powerpoint/2010/main" val="2982861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5"/>
          <p:cNvSpPr txBox="1">
            <a:spLocks noChangeArrowheads="1"/>
          </p:cNvSpPr>
          <p:nvPr/>
        </p:nvSpPr>
        <p:spPr bwMode="auto">
          <a:xfrm>
            <a:off x="176179" y="183502"/>
            <a:ext cx="8725916" cy="1231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r>
              <a:rPr lang="it-IT" b="1" dirty="0">
                <a:solidFill>
                  <a:srgbClr val="F5BB0F"/>
                </a:solidFill>
                <a:effectLst>
                  <a:outerShdw blurRad="38100" dist="38100" dir="2700000" algn="tl">
                    <a:srgbClr val="000000"/>
                  </a:outerShdw>
                </a:effectLst>
              </a:rPr>
              <a:t>Dal I sec. a.C.</a:t>
            </a:r>
            <a:r>
              <a:rPr lang="it-IT" b="1" dirty="0">
                <a:solidFill>
                  <a:srgbClr val="F5BB0F"/>
                </a:solidFill>
              </a:rPr>
              <a:t> </a:t>
            </a:r>
            <a:r>
              <a:rPr lang="it-IT" dirty="0">
                <a:solidFill>
                  <a:srgbClr val="F5BB0F"/>
                </a:solidFill>
              </a:rPr>
              <a:t>compaiono nel tessellato </a:t>
            </a:r>
            <a:r>
              <a:rPr lang="it-IT" b="1" dirty="0">
                <a:solidFill>
                  <a:srgbClr val="F5BB0F"/>
                </a:solidFill>
              </a:rPr>
              <a:t>motivi geometrici </a:t>
            </a:r>
            <a:r>
              <a:rPr lang="it-IT" dirty="0">
                <a:solidFill>
                  <a:srgbClr val="F5BB0F"/>
                </a:solidFill>
              </a:rPr>
              <a:t>ereditati dal repertorio dei cementizi. In questa fase prevalgono le </a:t>
            </a:r>
            <a:r>
              <a:rPr lang="it-IT" b="1" dirty="0">
                <a:solidFill>
                  <a:srgbClr val="F5BB0F"/>
                </a:solidFill>
              </a:rPr>
              <a:t>decorazioni </a:t>
            </a:r>
            <a:r>
              <a:rPr lang="it-IT" b="1" dirty="0">
                <a:solidFill>
                  <a:srgbClr val="F5BB0F"/>
                </a:solidFill>
                <a:effectLst>
                  <a:outerShdw blurRad="38100" dist="38100" dir="2700000" algn="tl">
                    <a:srgbClr val="000000"/>
                  </a:outerShdw>
                </a:effectLst>
              </a:rPr>
              <a:t>policrome eredi della tradizione ellenistica.</a:t>
            </a:r>
            <a:endParaRPr lang="it-IT" b="1" dirty="0">
              <a:solidFill>
                <a:srgbClr val="F5BB0F"/>
              </a:solidFill>
            </a:endParaRPr>
          </a:p>
          <a:p>
            <a:pPr algn="just"/>
            <a:endParaRPr lang="it-IT" sz="2000" b="1" dirty="0">
              <a:solidFill>
                <a:srgbClr val="F5BB0F"/>
              </a:solidFill>
              <a:latin typeface="+mj-lt"/>
            </a:endParaRPr>
          </a:p>
        </p:txBody>
      </p:sp>
      <p:pic>
        <p:nvPicPr>
          <p:cNvPr id="30729" name="Picture 9" descr="Cubi prospettici12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6430" y="992303"/>
            <a:ext cx="1857375" cy="2757488"/>
          </a:xfrm>
          <a:prstGeom prst="rect">
            <a:avLst/>
          </a:prstGeom>
          <a:noFill/>
          <a:extLst>
            <a:ext uri="{909E8E84-426E-40dd-AFC4-6F175D3DCCD1}">
              <a14:hiddenFill xmlns:a14="http://schemas.microsoft.com/office/drawing/2010/main" xmlns="">
                <a:solidFill>
                  <a:srgbClr val="FFFFFF"/>
                </a:solidFill>
              </a14:hiddenFill>
            </a:ext>
          </a:extLst>
        </p:spPr>
      </p:pic>
      <p:pic>
        <p:nvPicPr>
          <p:cNvPr id="30731" name="Picture 11" descr="Squame1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5777" y="1414608"/>
            <a:ext cx="3535519" cy="21865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176179" y="3749791"/>
            <a:ext cx="8725916" cy="923330"/>
          </a:xfrm>
          <a:prstGeom prst="rect">
            <a:avLst/>
          </a:prstGeom>
        </p:spPr>
        <p:txBody>
          <a:bodyPr wrap="square">
            <a:spAutoFit/>
          </a:bodyPr>
          <a:lstStyle/>
          <a:p>
            <a:pPr algn="just"/>
            <a:r>
              <a:rPr lang="it-IT" b="1" dirty="0">
                <a:solidFill>
                  <a:srgbClr val="F5BB0F"/>
                </a:solidFill>
              </a:rPr>
              <a:t>Dal I sec. d.C. </a:t>
            </a:r>
            <a:r>
              <a:rPr lang="it-IT" dirty="0">
                <a:solidFill>
                  <a:srgbClr val="F5BB0F"/>
                </a:solidFill>
              </a:rPr>
              <a:t>fra i </a:t>
            </a:r>
            <a:r>
              <a:rPr lang="it-IT" b="1" dirty="0">
                <a:solidFill>
                  <a:srgbClr val="F5BB0F"/>
                </a:solidFill>
              </a:rPr>
              <a:t>motivi geometrici</a:t>
            </a:r>
            <a:r>
              <a:rPr lang="it-IT" dirty="0">
                <a:solidFill>
                  <a:srgbClr val="F5BB0F"/>
                </a:solidFill>
              </a:rPr>
              <a:t> si predilige la figura dell’</a:t>
            </a:r>
            <a:r>
              <a:rPr lang="it-IT" b="1" dirty="0">
                <a:solidFill>
                  <a:srgbClr val="F5BB0F"/>
                </a:solidFill>
              </a:rPr>
              <a:t>esagono</a:t>
            </a:r>
            <a:r>
              <a:rPr lang="it-IT" dirty="0">
                <a:solidFill>
                  <a:srgbClr val="F5BB0F"/>
                </a:solidFill>
              </a:rPr>
              <a:t>, composto a formare un nido d’ape o inserito in composizioni più articolate. In questa fase prevalgono le </a:t>
            </a:r>
            <a:r>
              <a:rPr lang="it-IT" b="1" dirty="0">
                <a:solidFill>
                  <a:srgbClr val="F5BB0F"/>
                </a:solidFill>
              </a:rPr>
              <a:t>composizioni </a:t>
            </a:r>
            <a:r>
              <a:rPr lang="it-IT" b="1" dirty="0" err="1">
                <a:solidFill>
                  <a:srgbClr val="F5BB0F"/>
                </a:solidFill>
              </a:rPr>
              <a:t>bicrome</a:t>
            </a:r>
            <a:r>
              <a:rPr lang="it-IT" dirty="0">
                <a:solidFill>
                  <a:srgbClr val="F5BB0F"/>
                </a:solidFill>
              </a:rPr>
              <a:t>.</a:t>
            </a:r>
          </a:p>
        </p:txBody>
      </p:sp>
      <p:pic>
        <p:nvPicPr>
          <p:cNvPr id="13" name="Picture 15" descr="via 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8161" y="4825283"/>
            <a:ext cx="2959754" cy="184708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via Mazzini - esagon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1296" y="4673121"/>
            <a:ext cx="3046788" cy="1999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30233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104624" y="244324"/>
            <a:ext cx="8502952"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r>
              <a:rPr lang="it-IT" sz="2000" dirty="0">
                <a:solidFill>
                  <a:srgbClr val="F5BB0F"/>
                </a:solidFill>
                <a:latin typeface="+mj-lt"/>
              </a:rPr>
              <a:t>Nella prima metà del II sec. d.C. si diffonde un particolare tipo di decorazione denominata </a:t>
            </a:r>
            <a:r>
              <a:rPr lang="it-IT" sz="2000" b="1" dirty="0">
                <a:solidFill>
                  <a:srgbClr val="F5BB0F"/>
                </a:solidFill>
                <a:effectLst>
                  <a:outerShdw blurRad="38100" dist="38100" dir="2700000" algn="tl">
                    <a:srgbClr val="000000"/>
                  </a:outerShdw>
                </a:effectLst>
                <a:latin typeface="+mj-lt"/>
              </a:rPr>
              <a:t>“stile fiorito”, dove una sovrabbondanza di </a:t>
            </a:r>
            <a:r>
              <a:rPr lang="it-IT" sz="2000" dirty="0">
                <a:solidFill>
                  <a:srgbClr val="F5BB0F"/>
                </a:solidFill>
                <a:latin typeface="+mj-lt"/>
              </a:rPr>
              <a:t>motivi vegetali rende quasi impercettibile il reticolo geometrico. </a:t>
            </a:r>
          </a:p>
          <a:p>
            <a:pPr algn="just"/>
            <a:endParaRPr lang="it-IT" sz="2000" dirty="0">
              <a:solidFill>
                <a:srgbClr val="F5BB0F"/>
              </a:solidFill>
              <a:latin typeface="+mj-lt"/>
            </a:endParaRPr>
          </a:p>
        </p:txBody>
      </p:sp>
      <p:sp>
        <p:nvSpPr>
          <p:cNvPr id="32773" name="Text Box 5"/>
          <p:cNvSpPr txBox="1">
            <a:spLocks noChangeArrowheads="1"/>
          </p:cNvSpPr>
          <p:nvPr/>
        </p:nvSpPr>
        <p:spPr bwMode="auto">
          <a:xfrm>
            <a:off x="492276" y="6036526"/>
            <a:ext cx="86118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it-IT" sz="2000" b="1" dirty="0">
                <a:solidFill>
                  <a:srgbClr val="F5BB0F"/>
                </a:solidFill>
                <a:latin typeface="+mj-lt"/>
              </a:rPr>
              <a:t> </a:t>
            </a:r>
            <a:r>
              <a:rPr lang="it-IT" sz="2000" b="1" dirty="0">
                <a:solidFill>
                  <a:srgbClr val="F5BB0F"/>
                </a:solidFill>
                <a:effectLst>
                  <a:outerShdw blurRad="38100" dist="38100" dir="2700000" algn="tl">
                    <a:srgbClr val="000000"/>
                  </a:outerShdw>
                </a:effectLst>
                <a:latin typeface="+mj-lt"/>
              </a:rPr>
              <a:t>Villa di Adriano a Tivoli</a:t>
            </a:r>
            <a:endParaRPr lang="it-IT" sz="2000" b="1" dirty="0">
              <a:solidFill>
                <a:srgbClr val="F5BB0F"/>
              </a:solidFill>
              <a:latin typeface="+mj-lt"/>
            </a:endParaRPr>
          </a:p>
        </p:txBody>
      </p:sp>
      <p:pic>
        <p:nvPicPr>
          <p:cNvPr id="32782" name="Picture 14" descr="Tiroasegno-Paiola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680" y="2167269"/>
            <a:ext cx="4502150" cy="337661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0424" y="1447286"/>
            <a:ext cx="3211052" cy="2408289"/>
          </a:xfrm>
          <a:prstGeom prst="rect">
            <a:avLst/>
          </a:prstGeom>
        </p:spPr>
      </p:pic>
      <p:pic>
        <p:nvPicPr>
          <p:cNvPr id="3" name="Immagin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10424" y="4029345"/>
            <a:ext cx="3212354" cy="2063843"/>
          </a:xfrm>
          <a:prstGeom prst="rect">
            <a:avLst/>
          </a:prstGeom>
        </p:spPr>
      </p:pic>
    </p:spTree>
    <p:extLst>
      <p:ext uri="{BB962C8B-B14F-4D97-AF65-F5344CB8AC3E}">
        <p14:creationId xmlns:p14="http://schemas.microsoft.com/office/powerpoint/2010/main" val="123766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184665" y="341352"/>
            <a:ext cx="8660317"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r>
              <a:rPr lang="it-IT" sz="2000" b="1" dirty="0">
                <a:solidFill>
                  <a:srgbClr val="F5BB0F"/>
                </a:solidFill>
                <a:latin typeface="+mj-lt"/>
              </a:rPr>
              <a:t>A partire dal III sec. d.C</a:t>
            </a:r>
            <a:r>
              <a:rPr lang="it-IT" sz="2000" dirty="0">
                <a:solidFill>
                  <a:srgbClr val="F5BB0F"/>
                </a:solidFill>
                <a:latin typeface="+mj-lt"/>
              </a:rPr>
              <a:t>. nel repertorio musivo iniziano ad attestarsi soprattutto  forme geometriche basate sul </a:t>
            </a:r>
            <a:r>
              <a:rPr lang="it-IT" sz="2000" b="1" dirty="0">
                <a:solidFill>
                  <a:srgbClr val="F5BB0F"/>
                </a:solidFill>
                <a:effectLst>
                  <a:outerShdw blurRad="38100" dist="38100" dir="2700000" algn="tl">
                    <a:srgbClr val="000000"/>
                  </a:outerShdw>
                </a:effectLst>
                <a:latin typeface="+mj-lt"/>
              </a:rPr>
              <a:t>cerchio</a:t>
            </a:r>
            <a:r>
              <a:rPr lang="it-IT" sz="2000" dirty="0">
                <a:solidFill>
                  <a:srgbClr val="F5BB0F"/>
                </a:solidFill>
                <a:latin typeface="+mj-lt"/>
              </a:rPr>
              <a:t>, sulle </a:t>
            </a:r>
            <a:r>
              <a:rPr lang="it-IT" sz="2000" b="1" dirty="0">
                <a:solidFill>
                  <a:srgbClr val="F5BB0F"/>
                </a:solidFill>
                <a:effectLst>
                  <a:outerShdw blurRad="38100" dist="38100" dir="2700000" algn="tl">
                    <a:srgbClr val="000000"/>
                  </a:outerShdw>
                </a:effectLst>
                <a:latin typeface="+mj-lt"/>
              </a:rPr>
              <a:t>sinusoidi</a:t>
            </a:r>
            <a:r>
              <a:rPr lang="it-IT" sz="2000" dirty="0">
                <a:solidFill>
                  <a:srgbClr val="F5BB0F"/>
                </a:solidFill>
                <a:latin typeface="+mj-lt"/>
              </a:rPr>
              <a:t> e sulle </a:t>
            </a:r>
            <a:r>
              <a:rPr lang="it-IT" sz="2000" b="1" dirty="0">
                <a:solidFill>
                  <a:srgbClr val="F5BB0F"/>
                </a:solidFill>
                <a:effectLst>
                  <a:outerShdw blurRad="38100" dist="38100" dir="2700000" algn="tl">
                    <a:srgbClr val="000000"/>
                  </a:outerShdw>
                </a:effectLst>
                <a:latin typeface="+mj-lt"/>
              </a:rPr>
              <a:t>composizioni curvilinee. </a:t>
            </a:r>
            <a:r>
              <a:rPr lang="it-IT" sz="2000" b="1" dirty="0">
                <a:solidFill>
                  <a:srgbClr val="F5BB0F"/>
                </a:solidFill>
                <a:latin typeface="+mj-lt"/>
              </a:rPr>
              <a:t>Ricompare l’uso del </a:t>
            </a:r>
            <a:r>
              <a:rPr lang="it-IT" sz="2000" b="1" dirty="0">
                <a:solidFill>
                  <a:srgbClr val="F5BB0F"/>
                </a:solidFill>
                <a:effectLst>
                  <a:outerShdw blurRad="38100" dist="38100" dir="2700000" algn="tl">
                    <a:srgbClr val="000000"/>
                  </a:outerShdw>
                </a:effectLst>
                <a:latin typeface="+mj-lt"/>
              </a:rPr>
              <a:t>colore</a:t>
            </a:r>
            <a:endParaRPr lang="it-IT" sz="2000" b="1" dirty="0">
              <a:solidFill>
                <a:srgbClr val="F5BB0F"/>
              </a:solidFill>
              <a:latin typeface="+mj-lt"/>
            </a:endParaRPr>
          </a:p>
          <a:p>
            <a:pPr algn="just"/>
            <a:endParaRPr lang="it-IT" sz="2000" b="1" dirty="0">
              <a:solidFill>
                <a:srgbClr val="F5BB0F"/>
              </a:solidFill>
              <a:latin typeface="+mj-lt"/>
            </a:endParaRPr>
          </a:p>
          <a:p>
            <a:pPr algn="just"/>
            <a:endParaRPr lang="it-IT" sz="2000" b="1" dirty="0">
              <a:solidFill>
                <a:srgbClr val="F5BB0F"/>
              </a:solidFill>
              <a:latin typeface="+mj-lt"/>
            </a:endParaRPr>
          </a:p>
        </p:txBody>
      </p:sp>
      <p:sp>
        <p:nvSpPr>
          <p:cNvPr id="33797" name="Text Box 5"/>
          <p:cNvSpPr txBox="1">
            <a:spLocks noChangeArrowheads="1"/>
          </p:cNvSpPr>
          <p:nvPr/>
        </p:nvSpPr>
        <p:spPr bwMode="auto">
          <a:xfrm>
            <a:off x="0" y="2438400"/>
            <a:ext cx="403225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1800" dirty="0">
                <a:latin typeface="Times New Roman" charset="0"/>
              </a:rPr>
              <a:t> </a:t>
            </a:r>
          </a:p>
        </p:txBody>
      </p:sp>
      <p:pic>
        <p:nvPicPr>
          <p:cNvPr id="33805" name="Picture 13" descr="Nora, Terme centrali, mosaico frigidarium B"/>
          <p:cNvPicPr>
            <a:picLocks noChangeAspect="1" noChangeArrowheads="1"/>
          </p:cNvPicPr>
          <p:nvPr/>
        </p:nvPicPr>
        <p:blipFill>
          <a:blip r:embed="rId2" cstate="email">
            <a:lum bright="24000"/>
            <a:extLst>
              <a:ext uri="{28A0092B-C50C-407E-A947-70E740481C1C}">
                <a14:useLocalDpi xmlns:a14="http://schemas.microsoft.com/office/drawing/2010/main"/>
              </a:ext>
            </a:extLst>
          </a:blip>
          <a:srcRect/>
          <a:stretch>
            <a:fillRect/>
          </a:stretch>
        </p:blipFill>
        <p:spPr bwMode="auto">
          <a:xfrm>
            <a:off x="393700" y="1533525"/>
            <a:ext cx="3638550" cy="2246313"/>
          </a:xfrm>
          <a:prstGeom prst="rect">
            <a:avLst/>
          </a:prstGeom>
          <a:noFill/>
          <a:extLst>
            <a:ext uri="{909E8E84-426E-40dd-AFC4-6F175D3DCCD1}">
              <a14:hiddenFill xmlns:a14="http://schemas.microsoft.com/office/drawing/2010/main" xmlns="">
                <a:solidFill>
                  <a:srgbClr val="FFFFFF"/>
                </a:solidFill>
              </a14:hiddenFill>
            </a:ext>
          </a:extLst>
        </p:spPr>
      </p:pic>
      <p:pic>
        <p:nvPicPr>
          <p:cNvPr id="33810" name="Picture 18" descr="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0875" y="1533524"/>
            <a:ext cx="4253784" cy="4802049"/>
          </a:xfrm>
          <a:prstGeom prst="rect">
            <a:avLst/>
          </a:prstGeom>
          <a:noFill/>
          <a:extLst>
            <a:ext uri="{909E8E84-426E-40dd-AFC4-6F175D3DCCD1}">
              <a14:hiddenFill xmlns:a14="http://schemas.microsoft.com/office/drawing/2010/main" xmlns="">
                <a:solidFill>
                  <a:srgbClr val="FFFFFF"/>
                </a:solidFill>
              </a14:hiddenFill>
            </a:ext>
          </a:extLst>
        </p:spPr>
      </p:pic>
      <p:pic>
        <p:nvPicPr>
          <p:cNvPr id="33811" name="Picture 19" descr="Corte Farina-1"/>
          <p:cNvPicPr>
            <a:picLocks noChangeAspect="1" noChangeArrowheads="1"/>
          </p:cNvPicPr>
          <p:nvPr/>
        </p:nvPicPr>
        <p:blipFill>
          <a:blip r:embed="rId4" cstate="email">
            <a:lum bright="4000"/>
            <a:extLst>
              <a:ext uri="{28A0092B-C50C-407E-A947-70E740481C1C}">
                <a14:useLocalDpi xmlns:a14="http://schemas.microsoft.com/office/drawing/2010/main"/>
              </a:ext>
            </a:extLst>
          </a:blip>
          <a:srcRect/>
          <a:stretch>
            <a:fillRect/>
          </a:stretch>
        </p:blipFill>
        <p:spPr bwMode="auto">
          <a:xfrm>
            <a:off x="393700" y="4031728"/>
            <a:ext cx="3330165" cy="24997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12430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593725" y="22240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it-IT" sz="2000">
              <a:latin typeface="Times New Roman" charset="0"/>
            </a:endParaRPr>
          </a:p>
        </p:txBody>
      </p:sp>
      <p:sp>
        <p:nvSpPr>
          <p:cNvPr id="8197" name="Text Box 5"/>
          <p:cNvSpPr txBox="1">
            <a:spLocks noChangeArrowheads="1"/>
          </p:cNvSpPr>
          <p:nvPr/>
        </p:nvSpPr>
        <p:spPr bwMode="auto">
          <a:xfrm>
            <a:off x="381000" y="412448"/>
            <a:ext cx="8513763"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r>
              <a:rPr lang="it-IT" sz="2000" i="1" dirty="0">
                <a:solidFill>
                  <a:srgbClr val="F5BB0F"/>
                </a:solidFill>
                <a:latin typeface="+mj-lt"/>
              </a:rPr>
              <a:t>Opus </a:t>
            </a:r>
            <a:r>
              <a:rPr lang="it-IT" sz="2000" i="1" dirty="0" err="1">
                <a:solidFill>
                  <a:srgbClr val="F5BB0F"/>
                </a:solidFill>
                <a:latin typeface="+mj-lt"/>
              </a:rPr>
              <a:t>sectile</a:t>
            </a:r>
            <a:r>
              <a:rPr lang="it-IT" sz="2000" i="1" dirty="0">
                <a:solidFill>
                  <a:srgbClr val="F5BB0F"/>
                </a:solidFill>
                <a:latin typeface="+mj-lt"/>
              </a:rPr>
              <a:t> </a:t>
            </a:r>
            <a:r>
              <a:rPr lang="it-IT" sz="2000" dirty="0">
                <a:solidFill>
                  <a:srgbClr val="F5BB0F"/>
                </a:solidFill>
                <a:latin typeface="+mj-lt"/>
              </a:rPr>
              <a:t>(Vitruvio VII.1.4). Pavimenti decorati da lastre (</a:t>
            </a:r>
            <a:r>
              <a:rPr lang="it-IT" sz="2000" i="1" dirty="0" err="1">
                <a:solidFill>
                  <a:srgbClr val="F5BB0F"/>
                </a:solidFill>
                <a:latin typeface="+mj-lt"/>
              </a:rPr>
              <a:t>crustae</a:t>
            </a:r>
            <a:r>
              <a:rPr lang="it-IT" sz="2000" dirty="0">
                <a:solidFill>
                  <a:srgbClr val="F5BB0F"/>
                </a:solidFill>
                <a:latin typeface="+mj-lt"/>
              </a:rPr>
              <a:t>) ritagliate in forme geometriche e/o figurate e allettate su una base preparatoria di malta. Dapprima (dagli inizi I a.C.) i materiali sono litici e le lastrine di piccole dimensioni, poi verso la tarda età augustea iniziano ad essere introdotti i marmi (usati inizialmente anche assieme ad altri tipi di pietre) che con il I sec. d.C. si sostituiscono completamente ai calcari locali.</a:t>
            </a:r>
          </a:p>
          <a:p>
            <a:pPr algn="just"/>
            <a:endParaRPr lang="it-IT" sz="2000" dirty="0">
              <a:solidFill>
                <a:srgbClr val="F5BB0F"/>
              </a:solidFill>
              <a:latin typeface="+mj-lt"/>
            </a:endParaRPr>
          </a:p>
        </p:txBody>
      </p:sp>
      <p:sp>
        <p:nvSpPr>
          <p:cNvPr id="8199" name="Text Box 7"/>
          <p:cNvSpPr txBox="1">
            <a:spLocks noChangeArrowheads="1"/>
          </p:cNvSpPr>
          <p:nvPr/>
        </p:nvSpPr>
        <p:spPr bwMode="auto">
          <a:xfrm>
            <a:off x="5184775" y="6172200"/>
            <a:ext cx="39592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000">
                <a:latin typeface="Times New Roman" charset="0"/>
              </a:rPr>
              <a:t>Verona, Hotel Victoria (I-II sec.d.C.)</a:t>
            </a:r>
            <a:endParaRPr lang="it-IT" sz="2400">
              <a:latin typeface="Times New Roman" charset="0"/>
            </a:endParaRPr>
          </a:p>
        </p:txBody>
      </p:sp>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725" y="4265426"/>
            <a:ext cx="2388989" cy="2430124"/>
          </a:xfrm>
          <a:prstGeom prst="rect">
            <a:avLst/>
          </a:prstGeom>
        </p:spPr>
      </p:pic>
      <p:pic>
        <p:nvPicPr>
          <p:cNvPr id="7" name="Immagine 6"/>
          <p:cNvPicPr>
            <a:picLocks noChangeAspect="1"/>
          </p:cNvPicPr>
          <p:nvPr/>
        </p:nvPicPr>
        <p:blipFill>
          <a:blip r:embed="rId3"/>
          <a:stretch>
            <a:fillRect/>
          </a:stretch>
        </p:blipFill>
        <p:spPr>
          <a:xfrm>
            <a:off x="593725" y="2392454"/>
            <a:ext cx="2839166" cy="1735046"/>
          </a:xfrm>
          <a:prstGeom prst="rect">
            <a:avLst/>
          </a:prstGeom>
        </p:spPr>
      </p:pic>
      <p:pic>
        <p:nvPicPr>
          <p:cNvPr id="8" name="Immagine 7"/>
          <p:cNvPicPr>
            <a:picLocks noChangeAspect="1"/>
          </p:cNvPicPr>
          <p:nvPr/>
        </p:nvPicPr>
        <p:blipFill>
          <a:blip r:embed="rId4"/>
          <a:stretch>
            <a:fillRect/>
          </a:stretch>
        </p:blipFill>
        <p:spPr>
          <a:xfrm>
            <a:off x="4882091" y="2392454"/>
            <a:ext cx="3304410" cy="2019362"/>
          </a:xfrm>
          <a:prstGeom prst="rect">
            <a:avLst/>
          </a:prstGeom>
        </p:spPr>
      </p:pic>
      <p:pic>
        <p:nvPicPr>
          <p:cNvPr id="9" name="Immagine 8"/>
          <p:cNvPicPr>
            <a:picLocks noChangeAspect="1"/>
          </p:cNvPicPr>
          <p:nvPr/>
        </p:nvPicPr>
        <p:blipFill>
          <a:blip r:embed="rId5"/>
          <a:stretch>
            <a:fillRect/>
          </a:stretch>
        </p:blipFill>
        <p:spPr>
          <a:xfrm>
            <a:off x="6095692" y="3366447"/>
            <a:ext cx="2870190" cy="1754005"/>
          </a:xfrm>
          <a:prstGeom prst="rect">
            <a:avLst/>
          </a:prstGeom>
        </p:spPr>
      </p:pic>
      <p:pic>
        <p:nvPicPr>
          <p:cNvPr id="10" name="Immagine 9"/>
          <p:cNvPicPr>
            <a:picLocks noChangeAspect="1"/>
          </p:cNvPicPr>
          <p:nvPr/>
        </p:nvPicPr>
        <p:blipFill>
          <a:blip r:embed="rId6"/>
          <a:stretch>
            <a:fillRect/>
          </a:stretch>
        </p:blipFill>
        <p:spPr>
          <a:xfrm>
            <a:off x="4882091" y="4824235"/>
            <a:ext cx="3062151" cy="1871315"/>
          </a:xfrm>
          <a:prstGeom prst="rect">
            <a:avLst/>
          </a:prstGeom>
        </p:spPr>
      </p:pic>
      <p:pic>
        <p:nvPicPr>
          <p:cNvPr id="19" name="Picture 8" descr="C:\Documenti\Immagini\MG 2004 P\P All. E amb. 1 lastre in situ.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4939" y="3259991"/>
            <a:ext cx="2519702" cy="2743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821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195" y="294184"/>
            <a:ext cx="8653022" cy="3170099"/>
          </a:xfrm>
          <a:prstGeom prst="rect">
            <a:avLst/>
          </a:prstGeom>
        </p:spPr>
        <p:txBody>
          <a:bodyPr wrap="square">
            <a:spAutoFit/>
          </a:bodyPr>
          <a:lstStyle/>
          <a:p>
            <a:pPr algn="just"/>
            <a:r>
              <a:rPr lang="it-IT" sz="2000" dirty="0">
                <a:solidFill>
                  <a:srgbClr val="F5BB0F"/>
                </a:solidFill>
                <a:latin typeface="+mj-lt"/>
              </a:rPr>
              <a:t>Dall’età giulio-claudia e soprattutto neroniana sviluppo dei </a:t>
            </a:r>
            <a:r>
              <a:rPr lang="it-IT" sz="2000" i="1" dirty="0" err="1">
                <a:solidFill>
                  <a:srgbClr val="F5BB0F"/>
                </a:solidFill>
                <a:latin typeface="+mj-lt"/>
              </a:rPr>
              <a:t>sectilia</a:t>
            </a:r>
            <a:r>
              <a:rPr lang="it-IT" sz="2000" dirty="0">
                <a:solidFill>
                  <a:srgbClr val="F5BB0F"/>
                </a:solidFill>
                <a:latin typeface="+mj-lt"/>
              </a:rPr>
              <a:t> “a modulo quadrato”, ossia di pavimenti composti da “mattonelle” quadrate che, giustapposte, formavano disegni più complessi e mimetizzavano la maglia quadrata di base (vedi immagine  Casa degli Affreschi a Luni, di età giulio-claudia). Questi pavimenti si prestavano molto bene alla prefabbricazione: le “mattonelle” potevano infatti essere preparate in laboratorio come unità quadrate, già pronte entro apposite casse che ne facilitavano trasporto e montaggio. Dall’età neroniana divenne canonico l’uso di frammenti oblunghi di anfore o altri elementi lapidei, applicati sul retro delle formelle a rinforzare le giunture fra le lastrine e poi ammorsate nella malta.</a:t>
            </a:r>
          </a:p>
        </p:txBody>
      </p:sp>
      <p:pic>
        <p:nvPicPr>
          <p:cNvPr id="4" name="Immagine 3"/>
          <p:cNvPicPr>
            <a:picLocks noChangeAspect="1"/>
          </p:cNvPicPr>
          <p:nvPr/>
        </p:nvPicPr>
        <p:blipFill>
          <a:blip r:embed="rId2"/>
          <a:stretch>
            <a:fillRect/>
          </a:stretch>
        </p:blipFill>
        <p:spPr>
          <a:xfrm>
            <a:off x="177195" y="3611965"/>
            <a:ext cx="3606800" cy="2247900"/>
          </a:xfrm>
          <a:prstGeom prst="rect">
            <a:avLst/>
          </a:prstGeom>
        </p:spPr>
      </p:pic>
      <p:pic>
        <p:nvPicPr>
          <p:cNvPr id="5" name="Picture 2" descr="P amb"/>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46278" y="4173158"/>
            <a:ext cx="5031601" cy="245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C:\Documenti\MG 2003 foto\MG2003 - SAGGIO P\US 152.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8833" y="3219476"/>
            <a:ext cx="2245167" cy="1748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150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6260" y="0"/>
            <a:ext cx="8653022" cy="3139321"/>
          </a:xfrm>
          <a:prstGeom prst="rect">
            <a:avLst/>
          </a:prstGeom>
          <a:noFill/>
        </p:spPr>
        <p:txBody>
          <a:bodyPr wrap="square" rtlCol="0">
            <a:spAutoFit/>
          </a:bodyPr>
          <a:lstStyle/>
          <a:p>
            <a:pPr algn="just"/>
            <a:r>
              <a:rPr lang="it-IT" dirty="0">
                <a:solidFill>
                  <a:srgbClr val="F5BB0F"/>
                </a:solidFill>
              </a:rPr>
              <a:t>In generale c’è una precoce cura nella </a:t>
            </a:r>
            <a:r>
              <a:rPr lang="it-IT" b="1" dirty="0">
                <a:solidFill>
                  <a:srgbClr val="F5BB0F"/>
                </a:solidFill>
              </a:rPr>
              <a:t>semantica architettonica</a:t>
            </a:r>
            <a:r>
              <a:rPr lang="it-IT" dirty="0">
                <a:solidFill>
                  <a:srgbClr val="F5BB0F"/>
                </a:solidFill>
              </a:rPr>
              <a:t>: nesso tra decorazione musiva e funzioni ambientali (ad es. ricorrenti i temi dionisiaci nei triclini o scene di palestra/atletiche negli spazi appunto dedicati alle attività sportive).</a:t>
            </a:r>
          </a:p>
          <a:p>
            <a:pPr algn="just"/>
            <a:r>
              <a:rPr lang="it-IT" dirty="0">
                <a:solidFill>
                  <a:srgbClr val="F5BB0F"/>
                </a:solidFill>
              </a:rPr>
              <a:t>L’iconografia dei mosaici può aiutarci a capire le funzioni dei vari ambienti di un edificio abitativo.</a:t>
            </a:r>
          </a:p>
          <a:p>
            <a:pPr algn="just"/>
            <a:r>
              <a:rPr lang="it-IT" dirty="0">
                <a:solidFill>
                  <a:srgbClr val="F5BB0F"/>
                </a:solidFill>
              </a:rPr>
              <a:t>Es. </a:t>
            </a:r>
            <a:r>
              <a:rPr lang="it-IT" b="1" dirty="0">
                <a:solidFill>
                  <a:srgbClr val="FFCC00"/>
                </a:solidFill>
              </a:rPr>
              <a:t>i triclini </a:t>
            </a:r>
            <a:r>
              <a:rPr lang="it-IT" dirty="0">
                <a:solidFill>
                  <a:srgbClr val="FFCC00"/>
                </a:solidFill>
              </a:rPr>
              <a:t>sono</a:t>
            </a:r>
            <a:r>
              <a:rPr lang="it-IT" b="1" dirty="0">
                <a:solidFill>
                  <a:srgbClr val="FFCC00"/>
                </a:solidFill>
              </a:rPr>
              <a:t> </a:t>
            </a:r>
            <a:r>
              <a:rPr lang="it-IT" dirty="0">
                <a:solidFill>
                  <a:srgbClr val="FFCC00"/>
                </a:solidFill>
              </a:rPr>
              <a:t>riconoscibili soprattutto per la decorazione del pavimento, che presenta una sorta di bipartizione fra anticamera e spazio per il banchetto e che mostra in quest’ultimo un pavimento decorato con articolate e complesse figure geometriche o floreali al centro, mentre lungo le pareti, dove erano ubicati i letti, le decorazioni sono più semplici. </a:t>
            </a:r>
            <a:endParaRPr lang="it-IT" b="1" dirty="0">
              <a:solidFill>
                <a:srgbClr val="FFCC00"/>
              </a:solidFill>
            </a:endParaRPr>
          </a:p>
          <a:p>
            <a:pPr algn="just"/>
            <a:endParaRPr lang="it-IT" dirty="0">
              <a:solidFill>
                <a:srgbClr val="F5BB0F"/>
              </a:solidFill>
            </a:endParaRPr>
          </a:p>
        </p:txBody>
      </p:sp>
      <p:sp>
        <p:nvSpPr>
          <p:cNvPr id="4" name="Text Box 3"/>
          <p:cNvSpPr txBox="1">
            <a:spLocks noChangeArrowheads="1"/>
          </p:cNvSpPr>
          <p:nvPr/>
        </p:nvSpPr>
        <p:spPr bwMode="auto">
          <a:xfrm>
            <a:off x="352928" y="6211669"/>
            <a:ext cx="43411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37931725" indent="-37474525" eaLnBrk="0" hangingPunct="0">
              <a:defRPr sz="1600">
                <a:solidFill>
                  <a:schemeClr val="tx1"/>
                </a:solidFill>
                <a:latin typeface="Arial" charset="0"/>
                <a:ea typeface="ＭＳ Ｐゴシック" charset="0"/>
              </a:defRPr>
            </a:lvl2pPr>
            <a:lvl3pPr eaLnBrk="0" hangingPunct="0">
              <a:defRPr sz="1600">
                <a:solidFill>
                  <a:schemeClr val="tx1"/>
                </a:solidFill>
                <a:latin typeface="Arial" charset="0"/>
                <a:ea typeface="ＭＳ Ｐゴシック" charset="0"/>
              </a:defRPr>
            </a:lvl3pPr>
            <a:lvl4pPr eaLnBrk="0" hangingPunct="0">
              <a:defRPr sz="1600">
                <a:solidFill>
                  <a:schemeClr val="tx1"/>
                </a:solidFill>
                <a:latin typeface="Arial" charset="0"/>
                <a:ea typeface="ＭＳ Ｐゴシック" charset="0"/>
              </a:defRPr>
            </a:lvl4pPr>
            <a:lvl5pPr eaLnBrk="0" hangingPunct="0">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it-IT" sz="1800" dirty="0">
                <a:solidFill>
                  <a:srgbClr val="FFCC00"/>
                </a:solidFill>
                <a:latin typeface="+mn-lt"/>
              </a:rPr>
              <a:t>Esempio: Oderzo, Domus di via Mazzini, </a:t>
            </a:r>
          </a:p>
          <a:p>
            <a:pPr algn="ctr" eaLnBrk="1" hangingPunct="1"/>
            <a:r>
              <a:rPr lang="it-IT" sz="1800" i="1" dirty="0" err="1">
                <a:solidFill>
                  <a:srgbClr val="FFCC00"/>
                </a:solidFill>
                <a:latin typeface="+mn-lt"/>
              </a:rPr>
              <a:t>triclinium</a:t>
            </a:r>
            <a:r>
              <a:rPr lang="it-IT" sz="1800" dirty="0">
                <a:solidFill>
                  <a:srgbClr val="FFCC00"/>
                </a:solidFill>
                <a:latin typeface="+mn-lt"/>
              </a:rPr>
              <a:t> (fine I sec. a.C.)</a:t>
            </a:r>
          </a:p>
        </p:txBody>
      </p:sp>
      <p:pic>
        <p:nvPicPr>
          <p:cNvPr id="5" name="Picture 10" descr="DomusMosiaucuFoto"/>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4681101" y="2687415"/>
            <a:ext cx="2465764" cy="2150695"/>
          </a:xfrm>
          <a:prstGeom prst="rect">
            <a:avLst/>
          </a:prstGeom>
          <a:noFill/>
        </p:spPr>
      </p:pic>
      <p:pic>
        <p:nvPicPr>
          <p:cNvPr id="6" name="Picture 12" descr="DomusMosaiciTriclini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1358494" y="2629520"/>
            <a:ext cx="2740683" cy="3538989"/>
          </a:xfrm>
          <a:prstGeom prst="rect">
            <a:avLst/>
          </a:prstGeom>
          <a:noFill/>
        </p:spPr>
      </p:pic>
      <p:pic>
        <p:nvPicPr>
          <p:cNvPr id="7" name="Immagine 6"/>
          <p:cNvPicPr>
            <a:picLocks noChangeAspect="1"/>
          </p:cNvPicPr>
          <p:nvPr/>
        </p:nvPicPr>
        <p:blipFill>
          <a:blip r:embed="rId4"/>
          <a:stretch>
            <a:fillRect/>
          </a:stretch>
        </p:blipFill>
        <p:spPr>
          <a:xfrm>
            <a:off x="5803795" y="4542745"/>
            <a:ext cx="3143845" cy="2024505"/>
          </a:xfrm>
          <a:prstGeom prst="rect">
            <a:avLst/>
          </a:prstGeom>
        </p:spPr>
      </p:pic>
    </p:spTree>
    <p:extLst>
      <p:ext uri="{BB962C8B-B14F-4D97-AF65-F5344CB8AC3E}">
        <p14:creationId xmlns:p14="http://schemas.microsoft.com/office/powerpoint/2010/main" val="41284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3542" y="566148"/>
            <a:ext cx="8305087" cy="5470216"/>
          </a:xfrm>
          <a:prstGeom prst="rect">
            <a:avLst/>
          </a:prstGeom>
        </p:spPr>
        <p:txBody>
          <a:bodyPr wrap="square">
            <a:spAutoFit/>
          </a:bodyPr>
          <a:lstStyle/>
          <a:p>
            <a:pPr algn="ctr">
              <a:lnSpc>
                <a:spcPct val="80000"/>
              </a:lnSpc>
            </a:pPr>
            <a:r>
              <a:rPr lang="it-IT" sz="2800" dirty="0">
                <a:solidFill>
                  <a:srgbClr val="F5BB0F"/>
                </a:solidFill>
                <a:latin typeface="Arial"/>
                <a:cs typeface="Arial"/>
              </a:rPr>
              <a:t>R</a:t>
            </a:r>
            <a:r>
              <a:rPr lang="it-IT" sz="2800" b="1" dirty="0">
                <a:solidFill>
                  <a:srgbClr val="F5BB0F"/>
                </a:solidFill>
                <a:latin typeface="Arial"/>
                <a:cs typeface="Arial"/>
              </a:rPr>
              <a:t>ivestimenti pavimentali</a:t>
            </a:r>
          </a:p>
          <a:p>
            <a:pPr algn="ctr">
              <a:lnSpc>
                <a:spcPct val="80000"/>
              </a:lnSpc>
            </a:pPr>
            <a:endParaRPr lang="it-IT" sz="2800" dirty="0">
              <a:solidFill>
                <a:srgbClr val="F5BB0F"/>
              </a:solidFill>
              <a:latin typeface="Arial"/>
              <a:cs typeface="Arial"/>
            </a:endParaRPr>
          </a:p>
          <a:p>
            <a:pPr algn="just">
              <a:lnSpc>
                <a:spcPct val="80000"/>
              </a:lnSpc>
            </a:pPr>
            <a:endParaRPr lang="it-IT" sz="2000" dirty="0">
              <a:solidFill>
                <a:srgbClr val="F5BB0F"/>
              </a:solidFill>
              <a:latin typeface="Arial"/>
              <a:cs typeface="Arial"/>
            </a:endParaRPr>
          </a:p>
          <a:p>
            <a:pPr marL="342900" indent="-342900" algn="just">
              <a:lnSpc>
                <a:spcPct val="80000"/>
              </a:lnSpc>
              <a:buFontTx/>
              <a:buChar char="-"/>
            </a:pPr>
            <a:r>
              <a:rPr lang="it-IT" sz="2000" b="1" dirty="0">
                <a:solidFill>
                  <a:srgbClr val="F5BB0F"/>
                </a:solidFill>
                <a:latin typeface="Arial"/>
                <a:cs typeface="Arial"/>
              </a:rPr>
              <a:t>Approccio</a:t>
            </a:r>
            <a:r>
              <a:rPr lang="it-IT" sz="2000" dirty="0">
                <a:solidFill>
                  <a:srgbClr val="F5BB0F"/>
                </a:solidFill>
                <a:latin typeface="Arial"/>
                <a:cs typeface="Arial"/>
              </a:rPr>
              <a:t> </a:t>
            </a:r>
            <a:r>
              <a:rPr lang="it-IT" sz="2000" b="1" dirty="0">
                <a:solidFill>
                  <a:srgbClr val="F5BB0F"/>
                </a:solidFill>
                <a:latin typeface="Arial"/>
                <a:cs typeface="Arial"/>
              </a:rPr>
              <a:t>storico-artistico </a:t>
            </a:r>
            <a:r>
              <a:rPr lang="it-IT" sz="2000" dirty="0">
                <a:solidFill>
                  <a:srgbClr val="F5BB0F"/>
                </a:solidFill>
                <a:latin typeface="Arial"/>
                <a:cs typeface="Arial"/>
              </a:rPr>
              <a:t>(in particolare sui mosaici: modalità di formazione e trasmissione del repertorio, analisi iconografica delle immagini, formarsi e radicarsi di tradizioni locali (= botteghe); </a:t>
            </a:r>
            <a:r>
              <a:rPr lang="it-IT" sz="2000" i="1" dirty="0">
                <a:solidFill>
                  <a:srgbClr val="F5BB0F"/>
                </a:solidFill>
                <a:latin typeface="Arial"/>
                <a:cs typeface="Arial"/>
              </a:rPr>
              <a:t>status</a:t>
            </a:r>
            <a:r>
              <a:rPr lang="it-IT" sz="2000" dirty="0">
                <a:solidFill>
                  <a:srgbClr val="F5BB0F"/>
                </a:solidFill>
                <a:latin typeface="Arial"/>
                <a:cs typeface="Arial"/>
              </a:rPr>
              <a:t> socio-economico e livello culturale del committente; rapporto decorazione-funzione vano.</a:t>
            </a:r>
          </a:p>
          <a:p>
            <a:pPr marL="342900" indent="-342900" algn="just">
              <a:lnSpc>
                <a:spcPct val="80000"/>
              </a:lnSpc>
              <a:buFontTx/>
              <a:buChar char="-"/>
            </a:pPr>
            <a:endParaRPr lang="it-IT" sz="2000" dirty="0">
              <a:solidFill>
                <a:srgbClr val="F5BB0F"/>
              </a:solidFill>
              <a:latin typeface="Arial"/>
              <a:cs typeface="Arial"/>
            </a:endParaRPr>
          </a:p>
          <a:p>
            <a:pPr marL="342900" indent="-342900" algn="just">
              <a:lnSpc>
                <a:spcPct val="80000"/>
              </a:lnSpc>
              <a:buFontTx/>
              <a:buChar char="-"/>
            </a:pPr>
            <a:r>
              <a:rPr lang="it-IT" sz="2000" b="1" dirty="0">
                <a:solidFill>
                  <a:srgbClr val="F5BB0F"/>
                </a:solidFill>
                <a:latin typeface="Arial"/>
                <a:cs typeface="Arial"/>
              </a:rPr>
              <a:t>Approccio tecnico </a:t>
            </a:r>
          </a:p>
          <a:p>
            <a:pPr marL="342900" indent="-342900" algn="just">
              <a:lnSpc>
                <a:spcPct val="80000"/>
              </a:lnSpc>
              <a:buFontTx/>
              <a:buChar char="-"/>
            </a:pPr>
            <a:endParaRPr lang="it-IT" sz="2000" b="1" dirty="0">
              <a:solidFill>
                <a:srgbClr val="F5BB0F"/>
              </a:solidFill>
              <a:latin typeface="Arial"/>
              <a:cs typeface="Arial"/>
            </a:endParaRPr>
          </a:p>
          <a:p>
            <a:pPr algn="just">
              <a:lnSpc>
                <a:spcPct val="80000"/>
              </a:lnSpc>
            </a:pPr>
            <a:r>
              <a:rPr lang="it-IT" sz="2000" dirty="0">
                <a:solidFill>
                  <a:srgbClr val="F5BB0F"/>
                </a:solidFill>
                <a:latin typeface="Arial"/>
                <a:cs typeface="Arial"/>
              </a:rPr>
              <a:t>1. modalità di preparazione del sottofondo;</a:t>
            </a:r>
          </a:p>
          <a:p>
            <a:pPr algn="just">
              <a:lnSpc>
                <a:spcPct val="80000"/>
              </a:lnSpc>
              <a:buFontTx/>
              <a:buNone/>
            </a:pPr>
            <a:r>
              <a:rPr lang="it-IT" sz="2000" dirty="0">
                <a:solidFill>
                  <a:srgbClr val="F5BB0F"/>
                </a:solidFill>
                <a:latin typeface="Arial"/>
                <a:cs typeface="Arial"/>
              </a:rPr>
              <a:t>2. principi della costruzione degli schemi geometrici e della impaginazione delle immagini figurate; </a:t>
            </a:r>
          </a:p>
          <a:p>
            <a:pPr algn="just">
              <a:lnSpc>
                <a:spcPct val="80000"/>
              </a:lnSpc>
              <a:buFontTx/>
              <a:buNone/>
            </a:pPr>
            <a:r>
              <a:rPr lang="it-IT" sz="2000" dirty="0">
                <a:solidFill>
                  <a:srgbClr val="F5BB0F"/>
                </a:solidFill>
                <a:latin typeface="Arial"/>
                <a:cs typeface="Arial"/>
              </a:rPr>
              <a:t>3. organizzazione della bottega;</a:t>
            </a:r>
          </a:p>
          <a:p>
            <a:pPr algn="just">
              <a:lnSpc>
                <a:spcPct val="80000"/>
              </a:lnSpc>
              <a:buFontTx/>
              <a:buNone/>
            </a:pPr>
            <a:r>
              <a:rPr lang="it-IT" sz="2000" dirty="0">
                <a:solidFill>
                  <a:srgbClr val="F5BB0F"/>
                </a:solidFill>
                <a:latin typeface="Arial"/>
                <a:cs typeface="Arial"/>
              </a:rPr>
              <a:t>4. approvvigionamento dei materiali.</a:t>
            </a:r>
          </a:p>
          <a:p>
            <a:pPr algn="just">
              <a:lnSpc>
                <a:spcPct val="80000"/>
              </a:lnSpc>
              <a:buFontTx/>
              <a:buNone/>
            </a:pPr>
            <a:endParaRPr lang="it-IT" sz="2000" dirty="0">
              <a:solidFill>
                <a:srgbClr val="F5BB0F"/>
              </a:solidFill>
              <a:latin typeface="Arial"/>
              <a:cs typeface="Arial"/>
            </a:endParaRPr>
          </a:p>
          <a:p>
            <a:pPr algn="just">
              <a:lnSpc>
                <a:spcPct val="80000"/>
              </a:lnSpc>
              <a:buFontTx/>
              <a:buNone/>
            </a:pPr>
            <a:r>
              <a:rPr lang="it-IT" sz="2000" dirty="0">
                <a:solidFill>
                  <a:srgbClr val="F5BB0F"/>
                </a:solidFill>
                <a:latin typeface="Arial"/>
                <a:cs typeface="Arial"/>
              </a:rPr>
              <a:t>E’ importante capire l’originario </a:t>
            </a:r>
            <a:r>
              <a:rPr lang="it-IT" sz="2000" b="1" dirty="0">
                <a:solidFill>
                  <a:srgbClr val="F5BB0F"/>
                </a:solidFill>
                <a:latin typeface="Arial"/>
                <a:cs typeface="Arial"/>
              </a:rPr>
              <a:t>contesto</a:t>
            </a:r>
            <a:r>
              <a:rPr lang="it-IT" sz="2000" dirty="0">
                <a:solidFill>
                  <a:srgbClr val="F5BB0F"/>
                </a:solidFill>
                <a:latin typeface="Arial"/>
                <a:cs typeface="Arial"/>
              </a:rPr>
              <a:t> di appartenenza del mosaico.</a:t>
            </a:r>
          </a:p>
          <a:p>
            <a:pPr algn="just">
              <a:lnSpc>
                <a:spcPct val="80000"/>
              </a:lnSpc>
              <a:buFontTx/>
              <a:buNone/>
            </a:pPr>
            <a:endParaRPr lang="it-IT" sz="2000" dirty="0">
              <a:solidFill>
                <a:srgbClr val="F5BB0F"/>
              </a:solidFill>
              <a:latin typeface="Arial"/>
              <a:cs typeface="Arial"/>
            </a:endParaRPr>
          </a:p>
          <a:p>
            <a:pPr algn="just">
              <a:lnSpc>
                <a:spcPct val="80000"/>
              </a:lnSpc>
              <a:buFontTx/>
              <a:buNone/>
            </a:pPr>
            <a:endParaRPr lang="it-IT" sz="2000" dirty="0">
              <a:solidFill>
                <a:srgbClr val="F5BB0F"/>
              </a:solidFill>
              <a:latin typeface="Arial"/>
              <a:cs typeface="Arial"/>
            </a:endParaRPr>
          </a:p>
          <a:p>
            <a:pPr algn="just">
              <a:lnSpc>
                <a:spcPct val="80000"/>
              </a:lnSpc>
              <a:buFontTx/>
              <a:buNone/>
            </a:pPr>
            <a:r>
              <a:rPr lang="it-IT" sz="2000" b="1" dirty="0">
                <a:solidFill>
                  <a:srgbClr val="F5BB0F"/>
                </a:solidFill>
                <a:latin typeface="Arial"/>
                <a:cs typeface="Arial"/>
              </a:rPr>
              <a:t>Progetto: </a:t>
            </a:r>
            <a:r>
              <a:rPr lang="it-IT" sz="2000" b="1" dirty="0" err="1">
                <a:solidFill>
                  <a:srgbClr val="F5BB0F"/>
                </a:solidFill>
                <a:latin typeface="Arial"/>
                <a:cs typeface="Arial"/>
              </a:rPr>
              <a:t>tess.beniculturali.unipd.it</a:t>
            </a:r>
            <a:endParaRPr lang="it-IT" sz="2000" b="1" dirty="0">
              <a:solidFill>
                <a:srgbClr val="F5BB0F"/>
              </a:solidFill>
              <a:latin typeface="Arial"/>
              <a:cs typeface="Arial"/>
            </a:endParaRPr>
          </a:p>
        </p:txBody>
      </p:sp>
    </p:spTree>
    <p:extLst>
      <p:ext uri="{BB962C8B-B14F-4D97-AF65-F5344CB8AC3E}">
        <p14:creationId xmlns:p14="http://schemas.microsoft.com/office/powerpoint/2010/main" val="3335301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6721" y="346697"/>
            <a:ext cx="8633936" cy="923330"/>
          </a:xfrm>
          <a:prstGeom prst="rect">
            <a:avLst/>
          </a:prstGeom>
          <a:noFill/>
        </p:spPr>
        <p:txBody>
          <a:bodyPr wrap="square" rtlCol="0">
            <a:spAutoFit/>
          </a:bodyPr>
          <a:lstStyle/>
          <a:p>
            <a:pPr algn="just"/>
            <a:r>
              <a:rPr lang="it-IT" dirty="0">
                <a:solidFill>
                  <a:srgbClr val="F5BB0F"/>
                </a:solidFill>
              </a:rPr>
              <a:t>Anche i </a:t>
            </a:r>
            <a:r>
              <a:rPr lang="it-IT" b="1" i="1" dirty="0" err="1">
                <a:solidFill>
                  <a:srgbClr val="F5BB0F"/>
                </a:solidFill>
              </a:rPr>
              <a:t>cubicula</a:t>
            </a:r>
            <a:r>
              <a:rPr lang="it-IT" dirty="0">
                <a:solidFill>
                  <a:srgbClr val="F5BB0F"/>
                </a:solidFill>
              </a:rPr>
              <a:t> (piccoli ambienti che fungevano da camera da letto da </a:t>
            </a:r>
            <a:r>
              <a:rPr lang="it-IT" i="1" dirty="0">
                <a:solidFill>
                  <a:srgbClr val="F5BB0F"/>
                </a:solidFill>
              </a:rPr>
              <a:t>cubare</a:t>
            </a:r>
            <a:r>
              <a:rPr lang="it-IT" dirty="0">
                <a:solidFill>
                  <a:srgbClr val="F5BB0F"/>
                </a:solidFill>
              </a:rPr>
              <a:t> = giacere),</a:t>
            </a:r>
            <a:r>
              <a:rPr lang="it-IT" i="1" dirty="0">
                <a:solidFill>
                  <a:srgbClr val="F5BB0F"/>
                </a:solidFill>
              </a:rPr>
              <a:t> </a:t>
            </a:r>
            <a:r>
              <a:rPr lang="it-IT" dirty="0">
                <a:solidFill>
                  <a:srgbClr val="F5BB0F"/>
                </a:solidFill>
              </a:rPr>
              <a:t>dotati di letti lignei e di soffitto voltato in corrispondenza del letto (alcova) presentano una decorazione pavimentale sotto il letto a più semplice del resto della stanza.</a:t>
            </a:r>
            <a:endParaRPr lang="it-IT" b="1" dirty="0">
              <a:solidFill>
                <a:srgbClr val="F5BB0F"/>
              </a:solidFill>
            </a:endParaRPr>
          </a:p>
        </p:txBody>
      </p:sp>
      <p:pic>
        <p:nvPicPr>
          <p:cNvPr id="3" name="Immagine 2"/>
          <p:cNvPicPr>
            <a:picLocks noChangeAspect="1"/>
          </p:cNvPicPr>
          <p:nvPr/>
        </p:nvPicPr>
        <p:blipFill>
          <a:blip r:embed="rId2"/>
          <a:stretch>
            <a:fillRect/>
          </a:stretch>
        </p:blipFill>
        <p:spPr>
          <a:xfrm>
            <a:off x="256721" y="1818140"/>
            <a:ext cx="5182117" cy="3883610"/>
          </a:xfrm>
          <a:prstGeom prst="rect">
            <a:avLst/>
          </a:prstGeom>
        </p:spPr>
      </p:pic>
      <p:pic>
        <p:nvPicPr>
          <p:cNvPr id="4" name="Immagine 3"/>
          <p:cNvPicPr>
            <a:picLocks noChangeAspect="1"/>
          </p:cNvPicPr>
          <p:nvPr/>
        </p:nvPicPr>
        <p:blipFill>
          <a:blip r:embed="rId3"/>
          <a:stretch>
            <a:fillRect/>
          </a:stretch>
        </p:blipFill>
        <p:spPr>
          <a:xfrm>
            <a:off x="5936534" y="1818140"/>
            <a:ext cx="2954123" cy="3823864"/>
          </a:xfrm>
          <a:prstGeom prst="rect">
            <a:avLst/>
          </a:prstGeom>
        </p:spPr>
      </p:pic>
    </p:spTree>
    <p:extLst>
      <p:ext uri="{BB962C8B-B14F-4D97-AF65-F5344CB8AC3E}">
        <p14:creationId xmlns:p14="http://schemas.microsoft.com/office/powerpoint/2010/main" val="3120122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03-2457837 alle 16.47.1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0273" y="1331518"/>
            <a:ext cx="7106258" cy="5303796"/>
          </a:xfrm>
          <a:prstGeom prst="rect">
            <a:avLst/>
          </a:prstGeom>
        </p:spPr>
      </p:pic>
      <p:sp>
        <p:nvSpPr>
          <p:cNvPr id="3" name="CasellaDiTesto 2"/>
          <p:cNvSpPr txBox="1"/>
          <p:nvPr/>
        </p:nvSpPr>
        <p:spPr>
          <a:xfrm>
            <a:off x="296274" y="273149"/>
            <a:ext cx="8593008" cy="646331"/>
          </a:xfrm>
          <a:prstGeom prst="rect">
            <a:avLst/>
          </a:prstGeom>
          <a:noFill/>
        </p:spPr>
        <p:txBody>
          <a:bodyPr wrap="square" rtlCol="0">
            <a:spAutoFit/>
          </a:bodyPr>
          <a:lstStyle/>
          <a:p>
            <a:pPr algn="ctr"/>
            <a:r>
              <a:rPr lang="it-IT" dirty="0">
                <a:solidFill>
                  <a:srgbClr val="F5BB0F"/>
                </a:solidFill>
              </a:rPr>
              <a:t>Un caso di grande interesse per quanto riguarda il nesso vano-soggetto musivo è la </a:t>
            </a:r>
            <a:r>
              <a:rPr lang="it-IT" b="1" dirty="0">
                <a:solidFill>
                  <a:srgbClr val="F5BB0F"/>
                </a:solidFill>
              </a:rPr>
              <a:t>Villa del Casale a Piazza Armerina </a:t>
            </a:r>
            <a:r>
              <a:rPr lang="it-IT" dirty="0">
                <a:solidFill>
                  <a:srgbClr val="F5BB0F"/>
                </a:solidFill>
              </a:rPr>
              <a:t>(IV sec. d.C.): studi di Patrizio </a:t>
            </a:r>
            <a:r>
              <a:rPr lang="it-IT" dirty="0" err="1">
                <a:solidFill>
                  <a:srgbClr val="F5BB0F"/>
                </a:solidFill>
              </a:rPr>
              <a:t>Pensabene</a:t>
            </a:r>
            <a:endParaRPr lang="it-IT" dirty="0">
              <a:solidFill>
                <a:srgbClr val="F5BB0F"/>
              </a:solidFill>
            </a:endParaRPr>
          </a:p>
        </p:txBody>
      </p:sp>
    </p:spTree>
    <p:extLst>
      <p:ext uri="{BB962C8B-B14F-4D97-AF65-F5344CB8AC3E}">
        <p14:creationId xmlns:p14="http://schemas.microsoft.com/office/powerpoint/2010/main" val="3521903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 aerm06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4702" y="823774"/>
            <a:ext cx="4419765" cy="6040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Text Box 4"/>
          <p:cNvSpPr txBox="1">
            <a:spLocks noChangeArrowheads="1"/>
          </p:cNvSpPr>
          <p:nvPr/>
        </p:nvSpPr>
        <p:spPr bwMode="auto">
          <a:xfrm>
            <a:off x="2566550" y="132007"/>
            <a:ext cx="38792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000" b="1" dirty="0">
                <a:solidFill>
                  <a:srgbClr val="F5BB0F"/>
                </a:solidFill>
              </a:rPr>
              <a:t>Rapporto decorazione – ambiente</a:t>
            </a:r>
          </a:p>
        </p:txBody>
      </p:sp>
      <p:sp>
        <p:nvSpPr>
          <p:cNvPr id="58374" name="Oval 6"/>
          <p:cNvSpPr>
            <a:spLocks noChangeArrowheads="1"/>
          </p:cNvSpPr>
          <p:nvPr/>
        </p:nvSpPr>
        <p:spPr bwMode="auto">
          <a:xfrm>
            <a:off x="5671051" y="5352989"/>
            <a:ext cx="358775" cy="287338"/>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8376" name="Line 8"/>
          <p:cNvSpPr>
            <a:spLocks noChangeShapeType="1"/>
          </p:cNvSpPr>
          <p:nvPr/>
        </p:nvSpPr>
        <p:spPr bwMode="auto">
          <a:xfrm flipH="1">
            <a:off x="2566550" y="5479016"/>
            <a:ext cx="3059389" cy="161311"/>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58377" name="Picture 9" descr="sala delle frizioni_piazza armerin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6259" y="3649182"/>
            <a:ext cx="2306665" cy="2728284"/>
          </a:xfrm>
          <a:prstGeom prst="rect">
            <a:avLst/>
          </a:prstGeom>
          <a:noFill/>
          <a:extLst>
            <a:ext uri="{909E8E84-426E-40dd-AFC4-6F175D3DCCD1}">
              <a14:hiddenFill xmlns:a14="http://schemas.microsoft.com/office/drawing/2010/main" xmlns="">
                <a:solidFill>
                  <a:srgbClr val="FFFFFF"/>
                </a:solidFill>
              </a14:hiddenFill>
            </a:ext>
          </a:extLst>
        </p:spPr>
      </p:pic>
      <p:sp>
        <p:nvSpPr>
          <p:cNvPr id="58378" name="Oval 10"/>
          <p:cNvSpPr>
            <a:spLocks noChangeArrowheads="1"/>
          </p:cNvSpPr>
          <p:nvPr/>
        </p:nvSpPr>
        <p:spPr bwMode="auto">
          <a:xfrm>
            <a:off x="5237664" y="2432993"/>
            <a:ext cx="576262" cy="433387"/>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8379" name="Line 11"/>
          <p:cNvSpPr>
            <a:spLocks noChangeShapeType="1"/>
          </p:cNvSpPr>
          <p:nvPr/>
        </p:nvSpPr>
        <p:spPr bwMode="auto">
          <a:xfrm flipH="1">
            <a:off x="3242924" y="2630912"/>
            <a:ext cx="1971125"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58380" name="Picture 12" descr="Cubicolo_piazza armerin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468" y="532117"/>
            <a:ext cx="2753124" cy="248402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159420" y="2921835"/>
            <a:ext cx="3906638" cy="646331"/>
          </a:xfrm>
          <a:prstGeom prst="rect">
            <a:avLst/>
          </a:prstGeom>
          <a:noFill/>
        </p:spPr>
        <p:txBody>
          <a:bodyPr wrap="none" rtlCol="0">
            <a:spAutoFit/>
          </a:bodyPr>
          <a:lstStyle/>
          <a:p>
            <a:pPr algn="ctr"/>
            <a:r>
              <a:rPr lang="it-IT" dirty="0">
                <a:solidFill>
                  <a:srgbClr val="F5BB0F"/>
                </a:solidFill>
              </a:rPr>
              <a:t>Amore e Psiche: appartamento </a:t>
            </a:r>
            <a:r>
              <a:rPr lang="it-IT" i="1" dirty="0">
                <a:solidFill>
                  <a:srgbClr val="F5BB0F"/>
                </a:solidFill>
              </a:rPr>
              <a:t>domina</a:t>
            </a:r>
          </a:p>
          <a:p>
            <a:pPr algn="ctr"/>
            <a:r>
              <a:rPr lang="it-IT" dirty="0">
                <a:solidFill>
                  <a:srgbClr val="F5BB0F"/>
                </a:solidFill>
              </a:rPr>
              <a:t>(allusione amore matrimoniale)</a:t>
            </a:r>
          </a:p>
        </p:txBody>
      </p:sp>
      <p:sp>
        <p:nvSpPr>
          <p:cNvPr id="3" name="CasellaDiTesto 2"/>
          <p:cNvSpPr txBox="1"/>
          <p:nvPr/>
        </p:nvSpPr>
        <p:spPr>
          <a:xfrm>
            <a:off x="87126" y="6377466"/>
            <a:ext cx="4224935" cy="369332"/>
          </a:xfrm>
          <a:prstGeom prst="rect">
            <a:avLst/>
          </a:prstGeom>
          <a:noFill/>
        </p:spPr>
        <p:txBody>
          <a:bodyPr wrap="none" rtlCol="0">
            <a:spAutoFit/>
          </a:bodyPr>
          <a:lstStyle/>
          <a:p>
            <a:r>
              <a:rPr lang="it-IT" dirty="0">
                <a:solidFill>
                  <a:srgbClr val="F5BB0F"/>
                </a:solidFill>
              </a:rPr>
              <a:t>Scena unzione in un’esedra del </a:t>
            </a:r>
            <a:r>
              <a:rPr lang="it-IT" i="1" dirty="0" err="1">
                <a:solidFill>
                  <a:srgbClr val="F5BB0F"/>
                </a:solidFill>
              </a:rPr>
              <a:t>frigidarium</a:t>
            </a:r>
            <a:endParaRPr lang="it-IT" i="1" dirty="0">
              <a:solidFill>
                <a:srgbClr val="F5BB0F"/>
              </a:solidFill>
            </a:endParaRPr>
          </a:p>
        </p:txBody>
      </p:sp>
    </p:spTree>
    <p:extLst>
      <p:ext uri="{BB962C8B-B14F-4D97-AF65-F5344CB8AC3E}">
        <p14:creationId xmlns:p14="http://schemas.microsoft.com/office/powerpoint/2010/main" val="80324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231536" y="219561"/>
            <a:ext cx="8687279"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it-IT" b="1" dirty="0">
                <a:solidFill>
                  <a:srgbClr val="F5BB0F"/>
                </a:solidFill>
              </a:rPr>
              <a:t>L’analisi dei mosaici mostra anche il livello culturale del committente: </a:t>
            </a:r>
          </a:p>
          <a:p>
            <a:pPr algn="ctr"/>
            <a:r>
              <a:rPr lang="it-IT" b="1" dirty="0">
                <a:solidFill>
                  <a:srgbClr val="F5BB0F"/>
                </a:solidFill>
              </a:rPr>
              <a:t>es. vestibolo con Ulisse che vince Polifemo.</a:t>
            </a:r>
          </a:p>
          <a:p>
            <a:pPr algn="ctr"/>
            <a:endParaRPr lang="it-IT" b="1" dirty="0">
              <a:solidFill>
                <a:srgbClr val="F5BB0F"/>
              </a:solidFill>
            </a:endParaRPr>
          </a:p>
        </p:txBody>
      </p:sp>
      <p:pic>
        <p:nvPicPr>
          <p:cNvPr id="57351" name="Picture 7" descr="Polifemo_piazza armerin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2037" y="1043368"/>
            <a:ext cx="4664075" cy="5399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5632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5842" y="66569"/>
            <a:ext cx="8875615" cy="1446550"/>
          </a:xfrm>
          <a:prstGeom prst="rect">
            <a:avLst/>
          </a:prstGeom>
          <a:noFill/>
        </p:spPr>
        <p:txBody>
          <a:bodyPr wrap="square" rtlCol="0">
            <a:spAutoFit/>
          </a:bodyPr>
          <a:lstStyle/>
          <a:p>
            <a:pPr algn="ctr"/>
            <a:r>
              <a:rPr lang="it-IT" sz="2800" dirty="0">
                <a:solidFill>
                  <a:srgbClr val="F5BB0F"/>
                </a:solidFill>
              </a:rPr>
              <a:t>Rivestimenti parietali (</a:t>
            </a:r>
            <a:r>
              <a:rPr lang="it-IT" sz="2000" dirty="0">
                <a:solidFill>
                  <a:srgbClr val="F5BB0F"/>
                </a:solidFill>
              </a:rPr>
              <a:t>impermeabilizzare, proteggere e decorare </a:t>
            </a:r>
            <a:r>
              <a:rPr lang="it-IT" sz="2800" dirty="0">
                <a:solidFill>
                  <a:srgbClr val="F5BB0F"/>
                </a:solidFill>
              </a:rPr>
              <a:t>)</a:t>
            </a:r>
          </a:p>
          <a:p>
            <a:pPr algn="just"/>
            <a:r>
              <a:rPr lang="it-IT" sz="2000" dirty="0">
                <a:solidFill>
                  <a:srgbClr val="F5BB0F"/>
                </a:solidFill>
              </a:rPr>
              <a:t>L’uso di intonaci preparati con vari strati di malta è accertato in Campania a partire dal </a:t>
            </a:r>
            <a:r>
              <a:rPr lang="it-IT" sz="2000" b="1" dirty="0">
                <a:solidFill>
                  <a:srgbClr val="F5BB0F"/>
                </a:solidFill>
              </a:rPr>
              <a:t>III sec. a.C. </a:t>
            </a:r>
            <a:r>
              <a:rPr lang="it-IT" sz="2000" dirty="0">
                <a:solidFill>
                  <a:srgbClr val="F5BB0F"/>
                </a:solidFill>
              </a:rPr>
              <a:t>(ma sono noti precedenti esempi greci coloniali di rivestimenti di strutture lapidee con intonaci bianchi sottili per imitare il marmo).</a:t>
            </a:r>
          </a:p>
        </p:txBody>
      </p:sp>
      <p:pic>
        <p:nvPicPr>
          <p:cNvPr id="3" name="Picture 2" descr="rivestimento intonacix"/>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1394" y="1625565"/>
            <a:ext cx="4310063"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asellaDiTesto 3"/>
          <p:cNvSpPr txBox="1"/>
          <p:nvPr/>
        </p:nvSpPr>
        <p:spPr>
          <a:xfrm>
            <a:off x="105842" y="1490799"/>
            <a:ext cx="4384886" cy="5324535"/>
          </a:xfrm>
          <a:prstGeom prst="rect">
            <a:avLst/>
          </a:prstGeom>
          <a:noFill/>
        </p:spPr>
        <p:txBody>
          <a:bodyPr wrap="square" rtlCol="0">
            <a:spAutoFit/>
          </a:bodyPr>
          <a:lstStyle/>
          <a:p>
            <a:pPr algn="just"/>
            <a:r>
              <a:rPr lang="it-IT" sz="2000" dirty="0">
                <a:solidFill>
                  <a:srgbClr val="F5BB0F"/>
                </a:solidFill>
              </a:rPr>
              <a:t>Vitruvio (VII.3.5-7) raccomanda che gli intonaci siano costituiti da sette strati successivi di calce: i primi tre più grossolani misti a sabbia e gli ultimi tre fini con polvere di marmo. Sull’ultimo, dopo aver ben levigato la superficie, si dipinge applicando i colori sull’intonaco ancora fresco, così che non si stacchino e durino per sempre.</a:t>
            </a:r>
          </a:p>
          <a:p>
            <a:pPr algn="just"/>
            <a:r>
              <a:rPr lang="it-IT" sz="2000" dirty="0">
                <a:solidFill>
                  <a:srgbClr val="F5BB0F"/>
                </a:solidFill>
              </a:rPr>
              <a:t>Ma archeologicamente si sono visti tre strati sovrapposti: il primo di calce e sabbia (granuloso) di </a:t>
            </a:r>
            <a:r>
              <a:rPr lang="it-IT" sz="2000" dirty="0" err="1">
                <a:solidFill>
                  <a:srgbClr val="F5BB0F"/>
                </a:solidFill>
              </a:rPr>
              <a:t>ca</a:t>
            </a:r>
            <a:r>
              <a:rPr lang="it-IT" sz="2000" dirty="0">
                <a:solidFill>
                  <a:srgbClr val="F5BB0F"/>
                </a:solidFill>
              </a:rPr>
              <a:t>. 3-5 cm (su cui talvolta si tracciavano linee-incisioni che favorissero una buona aderenza del successivo); il secondo di malta e sabbia fine (2-4 cm) lisciata; il terzo di calce pura lisciata (1-2 mm).</a:t>
            </a:r>
          </a:p>
        </p:txBody>
      </p:sp>
    </p:spTree>
    <p:extLst>
      <p:ext uri="{BB962C8B-B14F-4D97-AF65-F5344CB8AC3E}">
        <p14:creationId xmlns:p14="http://schemas.microsoft.com/office/powerpoint/2010/main" val="2602934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 5a 1.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584208" y="2420633"/>
            <a:ext cx="3755495" cy="4857559"/>
          </a:xfrm>
          <a:prstGeom prst="rect">
            <a:avLst/>
          </a:prstGeom>
        </p:spPr>
      </p:pic>
      <p:sp>
        <p:nvSpPr>
          <p:cNvPr id="4" name="CasellaDiTesto 3"/>
          <p:cNvSpPr txBox="1"/>
          <p:nvPr/>
        </p:nvSpPr>
        <p:spPr>
          <a:xfrm>
            <a:off x="151203" y="43454"/>
            <a:ext cx="8739532" cy="3170099"/>
          </a:xfrm>
          <a:prstGeom prst="rect">
            <a:avLst/>
          </a:prstGeom>
          <a:noFill/>
        </p:spPr>
        <p:txBody>
          <a:bodyPr wrap="square" rtlCol="0">
            <a:spAutoFit/>
          </a:bodyPr>
          <a:lstStyle/>
          <a:p>
            <a:pPr algn="just"/>
            <a:r>
              <a:rPr lang="it-IT" sz="2000" b="1" dirty="0">
                <a:solidFill>
                  <a:srgbClr val="F5BB0F"/>
                </a:solidFill>
              </a:rPr>
              <a:t>Tecnica affresco</a:t>
            </a:r>
            <a:r>
              <a:rPr lang="it-IT" dirty="0">
                <a:solidFill>
                  <a:srgbClr val="F5BB0F"/>
                </a:solidFill>
              </a:rPr>
              <a:t>: i colori venivano apposti sull’ultimo strato di calce prima che la sua presa fosse ultimata. Si preparava una superficie di intonaco limitata cominciando dall’alto del muro per non sporcare il lavoro già fatto. L’ultimo strato di intonaco e la sua decorazione scendevano a fasce orizzontali corrispondenti ad altrettante giornate di lavoro (talvolta ancora visibili). Prima di stendere il colore poteva essere segnato un disegno preparatorio, graffito a stecca e compasso nel caso implicasse motivi sottili o circolari, impresso nella base ancora molle con il cordino del filo a piombo per le linee verticali,  oppure schizzato in ocra, realizzando una vera e propria sinopia, specie per i soggetti architettonici. Le cesure delle varie giornate erano mascherate dal colore e dal disegno della successiva decorazione pittorica, procedimento che richiedeva un’estrema abilità per rendere invisibili i punti di raccordo.</a:t>
            </a:r>
          </a:p>
        </p:txBody>
      </p:sp>
      <p:sp>
        <p:nvSpPr>
          <p:cNvPr id="5" name="CasellaDiTesto 4"/>
          <p:cNvSpPr txBox="1"/>
          <p:nvPr/>
        </p:nvSpPr>
        <p:spPr>
          <a:xfrm>
            <a:off x="151202" y="3099237"/>
            <a:ext cx="3704473" cy="3416320"/>
          </a:xfrm>
          <a:prstGeom prst="rect">
            <a:avLst/>
          </a:prstGeom>
          <a:noFill/>
        </p:spPr>
        <p:txBody>
          <a:bodyPr wrap="square" rtlCol="0">
            <a:spAutoFit/>
          </a:bodyPr>
          <a:lstStyle/>
          <a:p>
            <a:pPr algn="just"/>
            <a:r>
              <a:rPr lang="it-IT" dirty="0">
                <a:solidFill>
                  <a:srgbClr val="F5BB0F"/>
                </a:solidFill>
              </a:rPr>
              <a:t>Vitruvio VII, 7-14 enumera 16 colori, di cui alcuni naturali, ottenuti da un minerale tritato, 2 organici (il nero ottenuto per calcinazione della resina o della vinaccia e il rosso porpora che si estrae dai murici) e altri composti (conferme da analisi chimiche). L’aspetto finale dell’affresco era lucente grazie a una lucidatura a base di polvere di marmo o talvolta a cera, normalmente applicata al solo cinabro.</a:t>
            </a:r>
          </a:p>
        </p:txBody>
      </p:sp>
    </p:spTree>
    <p:extLst>
      <p:ext uri="{BB962C8B-B14F-4D97-AF65-F5344CB8AC3E}">
        <p14:creationId xmlns:p14="http://schemas.microsoft.com/office/powerpoint/2010/main" val="307250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7904" y="740791"/>
            <a:ext cx="8637470" cy="5324535"/>
          </a:xfrm>
          <a:prstGeom prst="rect">
            <a:avLst/>
          </a:prstGeom>
          <a:noFill/>
        </p:spPr>
        <p:txBody>
          <a:bodyPr wrap="square" rtlCol="0">
            <a:spAutoFit/>
          </a:bodyPr>
          <a:lstStyle/>
          <a:p>
            <a:pPr algn="just"/>
            <a:r>
              <a:rPr lang="it-IT" sz="2000" dirty="0">
                <a:solidFill>
                  <a:srgbClr val="F5BB0F"/>
                </a:solidFill>
              </a:rPr>
              <a:t>Una classificazione cronologica degli affreschi romani è stata fatta sulla base delle pitture pompeiane: la prima classificazione nei </a:t>
            </a:r>
            <a:r>
              <a:rPr lang="it-IT" sz="2000" b="1" dirty="0">
                <a:solidFill>
                  <a:srgbClr val="F5BB0F"/>
                </a:solidFill>
              </a:rPr>
              <a:t>quattro stili divenuti canonici </a:t>
            </a:r>
            <a:r>
              <a:rPr lang="it-IT" sz="2000" dirty="0">
                <a:solidFill>
                  <a:srgbClr val="F5BB0F"/>
                </a:solidFill>
              </a:rPr>
              <a:t>si deve all’archeologo tedesco </a:t>
            </a:r>
            <a:r>
              <a:rPr lang="it-IT" sz="2000" b="1" dirty="0">
                <a:solidFill>
                  <a:srgbClr val="F5BB0F"/>
                </a:solidFill>
              </a:rPr>
              <a:t>August </a:t>
            </a:r>
            <a:r>
              <a:rPr lang="it-IT" sz="2000" b="1" dirty="0" err="1">
                <a:solidFill>
                  <a:srgbClr val="F5BB0F"/>
                </a:solidFill>
              </a:rPr>
              <a:t>Mau</a:t>
            </a:r>
            <a:r>
              <a:rPr lang="it-IT" sz="2000" b="1" dirty="0">
                <a:solidFill>
                  <a:srgbClr val="F5BB0F"/>
                </a:solidFill>
              </a:rPr>
              <a:t> </a:t>
            </a:r>
            <a:r>
              <a:rPr lang="it-IT" sz="2000" dirty="0">
                <a:solidFill>
                  <a:srgbClr val="F5BB0F"/>
                </a:solidFill>
              </a:rPr>
              <a:t>sul finire dell’Ottocento.</a:t>
            </a:r>
          </a:p>
          <a:p>
            <a:pPr algn="just"/>
            <a:endParaRPr lang="it-IT" sz="2000" dirty="0">
              <a:solidFill>
                <a:srgbClr val="F5BB0F"/>
              </a:solidFill>
            </a:endParaRPr>
          </a:p>
          <a:p>
            <a:pPr algn="just"/>
            <a:r>
              <a:rPr lang="it-IT" sz="2000" dirty="0">
                <a:solidFill>
                  <a:srgbClr val="F5BB0F"/>
                </a:solidFill>
              </a:rPr>
              <a:t>Da un punto di vista metodologico ha ancora senso oggi parlare di quattro stili pompeiani, ove li si intenda sotto un profilo strettamente storico, quali epoche dominate da gusti differenti, con passaggi non rigidamente definiti. Le decorazioni della fase finale di uno stile sono più affini a quelle della fase iniziale dello stile successivo che a quelle della fase iniziale dello stile in questione; con questo, tuttavia, esse condividono ancora determinati elementi costitutivi, che non saranno più tipici nell'epoca successiva. </a:t>
            </a:r>
          </a:p>
          <a:p>
            <a:pPr algn="just"/>
            <a:endParaRPr lang="it-IT" sz="2000" dirty="0">
              <a:solidFill>
                <a:srgbClr val="F5BB0F"/>
              </a:solidFill>
            </a:endParaRPr>
          </a:p>
          <a:p>
            <a:pPr algn="just"/>
            <a:r>
              <a:rPr lang="it-IT" sz="2000" dirty="0">
                <a:solidFill>
                  <a:srgbClr val="F5BB0F"/>
                </a:solidFill>
              </a:rPr>
              <a:t>Da molto tempo i quattro stili sono considerati punti di riferimento nella storia della pittura murale romana, anche al di fuori della Campania. In effetti, sempre più di frequente si rilevano analogie in tutte le Provincie dell'impero romano. Ciò è importante per una migliore comprensione sia della coerenza di principio dell'evoluzione stilistica, sia delle differenze regionali e sociologiche.</a:t>
            </a:r>
          </a:p>
        </p:txBody>
      </p:sp>
    </p:spTree>
    <p:extLst>
      <p:ext uri="{BB962C8B-B14F-4D97-AF65-F5344CB8AC3E}">
        <p14:creationId xmlns:p14="http://schemas.microsoft.com/office/powerpoint/2010/main" val="2092513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87313" y="3952875"/>
            <a:ext cx="48577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Esempi di I stile da Ercolano: Casa Sannitica, </a:t>
            </a:r>
          </a:p>
          <a:p>
            <a:r>
              <a:rPr lang="it-IT"/>
              <a:t>fauces</a:t>
            </a:r>
          </a:p>
        </p:txBody>
      </p:sp>
      <p:sp>
        <p:nvSpPr>
          <p:cNvPr id="3" name="Rettangolo 2"/>
          <p:cNvSpPr/>
          <p:nvPr/>
        </p:nvSpPr>
        <p:spPr>
          <a:xfrm>
            <a:off x="408249" y="372379"/>
            <a:ext cx="8225442" cy="1231106"/>
          </a:xfrm>
          <a:prstGeom prst="rect">
            <a:avLst/>
          </a:prstGeom>
        </p:spPr>
        <p:txBody>
          <a:bodyPr wrap="square">
            <a:spAutoFit/>
          </a:bodyPr>
          <a:lstStyle/>
          <a:p>
            <a:pPr algn="just"/>
            <a:r>
              <a:rPr lang="it-IT" sz="2000" b="1" dirty="0">
                <a:solidFill>
                  <a:srgbClr val="F5BB0F"/>
                </a:solidFill>
              </a:rPr>
              <a:t>I stile </a:t>
            </a:r>
            <a:r>
              <a:rPr lang="it-IT" dirty="0">
                <a:solidFill>
                  <a:srgbClr val="F5BB0F"/>
                </a:solidFill>
              </a:rPr>
              <a:t>a imitazione delle murature di conci di pietra squadrati o dei rivestimenti in preziose lastre marmoree policrome tipiche degli edifici più ricchi: ha inizio in Grecia nella prima metà del IV a.C. e con l’ellenismo si diffonde in Italia e non va oltre gli inizi del I a.C.</a:t>
            </a:r>
          </a:p>
        </p:txBody>
      </p:sp>
      <p:pic>
        <p:nvPicPr>
          <p:cNvPr id="4" name="Immagine 3"/>
          <p:cNvPicPr>
            <a:picLocks noChangeAspect="1"/>
          </p:cNvPicPr>
          <p:nvPr/>
        </p:nvPicPr>
        <p:blipFill>
          <a:blip r:embed="rId2"/>
          <a:stretch>
            <a:fillRect/>
          </a:stretch>
        </p:blipFill>
        <p:spPr>
          <a:xfrm>
            <a:off x="2071323" y="1800225"/>
            <a:ext cx="5334000" cy="4305300"/>
          </a:xfrm>
          <a:prstGeom prst="rect">
            <a:avLst/>
          </a:prstGeom>
        </p:spPr>
      </p:pic>
      <p:sp>
        <p:nvSpPr>
          <p:cNvPr id="6" name="CasellaDiTesto 5"/>
          <p:cNvSpPr txBox="1"/>
          <p:nvPr/>
        </p:nvSpPr>
        <p:spPr>
          <a:xfrm>
            <a:off x="2213410" y="6180102"/>
            <a:ext cx="5040713" cy="369332"/>
          </a:xfrm>
          <a:prstGeom prst="rect">
            <a:avLst/>
          </a:prstGeom>
          <a:noFill/>
        </p:spPr>
        <p:txBody>
          <a:bodyPr wrap="none" rtlCol="0">
            <a:spAutoFit/>
          </a:bodyPr>
          <a:lstStyle/>
          <a:p>
            <a:r>
              <a:rPr lang="it-IT" dirty="0">
                <a:solidFill>
                  <a:srgbClr val="F5BB0F"/>
                </a:solidFill>
              </a:rPr>
              <a:t>Casa di Sallustio a Pompe: impianto sannitico III a.C.</a:t>
            </a:r>
          </a:p>
        </p:txBody>
      </p:sp>
    </p:spTree>
    <p:extLst>
      <p:ext uri="{BB962C8B-B14F-4D97-AF65-F5344CB8AC3E}">
        <p14:creationId xmlns:p14="http://schemas.microsoft.com/office/powerpoint/2010/main" val="382405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1921084" y="6362977"/>
            <a:ext cx="453678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dirty="0">
                <a:solidFill>
                  <a:srgbClr val="F5BB0F"/>
                </a:solidFill>
              </a:rPr>
              <a:t>Roma, Palatino, Casa dei Grifi (fine II sec. a.C.)</a:t>
            </a:r>
          </a:p>
        </p:txBody>
      </p:sp>
      <p:sp>
        <p:nvSpPr>
          <p:cNvPr id="3" name="CasellaDiTesto 2"/>
          <p:cNvSpPr txBox="1"/>
          <p:nvPr/>
        </p:nvSpPr>
        <p:spPr>
          <a:xfrm>
            <a:off x="559450" y="159914"/>
            <a:ext cx="8127349" cy="923330"/>
          </a:xfrm>
          <a:prstGeom prst="rect">
            <a:avLst/>
          </a:prstGeom>
          <a:noFill/>
        </p:spPr>
        <p:txBody>
          <a:bodyPr wrap="square" rtlCol="0">
            <a:spAutoFit/>
          </a:bodyPr>
          <a:lstStyle/>
          <a:p>
            <a:pPr algn="just"/>
            <a:r>
              <a:rPr lang="it-IT" b="1" dirty="0">
                <a:solidFill>
                  <a:srgbClr val="F5BB0F"/>
                </a:solidFill>
              </a:rPr>
              <a:t>Il stile</a:t>
            </a:r>
            <a:r>
              <a:rPr lang="it-IT" dirty="0">
                <a:solidFill>
                  <a:srgbClr val="F5BB0F"/>
                </a:solidFill>
              </a:rPr>
              <a:t>, detto anche </a:t>
            </a:r>
            <a:r>
              <a:rPr lang="it-IT" b="1" dirty="0">
                <a:solidFill>
                  <a:srgbClr val="F5BB0F"/>
                </a:solidFill>
              </a:rPr>
              <a:t>stile architettonico</a:t>
            </a:r>
            <a:r>
              <a:rPr lang="it-IT" dirty="0">
                <a:solidFill>
                  <a:srgbClr val="F5BB0F"/>
                </a:solidFill>
              </a:rPr>
              <a:t> e diffuso tra fine II a.C. e l'età augustea, si caratterizza proprio per la presenza di </a:t>
            </a:r>
            <a:r>
              <a:rPr lang="it-IT" b="1" dirty="0">
                <a:solidFill>
                  <a:srgbClr val="F5BB0F"/>
                </a:solidFill>
              </a:rPr>
              <a:t>grandi architetture dipinte a </a:t>
            </a:r>
            <a:r>
              <a:rPr lang="it-IT" b="1" dirty="0" err="1">
                <a:solidFill>
                  <a:srgbClr val="F5BB0F"/>
                </a:solidFill>
              </a:rPr>
              <a:t>trompe</a:t>
            </a:r>
            <a:r>
              <a:rPr lang="it-IT" b="1" dirty="0">
                <a:solidFill>
                  <a:srgbClr val="F5BB0F"/>
                </a:solidFill>
              </a:rPr>
              <a:t> l'</a:t>
            </a:r>
            <a:r>
              <a:rPr lang="it-IT" b="1" dirty="0" err="1">
                <a:solidFill>
                  <a:srgbClr val="F5BB0F"/>
                </a:solidFill>
              </a:rPr>
              <a:t>oeil</a:t>
            </a:r>
            <a:r>
              <a:rPr lang="it-IT" b="1" dirty="0">
                <a:solidFill>
                  <a:srgbClr val="F5BB0F"/>
                </a:solidFill>
              </a:rPr>
              <a:t> su tutta l'estensione della parete: complessità di prospettive architettoniche</a:t>
            </a:r>
            <a:r>
              <a:rPr lang="it-IT" dirty="0">
                <a:solidFill>
                  <a:srgbClr val="F5BB0F"/>
                </a:solidFill>
              </a:rPr>
              <a:t>.</a:t>
            </a:r>
          </a:p>
        </p:txBody>
      </p:sp>
      <p:pic>
        <p:nvPicPr>
          <p:cNvPr id="9" name="Picture 6" descr="img03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a:xfrm>
            <a:off x="1421308" y="1578039"/>
            <a:ext cx="6411006" cy="443901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535765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6064"/>
            <a:ext cx="5171142" cy="3878357"/>
          </a:xfrm>
          <a:prstGeom prst="rect">
            <a:avLst/>
          </a:prstGeom>
        </p:spPr>
      </p:pic>
      <p:pic>
        <p:nvPicPr>
          <p:cNvPr id="2" name="Immagine 1"/>
          <p:cNvPicPr>
            <a:picLocks noChangeAspect="1"/>
          </p:cNvPicPr>
          <p:nvPr/>
        </p:nvPicPr>
        <p:blipFill>
          <a:blip r:embed="rId3"/>
          <a:stretch>
            <a:fillRect/>
          </a:stretch>
        </p:blipFill>
        <p:spPr>
          <a:xfrm>
            <a:off x="3539699" y="2640018"/>
            <a:ext cx="5755504" cy="4217982"/>
          </a:xfrm>
          <a:prstGeom prst="rect">
            <a:avLst/>
          </a:prstGeom>
        </p:spPr>
      </p:pic>
      <p:sp>
        <p:nvSpPr>
          <p:cNvPr id="4" name="CasellaDiTesto 3"/>
          <p:cNvSpPr txBox="1"/>
          <p:nvPr/>
        </p:nvSpPr>
        <p:spPr>
          <a:xfrm>
            <a:off x="447860" y="5727675"/>
            <a:ext cx="2766540" cy="369332"/>
          </a:xfrm>
          <a:prstGeom prst="rect">
            <a:avLst/>
          </a:prstGeom>
          <a:noFill/>
        </p:spPr>
        <p:txBody>
          <a:bodyPr wrap="none" rtlCol="0">
            <a:spAutoFit/>
          </a:bodyPr>
          <a:lstStyle/>
          <a:p>
            <a:r>
              <a:rPr lang="it-IT" dirty="0">
                <a:solidFill>
                  <a:srgbClr val="F5BB0F"/>
                </a:solidFill>
              </a:rPr>
              <a:t>Villa di </a:t>
            </a:r>
            <a:r>
              <a:rPr lang="it-IT" dirty="0" err="1">
                <a:solidFill>
                  <a:srgbClr val="F5BB0F"/>
                </a:solidFill>
              </a:rPr>
              <a:t>Oplontis</a:t>
            </a:r>
            <a:r>
              <a:rPr lang="it-IT" dirty="0">
                <a:solidFill>
                  <a:srgbClr val="F5BB0F"/>
                </a:solidFill>
              </a:rPr>
              <a:t>: metà I a.C. </a:t>
            </a:r>
          </a:p>
        </p:txBody>
      </p:sp>
    </p:spTree>
    <p:extLst>
      <p:ext uri="{BB962C8B-B14F-4D97-AF65-F5344CB8AC3E}">
        <p14:creationId xmlns:p14="http://schemas.microsoft.com/office/powerpoint/2010/main" val="2067973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09800" y="1143000"/>
            <a:ext cx="4613275"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400" b="1" dirty="0">
                <a:solidFill>
                  <a:srgbClr val="FFCC00"/>
                </a:solidFill>
                <a:effectLst>
                  <a:outerShdw blurRad="38100" dist="38100" dir="2700000" algn="tl">
                    <a:srgbClr val="000000"/>
                  </a:outerShdw>
                </a:effectLst>
                <a:cs typeface="+mn-cs"/>
              </a:rPr>
              <a:t>I RIVESTIMENTI PAVIMENTALI</a:t>
            </a:r>
            <a:endParaRPr lang="it-IT" sz="2400" dirty="0">
              <a:solidFill>
                <a:srgbClr val="FFCC00"/>
              </a:solidFill>
              <a:latin typeface="Times New Roman" charset="0"/>
              <a:cs typeface="+mn-cs"/>
            </a:endParaRPr>
          </a:p>
        </p:txBody>
      </p:sp>
      <p:sp>
        <p:nvSpPr>
          <p:cNvPr id="5124" name="Line 4"/>
          <p:cNvSpPr>
            <a:spLocks noChangeShapeType="1"/>
          </p:cNvSpPr>
          <p:nvPr/>
        </p:nvSpPr>
        <p:spPr bwMode="auto">
          <a:xfrm flipH="1">
            <a:off x="1219200" y="1905000"/>
            <a:ext cx="2286000" cy="1066800"/>
          </a:xfrm>
          <a:prstGeom prst="line">
            <a:avLst/>
          </a:prstGeom>
          <a:noFill/>
          <a:ln w="190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5125" name="Line 5"/>
          <p:cNvSpPr>
            <a:spLocks noChangeShapeType="1"/>
          </p:cNvSpPr>
          <p:nvPr/>
        </p:nvSpPr>
        <p:spPr bwMode="auto">
          <a:xfrm flipH="1">
            <a:off x="2286000" y="1981200"/>
            <a:ext cx="1371600" cy="2133600"/>
          </a:xfrm>
          <a:prstGeom prst="line">
            <a:avLst/>
          </a:prstGeom>
          <a:noFill/>
          <a:ln w="190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5126" name="Line 6"/>
          <p:cNvSpPr>
            <a:spLocks noChangeShapeType="1"/>
          </p:cNvSpPr>
          <p:nvPr/>
        </p:nvSpPr>
        <p:spPr bwMode="auto">
          <a:xfrm>
            <a:off x="4191000" y="2057400"/>
            <a:ext cx="0" cy="3048000"/>
          </a:xfrm>
          <a:prstGeom prst="line">
            <a:avLst/>
          </a:prstGeom>
          <a:noFill/>
          <a:ln w="190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5127" name="Line 7"/>
          <p:cNvSpPr>
            <a:spLocks noChangeShapeType="1"/>
          </p:cNvSpPr>
          <p:nvPr/>
        </p:nvSpPr>
        <p:spPr bwMode="auto">
          <a:xfrm>
            <a:off x="4724400" y="2133600"/>
            <a:ext cx="914400" cy="1752600"/>
          </a:xfrm>
          <a:prstGeom prst="line">
            <a:avLst/>
          </a:prstGeom>
          <a:noFill/>
          <a:ln w="190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5128" name="Line 8"/>
          <p:cNvSpPr>
            <a:spLocks noChangeShapeType="1"/>
          </p:cNvSpPr>
          <p:nvPr/>
        </p:nvSpPr>
        <p:spPr bwMode="auto">
          <a:xfrm>
            <a:off x="5181600" y="1905000"/>
            <a:ext cx="1752600" cy="1752600"/>
          </a:xfrm>
          <a:prstGeom prst="line">
            <a:avLst/>
          </a:prstGeom>
          <a:noFill/>
          <a:ln w="1905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5129" name="Text Box 9"/>
          <p:cNvSpPr txBox="1">
            <a:spLocks noChangeArrowheads="1"/>
          </p:cNvSpPr>
          <p:nvPr/>
        </p:nvSpPr>
        <p:spPr bwMode="auto">
          <a:xfrm>
            <a:off x="152400" y="2971800"/>
            <a:ext cx="1544012" cy="677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dirty="0">
                <a:solidFill>
                  <a:srgbClr val="FFCC00"/>
                </a:solidFill>
                <a:latin typeface="+mj-lt"/>
                <a:cs typeface="+mn-cs"/>
              </a:rPr>
              <a:t>a ciottoli</a:t>
            </a:r>
          </a:p>
          <a:p>
            <a:pPr>
              <a:buFontTx/>
              <a:buChar char="•"/>
              <a:defRPr/>
            </a:pPr>
            <a:r>
              <a:rPr lang="it-IT" dirty="0">
                <a:solidFill>
                  <a:srgbClr val="FFCC00"/>
                </a:solidFill>
                <a:latin typeface="+mj-lt"/>
                <a:cs typeface="+mn-cs"/>
              </a:rPr>
              <a:t> V-IV sec. a.C.</a:t>
            </a:r>
            <a:endParaRPr lang="it-IT" sz="2000" dirty="0">
              <a:solidFill>
                <a:srgbClr val="FFCC00"/>
              </a:solidFill>
              <a:latin typeface="+mj-lt"/>
              <a:cs typeface="+mn-cs"/>
            </a:endParaRPr>
          </a:p>
        </p:txBody>
      </p:sp>
      <p:sp>
        <p:nvSpPr>
          <p:cNvPr id="5130" name="Text Box 10"/>
          <p:cNvSpPr txBox="1">
            <a:spLocks noChangeArrowheads="1"/>
          </p:cNvSpPr>
          <p:nvPr/>
        </p:nvSpPr>
        <p:spPr bwMode="auto">
          <a:xfrm>
            <a:off x="914400" y="4114800"/>
            <a:ext cx="2454518" cy="1292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dirty="0">
                <a:solidFill>
                  <a:srgbClr val="FFCC00"/>
                </a:solidFill>
                <a:latin typeface="+mj-lt"/>
                <a:cs typeface="+mn-cs"/>
              </a:rPr>
              <a:t>signino/battuto</a:t>
            </a:r>
          </a:p>
          <a:p>
            <a:pPr>
              <a:defRPr/>
            </a:pPr>
            <a:r>
              <a:rPr lang="it-IT" sz="2000" dirty="0">
                <a:solidFill>
                  <a:srgbClr val="FFCC00"/>
                </a:solidFill>
                <a:latin typeface="+mj-lt"/>
                <a:cs typeface="+mn-cs"/>
              </a:rPr>
              <a:t>cocciopesto/</a:t>
            </a:r>
          </a:p>
          <a:p>
            <a:pPr>
              <a:defRPr/>
            </a:pPr>
            <a:r>
              <a:rPr lang="it-IT" sz="2000" dirty="0">
                <a:solidFill>
                  <a:srgbClr val="FFCC00"/>
                </a:solidFill>
                <a:latin typeface="+mj-lt"/>
                <a:cs typeface="+mn-cs"/>
              </a:rPr>
              <a:t>cementizio</a:t>
            </a:r>
          </a:p>
          <a:p>
            <a:pPr>
              <a:buFontTx/>
              <a:buChar char="•"/>
              <a:defRPr/>
            </a:pPr>
            <a:r>
              <a:rPr lang="it-IT" dirty="0">
                <a:solidFill>
                  <a:srgbClr val="FFCC00"/>
                </a:solidFill>
                <a:latin typeface="+mj-lt"/>
                <a:cs typeface="+mn-cs"/>
              </a:rPr>
              <a:t> IV sec. a.C. - II sec. d.C.</a:t>
            </a:r>
            <a:endParaRPr lang="it-IT" sz="2000" dirty="0">
              <a:solidFill>
                <a:srgbClr val="FFCC00"/>
              </a:solidFill>
              <a:latin typeface="+mj-lt"/>
              <a:cs typeface="+mn-cs"/>
            </a:endParaRPr>
          </a:p>
        </p:txBody>
      </p:sp>
      <p:sp>
        <p:nvSpPr>
          <p:cNvPr id="5131" name="Text Box 11"/>
          <p:cNvSpPr txBox="1">
            <a:spLocks noChangeArrowheads="1"/>
          </p:cNvSpPr>
          <p:nvPr/>
        </p:nvSpPr>
        <p:spPr bwMode="auto">
          <a:xfrm>
            <a:off x="3581400" y="5105400"/>
            <a:ext cx="1659429" cy="677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dirty="0">
                <a:solidFill>
                  <a:srgbClr val="FFCC00"/>
                </a:solidFill>
                <a:latin typeface="+mj-lt"/>
                <a:cs typeface="+mn-cs"/>
              </a:rPr>
              <a:t>tessellato</a:t>
            </a:r>
          </a:p>
          <a:p>
            <a:pPr>
              <a:buFontTx/>
              <a:buChar char="•"/>
              <a:defRPr/>
            </a:pPr>
            <a:r>
              <a:rPr lang="it-IT" dirty="0">
                <a:solidFill>
                  <a:srgbClr val="FFCC00"/>
                </a:solidFill>
                <a:latin typeface="+mj-lt"/>
                <a:cs typeface="+mn-cs"/>
              </a:rPr>
              <a:t> dal III sec. a.C. </a:t>
            </a:r>
            <a:endParaRPr lang="it-IT" sz="2000" dirty="0">
              <a:solidFill>
                <a:srgbClr val="FFCC00"/>
              </a:solidFill>
              <a:latin typeface="+mj-lt"/>
              <a:cs typeface="+mn-cs"/>
            </a:endParaRPr>
          </a:p>
        </p:txBody>
      </p:sp>
      <p:sp>
        <p:nvSpPr>
          <p:cNvPr id="5132" name="Text Box 12"/>
          <p:cNvSpPr txBox="1">
            <a:spLocks noChangeArrowheads="1"/>
          </p:cNvSpPr>
          <p:nvPr/>
        </p:nvSpPr>
        <p:spPr bwMode="auto">
          <a:xfrm>
            <a:off x="5241925" y="4129088"/>
            <a:ext cx="1402948" cy="1046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dirty="0" err="1">
                <a:solidFill>
                  <a:srgbClr val="FFCC00"/>
                </a:solidFill>
                <a:latin typeface="+mj-lt"/>
                <a:cs typeface="+mn-cs"/>
              </a:rPr>
              <a:t>sectile</a:t>
            </a:r>
            <a:endParaRPr lang="it-IT" sz="2000" dirty="0">
              <a:solidFill>
                <a:srgbClr val="FFCC00"/>
              </a:solidFill>
              <a:latin typeface="+mj-lt"/>
              <a:cs typeface="+mn-cs"/>
            </a:endParaRPr>
          </a:p>
          <a:p>
            <a:pPr>
              <a:buFontTx/>
              <a:buChar char="•"/>
              <a:defRPr/>
            </a:pPr>
            <a:r>
              <a:rPr lang="it-IT" sz="2400" dirty="0">
                <a:solidFill>
                  <a:srgbClr val="FFCC00"/>
                </a:solidFill>
                <a:latin typeface="+mj-lt"/>
                <a:cs typeface="+mn-cs"/>
              </a:rPr>
              <a:t> </a:t>
            </a:r>
            <a:r>
              <a:rPr lang="it-IT" dirty="0">
                <a:solidFill>
                  <a:srgbClr val="FFCC00"/>
                </a:solidFill>
                <a:latin typeface="+mj-lt"/>
                <a:cs typeface="+mn-cs"/>
              </a:rPr>
              <a:t>I sec. a.C. -</a:t>
            </a:r>
          </a:p>
          <a:p>
            <a:pPr>
              <a:defRPr/>
            </a:pPr>
            <a:r>
              <a:rPr lang="it-IT" dirty="0">
                <a:solidFill>
                  <a:srgbClr val="FFCC00"/>
                </a:solidFill>
                <a:latin typeface="+mj-lt"/>
                <a:cs typeface="+mn-cs"/>
              </a:rPr>
              <a:t> V sec. d.C.</a:t>
            </a:r>
            <a:endParaRPr lang="it-IT" sz="2400" dirty="0">
              <a:solidFill>
                <a:srgbClr val="FFCC00"/>
              </a:solidFill>
              <a:latin typeface="+mj-lt"/>
              <a:cs typeface="+mn-cs"/>
            </a:endParaRPr>
          </a:p>
        </p:txBody>
      </p:sp>
      <p:sp>
        <p:nvSpPr>
          <p:cNvPr id="5133" name="Text Box 13"/>
          <p:cNvSpPr txBox="1">
            <a:spLocks noChangeArrowheads="1"/>
          </p:cNvSpPr>
          <p:nvPr/>
        </p:nvSpPr>
        <p:spPr bwMode="auto">
          <a:xfrm>
            <a:off x="6644873" y="3581400"/>
            <a:ext cx="2499127" cy="1138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it-IT" sz="2000" dirty="0">
                <a:solidFill>
                  <a:srgbClr val="FFCC00"/>
                </a:solidFill>
                <a:latin typeface="+mj-lt"/>
                <a:cs typeface="+mn-cs"/>
              </a:rPr>
              <a:t>a commessi laterizi</a:t>
            </a:r>
          </a:p>
          <a:p>
            <a:pPr>
              <a:buFontTx/>
              <a:buChar char="•"/>
              <a:defRPr/>
            </a:pPr>
            <a:r>
              <a:rPr lang="it-IT" sz="2400" dirty="0">
                <a:solidFill>
                  <a:srgbClr val="FFCC00"/>
                </a:solidFill>
                <a:latin typeface="+mj-lt"/>
                <a:cs typeface="+mn-cs"/>
              </a:rPr>
              <a:t> </a:t>
            </a:r>
            <a:r>
              <a:rPr lang="it-IT" dirty="0">
                <a:solidFill>
                  <a:srgbClr val="FFCC00"/>
                </a:solidFill>
                <a:latin typeface="+mj-lt"/>
                <a:cs typeface="+mn-cs"/>
              </a:rPr>
              <a:t>II sec. a.C. - II sec. d.C.</a:t>
            </a:r>
          </a:p>
          <a:p>
            <a:pPr>
              <a:defRPr/>
            </a:pPr>
            <a:endParaRPr lang="it-IT" sz="2400" dirty="0">
              <a:solidFill>
                <a:srgbClr val="FFCC00"/>
              </a:solidFill>
              <a:latin typeface="+mj-lt"/>
              <a:cs typeface="+mn-cs"/>
            </a:endParaRPr>
          </a:p>
        </p:txBody>
      </p:sp>
    </p:spTree>
    <p:extLst>
      <p:ext uri="{BB962C8B-B14F-4D97-AF65-F5344CB8AC3E}">
        <p14:creationId xmlns:p14="http://schemas.microsoft.com/office/powerpoint/2010/main" val="501143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r>
              <a:rPr lang="it-IT"/>
              <a:t>:</a:t>
            </a:r>
          </a:p>
        </p:txBody>
      </p:sp>
      <p:pic>
        <p:nvPicPr>
          <p:cNvPr id="39942" name="Picture 6" descr="img046"/>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a:xfrm>
            <a:off x="250825" y="1194339"/>
            <a:ext cx="8642350" cy="415750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9944" name="Text Box 8"/>
          <p:cNvSpPr txBox="1">
            <a:spLocks noChangeArrowheads="1"/>
          </p:cNvSpPr>
          <p:nvPr/>
        </p:nvSpPr>
        <p:spPr bwMode="auto">
          <a:xfrm>
            <a:off x="2061331" y="5917539"/>
            <a:ext cx="401492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dirty="0">
                <a:solidFill>
                  <a:srgbClr val="F5BB0F"/>
                </a:solidFill>
              </a:rPr>
              <a:t>Pompei, Villa dei Misteri, </a:t>
            </a:r>
            <a:r>
              <a:rPr lang="it-IT" i="1" dirty="0" err="1">
                <a:solidFill>
                  <a:srgbClr val="F5BB0F"/>
                </a:solidFill>
              </a:rPr>
              <a:t>oecus</a:t>
            </a:r>
            <a:r>
              <a:rPr lang="it-IT" dirty="0">
                <a:solidFill>
                  <a:srgbClr val="F5BB0F"/>
                </a:solidFill>
              </a:rPr>
              <a:t>: (60 a.C.)</a:t>
            </a:r>
          </a:p>
        </p:txBody>
      </p:sp>
      <p:sp>
        <p:nvSpPr>
          <p:cNvPr id="2" name="Rettangolo 1"/>
          <p:cNvSpPr/>
          <p:nvPr/>
        </p:nvSpPr>
        <p:spPr>
          <a:xfrm>
            <a:off x="250825" y="286615"/>
            <a:ext cx="8642350" cy="646331"/>
          </a:xfrm>
          <a:prstGeom prst="rect">
            <a:avLst/>
          </a:prstGeom>
        </p:spPr>
        <p:txBody>
          <a:bodyPr wrap="square">
            <a:spAutoFit/>
          </a:bodyPr>
          <a:lstStyle/>
          <a:p>
            <a:pPr algn="just"/>
            <a:r>
              <a:rPr lang="it-IT" dirty="0">
                <a:solidFill>
                  <a:srgbClr val="F5BB0F"/>
                </a:solidFill>
              </a:rPr>
              <a:t>Tipiche del II stile sono anche le cosiddette </a:t>
            </a:r>
            <a:r>
              <a:rPr lang="it-IT" b="1" dirty="0">
                <a:solidFill>
                  <a:srgbClr val="F5BB0F"/>
                </a:solidFill>
              </a:rPr>
              <a:t>megalografie</a:t>
            </a:r>
            <a:r>
              <a:rPr lang="it-IT" dirty="0">
                <a:solidFill>
                  <a:srgbClr val="F5BB0F"/>
                </a:solidFill>
              </a:rPr>
              <a:t>, cioè </a:t>
            </a:r>
            <a:r>
              <a:rPr lang="it-IT" b="1" dirty="0">
                <a:solidFill>
                  <a:srgbClr val="F5BB0F"/>
                </a:solidFill>
              </a:rPr>
              <a:t>cicli pittorici figurativi</a:t>
            </a:r>
            <a:r>
              <a:rPr lang="it-IT" dirty="0">
                <a:solidFill>
                  <a:srgbClr val="F5BB0F"/>
                </a:solidFill>
              </a:rPr>
              <a:t> - spesso con personaggi a grandezza naturale - ispirati alla grande pittura ellenistica.</a:t>
            </a:r>
          </a:p>
        </p:txBody>
      </p:sp>
    </p:spTree>
    <p:extLst>
      <p:ext uri="{BB962C8B-B14F-4D97-AF65-F5344CB8AC3E}">
        <p14:creationId xmlns:p14="http://schemas.microsoft.com/office/powerpoint/2010/main" val="3256503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7" name="Picture 7" descr="img061e"/>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87313" y="1086405"/>
            <a:ext cx="9144000" cy="54022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 name="Text Box 8"/>
          <p:cNvSpPr txBox="1">
            <a:spLocks noChangeArrowheads="1"/>
          </p:cNvSpPr>
          <p:nvPr/>
        </p:nvSpPr>
        <p:spPr bwMode="auto">
          <a:xfrm>
            <a:off x="678201" y="6488668"/>
            <a:ext cx="776144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dirty="0">
                <a:solidFill>
                  <a:srgbClr val="F5BB0F"/>
                </a:solidFill>
              </a:rPr>
              <a:t>Roma, Palatino, Casa di Augusto, stanza delle maschere (40-20 a.C.): II stile finale</a:t>
            </a:r>
          </a:p>
        </p:txBody>
      </p:sp>
      <p:sp>
        <p:nvSpPr>
          <p:cNvPr id="2" name="Rettangolo 1"/>
          <p:cNvSpPr/>
          <p:nvPr/>
        </p:nvSpPr>
        <p:spPr>
          <a:xfrm>
            <a:off x="257045" y="185262"/>
            <a:ext cx="8584549" cy="646331"/>
          </a:xfrm>
          <a:prstGeom prst="rect">
            <a:avLst/>
          </a:prstGeom>
        </p:spPr>
        <p:txBody>
          <a:bodyPr wrap="square">
            <a:spAutoFit/>
          </a:bodyPr>
          <a:lstStyle/>
          <a:p>
            <a:pPr algn="ctr"/>
            <a:r>
              <a:rPr lang="it-IT" dirty="0">
                <a:solidFill>
                  <a:srgbClr val="F5BB0F"/>
                </a:solidFill>
              </a:rPr>
              <a:t>Tendenza del </a:t>
            </a:r>
            <a:r>
              <a:rPr lang="it-IT" b="1" dirty="0">
                <a:solidFill>
                  <a:srgbClr val="F5BB0F"/>
                </a:solidFill>
              </a:rPr>
              <a:t>tardo II stile </a:t>
            </a:r>
            <a:r>
              <a:rPr lang="it-IT" dirty="0">
                <a:solidFill>
                  <a:srgbClr val="F5BB0F"/>
                </a:solidFill>
              </a:rPr>
              <a:t>a suddividere la superficie parietale con elementi architettonici sempre più sottili </a:t>
            </a:r>
            <a:endParaRPr lang="it-IT" dirty="0"/>
          </a:p>
        </p:txBody>
      </p:sp>
    </p:spTree>
    <p:extLst>
      <p:ext uri="{BB962C8B-B14F-4D97-AF65-F5344CB8AC3E}">
        <p14:creationId xmlns:p14="http://schemas.microsoft.com/office/powerpoint/2010/main" val="1880299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9" name="Picture 7" descr="img083b"/>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381606" y="2038934"/>
            <a:ext cx="5445290" cy="42106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4520" name="Text Box 8"/>
          <p:cNvSpPr txBox="1">
            <a:spLocks noChangeArrowheads="1"/>
          </p:cNvSpPr>
          <p:nvPr/>
        </p:nvSpPr>
        <p:spPr bwMode="auto">
          <a:xfrm>
            <a:off x="376238" y="6400800"/>
            <a:ext cx="66484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Boscotrecase, Villa di Agrippa Postumo: III stile (fine I sec. a.C.)</a:t>
            </a:r>
          </a:p>
        </p:txBody>
      </p:sp>
      <p:sp>
        <p:nvSpPr>
          <p:cNvPr id="6" name="Text Box 8"/>
          <p:cNvSpPr txBox="1">
            <a:spLocks noChangeArrowheads="1"/>
          </p:cNvSpPr>
          <p:nvPr/>
        </p:nvSpPr>
        <p:spPr bwMode="auto">
          <a:xfrm>
            <a:off x="580268" y="6388858"/>
            <a:ext cx="709972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dirty="0">
                <a:solidFill>
                  <a:srgbClr val="F5BB0F"/>
                </a:solidFill>
              </a:rPr>
              <a:t>Boscotrecase, Villa di Agrippa Postumo: III stile (fine I sec. a.C. o inizi I d.C.)</a:t>
            </a:r>
          </a:p>
        </p:txBody>
      </p:sp>
      <p:sp>
        <p:nvSpPr>
          <p:cNvPr id="2" name="Rettangolo 1"/>
          <p:cNvSpPr/>
          <p:nvPr/>
        </p:nvSpPr>
        <p:spPr>
          <a:xfrm>
            <a:off x="119192" y="158792"/>
            <a:ext cx="8847145" cy="1477328"/>
          </a:xfrm>
          <a:prstGeom prst="rect">
            <a:avLst/>
          </a:prstGeom>
        </p:spPr>
        <p:txBody>
          <a:bodyPr wrap="square">
            <a:spAutoFit/>
          </a:bodyPr>
          <a:lstStyle/>
          <a:p>
            <a:pPr algn="just"/>
            <a:r>
              <a:rPr lang="it-IT" dirty="0">
                <a:solidFill>
                  <a:srgbClr val="F5BB0F"/>
                </a:solidFill>
              </a:rPr>
              <a:t>La tendenza del tardo II stile a suddividere la superficie parietale con elementi architettonici sempre più sottili trovò espressione nel </a:t>
            </a:r>
            <a:r>
              <a:rPr lang="it-IT" b="1" dirty="0">
                <a:solidFill>
                  <a:srgbClr val="F5BB0F"/>
                </a:solidFill>
              </a:rPr>
              <a:t>III stile (fine I a.C.-40 d.C.) </a:t>
            </a:r>
            <a:r>
              <a:rPr lang="it-IT" dirty="0">
                <a:solidFill>
                  <a:srgbClr val="F5BB0F"/>
                </a:solidFill>
              </a:rPr>
              <a:t>fino a produrre un ordinamento completamente nuovo della parete: partizione paratattica in campi con o senza vignette, separati da elementi verticali (colonnine, candelabri: “stile a candelabro): raffinatezza, simmetria, linearità.</a:t>
            </a:r>
          </a:p>
        </p:txBody>
      </p:sp>
    </p:spTree>
    <p:extLst>
      <p:ext uri="{BB962C8B-B14F-4D97-AF65-F5344CB8AC3E}">
        <p14:creationId xmlns:p14="http://schemas.microsoft.com/office/powerpoint/2010/main" val="3246614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4" name="Text Box 8"/>
          <p:cNvSpPr txBox="1">
            <a:spLocks noChangeArrowheads="1"/>
          </p:cNvSpPr>
          <p:nvPr/>
        </p:nvSpPr>
        <p:spPr bwMode="auto">
          <a:xfrm>
            <a:off x="1694281" y="6171332"/>
            <a:ext cx="668236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it-IT" dirty="0">
                <a:solidFill>
                  <a:srgbClr val="F5BB0F"/>
                </a:solidFill>
              </a:rPr>
              <a:t>Domus Aurea					                 Pompei - Casa </a:t>
            </a:r>
            <a:r>
              <a:rPr lang="it-IT" dirty="0" err="1">
                <a:solidFill>
                  <a:srgbClr val="F5BB0F"/>
                </a:solidFill>
              </a:rPr>
              <a:t>Vettii</a:t>
            </a:r>
            <a:r>
              <a:rPr lang="it-IT" dirty="0">
                <a:solidFill>
                  <a:srgbClr val="F5BB0F"/>
                </a:solidFill>
              </a:rPr>
              <a:t>		</a:t>
            </a:r>
          </a:p>
        </p:txBody>
      </p:sp>
      <p:sp>
        <p:nvSpPr>
          <p:cNvPr id="2" name="Rettangolo 1"/>
          <p:cNvSpPr/>
          <p:nvPr/>
        </p:nvSpPr>
        <p:spPr>
          <a:xfrm>
            <a:off x="143049" y="201972"/>
            <a:ext cx="8800299" cy="2308324"/>
          </a:xfrm>
          <a:prstGeom prst="rect">
            <a:avLst/>
          </a:prstGeom>
        </p:spPr>
        <p:txBody>
          <a:bodyPr wrap="square">
            <a:spAutoFit/>
          </a:bodyPr>
          <a:lstStyle/>
          <a:p>
            <a:pPr algn="just"/>
            <a:r>
              <a:rPr lang="it-IT" dirty="0">
                <a:solidFill>
                  <a:srgbClr val="F5BB0F"/>
                </a:solidFill>
              </a:rPr>
              <a:t>Riguardo il IV stile, sulle caratteristiche, gli inizi, la durata e la fine si discute ancora: tendenzialmente 40-80 d.C. </a:t>
            </a:r>
          </a:p>
          <a:p>
            <a:pPr algn="just"/>
            <a:r>
              <a:rPr lang="it-IT" dirty="0">
                <a:solidFill>
                  <a:srgbClr val="F5BB0F"/>
                </a:solidFill>
              </a:rPr>
              <a:t>E’ uno stile pittorico le cui novità sono rappresentate da prospettive architettoniche nella zona mediana, che possono fungere da sfondo a scene di soggetto mitologico, grandi quadri con paesaggi all'interno di cornici simili a finestre. Esso predilige forme e ornamenti dinamici, in modo particolare elementi vegetali di andamento curvilineo (volute, viticci, fiori, ghirlande) e animali (cigni, delfini, grifoni e altri). Un motivo tipico, anche nelle decorazioni più modeste, è la </a:t>
            </a:r>
            <a:r>
              <a:rPr lang="it-IT" b="1" dirty="0">
                <a:solidFill>
                  <a:srgbClr val="F5BB0F"/>
                </a:solidFill>
              </a:rPr>
              <a:t>bordura</a:t>
            </a:r>
            <a:r>
              <a:rPr lang="it-IT" dirty="0">
                <a:solidFill>
                  <a:srgbClr val="F5BB0F"/>
                </a:solidFill>
              </a:rPr>
              <a:t> filigranata nelle sue infinite varianti. </a:t>
            </a:r>
          </a:p>
        </p:txBody>
      </p:sp>
      <p:pic>
        <p:nvPicPr>
          <p:cNvPr id="3" name="Immagine 2"/>
          <p:cNvPicPr>
            <a:picLocks noChangeAspect="1"/>
          </p:cNvPicPr>
          <p:nvPr/>
        </p:nvPicPr>
        <p:blipFill>
          <a:blip r:embed="rId2"/>
          <a:stretch>
            <a:fillRect/>
          </a:stretch>
        </p:blipFill>
        <p:spPr>
          <a:xfrm>
            <a:off x="143049" y="2857343"/>
            <a:ext cx="4634471" cy="3000820"/>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629" y="3054937"/>
            <a:ext cx="4099808" cy="2803226"/>
          </a:xfrm>
          <a:prstGeom prst="rect">
            <a:avLst/>
          </a:prstGeom>
        </p:spPr>
      </p:pic>
    </p:spTree>
    <p:extLst>
      <p:ext uri="{BB962C8B-B14F-4D97-AF65-F5344CB8AC3E}">
        <p14:creationId xmlns:p14="http://schemas.microsoft.com/office/powerpoint/2010/main" val="2446774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5" name="Picture 7" descr="img118"/>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0" y="0"/>
            <a:ext cx="8172450" cy="61372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8616" name="Text Box 8"/>
          <p:cNvSpPr txBox="1">
            <a:spLocks noChangeArrowheads="1"/>
          </p:cNvSpPr>
          <p:nvPr/>
        </p:nvSpPr>
        <p:spPr bwMode="auto">
          <a:xfrm>
            <a:off x="0" y="6113463"/>
            <a:ext cx="895121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it-IT" dirty="0">
                <a:solidFill>
                  <a:srgbClr val="F5BB0F"/>
                </a:solidFill>
              </a:rPr>
              <a:t>Pompei, Casa dei </a:t>
            </a:r>
            <a:r>
              <a:rPr lang="it-IT" dirty="0" err="1">
                <a:solidFill>
                  <a:srgbClr val="F5BB0F"/>
                </a:solidFill>
              </a:rPr>
              <a:t>Vetti</a:t>
            </a:r>
            <a:r>
              <a:rPr lang="it-IT" dirty="0">
                <a:solidFill>
                  <a:srgbClr val="F5BB0F"/>
                </a:solidFill>
              </a:rPr>
              <a:t>: quadro con </a:t>
            </a:r>
            <a:r>
              <a:rPr lang="it-IT" dirty="0" err="1">
                <a:solidFill>
                  <a:srgbClr val="F5BB0F"/>
                </a:solidFill>
              </a:rPr>
              <a:t>Penteo</a:t>
            </a:r>
            <a:r>
              <a:rPr lang="it-IT" dirty="0">
                <a:solidFill>
                  <a:srgbClr val="F5BB0F"/>
                </a:solidFill>
              </a:rPr>
              <a:t> sbranato dalle Menadi (seconda metà I sec. d.C.)</a:t>
            </a:r>
          </a:p>
          <a:p>
            <a:endParaRPr lang="it-IT" dirty="0">
              <a:solidFill>
                <a:srgbClr val="F5BB0F"/>
              </a:solidFill>
            </a:endParaRPr>
          </a:p>
        </p:txBody>
      </p:sp>
    </p:spTree>
    <p:extLst>
      <p:ext uri="{BB962C8B-B14F-4D97-AF65-F5344CB8AC3E}">
        <p14:creationId xmlns:p14="http://schemas.microsoft.com/office/powerpoint/2010/main" val="1176020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7525" y="465720"/>
            <a:ext cx="8542969" cy="6247864"/>
          </a:xfrm>
          <a:prstGeom prst="rect">
            <a:avLst/>
          </a:prstGeom>
        </p:spPr>
        <p:txBody>
          <a:bodyPr wrap="square">
            <a:spAutoFit/>
          </a:bodyPr>
          <a:lstStyle/>
          <a:p>
            <a:pPr algn="just"/>
            <a:r>
              <a:rPr lang="it-IT" sz="2000" dirty="0">
                <a:solidFill>
                  <a:srgbClr val="F5BB0F"/>
                </a:solidFill>
              </a:rPr>
              <a:t>Vitruvio (VII, 5) parla dell’evoluzione degli stili pittorici: dapprima imitazione di rivestimenti marmorei, più avanti riproduzione in prospettiva di edifici con colonne e frontoni  oppure grandi affreschi con immagini divine (al posto di statue) o sequenze di scene mitologiche o della guerra di Troia o delle peregrinazioni di Ulisse. Tutte riproduzioni realistiche, che poi sono state disprezzate, ricorrendo a soggetti fuori dell’ordinario: al suo tempo Vitruvio dice che al posto di colonne si raffigurano calami striati e viticci al posto dei frontoni e candelabri che senza giustificazione portano sedute statuine e ancora steli con in mezzo altre statuine, cose cioè mai esistite e assolutamente irreali. A tal punto, continua Vitruvio, le nuove mode inducono a sottovalutare ciò che ha invece un pregio artistico.</a:t>
            </a:r>
          </a:p>
          <a:p>
            <a:pPr algn="just"/>
            <a:endParaRPr lang="it-IT" sz="2000" dirty="0">
              <a:solidFill>
                <a:srgbClr val="F5BB0F"/>
              </a:solidFill>
            </a:endParaRPr>
          </a:p>
          <a:p>
            <a:pPr algn="just"/>
            <a:r>
              <a:rPr lang="it-IT" sz="2000" dirty="0">
                <a:solidFill>
                  <a:srgbClr val="F5BB0F"/>
                </a:solidFill>
              </a:rPr>
              <a:t>Inoltre Vitruvio (VII, 4, 2 e 5,2) sottolinea l'opportunità di adeguare le pitture delle pareti secondo le funzioni delle stanze. Ai triclini invernali, dove c’è molto fumo del focolare e fuliggine delle lampade, si adattano colori scuri, gialli e rossi e volte lisce. Nei triclini primaverili, estivi e autunnali soggetti pittorici desunti dalla realtà: nelle esedre e luoghi aperti scene di ispirazione tragica o satirica o comica; nelle passeggiate coperte serie di paesaggi ispirati alle varie caratteristiche dei luoghi (porti, promontori, litorali, fiumi, canali, boschi, monti ecc.).</a:t>
            </a:r>
          </a:p>
        </p:txBody>
      </p:sp>
    </p:spTree>
    <p:extLst>
      <p:ext uri="{BB962C8B-B14F-4D97-AF65-F5344CB8AC3E}">
        <p14:creationId xmlns:p14="http://schemas.microsoft.com/office/powerpoint/2010/main" val="3469590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80857" y="530147"/>
            <a:ext cx="8236228" cy="2031325"/>
          </a:xfrm>
          <a:prstGeom prst="rect">
            <a:avLst/>
          </a:prstGeom>
          <a:noFill/>
        </p:spPr>
        <p:txBody>
          <a:bodyPr wrap="square" rtlCol="0">
            <a:spAutoFit/>
          </a:bodyPr>
          <a:lstStyle/>
          <a:p>
            <a:pPr algn="just"/>
            <a:r>
              <a:rPr lang="it-IT" dirty="0">
                <a:solidFill>
                  <a:srgbClr val="F5BB0F"/>
                </a:solidFill>
              </a:rPr>
              <a:t>Va ricordato che Vitruvio (VII, 3) spiega anche come si rifinivano i soffitti a volta: si disponevano due assi parallele distanti non più di 2 piedi, collocate ad arco e fissate al tetto tramite chiodi. Sopra si legavano con corde canne di palude schiacciate e modellate sulla forma della volta (legate fra loro a piccoli fasci). Poi si disponevano le cornici quanto più possibile esili e sottili, tirate con marmo ben setacciato: lisce dove si accendeva il fuoco e c’erano molti lumi, affinché fosse più agevole pulirle, ornate nei locali estivi dove non c’era fumo.</a:t>
            </a:r>
          </a:p>
        </p:txBody>
      </p:sp>
      <p:pic>
        <p:nvPicPr>
          <p:cNvPr id="3" name="Immagine 2"/>
          <p:cNvPicPr>
            <a:picLocks noChangeAspect="1"/>
          </p:cNvPicPr>
          <p:nvPr/>
        </p:nvPicPr>
        <p:blipFill>
          <a:blip r:embed="rId2"/>
          <a:stretch>
            <a:fillRect/>
          </a:stretch>
        </p:blipFill>
        <p:spPr>
          <a:xfrm>
            <a:off x="5466840" y="2995299"/>
            <a:ext cx="2895600" cy="2806700"/>
          </a:xfrm>
          <a:prstGeom prst="rect">
            <a:avLst/>
          </a:prstGeom>
        </p:spPr>
      </p:pic>
      <p:pic>
        <p:nvPicPr>
          <p:cNvPr id="5" name="Picture 3" descr="scansione00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483" y="2811010"/>
            <a:ext cx="4391627" cy="2990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3213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35000" y="504597"/>
            <a:ext cx="8165013" cy="646331"/>
          </a:xfrm>
          <a:prstGeom prst="rect">
            <a:avLst/>
          </a:prstGeom>
          <a:noFill/>
        </p:spPr>
        <p:txBody>
          <a:bodyPr wrap="square" rtlCol="0">
            <a:spAutoFit/>
          </a:bodyPr>
          <a:lstStyle/>
          <a:p>
            <a:pPr algn="just"/>
            <a:r>
              <a:rPr lang="it-IT" dirty="0">
                <a:solidFill>
                  <a:srgbClr val="F5BB0F"/>
                </a:solidFill>
              </a:rPr>
              <a:t>Rivestimenti in </a:t>
            </a:r>
            <a:r>
              <a:rPr lang="it-IT" b="1" dirty="0">
                <a:solidFill>
                  <a:srgbClr val="F5BB0F"/>
                </a:solidFill>
              </a:rPr>
              <a:t>stucco</a:t>
            </a:r>
            <a:r>
              <a:rPr lang="it-IT" dirty="0">
                <a:solidFill>
                  <a:srgbClr val="F5BB0F"/>
                </a:solidFill>
              </a:rPr>
              <a:t> = miscela di calce e di polvere di marmo, usato per coprire colonne in mattoni così che sembrassero di marmo…</a:t>
            </a:r>
          </a:p>
        </p:txBody>
      </p:sp>
      <p:pic>
        <p:nvPicPr>
          <p:cNvPr id="3" name="Picture 2" descr="rivest colonnax"/>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9381" y="1910412"/>
            <a:ext cx="2828925"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3"/>
          <p:cNvPicPr>
            <a:picLocks noChangeAspect="1"/>
          </p:cNvPicPr>
          <p:nvPr/>
        </p:nvPicPr>
        <p:blipFill>
          <a:blip r:embed="rId3"/>
          <a:stretch>
            <a:fillRect/>
          </a:stretch>
        </p:blipFill>
        <p:spPr>
          <a:xfrm>
            <a:off x="635000" y="1478612"/>
            <a:ext cx="3937000" cy="5080000"/>
          </a:xfrm>
          <a:prstGeom prst="rect">
            <a:avLst/>
          </a:prstGeom>
        </p:spPr>
      </p:pic>
    </p:spTree>
    <p:extLst>
      <p:ext uri="{BB962C8B-B14F-4D97-AF65-F5344CB8AC3E}">
        <p14:creationId xmlns:p14="http://schemas.microsoft.com/office/powerpoint/2010/main" val="262479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 5a.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8743" y="1799067"/>
            <a:ext cx="4071986" cy="4842557"/>
          </a:xfrm>
          <a:prstGeom prst="rect">
            <a:avLst/>
          </a:prstGeom>
        </p:spPr>
      </p:pic>
      <p:sp>
        <p:nvSpPr>
          <p:cNvPr id="3" name="CasellaDiTesto 2"/>
          <p:cNvSpPr txBox="1"/>
          <p:nvPr/>
        </p:nvSpPr>
        <p:spPr>
          <a:xfrm>
            <a:off x="181444" y="190546"/>
            <a:ext cx="8633690" cy="1477328"/>
          </a:xfrm>
          <a:prstGeom prst="rect">
            <a:avLst/>
          </a:prstGeom>
          <a:noFill/>
        </p:spPr>
        <p:txBody>
          <a:bodyPr wrap="square" rtlCol="0">
            <a:spAutoFit/>
          </a:bodyPr>
          <a:lstStyle/>
          <a:p>
            <a:pPr algn="just"/>
            <a:r>
              <a:rPr lang="it-IT" dirty="0">
                <a:solidFill>
                  <a:srgbClr val="F5BB0F"/>
                </a:solidFill>
              </a:rPr>
              <a:t>… e per decorazioni a rilievo, applicate alle pareti grazie a supporti formati da chiodi o cavicchi di legno inseriti in profondità nella muratura. La modanatura era eseguita con sagome (profilo nel senso della lunghezza) o stampi pressati sulla malta fresca, mentre i motivi più sottili venivano tagliati e scolpiti a parte. Molto usato nel I stile, limitato alle cornici nel II, per poi formare interi pannelli nel III-IV. </a:t>
            </a:r>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6754" y="2095456"/>
            <a:ext cx="3636935" cy="4546168"/>
          </a:xfrm>
          <a:prstGeom prst="rect">
            <a:avLst/>
          </a:prstGeom>
        </p:spPr>
      </p:pic>
    </p:spTree>
    <p:extLst>
      <p:ext uri="{BB962C8B-B14F-4D97-AF65-F5344CB8AC3E}">
        <p14:creationId xmlns:p14="http://schemas.microsoft.com/office/powerpoint/2010/main" val="329864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7523" y="616857"/>
            <a:ext cx="8486058" cy="923330"/>
          </a:xfrm>
          <a:prstGeom prst="rect">
            <a:avLst/>
          </a:prstGeom>
          <a:noFill/>
        </p:spPr>
        <p:txBody>
          <a:bodyPr wrap="square" rtlCol="0">
            <a:spAutoFit/>
          </a:bodyPr>
          <a:lstStyle/>
          <a:p>
            <a:pPr algn="ctr"/>
            <a:r>
              <a:rPr lang="it-IT" dirty="0">
                <a:solidFill>
                  <a:srgbClr val="F5BB0F"/>
                </a:solidFill>
              </a:rPr>
              <a:t>Il mosaico parietale nacque verso il I sec. a.C. nei ninfei e nelle fontane innanzitutto, </a:t>
            </a:r>
          </a:p>
          <a:p>
            <a:pPr algn="ctr"/>
            <a:r>
              <a:rPr lang="it-IT" dirty="0">
                <a:solidFill>
                  <a:srgbClr val="F5BB0F"/>
                </a:solidFill>
              </a:rPr>
              <a:t>ove si usavano oltre alla tessere anche conchiglie (per lo più murici).</a:t>
            </a:r>
          </a:p>
          <a:p>
            <a:pPr algn="ctr"/>
            <a:r>
              <a:rPr lang="it-IT" dirty="0">
                <a:solidFill>
                  <a:srgbClr val="F5BB0F"/>
                </a:solidFill>
              </a:rPr>
              <a:t>Anche l’</a:t>
            </a:r>
            <a:r>
              <a:rPr lang="it-IT" i="1" dirty="0">
                <a:solidFill>
                  <a:srgbClr val="F5BB0F"/>
                </a:solidFill>
              </a:rPr>
              <a:t>opus </a:t>
            </a:r>
            <a:r>
              <a:rPr lang="it-IT" i="1" dirty="0" err="1">
                <a:solidFill>
                  <a:srgbClr val="F5BB0F"/>
                </a:solidFill>
              </a:rPr>
              <a:t>sectile</a:t>
            </a:r>
            <a:r>
              <a:rPr lang="it-IT" dirty="0">
                <a:solidFill>
                  <a:srgbClr val="F5BB0F"/>
                </a:solidFill>
              </a:rPr>
              <a:t> poteva decorare le pareti.</a:t>
            </a:r>
          </a:p>
        </p:txBody>
      </p:sp>
      <p:sp>
        <p:nvSpPr>
          <p:cNvPr id="6" name="CasellaDiTesto 5"/>
          <p:cNvSpPr txBox="1"/>
          <p:nvPr/>
        </p:nvSpPr>
        <p:spPr>
          <a:xfrm>
            <a:off x="5197720" y="5538215"/>
            <a:ext cx="3179514" cy="369332"/>
          </a:xfrm>
          <a:prstGeom prst="rect">
            <a:avLst/>
          </a:prstGeom>
          <a:noFill/>
        </p:spPr>
        <p:txBody>
          <a:bodyPr wrap="none" rtlCol="0">
            <a:spAutoFit/>
          </a:bodyPr>
          <a:lstStyle/>
          <a:p>
            <a:r>
              <a:rPr lang="it-IT" dirty="0">
                <a:solidFill>
                  <a:srgbClr val="F5BB0F"/>
                </a:solidFill>
              </a:rPr>
              <a:t>Basilica di Giunio Basso 331 d.C.</a:t>
            </a:r>
          </a:p>
        </p:txBody>
      </p:sp>
      <p:pic>
        <p:nvPicPr>
          <p:cNvPr id="7" name="Immagin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52392" y="1772188"/>
            <a:ext cx="4568252" cy="3129253"/>
          </a:xfrm>
          <a:prstGeom prst="rect">
            <a:avLst/>
          </a:prstGeom>
        </p:spPr>
      </p:pic>
      <p:pic>
        <p:nvPicPr>
          <p:cNvPr id="3" name="Immagin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388" y="1772188"/>
            <a:ext cx="3135462" cy="4465546"/>
          </a:xfrm>
          <a:prstGeom prst="rect">
            <a:avLst/>
          </a:prstGeom>
        </p:spPr>
      </p:pic>
      <p:sp>
        <p:nvSpPr>
          <p:cNvPr id="9" name="CasellaDiTesto 8"/>
          <p:cNvSpPr txBox="1"/>
          <p:nvPr/>
        </p:nvSpPr>
        <p:spPr>
          <a:xfrm>
            <a:off x="673856" y="6237734"/>
            <a:ext cx="3478536" cy="369332"/>
          </a:xfrm>
          <a:prstGeom prst="rect">
            <a:avLst/>
          </a:prstGeom>
          <a:noFill/>
        </p:spPr>
        <p:txBody>
          <a:bodyPr wrap="none" rtlCol="0">
            <a:spAutoFit/>
          </a:bodyPr>
          <a:lstStyle/>
          <a:p>
            <a:r>
              <a:rPr lang="it-IT" dirty="0">
                <a:solidFill>
                  <a:srgbClr val="F5BB0F"/>
                </a:solidFill>
              </a:rPr>
              <a:t>Pompei, Casa della Fontana grande</a:t>
            </a:r>
          </a:p>
        </p:txBody>
      </p:sp>
    </p:spTree>
    <p:extLst>
      <p:ext uri="{BB962C8B-B14F-4D97-AF65-F5344CB8AC3E}">
        <p14:creationId xmlns:p14="http://schemas.microsoft.com/office/powerpoint/2010/main" val="415607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9074" y="140569"/>
            <a:ext cx="8384853" cy="4062651"/>
          </a:xfrm>
          <a:prstGeom prst="rect">
            <a:avLst/>
          </a:prstGeom>
        </p:spPr>
        <p:txBody>
          <a:bodyPr wrap="square">
            <a:spAutoFit/>
          </a:bodyPr>
          <a:lstStyle/>
          <a:p>
            <a:pPr algn="just"/>
            <a:r>
              <a:rPr lang="it-IT" sz="2400" b="1" dirty="0">
                <a:solidFill>
                  <a:srgbClr val="F5BB0F"/>
                </a:solidFill>
                <a:latin typeface="+mj-lt"/>
                <a:cs typeface="Arial"/>
              </a:rPr>
              <a:t>A ciottoli </a:t>
            </a:r>
            <a:r>
              <a:rPr lang="it-IT" b="1" dirty="0">
                <a:solidFill>
                  <a:srgbClr val="F5BB0F"/>
                </a:solidFill>
                <a:latin typeface="+mj-lt"/>
                <a:cs typeface="Arial"/>
              </a:rPr>
              <a:t>(tecnica più antica)</a:t>
            </a:r>
            <a:r>
              <a:rPr lang="it-IT" dirty="0">
                <a:solidFill>
                  <a:srgbClr val="F5BB0F"/>
                </a:solidFill>
                <a:latin typeface="+mj-lt"/>
                <a:cs typeface="Arial"/>
              </a:rPr>
              <a:t>. E’ evidente che l’idea di spargere pietre o ciottoli su un terreno per consolidarlo ed evitare la formazione di fango deve essere antichissima; già nel II millennio si sono trovati in Asia Minore e in Grecia numerosi acciottolati, ma a uso esclusivamente funzionale. Il primo caso di intento anche in qualche modo decorativo si è osservato a </a:t>
            </a:r>
            <a:r>
              <a:rPr lang="it-IT" dirty="0" err="1">
                <a:solidFill>
                  <a:srgbClr val="F5BB0F"/>
                </a:solidFill>
                <a:latin typeface="+mj-lt"/>
                <a:cs typeface="Arial"/>
              </a:rPr>
              <a:t>Tirinto</a:t>
            </a:r>
            <a:r>
              <a:rPr lang="it-IT" dirty="0">
                <a:solidFill>
                  <a:srgbClr val="F5BB0F"/>
                </a:solidFill>
                <a:latin typeface="+mj-lt"/>
                <a:cs typeface="Arial"/>
              </a:rPr>
              <a:t> (attorno al 1400 a.C.): conglomerato di ciottoli, con ciottoli conficcati a file in uno strato di argilla compressa.</a:t>
            </a:r>
          </a:p>
          <a:p>
            <a:pPr algn="just"/>
            <a:r>
              <a:rPr lang="it-IT" dirty="0">
                <a:solidFill>
                  <a:srgbClr val="F5BB0F"/>
                </a:solidFill>
                <a:latin typeface="+mj-lt"/>
                <a:cs typeface="Arial"/>
              </a:rPr>
              <a:t>Nell’VIII a.C. altri mosaici in Asia Minore; in Grecia la tecnica raggiunse il suo apice: mosaici di Pella in Macedonia (IV – III a.C.) forse trasposizioni di famosi quadri raffiguranti le gesta di Alessandro il Grande, realizzati con ciottoli policromi di dimensioni estremamente ridotte (circa 1 cm di diametro). Tecnica diffusa anche in area magno-greca (Sicilia – </a:t>
            </a:r>
            <a:r>
              <a:rPr lang="it-IT" dirty="0" err="1">
                <a:solidFill>
                  <a:srgbClr val="F5BB0F"/>
                </a:solidFill>
                <a:latin typeface="+mj-lt"/>
                <a:cs typeface="Arial"/>
              </a:rPr>
              <a:t>Mozia</a:t>
            </a:r>
            <a:r>
              <a:rPr lang="it-IT" dirty="0">
                <a:solidFill>
                  <a:srgbClr val="F5BB0F"/>
                </a:solidFill>
                <a:latin typeface="+mj-lt"/>
                <a:cs typeface="Arial"/>
              </a:rPr>
              <a:t>) fino a fine III-inizi II a.C. quando cade in disuso a favore  del mosaico a tessere, che offriva più vantaggi rispetto al mosaico a ciottoli (maggior compattezza delle superfici, scelta policroma più ampia , facilità nel calpestio).</a:t>
            </a:r>
          </a:p>
          <a:p>
            <a:pPr algn="just"/>
            <a:endParaRPr lang="it-IT" dirty="0">
              <a:solidFill>
                <a:srgbClr val="F5BB0F"/>
              </a:solidFill>
              <a:latin typeface="+mj-lt"/>
              <a:cs typeface="Arial"/>
            </a:endParaRPr>
          </a:p>
        </p:txBody>
      </p:sp>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6870" y="3955143"/>
            <a:ext cx="2216084" cy="2771910"/>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6404" y="4203220"/>
            <a:ext cx="3870476" cy="2257778"/>
          </a:xfrm>
          <a:prstGeom prst="rect">
            <a:avLst/>
          </a:prstGeom>
        </p:spPr>
      </p:pic>
    </p:spTree>
    <p:extLst>
      <p:ext uri="{BB962C8B-B14F-4D97-AF65-F5344CB8AC3E}">
        <p14:creationId xmlns:p14="http://schemas.microsoft.com/office/powerpoint/2010/main" val="2441913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rivestimento amrmo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906762"/>
            <a:ext cx="3962400"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7" name="Picture 4" descr="rivestimento parete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152400"/>
            <a:ext cx="4495800"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4800600" y="152400"/>
            <a:ext cx="4090135"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b="1" dirty="0">
                <a:solidFill>
                  <a:srgbClr val="FFCC00"/>
                </a:solidFill>
                <a:latin typeface="+mj-lt"/>
              </a:rPr>
              <a:t>Rivestimenti lapidei</a:t>
            </a:r>
          </a:p>
          <a:p>
            <a:pPr eaLnBrk="1" hangingPunct="1"/>
            <a:r>
              <a:rPr lang="it-IT" sz="1800" dirty="0">
                <a:solidFill>
                  <a:srgbClr val="FFCC00"/>
                </a:solidFill>
                <a:latin typeface="+mj-lt"/>
              </a:rPr>
              <a:t>Al posto degli intonaci, per mascherare le strutture con un materiale nobile e decorativo si potevano usare lastre o lamine, fissate alla parete in vario modo: le lastre grandi e pesanti avevano bisogno di grappe metalliche; le lastre più sottili (anche al di sotto di 1 cm di spessore) venivano applicate su uno strato di malta per farle aderire alle pareti. </a:t>
            </a:r>
            <a:endParaRPr lang="it-IT" sz="1800" b="1" dirty="0">
              <a:solidFill>
                <a:srgbClr val="FFCC00"/>
              </a:solidFill>
              <a:latin typeface="+mj-lt"/>
            </a:endParaRPr>
          </a:p>
        </p:txBody>
      </p:sp>
      <p:pic>
        <p:nvPicPr>
          <p:cNvPr id="2" name="Immagin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3085" y="3158672"/>
            <a:ext cx="4697650" cy="3214954"/>
          </a:xfrm>
          <a:prstGeom prst="rect">
            <a:avLst/>
          </a:prstGeom>
        </p:spPr>
      </p:pic>
      <p:sp>
        <p:nvSpPr>
          <p:cNvPr id="3" name="CasellaDiTesto 2"/>
          <p:cNvSpPr txBox="1"/>
          <p:nvPr/>
        </p:nvSpPr>
        <p:spPr>
          <a:xfrm>
            <a:off x="4800600" y="6455479"/>
            <a:ext cx="3799989" cy="369332"/>
          </a:xfrm>
          <a:prstGeom prst="rect">
            <a:avLst/>
          </a:prstGeom>
          <a:noFill/>
        </p:spPr>
        <p:txBody>
          <a:bodyPr wrap="none" rtlCol="0">
            <a:spAutoFit/>
          </a:bodyPr>
          <a:lstStyle/>
          <a:p>
            <a:r>
              <a:rPr lang="it-IT" dirty="0">
                <a:solidFill>
                  <a:srgbClr val="F5BB0F"/>
                </a:solidFill>
              </a:rPr>
              <a:t>Ostia - Casa di Amore e Psiche (IV d.C.)</a:t>
            </a:r>
          </a:p>
        </p:txBody>
      </p:sp>
    </p:spTree>
    <p:extLst>
      <p:ext uri="{BB962C8B-B14F-4D97-AF65-F5344CB8AC3E}">
        <p14:creationId xmlns:p14="http://schemas.microsoft.com/office/powerpoint/2010/main" val="3452980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286382" y="402288"/>
            <a:ext cx="515587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1" dirty="0">
                <a:solidFill>
                  <a:srgbClr val="FFCC00"/>
                </a:solidFill>
              </a:rPr>
              <a:t>A commessi laterizi </a:t>
            </a:r>
            <a:r>
              <a:rPr lang="it-IT" sz="2000" dirty="0">
                <a:solidFill>
                  <a:srgbClr val="FFCC00"/>
                </a:solidFill>
              </a:rPr>
              <a:t>(II sec. a.C. - II sec. d.C.)</a:t>
            </a:r>
          </a:p>
        </p:txBody>
      </p:sp>
      <p:sp>
        <p:nvSpPr>
          <p:cNvPr id="9220" name="Text Box 4"/>
          <p:cNvSpPr txBox="1">
            <a:spLocks noChangeArrowheads="1"/>
          </p:cNvSpPr>
          <p:nvPr/>
        </p:nvSpPr>
        <p:spPr bwMode="auto">
          <a:xfrm>
            <a:off x="593725" y="22240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it-IT" sz="2000">
              <a:latin typeface="Times New Roman" charset="0"/>
            </a:endParaRPr>
          </a:p>
        </p:txBody>
      </p:sp>
      <p:sp>
        <p:nvSpPr>
          <p:cNvPr id="9221" name="Text Box 5"/>
          <p:cNvSpPr txBox="1">
            <a:spLocks noChangeArrowheads="1"/>
          </p:cNvSpPr>
          <p:nvPr/>
        </p:nvSpPr>
        <p:spPr bwMode="auto">
          <a:xfrm>
            <a:off x="273931" y="1174448"/>
            <a:ext cx="865372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r>
              <a:rPr lang="it-IT" sz="2000" dirty="0">
                <a:solidFill>
                  <a:srgbClr val="F5BB0F"/>
                </a:solidFill>
                <a:latin typeface="+mj-lt"/>
              </a:rPr>
              <a:t>Pavimenti decorati da mattoncini di varie forme geometriche, soprattutto rettangoli (</a:t>
            </a:r>
            <a:r>
              <a:rPr lang="it-IT" sz="2000" i="1" dirty="0">
                <a:solidFill>
                  <a:srgbClr val="F5BB0F"/>
                </a:solidFill>
                <a:latin typeface="+mj-lt"/>
              </a:rPr>
              <a:t>opus </a:t>
            </a:r>
            <a:r>
              <a:rPr lang="it-IT" sz="2000" i="1" dirty="0" err="1">
                <a:solidFill>
                  <a:srgbClr val="F5BB0F"/>
                </a:solidFill>
                <a:latin typeface="+mj-lt"/>
              </a:rPr>
              <a:t>spicatum</a:t>
            </a:r>
            <a:r>
              <a:rPr lang="it-IT" sz="2000" dirty="0">
                <a:solidFill>
                  <a:srgbClr val="F5BB0F"/>
                </a:solidFill>
                <a:latin typeface="+mj-lt"/>
              </a:rPr>
              <a:t>) ed esagoni (</a:t>
            </a:r>
            <a:r>
              <a:rPr lang="it-IT" sz="2000" dirty="0" err="1">
                <a:solidFill>
                  <a:srgbClr val="F5BB0F"/>
                </a:solidFill>
                <a:latin typeface="+mj-lt"/>
              </a:rPr>
              <a:t>esagonette</a:t>
            </a:r>
            <a:r>
              <a:rPr lang="it-IT" sz="2000" dirty="0">
                <a:solidFill>
                  <a:srgbClr val="F5BB0F"/>
                </a:solidFill>
                <a:latin typeface="+mj-lt"/>
              </a:rPr>
              <a:t>) fissati su un letto di malta.</a:t>
            </a:r>
          </a:p>
        </p:txBody>
      </p:sp>
      <p:pic>
        <p:nvPicPr>
          <p:cNvPr id="8" name="Picture 3" descr="scansione003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5600" y="2847281"/>
            <a:ext cx="4572000"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931" y="2351377"/>
            <a:ext cx="4432760" cy="2943353"/>
          </a:xfrm>
          <a:prstGeom prst="rect">
            <a:avLst/>
          </a:prstGeom>
        </p:spPr>
      </p:pic>
    </p:spTree>
    <p:extLst>
      <p:ext uri="{BB962C8B-B14F-4D97-AF65-F5344CB8AC3E}">
        <p14:creationId xmlns:p14="http://schemas.microsoft.com/office/powerpoint/2010/main" val="104253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Bo Te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65704"/>
            <a:ext cx="4380596" cy="6402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 Box 4"/>
          <p:cNvSpPr txBox="1">
            <a:spLocks noChangeArrowheads="1"/>
          </p:cNvSpPr>
          <p:nvPr/>
        </p:nvSpPr>
        <p:spPr bwMode="auto">
          <a:xfrm>
            <a:off x="5060052" y="165704"/>
            <a:ext cx="25700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b="1" dirty="0">
                <a:solidFill>
                  <a:srgbClr val="FFCC00"/>
                </a:solidFill>
              </a:rPr>
              <a:t>A commessi laterizi</a:t>
            </a:r>
          </a:p>
        </p:txBody>
      </p:sp>
      <p:pic>
        <p:nvPicPr>
          <p:cNvPr id="3" name="Immagine 2" descr="fig. 5a 2.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4141" y="3326007"/>
            <a:ext cx="4349859" cy="3241706"/>
          </a:xfrm>
          <a:prstGeom prst="rect">
            <a:avLst/>
          </a:prstGeom>
        </p:spPr>
      </p:pic>
      <p:pic>
        <p:nvPicPr>
          <p:cNvPr id="5" name="Picture 8" descr="Criptoportico-esagonett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60053" y="716996"/>
            <a:ext cx="3728658" cy="3243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6483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49552" y="16435"/>
            <a:ext cx="8382000" cy="3139321"/>
          </a:xfrm>
          <a:prstGeom prst="rect">
            <a:avLst/>
          </a:prstGeom>
        </p:spPr>
        <p:txBody>
          <a:bodyPr wrap="square">
            <a:spAutoFit/>
          </a:bodyPr>
          <a:lstStyle/>
          <a:p>
            <a:pPr algn="just"/>
            <a:endParaRPr lang="it-IT" dirty="0">
              <a:solidFill>
                <a:srgbClr val="F5BB0F"/>
              </a:solidFill>
            </a:endParaRPr>
          </a:p>
          <a:p>
            <a:pPr algn="just"/>
            <a:r>
              <a:rPr lang="it-IT" b="1" dirty="0">
                <a:solidFill>
                  <a:srgbClr val="F5BB0F"/>
                </a:solidFill>
              </a:rPr>
              <a:t>Vitruvio</a:t>
            </a:r>
            <a:r>
              <a:rPr lang="it-IT" dirty="0">
                <a:solidFill>
                  <a:srgbClr val="F5BB0F"/>
                </a:solidFill>
              </a:rPr>
              <a:t> (VII, 1, 1, 3-4): affermato che la pavimentazione è la più importante delle rifiniture e che deve essere particolarmente solida, ne descrive la preparazione: dal basso verso l’alto 1. </a:t>
            </a:r>
            <a:r>
              <a:rPr lang="it-IT" i="1" dirty="0" err="1">
                <a:solidFill>
                  <a:srgbClr val="F5BB0F"/>
                </a:solidFill>
              </a:rPr>
              <a:t>statumen</a:t>
            </a:r>
            <a:r>
              <a:rPr lang="it-IT" dirty="0">
                <a:solidFill>
                  <a:srgbClr val="F5BB0F"/>
                </a:solidFill>
              </a:rPr>
              <a:t> (ciottoli di dimensioni piccole con calce così da assicurare il drenaggio dell’acqua; 2. </a:t>
            </a:r>
            <a:r>
              <a:rPr lang="it-IT" i="1" dirty="0" err="1">
                <a:solidFill>
                  <a:srgbClr val="F5BB0F"/>
                </a:solidFill>
              </a:rPr>
              <a:t>rudus</a:t>
            </a:r>
            <a:r>
              <a:rPr lang="it-IT" dirty="0">
                <a:solidFill>
                  <a:srgbClr val="F5BB0F"/>
                </a:solidFill>
              </a:rPr>
              <a:t> (calce, sabbia e ghiaia/ciottoli battuto con mazze di legno, spessore ¾ di piede = 22 cm </a:t>
            </a:r>
            <a:r>
              <a:rPr lang="it-IT" dirty="0" err="1">
                <a:solidFill>
                  <a:srgbClr val="F5BB0F"/>
                </a:solidFill>
              </a:rPr>
              <a:t>ca</a:t>
            </a:r>
            <a:r>
              <a:rPr lang="it-IT" dirty="0">
                <a:solidFill>
                  <a:srgbClr val="F5BB0F"/>
                </a:solidFill>
              </a:rPr>
              <a:t>.); 3</a:t>
            </a:r>
            <a:r>
              <a:rPr lang="it-IT" i="1" dirty="0">
                <a:solidFill>
                  <a:srgbClr val="F5BB0F"/>
                </a:solidFill>
              </a:rPr>
              <a:t>. </a:t>
            </a:r>
            <a:r>
              <a:rPr lang="it-IT" i="1" dirty="0" err="1">
                <a:solidFill>
                  <a:srgbClr val="F5BB0F"/>
                </a:solidFill>
              </a:rPr>
              <a:t>nucleus</a:t>
            </a:r>
            <a:r>
              <a:rPr lang="it-IT" i="1" dirty="0">
                <a:solidFill>
                  <a:srgbClr val="F5BB0F"/>
                </a:solidFill>
              </a:rPr>
              <a:t> </a:t>
            </a:r>
            <a:r>
              <a:rPr lang="it-IT" dirty="0">
                <a:solidFill>
                  <a:srgbClr val="F5BB0F"/>
                </a:solidFill>
              </a:rPr>
              <a:t>(calce mista a frammenti di laterizi, spessore 6 pollici = </a:t>
            </a:r>
            <a:r>
              <a:rPr lang="it-IT" dirty="0" err="1">
                <a:solidFill>
                  <a:srgbClr val="F5BB0F"/>
                </a:solidFill>
              </a:rPr>
              <a:t>ca</a:t>
            </a:r>
            <a:r>
              <a:rPr lang="it-IT" dirty="0">
                <a:solidFill>
                  <a:srgbClr val="F5BB0F"/>
                </a:solidFill>
              </a:rPr>
              <a:t>. 12 cm). Su quest’ultimo strato si posava il pavimento vero e proprio in pietra tagliata o a mosaico, tirandolo con squadre e livella e, passandoci sopra, dopo la levigatura, polvere di marmo e quindi uno strato protettivo di calce e sabbia.</a:t>
            </a:r>
          </a:p>
          <a:p>
            <a:pPr algn="just"/>
            <a:endParaRPr lang="it-IT" dirty="0">
              <a:solidFill>
                <a:srgbClr val="F5BB0F"/>
              </a:solidFill>
            </a:endParaRPr>
          </a:p>
        </p:txBody>
      </p:sp>
      <p:pic>
        <p:nvPicPr>
          <p:cNvPr id="4" name="Picture 2" descr="scansione 006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552" y="3881588"/>
            <a:ext cx="4343400" cy="275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Pompei lastricato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1238" y="2619702"/>
            <a:ext cx="3144384" cy="4019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1810191" y="3038209"/>
            <a:ext cx="22728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dirty="0">
                <a:solidFill>
                  <a:srgbClr val="F5BB0F"/>
                </a:solidFill>
                <a:latin typeface="+mj-lt"/>
              </a:rPr>
              <a:t>Lastricati lapidei </a:t>
            </a:r>
          </a:p>
          <a:p>
            <a:pPr algn="ctr" eaLnBrk="1" hangingPunct="1"/>
            <a:r>
              <a:rPr lang="it-IT" sz="1800" dirty="0">
                <a:solidFill>
                  <a:srgbClr val="F5BB0F"/>
                </a:solidFill>
                <a:latin typeface="+mj-lt"/>
              </a:rPr>
              <a:t>(per lo più da esterno)</a:t>
            </a:r>
          </a:p>
        </p:txBody>
      </p:sp>
    </p:spTree>
    <p:extLst>
      <p:ext uri="{BB962C8B-B14F-4D97-AF65-F5344CB8AC3E}">
        <p14:creationId xmlns:p14="http://schemas.microsoft.com/office/powerpoint/2010/main" val="116883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468313" y="66418"/>
            <a:ext cx="8249590" cy="3447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defRPr/>
            </a:pPr>
            <a:r>
              <a:rPr lang="it-IT" dirty="0">
                <a:solidFill>
                  <a:srgbClr val="F5BB0F"/>
                </a:solidFill>
              </a:rPr>
              <a:t>Il </a:t>
            </a:r>
            <a:r>
              <a:rPr lang="it-IT" i="1" dirty="0" err="1">
                <a:solidFill>
                  <a:srgbClr val="F5BB0F"/>
                </a:solidFill>
              </a:rPr>
              <a:t>nucleus</a:t>
            </a:r>
            <a:r>
              <a:rPr lang="it-IT" dirty="0">
                <a:solidFill>
                  <a:srgbClr val="F5BB0F"/>
                </a:solidFill>
              </a:rPr>
              <a:t>, a base prevalentemente di calce mescolata ad aggregati di varia natura e dotato di particolare compattezza e resistenza, poteva fungere esso stesso da pavimento</a:t>
            </a:r>
            <a:r>
              <a:rPr lang="it-IT" dirty="0">
                <a:solidFill>
                  <a:srgbClr val="F5BB0F"/>
                </a:solidFill>
                <a:latin typeface="+mj-lt"/>
              </a:rPr>
              <a:t> (molto </a:t>
            </a:r>
            <a:r>
              <a:rPr lang="it-IT" dirty="0">
                <a:solidFill>
                  <a:srgbClr val="F5BB0F"/>
                </a:solidFill>
              </a:rPr>
              <a:t>economico –attestazioni IV sec. a.C. - II sec. d.C.): nella letteratura archeologica tali pavimenti sono stati chiamati alternativamente battuto / cocciopesto / </a:t>
            </a:r>
            <a:r>
              <a:rPr lang="it-IT" i="1" dirty="0">
                <a:solidFill>
                  <a:srgbClr val="F5BB0F"/>
                </a:solidFill>
              </a:rPr>
              <a:t>opus </a:t>
            </a:r>
            <a:r>
              <a:rPr lang="it-IT" i="1" dirty="0" err="1">
                <a:solidFill>
                  <a:srgbClr val="F5BB0F"/>
                </a:solidFill>
              </a:rPr>
              <a:t>signinum</a:t>
            </a:r>
            <a:r>
              <a:rPr lang="it-IT" i="1" dirty="0">
                <a:solidFill>
                  <a:srgbClr val="F5BB0F"/>
                </a:solidFill>
              </a:rPr>
              <a:t> / </a:t>
            </a:r>
            <a:r>
              <a:rPr lang="it-IT" i="1" dirty="0" err="1">
                <a:solidFill>
                  <a:srgbClr val="F5BB0F"/>
                </a:solidFill>
              </a:rPr>
              <a:t>signinum</a:t>
            </a:r>
            <a:r>
              <a:rPr lang="it-IT" i="1" dirty="0">
                <a:solidFill>
                  <a:srgbClr val="F5BB0F"/>
                </a:solidFill>
              </a:rPr>
              <a:t> </a:t>
            </a:r>
            <a:r>
              <a:rPr lang="it-IT" dirty="0">
                <a:solidFill>
                  <a:srgbClr val="F5BB0F"/>
                </a:solidFill>
              </a:rPr>
              <a:t>(che in realtà, stando alle fonti antiche, si riferisce a strutture murarie e/o pavimentali e non a rivestimenti)</a:t>
            </a:r>
            <a:r>
              <a:rPr lang="it-IT" i="1" dirty="0">
                <a:solidFill>
                  <a:srgbClr val="F5BB0F"/>
                </a:solidFill>
              </a:rPr>
              <a:t>. </a:t>
            </a:r>
            <a:r>
              <a:rPr lang="it-IT" dirty="0">
                <a:solidFill>
                  <a:srgbClr val="F5BB0F"/>
                </a:solidFill>
              </a:rPr>
              <a:t>Oggi si tende a chiamarli </a:t>
            </a:r>
            <a:r>
              <a:rPr lang="it-IT" sz="2000" b="1" dirty="0">
                <a:solidFill>
                  <a:srgbClr val="F5BB0F"/>
                </a:solidFill>
              </a:rPr>
              <a:t>cementizi</a:t>
            </a:r>
            <a:r>
              <a:rPr lang="it-IT" dirty="0">
                <a:solidFill>
                  <a:srgbClr val="F5BB0F"/>
                </a:solidFill>
              </a:rPr>
              <a:t>. Il </a:t>
            </a:r>
            <a:r>
              <a:rPr lang="it-IT" i="1" dirty="0" err="1">
                <a:solidFill>
                  <a:srgbClr val="F5BB0F"/>
                </a:solidFill>
              </a:rPr>
              <a:t>caementum</a:t>
            </a:r>
            <a:r>
              <a:rPr lang="it-IT" dirty="0">
                <a:solidFill>
                  <a:srgbClr val="F5BB0F"/>
                </a:solidFill>
              </a:rPr>
              <a:t> poteva essere </a:t>
            </a:r>
            <a:r>
              <a:rPr lang="it-IT" dirty="0">
                <a:solidFill>
                  <a:srgbClr val="F5BB0F"/>
                </a:solidFill>
                <a:latin typeface="+mj-lt"/>
              </a:rPr>
              <a:t>mischiato a frammenti ceramici (cocciopesto / cementizio rosso) o a polvere di marmo (</a:t>
            </a:r>
            <a:r>
              <a:rPr lang="it-IT" dirty="0">
                <a:solidFill>
                  <a:srgbClr val="F5BB0F"/>
                </a:solidFill>
              </a:rPr>
              <a:t>cocciopesto / cementizio </a:t>
            </a:r>
            <a:r>
              <a:rPr lang="it-IT" dirty="0">
                <a:solidFill>
                  <a:srgbClr val="F5BB0F"/>
                </a:solidFill>
                <a:latin typeface="+mj-lt"/>
              </a:rPr>
              <a:t> bianco) o a lava (</a:t>
            </a:r>
            <a:r>
              <a:rPr lang="it-IT" dirty="0">
                <a:solidFill>
                  <a:srgbClr val="F5BB0F"/>
                </a:solidFill>
              </a:rPr>
              <a:t>cocciopesto / cementizio</a:t>
            </a:r>
            <a:r>
              <a:rPr lang="it-IT" dirty="0">
                <a:solidFill>
                  <a:srgbClr val="F5BB0F"/>
                </a:solidFill>
                <a:latin typeface="+mj-lt"/>
              </a:rPr>
              <a:t> nero)</a:t>
            </a:r>
            <a:r>
              <a:rPr lang="it-IT" dirty="0">
                <a:solidFill>
                  <a:srgbClr val="F5BB0F"/>
                </a:solidFill>
              </a:rPr>
              <a:t>. Poteva anche essere decorato da inserzioni di frammenti di marmo o tessere gettate a caso o disposte secondo disegni geometrici. La tecnica è impiegata dapprima sulla costa africana e in Sicilia, dal III sec. a.C. anche nel resto d’Italia.</a:t>
            </a:r>
          </a:p>
        </p:txBody>
      </p:sp>
      <p:sp>
        <p:nvSpPr>
          <p:cNvPr id="7172" name="Text Box 4"/>
          <p:cNvSpPr txBox="1">
            <a:spLocks noChangeArrowheads="1"/>
          </p:cNvSpPr>
          <p:nvPr/>
        </p:nvSpPr>
        <p:spPr bwMode="auto">
          <a:xfrm>
            <a:off x="593725" y="22240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it-IT" sz="2000">
              <a:latin typeface="Times New Roman" charset="0"/>
            </a:endParaRPr>
          </a:p>
        </p:txBody>
      </p:sp>
      <p:pic>
        <p:nvPicPr>
          <p:cNvPr id="7174" name="Picture 6" descr="Cementizi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7463" y="4445424"/>
            <a:ext cx="2361973" cy="2268643"/>
          </a:xfrm>
          <a:prstGeom prst="rect">
            <a:avLst/>
          </a:prstGeom>
          <a:noFill/>
          <a:extLst>
            <a:ext uri="{909E8E84-426E-40dd-AFC4-6F175D3DCCD1}">
              <a14:hiddenFill xmlns:a14="http://schemas.microsoft.com/office/drawing/2010/main" xmlns="">
                <a:solidFill>
                  <a:srgbClr val="FFFFFF"/>
                </a:solidFill>
              </a14:hiddenFill>
            </a:ext>
          </a:extLst>
        </p:spPr>
      </p:pic>
      <p:sp>
        <p:nvSpPr>
          <p:cNvPr id="7175" name="Text Box 7"/>
          <p:cNvSpPr txBox="1">
            <a:spLocks noChangeArrowheads="1"/>
          </p:cNvSpPr>
          <p:nvPr/>
        </p:nvSpPr>
        <p:spPr bwMode="auto">
          <a:xfrm>
            <a:off x="468313" y="6400800"/>
            <a:ext cx="13668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a:latin typeface="Times New Roman" charset="0"/>
              </a:rPr>
              <a:t>Cartagine</a:t>
            </a:r>
          </a:p>
        </p:txBody>
      </p:sp>
      <p:sp>
        <p:nvSpPr>
          <p:cNvPr id="7178" name="Text Box 10"/>
          <p:cNvSpPr txBox="1">
            <a:spLocks noChangeArrowheads="1"/>
          </p:cNvSpPr>
          <p:nvPr/>
        </p:nvSpPr>
        <p:spPr bwMode="auto">
          <a:xfrm>
            <a:off x="7524750" y="6400800"/>
            <a:ext cx="108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a:latin typeface="Times New Roman" charset="0"/>
              </a:rPr>
              <a:t>Padova</a:t>
            </a:r>
          </a:p>
        </p:txBody>
      </p:sp>
      <p:pic>
        <p:nvPicPr>
          <p:cNvPr id="10" name="Picture 3" descr="scansione0058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13" y="3490821"/>
            <a:ext cx="2617833" cy="3223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scansione00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7445" y="3326191"/>
            <a:ext cx="2335146" cy="3387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6451481" y="4873517"/>
            <a:ext cx="2692519" cy="1645428"/>
          </a:xfrm>
          <a:prstGeom prst="rect">
            <a:avLst/>
          </a:prstGeom>
        </p:spPr>
      </p:pic>
    </p:spTree>
    <p:extLst>
      <p:ext uri="{BB962C8B-B14F-4D97-AF65-F5344CB8AC3E}">
        <p14:creationId xmlns:p14="http://schemas.microsoft.com/office/powerpoint/2010/main" val="341928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2380" y="320862"/>
            <a:ext cx="8345714" cy="3693319"/>
          </a:xfrm>
          <a:prstGeom prst="rect">
            <a:avLst/>
          </a:prstGeom>
        </p:spPr>
        <p:txBody>
          <a:bodyPr wrap="square">
            <a:spAutoFit/>
          </a:bodyPr>
          <a:lstStyle/>
          <a:p>
            <a:pPr algn="just"/>
            <a:r>
              <a:rPr lang="it-IT" b="1" dirty="0">
                <a:solidFill>
                  <a:srgbClr val="F5BB0F"/>
                </a:solidFill>
              </a:rPr>
              <a:t>TESSELLATI.</a:t>
            </a:r>
            <a:r>
              <a:rPr lang="it-IT" dirty="0">
                <a:solidFill>
                  <a:srgbClr val="F5BB0F"/>
                </a:solidFill>
              </a:rPr>
              <a:t> Pavimenti formati da tessere a imitazione di tappeti (bordure). Potevano presentare decorazione a motivi geometrici o figurati, in bianco/nero o policrome.</a:t>
            </a:r>
          </a:p>
          <a:p>
            <a:pPr algn="just"/>
            <a:r>
              <a:rPr lang="it-IT" dirty="0">
                <a:solidFill>
                  <a:srgbClr val="F5BB0F"/>
                </a:solidFill>
              </a:rPr>
              <a:t>Dapprima realizzato, come si è detto, con ciottoli interi e poi con ciottoli frantumati, così da poter ottenere una superficie piana, nel IV-III sec. a.C. si avviò l’uso di ritagliate in forma cubica le tessere (</a:t>
            </a:r>
            <a:r>
              <a:rPr lang="it-IT" i="1" dirty="0">
                <a:solidFill>
                  <a:srgbClr val="F5BB0F"/>
                </a:solidFill>
              </a:rPr>
              <a:t>opus </a:t>
            </a:r>
            <a:r>
              <a:rPr lang="it-IT" i="1" dirty="0" err="1">
                <a:solidFill>
                  <a:srgbClr val="F5BB0F"/>
                </a:solidFill>
              </a:rPr>
              <a:t>tessellatum</a:t>
            </a:r>
            <a:r>
              <a:rPr lang="it-IT" dirty="0">
                <a:solidFill>
                  <a:srgbClr val="F5BB0F"/>
                </a:solidFill>
              </a:rPr>
              <a:t>), ricavate per lo più da calcari locali e, in situazioni più lussuose, da marmi colorati: esse permisero ai mosaicisti di gareggiare con i pittori nella ricerca di forme espressive sempre più raffinate, fino ad arrivare nel II a.C. a una perfetta tecnica di mosaico policromo. Nel caso di tessere piccolissime che permettevano esecuzioni realistiche e raffinate si parla di </a:t>
            </a:r>
            <a:r>
              <a:rPr lang="it-IT" i="1" dirty="0">
                <a:solidFill>
                  <a:srgbClr val="F5BB0F"/>
                </a:solidFill>
              </a:rPr>
              <a:t>opus </a:t>
            </a:r>
            <a:r>
              <a:rPr lang="it-IT" i="1" dirty="0" err="1">
                <a:solidFill>
                  <a:srgbClr val="F5BB0F"/>
                </a:solidFill>
              </a:rPr>
              <a:t>vermiculatum</a:t>
            </a:r>
            <a:r>
              <a:rPr lang="it-IT" dirty="0">
                <a:solidFill>
                  <a:srgbClr val="F5BB0F"/>
                </a:solidFill>
              </a:rPr>
              <a:t>: alle tessere in vari marmi venivano abbinate altre in pasta vitrea colorata. In genere queste opere costose riguardavano superfici ridotte: l’</a:t>
            </a:r>
            <a:r>
              <a:rPr lang="it-IT" i="1" dirty="0">
                <a:solidFill>
                  <a:srgbClr val="F5BB0F"/>
                </a:solidFill>
              </a:rPr>
              <a:t>emblema</a:t>
            </a:r>
            <a:r>
              <a:rPr lang="it-IT" dirty="0">
                <a:solidFill>
                  <a:srgbClr val="F5BB0F"/>
                </a:solidFill>
              </a:rPr>
              <a:t>, inserito al centro di una composizione più grande, che poteva anche essere montato in bottega su una lastra di ceramica e poi inserito nel mosaico finito.</a:t>
            </a:r>
          </a:p>
        </p:txBody>
      </p:sp>
      <p:pic>
        <p:nvPicPr>
          <p:cNvPr id="3" name="Immagine 2"/>
          <p:cNvPicPr>
            <a:picLocks noChangeAspect="1"/>
          </p:cNvPicPr>
          <p:nvPr/>
        </p:nvPicPr>
        <p:blipFill>
          <a:blip r:embed="rId2"/>
          <a:stretch>
            <a:fillRect/>
          </a:stretch>
        </p:blipFill>
        <p:spPr>
          <a:xfrm>
            <a:off x="2383592" y="4014181"/>
            <a:ext cx="3953708" cy="2588399"/>
          </a:xfrm>
          <a:prstGeom prst="rect">
            <a:avLst/>
          </a:prstGeom>
        </p:spPr>
      </p:pic>
    </p:spTree>
    <p:extLst>
      <p:ext uri="{BB962C8B-B14F-4D97-AF65-F5344CB8AC3E}">
        <p14:creationId xmlns:p14="http://schemas.microsoft.com/office/powerpoint/2010/main" val="4919087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3066</TotalTime>
  <Words>3295</Words>
  <Application>Microsoft Macintosh PowerPoint</Application>
  <PresentationFormat>Presentazione su schermo (4:3)</PresentationFormat>
  <Paragraphs>132</Paragraphs>
  <Slides>40</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40</vt:i4>
      </vt:variant>
    </vt:vector>
  </HeadingPairs>
  <TitlesOfParts>
    <vt:vector size="45" baseType="lpstr">
      <vt:lpstr>ＭＳ Ｐゴシック</vt:lpstr>
      <vt:lpstr>Arial</vt:lpstr>
      <vt:lpstr>Calibri</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apple</dc:creator>
  <cp:keywords/>
  <dc:description/>
  <cp:lastModifiedBy>Patrizia Basso</cp:lastModifiedBy>
  <cp:revision>59</cp:revision>
  <dcterms:created xsi:type="dcterms:W3CDTF">2017-03-23T14:44:58Z</dcterms:created>
  <dcterms:modified xsi:type="dcterms:W3CDTF">2018-04-05T17:59:44Z</dcterms:modified>
  <cp:category/>
</cp:coreProperties>
</file>