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7" r:id="rId2"/>
    <p:sldId id="304" r:id="rId3"/>
    <p:sldId id="295" r:id="rId4"/>
    <p:sldId id="291" r:id="rId5"/>
    <p:sldId id="256" r:id="rId6"/>
    <p:sldId id="257" r:id="rId7"/>
    <p:sldId id="293" r:id="rId8"/>
    <p:sldId id="296" r:id="rId9"/>
    <p:sldId id="300" r:id="rId10"/>
    <p:sldId id="258" r:id="rId11"/>
    <p:sldId id="259" r:id="rId12"/>
    <p:sldId id="264" r:id="rId13"/>
    <p:sldId id="260" r:id="rId14"/>
    <p:sldId id="261" r:id="rId15"/>
    <p:sldId id="301" r:id="rId16"/>
    <p:sldId id="302" r:id="rId17"/>
    <p:sldId id="263" r:id="rId18"/>
    <p:sldId id="274" r:id="rId19"/>
    <p:sldId id="303" r:id="rId20"/>
    <p:sldId id="275" r:id="rId21"/>
    <p:sldId id="276" r:id="rId22"/>
    <p:sldId id="305" r:id="rId23"/>
    <p:sldId id="306" r:id="rId24"/>
    <p:sldId id="307" r:id="rId25"/>
    <p:sldId id="308" r:id="rId26"/>
    <p:sldId id="277" r:id="rId27"/>
    <p:sldId id="309" r:id="rId28"/>
    <p:sldId id="310" r:id="rId29"/>
    <p:sldId id="312" r:id="rId30"/>
    <p:sldId id="280" r:id="rId31"/>
    <p:sldId id="281" r:id="rId32"/>
    <p:sldId id="282" r:id="rId33"/>
    <p:sldId id="283" r:id="rId34"/>
    <p:sldId id="284" r:id="rId35"/>
    <p:sldId id="285" r:id="rId36"/>
    <p:sldId id="286" r:id="rId37"/>
    <p:sldId id="287" r:id="rId38"/>
    <p:sldId id="288" r:id="rId39"/>
    <p:sldId id="290" r:id="rId40"/>
    <p:sldId id="313" r:id="rId41"/>
    <p:sldId id="314" r:id="rId42"/>
    <p:sldId id="316" r:id="rId43"/>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modifyVerifier cryptProviderType="rsaAES" cryptAlgorithmClass="hash" cryptAlgorithmType="typeAny" cryptAlgorithmSid="14" spinCount="100000" saltData="LPmlmKvIqD+PR5LtJmzodw==" hashData="f7bjbtXpFnMqgBh7jo14KfKXtNmZZvKawKkmMJTXUXw3ufILL35XqasGsqC9/8bjSC/kAo6zuS8u5pv+glmE5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n-ea"/>
                <a:cs typeface="+mn-cs"/>
              </a:defRPr>
            </a:lvl1pPr>
          </a:lstStyle>
          <a:p>
            <a:pPr>
              <a:defRPr/>
            </a:pPr>
            <a:endParaRPr lang="it-IT" altLang="it-IT"/>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n-ea"/>
                <a:cs typeface="+mn-cs"/>
              </a:defRPr>
            </a:lvl1pPr>
          </a:lstStyle>
          <a:p>
            <a:pPr>
              <a:defRPr/>
            </a:pPr>
            <a:endParaRPr lang="it-IT" altLang="it-IT"/>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a:t>Fare clic per modificare gli stili del testo dello schema</a:t>
            </a:r>
          </a:p>
          <a:p>
            <a:pPr lvl="1"/>
            <a:r>
              <a:rPr lang="it-IT" altLang="it-IT" noProof="0"/>
              <a:t>Secondo livello</a:t>
            </a:r>
          </a:p>
          <a:p>
            <a:pPr lvl="2"/>
            <a:r>
              <a:rPr lang="it-IT" altLang="it-IT" noProof="0"/>
              <a:t>Terzo livello</a:t>
            </a:r>
          </a:p>
          <a:p>
            <a:pPr lvl="3"/>
            <a:r>
              <a:rPr lang="it-IT" altLang="it-IT" noProof="0"/>
              <a:t>Quarto livello</a:t>
            </a:r>
          </a:p>
          <a:p>
            <a:pPr lvl="4"/>
            <a:r>
              <a:rPr lang="it-IT" altLang="it-IT" noProof="0"/>
              <a:t>Quinto livello</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n-ea"/>
                <a:cs typeface="+mn-cs"/>
              </a:defRPr>
            </a:lvl1pPr>
          </a:lstStyle>
          <a:p>
            <a:pPr>
              <a:defRPr/>
            </a:pPr>
            <a:endParaRPr lang="it-IT" altLang="it-IT"/>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cs typeface="+mn-cs"/>
              </a:defRPr>
            </a:lvl1pPr>
          </a:lstStyle>
          <a:p>
            <a:pPr>
              <a:defRPr/>
            </a:pPr>
            <a:fld id="{1A55B093-896D-034E-AE66-8982BCD52CFB}" type="slidenum">
              <a:rPr lang="it-IT"/>
              <a:pPr>
                <a:defRPr/>
              </a:pPr>
              <a:t>‹N›</a:t>
            </a:fld>
            <a:endParaRPr lang="it-IT"/>
          </a:p>
        </p:txBody>
      </p:sp>
    </p:spTree>
    <p:extLst>
      <p:ext uri="{BB962C8B-B14F-4D97-AF65-F5344CB8AC3E}">
        <p14:creationId xmlns:p14="http://schemas.microsoft.com/office/powerpoint/2010/main" val="3318980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F7FADB2-4CAB-ED4B-A749-EFE21A035D3A}" type="slidenum">
              <a:rPr lang="it-IT"/>
              <a:pPr>
                <a:defRPr/>
              </a:pPr>
              <a:t>‹N›</a:t>
            </a:fld>
            <a:endParaRPr lang="it-IT"/>
          </a:p>
        </p:txBody>
      </p:sp>
    </p:spTree>
    <p:extLst>
      <p:ext uri="{BB962C8B-B14F-4D97-AF65-F5344CB8AC3E}">
        <p14:creationId xmlns:p14="http://schemas.microsoft.com/office/powerpoint/2010/main" val="126807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463862CB-C715-EE4D-96E4-1C351F07F615}" type="slidenum">
              <a:rPr lang="it-IT"/>
              <a:pPr>
                <a:defRPr/>
              </a:pPr>
              <a:t>‹N›</a:t>
            </a:fld>
            <a:endParaRPr lang="it-IT"/>
          </a:p>
        </p:txBody>
      </p:sp>
    </p:spTree>
    <p:extLst>
      <p:ext uri="{BB962C8B-B14F-4D97-AF65-F5344CB8AC3E}">
        <p14:creationId xmlns:p14="http://schemas.microsoft.com/office/powerpoint/2010/main" val="94893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1BA7F6A8-864A-6344-9BA9-8D42D0AF8C25}" type="slidenum">
              <a:rPr lang="it-IT"/>
              <a:pPr>
                <a:defRPr/>
              </a:pPr>
              <a:t>‹N›</a:t>
            </a:fld>
            <a:endParaRPr lang="it-IT"/>
          </a:p>
        </p:txBody>
      </p:sp>
    </p:spTree>
    <p:extLst>
      <p:ext uri="{BB962C8B-B14F-4D97-AF65-F5344CB8AC3E}">
        <p14:creationId xmlns:p14="http://schemas.microsoft.com/office/powerpoint/2010/main" val="203887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03B3F7C6-D3B7-894B-850C-A57275CD6F3F}" type="slidenum">
              <a:rPr lang="it-IT"/>
              <a:pPr>
                <a:defRPr/>
              </a:pPr>
              <a:t>‹N›</a:t>
            </a:fld>
            <a:endParaRPr lang="it-IT"/>
          </a:p>
        </p:txBody>
      </p:sp>
    </p:spTree>
    <p:extLst>
      <p:ext uri="{BB962C8B-B14F-4D97-AF65-F5344CB8AC3E}">
        <p14:creationId xmlns:p14="http://schemas.microsoft.com/office/powerpoint/2010/main" val="139373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35C7B083-3190-0047-A8F0-61485F729C9A}" type="slidenum">
              <a:rPr lang="it-IT"/>
              <a:pPr>
                <a:defRPr/>
              </a:pPr>
              <a:t>‹N›</a:t>
            </a:fld>
            <a:endParaRPr lang="it-IT"/>
          </a:p>
        </p:txBody>
      </p:sp>
    </p:spTree>
    <p:extLst>
      <p:ext uri="{BB962C8B-B14F-4D97-AF65-F5344CB8AC3E}">
        <p14:creationId xmlns:p14="http://schemas.microsoft.com/office/powerpoint/2010/main" val="202762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BFF15C49-558C-E945-B582-3AC8A7792C9B}" type="slidenum">
              <a:rPr lang="it-IT"/>
              <a:pPr>
                <a:defRPr/>
              </a:pPr>
              <a:t>‹N›</a:t>
            </a:fld>
            <a:endParaRPr lang="it-IT"/>
          </a:p>
        </p:txBody>
      </p:sp>
    </p:spTree>
    <p:extLst>
      <p:ext uri="{BB962C8B-B14F-4D97-AF65-F5344CB8AC3E}">
        <p14:creationId xmlns:p14="http://schemas.microsoft.com/office/powerpoint/2010/main" val="27842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2FC65AA4-398E-4C46-BC86-1CCF00FFC27A}" type="slidenum">
              <a:rPr lang="it-IT"/>
              <a:pPr>
                <a:defRPr/>
              </a:pPr>
              <a:t>‹N›</a:t>
            </a:fld>
            <a:endParaRPr lang="it-IT"/>
          </a:p>
        </p:txBody>
      </p:sp>
    </p:spTree>
    <p:extLst>
      <p:ext uri="{BB962C8B-B14F-4D97-AF65-F5344CB8AC3E}">
        <p14:creationId xmlns:p14="http://schemas.microsoft.com/office/powerpoint/2010/main" val="255931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6F580486-6F83-634E-95BC-524BAD71EE22}" type="slidenum">
              <a:rPr lang="it-IT"/>
              <a:pPr>
                <a:defRPr/>
              </a:pPr>
              <a:t>‹N›</a:t>
            </a:fld>
            <a:endParaRPr lang="it-IT"/>
          </a:p>
        </p:txBody>
      </p:sp>
    </p:spTree>
    <p:extLst>
      <p:ext uri="{BB962C8B-B14F-4D97-AF65-F5344CB8AC3E}">
        <p14:creationId xmlns:p14="http://schemas.microsoft.com/office/powerpoint/2010/main" val="65113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BBE482F0-9595-DE41-A745-AE0F6DFCE170}" type="slidenum">
              <a:rPr lang="it-IT"/>
              <a:pPr>
                <a:defRPr/>
              </a:pPr>
              <a:t>‹N›</a:t>
            </a:fld>
            <a:endParaRPr lang="it-IT"/>
          </a:p>
        </p:txBody>
      </p:sp>
    </p:spTree>
    <p:extLst>
      <p:ext uri="{BB962C8B-B14F-4D97-AF65-F5344CB8AC3E}">
        <p14:creationId xmlns:p14="http://schemas.microsoft.com/office/powerpoint/2010/main" val="326629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98599F3A-AECA-464C-B238-8577B701AEA5}" type="slidenum">
              <a:rPr lang="it-IT"/>
              <a:pPr>
                <a:defRPr/>
              </a:pPr>
              <a:t>‹N›</a:t>
            </a:fld>
            <a:endParaRPr lang="it-IT"/>
          </a:p>
        </p:txBody>
      </p:sp>
    </p:spTree>
    <p:extLst>
      <p:ext uri="{BB962C8B-B14F-4D97-AF65-F5344CB8AC3E}">
        <p14:creationId xmlns:p14="http://schemas.microsoft.com/office/powerpoint/2010/main" val="414071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124D0F31-2E7F-0042-8E10-03192E8DACF0}" type="slidenum">
              <a:rPr lang="it-IT"/>
              <a:pPr>
                <a:defRPr/>
              </a:pPr>
              <a:t>‹N›</a:t>
            </a:fld>
            <a:endParaRPr lang="it-IT"/>
          </a:p>
        </p:txBody>
      </p:sp>
    </p:spTree>
    <p:extLst>
      <p:ext uri="{BB962C8B-B14F-4D97-AF65-F5344CB8AC3E}">
        <p14:creationId xmlns:p14="http://schemas.microsoft.com/office/powerpoint/2010/main" val="198086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ea typeface="+mn-ea"/>
                <a:cs typeface="+mn-cs"/>
              </a:defRPr>
            </a:lvl1pPr>
          </a:lstStyle>
          <a:p>
            <a:pPr>
              <a:defRPr/>
            </a:pPr>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ea typeface="+mn-ea"/>
                <a:cs typeface="+mn-cs"/>
              </a:defRPr>
            </a:lvl1pPr>
          </a:lstStyle>
          <a:p>
            <a:pPr>
              <a:defRPr/>
            </a:pPr>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cs typeface="+mn-cs"/>
              </a:defRPr>
            </a:lvl1pPr>
          </a:lstStyle>
          <a:p>
            <a:pPr>
              <a:defRPr/>
            </a:pPr>
            <a:fld id="{C97B2C82-8964-4844-8475-4FDDEB01DFA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1143000"/>
            <a:ext cx="7699544"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1" hangingPunct="1">
              <a:defRPr/>
            </a:pPr>
            <a:r>
              <a:rPr lang="it-IT" sz="4400" b="1" dirty="0">
                <a:solidFill>
                  <a:srgbClr val="FFCC00"/>
                </a:solidFill>
                <a:effectLst>
                  <a:outerShdw blurRad="38100" dist="38100" dir="2700000" algn="tl">
                    <a:srgbClr val="000000"/>
                  </a:outerShdw>
                </a:effectLst>
                <a:cs typeface="+mn-cs"/>
              </a:rPr>
              <a:t>Lezione 9</a:t>
            </a:r>
          </a:p>
          <a:p>
            <a:pPr algn="ctr" eaLnBrk="1" hangingPunct="1">
              <a:defRPr/>
            </a:pPr>
            <a:r>
              <a:rPr lang="it-IT" sz="4400" b="1" dirty="0">
                <a:solidFill>
                  <a:srgbClr val="FFCC00"/>
                </a:solidFill>
                <a:effectLst>
                  <a:outerShdw blurRad="38100" dist="38100" dir="2700000" algn="tl">
                    <a:srgbClr val="000000"/>
                  </a:outerShdw>
                </a:effectLst>
                <a:cs typeface="+mn-cs"/>
              </a:rPr>
              <a:t>  </a:t>
            </a:r>
            <a:br>
              <a:rPr lang="it-IT" sz="4400" b="1" dirty="0">
                <a:solidFill>
                  <a:srgbClr val="FFCC00"/>
                </a:solidFill>
                <a:effectLst>
                  <a:outerShdw blurRad="38100" dist="38100" dir="2700000" algn="tl">
                    <a:srgbClr val="000000"/>
                  </a:outerShdw>
                </a:effectLst>
                <a:cs typeface="+mn-cs"/>
              </a:rPr>
            </a:br>
            <a:r>
              <a:rPr lang="it-IT" sz="4400" b="1" dirty="0">
                <a:solidFill>
                  <a:srgbClr val="FFCC00"/>
                </a:solidFill>
                <a:effectLst>
                  <a:outerShdw blurRad="38100" dist="38100" dir="2700000" algn="tl">
                    <a:srgbClr val="000000"/>
                  </a:outerShdw>
                </a:effectLst>
                <a:cs typeface="+mn-cs"/>
              </a:rPr>
              <a:t>EDILIZIA ABITATIVA GRECA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6"/>
          <p:cNvSpPr txBox="1">
            <a:spLocks noChangeArrowheads="1"/>
          </p:cNvSpPr>
          <p:nvPr/>
        </p:nvSpPr>
        <p:spPr bwMode="auto">
          <a:xfrm>
            <a:off x="304800" y="3505200"/>
            <a:ext cx="8686800" cy="3170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just" eaLnBrk="1" hangingPunct="1">
              <a:defRPr/>
            </a:pPr>
            <a:endParaRPr lang="it-IT" sz="2000" b="1" dirty="0">
              <a:solidFill>
                <a:srgbClr val="FFC10A"/>
              </a:solidFill>
              <a:cs typeface="+mn-cs"/>
            </a:endParaRPr>
          </a:p>
          <a:p>
            <a:pPr algn="just"/>
            <a:r>
              <a:rPr lang="it-IT" sz="2000" dirty="0">
                <a:solidFill>
                  <a:srgbClr val="FFCC00"/>
                </a:solidFill>
              </a:rPr>
              <a:t>Case organizzate in </a:t>
            </a:r>
            <a:r>
              <a:rPr lang="it-IT" sz="2000" b="1" dirty="0">
                <a:solidFill>
                  <a:srgbClr val="FFCC00"/>
                </a:solidFill>
              </a:rPr>
              <a:t>moduli residenziali quadrati</a:t>
            </a:r>
            <a:r>
              <a:rPr lang="it-IT" sz="2000" dirty="0">
                <a:solidFill>
                  <a:srgbClr val="FFCC00"/>
                </a:solidFill>
              </a:rPr>
              <a:t> di 300 mq </a:t>
            </a:r>
            <a:r>
              <a:rPr lang="it-IT" sz="2000" dirty="0" err="1">
                <a:solidFill>
                  <a:srgbClr val="FFCC00"/>
                </a:solidFill>
              </a:rPr>
              <a:t>ca</a:t>
            </a:r>
            <a:r>
              <a:rPr lang="it-IT" sz="2000" dirty="0">
                <a:solidFill>
                  <a:srgbClr val="FFCC00"/>
                </a:solidFill>
              </a:rPr>
              <a:t>. con </a:t>
            </a:r>
            <a:r>
              <a:rPr lang="it-IT" sz="2000" b="1" dirty="0">
                <a:solidFill>
                  <a:srgbClr val="FFCC00"/>
                </a:solidFill>
              </a:rPr>
              <a:t>corte</a:t>
            </a:r>
            <a:r>
              <a:rPr lang="it-IT" sz="2000" dirty="0">
                <a:solidFill>
                  <a:srgbClr val="FFCC00"/>
                </a:solidFill>
              </a:rPr>
              <a:t> anche porticata, sul cui lato nord si trovava un corridoio trasversale (la “</a:t>
            </a:r>
            <a:r>
              <a:rPr lang="it-IT" sz="2000" i="1" dirty="0" err="1">
                <a:solidFill>
                  <a:srgbClr val="FFCC00"/>
                </a:solidFill>
              </a:rPr>
              <a:t>pastas</a:t>
            </a:r>
            <a:r>
              <a:rPr lang="it-IT" sz="2000" dirty="0">
                <a:solidFill>
                  <a:srgbClr val="FFCC00"/>
                </a:solidFill>
              </a:rPr>
              <a:t>”) dal quale si accedeva al quartiere abitativo sul retro fra cui probabilmente vi erano cucina e bagno. A un lato, e talvolta anche su ambedue i lati della </a:t>
            </a:r>
            <a:r>
              <a:rPr lang="it-IT" sz="2000" i="1" dirty="0" err="1">
                <a:solidFill>
                  <a:srgbClr val="FFCC00"/>
                </a:solidFill>
              </a:rPr>
              <a:t>pastas</a:t>
            </a:r>
            <a:r>
              <a:rPr lang="it-IT" sz="2000" dirty="0">
                <a:solidFill>
                  <a:srgbClr val="FFCC00"/>
                </a:solidFill>
              </a:rPr>
              <a:t>, trovava posto un piccolo locale di servizio. Ai lati della corte </a:t>
            </a:r>
            <a:r>
              <a:rPr lang="it-IT" sz="2000" dirty="0">
                <a:solidFill>
                  <a:srgbClr val="FFC10A"/>
                </a:solidFill>
              </a:rPr>
              <a:t>una bottega con ingresso indipendente o altri </a:t>
            </a:r>
            <a:r>
              <a:rPr lang="it-IT" sz="2000" dirty="0">
                <a:solidFill>
                  <a:srgbClr val="FFCC00"/>
                </a:solidFill>
              </a:rPr>
              <a:t>ambienti di lavoro e l’</a:t>
            </a:r>
            <a:r>
              <a:rPr lang="it-IT" sz="2000" i="1" dirty="0" err="1">
                <a:solidFill>
                  <a:srgbClr val="FFCC00"/>
                </a:solidFill>
              </a:rPr>
              <a:t>andron</a:t>
            </a:r>
            <a:r>
              <a:rPr lang="it-IT" sz="2000" dirty="0">
                <a:solidFill>
                  <a:srgbClr val="FFCC00"/>
                </a:solidFill>
              </a:rPr>
              <a:t> (</a:t>
            </a:r>
            <a:r>
              <a:rPr lang="it-IT" sz="2000" dirty="0">
                <a:solidFill>
                  <a:srgbClr val="FFC10A"/>
                </a:solidFill>
              </a:rPr>
              <a:t>con anticamera). Al piano superiore le camere da letto.</a:t>
            </a:r>
          </a:p>
          <a:p>
            <a:pPr algn="just"/>
            <a:r>
              <a:rPr lang="it-IT" sz="2000" b="1" dirty="0">
                <a:solidFill>
                  <a:srgbClr val="FFC10A"/>
                </a:solidFill>
              </a:rPr>
              <a:t>Costruzione centripeta</a:t>
            </a:r>
            <a:r>
              <a:rPr lang="it-IT" sz="2000" dirty="0">
                <a:solidFill>
                  <a:srgbClr val="FFC10A"/>
                </a:solidFill>
              </a:rPr>
              <a:t> con preciso ordine spaziale-distributivo (inserimento urbanistico)</a:t>
            </a:r>
            <a:r>
              <a:rPr lang="it-IT" sz="2000" dirty="0">
                <a:solidFill>
                  <a:srgbClr val="FFC10A"/>
                </a:solidFill>
                <a:cs typeface="+mn-cs"/>
              </a:rPr>
              <a:t>.</a:t>
            </a:r>
          </a:p>
        </p:txBody>
      </p:sp>
      <p:pic>
        <p:nvPicPr>
          <p:cNvPr id="2" name="Immagine 1"/>
          <p:cNvPicPr>
            <a:picLocks noChangeAspect="1"/>
          </p:cNvPicPr>
          <p:nvPr/>
        </p:nvPicPr>
        <p:blipFill>
          <a:blip r:embed="rId2"/>
          <a:stretch>
            <a:fillRect/>
          </a:stretch>
        </p:blipFill>
        <p:spPr>
          <a:xfrm>
            <a:off x="533400" y="228600"/>
            <a:ext cx="3505200" cy="3491508"/>
          </a:xfrm>
          <a:prstGeom prst="rect">
            <a:avLst/>
          </a:prstGeom>
        </p:spPr>
      </p:pic>
      <p:pic>
        <p:nvPicPr>
          <p:cNvPr id="6" name="Immagin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04800"/>
            <a:ext cx="4016592"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04800" y="106501"/>
            <a:ext cx="5257800" cy="3170099"/>
          </a:xfrm>
          <a:prstGeom prst="rect">
            <a:avLst/>
          </a:prstGeom>
        </p:spPr>
        <p:txBody>
          <a:bodyPr wrap="square">
            <a:spAutoFit/>
          </a:bodyPr>
          <a:lstStyle/>
          <a:p>
            <a:pPr algn="just"/>
            <a:r>
              <a:rPr lang="it-IT" sz="2000" dirty="0">
                <a:solidFill>
                  <a:srgbClr val="FFCC00"/>
                </a:solidFill>
              </a:rPr>
              <a:t>Delle </a:t>
            </a:r>
            <a:r>
              <a:rPr lang="it-IT" sz="2000" dirty="0" err="1">
                <a:solidFill>
                  <a:srgbClr val="FFCC00"/>
                </a:solidFill>
              </a:rPr>
              <a:t>ca</a:t>
            </a:r>
            <a:r>
              <a:rPr lang="it-IT" sz="2000" dirty="0">
                <a:solidFill>
                  <a:srgbClr val="FFCC00"/>
                </a:solidFill>
              </a:rPr>
              <a:t>. 300 abitazioni rinvenute si sono riconosciute tre varianti, definite in base alla posizione dell'</a:t>
            </a:r>
            <a:r>
              <a:rPr lang="it-IT" sz="2000" i="1" dirty="0" err="1">
                <a:solidFill>
                  <a:srgbClr val="FFCC00"/>
                </a:solidFill>
              </a:rPr>
              <a:t>andròn</a:t>
            </a:r>
            <a:r>
              <a:rPr lang="it-IT" sz="2000" dirty="0">
                <a:solidFill>
                  <a:srgbClr val="FFCC00"/>
                </a:solidFill>
              </a:rPr>
              <a:t>: le case che hanno l'</a:t>
            </a:r>
            <a:r>
              <a:rPr lang="it-IT" sz="2000" i="1" dirty="0" err="1">
                <a:solidFill>
                  <a:srgbClr val="FFCC00"/>
                </a:solidFill>
              </a:rPr>
              <a:t>andròn</a:t>
            </a:r>
            <a:r>
              <a:rPr lang="it-IT" sz="2000" dirty="0">
                <a:solidFill>
                  <a:srgbClr val="FFCC00"/>
                </a:solidFill>
              </a:rPr>
              <a:t> posizionato a sud come il cortile centrale, a cui si perviene attraverso uno stretto vestibolo; le case con l'</a:t>
            </a:r>
            <a:r>
              <a:rPr lang="it-IT" sz="2000" i="1" dirty="0" err="1">
                <a:solidFill>
                  <a:srgbClr val="FFCC00"/>
                </a:solidFill>
              </a:rPr>
              <a:t>andrò</a:t>
            </a:r>
            <a:r>
              <a:rPr lang="it-IT" sz="2000" dirty="0" err="1">
                <a:solidFill>
                  <a:srgbClr val="FFCC00"/>
                </a:solidFill>
              </a:rPr>
              <a:t>n</a:t>
            </a:r>
            <a:r>
              <a:rPr lang="it-IT" sz="2000" dirty="0">
                <a:solidFill>
                  <a:srgbClr val="FFCC00"/>
                </a:solidFill>
              </a:rPr>
              <a:t> a settentrione e il cortile accessibile dal lato opposto attraverso un corridoio chiuso; le case d’angolo che hanno l'</a:t>
            </a:r>
            <a:r>
              <a:rPr lang="it-IT" sz="2000" i="1" dirty="0" err="1">
                <a:solidFill>
                  <a:srgbClr val="FFCC00"/>
                </a:solidFill>
              </a:rPr>
              <a:t>andròn</a:t>
            </a:r>
            <a:r>
              <a:rPr lang="it-IT" sz="2000" dirty="0">
                <a:solidFill>
                  <a:srgbClr val="FFCC00"/>
                </a:solidFill>
              </a:rPr>
              <a:t> alla testata e il cortile nelle due disposizioni. </a:t>
            </a:r>
          </a:p>
        </p:txBody>
      </p:sp>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5000" y="157859"/>
            <a:ext cx="3005892" cy="2966341"/>
          </a:xfrm>
          <a:prstGeom prst="rect">
            <a:avLst/>
          </a:prstGeom>
        </p:spPr>
      </p:pic>
      <p:sp>
        <p:nvSpPr>
          <p:cNvPr id="5" name="CasellaDiTesto 4"/>
          <p:cNvSpPr txBox="1"/>
          <p:nvPr/>
        </p:nvSpPr>
        <p:spPr>
          <a:xfrm>
            <a:off x="304800" y="3200400"/>
            <a:ext cx="8686800" cy="3477875"/>
          </a:xfrm>
          <a:prstGeom prst="rect">
            <a:avLst/>
          </a:prstGeom>
          <a:noFill/>
        </p:spPr>
        <p:txBody>
          <a:bodyPr wrap="square" rtlCol="0">
            <a:spAutoFit/>
          </a:bodyPr>
          <a:lstStyle/>
          <a:p>
            <a:pPr algn="just"/>
            <a:r>
              <a:rPr lang="it-IT" sz="2000" dirty="0">
                <a:solidFill>
                  <a:srgbClr val="FFCC00"/>
                </a:solidFill>
              </a:rPr>
              <a:t>Da queste case tipo se ne distaccano alcune, di maggiore ampiezza e con pianta più complessa, specialmente nel versante E della città che evidentemente doveva avere un carattere prevalentemente residenziale. Ad es. la Casa detta di </a:t>
            </a:r>
            <a:r>
              <a:rPr lang="it-IT" sz="2000" dirty="0" err="1">
                <a:solidFill>
                  <a:srgbClr val="FFCC00"/>
                </a:solidFill>
              </a:rPr>
              <a:t>Zoilo</a:t>
            </a:r>
            <a:r>
              <a:rPr lang="it-IT" sz="2000" dirty="0">
                <a:solidFill>
                  <a:srgbClr val="FFCC00"/>
                </a:solidFill>
              </a:rPr>
              <a:t> (notevole per l'elevato numero degli ambienti - 17 - alcuni dei quali destinati forse a bottega); la Casa dei Commedianti con corte a peristilio completo dove per la prima volta compare adottata la soluzione dell’ impluvio decorato a mosaico; la Villa della Buona Fortuna (la più lussuosa: a due piani, composta da nove camere che si aprono sul cortile, monumentalizzato a peristilio, con vani caratterizzati da mosaici figurati di ciottoli); la Villa dei Bronzi, che conserva tracce dell'elevato in mattoni crudi e della scala d'accesso al piano superiore.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case a pastà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2154" y="1600200"/>
            <a:ext cx="7297446" cy="5171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 Box 5"/>
          <p:cNvSpPr txBox="1">
            <a:spLocks noChangeArrowheads="1"/>
          </p:cNvSpPr>
          <p:nvPr/>
        </p:nvSpPr>
        <p:spPr bwMode="auto">
          <a:xfrm>
            <a:off x="304800" y="124361"/>
            <a:ext cx="8686800"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just"/>
            <a:r>
              <a:rPr lang="it-IT" sz="2000" dirty="0">
                <a:solidFill>
                  <a:srgbClr val="FFCC00"/>
                </a:solidFill>
              </a:rPr>
              <a:t>Nel </a:t>
            </a:r>
            <a:r>
              <a:rPr lang="it-IT" sz="2000" b="1" dirty="0">
                <a:solidFill>
                  <a:srgbClr val="FFCC00"/>
                </a:solidFill>
              </a:rPr>
              <a:t>V-IV</a:t>
            </a:r>
            <a:r>
              <a:rPr lang="it-IT" sz="2000" dirty="0">
                <a:solidFill>
                  <a:srgbClr val="FFCC00"/>
                </a:solidFill>
              </a:rPr>
              <a:t>, si hanno </a:t>
            </a:r>
            <a:r>
              <a:rPr lang="it-IT" sz="2000" b="1" dirty="0">
                <a:solidFill>
                  <a:srgbClr val="FFCC00"/>
                </a:solidFill>
              </a:rPr>
              <a:t>case dette a corte più ampie e articolate</a:t>
            </a:r>
            <a:r>
              <a:rPr lang="it-IT" sz="2000" dirty="0">
                <a:solidFill>
                  <a:srgbClr val="FFCC00"/>
                </a:solidFill>
              </a:rPr>
              <a:t> con vari ambienti </a:t>
            </a:r>
            <a:r>
              <a:rPr lang="it-IT" sz="2000" b="1" dirty="0">
                <a:solidFill>
                  <a:srgbClr val="FFCC00"/>
                </a:solidFill>
              </a:rPr>
              <a:t>incentrati su un cortile</a:t>
            </a:r>
            <a:r>
              <a:rPr lang="it-IT" sz="2000" dirty="0">
                <a:solidFill>
                  <a:srgbClr val="FFCC00"/>
                </a:solidFill>
              </a:rPr>
              <a:t> anche circondato da tettoie (prodromi di peristili): varietà planimetrica, con tratti comuni (centripete, con ambienti principali </a:t>
            </a:r>
            <a:r>
              <a:rPr lang="it-IT" sz="2000" b="1" dirty="0">
                <a:solidFill>
                  <a:srgbClr val="FFCC00"/>
                </a:solidFill>
              </a:rPr>
              <a:t>allineati</a:t>
            </a:r>
            <a:r>
              <a:rPr lang="it-IT" sz="2000" dirty="0">
                <a:solidFill>
                  <a:srgbClr val="FFCC00"/>
                </a:solidFill>
              </a:rPr>
              <a:t> sul fondo, collegamenti interni trasversali).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Attica insediamenti rural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905000"/>
            <a:ext cx="4416624" cy="4792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6" name="Picture 5" descr="Vari – Attica fattoria V-IV"/>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2209800"/>
            <a:ext cx="3752235" cy="360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4" name="Text Box 6"/>
          <p:cNvSpPr txBox="1">
            <a:spLocks noChangeArrowheads="1"/>
          </p:cNvSpPr>
          <p:nvPr/>
        </p:nvSpPr>
        <p:spPr bwMode="auto">
          <a:xfrm>
            <a:off x="152400" y="162342"/>
            <a:ext cx="8839200" cy="18466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eaLnBrk="1" hangingPunct="1">
              <a:defRPr/>
            </a:pPr>
            <a:r>
              <a:rPr lang="it-IT" sz="2400" b="1" dirty="0">
                <a:solidFill>
                  <a:srgbClr val="FFCC00"/>
                </a:solidFill>
                <a:cs typeface="+mn-cs"/>
              </a:rPr>
              <a:t>Attica e Magna Grecia</a:t>
            </a:r>
            <a:endParaRPr lang="it-IT" sz="1800" b="1" dirty="0">
              <a:solidFill>
                <a:srgbClr val="FFCC00"/>
              </a:solidFill>
              <a:cs typeface="+mn-cs"/>
            </a:endParaRPr>
          </a:p>
          <a:p>
            <a:pPr algn="just" eaLnBrk="1" hangingPunct="1">
              <a:defRPr/>
            </a:pPr>
            <a:r>
              <a:rPr lang="it-IT" sz="1800" b="1" dirty="0">
                <a:solidFill>
                  <a:srgbClr val="FFCC00"/>
                </a:solidFill>
                <a:cs typeface="+mn-cs"/>
              </a:rPr>
              <a:t>Abitazioni rurali – fattorie (V-IV sec. a.C.</a:t>
            </a:r>
            <a:r>
              <a:rPr lang="it-IT" sz="1800" dirty="0">
                <a:solidFill>
                  <a:srgbClr val="FFCC00"/>
                </a:solidFill>
              </a:rPr>
              <a:t>):  dapprima molto semplici, con pochi vani poi dal IV con </a:t>
            </a:r>
            <a:r>
              <a:rPr lang="it-IT" sz="1800" b="1" dirty="0">
                <a:solidFill>
                  <a:srgbClr val="FFCC00"/>
                </a:solidFill>
              </a:rPr>
              <a:t>cortile centrale</a:t>
            </a:r>
            <a:r>
              <a:rPr lang="it-IT" sz="1800" dirty="0">
                <a:solidFill>
                  <a:srgbClr val="FFCC00"/>
                </a:solidFill>
              </a:rPr>
              <a:t> e vari ambienti residenziali e lavorativi (magazzini, granai, laboratori ecc.): impostazione </a:t>
            </a:r>
            <a:r>
              <a:rPr lang="it-IT" sz="1800" b="1" dirty="0">
                <a:solidFill>
                  <a:srgbClr val="FFCC00"/>
                </a:solidFill>
              </a:rPr>
              <a:t>semplice</a:t>
            </a:r>
            <a:r>
              <a:rPr lang="it-IT" sz="1800" dirty="0">
                <a:solidFill>
                  <a:srgbClr val="FFCC00"/>
                </a:solidFill>
              </a:rPr>
              <a:t>, con chiara </a:t>
            </a:r>
            <a:r>
              <a:rPr lang="it-IT" sz="1800" b="1" dirty="0">
                <a:solidFill>
                  <a:srgbClr val="FFCC00"/>
                </a:solidFill>
              </a:rPr>
              <a:t>distinzione</a:t>
            </a:r>
            <a:r>
              <a:rPr lang="it-IT" sz="1800" dirty="0">
                <a:solidFill>
                  <a:srgbClr val="FFCC00"/>
                </a:solidFill>
              </a:rPr>
              <a:t> tra ambienti abitativi sul fondo e nel secondo piano e lavorativi nel piano terra / anteriori.</a:t>
            </a:r>
          </a:p>
          <a:p>
            <a:pPr algn="ctr" eaLnBrk="1" hangingPunct="1">
              <a:defRPr/>
            </a:pPr>
            <a:endParaRPr lang="it-IT" sz="1800" b="1" dirty="0">
              <a:solidFill>
                <a:srgbClr val="FFCC00"/>
              </a:solidFill>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Verghina palazz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2209800"/>
            <a:ext cx="6043884" cy="452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Text Box 5"/>
          <p:cNvSpPr txBox="1">
            <a:spLocks noChangeArrowheads="1"/>
          </p:cNvSpPr>
          <p:nvPr/>
        </p:nvSpPr>
        <p:spPr bwMode="auto">
          <a:xfrm>
            <a:off x="228600" y="152400"/>
            <a:ext cx="8686800"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just" eaLnBrk="1" hangingPunct="1">
              <a:defRPr/>
            </a:pPr>
            <a:r>
              <a:rPr lang="it-IT" sz="1800" dirty="0">
                <a:solidFill>
                  <a:srgbClr val="FFCC00"/>
                </a:solidFill>
                <a:latin typeface="+mn-lt"/>
              </a:rPr>
              <a:t>In </a:t>
            </a:r>
            <a:r>
              <a:rPr lang="it-IT" sz="1800" b="1" dirty="0">
                <a:solidFill>
                  <a:srgbClr val="FFCC00"/>
                </a:solidFill>
                <a:latin typeface="+mn-lt"/>
              </a:rPr>
              <a:t>età ellenistica </a:t>
            </a:r>
            <a:r>
              <a:rPr lang="it-IT" sz="1800" dirty="0">
                <a:solidFill>
                  <a:srgbClr val="FFCC00"/>
                </a:solidFill>
                <a:latin typeface="+mn-lt"/>
              </a:rPr>
              <a:t>cambia la concezione della casa, per motivi socio-politici: compaiono abitazioni di </a:t>
            </a:r>
            <a:r>
              <a:rPr lang="it-IT" sz="1800" b="1" dirty="0">
                <a:solidFill>
                  <a:srgbClr val="FFCC00"/>
                </a:solidFill>
                <a:latin typeface="+mn-lt"/>
              </a:rPr>
              <a:t>rappresentanza</a:t>
            </a:r>
            <a:r>
              <a:rPr lang="it-IT" sz="1800" dirty="0">
                <a:solidFill>
                  <a:srgbClr val="FFCC00"/>
                </a:solidFill>
                <a:latin typeface="+mn-lt"/>
              </a:rPr>
              <a:t>. </a:t>
            </a:r>
          </a:p>
          <a:p>
            <a:pPr algn="ctr" eaLnBrk="1" hangingPunct="1">
              <a:defRPr/>
            </a:pPr>
            <a:r>
              <a:rPr lang="it-IT" sz="1800" b="1" i="1" dirty="0" err="1">
                <a:solidFill>
                  <a:srgbClr val="FFCC00"/>
                </a:solidFill>
                <a:latin typeface="+mn-lt"/>
                <a:cs typeface="+mn-cs"/>
              </a:rPr>
              <a:t>Ege</a:t>
            </a:r>
            <a:r>
              <a:rPr lang="it-IT" sz="1800" b="1" dirty="0">
                <a:solidFill>
                  <a:srgbClr val="FFCC00"/>
                </a:solidFill>
                <a:latin typeface="+mn-lt"/>
                <a:cs typeface="+mn-cs"/>
              </a:rPr>
              <a:t> (la più antica capitale della macedonia)/</a:t>
            </a:r>
            <a:r>
              <a:rPr lang="it-IT" sz="1800" b="1" dirty="0" err="1">
                <a:solidFill>
                  <a:srgbClr val="FFCC00"/>
                </a:solidFill>
                <a:latin typeface="+mn-lt"/>
                <a:cs typeface="+mn-cs"/>
              </a:rPr>
              <a:t>Vergina</a:t>
            </a:r>
            <a:r>
              <a:rPr lang="it-IT" sz="1800" b="1" dirty="0">
                <a:solidFill>
                  <a:srgbClr val="FFCC00"/>
                </a:solidFill>
                <a:latin typeface="+mn-lt"/>
                <a:cs typeface="+mn-cs"/>
              </a:rPr>
              <a:t>  -  </a:t>
            </a:r>
          </a:p>
          <a:p>
            <a:pPr algn="ctr" eaLnBrk="1" hangingPunct="1">
              <a:defRPr/>
            </a:pPr>
            <a:r>
              <a:rPr lang="it-IT" sz="1800" b="1" dirty="0">
                <a:solidFill>
                  <a:srgbClr val="FFCC00"/>
                </a:solidFill>
                <a:latin typeface="+mn-lt"/>
                <a:cs typeface="+mn-cs"/>
              </a:rPr>
              <a:t>Palazzo: </a:t>
            </a:r>
            <a:r>
              <a:rPr lang="it-IT" sz="1800" dirty="0">
                <a:solidFill>
                  <a:srgbClr val="FFCC00"/>
                </a:solidFill>
                <a:latin typeface="+mn-lt"/>
              </a:rPr>
              <a:t>enfasi / “</a:t>
            </a:r>
            <a:r>
              <a:rPr lang="it-IT" sz="1800" b="1" dirty="0">
                <a:solidFill>
                  <a:srgbClr val="FFCC00"/>
                </a:solidFill>
                <a:latin typeface="+mn-lt"/>
              </a:rPr>
              <a:t>monumentalizzazione</a:t>
            </a:r>
            <a:r>
              <a:rPr lang="it-IT" sz="1800" dirty="0">
                <a:solidFill>
                  <a:srgbClr val="FFCC00"/>
                </a:solidFill>
                <a:latin typeface="+mn-lt"/>
              </a:rPr>
              <a:t>” </a:t>
            </a:r>
          </a:p>
          <a:p>
            <a:pPr algn="ctr" eaLnBrk="1" hangingPunct="1">
              <a:defRPr/>
            </a:pPr>
            <a:r>
              <a:rPr lang="it-IT" sz="1800" dirty="0">
                <a:solidFill>
                  <a:srgbClr val="FFCC00"/>
                </a:solidFill>
                <a:latin typeface="+mn-lt"/>
              </a:rPr>
              <a:t>con </a:t>
            </a:r>
            <a:r>
              <a:rPr lang="it-IT" sz="1800" b="1" dirty="0">
                <a:solidFill>
                  <a:srgbClr val="FFCC00"/>
                </a:solidFill>
                <a:latin typeface="+mn-lt"/>
              </a:rPr>
              <a:t>corti porticate </a:t>
            </a:r>
            <a:r>
              <a:rPr lang="it-IT" sz="1800" dirty="0">
                <a:solidFill>
                  <a:srgbClr val="FFCC00"/>
                </a:solidFill>
                <a:latin typeface="+mn-lt"/>
              </a:rPr>
              <a:t>/ peristili </a:t>
            </a:r>
          </a:p>
          <a:p>
            <a:pPr algn="ctr" eaLnBrk="1" hangingPunct="1">
              <a:defRPr/>
            </a:pPr>
            <a:r>
              <a:rPr lang="it-IT" sz="1800" dirty="0">
                <a:solidFill>
                  <a:srgbClr val="FFCC00"/>
                </a:solidFill>
                <a:latin typeface="+mn-lt"/>
              </a:rPr>
              <a:t>e crescita del numero dei vani, anche di ricevimento / </a:t>
            </a:r>
            <a:r>
              <a:rPr lang="it-IT" sz="1800" b="1" dirty="0">
                <a:solidFill>
                  <a:srgbClr val="FFCC00"/>
                </a:solidFill>
                <a:latin typeface="+mn-lt"/>
              </a:rPr>
              <a:t>rappresentanza</a:t>
            </a:r>
            <a:endParaRPr lang="it-IT" sz="1800" dirty="0">
              <a:solidFill>
                <a:srgbClr val="FFCC00"/>
              </a:solidFill>
              <a:latin typeface="+mn-lt"/>
            </a:endParaRPr>
          </a:p>
          <a:p>
            <a:pPr algn="ctr" eaLnBrk="1" hangingPunct="1">
              <a:defRPr/>
            </a:pPr>
            <a:endParaRPr lang="it-IT" sz="1800" b="1" dirty="0">
              <a:solidFill>
                <a:srgbClr val="FFCC00"/>
              </a:solidFill>
              <a:latin typeface="+mn-lt"/>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8600" y="914400"/>
            <a:ext cx="5080000" cy="2908300"/>
          </a:xfrm>
          <a:prstGeom prst="rect">
            <a:avLst/>
          </a:prstGeom>
        </p:spPr>
      </p:pic>
      <p:sp>
        <p:nvSpPr>
          <p:cNvPr id="3" name="Rettangolo 2"/>
          <p:cNvSpPr/>
          <p:nvPr/>
        </p:nvSpPr>
        <p:spPr>
          <a:xfrm>
            <a:off x="838200" y="5791200"/>
            <a:ext cx="7882712" cy="400110"/>
          </a:xfrm>
          <a:prstGeom prst="rect">
            <a:avLst/>
          </a:prstGeom>
        </p:spPr>
        <p:txBody>
          <a:bodyPr wrap="none">
            <a:spAutoFit/>
          </a:bodyPr>
          <a:lstStyle/>
          <a:p>
            <a:r>
              <a:rPr lang="it-IT" sz="2000" dirty="0">
                <a:solidFill>
                  <a:srgbClr val="FFCC00"/>
                </a:solidFill>
              </a:rPr>
              <a:t>Ipotesi ricostruttiva del Palazzo e grande mosaico con motivi floreali</a:t>
            </a:r>
          </a:p>
        </p:txBody>
      </p:sp>
      <p:pic>
        <p:nvPicPr>
          <p:cNvPr id="4" name="Immagine 3"/>
          <p:cNvPicPr>
            <a:picLocks noChangeAspect="1"/>
          </p:cNvPicPr>
          <p:nvPr/>
        </p:nvPicPr>
        <p:blipFill>
          <a:blip r:embed="rId3"/>
          <a:stretch>
            <a:fillRect/>
          </a:stretch>
        </p:blipFill>
        <p:spPr>
          <a:xfrm>
            <a:off x="4724400" y="2514600"/>
            <a:ext cx="4140200" cy="2921000"/>
          </a:xfrm>
          <a:prstGeom prst="rect">
            <a:avLst/>
          </a:prstGeom>
        </p:spPr>
      </p:pic>
    </p:spTree>
    <p:extLst>
      <p:ext uri="{BB962C8B-B14F-4D97-AF65-F5344CB8AC3E}">
        <p14:creationId xmlns:p14="http://schemas.microsoft.com/office/powerpoint/2010/main" val="475511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200" y="0"/>
            <a:ext cx="3962400" cy="6863417"/>
          </a:xfrm>
          <a:prstGeom prst="rect">
            <a:avLst/>
          </a:prstGeom>
        </p:spPr>
        <p:txBody>
          <a:bodyPr wrap="square">
            <a:spAutoFit/>
          </a:bodyPr>
          <a:lstStyle/>
          <a:p>
            <a:pPr algn="just"/>
            <a:r>
              <a:rPr lang="it-IT" sz="2000" dirty="0">
                <a:solidFill>
                  <a:srgbClr val="FFCC00"/>
                </a:solidFill>
              </a:rPr>
              <a:t>Nell’</a:t>
            </a:r>
            <a:r>
              <a:rPr lang="it-IT" sz="2000" b="1" dirty="0">
                <a:solidFill>
                  <a:srgbClr val="FFCC00"/>
                </a:solidFill>
              </a:rPr>
              <a:t>ellenismo</a:t>
            </a:r>
            <a:r>
              <a:rPr lang="it-IT" sz="2000" dirty="0">
                <a:solidFill>
                  <a:srgbClr val="FFCC00"/>
                </a:solidFill>
              </a:rPr>
              <a:t> c’è maggiore </a:t>
            </a:r>
            <a:r>
              <a:rPr lang="it-IT" sz="2000" b="1" dirty="0">
                <a:solidFill>
                  <a:srgbClr val="FFCC00"/>
                </a:solidFill>
              </a:rPr>
              <a:t>diversificazione della casa</a:t>
            </a:r>
            <a:r>
              <a:rPr lang="it-IT" sz="2000" dirty="0">
                <a:solidFill>
                  <a:srgbClr val="FFCC00"/>
                </a:solidFill>
              </a:rPr>
              <a:t> a seconda della classe sociale: popolare, di alto livello, palaziale.</a:t>
            </a:r>
          </a:p>
          <a:p>
            <a:pPr algn="just"/>
            <a:r>
              <a:rPr lang="it-IT" sz="2000" dirty="0">
                <a:solidFill>
                  <a:srgbClr val="FFCC00"/>
                </a:solidFill>
              </a:rPr>
              <a:t>Anche nelle case di livello non troppo alto si osservano cambiamenti: sono più </a:t>
            </a:r>
            <a:r>
              <a:rPr lang="it-IT" sz="2000" b="1" dirty="0">
                <a:solidFill>
                  <a:srgbClr val="FFCC00"/>
                </a:solidFill>
              </a:rPr>
              <a:t>ampie e articolate</a:t>
            </a:r>
            <a:r>
              <a:rPr lang="it-IT" sz="2000" dirty="0">
                <a:solidFill>
                  <a:srgbClr val="FFCC00"/>
                </a:solidFill>
              </a:rPr>
              <a:t>, organizzate attorno ad una </a:t>
            </a:r>
            <a:r>
              <a:rPr lang="it-IT" sz="2000" b="1" dirty="0">
                <a:solidFill>
                  <a:srgbClr val="FFCC00"/>
                </a:solidFill>
              </a:rPr>
              <a:t>corte centrale meglio definita e fusa</a:t>
            </a:r>
            <a:r>
              <a:rPr lang="it-IT" sz="2000" dirty="0">
                <a:solidFill>
                  <a:srgbClr val="FFCC00"/>
                </a:solidFill>
              </a:rPr>
              <a:t> nell’impianto architettonico (non semplice cortile aggiunto) su cui si aprono le varie stanze. </a:t>
            </a:r>
          </a:p>
          <a:p>
            <a:pPr algn="just"/>
            <a:r>
              <a:rPr lang="it-IT" sz="2000" dirty="0">
                <a:solidFill>
                  <a:srgbClr val="FFCC00"/>
                </a:solidFill>
              </a:rPr>
              <a:t>Netta affermazione del </a:t>
            </a:r>
            <a:r>
              <a:rPr lang="it-IT" sz="2000" b="1" dirty="0">
                <a:solidFill>
                  <a:srgbClr val="FFCC00"/>
                </a:solidFill>
              </a:rPr>
              <a:t>peristilio</a:t>
            </a:r>
            <a:r>
              <a:rPr lang="it-IT" sz="2000" dirty="0">
                <a:solidFill>
                  <a:srgbClr val="FFCC00"/>
                </a:solidFill>
              </a:rPr>
              <a:t> e di </a:t>
            </a:r>
            <a:r>
              <a:rPr lang="it-IT" sz="2000" b="1" dirty="0">
                <a:solidFill>
                  <a:srgbClr val="FFCC00"/>
                </a:solidFill>
              </a:rPr>
              <a:t>apparati decorativi</a:t>
            </a:r>
            <a:r>
              <a:rPr lang="it-IT" sz="2000" dirty="0">
                <a:solidFill>
                  <a:srgbClr val="FFCC00"/>
                </a:solidFill>
              </a:rPr>
              <a:t>, architettonici e musivi.</a:t>
            </a:r>
          </a:p>
          <a:p>
            <a:pPr algn="just"/>
            <a:r>
              <a:rPr lang="it-IT" sz="2000" dirty="0">
                <a:solidFill>
                  <a:srgbClr val="FFCC00"/>
                </a:solidFill>
              </a:rPr>
              <a:t>La casa associa sempre più componenti ornamentali, di ostentazione estetica e di rappresentatività sociale ed economica a quelle puramente struttive e funzionali.</a:t>
            </a:r>
          </a:p>
        </p:txBody>
      </p:sp>
      <p:pic>
        <p:nvPicPr>
          <p:cNvPr id="3" name="Picture 4" descr="Pella quartie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74407" y="228600"/>
            <a:ext cx="497806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asellaDiTesto 3"/>
          <p:cNvSpPr txBox="1"/>
          <p:nvPr/>
        </p:nvSpPr>
        <p:spPr>
          <a:xfrm>
            <a:off x="6400800" y="6324600"/>
            <a:ext cx="787395" cy="400110"/>
          </a:xfrm>
          <a:prstGeom prst="rect">
            <a:avLst/>
          </a:prstGeom>
          <a:noFill/>
        </p:spPr>
        <p:txBody>
          <a:bodyPr wrap="none" rtlCol="0">
            <a:spAutoFit/>
          </a:bodyPr>
          <a:lstStyle/>
          <a:p>
            <a:r>
              <a:rPr lang="it-IT" sz="2000" b="1" dirty="0">
                <a:solidFill>
                  <a:srgbClr val="FFCC00"/>
                </a:solidFill>
              </a:rPr>
              <a:t>Pella</a:t>
            </a:r>
          </a:p>
        </p:txBody>
      </p:sp>
    </p:spTree>
    <p:extLst>
      <p:ext uri="{BB962C8B-B14F-4D97-AF65-F5344CB8AC3E}">
        <p14:creationId xmlns:p14="http://schemas.microsoft.com/office/powerpoint/2010/main" val="203334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228600" y="285452"/>
            <a:ext cx="8610600" cy="2000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just" eaLnBrk="1" hangingPunct="1">
              <a:defRPr/>
            </a:pPr>
            <a:r>
              <a:rPr lang="it-IT" sz="2400" b="1" dirty="0" err="1">
                <a:solidFill>
                  <a:srgbClr val="FFCC00"/>
                </a:solidFill>
                <a:cs typeface="+mn-cs"/>
              </a:rPr>
              <a:t>Priene</a:t>
            </a:r>
            <a:r>
              <a:rPr lang="it-IT" sz="2400" b="1" dirty="0">
                <a:solidFill>
                  <a:srgbClr val="FFCC00"/>
                </a:solidFill>
                <a:cs typeface="+mn-cs"/>
              </a:rPr>
              <a:t> </a:t>
            </a:r>
            <a:r>
              <a:rPr lang="it-IT" sz="2000" b="1" dirty="0">
                <a:solidFill>
                  <a:srgbClr val="FFCC00"/>
                </a:solidFill>
                <a:cs typeface="+mn-cs"/>
              </a:rPr>
              <a:t>(IV a.C.): </a:t>
            </a:r>
            <a:r>
              <a:rPr lang="it-IT" sz="2000" dirty="0">
                <a:solidFill>
                  <a:srgbClr val="FFCC00"/>
                </a:solidFill>
              </a:rPr>
              <a:t>la casa tipo è detta </a:t>
            </a:r>
            <a:r>
              <a:rPr lang="it-IT" sz="2000" b="1" dirty="0">
                <a:solidFill>
                  <a:srgbClr val="FFCC00"/>
                </a:solidFill>
              </a:rPr>
              <a:t>a </a:t>
            </a:r>
            <a:r>
              <a:rPr lang="it-IT" sz="2000" b="1" i="1" dirty="0" err="1">
                <a:solidFill>
                  <a:srgbClr val="FFCC00"/>
                </a:solidFill>
              </a:rPr>
              <a:t>prostàs</a:t>
            </a:r>
            <a:r>
              <a:rPr lang="it-IT" sz="2000" b="1" dirty="0">
                <a:solidFill>
                  <a:srgbClr val="FFCC00"/>
                </a:solidFill>
              </a:rPr>
              <a:t> </a:t>
            </a:r>
            <a:r>
              <a:rPr lang="it-IT" sz="2000" dirty="0">
                <a:solidFill>
                  <a:srgbClr val="FFCC00"/>
                </a:solidFill>
              </a:rPr>
              <a:t>(portico a due colonne aperto sul cortile), un modello che ha conosciuto maggiore sviluppo in Asia Minore che in Grecia. </a:t>
            </a:r>
          </a:p>
          <a:p>
            <a:pPr algn="just" eaLnBrk="1" hangingPunct="1">
              <a:defRPr/>
            </a:pPr>
            <a:r>
              <a:rPr lang="it-IT" sz="2000" dirty="0">
                <a:solidFill>
                  <a:srgbClr val="FFCC00"/>
                </a:solidFill>
              </a:rPr>
              <a:t>Al centro cortile quadrato con accesso diretto (o mediante un vestibolo) dalla strada, a nord del quale sono le stanze principali precedute dalla </a:t>
            </a:r>
            <a:r>
              <a:rPr lang="it-IT" sz="2000" i="1" dirty="0" err="1">
                <a:solidFill>
                  <a:srgbClr val="FFCC00"/>
                </a:solidFill>
              </a:rPr>
              <a:t>prostàs</a:t>
            </a:r>
            <a:r>
              <a:rPr lang="it-IT" sz="2000" i="1" dirty="0">
                <a:solidFill>
                  <a:srgbClr val="FFCC00"/>
                </a:solidFill>
              </a:rPr>
              <a:t>;</a:t>
            </a:r>
            <a:r>
              <a:rPr lang="it-IT" sz="2000" dirty="0">
                <a:solidFill>
                  <a:srgbClr val="FFCC00"/>
                </a:solidFill>
              </a:rPr>
              <a:t> </a:t>
            </a:r>
            <a:r>
              <a:rPr lang="it-IT" sz="2000" i="1" dirty="0" err="1">
                <a:solidFill>
                  <a:srgbClr val="FFCC00"/>
                </a:solidFill>
              </a:rPr>
              <a:t>andròn</a:t>
            </a:r>
            <a:r>
              <a:rPr lang="it-IT" sz="2000" dirty="0">
                <a:solidFill>
                  <a:srgbClr val="FFCC00"/>
                </a:solidFill>
              </a:rPr>
              <a:t> laterale al cortile. </a:t>
            </a:r>
            <a:endParaRPr lang="it-IT" sz="2000" b="1" dirty="0">
              <a:solidFill>
                <a:srgbClr val="FFCC00"/>
              </a:solidFill>
              <a:cs typeface="+mn-cs"/>
            </a:endParaRPr>
          </a:p>
        </p:txBody>
      </p:sp>
      <p:pic>
        <p:nvPicPr>
          <p:cNvPr id="2" name="Immagine 1"/>
          <p:cNvPicPr>
            <a:picLocks noChangeAspect="1"/>
          </p:cNvPicPr>
          <p:nvPr/>
        </p:nvPicPr>
        <p:blipFill>
          <a:blip r:embed="rId2"/>
          <a:stretch>
            <a:fillRect/>
          </a:stretch>
        </p:blipFill>
        <p:spPr>
          <a:xfrm>
            <a:off x="304800" y="2438400"/>
            <a:ext cx="8505049" cy="426833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Delos case ellenistich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3400" y="1447800"/>
            <a:ext cx="3124200" cy="3004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ext Box 7"/>
          <p:cNvSpPr txBox="1">
            <a:spLocks noChangeArrowheads="1"/>
          </p:cNvSpPr>
          <p:nvPr/>
        </p:nvSpPr>
        <p:spPr bwMode="auto">
          <a:xfrm>
            <a:off x="228600" y="0"/>
            <a:ext cx="8686800"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just" eaLnBrk="1" hangingPunct="1">
              <a:defRPr/>
            </a:pPr>
            <a:r>
              <a:rPr lang="it-IT" sz="2000" dirty="0">
                <a:solidFill>
                  <a:srgbClr val="FFC10A"/>
                </a:solidFill>
              </a:rPr>
              <a:t>A </a:t>
            </a:r>
            <a:r>
              <a:rPr lang="it-IT" sz="2400" b="1" dirty="0">
                <a:solidFill>
                  <a:srgbClr val="FFC10A"/>
                </a:solidFill>
              </a:rPr>
              <a:t>Delo</a:t>
            </a:r>
            <a:r>
              <a:rPr lang="it-IT" sz="2000" dirty="0">
                <a:solidFill>
                  <a:srgbClr val="FFC10A"/>
                </a:solidFill>
              </a:rPr>
              <a:t> la casa tipo presenta una struttura quadrata a due piani, che nelle abitazioni maggiori copre una superficie di 600 m², pertanto superiore a quella della casa tipo del periodo classico (200-300 m²), ed è caratterizzata dalla presenza del peristilio. </a:t>
            </a:r>
            <a:endParaRPr lang="it-IT" sz="2000" b="1" dirty="0">
              <a:solidFill>
                <a:srgbClr val="FFCC00"/>
              </a:solidFill>
              <a:cs typeface="+mn-cs"/>
            </a:endParaRPr>
          </a:p>
        </p:txBody>
      </p:sp>
      <p:pic>
        <p:nvPicPr>
          <p:cNvPr id="4" name="Picture 2" descr="Hellenistic_House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3400" y="1219200"/>
            <a:ext cx="4343400" cy="2600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House_of_the_Herm_at_Delos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9000" y="3657600"/>
            <a:ext cx="4495800" cy="3023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811478" y="1143000"/>
            <a:ext cx="5519460"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1" hangingPunct="1">
              <a:defRPr/>
            </a:pPr>
            <a:br>
              <a:rPr lang="it-IT" sz="4400" b="1" dirty="0">
                <a:solidFill>
                  <a:srgbClr val="FFCC00"/>
                </a:solidFill>
                <a:effectLst>
                  <a:outerShdw blurRad="38100" dist="38100" dir="2700000" algn="tl">
                    <a:srgbClr val="000000"/>
                  </a:outerShdw>
                </a:effectLst>
                <a:cs typeface="+mn-cs"/>
              </a:rPr>
            </a:br>
            <a:r>
              <a:rPr lang="it-IT" sz="4400" b="1" dirty="0">
                <a:solidFill>
                  <a:srgbClr val="FFCC00"/>
                </a:solidFill>
                <a:effectLst>
                  <a:outerShdw blurRad="38100" dist="38100" dir="2700000" algn="tl">
                    <a:srgbClr val="000000"/>
                  </a:outerShdw>
                </a:effectLst>
                <a:cs typeface="+mn-cs"/>
              </a:rPr>
              <a:t>EDILIZIA ABITATIVA </a:t>
            </a:r>
          </a:p>
          <a:p>
            <a:pPr algn="ctr" eaLnBrk="1" hangingPunct="1">
              <a:defRPr/>
            </a:pPr>
            <a:r>
              <a:rPr lang="it-IT" sz="4400" b="1" dirty="0">
                <a:solidFill>
                  <a:srgbClr val="FFCC00"/>
                </a:solidFill>
                <a:effectLst>
                  <a:outerShdw blurRad="38100" dist="38100" dir="2700000" algn="tl">
                    <a:srgbClr val="000000"/>
                  </a:outerShdw>
                </a:effectLst>
                <a:cs typeface="+mn-cs"/>
              </a:rPr>
              <a:t>ETRUSCO ITALICA</a:t>
            </a:r>
          </a:p>
        </p:txBody>
      </p:sp>
    </p:spTree>
    <p:extLst>
      <p:ext uri="{BB962C8B-B14F-4D97-AF65-F5344CB8AC3E}">
        <p14:creationId xmlns:p14="http://schemas.microsoft.com/office/powerpoint/2010/main" val="240382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 y="533400"/>
            <a:ext cx="8153400" cy="5632311"/>
          </a:xfrm>
          <a:prstGeom prst="rect">
            <a:avLst/>
          </a:prstGeom>
        </p:spPr>
        <p:txBody>
          <a:bodyPr wrap="square">
            <a:spAutoFit/>
          </a:bodyPr>
          <a:lstStyle/>
          <a:p>
            <a:pPr algn="ctr"/>
            <a:r>
              <a:rPr lang="it-IT" sz="2000" dirty="0">
                <a:solidFill>
                  <a:srgbClr val="FFCC00"/>
                </a:solidFill>
              </a:rPr>
              <a:t>Premessa</a:t>
            </a:r>
          </a:p>
          <a:p>
            <a:pPr algn="ctr"/>
            <a:r>
              <a:rPr lang="it-IT" sz="2000" dirty="0">
                <a:solidFill>
                  <a:srgbClr val="FFCC00"/>
                </a:solidFill>
              </a:rPr>
              <a:t> </a:t>
            </a:r>
          </a:p>
          <a:p>
            <a:pPr marL="342900" indent="-342900" algn="just">
              <a:buFontTx/>
              <a:buChar char="-"/>
            </a:pPr>
            <a:r>
              <a:rPr lang="it-IT" sz="2000" dirty="0">
                <a:solidFill>
                  <a:srgbClr val="FFCC00"/>
                </a:solidFill>
              </a:rPr>
              <a:t>abitazione moderna = spazio privato riservato ai membri di una famiglia, quasi isolato dalla sfera pubblica; </a:t>
            </a:r>
          </a:p>
          <a:p>
            <a:pPr marL="342900" indent="-342900" algn="just">
              <a:buFontTx/>
              <a:buChar char="-"/>
            </a:pPr>
            <a:r>
              <a:rPr lang="it-IT" sz="2000" dirty="0">
                <a:solidFill>
                  <a:srgbClr val="FFCC00"/>
                </a:solidFill>
              </a:rPr>
              <a:t>casa antica = centro di comunicazione sociale e di autorappresentazione che prevedeva al proprio interno ambienti di rappresentanza aperti ai visitatori e vani a carattere funzionale.</a:t>
            </a:r>
          </a:p>
          <a:p>
            <a:pPr algn="just"/>
            <a:endParaRPr lang="it-IT" sz="2000" dirty="0">
              <a:solidFill>
                <a:srgbClr val="FFCC00"/>
              </a:solidFill>
            </a:endParaRPr>
          </a:p>
          <a:p>
            <a:pPr algn="just"/>
            <a:r>
              <a:rPr lang="it-IT" sz="2000" dirty="0">
                <a:solidFill>
                  <a:srgbClr val="FFCC00"/>
                </a:solidFill>
              </a:rPr>
              <a:t>Limiti e condizionamenti dovuti alla storia degli studi. I dati di scavo sono numerosi per determinati periodi e scarsi per altri, altrettanto squilibrato è il rapporto fra le aree geografiche non indagate nella stessa misura. È conosciuto sufficientemente lo sviluppo delle abitazioni dei ceti più abbienti della società, mentre è lacunoso quello relativo alle dimore delle classi più povere. Gli scavi hanno interessato quasi sempre singoli edifici, che quindi sono soggetti al rischio di essere enfatizzati e di trasformarsi in modelli di una realtà che dobbiamo immaginare invece ben più ampia e diversificata. </a:t>
            </a:r>
          </a:p>
          <a:p>
            <a:pPr marL="342900" indent="-342900" algn="just">
              <a:buFontTx/>
              <a:buChar char="-"/>
            </a:pPr>
            <a:endParaRPr lang="it-IT" sz="2000" dirty="0">
              <a:solidFill>
                <a:srgbClr val="FFCC00"/>
              </a:solidFill>
            </a:endParaRPr>
          </a:p>
        </p:txBody>
      </p:sp>
    </p:spTree>
    <p:extLst>
      <p:ext uri="{BB962C8B-B14F-4D97-AF65-F5344CB8AC3E}">
        <p14:creationId xmlns:p14="http://schemas.microsoft.com/office/powerpoint/2010/main" val="2304985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Urna a capann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400" y="304800"/>
            <a:ext cx="2895600" cy="278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2" name="Picture 6" descr="urna c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057400"/>
            <a:ext cx="4648200"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3" name="Picture 7" descr="Senza titolo - 7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0" y="3505200"/>
            <a:ext cx="2971800"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 Box 9"/>
          <p:cNvSpPr txBox="1">
            <a:spLocks noChangeArrowheads="1"/>
          </p:cNvSpPr>
          <p:nvPr/>
        </p:nvSpPr>
        <p:spPr bwMode="auto">
          <a:xfrm>
            <a:off x="152400" y="381000"/>
            <a:ext cx="4760857"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eaLnBrk="1" hangingPunct="1">
              <a:defRPr/>
            </a:pPr>
            <a:r>
              <a:rPr lang="it-IT" sz="1800" b="1" dirty="0">
                <a:solidFill>
                  <a:srgbClr val="FFCC00"/>
                </a:solidFill>
                <a:cs typeface="+mn-cs"/>
              </a:rPr>
              <a:t>Urne a capanna etrusco-laziali</a:t>
            </a:r>
          </a:p>
          <a:p>
            <a:pPr algn="ctr" eaLnBrk="1" hangingPunct="1">
              <a:defRPr/>
            </a:pPr>
            <a:r>
              <a:rPr lang="it-IT" sz="1800" b="1" dirty="0">
                <a:solidFill>
                  <a:srgbClr val="FFCC00"/>
                </a:solidFill>
                <a:cs typeface="+mn-cs"/>
              </a:rPr>
              <a:t>IX - VIII sec. a.C.</a:t>
            </a:r>
          </a:p>
          <a:p>
            <a:pPr algn="ctr" eaLnBrk="1" hangingPunct="1">
              <a:defRPr/>
            </a:pPr>
            <a:r>
              <a:rPr lang="it-IT" sz="1800" dirty="0">
                <a:solidFill>
                  <a:srgbClr val="FFCC00"/>
                </a:solidFill>
              </a:rPr>
              <a:t>Capanne dapprima tonde / ovali (specie nel  Lazio, Messapia, Daunia, </a:t>
            </a:r>
            <a:r>
              <a:rPr lang="it-IT" sz="1800" dirty="0" err="1">
                <a:solidFill>
                  <a:srgbClr val="FFCC00"/>
                </a:solidFill>
              </a:rPr>
              <a:t>Bruzzio</a:t>
            </a:r>
            <a:r>
              <a:rPr lang="it-IT" sz="1800" dirty="0">
                <a:solidFill>
                  <a:srgbClr val="FFCC00"/>
                </a:solidFill>
              </a:rPr>
              <a:t>, in Etruria meno attestate)</a:t>
            </a:r>
            <a:endParaRPr lang="it-IT" sz="1800" b="1" dirty="0">
              <a:solidFill>
                <a:srgbClr val="FFCC00"/>
              </a:solidFill>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capanna Palatino VIII se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3800" y="2209800"/>
            <a:ext cx="3340481"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Text Box 7"/>
          <p:cNvSpPr txBox="1">
            <a:spLocks noChangeArrowheads="1"/>
          </p:cNvSpPr>
          <p:nvPr/>
        </p:nvSpPr>
        <p:spPr bwMode="auto">
          <a:xfrm>
            <a:off x="76200" y="0"/>
            <a:ext cx="8915400" cy="2400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just" eaLnBrk="1" hangingPunct="1">
              <a:defRPr/>
            </a:pPr>
            <a:r>
              <a:rPr lang="it-IT" sz="2400" b="1" dirty="0">
                <a:solidFill>
                  <a:srgbClr val="FFCC00"/>
                </a:solidFill>
                <a:cs typeface="+mn-cs"/>
              </a:rPr>
              <a:t>Roma</a:t>
            </a:r>
            <a:r>
              <a:rPr lang="it-IT" sz="2000" b="1" dirty="0">
                <a:solidFill>
                  <a:srgbClr val="FFCC00"/>
                </a:solidFill>
                <a:cs typeface="+mn-cs"/>
              </a:rPr>
              <a:t> - </a:t>
            </a:r>
            <a:r>
              <a:rPr lang="it-IT" sz="1800" b="1" dirty="0">
                <a:solidFill>
                  <a:srgbClr val="FFCC00"/>
                </a:solidFill>
                <a:cs typeface="+mn-cs"/>
              </a:rPr>
              <a:t>capanne del Palatino (VIII sec. a.C.):</a:t>
            </a:r>
            <a:r>
              <a:rPr lang="it-IT" sz="1800" dirty="0">
                <a:solidFill>
                  <a:srgbClr val="FFCC00"/>
                </a:solidFill>
              </a:rPr>
              <a:t> le prime abitazioni documentate archeologicamente a Roma, dovevano presentare una pianta ovale con l'alzato realizzato in fango, paglia e canne, rafforzato da pali di legno e impermeabilizzato da uno strato di argilla. La copertura era eseguita con gli stessi materiali e sostenuta da uno o due pali con un'apertura per la fuoriuscita del fumo prodotto dal focolare. La porta si apriva in uno dei lati corti e talvolta era protetta da un portico poco profondo. Una canaletta tracciata lungo il perimetro esterno assicurava il deflusso delle acque di scolo. </a:t>
            </a:r>
            <a:endParaRPr lang="it-IT" sz="1800" b="1" dirty="0">
              <a:solidFill>
                <a:srgbClr val="FFCC00"/>
              </a:solidFill>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400" y="152400"/>
            <a:ext cx="8839200" cy="2554545"/>
          </a:xfrm>
          <a:prstGeom prst="rect">
            <a:avLst/>
          </a:prstGeom>
        </p:spPr>
        <p:txBody>
          <a:bodyPr wrap="square">
            <a:spAutoFit/>
          </a:bodyPr>
          <a:lstStyle/>
          <a:p>
            <a:pPr algn="just"/>
            <a:r>
              <a:rPr lang="it-IT" sz="2000" dirty="0">
                <a:solidFill>
                  <a:srgbClr val="FFCC00"/>
                </a:solidFill>
                <a:latin typeface="+mj-lt"/>
              </a:rPr>
              <a:t>A </a:t>
            </a:r>
            <a:r>
              <a:rPr lang="it-IT" sz="2000" b="1" dirty="0">
                <a:solidFill>
                  <a:srgbClr val="FFCC00"/>
                </a:solidFill>
                <a:latin typeface="+mj-lt"/>
              </a:rPr>
              <a:t>Tarquinia</a:t>
            </a:r>
            <a:r>
              <a:rPr lang="it-IT" sz="2000" dirty="0">
                <a:solidFill>
                  <a:srgbClr val="FFCC00"/>
                </a:solidFill>
                <a:latin typeface="+mj-lt"/>
              </a:rPr>
              <a:t> gli scavi hanno portato alla luce 25 capanne, di 11 delle quali è stato possibile ricostruire le piante: 4 ovali (superficie 80 m²) e 7 </a:t>
            </a:r>
            <a:r>
              <a:rPr lang="it-IT" sz="2000" b="1" dirty="0">
                <a:solidFill>
                  <a:srgbClr val="FFCC00"/>
                </a:solidFill>
                <a:latin typeface="+mj-lt"/>
              </a:rPr>
              <a:t>rettangolari</a:t>
            </a:r>
            <a:r>
              <a:rPr lang="it-IT" sz="2000" dirty="0">
                <a:solidFill>
                  <a:srgbClr val="FFCC00"/>
                </a:solidFill>
                <a:latin typeface="+mj-lt"/>
              </a:rPr>
              <a:t> (35 m²). La forma differente potrebbe segnale una diversità di funzione, ma è più probabile che indichi la fase di passaggio dalla capanna ovale a quella rettangolare: la generalizzazione del tipo rettangolare sarebbe un portato del Villanoviano medio e recente e la contrazione dello spazio aperto segnalerebbe l'affermarsi della famiglia nucleare in luogo di quella allargata.</a:t>
            </a:r>
            <a:endParaRPr lang="it-IT" sz="2000" dirty="0">
              <a:solidFill>
                <a:srgbClr val="FFCC00"/>
              </a:solidFill>
              <a:effectLst/>
              <a:latin typeface="+mj-lt"/>
              <a:ea typeface="Times New Roman"/>
            </a:endParaRPr>
          </a:p>
          <a:p>
            <a:pPr algn="just"/>
            <a:endParaRPr lang="it-IT" sz="2000" dirty="0">
              <a:solidFill>
                <a:srgbClr val="FFCC00"/>
              </a:solidFill>
              <a:latin typeface="+mj-lt"/>
            </a:endParaRPr>
          </a:p>
        </p:txBody>
      </p:sp>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00400" y="2514600"/>
            <a:ext cx="5748867" cy="4087497"/>
          </a:xfrm>
          <a:prstGeom prst="rect">
            <a:avLst/>
          </a:prstGeom>
        </p:spPr>
      </p:pic>
      <p:sp>
        <p:nvSpPr>
          <p:cNvPr id="6" name="CasellaDiTesto 5"/>
          <p:cNvSpPr txBox="1"/>
          <p:nvPr/>
        </p:nvSpPr>
        <p:spPr>
          <a:xfrm>
            <a:off x="228600" y="3767078"/>
            <a:ext cx="2819400" cy="2862322"/>
          </a:xfrm>
          <a:prstGeom prst="rect">
            <a:avLst/>
          </a:prstGeom>
          <a:noFill/>
        </p:spPr>
        <p:txBody>
          <a:bodyPr wrap="square" rtlCol="0">
            <a:spAutoFit/>
          </a:bodyPr>
          <a:lstStyle/>
          <a:p>
            <a:pPr algn="just"/>
            <a:r>
              <a:rPr lang="it-IT" sz="2000" dirty="0">
                <a:solidFill>
                  <a:srgbClr val="FFCC00"/>
                </a:solidFill>
              </a:rPr>
              <a:t>Dall’</a:t>
            </a:r>
            <a:r>
              <a:rPr lang="it-IT" sz="2000" b="1" dirty="0">
                <a:solidFill>
                  <a:srgbClr val="FFCC00"/>
                </a:solidFill>
              </a:rPr>
              <a:t>VIII-VII</a:t>
            </a:r>
            <a:r>
              <a:rPr lang="it-IT" sz="2000" dirty="0">
                <a:solidFill>
                  <a:srgbClr val="FFCC00"/>
                </a:solidFill>
              </a:rPr>
              <a:t> secolo le </a:t>
            </a:r>
            <a:r>
              <a:rPr lang="it-IT" sz="2000" b="1" dirty="0">
                <a:solidFill>
                  <a:srgbClr val="FFCC00"/>
                </a:solidFill>
              </a:rPr>
              <a:t>capanne rettangolari </a:t>
            </a:r>
            <a:r>
              <a:rPr lang="it-IT" sz="2000" dirty="0">
                <a:solidFill>
                  <a:srgbClr val="FFCC00"/>
                </a:solidFill>
              </a:rPr>
              <a:t>si fanno dominanti, spesso su due piani: </a:t>
            </a:r>
            <a:r>
              <a:rPr lang="it-IT" sz="2000" dirty="0">
                <a:solidFill>
                  <a:srgbClr val="FFCC00"/>
                </a:solidFill>
                <a:ea typeface="Times New Roman"/>
              </a:rPr>
              <a:t>erano più adatte a rapporti spaziali esterni = inserimenti di </a:t>
            </a:r>
            <a:r>
              <a:rPr lang="it-IT" sz="2000" b="1" dirty="0">
                <a:solidFill>
                  <a:srgbClr val="FFCC00"/>
                </a:solidFill>
                <a:ea typeface="Times New Roman"/>
              </a:rPr>
              <a:t>tipo urbanistico</a:t>
            </a:r>
            <a:r>
              <a:rPr lang="it-IT" sz="2000" dirty="0">
                <a:solidFill>
                  <a:srgbClr val="FFCC00"/>
                </a:solidFill>
                <a:ea typeface="Times New Roman"/>
              </a:rPr>
              <a:t> con assi lineari e ortogonali. </a:t>
            </a:r>
          </a:p>
        </p:txBody>
      </p:sp>
    </p:spTree>
    <p:extLst>
      <p:ext uri="{BB962C8B-B14F-4D97-AF65-F5344CB8AC3E}">
        <p14:creationId xmlns:p14="http://schemas.microsoft.com/office/powerpoint/2010/main" val="729681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400" y="76200"/>
            <a:ext cx="8686800" cy="2031325"/>
          </a:xfrm>
          <a:prstGeom prst="rect">
            <a:avLst/>
          </a:prstGeom>
        </p:spPr>
        <p:txBody>
          <a:bodyPr wrap="square">
            <a:spAutoFit/>
          </a:bodyPr>
          <a:lstStyle/>
          <a:p>
            <a:pPr algn="just"/>
            <a:r>
              <a:rPr lang="it-IT" dirty="0">
                <a:solidFill>
                  <a:srgbClr val="FFCC00"/>
                </a:solidFill>
              </a:rPr>
              <a:t>Dal </a:t>
            </a:r>
            <a:r>
              <a:rPr lang="it-IT" b="1" dirty="0">
                <a:solidFill>
                  <a:srgbClr val="FFCC00"/>
                </a:solidFill>
              </a:rPr>
              <a:t>VII</a:t>
            </a:r>
            <a:r>
              <a:rPr lang="it-IT" dirty="0">
                <a:solidFill>
                  <a:srgbClr val="FFCC00"/>
                </a:solidFill>
              </a:rPr>
              <a:t> in </a:t>
            </a:r>
            <a:r>
              <a:rPr lang="it-IT" b="1" dirty="0">
                <a:solidFill>
                  <a:srgbClr val="FFCC00"/>
                </a:solidFill>
              </a:rPr>
              <a:t>Etruria</a:t>
            </a:r>
            <a:r>
              <a:rPr lang="it-IT" dirty="0">
                <a:solidFill>
                  <a:srgbClr val="FFCC00"/>
                </a:solidFill>
              </a:rPr>
              <a:t> trasformazioni radicali nelle tecniche di costruzione e nelle tipologie abitative, sotto l'influsso di </a:t>
            </a:r>
            <a:r>
              <a:rPr lang="it-IT" b="1" dirty="0">
                <a:solidFill>
                  <a:srgbClr val="FFCC00"/>
                </a:solidFill>
              </a:rPr>
              <a:t>modelli (e artigiani) greci e orientali</a:t>
            </a:r>
            <a:r>
              <a:rPr lang="it-IT" dirty="0">
                <a:solidFill>
                  <a:srgbClr val="FFCC00"/>
                </a:solidFill>
              </a:rPr>
              <a:t>, in coincidenza significativa con l'affermarsi del ceto aristocratico. Si assiste al passaggio </a:t>
            </a:r>
            <a:r>
              <a:rPr lang="it-IT" b="1" dirty="0">
                <a:solidFill>
                  <a:srgbClr val="FFCC00"/>
                </a:solidFill>
              </a:rPr>
              <a:t>dalla capanna alla casa</a:t>
            </a:r>
            <a:r>
              <a:rPr lang="it-IT" dirty="0">
                <a:solidFill>
                  <a:srgbClr val="FFCC00"/>
                </a:solidFill>
              </a:rPr>
              <a:t>: i muri presentano zoccolo in muratura e alzato in mattoni crudi o a telaio ligneo.</a:t>
            </a:r>
            <a:r>
              <a:rPr lang="it-IT" dirty="0">
                <a:solidFill>
                  <a:srgbClr val="FFCC00"/>
                </a:solidFill>
                <a:effectLst/>
              </a:rPr>
              <a:t> </a:t>
            </a:r>
          </a:p>
          <a:p>
            <a:pPr algn="just"/>
            <a:endParaRPr lang="it-IT" dirty="0">
              <a:solidFill>
                <a:srgbClr val="FFCC00"/>
              </a:solidFill>
              <a:ea typeface="Times New Roman"/>
            </a:endParaRPr>
          </a:p>
          <a:p>
            <a:pPr algn="just"/>
            <a:r>
              <a:rPr lang="it-IT" dirty="0">
                <a:solidFill>
                  <a:srgbClr val="FFCC00"/>
                </a:solidFill>
              </a:rPr>
              <a:t>Es. </a:t>
            </a:r>
            <a:r>
              <a:rPr lang="it-IT" dirty="0" err="1">
                <a:solidFill>
                  <a:srgbClr val="FFCC00"/>
                </a:solidFill>
              </a:rPr>
              <a:t>Ficana</a:t>
            </a:r>
            <a:r>
              <a:rPr lang="it-IT" dirty="0">
                <a:solidFill>
                  <a:srgbClr val="FFCC00"/>
                </a:solidFill>
              </a:rPr>
              <a:t>.</a:t>
            </a:r>
          </a:p>
        </p:txBody>
      </p:sp>
      <p:pic>
        <p:nvPicPr>
          <p:cNvPr id="3" name="Immagine 2" descr="Schermata 03-2457831 alle 16.32.1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2514600"/>
            <a:ext cx="2145477" cy="4051300"/>
          </a:xfrm>
          <a:prstGeom prst="rect">
            <a:avLst/>
          </a:prstGeom>
        </p:spPr>
      </p:pic>
      <p:pic>
        <p:nvPicPr>
          <p:cNvPr id="4" name="Immagine 3" descr="Schermata 03-2457831 alle 16.33.0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09958" y="2286000"/>
            <a:ext cx="2714941" cy="3104427"/>
          </a:xfrm>
          <a:prstGeom prst="rect">
            <a:avLst/>
          </a:prstGeom>
        </p:spPr>
      </p:pic>
      <p:sp>
        <p:nvSpPr>
          <p:cNvPr id="5" name="CasellaDiTesto 4"/>
          <p:cNvSpPr txBox="1"/>
          <p:nvPr/>
        </p:nvSpPr>
        <p:spPr>
          <a:xfrm>
            <a:off x="3048000" y="5410200"/>
            <a:ext cx="5791200" cy="1200329"/>
          </a:xfrm>
          <a:prstGeom prst="rect">
            <a:avLst/>
          </a:prstGeom>
          <a:noFill/>
        </p:spPr>
        <p:txBody>
          <a:bodyPr wrap="square" rtlCol="0">
            <a:spAutoFit/>
          </a:bodyPr>
          <a:lstStyle/>
          <a:p>
            <a:pPr algn="just"/>
            <a:r>
              <a:rPr lang="it-IT" dirty="0">
                <a:solidFill>
                  <a:srgbClr val="FFCC00"/>
                </a:solidFill>
              </a:rPr>
              <a:t>Casa ad ambiente unico, considerata tra le più antiche in tecnica lapidea (metà VII sec. a.C.) ampliata (fine VII) con l’accostamento di un vano e la realizzazione di un fronte porticato sul cortile antistante.</a:t>
            </a:r>
            <a:r>
              <a:rPr lang="it-IT" dirty="0">
                <a:solidFill>
                  <a:srgbClr val="FFCC00"/>
                </a:solidFill>
                <a:effectLst/>
              </a:rPr>
              <a:t> </a:t>
            </a:r>
            <a:endParaRPr lang="it-IT" dirty="0">
              <a:solidFill>
                <a:srgbClr val="FFCC00"/>
              </a:solidFill>
            </a:endParaRPr>
          </a:p>
        </p:txBody>
      </p:sp>
    </p:spTree>
    <p:extLst>
      <p:ext uri="{BB962C8B-B14F-4D97-AF65-F5344CB8AC3E}">
        <p14:creationId xmlns:p14="http://schemas.microsoft.com/office/powerpoint/2010/main" val="1476944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400" y="228600"/>
            <a:ext cx="8839200" cy="2031325"/>
          </a:xfrm>
          <a:prstGeom prst="rect">
            <a:avLst/>
          </a:prstGeom>
        </p:spPr>
        <p:txBody>
          <a:bodyPr wrap="square">
            <a:spAutoFit/>
          </a:bodyPr>
          <a:lstStyle/>
          <a:p>
            <a:pPr algn="just"/>
            <a:r>
              <a:rPr lang="it-IT" dirty="0">
                <a:solidFill>
                  <a:srgbClr val="FFCC00"/>
                </a:solidFill>
              </a:rPr>
              <a:t>Dalla </a:t>
            </a:r>
            <a:r>
              <a:rPr lang="it-IT" b="1" dirty="0">
                <a:solidFill>
                  <a:srgbClr val="FFCC00"/>
                </a:solidFill>
              </a:rPr>
              <a:t>fine del VII</a:t>
            </a:r>
            <a:r>
              <a:rPr lang="it-IT" dirty="0">
                <a:solidFill>
                  <a:srgbClr val="FFCC00"/>
                </a:solidFill>
              </a:rPr>
              <a:t>, ma soprattutto nel VI sec. a.C., ulteriore novità: </a:t>
            </a:r>
            <a:r>
              <a:rPr lang="it-IT" b="1" dirty="0">
                <a:solidFill>
                  <a:srgbClr val="FFCC00"/>
                </a:solidFill>
              </a:rPr>
              <a:t>tegole fittili e coroplastica nelle </a:t>
            </a:r>
            <a:r>
              <a:rPr lang="it-IT" dirty="0">
                <a:solidFill>
                  <a:srgbClr val="FFCC00"/>
                </a:solidFill>
              </a:rPr>
              <a:t>coperture delle residenze di prestigio: </a:t>
            </a:r>
            <a:r>
              <a:rPr lang="it-IT" b="1" dirty="0">
                <a:solidFill>
                  <a:srgbClr val="FFCC00"/>
                </a:solidFill>
              </a:rPr>
              <a:t>sculture </a:t>
            </a:r>
            <a:r>
              <a:rPr lang="it-IT" b="1" dirty="0" err="1">
                <a:solidFill>
                  <a:srgbClr val="FFCC00"/>
                </a:solidFill>
              </a:rPr>
              <a:t>acroteriali</a:t>
            </a:r>
            <a:r>
              <a:rPr lang="it-IT" b="1" dirty="0">
                <a:solidFill>
                  <a:srgbClr val="FFCC00"/>
                </a:solidFill>
              </a:rPr>
              <a:t> </a:t>
            </a:r>
            <a:r>
              <a:rPr lang="it-IT" dirty="0">
                <a:solidFill>
                  <a:srgbClr val="FFCC00"/>
                </a:solidFill>
              </a:rPr>
              <a:t>e </a:t>
            </a:r>
            <a:r>
              <a:rPr lang="it-IT" b="1" dirty="0">
                <a:solidFill>
                  <a:srgbClr val="FFCC00"/>
                </a:solidFill>
              </a:rPr>
              <a:t>lastre fittili</a:t>
            </a:r>
            <a:r>
              <a:rPr lang="it-IT" dirty="0">
                <a:solidFill>
                  <a:srgbClr val="FFCC00"/>
                </a:solidFill>
              </a:rPr>
              <a:t>, talora dipinte (Plinio</a:t>
            </a:r>
            <a:r>
              <a:rPr lang="it-IT" i="1" dirty="0">
                <a:solidFill>
                  <a:srgbClr val="FFCC00"/>
                </a:solidFill>
              </a:rPr>
              <a:t>, </a:t>
            </a:r>
            <a:r>
              <a:rPr lang="it-IT" i="1" dirty="0" err="1">
                <a:solidFill>
                  <a:srgbClr val="FFCC00"/>
                </a:solidFill>
              </a:rPr>
              <a:t>Nat</a:t>
            </a:r>
            <a:r>
              <a:rPr lang="it-IT" i="1" dirty="0">
                <a:solidFill>
                  <a:srgbClr val="FFCC00"/>
                </a:solidFill>
              </a:rPr>
              <a:t>. </a:t>
            </a:r>
            <a:r>
              <a:rPr lang="it-IT" i="1" dirty="0" err="1">
                <a:solidFill>
                  <a:srgbClr val="FFCC00"/>
                </a:solidFill>
              </a:rPr>
              <a:t>hist</a:t>
            </a:r>
            <a:r>
              <a:rPr lang="it-IT" i="1" dirty="0">
                <a:solidFill>
                  <a:srgbClr val="FFCC00"/>
                </a:solidFill>
              </a:rPr>
              <a:t>., </a:t>
            </a:r>
            <a:r>
              <a:rPr lang="it-IT" dirty="0">
                <a:solidFill>
                  <a:srgbClr val="FFCC00"/>
                </a:solidFill>
              </a:rPr>
              <a:t>XXXV, 152 ricorda l’introduzione e trasmissione in Italia di modelli greci nella coroplastica architettonica, avvenuta a opera di artisti giunti in Etruria nel 657 a.C.). Dovevano proteggere gli elementi lignei, ma acquistano un valore propagandistico e celebrativo dei valori aristocratici  (scene di banchetto sdraiato secondo la moda assira, sfilata di cavalieri, corse di carri). </a:t>
            </a:r>
          </a:p>
        </p:txBody>
      </p:sp>
      <p:pic>
        <p:nvPicPr>
          <p:cNvPr id="4" name="Immagine 3"/>
          <p:cNvPicPr>
            <a:picLocks noChangeAspect="1"/>
          </p:cNvPicPr>
          <p:nvPr/>
        </p:nvPicPr>
        <p:blipFill>
          <a:blip r:embed="rId2"/>
          <a:stretch>
            <a:fillRect/>
          </a:stretch>
        </p:blipFill>
        <p:spPr>
          <a:xfrm>
            <a:off x="3048000" y="2590800"/>
            <a:ext cx="5696085" cy="2362200"/>
          </a:xfrm>
          <a:prstGeom prst="rect">
            <a:avLst/>
          </a:prstGeo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7" y="2590800"/>
            <a:ext cx="2561746" cy="3784600"/>
          </a:xfrm>
          <a:prstGeom prst="rect">
            <a:avLst/>
          </a:prstGeom>
        </p:spPr>
      </p:pic>
      <p:sp>
        <p:nvSpPr>
          <p:cNvPr id="6" name="CasellaDiTesto 5"/>
          <p:cNvSpPr txBox="1"/>
          <p:nvPr/>
        </p:nvSpPr>
        <p:spPr>
          <a:xfrm>
            <a:off x="3200400" y="5638800"/>
            <a:ext cx="4315980" cy="369332"/>
          </a:xfrm>
          <a:prstGeom prst="rect">
            <a:avLst/>
          </a:prstGeom>
          <a:noFill/>
        </p:spPr>
        <p:txBody>
          <a:bodyPr wrap="none" rtlCol="0">
            <a:spAutoFit/>
          </a:bodyPr>
          <a:lstStyle/>
          <a:p>
            <a:r>
              <a:rPr lang="it-IT" dirty="0">
                <a:solidFill>
                  <a:srgbClr val="FFCC00"/>
                </a:solidFill>
              </a:rPr>
              <a:t>Statua </a:t>
            </a:r>
            <a:r>
              <a:rPr lang="it-IT" dirty="0" err="1">
                <a:solidFill>
                  <a:srgbClr val="FFCC00"/>
                </a:solidFill>
              </a:rPr>
              <a:t>acroteriale</a:t>
            </a:r>
            <a:r>
              <a:rPr lang="it-IT" dirty="0">
                <a:solidFill>
                  <a:srgbClr val="FFCC00"/>
                </a:solidFill>
              </a:rPr>
              <a:t> e lastra fittile da Murlo</a:t>
            </a:r>
          </a:p>
        </p:txBody>
      </p:sp>
    </p:spTree>
    <p:extLst>
      <p:ext uri="{BB962C8B-B14F-4D97-AF65-F5344CB8AC3E}">
        <p14:creationId xmlns:p14="http://schemas.microsoft.com/office/powerpoint/2010/main" val="1546276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 y="381000"/>
            <a:ext cx="8686800" cy="2031325"/>
          </a:xfrm>
          <a:prstGeom prst="rect">
            <a:avLst/>
          </a:prstGeom>
        </p:spPr>
        <p:txBody>
          <a:bodyPr wrap="square">
            <a:spAutoFit/>
          </a:bodyPr>
          <a:lstStyle/>
          <a:p>
            <a:pPr algn="just"/>
            <a:r>
              <a:rPr lang="it-IT" dirty="0">
                <a:solidFill>
                  <a:srgbClr val="FFCC00"/>
                </a:solidFill>
              </a:rPr>
              <a:t>Dalla </a:t>
            </a:r>
            <a:r>
              <a:rPr lang="it-IT" b="1" dirty="0">
                <a:solidFill>
                  <a:srgbClr val="FFCC00"/>
                </a:solidFill>
              </a:rPr>
              <a:t>seconda metà del VII </a:t>
            </a:r>
            <a:r>
              <a:rPr lang="it-IT" dirty="0">
                <a:solidFill>
                  <a:srgbClr val="FFCC00"/>
                </a:solidFill>
              </a:rPr>
              <a:t>e nel VI secolo a.C. </a:t>
            </a:r>
            <a:r>
              <a:rPr lang="it-IT" b="1" dirty="0">
                <a:solidFill>
                  <a:srgbClr val="FFCC00"/>
                </a:solidFill>
              </a:rPr>
              <a:t>residenze di prestigio </a:t>
            </a:r>
            <a:r>
              <a:rPr lang="it-IT" dirty="0">
                <a:solidFill>
                  <a:srgbClr val="FFCC00"/>
                </a:solidFill>
              </a:rPr>
              <a:t>con  impianti compatti a </a:t>
            </a:r>
            <a:r>
              <a:rPr lang="it-IT" b="1" dirty="0">
                <a:solidFill>
                  <a:srgbClr val="FFCC00"/>
                </a:solidFill>
              </a:rPr>
              <a:t>cortile centrale porticato</a:t>
            </a:r>
            <a:r>
              <a:rPr lang="it-IT" dirty="0">
                <a:solidFill>
                  <a:srgbClr val="FFCC00"/>
                </a:solidFill>
              </a:rPr>
              <a:t>, tecnica costruttiva lapidea con decorazioni fittili: influssi diretti del modello palaziale orientale, con il probabile intervento di maestranze itineranti. </a:t>
            </a:r>
          </a:p>
          <a:p>
            <a:pPr algn="just"/>
            <a:r>
              <a:rPr lang="it-IT" dirty="0">
                <a:solidFill>
                  <a:srgbClr val="FFCC00"/>
                </a:solidFill>
              </a:rPr>
              <a:t>Se il palazzo di Murlo (Siena) (I fase: fine VII sec. a.C.) sorge su un’altura isolata, la maggior parte era inserita all’interno di abitati, sempre in posizione dominante: es. </a:t>
            </a:r>
            <a:r>
              <a:rPr lang="it-IT" dirty="0" err="1">
                <a:solidFill>
                  <a:srgbClr val="FFCC00"/>
                </a:solidFill>
              </a:rPr>
              <a:t>Acquarossa</a:t>
            </a:r>
            <a:r>
              <a:rPr lang="it-IT" dirty="0">
                <a:solidFill>
                  <a:srgbClr val="FFCC00"/>
                </a:solidFill>
              </a:rPr>
              <a:t> (Viterbo) (fine VII sec. a.C.). </a:t>
            </a:r>
          </a:p>
        </p:txBody>
      </p:sp>
      <p:pic>
        <p:nvPicPr>
          <p:cNvPr id="3" name="Immagine 2"/>
          <p:cNvPicPr>
            <a:picLocks noChangeAspect="1"/>
          </p:cNvPicPr>
          <p:nvPr/>
        </p:nvPicPr>
        <p:blipFill>
          <a:blip r:embed="rId2"/>
          <a:stretch>
            <a:fillRect/>
          </a:stretch>
        </p:blipFill>
        <p:spPr>
          <a:xfrm>
            <a:off x="4724400" y="2590800"/>
            <a:ext cx="4251158" cy="4038600"/>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667000"/>
            <a:ext cx="4191000" cy="3143250"/>
          </a:xfrm>
          <a:prstGeom prst="rect">
            <a:avLst/>
          </a:prstGeom>
        </p:spPr>
      </p:pic>
    </p:spTree>
    <p:extLst>
      <p:ext uri="{BB962C8B-B14F-4D97-AF65-F5344CB8AC3E}">
        <p14:creationId xmlns:p14="http://schemas.microsoft.com/office/powerpoint/2010/main" val="2573328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400" y="276761"/>
            <a:ext cx="8839200" cy="1323439"/>
          </a:xfrm>
          <a:prstGeom prst="rect">
            <a:avLst/>
          </a:prstGeom>
        </p:spPr>
        <p:txBody>
          <a:bodyPr wrap="square">
            <a:spAutoFit/>
          </a:bodyPr>
          <a:lstStyle/>
          <a:p>
            <a:pPr algn="just"/>
            <a:r>
              <a:rPr lang="it-IT" sz="2000" dirty="0">
                <a:solidFill>
                  <a:srgbClr val="FFCC00"/>
                </a:solidFill>
              </a:rPr>
              <a:t>A </a:t>
            </a:r>
            <a:r>
              <a:rPr lang="it-IT" sz="2000" b="1" dirty="0">
                <a:solidFill>
                  <a:srgbClr val="FFCC00"/>
                </a:solidFill>
              </a:rPr>
              <a:t>Murlo</a:t>
            </a:r>
            <a:r>
              <a:rPr lang="it-IT" sz="2000" dirty="0">
                <a:solidFill>
                  <a:srgbClr val="FFCC00"/>
                </a:solidFill>
              </a:rPr>
              <a:t> l'edificio (indagato da una missione americana a partire dagli anni ‘60 del Novecento) di fine VII sec. a.C., dopo un incendio venne ricostruito completamente con una pianta diversa (e meglio nota) intorno al 580 a.C.</a:t>
            </a:r>
          </a:p>
          <a:p>
            <a:pPr algn="just"/>
            <a:endParaRPr lang="it-IT" sz="2000" dirty="0">
              <a:solidFill>
                <a:srgbClr val="FFCC00"/>
              </a:solidFill>
            </a:endParaRPr>
          </a:p>
        </p:txBody>
      </p:sp>
      <p:pic>
        <p:nvPicPr>
          <p:cNvPr id="5" name="Immagin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1524000"/>
            <a:ext cx="6543675" cy="4510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264" y="34547"/>
            <a:ext cx="3962400" cy="6863417"/>
          </a:xfrm>
          <a:prstGeom prst="rect">
            <a:avLst/>
          </a:prstGeom>
        </p:spPr>
        <p:txBody>
          <a:bodyPr wrap="square">
            <a:spAutoFit/>
          </a:bodyPr>
          <a:lstStyle/>
          <a:p>
            <a:pPr algn="just"/>
            <a:r>
              <a:rPr lang="it-IT" sz="2000" dirty="0">
                <a:solidFill>
                  <a:srgbClr val="FFCC00"/>
                </a:solidFill>
              </a:rPr>
              <a:t>Del primo “palazzo” si conoscono due nuclei edilizi distinti, posti ai lati di una corte, che occupano complessivamente un’area di 700-800 mq. </a:t>
            </a:r>
          </a:p>
          <a:p>
            <a:pPr algn="just"/>
            <a:r>
              <a:rPr lang="it-IT" sz="2000" dirty="0">
                <a:solidFill>
                  <a:srgbClr val="FFCC00"/>
                </a:solidFill>
              </a:rPr>
              <a:t>Il secondo presenta una pianta quadrata (3600 mq), con ambienti disposti su quattro lati di una corte circondata su tre da portici colonnati con probabili torrioni angolari. Il lato NW di fronte all’ingresso ospitava il settore di rappresentanza, quello SW lo spazio per il banchetto: i resti di </a:t>
            </a:r>
            <a:r>
              <a:rPr lang="it-IT" sz="2000" i="1" dirty="0" err="1">
                <a:solidFill>
                  <a:srgbClr val="FFCC00"/>
                </a:solidFill>
              </a:rPr>
              <a:t>klìnai</a:t>
            </a:r>
            <a:r>
              <a:rPr lang="it-IT" sz="2000" dirty="0">
                <a:solidFill>
                  <a:srgbClr val="FFCC00"/>
                </a:solidFill>
              </a:rPr>
              <a:t> e la rappresentazione nelle lastre architettoniche attestano per la prima volta in area tirrenica la tipologia “sdraiata” di stile assiro. Gli altri lati dovevano invece accogliere settori di servizio (magazzini, stalle) e artigianali. </a:t>
            </a:r>
          </a:p>
        </p:txBody>
      </p:sp>
      <p:pic>
        <p:nvPicPr>
          <p:cNvPr id="3" name="Picture 4" descr="Murlo - fasi VII e VI 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1000" y="990600"/>
            <a:ext cx="4611844"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23699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85800" y="685800"/>
            <a:ext cx="8001000" cy="1938992"/>
          </a:xfrm>
          <a:prstGeom prst="rect">
            <a:avLst/>
          </a:prstGeom>
          <a:noFill/>
        </p:spPr>
        <p:txBody>
          <a:bodyPr wrap="square" rtlCol="0">
            <a:spAutoFit/>
          </a:bodyPr>
          <a:lstStyle/>
          <a:p>
            <a:pPr algn="just"/>
            <a:r>
              <a:rPr lang="it-IT" sz="2000" dirty="0">
                <a:solidFill>
                  <a:srgbClr val="FFCC00"/>
                </a:solidFill>
              </a:rPr>
              <a:t>Straordinaria la decorazione fittile: lastra figurate (con scene celebrative della </a:t>
            </a:r>
            <a:r>
              <a:rPr lang="it-IT" sz="2000" i="1" dirty="0">
                <a:solidFill>
                  <a:srgbClr val="FFCC00"/>
                </a:solidFill>
              </a:rPr>
              <a:t>gens</a:t>
            </a:r>
            <a:r>
              <a:rPr lang="it-IT" sz="2000" dirty="0">
                <a:solidFill>
                  <a:srgbClr val="FFCC00"/>
                </a:solidFill>
              </a:rPr>
              <a:t> proprietaria del complesso e del territorio circostante: un’assemblea di magistrati o divinità, un corteo nuziale, una corsa di cavalieri, un banchetto) e 20 statue </a:t>
            </a:r>
            <a:r>
              <a:rPr lang="it-IT" sz="2000" dirty="0" err="1">
                <a:solidFill>
                  <a:srgbClr val="FFCC00"/>
                </a:solidFill>
              </a:rPr>
              <a:t>acroteriali</a:t>
            </a:r>
            <a:r>
              <a:rPr lang="it-IT" sz="2000" dirty="0">
                <a:solidFill>
                  <a:srgbClr val="FFCC00"/>
                </a:solidFill>
              </a:rPr>
              <a:t> a grandezza naturale raffiguranti divinità e antenati, insieme ad elementi vegetali, sfingi e animali mostruosi orientalizzanti.</a:t>
            </a:r>
          </a:p>
        </p:txBody>
      </p:sp>
      <p:pic>
        <p:nvPicPr>
          <p:cNvPr id="5" name="Immagine 4"/>
          <p:cNvPicPr>
            <a:picLocks noChangeAspect="1"/>
          </p:cNvPicPr>
          <p:nvPr/>
        </p:nvPicPr>
        <p:blipFill>
          <a:blip r:embed="rId2"/>
          <a:stretch>
            <a:fillRect/>
          </a:stretch>
        </p:blipFill>
        <p:spPr>
          <a:xfrm>
            <a:off x="3962400" y="3733800"/>
            <a:ext cx="4895499" cy="2590800"/>
          </a:xfrm>
          <a:prstGeom prst="rect">
            <a:avLst/>
          </a:prstGeom>
        </p:spPr>
      </p:pic>
      <p:pic>
        <p:nvPicPr>
          <p:cNvPr id="7" name="Picture 5" descr="lastra Murlo inizi VI"/>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5800" y="2895600"/>
            <a:ext cx="4419600" cy="1792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26033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8600" y="533400"/>
            <a:ext cx="4147685" cy="5632312"/>
          </a:xfrm>
          <a:prstGeom prst="rect">
            <a:avLst/>
          </a:prstGeom>
          <a:noFill/>
        </p:spPr>
        <p:txBody>
          <a:bodyPr wrap="square" rtlCol="0">
            <a:spAutoFit/>
          </a:bodyPr>
          <a:lstStyle/>
          <a:p>
            <a:pPr algn="just"/>
            <a:r>
              <a:rPr lang="it-IT" b="1" dirty="0" err="1">
                <a:solidFill>
                  <a:srgbClr val="FFCC00"/>
                </a:solidFill>
              </a:rPr>
              <a:t>Acquarossa</a:t>
            </a:r>
            <a:r>
              <a:rPr lang="it-IT" dirty="0">
                <a:solidFill>
                  <a:srgbClr val="FFCC00"/>
                </a:solidFill>
              </a:rPr>
              <a:t> (Viterbo): il primo impianto del “palazzo” (fine VII) è noto in modo lacunoso ma sembra di pianta allungata; verso il </a:t>
            </a:r>
            <a:r>
              <a:rPr lang="it-IT" b="1" dirty="0">
                <a:solidFill>
                  <a:srgbClr val="FFCC00"/>
                </a:solidFill>
              </a:rPr>
              <a:t>530</a:t>
            </a:r>
            <a:r>
              <a:rPr lang="it-IT" dirty="0">
                <a:solidFill>
                  <a:srgbClr val="FFCC00"/>
                </a:solidFill>
              </a:rPr>
              <a:t> venne ricostruito in forme più monumentali: due edifici con fronte porticato, collegati e disposti a L sui lati orientale e settentrionale di una corte. Entrambi i nuclei principali presentano un blocco tripartito di vani: l’ala orientale, che aveva funzioni di rappresentanza, mostra al centro un vasto ambiente che comunicava con due vani minori di cui quello meridionale poteva essere utilizzato per riunioni e banchetti ristretti, nella forma tradizionale seduta (vedi banchina a U); l’ala settentrionale dell’edificio nel grande ambiente centrale doveva accogliere banchetti istituzionali sdraiati. </a:t>
            </a:r>
          </a:p>
        </p:txBody>
      </p:sp>
      <p:pic>
        <p:nvPicPr>
          <p:cNvPr id="4" name="Picture 4" descr="Acquarossa - fasi orientalizzanti e arcaica - 560 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457200"/>
            <a:ext cx="42164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14962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 y="542865"/>
            <a:ext cx="8610600" cy="5324535"/>
          </a:xfrm>
          <a:prstGeom prst="rect">
            <a:avLst/>
          </a:prstGeom>
        </p:spPr>
        <p:txBody>
          <a:bodyPr wrap="square">
            <a:spAutoFit/>
          </a:bodyPr>
          <a:lstStyle/>
          <a:p>
            <a:pPr algn="just"/>
            <a:r>
              <a:rPr lang="it-IT" sz="2000" b="1" dirty="0">
                <a:solidFill>
                  <a:srgbClr val="FFCC00"/>
                </a:solidFill>
              </a:rPr>
              <a:t>Edilizia privata greca</a:t>
            </a:r>
            <a:r>
              <a:rPr lang="it-IT" sz="2000" dirty="0">
                <a:solidFill>
                  <a:srgbClr val="FFCC00"/>
                </a:solidFill>
              </a:rPr>
              <a:t>: conoscenze ridotte rispetto edifici pubblici, sia per tradizione studi sia per costruzione in materiali deperibili sia per lunga continuità di vita che ha portato a cancellare le tracce delle fasi più antiche.</a:t>
            </a:r>
          </a:p>
          <a:p>
            <a:pPr algn="just"/>
            <a:endParaRPr lang="it-IT" sz="2000" dirty="0">
              <a:solidFill>
                <a:srgbClr val="FFCC00"/>
              </a:solidFill>
            </a:endParaRPr>
          </a:p>
          <a:p>
            <a:pPr algn="just"/>
            <a:r>
              <a:rPr lang="it-IT" sz="2000" dirty="0">
                <a:solidFill>
                  <a:srgbClr val="FFCC00"/>
                </a:solidFill>
              </a:rPr>
              <a:t>Tendenzialmente le case erano </a:t>
            </a:r>
            <a:r>
              <a:rPr lang="it-IT" sz="2000" b="1" dirty="0">
                <a:solidFill>
                  <a:srgbClr val="FFCC00"/>
                </a:solidFill>
              </a:rPr>
              <a:t>modeste</a:t>
            </a:r>
            <a:r>
              <a:rPr lang="it-IT" sz="2000" dirty="0">
                <a:solidFill>
                  <a:srgbClr val="FFCC00"/>
                </a:solidFill>
              </a:rPr>
              <a:t>, di dimensioni contenute e poco articolate, centripete, con netta </a:t>
            </a:r>
            <a:r>
              <a:rPr lang="it-IT" sz="2000" b="1" dirty="0">
                <a:solidFill>
                  <a:srgbClr val="FFCC00"/>
                </a:solidFill>
              </a:rPr>
              <a:t>distinzione fra ambienti maschili e femminili </a:t>
            </a:r>
            <a:r>
              <a:rPr lang="it-IT" sz="2000" dirty="0">
                <a:solidFill>
                  <a:srgbClr val="FFCC00"/>
                </a:solidFill>
              </a:rPr>
              <a:t>(gineceo), spesso posti sul retro.</a:t>
            </a:r>
          </a:p>
          <a:p>
            <a:pPr algn="just"/>
            <a:endParaRPr lang="it-IT" sz="2000" dirty="0">
              <a:solidFill>
                <a:srgbClr val="FFCC00"/>
              </a:solidFill>
            </a:endParaRPr>
          </a:p>
          <a:p>
            <a:pPr algn="just"/>
            <a:r>
              <a:rPr lang="it-IT" sz="2000" dirty="0">
                <a:solidFill>
                  <a:srgbClr val="FFCC00"/>
                </a:solidFill>
              </a:rPr>
              <a:t>Nel corso dell’</a:t>
            </a:r>
            <a:r>
              <a:rPr lang="it-IT" sz="2000" b="1" dirty="0">
                <a:solidFill>
                  <a:srgbClr val="FFCC00"/>
                </a:solidFill>
              </a:rPr>
              <a:t>VIII sec. a.C.</a:t>
            </a:r>
            <a:r>
              <a:rPr lang="it-IT" sz="2000" dirty="0">
                <a:solidFill>
                  <a:srgbClr val="FFCC00"/>
                </a:solidFill>
              </a:rPr>
              <a:t> si afferma la planimetria quadrangolare nell’edilizia privata, manifestandosi con una grande variabilità e con planimetrie più o meno complesse: lo schema più semplice prevedeva un </a:t>
            </a:r>
            <a:r>
              <a:rPr lang="it-IT" sz="2000" b="1" dirty="0">
                <a:solidFill>
                  <a:srgbClr val="FFCC00"/>
                </a:solidFill>
              </a:rPr>
              <a:t>solo vano multifunzionale</a:t>
            </a:r>
            <a:r>
              <a:rPr lang="it-IT" sz="2000" dirty="0">
                <a:solidFill>
                  <a:srgbClr val="FFCC00"/>
                </a:solidFill>
              </a:rPr>
              <a:t>, definito </a:t>
            </a:r>
            <a:r>
              <a:rPr lang="it-IT" sz="2000" b="1" i="1" dirty="0" err="1">
                <a:solidFill>
                  <a:srgbClr val="FFCC00"/>
                </a:solidFill>
              </a:rPr>
              <a:t>òikos</a:t>
            </a:r>
            <a:r>
              <a:rPr lang="it-IT" sz="2000" dirty="0">
                <a:solidFill>
                  <a:srgbClr val="FFCC00"/>
                </a:solidFill>
              </a:rPr>
              <a:t>, quello più complesso l’articolazione in più ambienti.</a:t>
            </a:r>
          </a:p>
          <a:p>
            <a:pPr algn="just"/>
            <a:r>
              <a:rPr lang="it-IT" sz="2000" dirty="0">
                <a:solidFill>
                  <a:srgbClr val="FFCC00"/>
                </a:solidFill>
              </a:rPr>
              <a:t> </a:t>
            </a:r>
          </a:p>
          <a:p>
            <a:pPr algn="just"/>
            <a:r>
              <a:rPr lang="it-IT" sz="2000" dirty="0">
                <a:solidFill>
                  <a:srgbClr val="FFCC00"/>
                </a:solidFill>
              </a:rPr>
              <a:t>Da questi modelli lentamente - e senza che sia possibile ricostruirne nel dettaglio le tappe - si elaborano nuove soluzioni abitative, che si manifestano compiutamente a partire dalla </a:t>
            </a:r>
            <a:r>
              <a:rPr lang="it-IT" sz="2000" b="1" dirty="0">
                <a:solidFill>
                  <a:srgbClr val="FFCC00"/>
                </a:solidFill>
              </a:rPr>
              <a:t>fine del VI sec. a.C. </a:t>
            </a:r>
          </a:p>
        </p:txBody>
      </p:sp>
    </p:spTree>
    <p:extLst>
      <p:ext uri="{BB962C8B-B14F-4D97-AF65-F5344CB8AC3E}">
        <p14:creationId xmlns:p14="http://schemas.microsoft.com/office/powerpoint/2010/main" val="577493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fittili di Acquarossa da fine VII"/>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14600" y="3407745"/>
            <a:ext cx="1719715" cy="2002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asellaDiTesto 1"/>
          <p:cNvSpPr txBox="1"/>
          <p:nvPr/>
        </p:nvSpPr>
        <p:spPr>
          <a:xfrm>
            <a:off x="381000" y="762000"/>
            <a:ext cx="8458200" cy="1015663"/>
          </a:xfrm>
          <a:prstGeom prst="rect">
            <a:avLst/>
          </a:prstGeom>
          <a:noFill/>
        </p:spPr>
        <p:txBody>
          <a:bodyPr wrap="square" rtlCol="0">
            <a:spAutoFit/>
          </a:bodyPr>
          <a:lstStyle/>
          <a:p>
            <a:pPr algn="just"/>
            <a:r>
              <a:rPr lang="it-IT" sz="2000" dirty="0">
                <a:solidFill>
                  <a:srgbClr val="FFCC00"/>
                </a:solidFill>
              </a:rPr>
              <a:t>Anche questo complesso presentava una ricca decorazione fittile di cui si sono trovati più di 2000 frammenti: antefisse e lastre con scene di corteo con Eracle, di banchetto e di danza. </a:t>
            </a:r>
          </a:p>
        </p:txBody>
      </p:sp>
      <p:pic>
        <p:nvPicPr>
          <p:cNvPr id="7" name="Picture 5" descr="fittili di Acquarossa da fine VII"/>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5800" y="2264745"/>
            <a:ext cx="2816671" cy="1785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1727" y="1905000"/>
            <a:ext cx="4426388" cy="35052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Massa Marittima, case di V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152400"/>
            <a:ext cx="6172200" cy="346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6" name="Picture 5" descr="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3405187"/>
            <a:ext cx="5715000" cy="3452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0" name="Text Box 6"/>
          <p:cNvSpPr txBox="1">
            <a:spLocks noChangeArrowheads="1"/>
          </p:cNvSpPr>
          <p:nvPr/>
        </p:nvSpPr>
        <p:spPr bwMode="auto">
          <a:xfrm>
            <a:off x="0" y="228600"/>
            <a:ext cx="2971800" cy="4524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eaLnBrk="1" hangingPunct="1">
              <a:defRPr/>
            </a:pPr>
            <a:r>
              <a:rPr lang="it-IT" sz="1800" b="1" dirty="0">
                <a:solidFill>
                  <a:srgbClr val="FFCC00"/>
                </a:solidFill>
                <a:latin typeface="+mj-lt"/>
                <a:cs typeface="+mn-cs"/>
              </a:rPr>
              <a:t>Massa Marittima </a:t>
            </a:r>
          </a:p>
          <a:p>
            <a:pPr algn="ctr" eaLnBrk="1" hangingPunct="1">
              <a:defRPr/>
            </a:pPr>
            <a:r>
              <a:rPr lang="it-IT" sz="1800" b="1" dirty="0">
                <a:solidFill>
                  <a:srgbClr val="FFCC00"/>
                </a:solidFill>
                <a:latin typeface="+mj-lt"/>
                <a:cs typeface="+mn-cs"/>
              </a:rPr>
              <a:t>Lago dell’Accesa</a:t>
            </a:r>
          </a:p>
          <a:p>
            <a:pPr algn="ctr" eaLnBrk="1" hangingPunct="1">
              <a:defRPr/>
            </a:pPr>
            <a:r>
              <a:rPr lang="it-IT" sz="1800" dirty="0">
                <a:solidFill>
                  <a:srgbClr val="FFCC00"/>
                </a:solidFill>
                <a:latin typeface="+mj-lt"/>
              </a:rPr>
              <a:t>centro insediativo satellite di una città maggiore, da identificare con Vetulonia, che aveva nel periodo di vita del villaggio il controllo sui giacimenti minerari delle Colline Metallifere.</a:t>
            </a:r>
            <a:endParaRPr lang="it-IT" sz="1800" b="1" dirty="0">
              <a:solidFill>
                <a:srgbClr val="FFCC00"/>
              </a:solidFill>
              <a:latin typeface="+mj-lt"/>
              <a:cs typeface="+mn-cs"/>
            </a:endParaRPr>
          </a:p>
          <a:p>
            <a:pPr algn="ctr" eaLnBrk="1" hangingPunct="1">
              <a:defRPr/>
            </a:pPr>
            <a:endParaRPr lang="it-IT" sz="1800" b="1" dirty="0">
              <a:solidFill>
                <a:srgbClr val="FFCC00"/>
              </a:solidFill>
              <a:latin typeface="+mj-lt"/>
              <a:cs typeface="+mn-cs"/>
            </a:endParaRPr>
          </a:p>
          <a:p>
            <a:pPr algn="ctr" eaLnBrk="1" hangingPunct="1">
              <a:defRPr/>
            </a:pPr>
            <a:r>
              <a:rPr lang="it-IT" sz="1800" b="1" dirty="0">
                <a:solidFill>
                  <a:srgbClr val="FFCC00"/>
                </a:solidFill>
                <a:latin typeface="+mj-lt"/>
                <a:cs typeface="+mn-cs"/>
              </a:rPr>
              <a:t>VI sec. a.C.</a:t>
            </a:r>
          </a:p>
          <a:p>
            <a:pPr algn="ctr" eaLnBrk="1" hangingPunct="1">
              <a:defRPr/>
            </a:pPr>
            <a:r>
              <a:rPr lang="it-IT" sz="1800" b="1" dirty="0">
                <a:solidFill>
                  <a:srgbClr val="FFCC00"/>
                </a:solidFill>
                <a:latin typeface="+mj-lt"/>
                <a:cs typeface="+mn-cs"/>
              </a:rPr>
              <a:t>Case allungate caratterizzate da pochi ambienti con vestibolo trasversale</a:t>
            </a:r>
          </a:p>
          <a:p>
            <a:pPr algn="ctr" eaLnBrk="1" hangingPunct="1">
              <a:defRPr/>
            </a:pPr>
            <a:r>
              <a:rPr lang="it-IT" sz="1800" b="1" dirty="0">
                <a:solidFill>
                  <a:srgbClr val="FFCC00"/>
                </a:solidFill>
                <a:latin typeface="+mj-lt"/>
                <a:cs typeface="+mn-cs"/>
              </a:rPr>
              <a:t>simili alla casa a </a:t>
            </a:r>
            <a:r>
              <a:rPr lang="it-IT" sz="1800" b="1" i="1" dirty="0" err="1">
                <a:solidFill>
                  <a:srgbClr val="FFCC00"/>
                </a:solidFill>
                <a:latin typeface="+mj-lt"/>
                <a:cs typeface="+mn-cs"/>
              </a:rPr>
              <a:t>pastàs</a:t>
            </a:r>
            <a:endParaRPr lang="it-IT" sz="1800" b="1" i="1" dirty="0">
              <a:solidFill>
                <a:srgbClr val="FFCC00"/>
              </a:solidFill>
              <a:latin typeface="+mj-lt"/>
              <a:cs typeface="+mn-cs"/>
            </a:endParaRPr>
          </a:p>
        </p:txBody>
      </p:sp>
      <p:sp>
        <p:nvSpPr>
          <p:cNvPr id="2" name="Rettangolo 1"/>
          <p:cNvSpPr/>
          <p:nvPr/>
        </p:nvSpPr>
        <p:spPr>
          <a:xfrm>
            <a:off x="2971800" y="152400"/>
            <a:ext cx="1676400" cy="457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case atrio Regae (Vulci) 2 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2133600"/>
            <a:ext cx="8168556"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ext Box 5"/>
          <p:cNvSpPr txBox="1">
            <a:spLocks noChangeArrowheads="1"/>
          </p:cNvSpPr>
          <p:nvPr/>
        </p:nvSpPr>
        <p:spPr bwMode="auto">
          <a:xfrm>
            <a:off x="304800" y="0"/>
            <a:ext cx="82296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just"/>
            <a:r>
              <a:rPr lang="it-IT" sz="1800" dirty="0">
                <a:solidFill>
                  <a:srgbClr val="FFCC00"/>
                </a:solidFill>
              </a:rPr>
              <a:t>Nella </a:t>
            </a:r>
            <a:r>
              <a:rPr lang="it-IT" sz="1800" b="1" dirty="0">
                <a:solidFill>
                  <a:srgbClr val="FFCC00"/>
                </a:solidFill>
              </a:rPr>
              <a:t>seconda metà del VI sec</a:t>
            </a:r>
            <a:r>
              <a:rPr lang="it-IT" sz="1800" dirty="0">
                <a:solidFill>
                  <a:srgbClr val="FFCC00"/>
                </a:solidFill>
              </a:rPr>
              <a:t>. città ortogonali: anche le case si articolano e geometrizzano (stretto rapporto con l’urbanistica). In questa fase le aristocrazie urbane etrusco-italiche avviano l’elaborazione di un nuovo modello di abitazione, nota come </a:t>
            </a:r>
            <a:r>
              <a:rPr lang="it-IT" sz="1800" b="1" dirty="0">
                <a:solidFill>
                  <a:srgbClr val="FFCC00"/>
                </a:solidFill>
              </a:rPr>
              <a:t>casa ad atrio</a:t>
            </a:r>
            <a:r>
              <a:rPr lang="it-IT" sz="1800" dirty="0">
                <a:solidFill>
                  <a:srgbClr val="FFCC00"/>
                </a:solidFill>
              </a:rPr>
              <a:t>, che diventerà la tipica abitazione di prestigio in età romana (cfr. </a:t>
            </a:r>
            <a:r>
              <a:rPr lang="it-IT" sz="1800" dirty="0">
                <a:solidFill>
                  <a:srgbClr val="FF0000"/>
                </a:solidFill>
              </a:rPr>
              <a:t>lezione Edilizia privata romana</a:t>
            </a:r>
            <a:r>
              <a:rPr lang="it-IT" sz="1800" dirty="0">
                <a:solidFill>
                  <a:srgbClr val="FFCC00"/>
                </a:solidFill>
              </a:rPr>
              <a:t>).</a:t>
            </a:r>
          </a:p>
          <a:p>
            <a:pPr algn="just" eaLnBrk="1" hangingPunct="1">
              <a:defRPr/>
            </a:pPr>
            <a:r>
              <a:rPr lang="it-IT" sz="1800" b="1" i="1" dirty="0" err="1">
                <a:solidFill>
                  <a:srgbClr val="FFCC00"/>
                </a:solidFill>
                <a:cs typeface="+mn-cs"/>
              </a:rPr>
              <a:t>Regae</a:t>
            </a:r>
            <a:r>
              <a:rPr lang="it-IT" sz="1800" dirty="0">
                <a:solidFill>
                  <a:srgbClr val="FFCC00"/>
                </a:solidFill>
                <a:cs typeface="+mn-cs"/>
              </a:rPr>
              <a:t>  (porto di Vulci): </a:t>
            </a:r>
            <a:r>
              <a:rPr lang="it-IT" sz="1800" dirty="0">
                <a:solidFill>
                  <a:srgbClr val="FFCC00"/>
                </a:solidFill>
              </a:rPr>
              <a:t>abitazione, datata alla </a:t>
            </a:r>
            <a:r>
              <a:rPr lang="it-IT" sz="1800" b="1" dirty="0">
                <a:solidFill>
                  <a:srgbClr val="FFCC00"/>
                </a:solidFill>
              </a:rPr>
              <a:t>fine del VI sec. a.C., </a:t>
            </a:r>
            <a:r>
              <a:rPr lang="it-IT" sz="1800" dirty="0">
                <a:solidFill>
                  <a:srgbClr val="FFCC00"/>
                </a:solidFill>
              </a:rPr>
              <a:t>con spazio centrale cruciforme interpretato come un esempio di atrio arcaico (320 mq) </a:t>
            </a:r>
            <a:r>
              <a:rPr lang="it-IT" sz="1800" dirty="0">
                <a:solidFill>
                  <a:srgbClr val="FFCC00"/>
                </a:solidFill>
                <a:cs typeface="+mn-cs"/>
              </a:rPr>
              <a:t>).</a:t>
            </a:r>
          </a:p>
          <a:p>
            <a:pPr algn="just" eaLnBrk="1" hangingPunct="1">
              <a:defRPr/>
            </a:pPr>
            <a:endParaRPr lang="it-IT" sz="1800" dirty="0">
              <a:solidFill>
                <a:srgbClr val="FFCC00"/>
              </a:solidFill>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Marzabotto legger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0"/>
            <a:ext cx="53340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4" name="Picture 5" descr="Case Marzabott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3418" y="2971800"/>
            <a:ext cx="5108873" cy="3880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8" name="Text Box 6"/>
          <p:cNvSpPr txBox="1">
            <a:spLocks noChangeArrowheads="1"/>
          </p:cNvSpPr>
          <p:nvPr/>
        </p:nvSpPr>
        <p:spPr bwMode="auto">
          <a:xfrm>
            <a:off x="5638801" y="76200"/>
            <a:ext cx="3352800" cy="6555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eaLnBrk="1" hangingPunct="1">
              <a:defRPr/>
            </a:pPr>
            <a:r>
              <a:rPr lang="it-IT" sz="2400" b="1" dirty="0">
                <a:solidFill>
                  <a:srgbClr val="FFCC00"/>
                </a:solidFill>
                <a:cs typeface="+mn-cs"/>
              </a:rPr>
              <a:t>Marzabotto</a:t>
            </a:r>
            <a:endParaRPr lang="it-IT" sz="1800" b="1" dirty="0">
              <a:solidFill>
                <a:srgbClr val="FFCC00"/>
              </a:solidFill>
              <a:cs typeface="+mn-cs"/>
            </a:endParaRPr>
          </a:p>
          <a:p>
            <a:pPr algn="ctr" eaLnBrk="1" hangingPunct="1">
              <a:defRPr/>
            </a:pPr>
            <a:r>
              <a:rPr lang="it-IT" sz="1800" b="1" dirty="0">
                <a:solidFill>
                  <a:srgbClr val="FFCC00"/>
                </a:solidFill>
                <a:cs typeface="+mn-cs"/>
              </a:rPr>
              <a:t>fine VI - V sec. a.C.</a:t>
            </a:r>
          </a:p>
          <a:p>
            <a:pPr algn="ctr" eaLnBrk="1" hangingPunct="1">
              <a:defRPr/>
            </a:pPr>
            <a:r>
              <a:rPr lang="it-IT" sz="1800" dirty="0">
                <a:solidFill>
                  <a:srgbClr val="FFCC00"/>
                </a:solidFill>
              </a:rPr>
              <a:t>Le dimensioni e planimetrie delle case variano sensibilmente tra i diversi settori urbani: misura media 600-800 mq. Le case avevano un solo piano, erano accessibili da un corridoio stretto e profondo e gravitavano su un </a:t>
            </a:r>
            <a:r>
              <a:rPr lang="it-IT" sz="1800" b="1" dirty="0">
                <a:solidFill>
                  <a:srgbClr val="FFCC00"/>
                </a:solidFill>
              </a:rPr>
              <a:t>cortile interno cruciforme </a:t>
            </a:r>
            <a:r>
              <a:rPr lang="it-IT" sz="1800" dirty="0">
                <a:solidFill>
                  <a:srgbClr val="FFCC00"/>
                </a:solidFill>
              </a:rPr>
              <a:t>attorno a cui si organizzavano le altre stanze. I vani affacciati sulla strada erano riservati alle attività artigianali e commerciali. Le fondazioni erano in ciottoli fluviali e l'alzato in mattoncini crudi, associati probabilmente ad un'armatura in legno; i tetti erano rivestiti di tegole, ma privi di decorazioni. </a:t>
            </a:r>
            <a:endParaRPr lang="it-IT" sz="1800" b="1" dirty="0">
              <a:solidFill>
                <a:srgbClr val="FFCC00"/>
              </a:solidFill>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Immagin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1447800"/>
            <a:ext cx="3505200" cy="398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38" name="Picture 5" descr="Case Marzabot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295400"/>
            <a:ext cx="3124200" cy="433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Rettangolo 1"/>
          <p:cNvSpPr>
            <a:spLocks noChangeArrowheads="1"/>
          </p:cNvSpPr>
          <p:nvPr/>
        </p:nvSpPr>
        <p:spPr bwMode="auto">
          <a:xfrm>
            <a:off x="5562600" y="762000"/>
            <a:ext cx="18256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it-IT" sz="2400" b="1" dirty="0">
                <a:solidFill>
                  <a:srgbClr val="FFCC00"/>
                </a:solidFill>
              </a:rPr>
              <a:t>Marzabotto</a:t>
            </a:r>
          </a:p>
        </p:txBody>
      </p:sp>
      <p:sp>
        <p:nvSpPr>
          <p:cNvPr id="39940" name="Rettangolo 2"/>
          <p:cNvSpPr>
            <a:spLocks noChangeArrowheads="1"/>
          </p:cNvSpPr>
          <p:nvPr/>
        </p:nvSpPr>
        <p:spPr bwMode="auto">
          <a:xfrm>
            <a:off x="1219200" y="776288"/>
            <a:ext cx="22082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it-IT" sz="2400" b="1" i="1" dirty="0" err="1">
                <a:solidFill>
                  <a:srgbClr val="FFCC00"/>
                </a:solidFill>
              </a:rPr>
              <a:t>Regae</a:t>
            </a:r>
            <a:r>
              <a:rPr lang="it-IT" sz="2400" b="1" i="1" dirty="0">
                <a:solidFill>
                  <a:srgbClr val="FFCC00"/>
                </a:solidFill>
              </a:rPr>
              <a:t>  </a:t>
            </a:r>
            <a:r>
              <a:rPr lang="it-IT" sz="2400" b="1" dirty="0">
                <a:solidFill>
                  <a:srgbClr val="FFCC00"/>
                </a:solidFill>
              </a:rPr>
              <a:t>(Vulci)</a:t>
            </a:r>
          </a:p>
        </p:txBody>
      </p:sp>
      <p:sp>
        <p:nvSpPr>
          <p:cNvPr id="3" name="Rettangolo 2"/>
          <p:cNvSpPr/>
          <p:nvPr/>
        </p:nvSpPr>
        <p:spPr>
          <a:xfrm>
            <a:off x="228600" y="5791200"/>
            <a:ext cx="8763000" cy="923330"/>
          </a:xfrm>
          <a:prstGeom prst="rect">
            <a:avLst/>
          </a:prstGeom>
        </p:spPr>
        <p:txBody>
          <a:bodyPr wrap="square">
            <a:spAutoFit/>
          </a:bodyPr>
          <a:lstStyle/>
          <a:p>
            <a:pPr algn="just"/>
            <a:r>
              <a:rPr lang="it-IT" dirty="0">
                <a:solidFill>
                  <a:srgbClr val="FFCC00"/>
                </a:solidFill>
              </a:rPr>
              <a:t>Non c’è ancora un modello rigoroso e standardizzato, ma solo un indirizzo di massima basato sull’assialità (ma non simmetria) di ambienti disposti attorno a </a:t>
            </a:r>
            <a:r>
              <a:rPr lang="it-IT" b="1" dirty="0">
                <a:solidFill>
                  <a:srgbClr val="FFCC00"/>
                </a:solidFill>
              </a:rPr>
              <a:t>cortile “a croce ”</a:t>
            </a:r>
            <a:r>
              <a:rPr lang="it-IT" dirty="0">
                <a:solidFill>
                  <a:srgbClr val="FFCC00"/>
                </a:solidFill>
              </a:rPr>
              <a:t> =  prodromo di </a:t>
            </a:r>
            <a:r>
              <a:rPr lang="it-IT" b="1" dirty="0">
                <a:solidFill>
                  <a:srgbClr val="FFCC00"/>
                </a:solidFill>
              </a:rPr>
              <a:t>atrio.</a:t>
            </a:r>
            <a:endParaRPr lang="it-IT" dirty="0">
              <a:solidFill>
                <a:srgbClr val="FFCC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Forcello di Bagnolo 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1524000"/>
            <a:ext cx="5943600" cy="511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ext Box 5"/>
          <p:cNvSpPr txBox="1">
            <a:spLocks noChangeArrowheads="1"/>
          </p:cNvSpPr>
          <p:nvPr/>
        </p:nvSpPr>
        <p:spPr bwMode="auto">
          <a:xfrm>
            <a:off x="0" y="228600"/>
            <a:ext cx="89154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just"/>
            <a:r>
              <a:rPr lang="it-IT" sz="1800" dirty="0">
                <a:solidFill>
                  <a:srgbClr val="FFCC00"/>
                </a:solidFill>
              </a:rPr>
              <a:t>In ambiti più </a:t>
            </a:r>
            <a:r>
              <a:rPr lang="it-IT" sz="1800" b="1" dirty="0">
                <a:solidFill>
                  <a:srgbClr val="FFCC00"/>
                </a:solidFill>
              </a:rPr>
              <a:t>periferici</a:t>
            </a:r>
            <a:r>
              <a:rPr lang="it-IT" sz="1800" dirty="0">
                <a:solidFill>
                  <a:srgbClr val="FFCC00"/>
                </a:solidFill>
              </a:rPr>
              <a:t> (e anche extraurbani / rurali) c’è conservatorismo, con sopravvivenza di </a:t>
            </a:r>
            <a:r>
              <a:rPr lang="it-IT" sz="1800" b="1" dirty="0">
                <a:solidFill>
                  <a:srgbClr val="FFCC00"/>
                </a:solidFill>
              </a:rPr>
              <a:t>case lunghe</a:t>
            </a:r>
            <a:r>
              <a:rPr lang="it-IT" sz="1800" dirty="0">
                <a:solidFill>
                  <a:srgbClr val="FFCC00"/>
                </a:solidFill>
              </a:rPr>
              <a:t> che </a:t>
            </a:r>
            <a:r>
              <a:rPr lang="it-IT" sz="1800" b="1" dirty="0">
                <a:solidFill>
                  <a:srgbClr val="FFCC00"/>
                </a:solidFill>
              </a:rPr>
              <a:t>si sviluppano e articolano</a:t>
            </a:r>
            <a:r>
              <a:rPr lang="it-IT" sz="1800" dirty="0">
                <a:solidFill>
                  <a:srgbClr val="FFCC00"/>
                </a:solidFill>
              </a:rPr>
              <a:t> in modo più razionale.</a:t>
            </a:r>
          </a:p>
          <a:p>
            <a:pPr algn="just"/>
            <a:r>
              <a:rPr lang="it-IT" sz="1800" dirty="0">
                <a:solidFill>
                  <a:srgbClr val="FFCC00"/>
                </a:solidFill>
              </a:rPr>
              <a:t> </a:t>
            </a:r>
          </a:p>
          <a:p>
            <a:pPr algn="ctr" eaLnBrk="1" hangingPunct="1">
              <a:defRPr/>
            </a:pPr>
            <a:r>
              <a:rPr lang="it-IT" sz="1800" b="1" dirty="0">
                <a:solidFill>
                  <a:srgbClr val="FFCC00"/>
                </a:solidFill>
                <a:cs typeface="+mn-cs"/>
              </a:rPr>
              <a:t>Forcello di Bagnolo S. Vito  (Mantova): casa lunga in legno (V sec. a.C.)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17 - ok schema fasi cas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28509"/>
            <a:ext cx="2621668" cy="678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0" name="Text Box 6"/>
          <p:cNvSpPr txBox="1">
            <a:spLocks noChangeArrowheads="1"/>
          </p:cNvSpPr>
          <p:nvPr/>
        </p:nvSpPr>
        <p:spPr bwMode="auto">
          <a:xfrm>
            <a:off x="1" y="152400"/>
            <a:ext cx="2971799" cy="6370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eaLnBrk="1" hangingPunct="1">
              <a:defRPr/>
            </a:pPr>
            <a:r>
              <a:rPr lang="it-IT" sz="2400" b="1" dirty="0">
                <a:solidFill>
                  <a:srgbClr val="FFCC00"/>
                </a:solidFill>
                <a:cs typeface="+mn-cs"/>
              </a:rPr>
              <a:t>Casalecchio</a:t>
            </a:r>
          </a:p>
          <a:p>
            <a:pPr algn="ctr" eaLnBrk="1" hangingPunct="1">
              <a:defRPr/>
            </a:pPr>
            <a:r>
              <a:rPr lang="it-IT" sz="2400" b="1" dirty="0">
                <a:solidFill>
                  <a:srgbClr val="FFCC00"/>
                </a:solidFill>
                <a:cs typeface="+mn-cs"/>
              </a:rPr>
              <a:t>di Reno</a:t>
            </a:r>
          </a:p>
          <a:p>
            <a:pPr algn="ctr" eaLnBrk="1" hangingPunct="1">
              <a:defRPr/>
            </a:pPr>
            <a:r>
              <a:rPr lang="it-IT" sz="1800" b="1" dirty="0">
                <a:solidFill>
                  <a:srgbClr val="FFCC00"/>
                </a:solidFill>
                <a:cs typeface="+mn-cs"/>
              </a:rPr>
              <a:t>fine VI - V sec.</a:t>
            </a:r>
          </a:p>
          <a:p>
            <a:pPr algn="ctr" eaLnBrk="1" hangingPunct="1">
              <a:defRPr/>
            </a:pPr>
            <a:endParaRPr lang="it-IT" sz="1800" b="1" dirty="0">
              <a:solidFill>
                <a:srgbClr val="FFCC00"/>
              </a:solidFill>
              <a:cs typeface="+mn-cs"/>
            </a:endParaRPr>
          </a:p>
          <a:p>
            <a:pPr algn="ctr" eaLnBrk="1" hangingPunct="1">
              <a:defRPr/>
            </a:pPr>
            <a:r>
              <a:rPr lang="it-IT" sz="1800" dirty="0">
                <a:solidFill>
                  <a:srgbClr val="FFCC00"/>
                </a:solidFill>
              </a:rPr>
              <a:t>L’abitazione (centro di controllo del territorio abitato da </a:t>
            </a:r>
            <a:r>
              <a:rPr lang="it-IT" sz="1800" i="1" dirty="0">
                <a:solidFill>
                  <a:srgbClr val="FFCC00"/>
                </a:solidFill>
              </a:rPr>
              <a:t>élite</a:t>
            </a:r>
            <a:r>
              <a:rPr lang="it-IT" sz="1800" dirty="0">
                <a:solidFill>
                  <a:srgbClr val="FFCC00"/>
                </a:solidFill>
              </a:rPr>
              <a:t> legate al contesto urbano, il cui alto tenore di vita è confermato dai corredi restituiti dalle vicine sepolture) </a:t>
            </a:r>
            <a:endParaRPr lang="it-IT" sz="1800" b="1" dirty="0">
              <a:solidFill>
                <a:srgbClr val="FFCC00"/>
              </a:solidFill>
              <a:cs typeface="+mn-cs"/>
            </a:endParaRPr>
          </a:p>
          <a:p>
            <a:pPr algn="ctr" eaLnBrk="1" hangingPunct="1">
              <a:defRPr/>
            </a:pPr>
            <a:r>
              <a:rPr lang="it-IT" sz="1800" dirty="0">
                <a:solidFill>
                  <a:srgbClr val="FFCC00"/>
                </a:solidFill>
              </a:rPr>
              <a:t>a </a:t>
            </a:r>
            <a:r>
              <a:rPr lang="it-IT" sz="1800" b="1" dirty="0">
                <a:solidFill>
                  <a:srgbClr val="FFCC00"/>
                </a:solidFill>
              </a:rPr>
              <a:t>sviluppo lineare </a:t>
            </a:r>
            <a:r>
              <a:rPr lang="it-IT" sz="1800" dirty="0">
                <a:solidFill>
                  <a:srgbClr val="FFCC00"/>
                </a:solidFill>
              </a:rPr>
              <a:t>è modello di riferimento per le residenze di prestigio “extraurbane”. Terreno circostante bonificato con fossati ortogonali; edificio principale allungato (70x10 m), diviso in due nuclei di ambienti (uno a destinazione abitativa, l’altro di servizio). </a:t>
            </a:r>
            <a:endParaRPr lang="it-IT" sz="1800" b="1" dirty="0">
              <a:solidFill>
                <a:srgbClr val="FFCC00"/>
              </a:solidFill>
              <a:cs typeface="+mn-cs"/>
            </a:endParaRPr>
          </a:p>
        </p:txBody>
      </p:sp>
      <p:pic>
        <p:nvPicPr>
          <p:cNvPr id="2" name="Immagin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8358" y="304800"/>
            <a:ext cx="4215642" cy="28244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6" descr="10 - o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3930650"/>
            <a:ext cx="5181600" cy="274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0" name="Picture 7" descr="06 - o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143000"/>
            <a:ext cx="3962400"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1" name="Picture 8" descr="04 - o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28600"/>
            <a:ext cx="4953000" cy="302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3" name="CasellaDiTesto 1"/>
          <p:cNvSpPr txBox="1">
            <a:spLocks noChangeArrowheads="1"/>
          </p:cNvSpPr>
          <p:nvPr/>
        </p:nvSpPr>
        <p:spPr bwMode="auto">
          <a:xfrm>
            <a:off x="7040563" y="5181600"/>
            <a:ext cx="14938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800" b="1">
                <a:solidFill>
                  <a:srgbClr val="FFC000"/>
                </a:solidFill>
              </a:rPr>
              <a:t>fornace</a:t>
            </a:r>
          </a:p>
        </p:txBody>
      </p:sp>
      <p:sp>
        <p:nvSpPr>
          <p:cNvPr id="43014" name="CasellaDiTesto 2"/>
          <p:cNvSpPr txBox="1">
            <a:spLocks noChangeArrowheads="1"/>
          </p:cNvSpPr>
          <p:nvPr/>
        </p:nvSpPr>
        <p:spPr bwMode="auto">
          <a:xfrm>
            <a:off x="2667000" y="3222625"/>
            <a:ext cx="27130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800" b="1">
                <a:solidFill>
                  <a:srgbClr val="FFC000"/>
                </a:solidFill>
              </a:rPr>
              <a:t>granaio su pali</a:t>
            </a:r>
          </a:p>
        </p:txBody>
      </p:sp>
      <p:cxnSp>
        <p:nvCxnSpPr>
          <p:cNvPr id="5" name="Connettore 2 4"/>
          <p:cNvCxnSpPr/>
          <p:nvPr/>
        </p:nvCxnSpPr>
        <p:spPr>
          <a:xfrm flipH="1" flipV="1">
            <a:off x="5275263" y="5259388"/>
            <a:ext cx="1666875" cy="11112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4462463" y="3121025"/>
            <a:ext cx="1479550" cy="28575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flipV="1">
            <a:off x="1676400" y="3028950"/>
            <a:ext cx="990600" cy="26511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Rettangolo 2"/>
          <p:cNvSpPr/>
          <p:nvPr/>
        </p:nvSpPr>
        <p:spPr>
          <a:xfrm>
            <a:off x="5117124" y="228600"/>
            <a:ext cx="4026876" cy="646331"/>
          </a:xfrm>
          <a:prstGeom prst="rect">
            <a:avLst/>
          </a:prstGeom>
        </p:spPr>
        <p:txBody>
          <a:bodyPr wrap="square">
            <a:spAutoFit/>
          </a:bodyPr>
          <a:lstStyle/>
          <a:p>
            <a:pPr algn="just"/>
            <a:r>
              <a:rPr lang="it-IT" dirty="0">
                <a:solidFill>
                  <a:srgbClr val="FFCC00"/>
                </a:solidFill>
              </a:rPr>
              <a:t>Vani </a:t>
            </a:r>
            <a:r>
              <a:rPr lang="it-IT" b="1" dirty="0">
                <a:solidFill>
                  <a:srgbClr val="FFCC00"/>
                </a:solidFill>
              </a:rPr>
              <a:t>abitativi</a:t>
            </a:r>
            <a:r>
              <a:rPr lang="it-IT" dirty="0">
                <a:solidFill>
                  <a:srgbClr val="FFCC00"/>
                </a:solidFill>
              </a:rPr>
              <a:t> e </a:t>
            </a:r>
            <a:r>
              <a:rPr lang="it-IT" b="1" dirty="0">
                <a:solidFill>
                  <a:srgbClr val="FFCC00"/>
                </a:solidFill>
              </a:rPr>
              <a:t>impianti lavorativi</a:t>
            </a:r>
            <a:r>
              <a:rPr lang="it-IT" dirty="0">
                <a:solidFill>
                  <a:srgbClr val="FFCC00"/>
                </a:solidFill>
              </a:rPr>
              <a:t> e </a:t>
            </a:r>
            <a:r>
              <a:rPr lang="it-IT" b="1" dirty="0">
                <a:solidFill>
                  <a:srgbClr val="FFCC00"/>
                </a:solidFill>
              </a:rPr>
              <a:t>artigianali</a:t>
            </a:r>
            <a:r>
              <a:rPr lang="it-IT" dirty="0">
                <a:solidFill>
                  <a:srgbClr val="FFCC00"/>
                </a:solidFill>
              </a:rPr>
              <a:t>: granaio, fornace.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EX_ICOcertosa_azzurro piccol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219200"/>
            <a:ext cx="4232559" cy="368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Text Box 6"/>
          <p:cNvSpPr txBox="1">
            <a:spLocks noChangeArrowheads="1"/>
          </p:cNvSpPr>
          <p:nvPr/>
        </p:nvSpPr>
        <p:spPr bwMode="auto">
          <a:xfrm>
            <a:off x="152400" y="24210"/>
            <a:ext cx="85344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just" eaLnBrk="1" hangingPunct="1">
              <a:defRPr/>
            </a:pPr>
            <a:r>
              <a:rPr lang="it-IT" sz="2400" b="1" dirty="0">
                <a:solidFill>
                  <a:srgbClr val="FFCC00"/>
                </a:solidFill>
                <a:cs typeface="+mn-cs"/>
              </a:rPr>
              <a:t>Bologna</a:t>
            </a:r>
            <a:r>
              <a:rPr lang="it-IT" sz="1800" b="1" dirty="0">
                <a:solidFill>
                  <a:srgbClr val="FFCC00"/>
                </a:solidFill>
                <a:cs typeface="+mn-cs"/>
              </a:rPr>
              <a:t>  -  via </a:t>
            </a:r>
            <a:r>
              <a:rPr lang="it-IT" sz="1800" b="1" dirty="0" err="1">
                <a:solidFill>
                  <a:srgbClr val="FFCC00"/>
                </a:solidFill>
                <a:cs typeface="+mn-cs"/>
              </a:rPr>
              <a:t>A.Costa</a:t>
            </a:r>
            <a:r>
              <a:rPr lang="it-IT" sz="1800" b="1" dirty="0">
                <a:solidFill>
                  <a:srgbClr val="FFCC00"/>
                </a:solidFill>
                <a:cs typeface="+mn-cs"/>
              </a:rPr>
              <a:t>  -  V sec.</a:t>
            </a:r>
            <a:r>
              <a:rPr lang="it-IT" sz="1800" dirty="0">
                <a:solidFill>
                  <a:srgbClr val="FFCC00"/>
                </a:solidFill>
              </a:rPr>
              <a:t>: edificio abitativo con recinzione acquea e torre (?) di ingresso: complesso non ordinario: controllo itinerario / dazio? Ambienti lavorativi e annessi vari: fornace, recinti per animali, magazzini, macine. </a:t>
            </a:r>
            <a:endParaRPr lang="it-IT" sz="1800" b="1" dirty="0">
              <a:solidFill>
                <a:srgbClr val="FFCC00"/>
              </a:solidFill>
              <a:cs typeface="+mn-cs"/>
            </a:endParaRPr>
          </a:p>
        </p:txBody>
      </p:sp>
      <p:sp>
        <p:nvSpPr>
          <p:cNvPr id="44036" name="CasellaDiTesto 1"/>
          <p:cNvSpPr txBox="1">
            <a:spLocks noChangeArrowheads="1"/>
          </p:cNvSpPr>
          <p:nvPr/>
        </p:nvSpPr>
        <p:spPr bwMode="auto">
          <a:xfrm>
            <a:off x="2133600" y="2057400"/>
            <a:ext cx="1600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800" b="1" dirty="0">
                <a:solidFill>
                  <a:srgbClr val="FF0000"/>
                </a:solidFill>
              </a:rPr>
              <a:t>fornace</a:t>
            </a:r>
          </a:p>
        </p:txBody>
      </p:sp>
      <p:cxnSp>
        <p:nvCxnSpPr>
          <p:cNvPr id="4" name="Connettore 2 3"/>
          <p:cNvCxnSpPr/>
          <p:nvPr/>
        </p:nvCxnSpPr>
        <p:spPr>
          <a:xfrm flipH="1">
            <a:off x="2133600" y="2438400"/>
            <a:ext cx="371475" cy="3952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H="1" flipV="1">
            <a:off x="2895600" y="3765550"/>
            <a:ext cx="784225" cy="3413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H="1" flipV="1">
            <a:off x="3289300" y="3192462"/>
            <a:ext cx="390525" cy="7826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040" name="CasellaDiTesto 6"/>
          <p:cNvSpPr txBox="1">
            <a:spLocks noChangeArrowheads="1"/>
          </p:cNvSpPr>
          <p:nvPr/>
        </p:nvSpPr>
        <p:spPr bwMode="auto">
          <a:xfrm>
            <a:off x="3679825" y="3975100"/>
            <a:ext cx="10572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800" b="1" dirty="0">
                <a:solidFill>
                  <a:srgbClr val="FF0000"/>
                </a:solidFill>
              </a:rPr>
              <a:t>recinti</a:t>
            </a:r>
          </a:p>
        </p:txBody>
      </p:sp>
      <p:pic>
        <p:nvPicPr>
          <p:cNvPr id="12" name="Picture 4" descr="048 str 35-36 744"/>
          <p:cNvPicPr>
            <a:picLocks noChangeAspect="1" noChangeArrowheads="1"/>
          </p:cNvPicPr>
          <p:nvPr/>
        </p:nvPicPr>
        <p:blipFill>
          <a:blip r:embed="rId3" cstate="email">
            <a:extLst>
              <a:ext uri="{28A0092B-C50C-407E-A947-70E740481C1C}">
                <a14:useLocalDpi xmlns:a14="http://schemas.microsoft.com/office/drawing/2010/main"/>
              </a:ext>
            </a:extLst>
          </a:blip>
          <a:srcRect b="-10511"/>
          <a:stretch>
            <a:fillRect/>
          </a:stretch>
        </p:blipFill>
        <p:spPr bwMode="auto">
          <a:xfrm>
            <a:off x="1600200" y="4454525"/>
            <a:ext cx="3429000" cy="240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5" descr="002 da su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219200"/>
            <a:ext cx="4472174"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9"/>
          <p:cNvSpPr txBox="1">
            <a:spLocks noChangeArrowheads="1"/>
          </p:cNvSpPr>
          <p:nvPr/>
        </p:nvSpPr>
        <p:spPr bwMode="auto">
          <a:xfrm>
            <a:off x="152400" y="0"/>
            <a:ext cx="8763000"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just"/>
            <a:r>
              <a:rPr lang="it-IT" sz="1800" dirty="0">
                <a:solidFill>
                  <a:srgbClr val="FFCC00"/>
                </a:solidFill>
              </a:rPr>
              <a:t>Con </a:t>
            </a:r>
            <a:r>
              <a:rPr lang="it-IT" sz="1800" b="1" dirty="0">
                <a:solidFill>
                  <a:srgbClr val="FFCC00"/>
                </a:solidFill>
              </a:rPr>
              <a:t>Celti</a:t>
            </a:r>
            <a:r>
              <a:rPr lang="it-IT" sz="1800" dirty="0">
                <a:solidFill>
                  <a:srgbClr val="FFCC00"/>
                </a:solidFill>
              </a:rPr>
              <a:t> c’è sopravvivenza passiva con </a:t>
            </a:r>
            <a:r>
              <a:rPr lang="it-IT" sz="1800" b="1" dirty="0">
                <a:solidFill>
                  <a:srgbClr val="FFCC00"/>
                </a:solidFill>
              </a:rPr>
              <a:t>rioccupazione</a:t>
            </a:r>
            <a:r>
              <a:rPr lang="it-IT" sz="1800" dirty="0">
                <a:solidFill>
                  <a:srgbClr val="FFCC00"/>
                </a:solidFill>
              </a:rPr>
              <a:t> dei precedenti impianti etruschi e delle relative infrastrutture (stradali, idrauliche ecc.) e loro “</a:t>
            </a:r>
            <a:r>
              <a:rPr lang="it-IT" sz="1800" b="1" dirty="0">
                <a:solidFill>
                  <a:srgbClr val="FFCC00"/>
                </a:solidFill>
              </a:rPr>
              <a:t>consumo</a:t>
            </a:r>
            <a:r>
              <a:rPr lang="it-IT" sz="1800" dirty="0">
                <a:solidFill>
                  <a:srgbClr val="FFCC00"/>
                </a:solidFill>
              </a:rPr>
              <a:t>” (come già detto nella </a:t>
            </a:r>
            <a:r>
              <a:rPr lang="it-IT" sz="1800" dirty="0">
                <a:solidFill>
                  <a:srgbClr val="FF0000"/>
                </a:solidFill>
              </a:rPr>
              <a:t>Lezione Urbanistica etrusco-italica</a:t>
            </a:r>
            <a:r>
              <a:rPr lang="it-IT" sz="1800" dirty="0">
                <a:solidFill>
                  <a:srgbClr val="FFCC00"/>
                </a:solidFill>
              </a:rPr>
              <a:t>, era un popolo privo di cultura urbana, che viveva in villaggi di capanne e preferiva allevamento e metallurgia all’agricoltura).</a:t>
            </a:r>
          </a:p>
          <a:p>
            <a:pPr algn="just"/>
            <a:endParaRPr lang="it-IT" sz="1800" b="1" dirty="0">
              <a:solidFill>
                <a:srgbClr val="FFCC00"/>
              </a:solidFill>
              <a:cs typeface="+mn-cs"/>
            </a:endParaRPr>
          </a:p>
          <a:p>
            <a:pPr algn="just"/>
            <a:r>
              <a:rPr lang="it-IT" sz="1800" b="1" dirty="0">
                <a:solidFill>
                  <a:srgbClr val="FFCC00"/>
                </a:solidFill>
                <a:cs typeface="+mn-cs"/>
              </a:rPr>
              <a:t>Monte </a:t>
            </a:r>
            <a:r>
              <a:rPr lang="it-IT" sz="1800" b="1" dirty="0" err="1">
                <a:solidFill>
                  <a:srgbClr val="FFCC00"/>
                </a:solidFill>
                <a:cs typeface="+mn-cs"/>
              </a:rPr>
              <a:t>Bibele</a:t>
            </a:r>
            <a:r>
              <a:rPr lang="it-IT" sz="1800" b="1" dirty="0">
                <a:solidFill>
                  <a:srgbClr val="FFCC00"/>
                </a:solidFill>
                <a:cs typeface="+mn-cs"/>
              </a:rPr>
              <a:t> (V - III sec. a.C.)</a:t>
            </a:r>
            <a:r>
              <a:rPr lang="it-IT" sz="1800" dirty="0">
                <a:solidFill>
                  <a:srgbClr val="FFCC00"/>
                </a:solidFill>
              </a:rPr>
              <a:t>.</a:t>
            </a:r>
          </a:p>
        </p:txBody>
      </p:sp>
      <p:pic>
        <p:nvPicPr>
          <p:cNvPr id="46082" name="Picture 8" descr="0004 bi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133600"/>
            <a:ext cx="3505200" cy="3221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400" y="2133600"/>
            <a:ext cx="5181600" cy="2914650"/>
          </a:xfrm>
          <a:prstGeom prst="rect">
            <a:avLst/>
          </a:prstGeom>
        </p:spPr>
      </p:pic>
      <p:pic>
        <p:nvPicPr>
          <p:cNvPr id="4" name="Immagin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8600" y="4644947"/>
            <a:ext cx="2946400" cy="2209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 y="463689"/>
            <a:ext cx="8534400" cy="5632311"/>
          </a:xfrm>
          <a:prstGeom prst="rect">
            <a:avLst/>
          </a:prstGeom>
        </p:spPr>
        <p:txBody>
          <a:bodyPr wrap="square">
            <a:spAutoFit/>
          </a:bodyPr>
          <a:lstStyle/>
          <a:p>
            <a:pPr algn="just"/>
            <a:endParaRPr lang="it-IT" sz="2000" dirty="0">
              <a:solidFill>
                <a:srgbClr val="FFC10A"/>
              </a:solidFill>
            </a:endParaRPr>
          </a:p>
          <a:p>
            <a:pPr algn="just"/>
            <a:r>
              <a:rPr lang="it-IT" sz="2000" b="1" dirty="0">
                <a:solidFill>
                  <a:srgbClr val="FFC10A"/>
                </a:solidFill>
              </a:rPr>
              <a:t>Ambienti fondamentali delle case aristocratiche greche arcaiche</a:t>
            </a:r>
            <a:r>
              <a:rPr lang="it-IT" sz="2000" dirty="0">
                <a:solidFill>
                  <a:srgbClr val="FFC10A"/>
                </a:solidFill>
              </a:rPr>
              <a:t>:</a:t>
            </a:r>
          </a:p>
          <a:p>
            <a:pPr algn="just"/>
            <a:endParaRPr lang="it-IT" sz="2000" dirty="0">
              <a:solidFill>
                <a:srgbClr val="FFC10A"/>
              </a:solidFill>
            </a:endParaRPr>
          </a:p>
          <a:p>
            <a:pPr marL="342900" indent="-342900" algn="just">
              <a:buFontTx/>
              <a:buChar char="-"/>
            </a:pPr>
            <a:r>
              <a:rPr lang="it-IT" sz="2000" b="1" i="1" dirty="0" err="1">
                <a:solidFill>
                  <a:srgbClr val="FFC10A"/>
                </a:solidFill>
              </a:rPr>
              <a:t>mègaron</a:t>
            </a:r>
            <a:r>
              <a:rPr lang="it-IT" sz="2000" dirty="0">
                <a:solidFill>
                  <a:srgbClr val="FFC10A"/>
                </a:solidFill>
              </a:rPr>
              <a:t> = sala di </a:t>
            </a:r>
            <a:r>
              <a:rPr lang="it-IT" sz="2000" b="1" dirty="0">
                <a:solidFill>
                  <a:srgbClr val="FFC10A"/>
                </a:solidFill>
              </a:rPr>
              <a:t>ricevimento</a:t>
            </a:r>
            <a:r>
              <a:rPr lang="it-IT" sz="2000" dirty="0">
                <a:solidFill>
                  <a:srgbClr val="FFC10A"/>
                </a:solidFill>
              </a:rPr>
              <a:t> e pranzo di tradizione micenea preceduta da vestibolo e cortile, con focolare che dall’VIII-VII si evolve nell’</a:t>
            </a:r>
            <a:r>
              <a:rPr lang="it-IT" sz="2000" b="1" i="1" dirty="0" err="1">
                <a:solidFill>
                  <a:srgbClr val="FFC10A"/>
                </a:solidFill>
              </a:rPr>
              <a:t>andròn</a:t>
            </a:r>
            <a:r>
              <a:rPr lang="it-IT" sz="2000" dirty="0">
                <a:solidFill>
                  <a:srgbClr val="FFC10A"/>
                </a:solidFill>
              </a:rPr>
              <a:t> = sala destinata ai </a:t>
            </a:r>
            <a:r>
              <a:rPr lang="it-IT" sz="2000" b="1" dirty="0">
                <a:solidFill>
                  <a:srgbClr val="FFC10A"/>
                </a:solidFill>
              </a:rPr>
              <a:t>banchetti </a:t>
            </a:r>
            <a:r>
              <a:rPr lang="it-IT" sz="2000" dirty="0">
                <a:solidFill>
                  <a:srgbClr val="FFC10A"/>
                </a:solidFill>
              </a:rPr>
              <a:t>aristocratici (rito esclusivamente maschile che </a:t>
            </a:r>
            <a:r>
              <a:rPr lang="it-IT" sz="2000" dirty="0" err="1">
                <a:solidFill>
                  <a:srgbClr val="FFC10A"/>
                </a:solidFill>
              </a:rPr>
              <a:t>ca</a:t>
            </a:r>
            <a:r>
              <a:rPr lang="it-IT" sz="2000" dirty="0">
                <a:solidFill>
                  <a:srgbClr val="FFC10A"/>
                </a:solidFill>
              </a:rPr>
              <a:t>. dal VII prevedeva - secondo un modello assiro - l’uso di mangiare sdraiati su </a:t>
            </a:r>
            <a:r>
              <a:rPr lang="it-IT" sz="2000" i="1" dirty="0" err="1">
                <a:solidFill>
                  <a:srgbClr val="FFC10A"/>
                </a:solidFill>
              </a:rPr>
              <a:t>klìnai</a:t>
            </a:r>
            <a:r>
              <a:rPr lang="it-IT" sz="2000" dirty="0">
                <a:solidFill>
                  <a:srgbClr val="FFC10A"/>
                </a:solidFill>
              </a:rPr>
              <a:t>): era un elemento indispensabile nella casa greca, anche le case più modeste ne possedevano uno, le più ricche due o più. Era ubicato presso l’ingresso.</a:t>
            </a:r>
          </a:p>
          <a:p>
            <a:pPr marL="342900" indent="-342900" algn="just">
              <a:buFontTx/>
              <a:buChar char="-"/>
            </a:pPr>
            <a:endParaRPr lang="it-IT" sz="2000" b="1" dirty="0">
              <a:solidFill>
                <a:srgbClr val="FFC10A"/>
              </a:solidFill>
            </a:endParaRPr>
          </a:p>
          <a:p>
            <a:pPr marL="342900" indent="-342900" algn="just">
              <a:buFontTx/>
              <a:buChar char="-"/>
            </a:pPr>
            <a:r>
              <a:rPr lang="it-IT" sz="2000" b="1" i="1" dirty="0" err="1">
                <a:solidFill>
                  <a:srgbClr val="FFC10A"/>
                </a:solidFill>
              </a:rPr>
              <a:t>pastàs</a:t>
            </a:r>
            <a:r>
              <a:rPr lang="it-IT" sz="2000" dirty="0">
                <a:solidFill>
                  <a:srgbClr val="FFC10A"/>
                </a:solidFill>
              </a:rPr>
              <a:t> = </a:t>
            </a:r>
            <a:r>
              <a:rPr lang="it-IT" sz="2000" b="1" dirty="0">
                <a:solidFill>
                  <a:srgbClr val="FFC10A"/>
                </a:solidFill>
              </a:rPr>
              <a:t>vestibolo/corridoio trasversale</a:t>
            </a:r>
            <a:r>
              <a:rPr lang="it-IT" sz="2000" dirty="0">
                <a:solidFill>
                  <a:srgbClr val="FFC10A"/>
                </a:solidFill>
              </a:rPr>
              <a:t> nella parte anteriore (</a:t>
            </a:r>
            <a:r>
              <a:rPr lang="it-IT" sz="2000" b="1" dirty="0">
                <a:solidFill>
                  <a:srgbClr val="FFC10A"/>
                </a:solidFill>
              </a:rPr>
              <a:t>attestato a partire da fine VIII a.C.):</a:t>
            </a:r>
            <a:r>
              <a:rPr lang="it-IT" sz="2000" dirty="0">
                <a:solidFill>
                  <a:srgbClr val="FFC10A"/>
                </a:solidFill>
              </a:rPr>
              <a:t> dapprima vestibolo coperto o cortile chiuso cui si accedeva direttamente dalla strada, poi dal VI anche portico colonnato aperto su un cortile; da qui si accedeva tramite una scala al piano superiore della casa.</a:t>
            </a:r>
          </a:p>
          <a:p>
            <a:pPr algn="just"/>
            <a:endParaRPr lang="it-IT" sz="2000" dirty="0">
              <a:solidFill>
                <a:srgbClr val="FFC10A"/>
              </a:solidFill>
            </a:endParaRPr>
          </a:p>
        </p:txBody>
      </p:sp>
    </p:spTree>
    <p:extLst>
      <p:ext uri="{BB962C8B-B14F-4D97-AF65-F5344CB8AC3E}">
        <p14:creationId xmlns:p14="http://schemas.microsoft.com/office/powerpoint/2010/main" val="820108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200" y="76200"/>
            <a:ext cx="8915400" cy="3539430"/>
          </a:xfrm>
          <a:prstGeom prst="rect">
            <a:avLst/>
          </a:prstGeom>
        </p:spPr>
        <p:txBody>
          <a:bodyPr wrap="square">
            <a:spAutoFit/>
          </a:bodyPr>
          <a:lstStyle/>
          <a:p>
            <a:pPr algn="just"/>
            <a:r>
              <a:rPr lang="it-IT" sz="1600" dirty="0">
                <a:solidFill>
                  <a:srgbClr val="FFCC00"/>
                </a:solidFill>
              </a:rPr>
              <a:t>Abitato d’altura di circa 7000 mq, in parte ancora da esplorare su un pianoro naturalmente difeso. Materiali archeologici databili al V sec. a.C. indicano la frequentazione del sito già in quest’epoca, forse per scopi insediativi; tuttavia la fase più consistente dell’abitato si colloca agli inizi del </a:t>
            </a:r>
            <a:r>
              <a:rPr lang="it-IT" sz="1600" b="1" dirty="0">
                <a:solidFill>
                  <a:srgbClr val="FFCC00"/>
                </a:solidFill>
              </a:rPr>
              <a:t>IV</a:t>
            </a:r>
            <a:r>
              <a:rPr lang="it-IT" sz="1600" dirty="0">
                <a:solidFill>
                  <a:srgbClr val="FFCC00"/>
                </a:solidFill>
              </a:rPr>
              <a:t>, nel momento delle migrazioni di </a:t>
            </a:r>
            <a:r>
              <a:rPr lang="it-IT" sz="1600" b="1" dirty="0">
                <a:solidFill>
                  <a:srgbClr val="FFCC00"/>
                </a:solidFill>
              </a:rPr>
              <a:t>tribù celtiche </a:t>
            </a:r>
            <a:r>
              <a:rPr lang="it-IT" sz="1600" dirty="0">
                <a:solidFill>
                  <a:srgbClr val="FFCC00"/>
                </a:solidFill>
              </a:rPr>
              <a:t>dall’Europa Centrale, attirate in Italia dalla fertilità della penisola (abbandono dei centri urbani, a favore di siti d’altura). L’area, favorevole per la ricchezza di fonti d’acqua e per le possibilità di controllo del territorio circostante, fu scelta da un gruppo di </a:t>
            </a:r>
            <a:r>
              <a:rPr lang="it-IT" sz="1600" b="1" dirty="0">
                <a:solidFill>
                  <a:srgbClr val="FFCC00"/>
                </a:solidFill>
              </a:rPr>
              <a:t>etruschi</a:t>
            </a:r>
            <a:r>
              <a:rPr lang="it-IT" sz="1600" dirty="0">
                <a:solidFill>
                  <a:srgbClr val="FFCC00"/>
                </a:solidFill>
              </a:rPr>
              <a:t> per insediarvi un nuovo villaggio, cui attorno al 350 a.C. si affianca la presenza di una componente </a:t>
            </a:r>
            <a:r>
              <a:rPr lang="it-IT" sz="1600" b="1" dirty="0">
                <a:solidFill>
                  <a:srgbClr val="FFCC00"/>
                </a:solidFill>
              </a:rPr>
              <a:t>celtica</a:t>
            </a:r>
            <a:r>
              <a:rPr lang="it-IT" sz="1600" dirty="0">
                <a:solidFill>
                  <a:srgbClr val="FFCC00"/>
                </a:solidFill>
              </a:rPr>
              <a:t> (vedi le tombe del vicino sepolcreto). Il villaggio venne costruito secondo un “progetto urbanistico”, che richiese la soluzione di alcuni problemi strutturali determinati dalla natura stessa del sito: costruzione di una decina di </a:t>
            </a:r>
            <a:r>
              <a:rPr lang="it-IT" sz="1600" b="1" dirty="0">
                <a:solidFill>
                  <a:srgbClr val="FFCC00"/>
                </a:solidFill>
              </a:rPr>
              <a:t>terrazzamenti</a:t>
            </a:r>
            <a:r>
              <a:rPr lang="it-IT" sz="1600" dirty="0">
                <a:solidFill>
                  <a:srgbClr val="FFCC00"/>
                </a:solidFill>
              </a:rPr>
              <a:t> consecutivi, con andamento nord-sud, sostenuti da muri di pietra, che costituirono una sorta di isolati dalle dimensioni irregolari, su cui vennero impiantate sia le strutture abitative (da 40 a 50) che quelle di uso collettivo (vari magazzini per conservare i cereali e una cisterna). </a:t>
            </a: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3429000"/>
            <a:ext cx="5571066" cy="3133725"/>
          </a:xfrm>
          <a:prstGeom prst="rect">
            <a:avLst/>
          </a:prstGeom>
        </p:spPr>
      </p:pic>
    </p:spTree>
    <p:extLst>
      <p:ext uri="{BB962C8B-B14F-4D97-AF65-F5344CB8AC3E}">
        <p14:creationId xmlns:p14="http://schemas.microsoft.com/office/powerpoint/2010/main" val="4276139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400" y="609600"/>
            <a:ext cx="8763000" cy="5355313"/>
          </a:xfrm>
          <a:prstGeom prst="rect">
            <a:avLst/>
          </a:prstGeom>
        </p:spPr>
        <p:txBody>
          <a:bodyPr wrap="square">
            <a:spAutoFit/>
          </a:bodyPr>
          <a:lstStyle/>
          <a:p>
            <a:pPr algn="just"/>
            <a:r>
              <a:rPr lang="it-IT" dirty="0">
                <a:solidFill>
                  <a:srgbClr val="FFCC00"/>
                </a:solidFill>
              </a:rPr>
              <a:t>In </a:t>
            </a:r>
            <a:r>
              <a:rPr lang="it-IT" b="1" dirty="0">
                <a:solidFill>
                  <a:srgbClr val="FFCC00"/>
                </a:solidFill>
              </a:rPr>
              <a:t>area veneta </a:t>
            </a:r>
            <a:r>
              <a:rPr lang="it-IT" dirty="0">
                <a:solidFill>
                  <a:srgbClr val="FFCC00"/>
                </a:solidFill>
              </a:rPr>
              <a:t>adozione precoce, sin dall’VIII sec. a.C., della </a:t>
            </a:r>
            <a:r>
              <a:rPr lang="it-IT" b="1" dirty="0">
                <a:solidFill>
                  <a:srgbClr val="FFCC00"/>
                </a:solidFill>
              </a:rPr>
              <a:t>planimetria rettangolare</a:t>
            </a:r>
            <a:r>
              <a:rPr lang="it-IT" dirty="0">
                <a:solidFill>
                  <a:srgbClr val="FFCC00"/>
                </a:solidFill>
              </a:rPr>
              <a:t>.</a:t>
            </a:r>
          </a:p>
          <a:p>
            <a:pPr algn="just"/>
            <a:r>
              <a:rPr lang="it-IT" dirty="0">
                <a:solidFill>
                  <a:srgbClr val="FFCC00"/>
                </a:solidFill>
              </a:rPr>
              <a:t> </a:t>
            </a:r>
          </a:p>
          <a:p>
            <a:pPr algn="just"/>
            <a:r>
              <a:rPr lang="it-IT" b="1" dirty="0">
                <a:solidFill>
                  <a:srgbClr val="FFCC00"/>
                </a:solidFill>
              </a:rPr>
              <a:t>Padova – area ex Storione</a:t>
            </a:r>
            <a:r>
              <a:rPr lang="it-IT" dirty="0">
                <a:solidFill>
                  <a:srgbClr val="FFCC00"/>
                </a:solidFill>
              </a:rPr>
              <a:t>: impianto abitativo di </a:t>
            </a:r>
            <a:r>
              <a:rPr lang="it-IT" b="1" dirty="0">
                <a:solidFill>
                  <a:srgbClr val="FFCC00"/>
                </a:solidFill>
              </a:rPr>
              <a:t>VIII </a:t>
            </a:r>
            <a:r>
              <a:rPr lang="it-IT" dirty="0">
                <a:solidFill>
                  <a:srgbClr val="FFCC00"/>
                </a:solidFill>
              </a:rPr>
              <a:t>con capanne rettangolari affiancate, una grande cisterna comune, ampi spazi vuoti fra le abitazioni usati come spazi comuni (orti e aree per l’allevamento).</a:t>
            </a:r>
          </a:p>
          <a:p>
            <a:pPr algn="just"/>
            <a:endParaRPr lang="it-IT" dirty="0">
              <a:solidFill>
                <a:srgbClr val="FFCC00"/>
              </a:solidFill>
            </a:endParaRPr>
          </a:p>
          <a:p>
            <a:pPr algn="just"/>
            <a:r>
              <a:rPr lang="it-IT" b="1" dirty="0">
                <a:solidFill>
                  <a:srgbClr val="FFCC00"/>
                </a:solidFill>
              </a:rPr>
              <a:t>Este, area Ospedale Civile</a:t>
            </a:r>
            <a:r>
              <a:rPr lang="it-IT" dirty="0">
                <a:solidFill>
                  <a:srgbClr val="FFCC00"/>
                </a:solidFill>
              </a:rPr>
              <a:t>, abitazione datata agli inizi del VII sec. a.C., rettangolare con due o più ambienti, in </a:t>
            </a:r>
            <a:r>
              <a:rPr lang="it-IT" b="1" dirty="0">
                <a:solidFill>
                  <a:srgbClr val="FFCC00"/>
                </a:solidFill>
              </a:rPr>
              <a:t>tecnica lapidea </a:t>
            </a:r>
            <a:r>
              <a:rPr lang="it-IT" dirty="0">
                <a:solidFill>
                  <a:srgbClr val="FFCC00"/>
                </a:solidFill>
              </a:rPr>
              <a:t>(fondazioni e zoccolo in scaglia rosa ed elevato in argilla cruda o in elementi lignei), sostituita alla metà del VI sec. da un nuovo edificio di cinque vani, realizzato con la medesima tecnica edilizia. Importante impiego della tecnica lapidea in area veneta precedente all’Etruria padana e all’area etrusco-laziale, dove compare solo alla metà del VII sec. a.C. </a:t>
            </a:r>
          </a:p>
          <a:p>
            <a:pPr algn="just"/>
            <a:endParaRPr lang="it-IT" dirty="0">
              <a:solidFill>
                <a:srgbClr val="FFCC00"/>
              </a:solidFill>
            </a:endParaRPr>
          </a:p>
          <a:p>
            <a:pPr algn="just"/>
            <a:r>
              <a:rPr lang="it-IT" b="1" dirty="0">
                <a:solidFill>
                  <a:srgbClr val="FFCC00"/>
                </a:solidFill>
              </a:rPr>
              <a:t>Padova – via Dietro Duomo</a:t>
            </a:r>
            <a:r>
              <a:rPr lang="it-IT" dirty="0">
                <a:solidFill>
                  <a:srgbClr val="FFCC00"/>
                </a:solidFill>
              </a:rPr>
              <a:t>: strutture abitative a pianta rettangolare, articolate in più vani, con aree </a:t>
            </a:r>
            <a:r>
              <a:rPr lang="it-IT" dirty="0" err="1">
                <a:solidFill>
                  <a:srgbClr val="FFCC00"/>
                </a:solidFill>
              </a:rPr>
              <a:t>cortilizie</a:t>
            </a:r>
            <a:r>
              <a:rPr lang="it-IT" dirty="0">
                <a:solidFill>
                  <a:srgbClr val="FFCC00"/>
                </a:solidFill>
              </a:rPr>
              <a:t> comuni e installazioni produttive (attività fittile e metallurgica e forse telai); nel vano maggiore è sempre presente un </a:t>
            </a:r>
            <a:r>
              <a:rPr lang="it-IT" b="1" dirty="0">
                <a:solidFill>
                  <a:srgbClr val="FFCC00"/>
                </a:solidFill>
              </a:rPr>
              <a:t>grande focolare</a:t>
            </a:r>
            <a:r>
              <a:rPr lang="it-IT" dirty="0">
                <a:solidFill>
                  <a:srgbClr val="FFCC00"/>
                </a:solidFill>
              </a:rPr>
              <a:t> (frammenti fittili coperti da argilla) di forma quadrangolare. </a:t>
            </a:r>
          </a:p>
        </p:txBody>
      </p:sp>
    </p:spTree>
    <p:extLst>
      <p:ext uri="{BB962C8B-B14F-4D97-AF65-F5344CB8AC3E}">
        <p14:creationId xmlns:p14="http://schemas.microsoft.com/office/powerpoint/2010/main" val="3415841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 y="685800"/>
            <a:ext cx="8229600" cy="646331"/>
          </a:xfrm>
          <a:prstGeom prst="rect">
            <a:avLst/>
          </a:prstGeom>
        </p:spPr>
        <p:txBody>
          <a:bodyPr wrap="square">
            <a:spAutoFit/>
          </a:bodyPr>
          <a:lstStyle/>
          <a:p>
            <a:pPr algn="just"/>
            <a:r>
              <a:rPr lang="it-IT" dirty="0">
                <a:solidFill>
                  <a:srgbClr val="FFCC00"/>
                </a:solidFill>
              </a:rPr>
              <a:t>In Veneto, Trentino Alto Adige e Friuli (Montereale Valcellina, Rotzo, Val di Non ecc.) </a:t>
            </a:r>
            <a:r>
              <a:rPr lang="it-IT" b="1" dirty="0">
                <a:solidFill>
                  <a:srgbClr val="FFCC00"/>
                </a:solidFill>
              </a:rPr>
              <a:t>casa interrata retica</a:t>
            </a:r>
            <a:r>
              <a:rPr lang="it-IT" dirty="0">
                <a:solidFill>
                  <a:srgbClr val="FFCC00"/>
                </a:solidFill>
              </a:rPr>
              <a:t>, con la parte ipogea destinata a magazzino. </a:t>
            </a:r>
          </a:p>
        </p:txBody>
      </p:sp>
      <p:pic>
        <p:nvPicPr>
          <p:cNvPr id="3" name="Immagine 2"/>
          <p:cNvPicPr>
            <a:picLocks noChangeAspect="1"/>
          </p:cNvPicPr>
          <p:nvPr/>
        </p:nvPicPr>
        <p:blipFill>
          <a:blip r:embed="rId2"/>
          <a:stretch>
            <a:fillRect/>
          </a:stretch>
        </p:blipFill>
        <p:spPr>
          <a:xfrm>
            <a:off x="457200" y="1828800"/>
            <a:ext cx="3502121" cy="2971800"/>
          </a:xfrm>
          <a:prstGeom prst="rect">
            <a:avLst/>
          </a:prstGeom>
        </p:spPr>
      </p:pic>
      <p:pic>
        <p:nvPicPr>
          <p:cNvPr id="4" name="Immagine 3"/>
          <p:cNvPicPr>
            <a:picLocks noChangeAspect="1"/>
          </p:cNvPicPr>
          <p:nvPr/>
        </p:nvPicPr>
        <p:blipFill>
          <a:blip r:embed="rId3"/>
          <a:stretch>
            <a:fillRect/>
          </a:stretch>
        </p:blipFill>
        <p:spPr>
          <a:xfrm>
            <a:off x="4495800" y="1676400"/>
            <a:ext cx="4445000" cy="3327400"/>
          </a:xfrm>
          <a:prstGeom prst="rect">
            <a:avLst/>
          </a:prstGeom>
        </p:spPr>
      </p:pic>
      <p:sp>
        <p:nvSpPr>
          <p:cNvPr id="5" name="CasellaDiTesto 4"/>
          <p:cNvSpPr txBox="1"/>
          <p:nvPr/>
        </p:nvSpPr>
        <p:spPr>
          <a:xfrm>
            <a:off x="762000" y="5410200"/>
            <a:ext cx="6882526" cy="369332"/>
          </a:xfrm>
          <a:prstGeom prst="rect">
            <a:avLst/>
          </a:prstGeom>
          <a:noFill/>
        </p:spPr>
        <p:txBody>
          <a:bodyPr wrap="none" rtlCol="0">
            <a:spAutoFit/>
          </a:bodyPr>
          <a:lstStyle/>
          <a:p>
            <a:r>
              <a:rPr lang="it-IT" dirty="0">
                <a:solidFill>
                  <a:srgbClr val="FFCC00"/>
                </a:solidFill>
              </a:rPr>
              <a:t>Bressanone, </a:t>
            </a:r>
            <a:r>
              <a:rPr lang="it-IT" dirty="0" err="1">
                <a:solidFill>
                  <a:srgbClr val="FFCC00"/>
                </a:solidFill>
              </a:rPr>
              <a:t>Stufles</a:t>
            </a:r>
            <a:r>
              <a:rPr lang="it-IT" dirty="0">
                <a:solidFill>
                  <a:srgbClr val="FFCC00"/>
                </a:solidFill>
              </a:rPr>
              <a:t>: sezioni longitudinali di case retiche di IV a.C.</a:t>
            </a:r>
          </a:p>
        </p:txBody>
      </p:sp>
    </p:spTree>
    <p:extLst>
      <p:ext uri="{BB962C8B-B14F-4D97-AF65-F5344CB8AC3E}">
        <p14:creationId xmlns:p14="http://schemas.microsoft.com/office/powerpoint/2010/main" val="27042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Egina case a pastas (corridoio anteriore) VII-VI se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2362200"/>
            <a:ext cx="6781800" cy="396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5"/>
          <p:cNvSpPr txBox="1">
            <a:spLocks noChangeArrowheads="1"/>
          </p:cNvSpPr>
          <p:nvPr/>
        </p:nvSpPr>
        <p:spPr bwMode="auto">
          <a:xfrm>
            <a:off x="228600" y="381000"/>
            <a:ext cx="8763000"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eaLnBrk="1" hangingPunct="1">
              <a:defRPr/>
            </a:pPr>
            <a:r>
              <a:rPr lang="it-IT" sz="2000" b="1" dirty="0" err="1">
                <a:solidFill>
                  <a:srgbClr val="FFC10A"/>
                </a:solidFill>
                <a:cs typeface="+mn-cs"/>
              </a:rPr>
              <a:t>Egina</a:t>
            </a:r>
            <a:r>
              <a:rPr lang="it-IT" sz="2000" b="1" dirty="0">
                <a:solidFill>
                  <a:srgbClr val="FFC10A"/>
                </a:solidFill>
                <a:cs typeface="+mn-cs"/>
              </a:rPr>
              <a:t>. </a:t>
            </a:r>
            <a:r>
              <a:rPr lang="it-IT" sz="2000" dirty="0">
                <a:solidFill>
                  <a:srgbClr val="FFC10A"/>
                </a:solidFill>
              </a:rPr>
              <a:t>Abitazioni connesse con il santuario, sulla via di accesso allo stesso: gruppo di tre case orientate in senso nord-sud e formate da due stanze affiancate e aperte sul vestibolo trasversale (</a:t>
            </a:r>
            <a:r>
              <a:rPr lang="it-IT" sz="2000" i="1" dirty="0" err="1">
                <a:solidFill>
                  <a:srgbClr val="FFC10A"/>
                </a:solidFill>
              </a:rPr>
              <a:t>pastàs</a:t>
            </a:r>
            <a:r>
              <a:rPr lang="it-IT" sz="2000" dirty="0">
                <a:solidFill>
                  <a:srgbClr val="FFC10A"/>
                </a:solidFill>
              </a:rPr>
              <a:t>).</a:t>
            </a:r>
            <a:endParaRPr lang="it-IT" sz="2000" b="1" dirty="0">
              <a:solidFill>
                <a:srgbClr val="FFC10A"/>
              </a:solidFill>
              <a:cs typeface="+mn-cs"/>
            </a:endParaRPr>
          </a:p>
          <a:p>
            <a:pPr algn="ctr" eaLnBrk="1" hangingPunct="1">
              <a:defRPr/>
            </a:pPr>
            <a:r>
              <a:rPr lang="it-IT" sz="2000" b="1" dirty="0">
                <a:solidFill>
                  <a:srgbClr val="FFC10A"/>
                </a:solidFill>
                <a:cs typeface="+mn-cs"/>
              </a:rPr>
              <a:t>VII-VI sec. a.C.</a:t>
            </a:r>
          </a:p>
          <a:p>
            <a:pPr algn="ctr" eaLnBrk="1" hangingPunct="1">
              <a:defRPr/>
            </a:pPr>
            <a:endParaRPr lang="it-IT" sz="2000" b="1" dirty="0">
              <a:solidFill>
                <a:srgbClr val="FFC10A"/>
              </a:solidFill>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 y="152400"/>
            <a:ext cx="8686800" cy="2862323"/>
          </a:xfrm>
          <a:prstGeom prst="rect">
            <a:avLst/>
          </a:prstGeom>
        </p:spPr>
        <p:txBody>
          <a:bodyPr wrap="square">
            <a:spAutoFit/>
          </a:bodyPr>
          <a:lstStyle/>
          <a:p>
            <a:pPr algn="just"/>
            <a:r>
              <a:rPr lang="it-IT" b="1" dirty="0">
                <a:solidFill>
                  <a:srgbClr val="FFC10A"/>
                </a:solidFill>
              </a:rPr>
              <a:t>Case a </a:t>
            </a:r>
            <a:r>
              <a:rPr lang="it-IT" b="1" i="1" dirty="0" err="1">
                <a:solidFill>
                  <a:srgbClr val="FFC10A"/>
                </a:solidFill>
              </a:rPr>
              <a:t>pastàs</a:t>
            </a:r>
            <a:r>
              <a:rPr lang="it-IT" b="1" dirty="0">
                <a:solidFill>
                  <a:srgbClr val="FFC10A"/>
                </a:solidFill>
              </a:rPr>
              <a:t> </a:t>
            </a:r>
            <a:r>
              <a:rPr lang="it-IT" dirty="0">
                <a:solidFill>
                  <a:srgbClr val="FFC10A"/>
                </a:solidFill>
              </a:rPr>
              <a:t>nell’VIII a.C. anche in </a:t>
            </a:r>
            <a:r>
              <a:rPr lang="it-IT" b="1" dirty="0">
                <a:solidFill>
                  <a:srgbClr val="FFC10A"/>
                </a:solidFill>
              </a:rPr>
              <a:t>Magna Grecia </a:t>
            </a:r>
            <a:r>
              <a:rPr lang="it-IT" dirty="0">
                <a:solidFill>
                  <a:srgbClr val="FFC10A"/>
                </a:solidFill>
              </a:rPr>
              <a:t>ispirate a </a:t>
            </a:r>
            <a:r>
              <a:rPr lang="it-IT" b="1" dirty="0">
                <a:solidFill>
                  <a:srgbClr val="FFC10A"/>
                </a:solidFill>
              </a:rPr>
              <a:t>modelli della madrepatria</a:t>
            </a:r>
            <a:r>
              <a:rPr lang="it-IT" dirty="0">
                <a:solidFill>
                  <a:srgbClr val="FFC10A"/>
                </a:solidFill>
              </a:rPr>
              <a:t>: es. a </a:t>
            </a:r>
            <a:r>
              <a:rPr lang="it-IT" b="1" i="1" dirty="0" err="1">
                <a:solidFill>
                  <a:srgbClr val="FFC10A"/>
                </a:solidFill>
              </a:rPr>
              <a:t>Pithecusa</a:t>
            </a:r>
            <a:r>
              <a:rPr lang="it-IT" b="1" i="1" dirty="0">
                <a:solidFill>
                  <a:srgbClr val="FFC10A"/>
                </a:solidFill>
              </a:rPr>
              <a:t> </a:t>
            </a:r>
            <a:r>
              <a:rPr lang="it-IT" dirty="0">
                <a:solidFill>
                  <a:srgbClr val="FFC10A"/>
                </a:solidFill>
              </a:rPr>
              <a:t>sono state trovate case quadrangolari a un vano con piccolo portico o con due colonne davanti oppure absidate, al cui interno sono state rinvenute molte scorie di ferro, per cui si è supposto che in questi ambienti avesse preso posto una officina per la lavorazione dei metalli.  </a:t>
            </a:r>
          </a:p>
          <a:p>
            <a:pPr algn="just"/>
            <a:r>
              <a:rPr lang="it-IT" dirty="0">
                <a:solidFill>
                  <a:srgbClr val="FFC10A"/>
                </a:solidFill>
              </a:rPr>
              <a:t>Poi, sempre in Magna Grecia, dal VII (?) abitazioni un po’ più articolate: case </a:t>
            </a:r>
            <a:r>
              <a:rPr lang="it-IT" b="1" dirty="0">
                <a:solidFill>
                  <a:srgbClr val="FFC10A"/>
                </a:solidFill>
              </a:rPr>
              <a:t>quadrangolari</a:t>
            </a:r>
            <a:r>
              <a:rPr lang="it-IT" dirty="0">
                <a:solidFill>
                  <a:srgbClr val="FFC10A"/>
                </a:solidFill>
              </a:rPr>
              <a:t>, con </a:t>
            </a:r>
            <a:r>
              <a:rPr lang="it-IT" b="1" dirty="0">
                <a:solidFill>
                  <a:srgbClr val="FFC10A"/>
                </a:solidFill>
              </a:rPr>
              <a:t>cortile</a:t>
            </a:r>
            <a:r>
              <a:rPr lang="it-IT" dirty="0">
                <a:solidFill>
                  <a:srgbClr val="FFC10A"/>
                </a:solidFill>
              </a:rPr>
              <a:t> anteriore o interno come in Apulia a </a:t>
            </a:r>
            <a:r>
              <a:rPr lang="it-IT" b="1" dirty="0">
                <a:solidFill>
                  <a:srgbClr val="FFC10A"/>
                </a:solidFill>
              </a:rPr>
              <a:t>Cavallino</a:t>
            </a:r>
            <a:r>
              <a:rPr lang="it-IT" dirty="0">
                <a:solidFill>
                  <a:srgbClr val="FFC10A"/>
                </a:solidFill>
              </a:rPr>
              <a:t> (VI sec.?) oppure con più vani non comunicanti raccordati da </a:t>
            </a:r>
            <a:r>
              <a:rPr lang="it-IT" b="1" dirty="0">
                <a:solidFill>
                  <a:srgbClr val="FFC10A"/>
                </a:solidFill>
              </a:rPr>
              <a:t>corridoio trasversale</a:t>
            </a:r>
            <a:r>
              <a:rPr lang="it-IT" dirty="0">
                <a:solidFill>
                  <a:srgbClr val="FFC10A"/>
                </a:solidFill>
              </a:rPr>
              <a:t> anteriore (</a:t>
            </a:r>
            <a:r>
              <a:rPr lang="it-IT" i="1" dirty="0" err="1">
                <a:solidFill>
                  <a:srgbClr val="FFC10A"/>
                </a:solidFill>
              </a:rPr>
              <a:t>pastàs</a:t>
            </a:r>
            <a:r>
              <a:rPr lang="it-IT" dirty="0">
                <a:solidFill>
                  <a:srgbClr val="FFC10A"/>
                </a:solidFill>
              </a:rPr>
              <a:t>).</a:t>
            </a:r>
          </a:p>
          <a:p>
            <a:pPr algn="just"/>
            <a:r>
              <a:rPr lang="it-IT" dirty="0">
                <a:solidFill>
                  <a:srgbClr val="FFC10A"/>
                </a:solidFill>
              </a:rPr>
              <a:t>I muri erano in mattoni crudi, il tetto in paglia o legno.</a:t>
            </a:r>
            <a:r>
              <a:rPr lang="it-IT" dirty="0">
                <a:solidFill>
                  <a:srgbClr val="FFC10A"/>
                </a:solidFill>
                <a:effectLst/>
              </a:rPr>
              <a:t> </a:t>
            </a:r>
            <a:endParaRPr lang="it-IT" dirty="0">
              <a:solidFill>
                <a:srgbClr val="FFC10A"/>
              </a:solidFill>
            </a:endParaRPr>
          </a:p>
        </p:txBody>
      </p:sp>
      <p:pic>
        <p:nvPicPr>
          <p:cNvPr id="3" name="Immagine 2" descr="Schermata 03-2457830 alle 16.31.1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3276600"/>
            <a:ext cx="3294530" cy="3279689"/>
          </a:xfrm>
          <a:prstGeom prst="rect">
            <a:avLst/>
          </a:prstGeom>
        </p:spPr>
      </p:pic>
      <p:pic>
        <p:nvPicPr>
          <p:cNvPr id="6" name="Picture 4" descr="case arcaiche Cavallino apu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3200400"/>
            <a:ext cx="3575866"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400" y="609600"/>
            <a:ext cx="8382000" cy="5016758"/>
          </a:xfrm>
          <a:prstGeom prst="rect">
            <a:avLst/>
          </a:prstGeom>
        </p:spPr>
        <p:txBody>
          <a:bodyPr wrap="square">
            <a:spAutoFit/>
          </a:bodyPr>
          <a:lstStyle/>
          <a:p>
            <a:pPr algn="just"/>
            <a:r>
              <a:rPr lang="it-IT" sz="2000" dirty="0">
                <a:solidFill>
                  <a:srgbClr val="FFC10A"/>
                </a:solidFill>
              </a:rPr>
              <a:t>Con </a:t>
            </a:r>
            <a:r>
              <a:rPr lang="it-IT" sz="2000" b="1" dirty="0">
                <a:solidFill>
                  <a:srgbClr val="FFC10A"/>
                </a:solidFill>
              </a:rPr>
              <a:t>l'età classica </a:t>
            </a:r>
            <a:r>
              <a:rPr lang="it-IT" sz="2000" dirty="0">
                <a:solidFill>
                  <a:srgbClr val="FFC10A"/>
                </a:solidFill>
              </a:rPr>
              <a:t>aumentano sia le </a:t>
            </a:r>
            <a:r>
              <a:rPr lang="it-IT" sz="2000" b="1" dirty="0">
                <a:solidFill>
                  <a:srgbClr val="FFC10A"/>
                </a:solidFill>
              </a:rPr>
              <a:t>testimonianze letterarie </a:t>
            </a:r>
            <a:r>
              <a:rPr lang="it-IT" sz="2000" dirty="0">
                <a:solidFill>
                  <a:srgbClr val="FFC10A"/>
                </a:solidFill>
              </a:rPr>
              <a:t>che la documentazione archeologica sull'edilizia privata in Grecia. </a:t>
            </a:r>
          </a:p>
          <a:p>
            <a:pPr algn="just"/>
            <a:endParaRPr lang="it-IT" sz="2000" dirty="0">
              <a:solidFill>
                <a:srgbClr val="FFC10A"/>
              </a:solidFill>
            </a:endParaRPr>
          </a:p>
          <a:p>
            <a:pPr algn="just"/>
            <a:r>
              <a:rPr lang="it-IT" sz="2000" b="1" dirty="0">
                <a:solidFill>
                  <a:srgbClr val="FFC10A"/>
                </a:solidFill>
              </a:rPr>
              <a:t>Senofonte</a:t>
            </a:r>
            <a:r>
              <a:rPr lang="it-IT" sz="2000" dirty="0">
                <a:solidFill>
                  <a:srgbClr val="FFC10A"/>
                </a:solidFill>
              </a:rPr>
              <a:t> nei </a:t>
            </a:r>
            <a:r>
              <a:rPr lang="it-IT" sz="2000" i="1" dirty="0">
                <a:solidFill>
                  <a:srgbClr val="FFC10A"/>
                </a:solidFill>
              </a:rPr>
              <a:t>Memorabili</a:t>
            </a:r>
            <a:r>
              <a:rPr lang="it-IT" sz="2000" dirty="0">
                <a:solidFill>
                  <a:srgbClr val="FFC10A"/>
                </a:solidFill>
              </a:rPr>
              <a:t> menziona 10.000 case in città e ci descrive la dimora di </a:t>
            </a:r>
            <a:r>
              <a:rPr lang="it-IT" sz="2000" i="1" dirty="0" err="1">
                <a:solidFill>
                  <a:srgbClr val="FFC10A"/>
                </a:solidFill>
              </a:rPr>
              <a:t>Isomachos</a:t>
            </a:r>
            <a:r>
              <a:rPr lang="it-IT" sz="2000" dirty="0">
                <a:solidFill>
                  <a:srgbClr val="FFC10A"/>
                </a:solidFill>
              </a:rPr>
              <a:t>: esposta verso sud per motivi climatici, la casa era suddivisa in una parte riservata alle donne (ove dormivano anche le schiave) e una agli uomini (anche gli schiavi), separate da una porta per impedire ogni promiscuità. Si nominano la camera da letto, locali asciutti per tenere il grano e uno fresco per il vino, oltre a locali per prodotti e utensili.</a:t>
            </a:r>
          </a:p>
          <a:p>
            <a:pPr algn="just"/>
            <a:r>
              <a:rPr lang="it-IT" sz="2000" dirty="0">
                <a:solidFill>
                  <a:srgbClr val="FFC10A"/>
                </a:solidFill>
              </a:rPr>
              <a:t> </a:t>
            </a:r>
          </a:p>
          <a:p>
            <a:pPr algn="just"/>
            <a:r>
              <a:rPr lang="it-IT" sz="2000" b="1" dirty="0" err="1">
                <a:solidFill>
                  <a:srgbClr val="FFC10A"/>
                </a:solidFill>
              </a:rPr>
              <a:t>Lisia</a:t>
            </a:r>
            <a:r>
              <a:rPr lang="it-IT" sz="2000" dirty="0">
                <a:solidFill>
                  <a:srgbClr val="FFC10A"/>
                </a:solidFill>
              </a:rPr>
              <a:t> descrive l’abitazione di </a:t>
            </a:r>
            <a:r>
              <a:rPr lang="it-IT" sz="2000" i="1" dirty="0" err="1">
                <a:solidFill>
                  <a:srgbClr val="FFC10A"/>
                </a:solidFill>
              </a:rPr>
              <a:t>Euphiletos</a:t>
            </a:r>
            <a:r>
              <a:rPr lang="it-IT" sz="2000" i="1" dirty="0">
                <a:solidFill>
                  <a:srgbClr val="FFC10A"/>
                </a:solidFill>
              </a:rPr>
              <a:t> </a:t>
            </a:r>
            <a:r>
              <a:rPr lang="it-IT" sz="2000" dirty="0">
                <a:solidFill>
                  <a:srgbClr val="FFC10A"/>
                </a:solidFill>
              </a:rPr>
              <a:t>che si estendeva su due piani di uguale grandezza, di cui il superiore, più sicuro, riservato alle donne e ai bambini, mentre quello inferiore agli uomini. Ma quando gli nacque un figlio per evitare le scale pericolose alla moglie (evidentemente la scala era ripida), il proprietario andò ad abitare di sopra e la moglie di sotto.</a:t>
            </a:r>
            <a:endParaRPr lang="it-IT" sz="2000" i="1" dirty="0">
              <a:solidFill>
                <a:srgbClr val="FFC10A"/>
              </a:solidFill>
            </a:endParaRPr>
          </a:p>
        </p:txBody>
      </p:sp>
    </p:spTree>
    <p:extLst>
      <p:ext uri="{BB962C8B-B14F-4D97-AF65-F5344CB8AC3E}">
        <p14:creationId xmlns:p14="http://schemas.microsoft.com/office/powerpoint/2010/main" val="142880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400" y="152400"/>
            <a:ext cx="8763000" cy="2862322"/>
          </a:xfrm>
          <a:prstGeom prst="rect">
            <a:avLst/>
          </a:prstGeom>
        </p:spPr>
        <p:txBody>
          <a:bodyPr wrap="square">
            <a:spAutoFit/>
          </a:bodyPr>
          <a:lstStyle/>
          <a:p>
            <a:pPr algn="just"/>
            <a:r>
              <a:rPr lang="it-IT" sz="2000" dirty="0">
                <a:solidFill>
                  <a:srgbClr val="FFCC00"/>
                </a:solidFill>
              </a:rPr>
              <a:t>I rinvenimenti archeologici confermano che in età classica continua il modello della casa a </a:t>
            </a:r>
            <a:r>
              <a:rPr lang="it-IT" sz="2000" i="1" dirty="0" err="1">
                <a:solidFill>
                  <a:srgbClr val="FFCC00"/>
                </a:solidFill>
              </a:rPr>
              <a:t>pastàs</a:t>
            </a:r>
            <a:r>
              <a:rPr lang="it-IT" sz="2000" dirty="0">
                <a:solidFill>
                  <a:srgbClr val="FFCC00"/>
                </a:solidFill>
              </a:rPr>
              <a:t>, con pochi ambienti: le strutture avevano zoccolo in pietrame e/o ciottoli e alzati in mattoni crudi con intelaiatura lignea, ma con copertura in tegole. In questo periodo però le architetture domestiche acquisiscono </a:t>
            </a:r>
            <a:r>
              <a:rPr lang="it-IT" sz="2000" b="1" dirty="0">
                <a:solidFill>
                  <a:srgbClr val="FFCC00"/>
                </a:solidFill>
              </a:rPr>
              <a:t>maggiore ordine planimetrico-distributivo</a:t>
            </a:r>
            <a:r>
              <a:rPr lang="it-IT" sz="2000" dirty="0">
                <a:solidFill>
                  <a:srgbClr val="FFCC00"/>
                </a:solidFill>
              </a:rPr>
              <a:t> in concomitanza della diffusione di regolari ordinamenti urbanistici (particolarmente nelle colonie). </a:t>
            </a:r>
          </a:p>
          <a:p>
            <a:pPr algn="just"/>
            <a:endParaRPr lang="it-IT" sz="2000" dirty="0">
              <a:solidFill>
                <a:srgbClr val="FFCC00"/>
              </a:solidFill>
            </a:endParaRPr>
          </a:p>
          <a:p>
            <a:pPr algn="just"/>
            <a:r>
              <a:rPr lang="it-IT" sz="2000" dirty="0">
                <a:solidFill>
                  <a:srgbClr val="FFCC00"/>
                </a:solidFill>
              </a:rPr>
              <a:t> </a:t>
            </a:r>
          </a:p>
        </p:txBody>
      </p:sp>
      <p:sp>
        <p:nvSpPr>
          <p:cNvPr id="5" name="Rettangolo 4"/>
          <p:cNvSpPr/>
          <p:nvPr/>
        </p:nvSpPr>
        <p:spPr>
          <a:xfrm>
            <a:off x="304800" y="5858470"/>
            <a:ext cx="8610600" cy="923330"/>
          </a:xfrm>
          <a:prstGeom prst="rect">
            <a:avLst/>
          </a:prstGeom>
        </p:spPr>
        <p:txBody>
          <a:bodyPr wrap="square">
            <a:spAutoFit/>
          </a:bodyPr>
          <a:lstStyle/>
          <a:p>
            <a:pPr algn="just"/>
            <a:r>
              <a:rPr lang="it-IT" dirty="0">
                <a:solidFill>
                  <a:srgbClr val="FFCC00"/>
                </a:solidFill>
              </a:rPr>
              <a:t>Es. Selinunte ove nel V si osserva un ammodernamento delle case arcaiche nella zona presso l’</a:t>
            </a:r>
            <a:r>
              <a:rPr lang="it-IT" i="1" dirty="0">
                <a:solidFill>
                  <a:srgbClr val="FFCC00"/>
                </a:solidFill>
              </a:rPr>
              <a:t>agorà </a:t>
            </a:r>
            <a:r>
              <a:rPr lang="it-IT" dirty="0">
                <a:solidFill>
                  <a:srgbClr val="FFCC00"/>
                </a:solidFill>
              </a:rPr>
              <a:t>con l’ inserimento di un </a:t>
            </a:r>
            <a:r>
              <a:rPr lang="it-IT" i="1" dirty="0" err="1">
                <a:solidFill>
                  <a:srgbClr val="FFCC00"/>
                </a:solidFill>
              </a:rPr>
              <a:t>andron</a:t>
            </a:r>
            <a:r>
              <a:rPr lang="it-IT" dirty="0">
                <a:solidFill>
                  <a:srgbClr val="FFCC00"/>
                </a:solidFill>
              </a:rPr>
              <a:t> oltre alla </a:t>
            </a:r>
            <a:r>
              <a:rPr lang="it-IT" i="1" dirty="0" err="1">
                <a:solidFill>
                  <a:srgbClr val="FFCC00"/>
                </a:solidFill>
              </a:rPr>
              <a:t>pastas</a:t>
            </a:r>
            <a:r>
              <a:rPr lang="it-IT" dirty="0">
                <a:solidFill>
                  <a:srgbClr val="FFCC00"/>
                </a:solidFill>
              </a:rPr>
              <a:t> originaria con 9-11 posti per </a:t>
            </a:r>
            <a:r>
              <a:rPr lang="it-IT" i="1" dirty="0" err="1">
                <a:solidFill>
                  <a:srgbClr val="FFCC00"/>
                </a:solidFill>
              </a:rPr>
              <a:t>klinai</a:t>
            </a:r>
            <a:r>
              <a:rPr lang="it-IT" i="1" dirty="0">
                <a:solidFill>
                  <a:srgbClr val="FFCC00"/>
                </a:solidFill>
              </a:rPr>
              <a:t>.</a:t>
            </a:r>
          </a:p>
        </p:txBody>
      </p:sp>
      <p:pic>
        <p:nvPicPr>
          <p:cNvPr id="6" name="Immagine 5" descr="Schermata 03-2457831 alle 09.12.3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19400" y="2438400"/>
            <a:ext cx="3886200" cy="3253220"/>
          </a:xfrm>
          <a:prstGeom prst="rect">
            <a:avLst/>
          </a:prstGeom>
        </p:spPr>
      </p:pic>
    </p:spTree>
    <p:extLst>
      <p:ext uri="{BB962C8B-B14F-4D97-AF65-F5344CB8AC3E}">
        <p14:creationId xmlns:p14="http://schemas.microsoft.com/office/powerpoint/2010/main" val="153938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Olinto isolati abitazioni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708525"/>
            <a:ext cx="4038600" cy="514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asellaDiTesto 2"/>
          <p:cNvSpPr txBox="1"/>
          <p:nvPr/>
        </p:nvSpPr>
        <p:spPr>
          <a:xfrm>
            <a:off x="296333" y="228600"/>
            <a:ext cx="8839200" cy="1323439"/>
          </a:xfrm>
          <a:prstGeom prst="rect">
            <a:avLst/>
          </a:prstGeom>
          <a:noFill/>
        </p:spPr>
        <p:txBody>
          <a:bodyPr wrap="square" rtlCol="0">
            <a:spAutoFit/>
          </a:bodyPr>
          <a:lstStyle/>
          <a:p>
            <a:pPr algn="just"/>
            <a:endParaRPr lang="it-IT" sz="2000" dirty="0">
              <a:solidFill>
                <a:srgbClr val="FFC10A"/>
              </a:solidFill>
            </a:endParaRPr>
          </a:p>
          <a:p>
            <a:pPr algn="just"/>
            <a:r>
              <a:rPr lang="it-IT" sz="2000" b="1" dirty="0">
                <a:solidFill>
                  <a:srgbClr val="FFC10A"/>
                </a:solidFill>
              </a:rPr>
              <a:t>Olinto</a:t>
            </a:r>
            <a:r>
              <a:rPr lang="it-IT" sz="2000" dirty="0">
                <a:solidFill>
                  <a:srgbClr val="FFC10A"/>
                </a:solidFill>
              </a:rPr>
              <a:t> (</a:t>
            </a:r>
            <a:r>
              <a:rPr lang="it-IT" sz="2000" dirty="0">
                <a:solidFill>
                  <a:srgbClr val="FFCC00"/>
                </a:solidFill>
              </a:rPr>
              <a:t>città riorganizzata nel 432 dopo la distruzione persiana </a:t>
            </a:r>
            <a:r>
              <a:rPr lang="it-IT" sz="2000" dirty="0">
                <a:solidFill>
                  <a:srgbClr val="FF0000"/>
                </a:solidFill>
              </a:rPr>
              <a:t>vedi lezione urbanistica greca</a:t>
            </a:r>
            <a:r>
              <a:rPr lang="it-IT" sz="2000" dirty="0">
                <a:solidFill>
                  <a:srgbClr val="FFC10A"/>
                </a:solidFill>
              </a:rPr>
              <a:t>): la casa è </a:t>
            </a:r>
            <a:r>
              <a:rPr lang="it-IT" sz="2000" b="1" dirty="0">
                <a:solidFill>
                  <a:srgbClr val="FFC10A"/>
                </a:solidFill>
              </a:rPr>
              <a:t>cellula di base</a:t>
            </a:r>
            <a:r>
              <a:rPr lang="it-IT" sz="2000" dirty="0">
                <a:solidFill>
                  <a:srgbClr val="FFC10A"/>
                </a:solidFill>
              </a:rPr>
              <a:t> dell’organismo urbano (</a:t>
            </a:r>
            <a:r>
              <a:rPr lang="it-IT" sz="2000" i="1" dirty="0" err="1">
                <a:solidFill>
                  <a:srgbClr val="FFCC00"/>
                </a:solidFill>
              </a:rPr>
              <a:t>insulae</a:t>
            </a:r>
            <a:r>
              <a:rPr lang="it-IT" sz="2000" dirty="0">
                <a:solidFill>
                  <a:srgbClr val="FFCC00"/>
                </a:solidFill>
              </a:rPr>
              <a:t> di coppie di cinque unità abitative separate da </a:t>
            </a:r>
            <a:r>
              <a:rPr lang="it-IT" sz="2000" i="1" dirty="0" err="1">
                <a:solidFill>
                  <a:srgbClr val="FFCC00"/>
                </a:solidFill>
              </a:rPr>
              <a:t>ambitus</a:t>
            </a:r>
            <a:r>
              <a:rPr lang="it-IT" sz="2000" dirty="0">
                <a:solidFill>
                  <a:srgbClr val="FFCC00"/>
                </a:solidFill>
              </a:rPr>
              <a:t>).</a:t>
            </a:r>
            <a:endParaRPr lang="it-IT" sz="2000" dirty="0">
              <a:solidFill>
                <a:srgbClr val="FFC10A"/>
              </a:solidFill>
            </a:endParaRPr>
          </a:p>
        </p:txBody>
      </p:sp>
      <p:pic>
        <p:nvPicPr>
          <p:cNvPr id="4" name="Immagin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718733"/>
            <a:ext cx="2614154"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16840062"/>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5075</TotalTime>
  <Words>3602</Words>
  <Application>Microsoft Macintosh PowerPoint</Application>
  <PresentationFormat>Presentazione su schermo (4:3)</PresentationFormat>
  <Paragraphs>124</Paragraphs>
  <Slides>42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42</vt:i4>
      </vt:variant>
    </vt:vector>
  </HeadingPairs>
  <TitlesOfParts>
    <vt:vector size="46" baseType="lpstr">
      <vt:lpstr>ＭＳ Ｐゴシック</vt:lpstr>
      <vt:lpstr>Arial</vt:lpstr>
      <vt:lpstr>Times New Roman</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Patrizia Basso</cp:lastModifiedBy>
  <cp:revision>77</cp:revision>
  <cp:lastPrinted>1601-01-01T00:00:00Z</cp:lastPrinted>
  <dcterms:created xsi:type="dcterms:W3CDTF">1601-01-01T00:00:00Z</dcterms:created>
  <dcterms:modified xsi:type="dcterms:W3CDTF">2018-04-05T17:58:27Z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