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69" r:id="rId2"/>
    <p:sldId id="256" r:id="rId3"/>
    <p:sldId id="258" r:id="rId4"/>
    <p:sldId id="260" r:id="rId5"/>
    <p:sldId id="267" r:id="rId6"/>
    <p:sldId id="266" r:id="rId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08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710D6F-29DD-4AA1-9CAB-0625CD68F2FA}" type="datetimeFigureOut">
              <a:rPr lang="it-IT" smtClean="0"/>
              <a:pPr/>
              <a:t>13/03/2016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F2FE7A-F90C-4689-926F-133CC8890D2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6191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2FE7A-F90C-4689-926F-133CC8890D20}" type="slidenum">
              <a:rPr lang="it-IT" smtClean="0"/>
              <a:pPr/>
              <a:t>5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8F2B58-25E1-4E3F-BB41-E7DA9AD4403D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A0193-4AED-4C8A-96DB-D3DE326B35D2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BE8604-24E3-4AF3-8BB0-1C43DB9654DD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30DA6A-7FE2-4152-97C3-2D7518AFA973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17B40-9A41-40B8-B8E0-CACD0A4BF870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21F96-16AC-4E73-BCD2-6C1AAE21777E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09268-D4AC-459D-9A32-83B8D7535B53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9774F-FBE9-4467-AEA4-583218BDF5FA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925051-DEE5-49EA-A010-784E950B70C7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8CECD1-BD24-4A5B-89D6-6C081EF3ADE2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0C76F7-D916-4DAD-8291-7C9D19CBEB56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smtClean="0"/>
              <a:t>Fare clic per modificare gli stili del testo dello schema</a:t>
            </a:r>
          </a:p>
          <a:p>
            <a:pPr lvl="1"/>
            <a:r>
              <a:rPr lang="en-US" altLang="it-IT" smtClean="0"/>
              <a:t>Secondo livello</a:t>
            </a:r>
          </a:p>
          <a:p>
            <a:pPr lvl="2"/>
            <a:r>
              <a:rPr lang="en-US" altLang="it-IT" smtClean="0"/>
              <a:t>Terzo livello</a:t>
            </a:r>
          </a:p>
          <a:p>
            <a:pPr lvl="3"/>
            <a:r>
              <a:rPr lang="en-US" altLang="it-IT" smtClean="0"/>
              <a:t>Quarto livello</a:t>
            </a:r>
          </a:p>
          <a:p>
            <a:pPr lvl="4"/>
            <a:r>
              <a:rPr lang="en-US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EAD4989-34C4-427F-99AC-A7D2C8BD0F07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0634116">
            <a:off x="1090613" y="538163"/>
            <a:ext cx="6962775" cy="578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9896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940 8"/>
          <p:cNvPicPr>
            <a:picLocks noChangeAspect="1" noChangeArrowheads="1"/>
          </p:cNvPicPr>
          <p:nvPr/>
        </p:nvPicPr>
        <p:blipFill>
          <a:blip r:embed="rId2" cstate="print"/>
          <a:srcRect l="63315" t="31442" r="980" b="24722"/>
          <a:stretch>
            <a:fillRect/>
          </a:stretch>
        </p:blipFill>
        <p:spPr bwMode="auto">
          <a:xfrm>
            <a:off x="900113" y="188913"/>
            <a:ext cx="7416800" cy="643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 descr="si_molli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050" y="0"/>
            <a:ext cx="4619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i_mollier"/>
          <p:cNvPicPr>
            <a:picLocks noChangeAspect="1" noChangeArrowheads="1"/>
          </p:cNvPicPr>
          <p:nvPr/>
        </p:nvPicPr>
        <p:blipFill>
          <a:blip r:embed="rId2" cstate="print"/>
          <a:srcRect t="35643" r="241" b="17787"/>
          <a:stretch>
            <a:fillRect/>
          </a:stretch>
        </p:blipFill>
        <p:spPr bwMode="auto">
          <a:xfrm>
            <a:off x="0" y="188913"/>
            <a:ext cx="9144000" cy="633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 descr="si_mollier"/>
          <p:cNvPicPr>
            <a:picLocks noChangeAspect="1" noChangeArrowheads="1"/>
          </p:cNvPicPr>
          <p:nvPr/>
        </p:nvPicPr>
        <p:blipFill>
          <a:blip r:embed="rId2" cstate="print"/>
          <a:srcRect t="97559" r="241" b="-394"/>
          <a:stretch>
            <a:fillRect/>
          </a:stretch>
        </p:blipFill>
        <p:spPr bwMode="auto">
          <a:xfrm>
            <a:off x="0" y="6499225"/>
            <a:ext cx="9144000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Line 5"/>
          <p:cNvSpPr>
            <a:spLocks noChangeShapeType="1"/>
          </p:cNvSpPr>
          <p:nvPr/>
        </p:nvSpPr>
        <p:spPr bwMode="auto">
          <a:xfrm flipV="1">
            <a:off x="3851275" y="188913"/>
            <a:ext cx="576263" cy="15113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8197" name="Freeform 7"/>
          <p:cNvSpPr>
            <a:spLocks/>
          </p:cNvSpPr>
          <p:nvPr/>
        </p:nvSpPr>
        <p:spPr bwMode="auto">
          <a:xfrm>
            <a:off x="3779838" y="501650"/>
            <a:ext cx="2592387" cy="839788"/>
          </a:xfrm>
          <a:custGeom>
            <a:avLst/>
            <a:gdLst>
              <a:gd name="T0" fmla="*/ 2147483647 w 1633"/>
              <a:gd name="T1" fmla="*/ 75604733 h 529"/>
              <a:gd name="T2" fmla="*/ 2147483647 w 1633"/>
              <a:gd name="T3" fmla="*/ 75604733 h 529"/>
              <a:gd name="T4" fmla="*/ 1370964736 w 1633"/>
              <a:gd name="T5" fmla="*/ 531754079 h 529"/>
              <a:gd name="T6" fmla="*/ 685482368 w 1633"/>
              <a:gd name="T7" fmla="*/ 874495533 h 529"/>
              <a:gd name="T8" fmla="*/ 229333381 w 1633"/>
              <a:gd name="T9" fmla="*/ 1103829095 h 529"/>
              <a:gd name="T10" fmla="*/ 0 w 1633"/>
              <a:gd name="T11" fmla="*/ 1333164244 h 52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33" h="529">
                <a:moveTo>
                  <a:pt x="1633" y="30"/>
                </a:moveTo>
                <a:cubicBezTo>
                  <a:pt x="1451" y="15"/>
                  <a:pt x="1270" y="0"/>
                  <a:pt x="1089" y="30"/>
                </a:cubicBezTo>
                <a:cubicBezTo>
                  <a:pt x="908" y="60"/>
                  <a:pt x="680" y="158"/>
                  <a:pt x="544" y="211"/>
                </a:cubicBezTo>
                <a:cubicBezTo>
                  <a:pt x="408" y="264"/>
                  <a:pt x="347" y="309"/>
                  <a:pt x="272" y="347"/>
                </a:cubicBezTo>
                <a:cubicBezTo>
                  <a:pt x="197" y="385"/>
                  <a:pt x="136" y="408"/>
                  <a:pt x="91" y="438"/>
                </a:cubicBezTo>
                <a:cubicBezTo>
                  <a:pt x="46" y="468"/>
                  <a:pt x="15" y="514"/>
                  <a:pt x="0" y="529"/>
                </a:cubicBezTo>
              </a:path>
            </a:pathLst>
          </a:custGeom>
          <a:noFill/>
          <a:ln w="50800">
            <a:solidFill>
              <a:srgbClr val="000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7380288" y="393700"/>
            <a:ext cx="431800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0" name="Rettangolo 9"/>
          <p:cNvSpPr/>
          <p:nvPr/>
        </p:nvSpPr>
        <p:spPr>
          <a:xfrm rot="17430358">
            <a:off x="3984625" y="501650"/>
            <a:ext cx="431800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i_mollier"/>
          <p:cNvPicPr>
            <a:picLocks noChangeAspect="1" noChangeArrowheads="1"/>
          </p:cNvPicPr>
          <p:nvPr/>
        </p:nvPicPr>
        <p:blipFill>
          <a:blip r:embed="rId3" cstate="print"/>
          <a:srcRect t="35643" r="241" b="17787"/>
          <a:stretch>
            <a:fillRect/>
          </a:stretch>
        </p:blipFill>
        <p:spPr bwMode="auto">
          <a:xfrm>
            <a:off x="0" y="0"/>
            <a:ext cx="9144000" cy="633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 descr="si_mollier"/>
          <p:cNvPicPr>
            <a:picLocks noChangeAspect="1" noChangeArrowheads="1"/>
          </p:cNvPicPr>
          <p:nvPr/>
        </p:nvPicPr>
        <p:blipFill>
          <a:blip r:embed="rId3" cstate="print"/>
          <a:srcRect t="97559" r="241" b="-394"/>
          <a:stretch>
            <a:fillRect/>
          </a:stretch>
        </p:blipFill>
        <p:spPr bwMode="auto">
          <a:xfrm>
            <a:off x="0" y="6499225"/>
            <a:ext cx="9144000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Line 5"/>
          <p:cNvSpPr>
            <a:spLocks noChangeShapeType="1"/>
          </p:cNvSpPr>
          <p:nvPr/>
        </p:nvSpPr>
        <p:spPr bwMode="auto">
          <a:xfrm flipV="1">
            <a:off x="3851920" y="836712"/>
            <a:ext cx="576263" cy="15113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8197" name="Freeform 7"/>
          <p:cNvSpPr>
            <a:spLocks/>
          </p:cNvSpPr>
          <p:nvPr/>
        </p:nvSpPr>
        <p:spPr bwMode="auto">
          <a:xfrm>
            <a:off x="3707904" y="764704"/>
            <a:ext cx="2592387" cy="839788"/>
          </a:xfrm>
          <a:custGeom>
            <a:avLst/>
            <a:gdLst>
              <a:gd name="T0" fmla="*/ 2147483647 w 1633"/>
              <a:gd name="T1" fmla="*/ 75604733 h 529"/>
              <a:gd name="T2" fmla="*/ 2147483647 w 1633"/>
              <a:gd name="T3" fmla="*/ 75604733 h 529"/>
              <a:gd name="T4" fmla="*/ 1370964736 w 1633"/>
              <a:gd name="T5" fmla="*/ 531754079 h 529"/>
              <a:gd name="T6" fmla="*/ 685482368 w 1633"/>
              <a:gd name="T7" fmla="*/ 874495533 h 529"/>
              <a:gd name="T8" fmla="*/ 229333381 w 1633"/>
              <a:gd name="T9" fmla="*/ 1103829095 h 529"/>
              <a:gd name="T10" fmla="*/ 0 w 1633"/>
              <a:gd name="T11" fmla="*/ 1333164244 h 52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33" h="529">
                <a:moveTo>
                  <a:pt x="1633" y="30"/>
                </a:moveTo>
                <a:cubicBezTo>
                  <a:pt x="1451" y="15"/>
                  <a:pt x="1270" y="0"/>
                  <a:pt x="1089" y="30"/>
                </a:cubicBezTo>
                <a:cubicBezTo>
                  <a:pt x="908" y="60"/>
                  <a:pt x="680" y="158"/>
                  <a:pt x="544" y="211"/>
                </a:cubicBezTo>
                <a:cubicBezTo>
                  <a:pt x="408" y="264"/>
                  <a:pt x="347" y="309"/>
                  <a:pt x="272" y="347"/>
                </a:cubicBezTo>
                <a:cubicBezTo>
                  <a:pt x="197" y="385"/>
                  <a:pt x="136" y="408"/>
                  <a:pt x="91" y="438"/>
                </a:cubicBezTo>
                <a:cubicBezTo>
                  <a:pt x="46" y="468"/>
                  <a:pt x="15" y="514"/>
                  <a:pt x="0" y="529"/>
                </a:cubicBezTo>
              </a:path>
            </a:pathLst>
          </a:custGeom>
          <a:noFill/>
          <a:ln w="50800">
            <a:solidFill>
              <a:srgbClr val="000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7380312" y="620688"/>
            <a:ext cx="431800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0" name="Rettangolo 9"/>
          <p:cNvSpPr/>
          <p:nvPr/>
        </p:nvSpPr>
        <p:spPr>
          <a:xfrm rot="17430358">
            <a:off x="4316817" y="464741"/>
            <a:ext cx="431800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cxnSp>
        <p:nvCxnSpPr>
          <p:cNvPr id="14" name="Connettore 1 13"/>
          <p:cNvCxnSpPr>
            <a:stCxn id="20" idx="5"/>
            <a:endCxn id="21" idx="0"/>
          </p:cNvCxnSpPr>
          <p:nvPr/>
        </p:nvCxnSpPr>
        <p:spPr>
          <a:xfrm>
            <a:off x="4229201" y="1258215"/>
            <a:ext cx="401662" cy="447504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ttangolo 24"/>
          <p:cNvSpPr/>
          <p:nvPr/>
        </p:nvSpPr>
        <p:spPr>
          <a:xfrm>
            <a:off x="2267744" y="3284984"/>
            <a:ext cx="180020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>
                <a:solidFill>
                  <a:schemeClr val="accent2">
                    <a:lumMod val="75000"/>
                  </a:schemeClr>
                </a:solidFill>
              </a:rPr>
              <a:t>Espansione isoentropica di un ciclo </a:t>
            </a:r>
            <a:r>
              <a:rPr lang="it-IT" sz="1400" dirty="0" err="1" smtClean="0">
                <a:solidFill>
                  <a:schemeClr val="accent2">
                    <a:lumMod val="75000"/>
                  </a:schemeClr>
                </a:solidFill>
              </a:rPr>
              <a:t>Hirn</a:t>
            </a:r>
            <a:r>
              <a:rPr lang="it-IT" sz="1400" dirty="0" smtClean="0">
                <a:solidFill>
                  <a:schemeClr val="accent2">
                    <a:lumMod val="75000"/>
                  </a:schemeClr>
                </a:solidFill>
              </a:rPr>
              <a:t> (Trovo E</a:t>
            </a:r>
            <a:r>
              <a:rPr lang="it-IT" sz="900" dirty="0" smtClean="0">
                <a:solidFill>
                  <a:schemeClr val="accent2">
                    <a:lumMod val="75000"/>
                  </a:schemeClr>
                </a:solidFill>
              </a:rPr>
              <a:t>0</a:t>
            </a:r>
            <a:r>
              <a:rPr lang="it-IT" sz="1400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  <a:endParaRPr lang="it-IT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755576" y="332656"/>
            <a:ext cx="2016224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2060"/>
                </a:solidFill>
              </a:rPr>
              <a:t>Trovo Stato fisico C, identificando </a:t>
            </a:r>
            <a:r>
              <a:rPr lang="it-IT" b="1" i="1" dirty="0" err="1" smtClean="0">
                <a:solidFill>
                  <a:srgbClr val="002060"/>
                </a:solidFill>
              </a:rPr>
              <a:t>h</a:t>
            </a:r>
            <a:r>
              <a:rPr lang="it-IT" sz="1400" b="1" i="1" dirty="0" err="1" smtClean="0">
                <a:solidFill>
                  <a:srgbClr val="002060"/>
                </a:solidFill>
              </a:rPr>
              <a:t>c</a:t>
            </a:r>
            <a:r>
              <a:rPr lang="it-IT" dirty="0" smtClean="0">
                <a:solidFill>
                  <a:srgbClr val="002060"/>
                </a:solidFill>
              </a:rPr>
              <a:t> ed </a:t>
            </a:r>
            <a:r>
              <a:rPr lang="it-IT" b="1" i="1" dirty="0" err="1" smtClean="0">
                <a:solidFill>
                  <a:srgbClr val="002060"/>
                </a:solidFill>
              </a:rPr>
              <a:t>s</a:t>
            </a:r>
            <a:r>
              <a:rPr lang="it-IT" sz="1400" b="1" i="1" dirty="0" err="1" smtClean="0">
                <a:solidFill>
                  <a:srgbClr val="002060"/>
                </a:solidFill>
              </a:rPr>
              <a:t>c</a:t>
            </a:r>
            <a:endParaRPr lang="it-IT" b="1" i="1" dirty="0" smtClean="0">
              <a:solidFill>
                <a:srgbClr val="002060"/>
              </a:solidFill>
            </a:endParaRPr>
          </a:p>
        </p:txBody>
      </p:sp>
      <p:sp>
        <p:nvSpPr>
          <p:cNvPr id="24" name="Rettangolo 23"/>
          <p:cNvSpPr/>
          <p:nvPr/>
        </p:nvSpPr>
        <p:spPr>
          <a:xfrm rot="17800364">
            <a:off x="6588224" y="2204864"/>
            <a:ext cx="431800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cxnSp>
        <p:nvCxnSpPr>
          <p:cNvPr id="29" name="Connettore 2 28"/>
          <p:cNvCxnSpPr>
            <a:stCxn id="20" idx="4"/>
          </p:cNvCxnSpPr>
          <p:nvPr/>
        </p:nvCxnSpPr>
        <p:spPr>
          <a:xfrm flipH="1">
            <a:off x="899593" y="1268760"/>
            <a:ext cx="3371230" cy="0"/>
          </a:xfrm>
          <a:prstGeom prst="straightConnector1">
            <a:avLst/>
          </a:prstGeom>
          <a:ln w="38100">
            <a:solidFill>
              <a:schemeClr val="accent4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V="1">
            <a:off x="4139952" y="4509120"/>
            <a:ext cx="1440160" cy="1872208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/>
          <p:cNvCxnSpPr/>
          <p:nvPr/>
        </p:nvCxnSpPr>
        <p:spPr>
          <a:xfrm flipH="1">
            <a:off x="4211960" y="1268760"/>
            <a:ext cx="17241" cy="5123113"/>
          </a:xfrm>
          <a:prstGeom prst="straightConnector1">
            <a:avLst/>
          </a:prstGeom>
          <a:ln w="38100">
            <a:solidFill>
              <a:schemeClr val="accent4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>
            <a:stCxn id="20" idx="7"/>
            <a:endCxn id="22" idx="7"/>
          </p:cNvCxnSpPr>
          <p:nvPr/>
        </p:nvCxnSpPr>
        <p:spPr>
          <a:xfrm>
            <a:off x="4229201" y="1207297"/>
            <a:ext cx="0" cy="4968552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ttangolo 41"/>
          <p:cNvSpPr/>
          <p:nvPr/>
        </p:nvSpPr>
        <p:spPr>
          <a:xfrm>
            <a:off x="4716016" y="3573016"/>
            <a:ext cx="194421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>
                <a:solidFill>
                  <a:schemeClr val="accent2">
                    <a:lumMod val="75000"/>
                  </a:schemeClr>
                </a:solidFill>
              </a:rPr>
              <a:t>Espansione reale di un ciclo </a:t>
            </a:r>
            <a:r>
              <a:rPr lang="it-IT" sz="1400" dirty="0" err="1" smtClean="0">
                <a:solidFill>
                  <a:schemeClr val="accent2">
                    <a:lumMod val="75000"/>
                  </a:schemeClr>
                </a:solidFill>
              </a:rPr>
              <a:t>Hirn</a:t>
            </a:r>
            <a:r>
              <a:rPr lang="it-IT" sz="1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1400" dirty="0" smtClean="0">
                <a:solidFill>
                  <a:schemeClr val="accent2">
                    <a:lumMod val="75000"/>
                  </a:schemeClr>
                </a:solidFill>
              </a:rPr>
              <a:t>(Trovo E conoscendo </a:t>
            </a:r>
            <a:r>
              <a:rPr lang="it-IT" sz="1400" dirty="0" err="1" smtClean="0">
                <a:solidFill>
                  <a:schemeClr val="accent2">
                    <a:lumMod val="75000"/>
                  </a:schemeClr>
                </a:solidFill>
              </a:rPr>
              <a:t>h</a:t>
            </a:r>
            <a:r>
              <a:rPr lang="it-IT" sz="1000" dirty="0" err="1" smtClean="0">
                <a:solidFill>
                  <a:schemeClr val="accent2">
                    <a:lumMod val="75000"/>
                  </a:schemeClr>
                </a:solidFill>
              </a:rPr>
              <a:t>E</a:t>
            </a:r>
            <a:r>
              <a:rPr lang="it-IT" sz="1400" dirty="0" smtClean="0">
                <a:solidFill>
                  <a:schemeClr val="accent2">
                    <a:lumMod val="75000"/>
                  </a:schemeClr>
                </a:solidFill>
              </a:rPr>
              <a:t> grazie al rendimento isoentropico)</a:t>
            </a:r>
            <a:endParaRPr lang="it-IT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43" name="Connettore 2 42"/>
          <p:cNvCxnSpPr/>
          <p:nvPr/>
        </p:nvCxnSpPr>
        <p:spPr>
          <a:xfrm flipH="1">
            <a:off x="827584" y="6237312"/>
            <a:ext cx="3371230" cy="0"/>
          </a:xfrm>
          <a:prstGeom prst="straightConnector1">
            <a:avLst/>
          </a:prstGeom>
          <a:ln w="38100">
            <a:solidFill>
              <a:schemeClr val="accent4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ttangolo 44"/>
          <p:cNvSpPr/>
          <p:nvPr/>
        </p:nvSpPr>
        <p:spPr>
          <a:xfrm>
            <a:off x="4860032" y="188640"/>
            <a:ext cx="115212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it-IT" sz="1400" dirty="0" smtClean="0">
                <a:solidFill>
                  <a:schemeClr val="accent2">
                    <a:lumMod val="75000"/>
                  </a:schemeClr>
                </a:solidFill>
              </a:rPr>
              <a:t>v=</a:t>
            </a:r>
            <a:r>
              <a:rPr lang="it-IT" sz="1600" dirty="0" smtClean="0">
                <a:solidFill>
                  <a:schemeClr val="accent2">
                    <a:lumMod val="75000"/>
                  </a:schemeClr>
                </a:solidFill>
              </a:rPr>
              <a:t>60 bar</a:t>
            </a:r>
            <a:endParaRPr lang="it-IT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6" name="Rettangolo 45"/>
          <p:cNvSpPr/>
          <p:nvPr/>
        </p:nvSpPr>
        <p:spPr>
          <a:xfrm>
            <a:off x="6660232" y="1556792"/>
            <a:ext cx="108012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it-IT" sz="1400" dirty="0" smtClean="0">
                <a:solidFill>
                  <a:schemeClr val="accent2">
                    <a:lumMod val="75000"/>
                  </a:schemeClr>
                </a:solidFill>
              </a:rPr>
              <a:t>k=0.8 bar</a:t>
            </a:r>
            <a:endParaRPr lang="it-IT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Ovale 19"/>
          <p:cNvSpPr/>
          <p:nvPr/>
        </p:nvSpPr>
        <p:spPr>
          <a:xfrm flipH="1">
            <a:off x="4211960" y="1196752"/>
            <a:ext cx="117727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e 21"/>
          <p:cNvSpPr/>
          <p:nvPr/>
        </p:nvSpPr>
        <p:spPr>
          <a:xfrm flipH="1">
            <a:off x="4211960" y="6165304"/>
            <a:ext cx="117726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0" name="Connettore 2 39"/>
          <p:cNvCxnSpPr/>
          <p:nvPr/>
        </p:nvCxnSpPr>
        <p:spPr>
          <a:xfrm>
            <a:off x="899592" y="5805264"/>
            <a:ext cx="3744416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ttangolo 50"/>
          <p:cNvSpPr/>
          <p:nvPr/>
        </p:nvSpPr>
        <p:spPr>
          <a:xfrm>
            <a:off x="179512" y="5085184"/>
            <a:ext cx="2088232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>
                <a:solidFill>
                  <a:srgbClr val="002060"/>
                </a:solidFill>
              </a:rPr>
              <a:t>Ricavo </a:t>
            </a:r>
            <a:r>
              <a:rPr lang="it-IT" sz="1400" dirty="0" err="1" smtClean="0">
                <a:solidFill>
                  <a:srgbClr val="002060"/>
                </a:solidFill>
              </a:rPr>
              <a:t>h</a:t>
            </a:r>
            <a:r>
              <a:rPr lang="it-IT" sz="900" dirty="0" err="1" smtClean="0">
                <a:solidFill>
                  <a:srgbClr val="002060"/>
                </a:solidFill>
              </a:rPr>
              <a:t>E</a:t>
            </a:r>
            <a:r>
              <a:rPr lang="it-IT" sz="1050" dirty="0" smtClean="0">
                <a:solidFill>
                  <a:srgbClr val="002060"/>
                </a:solidFill>
              </a:rPr>
              <a:t> </a:t>
            </a:r>
            <a:r>
              <a:rPr lang="it-IT" sz="1400" dirty="0" smtClean="0">
                <a:solidFill>
                  <a:srgbClr val="002060"/>
                </a:solidFill>
              </a:rPr>
              <a:t> conoscendo il </a:t>
            </a:r>
            <a:r>
              <a:rPr lang="it-IT" sz="1400" dirty="0" err="1" smtClean="0">
                <a:solidFill>
                  <a:srgbClr val="002060"/>
                </a:solidFill>
              </a:rPr>
              <a:t>rendim</a:t>
            </a:r>
            <a:r>
              <a:rPr lang="it-IT" sz="1400" dirty="0" smtClean="0">
                <a:solidFill>
                  <a:srgbClr val="002060"/>
                </a:solidFill>
              </a:rPr>
              <a:t>. isoentropico</a:t>
            </a:r>
            <a:endParaRPr lang="it-IT" sz="1400" dirty="0">
              <a:solidFill>
                <a:srgbClr val="002060"/>
              </a:solidFill>
            </a:endParaRPr>
          </a:p>
        </p:txBody>
      </p:sp>
      <p:sp>
        <p:nvSpPr>
          <p:cNvPr id="21" name="Ovale 20"/>
          <p:cNvSpPr/>
          <p:nvPr/>
        </p:nvSpPr>
        <p:spPr>
          <a:xfrm flipH="1">
            <a:off x="4572000" y="5733256"/>
            <a:ext cx="117726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Rettangolo 43"/>
          <p:cNvSpPr/>
          <p:nvPr/>
        </p:nvSpPr>
        <p:spPr>
          <a:xfrm>
            <a:off x="7740352" y="0"/>
            <a:ext cx="1296144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accent2">
                    <a:lumMod val="75000"/>
                  </a:schemeClr>
                </a:solidFill>
              </a:rPr>
              <a:t>T</a:t>
            </a:r>
            <a:r>
              <a:rPr lang="it-IT" sz="1200" dirty="0" smtClean="0">
                <a:solidFill>
                  <a:schemeClr val="accent2">
                    <a:lumMod val="75000"/>
                  </a:schemeClr>
                </a:solidFill>
              </a:rPr>
              <a:t>surr=</a:t>
            </a:r>
            <a:r>
              <a:rPr lang="it-IT" sz="1400" dirty="0" smtClean="0">
                <a:solidFill>
                  <a:schemeClr val="accent2">
                    <a:lumMod val="75000"/>
                  </a:schemeClr>
                </a:solidFill>
              </a:rPr>
              <a:t>460 °C</a:t>
            </a:r>
            <a:endParaRPr lang="it-IT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2" name="Rettangolo 51"/>
          <p:cNvSpPr/>
          <p:nvPr/>
        </p:nvSpPr>
        <p:spPr>
          <a:xfrm>
            <a:off x="4355976" y="1196752"/>
            <a:ext cx="36004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2060"/>
                </a:solidFill>
              </a:rPr>
              <a:t>C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53" name="Rettangolo 52"/>
          <p:cNvSpPr/>
          <p:nvPr/>
        </p:nvSpPr>
        <p:spPr>
          <a:xfrm>
            <a:off x="4355976" y="6093296"/>
            <a:ext cx="567680" cy="2244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>
                <a:solidFill>
                  <a:srgbClr val="002060"/>
                </a:solidFill>
              </a:rPr>
              <a:t>E</a:t>
            </a:r>
            <a:r>
              <a:rPr lang="it-IT" sz="1100" dirty="0" smtClean="0">
                <a:solidFill>
                  <a:srgbClr val="002060"/>
                </a:solidFill>
              </a:rPr>
              <a:t>0</a:t>
            </a:r>
            <a:endParaRPr lang="it-IT" sz="1400" dirty="0">
              <a:solidFill>
                <a:srgbClr val="002060"/>
              </a:solidFill>
            </a:endParaRPr>
          </a:p>
        </p:txBody>
      </p:sp>
      <p:sp>
        <p:nvSpPr>
          <p:cNvPr id="54" name="Rettangolo 53"/>
          <p:cNvSpPr/>
          <p:nvPr/>
        </p:nvSpPr>
        <p:spPr>
          <a:xfrm>
            <a:off x="4788024" y="5661248"/>
            <a:ext cx="567680" cy="2244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>
                <a:solidFill>
                  <a:srgbClr val="002060"/>
                </a:solidFill>
              </a:rPr>
              <a:t>E</a:t>
            </a:r>
            <a:endParaRPr lang="it-IT" sz="1400" dirty="0">
              <a:solidFill>
                <a:srgbClr val="002060"/>
              </a:solidFill>
            </a:endParaRPr>
          </a:p>
        </p:txBody>
      </p:sp>
      <p:sp>
        <p:nvSpPr>
          <p:cNvPr id="55" name="Rettangolo 54"/>
          <p:cNvSpPr/>
          <p:nvPr/>
        </p:nvSpPr>
        <p:spPr>
          <a:xfrm>
            <a:off x="107504" y="5661248"/>
            <a:ext cx="495672" cy="296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i="1" dirty="0" err="1" smtClean="0">
                <a:solidFill>
                  <a:srgbClr val="002060"/>
                </a:solidFill>
              </a:rPr>
              <a:t>h</a:t>
            </a:r>
            <a:r>
              <a:rPr lang="it-IT" sz="1050" b="1" i="1" dirty="0" err="1" smtClean="0">
                <a:solidFill>
                  <a:srgbClr val="002060"/>
                </a:solidFill>
              </a:rPr>
              <a:t>E</a:t>
            </a:r>
            <a:endParaRPr lang="it-IT" b="1" i="1" dirty="0" smtClean="0">
              <a:solidFill>
                <a:srgbClr val="002060"/>
              </a:solidFill>
            </a:endParaRPr>
          </a:p>
        </p:txBody>
      </p:sp>
      <p:sp>
        <p:nvSpPr>
          <p:cNvPr id="57" name="Rettangolo 56"/>
          <p:cNvSpPr/>
          <p:nvPr/>
        </p:nvSpPr>
        <p:spPr>
          <a:xfrm>
            <a:off x="323528" y="1124744"/>
            <a:ext cx="495672" cy="296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i="1" dirty="0" err="1" smtClean="0">
                <a:solidFill>
                  <a:srgbClr val="002060"/>
                </a:solidFill>
              </a:rPr>
              <a:t>h</a:t>
            </a:r>
            <a:r>
              <a:rPr lang="it-IT" sz="1400" b="1" i="1" dirty="0" err="1" smtClean="0">
                <a:solidFill>
                  <a:srgbClr val="002060"/>
                </a:solidFill>
              </a:rPr>
              <a:t>c</a:t>
            </a:r>
            <a:r>
              <a:rPr lang="it-IT" dirty="0" smtClean="0">
                <a:solidFill>
                  <a:srgbClr val="002060"/>
                </a:solidFill>
              </a:rPr>
              <a:t> </a:t>
            </a:r>
            <a:endParaRPr lang="it-IT" b="1" i="1" dirty="0" smtClean="0">
              <a:solidFill>
                <a:srgbClr val="002060"/>
              </a:solidFill>
            </a:endParaRPr>
          </a:p>
        </p:txBody>
      </p:sp>
      <p:sp>
        <p:nvSpPr>
          <p:cNvPr id="58" name="Rettangolo 57"/>
          <p:cNvSpPr/>
          <p:nvPr/>
        </p:nvSpPr>
        <p:spPr>
          <a:xfrm>
            <a:off x="3707904" y="6381328"/>
            <a:ext cx="93610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i="1" dirty="0" smtClean="0">
                <a:solidFill>
                  <a:srgbClr val="002060"/>
                </a:solidFill>
              </a:rPr>
              <a:t>s</a:t>
            </a:r>
            <a:r>
              <a:rPr lang="it-IT" sz="1400" b="1" i="1" dirty="0" smtClean="0">
                <a:solidFill>
                  <a:srgbClr val="002060"/>
                </a:solidFill>
              </a:rPr>
              <a:t>c=</a:t>
            </a:r>
            <a:r>
              <a:rPr lang="it-IT" b="1" i="1" dirty="0" smtClean="0">
                <a:solidFill>
                  <a:srgbClr val="002060"/>
                </a:solidFill>
              </a:rPr>
              <a:t>s</a:t>
            </a:r>
            <a:r>
              <a:rPr lang="it-IT" sz="1050" b="1" i="1" dirty="0" smtClean="0">
                <a:solidFill>
                  <a:srgbClr val="002060"/>
                </a:solidFill>
              </a:rPr>
              <a:t>E0</a:t>
            </a:r>
            <a:r>
              <a:rPr lang="it-IT" dirty="0" smtClean="0">
                <a:solidFill>
                  <a:srgbClr val="002060"/>
                </a:solidFill>
              </a:rPr>
              <a:t> </a:t>
            </a:r>
            <a:endParaRPr lang="it-IT" b="1" i="1" dirty="0" smtClean="0">
              <a:solidFill>
                <a:srgbClr val="002060"/>
              </a:solidFill>
            </a:endParaRPr>
          </a:p>
        </p:txBody>
      </p:sp>
      <p:sp>
        <p:nvSpPr>
          <p:cNvPr id="59" name="Rettangolo 58"/>
          <p:cNvSpPr/>
          <p:nvPr/>
        </p:nvSpPr>
        <p:spPr>
          <a:xfrm>
            <a:off x="179512" y="6093296"/>
            <a:ext cx="495672" cy="296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i="1" dirty="0" smtClean="0">
                <a:solidFill>
                  <a:srgbClr val="002060"/>
                </a:solidFill>
              </a:rPr>
              <a:t>h</a:t>
            </a:r>
            <a:r>
              <a:rPr lang="it-IT" sz="1050" b="1" i="1" dirty="0" smtClean="0">
                <a:solidFill>
                  <a:srgbClr val="002060"/>
                </a:solidFill>
              </a:rPr>
              <a:t>E0</a:t>
            </a:r>
            <a:endParaRPr lang="it-IT" b="1" i="1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animBg="1"/>
      <p:bldP spid="8197" grpId="0" animBg="1"/>
      <p:bldP spid="9" grpId="0" animBg="1"/>
      <p:bldP spid="10" grpId="0" animBg="1"/>
      <p:bldP spid="25" grpId="0" animBg="1"/>
      <p:bldP spid="23" grpId="0" animBg="1"/>
      <p:bldP spid="24" grpId="0" animBg="1"/>
      <p:bldP spid="42" grpId="0" animBg="1"/>
      <p:bldP spid="45" grpId="0" animBg="1"/>
      <p:bldP spid="46" grpId="0" animBg="1"/>
      <p:bldP spid="20" grpId="0" animBg="1"/>
      <p:bldP spid="22" grpId="0" animBg="1"/>
      <p:bldP spid="51" grpId="0" animBg="1"/>
      <p:bldP spid="21" grpId="0" animBg="1"/>
      <p:bldP spid="44" grpId="0" animBg="1"/>
      <p:bldP spid="52" grpId="0" animBg="1"/>
      <p:bldP spid="53" grpId="0" animBg="1"/>
      <p:bldP spid="54" grpId="0" animBg="1"/>
      <p:bldP spid="55" grpId="0" animBg="1"/>
      <p:bldP spid="57" grpId="0" animBg="1"/>
      <p:bldP spid="58" grpId="0" animBg="1"/>
      <p:bldP spid="5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i_mollier"/>
          <p:cNvPicPr>
            <a:picLocks noChangeAspect="1" noChangeArrowheads="1"/>
          </p:cNvPicPr>
          <p:nvPr/>
        </p:nvPicPr>
        <p:blipFill>
          <a:blip r:embed="rId2" cstate="print"/>
          <a:srcRect t="35643" r="241" b="17787"/>
          <a:stretch>
            <a:fillRect/>
          </a:stretch>
        </p:blipFill>
        <p:spPr bwMode="auto">
          <a:xfrm>
            <a:off x="0" y="116632"/>
            <a:ext cx="9144000" cy="633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 descr="si_mollier"/>
          <p:cNvPicPr>
            <a:picLocks noChangeAspect="1" noChangeArrowheads="1"/>
          </p:cNvPicPr>
          <p:nvPr/>
        </p:nvPicPr>
        <p:blipFill>
          <a:blip r:embed="rId2" cstate="print"/>
          <a:srcRect t="97559" r="241" b="-394"/>
          <a:stretch>
            <a:fillRect/>
          </a:stretch>
        </p:blipFill>
        <p:spPr bwMode="auto">
          <a:xfrm>
            <a:off x="0" y="6499225"/>
            <a:ext cx="9144000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Line 5"/>
          <p:cNvSpPr>
            <a:spLocks noChangeShapeType="1"/>
          </p:cNvSpPr>
          <p:nvPr/>
        </p:nvSpPr>
        <p:spPr bwMode="auto">
          <a:xfrm flipV="1">
            <a:off x="4788024" y="2060848"/>
            <a:ext cx="792088" cy="15113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7452320" y="4005064"/>
            <a:ext cx="431800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0" name="Rettangolo 9"/>
          <p:cNvSpPr/>
          <p:nvPr/>
        </p:nvSpPr>
        <p:spPr>
          <a:xfrm rot="17430358">
            <a:off x="5468944" y="1616868"/>
            <a:ext cx="431800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cxnSp>
        <p:nvCxnSpPr>
          <p:cNvPr id="11" name="Connettore 1 10"/>
          <p:cNvCxnSpPr>
            <a:stCxn id="20" idx="0"/>
          </p:cNvCxnSpPr>
          <p:nvPr/>
        </p:nvCxnSpPr>
        <p:spPr>
          <a:xfrm>
            <a:off x="4270823" y="4365104"/>
            <a:ext cx="13145" cy="2016224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>
            <a:stCxn id="20" idx="0"/>
          </p:cNvCxnSpPr>
          <p:nvPr/>
        </p:nvCxnSpPr>
        <p:spPr>
          <a:xfrm>
            <a:off x="4270823" y="4365104"/>
            <a:ext cx="373185" cy="151216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/>
          <p:cNvCxnSpPr/>
          <p:nvPr/>
        </p:nvCxnSpPr>
        <p:spPr>
          <a:xfrm flipV="1">
            <a:off x="4283968" y="5877272"/>
            <a:ext cx="360040" cy="43204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e 19"/>
          <p:cNvSpPr/>
          <p:nvPr/>
        </p:nvSpPr>
        <p:spPr>
          <a:xfrm flipH="1">
            <a:off x="4211960" y="4365104"/>
            <a:ext cx="117727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e 20"/>
          <p:cNvSpPr/>
          <p:nvPr/>
        </p:nvSpPr>
        <p:spPr>
          <a:xfrm flipH="1">
            <a:off x="4572000" y="5805264"/>
            <a:ext cx="117726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e 21"/>
          <p:cNvSpPr/>
          <p:nvPr/>
        </p:nvSpPr>
        <p:spPr>
          <a:xfrm flipH="1">
            <a:off x="4211960" y="6309320"/>
            <a:ext cx="117726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ttangolo 24"/>
          <p:cNvSpPr/>
          <p:nvPr/>
        </p:nvSpPr>
        <p:spPr>
          <a:xfrm>
            <a:off x="2339752" y="4869160"/>
            <a:ext cx="180020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>
                <a:solidFill>
                  <a:schemeClr val="accent2">
                    <a:lumMod val="75000"/>
                  </a:schemeClr>
                </a:solidFill>
              </a:rPr>
              <a:t>Espansione isoentropica e reale di un ciclo </a:t>
            </a:r>
            <a:r>
              <a:rPr lang="it-IT" sz="1400" dirty="0" err="1">
                <a:solidFill>
                  <a:schemeClr val="accent2">
                    <a:lumMod val="75000"/>
                  </a:schemeClr>
                </a:solidFill>
              </a:rPr>
              <a:t>R</a:t>
            </a:r>
            <a:r>
              <a:rPr lang="it-IT" sz="1400" dirty="0" err="1" smtClean="0">
                <a:solidFill>
                  <a:schemeClr val="accent2">
                    <a:lumMod val="75000"/>
                  </a:schemeClr>
                </a:solidFill>
              </a:rPr>
              <a:t>ankine</a:t>
            </a:r>
            <a:endParaRPr lang="it-IT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6" name="Connettore 1 15"/>
          <p:cNvCxnSpPr/>
          <p:nvPr/>
        </p:nvCxnSpPr>
        <p:spPr>
          <a:xfrm flipH="1">
            <a:off x="5796136" y="4149080"/>
            <a:ext cx="1656184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/>
          <p:cNvCxnSpPr/>
          <p:nvPr/>
        </p:nvCxnSpPr>
        <p:spPr>
          <a:xfrm flipH="1">
            <a:off x="899592" y="4365104"/>
            <a:ext cx="3312368" cy="0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/>
          <p:cNvCxnSpPr/>
          <p:nvPr/>
        </p:nvCxnSpPr>
        <p:spPr>
          <a:xfrm flipH="1">
            <a:off x="899592" y="6309320"/>
            <a:ext cx="3312368" cy="0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/>
          <p:cNvCxnSpPr/>
          <p:nvPr/>
        </p:nvCxnSpPr>
        <p:spPr>
          <a:xfrm>
            <a:off x="899592" y="5805264"/>
            <a:ext cx="3689649" cy="1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ttangolo 33"/>
          <p:cNvSpPr/>
          <p:nvPr/>
        </p:nvSpPr>
        <p:spPr>
          <a:xfrm>
            <a:off x="323528" y="4221088"/>
            <a:ext cx="495672" cy="296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i="1" dirty="0" err="1" smtClean="0">
                <a:solidFill>
                  <a:srgbClr val="002060"/>
                </a:solidFill>
              </a:rPr>
              <a:t>h</a:t>
            </a:r>
            <a:r>
              <a:rPr lang="it-IT" sz="1400" b="1" i="1" dirty="0" err="1" smtClean="0">
                <a:solidFill>
                  <a:srgbClr val="002060"/>
                </a:solidFill>
              </a:rPr>
              <a:t>c</a:t>
            </a:r>
            <a:r>
              <a:rPr lang="it-IT" dirty="0" smtClean="0">
                <a:solidFill>
                  <a:srgbClr val="002060"/>
                </a:solidFill>
              </a:rPr>
              <a:t> </a:t>
            </a:r>
            <a:endParaRPr lang="it-IT" b="1" i="1" dirty="0" smtClean="0">
              <a:solidFill>
                <a:srgbClr val="002060"/>
              </a:solidFill>
            </a:endParaRPr>
          </a:p>
        </p:txBody>
      </p:sp>
      <p:sp>
        <p:nvSpPr>
          <p:cNvPr id="35" name="Rettangolo 34"/>
          <p:cNvSpPr/>
          <p:nvPr/>
        </p:nvSpPr>
        <p:spPr>
          <a:xfrm>
            <a:off x="323528" y="5661248"/>
            <a:ext cx="495672" cy="296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i="1" dirty="0" err="1" smtClean="0">
                <a:solidFill>
                  <a:srgbClr val="002060"/>
                </a:solidFill>
              </a:rPr>
              <a:t>h</a:t>
            </a:r>
            <a:r>
              <a:rPr lang="it-IT" sz="1100" b="1" i="1" dirty="0" err="1" smtClean="0">
                <a:solidFill>
                  <a:srgbClr val="002060"/>
                </a:solidFill>
              </a:rPr>
              <a:t>E</a:t>
            </a:r>
            <a:r>
              <a:rPr lang="it-IT" dirty="0" smtClean="0">
                <a:solidFill>
                  <a:srgbClr val="002060"/>
                </a:solidFill>
              </a:rPr>
              <a:t> </a:t>
            </a:r>
            <a:endParaRPr lang="it-IT" b="1" i="1" dirty="0" smtClean="0">
              <a:solidFill>
                <a:srgbClr val="002060"/>
              </a:solidFill>
            </a:endParaRPr>
          </a:p>
        </p:txBody>
      </p:sp>
      <p:sp>
        <p:nvSpPr>
          <p:cNvPr id="37" name="Rettangolo 36"/>
          <p:cNvSpPr/>
          <p:nvPr/>
        </p:nvSpPr>
        <p:spPr>
          <a:xfrm>
            <a:off x="323528" y="6165304"/>
            <a:ext cx="495672" cy="296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i="1" dirty="0" smtClean="0">
                <a:solidFill>
                  <a:srgbClr val="002060"/>
                </a:solidFill>
              </a:rPr>
              <a:t>h</a:t>
            </a:r>
            <a:r>
              <a:rPr lang="it-IT" sz="1100" b="1" i="1" dirty="0" smtClean="0">
                <a:solidFill>
                  <a:srgbClr val="002060"/>
                </a:solidFill>
              </a:rPr>
              <a:t>E0</a:t>
            </a:r>
            <a:r>
              <a:rPr lang="it-IT" dirty="0" smtClean="0">
                <a:solidFill>
                  <a:srgbClr val="002060"/>
                </a:solidFill>
              </a:rPr>
              <a:t> </a:t>
            </a:r>
            <a:endParaRPr lang="it-IT" b="1" i="1" dirty="0" smtClean="0">
              <a:solidFill>
                <a:srgbClr val="002060"/>
              </a:solidFill>
            </a:endParaRPr>
          </a:p>
        </p:txBody>
      </p:sp>
      <p:sp>
        <p:nvSpPr>
          <p:cNvPr id="38" name="Line 5"/>
          <p:cNvSpPr>
            <a:spLocks noChangeShapeType="1"/>
          </p:cNvSpPr>
          <p:nvPr/>
        </p:nvSpPr>
        <p:spPr bwMode="auto">
          <a:xfrm flipV="1">
            <a:off x="4788024" y="4365104"/>
            <a:ext cx="936104" cy="1296144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9" name="Rettangolo 38"/>
          <p:cNvSpPr/>
          <p:nvPr/>
        </p:nvSpPr>
        <p:spPr>
          <a:xfrm rot="17846830">
            <a:off x="6621073" y="2264941"/>
            <a:ext cx="431800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0" name="Rettangolo 39"/>
          <p:cNvSpPr/>
          <p:nvPr/>
        </p:nvSpPr>
        <p:spPr>
          <a:xfrm>
            <a:off x="5796136" y="1052736"/>
            <a:ext cx="504056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it-IT" sz="1400" dirty="0" err="1" smtClean="0">
                <a:solidFill>
                  <a:schemeClr val="accent2">
                    <a:lumMod val="75000"/>
                  </a:schemeClr>
                </a:solidFill>
              </a:rPr>
              <a:t>v</a:t>
            </a:r>
            <a:endParaRPr lang="it-IT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1" name="Rettangolo 40"/>
          <p:cNvSpPr/>
          <p:nvPr/>
        </p:nvSpPr>
        <p:spPr>
          <a:xfrm>
            <a:off x="6804248" y="1700808"/>
            <a:ext cx="504056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it-IT" sz="1400" dirty="0" err="1" smtClean="0">
                <a:solidFill>
                  <a:schemeClr val="accent2">
                    <a:lumMod val="75000"/>
                  </a:schemeClr>
                </a:solidFill>
              </a:rPr>
              <a:t>k</a:t>
            </a:r>
            <a:endParaRPr lang="it-IT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2" name="Rettangolo 41"/>
          <p:cNvSpPr/>
          <p:nvPr/>
        </p:nvSpPr>
        <p:spPr>
          <a:xfrm>
            <a:off x="7956376" y="3933056"/>
            <a:ext cx="504056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accent2">
                    <a:lumMod val="75000"/>
                  </a:schemeClr>
                </a:solidFill>
              </a:rPr>
              <a:t>T</a:t>
            </a:r>
            <a:r>
              <a:rPr lang="it-IT" sz="1400" dirty="0" smtClean="0">
                <a:solidFill>
                  <a:schemeClr val="accent2">
                    <a:lumMod val="75000"/>
                  </a:schemeClr>
                </a:solidFill>
              </a:rPr>
              <a:t>v</a:t>
            </a:r>
            <a:endParaRPr lang="it-IT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3" name="Rettangolo 42"/>
          <p:cNvSpPr/>
          <p:nvPr/>
        </p:nvSpPr>
        <p:spPr>
          <a:xfrm>
            <a:off x="3779912" y="4077072"/>
            <a:ext cx="36004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2060"/>
                </a:solidFill>
              </a:rPr>
              <a:t>C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44" name="Rettangolo 43"/>
          <p:cNvSpPr/>
          <p:nvPr/>
        </p:nvSpPr>
        <p:spPr>
          <a:xfrm>
            <a:off x="4427984" y="6165304"/>
            <a:ext cx="567680" cy="2244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>
                <a:solidFill>
                  <a:srgbClr val="002060"/>
                </a:solidFill>
              </a:rPr>
              <a:t>E</a:t>
            </a:r>
            <a:r>
              <a:rPr lang="it-IT" sz="1100" dirty="0" smtClean="0">
                <a:solidFill>
                  <a:srgbClr val="002060"/>
                </a:solidFill>
              </a:rPr>
              <a:t>0</a:t>
            </a:r>
            <a:endParaRPr lang="it-IT" sz="1400" dirty="0">
              <a:solidFill>
                <a:srgbClr val="002060"/>
              </a:solidFill>
            </a:endParaRPr>
          </a:p>
        </p:txBody>
      </p:sp>
      <p:sp>
        <p:nvSpPr>
          <p:cNvPr id="45" name="Rettangolo 44"/>
          <p:cNvSpPr/>
          <p:nvPr/>
        </p:nvSpPr>
        <p:spPr>
          <a:xfrm>
            <a:off x="4788024" y="5805264"/>
            <a:ext cx="567680" cy="2244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>
                <a:solidFill>
                  <a:srgbClr val="002060"/>
                </a:solidFill>
              </a:rPr>
              <a:t>E</a:t>
            </a:r>
            <a:endParaRPr lang="it-IT" sz="1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74</Words>
  <Application>Microsoft Office PowerPoint</Application>
  <PresentationFormat>Presentazione su schermo (4:3)</PresentationFormat>
  <Paragraphs>25</Paragraphs>
  <Slides>6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7" baseType="lpstr"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University of Ferrara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Mirko Morini</dc:creator>
  <cp:lastModifiedBy>Enrico</cp:lastModifiedBy>
  <cp:revision>35</cp:revision>
  <dcterms:created xsi:type="dcterms:W3CDTF">2010-01-27T09:27:50Z</dcterms:created>
  <dcterms:modified xsi:type="dcterms:W3CDTF">2016-03-13T19:39:03Z</dcterms:modified>
</cp:coreProperties>
</file>