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9" r:id="rId2"/>
    <p:sldId id="260" r:id="rId3"/>
    <p:sldId id="257" r:id="rId4"/>
    <p:sldId id="304" r:id="rId5"/>
    <p:sldId id="258" r:id="rId6"/>
    <p:sldId id="261" r:id="rId7"/>
    <p:sldId id="263" r:id="rId8"/>
    <p:sldId id="296" r:id="rId9"/>
    <p:sldId id="320" r:id="rId10"/>
    <p:sldId id="321" r:id="rId11"/>
    <p:sldId id="283" r:id="rId12"/>
    <p:sldId id="284" r:id="rId13"/>
    <p:sldId id="334" r:id="rId14"/>
    <p:sldId id="323" r:id="rId15"/>
    <p:sldId id="324" r:id="rId16"/>
    <p:sldId id="327" r:id="rId17"/>
    <p:sldId id="326" r:id="rId18"/>
    <p:sldId id="319" r:id="rId19"/>
    <p:sldId id="328" r:id="rId20"/>
    <p:sldId id="303" r:id="rId21"/>
    <p:sldId id="288" r:id="rId22"/>
    <p:sldId id="338" r:id="rId23"/>
    <p:sldId id="330" r:id="rId24"/>
    <p:sldId id="332" r:id="rId25"/>
    <p:sldId id="331" r:id="rId26"/>
    <p:sldId id="333" r:id="rId27"/>
    <p:sldId id="287" r:id="rId28"/>
    <p:sldId id="282" r:id="rId29"/>
    <p:sldId id="336" r:id="rId30"/>
    <p:sldId id="285" r:id="rId31"/>
    <p:sldId id="286" r:id="rId32"/>
    <p:sldId id="335" r:id="rId33"/>
    <p:sldId id="289" r:id="rId34"/>
    <p:sldId id="294" r:id="rId35"/>
    <p:sldId id="306" r:id="rId36"/>
    <p:sldId id="307" r:id="rId37"/>
    <p:sldId id="308" r:id="rId38"/>
    <p:sldId id="309" r:id="rId39"/>
    <p:sldId id="310" r:id="rId40"/>
    <p:sldId id="311" r:id="rId41"/>
    <p:sldId id="312" r:id="rId42"/>
    <p:sldId id="314" r:id="rId43"/>
    <p:sldId id="315" r:id="rId44"/>
    <p:sldId id="316" r:id="rId45"/>
    <p:sldId id="318"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Security" initials="AS" lastIdx="0" clrIdx="0">
    <p:extLst>
      <p:ext uri="{19B8F6BF-5375-455C-9EA6-DF929625EA0E}">
        <p15:presenceInfo xmlns:p15="http://schemas.microsoft.com/office/powerpoint/2012/main" userId="fe8cdfd776543b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7" autoAdjust="0"/>
    <p:restoredTop sz="71007" autoAdjust="0"/>
  </p:normalViewPr>
  <p:slideViewPr>
    <p:cSldViewPr snapToGrid="0">
      <p:cViewPr varScale="1">
        <p:scale>
          <a:sx n="62" d="100"/>
          <a:sy n="62" d="100"/>
        </p:scale>
        <p:origin x="1373"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ilal\Documents\Paper_PSO-DP_Optim\LCA%20HEP\ICE\Life%20cycle%20impact%20results\summary%20heat%20and%20power%20cogeneration%20500-5000%20kWi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ilal\Documents\Paper_PSO-DP_Optim\LCA%20HEP\ICE\Life%20cycle%20impact%20results\summary%20heat%20and%20power%20cogeneration%20500-5000%20kWin.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ilal\Documents\Paper_PSO-DP_Optim\LCA%20HEP\ICE\Life%20cycle%20impact%20results\summary%20heat%20and%20power%20cogeneration%20500-5000%20kWin.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ilal\Documents\PhD_Activity_HB\Tesi%20dottorato%20Bahlawan\Energy%20demand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ilal\Documents\PhD_Activity_HB\Tesi%20dottorato%20Bahlawan\Energy%20demand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ilal\Documents\PhD_Activity_HB\Tesi%20dottorato%20Bahlawan\Energy%20demand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ilal\Documents\PhD_Activity_HB\Tesi%20dottorato%20Bahlawan\Energy%20demand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88034461736644"/>
          <c:y val="5.5417500000000001E-2"/>
          <c:w val="0.78918189279159145"/>
          <c:h val="0.75496027777777774"/>
        </c:manualLayout>
      </c:layout>
      <c:scatterChart>
        <c:scatterStyle val="lineMarker"/>
        <c:varyColors val="0"/>
        <c:ser>
          <c:idx val="0"/>
          <c:order val="0"/>
          <c:tx>
            <c:strRef>
              <c:f>Impacts!$C$12</c:f>
              <c:strCache>
                <c:ptCount val="1"/>
                <c:pt idx="0">
                  <c:v>CED</c:v>
                </c:pt>
              </c:strCache>
            </c:strRef>
          </c:tx>
          <c:spPr>
            <a:ln w="25400" cap="rnd">
              <a:noFill/>
              <a:round/>
            </a:ln>
            <a:effectLst/>
          </c:spPr>
          <c:marker>
            <c:symbol val="circle"/>
            <c:size val="6"/>
            <c:spPr>
              <a:solidFill>
                <a:srgbClr val="FF0000"/>
              </a:solidFill>
              <a:ln w="9525">
                <a:solidFill>
                  <a:schemeClr val="tx1"/>
                </a:solidFill>
              </a:ln>
              <a:effectLst/>
            </c:spPr>
          </c:marker>
          <c:trendline>
            <c:spPr>
              <a:ln w="12700" cap="rnd">
                <a:solidFill>
                  <a:srgbClr val="FF0000"/>
                </a:solidFill>
                <a:prstDash val="dash"/>
              </a:ln>
              <a:effectLst/>
            </c:spPr>
            <c:trendlineType val="power"/>
            <c:dispRSqr val="0"/>
            <c:dispEq val="0"/>
          </c:trendline>
          <c:xVal>
            <c:numRef>
              <c:f>Impacts!$E$13:$O$13</c:f>
              <c:numCache>
                <c:formatCode>General</c:formatCode>
                <c:ptCount val="11"/>
                <c:pt idx="0">
                  <c:v>0</c:v>
                </c:pt>
                <c:pt idx="1">
                  <c:v>500</c:v>
                </c:pt>
                <c:pt idx="2">
                  <c:v>1000</c:v>
                </c:pt>
                <c:pt idx="3">
                  <c:v>1500</c:v>
                </c:pt>
                <c:pt idx="4">
                  <c:v>2000</c:v>
                </c:pt>
                <c:pt idx="5">
                  <c:v>2500</c:v>
                </c:pt>
                <c:pt idx="6">
                  <c:v>3000</c:v>
                </c:pt>
                <c:pt idx="7">
                  <c:v>3500</c:v>
                </c:pt>
                <c:pt idx="8">
                  <c:v>4000</c:v>
                </c:pt>
                <c:pt idx="9">
                  <c:v>4500</c:v>
                </c:pt>
                <c:pt idx="10">
                  <c:v>5000</c:v>
                </c:pt>
              </c:numCache>
            </c:numRef>
          </c:xVal>
          <c:yVal>
            <c:numRef>
              <c:f>Impacts!$E$14:$O$14</c:f>
              <c:numCache>
                <c:formatCode>General</c:formatCode>
                <c:ptCount val="11"/>
                <c:pt idx="1">
                  <c:v>128.15899269945706</c:v>
                </c:pt>
                <c:pt idx="2">
                  <c:v>214.70485834090255</c:v>
                </c:pt>
                <c:pt idx="3">
                  <c:v>285.93978501743084</c:v>
                </c:pt>
                <c:pt idx="4">
                  <c:v>354.28299561923768</c:v>
                </c:pt>
                <c:pt idx="5">
                  <c:v>418.35076993923332</c:v>
                </c:pt>
                <c:pt idx="6">
                  <c:v>477.96383754653203</c:v>
                </c:pt>
                <c:pt idx="7">
                  <c:v>536.12651227655022</c:v>
                </c:pt>
                <c:pt idx="8">
                  <c:v>592.19546532452716</c:v>
                </c:pt>
                <c:pt idx="9">
                  <c:v>646.43079109398116</c:v>
                </c:pt>
                <c:pt idx="10">
                  <c:v>699.20118831898685</c:v>
                </c:pt>
              </c:numCache>
            </c:numRef>
          </c:yVal>
          <c:smooth val="0"/>
          <c:extLst>
            <c:ext xmlns:c16="http://schemas.microsoft.com/office/drawing/2014/chart" uri="{C3380CC4-5D6E-409C-BE32-E72D297353CC}">
              <c16:uniqueId val="{00000000-7409-4F0F-85D9-596654E61631}"/>
            </c:ext>
          </c:extLst>
        </c:ser>
        <c:dLbls>
          <c:showLegendKey val="0"/>
          <c:showVal val="0"/>
          <c:showCatName val="0"/>
          <c:showSerName val="0"/>
          <c:showPercent val="0"/>
          <c:showBubbleSize val="0"/>
        </c:dLbls>
        <c:axId val="472433616"/>
        <c:axId val="472432960"/>
        <c:extLst>
          <c:ext xmlns:c15="http://schemas.microsoft.com/office/drawing/2012/chart" uri="{02D57815-91ED-43cb-92C2-25804820EDAC}">
            <c15:filteredScatterSeries>
              <c15:ser>
                <c:idx val="1"/>
                <c:order val="1"/>
                <c:tx>
                  <c:strRef>
                    <c:extLst>
                      <c:ext uri="{02D57815-91ED-43cb-92C2-25804820EDAC}">
                        <c15:formulaRef>
                          <c15:sqref>Impacts!$E$2</c15:sqref>
                        </c15:formulaRef>
                      </c:ext>
                    </c:extLst>
                    <c:strCache>
                      <c:ptCount val="1"/>
                    </c:strCache>
                  </c:strRef>
                </c:tx>
                <c:spPr>
                  <a:ln w="25400" cap="rnd">
                    <a:noFill/>
                    <a:round/>
                  </a:ln>
                  <a:effectLst/>
                </c:spPr>
                <c:marker>
                  <c:symbol val="diamond"/>
                  <c:size val="5"/>
                  <c:spPr>
                    <a:solidFill>
                      <a:schemeClr val="accent4"/>
                    </a:solidFill>
                    <a:ln w="9525">
                      <a:solidFill>
                        <a:schemeClr val="tx1"/>
                      </a:solidFill>
                    </a:ln>
                    <a:effectLst/>
                  </c:spPr>
                </c:marker>
                <c:xVal>
                  <c:numRef>
                    <c:extLst>
                      <c:ext uri="{02D57815-91ED-43cb-92C2-25804820EDAC}">
                        <c15:formulaRef>
                          <c15:sqref>Impacts!$E$13</c15:sqref>
                        </c15:formulaRef>
                      </c:ext>
                    </c:extLst>
                    <c:numCache>
                      <c:formatCode>General</c:formatCode>
                      <c:ptCount val="1"/>
                      <c:pt idx="0">
                        <c:v>0</c:v>
                      </c:pt>
                    </c:numCache>
                  </c:numRef>
                </c:xVal>
                <c:yVal>
                  <c:numRef>
                    <c:extLst>
                      <c:ext uri="{02D57815-91ED-43cb-92C2-25804820EDAC}">
                        <c15:formulaRef>
                          <c15:sqref>Impacts!$E$5</c15:sqref>
                        </c15:formulaRef>
                      </c:ext>
                    </c:extLst>
                    <c:numCache>
                      <c:formatCode>General</c:formatCode>
                      <c:ptCount val="1"/>
                    </c:numCache>
                  </c:numRef>
                </c:yVal>
                <c:smooth val="0"/>
                <c:extLst>
                  <c:ext xmlns:c16="http://schemas.microsoft.com/office/drawing/2014/chart" uri="{C3380CC4-5D6E-409C-BE32-E72D297353CC}">
                    <c16:uniqueId val="{00000001-7409-4F0F-85D9-596654E61631}"/>
                  </c:ext>
                </c:extLst>
              </c15:ser>
            </c15:filteredScatterSeries>
          </c:ext>
        </c:extLst>
      </c:scatterChart>
      <c:valAx>
        <c:axId val="472433616"/>
        <c:scaling>
          <c:orientation val="minMax"/>
          <c:max val="5000"/>
          <c:min val="0"/>
        </c:scaling>
        <c:delete val="0"/>
        <c:axPos val="b"/>
        <c:majorGridlines>
          <c:spPr>
            <a:ln w="3175" cap="flat" cmpd="sng" algn="ctr">
              <a:solidFill>
                <a:schemeClr val="bg1"/>
              </a:solidFill>
              <a:prstDash val="dash"/>
              <a:round/>
            </a:ln>
            <a:effectLst/>
          </c:spPr>
        </c:majorGridlines>
        <c:title>
          <c:tx>
            <c:rich>
              <a:bodyPr rot="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i="1" dirty="0" err="1">
                    <a:solidFill>
                      <a:schemeClr val="tx1"/>
                    </a:solidFill>
                  </a:rPr>
                  <a:t>P</a:t>
                </a:r>
                <a:r>
                  <a:rPr lang="en-US" b="1" dirty="0" err="1">
                    <a:solidFill>
                      <a:schemeClr val="tx1"/>
                    </a:solidFill>
                  </a:rPr>
                  <a:t>gas,in,nom</a:t>
                </a:r>
                <a:r>
                  <a:rPr lang="en-US" b="1" dirty="0">
                    <a:solidFill>
                      <a:schemeClr val="tx1"/>
                    </a:solidFill>
                  </a:rPr>
                  <a:t> [kW]</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2432960"/>
        <c:crosses val="autoZero"/>
        <c:crossBetween val="midCat"/>
        <c:majorUnit val="500"/>
      </c:valAx>
      <c:valAx>
        <c:axId val="472432960"/>
        <c:scaling>
          <c:orientation val="minMax"/>
        </c:scaling>
        <c:delete val="0"/>
        <c:axPos val="l"/>
        <c:majorGridlines>
          <c:spPr>
            <a:ln w="3175" cap="flat" cmpd="sng" algn="ctr">
              <a:solidFill>
                <a:schemeClr val="bg1"/>
              </a:solidFill>
              <a:prstDash val="dash"/>
              <a:round/>
            </a:ln>
            <a:effectLst/>
          </c:spPr>
        </c:majorGridlines>
        <c:title>
          <c:tx>
            <c:rich>
              <a:bodyPr rot="-54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rPr>
                  <a:t>CED [GJeq]</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2433616"/>
        <c:crosses val="autoZero"/>
        <c:crossBetween val="midCat"/>
      </c:valAx>
      <c:spPr>
        <a:noFill/>
        <a:ln w="3175">
          <a:solidFill>
            <a:schemeClr val="tx1"/>
          </a:solidFill>
          <a:prstDash val="dashDot"/>
        </a:ln>
        <a:effectLst/>
      </c:spPr>
    </c:plotArea>
    <c:plotVisOnly val="1"/>
    <c:dispBlanksAs val="gap"/>
    <c:showDLblsOverMax val="0"/>
  </c:chart>
  <c:spPr>
    <a:solidFill>
      <a:schemeClr val="bg1"/>
    </a:solidFill>
    <a:ln w="9525" cap="flat" cmpd="sng" algn="ctr">
      <a:noFill/>
      <a:round/>
    </a:ln>
    <a:effectLst/>
  </c:spPr>
  <c:txPr>
    <a:bodyPr/>
    <a:lstStyle/>
    <a:p>
      <a:pPr>
        <a:defRPr sz="105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Impacts!$C$19</c:f>
              <c:strCache>
                <c:ptCount val="1"/>
                <c:pt idx="0">
                  <c:v>Global warming potential</c:v>
                </c:pt>
              </c:strCache>
            </c:strRef>
          </c:tx>
          <c:spPr>
            <a:ln w="25400" cap="rnd">
              <a:noFill/>
              <a:round/>
            </a:ln>
            <a:effectLst/>
          </c:spPr>
          <c:marker>
            <c:symbol val="circle"/>
            <c:size val="6"/>
            <c:spPr>
              <a:solidFill>
                <a:srgbClr val="00B050"/>
              </a:solidFill>
              <a:ln w="9525">
                <a:solidFill>
                  <a:schemeClr val="tx1"/>
                </a:solidFill>
              </a:ln>
              <a:effectLst/>
            </c:spPr>
          </c:marker>
          <c:trendline>
            <c:spPr>
              <a:ln w="12700" cap="rnd">
                <a:solidFill>
                  <a:srgbClr val="00B050"/>
                </a:solidFill>
                <a:prstDash val="dash"/>
              </a:ln>
              <a:effectLst/>
            </c:spPr>
            <c:trendlineType val="power"/>
            <c:dispRSqr val="0"/>
            <c:dispEq val="0"/>
          </c:trendline>
          <c:xVal>
            <c:numRef>
              <c:f>Impacts!$E$18:$O$18</c:f>
              <c:numCache>
                <c:formatCode>General</c:formatCode>
                <c:ptCount val="11"/>
                <c:pt idx="0">
                  <c:v>0</c:v>
                </c:pt>
                <c:pt idx="1">
                  <c:v>500</c:v>
                </c:pt>
                <c:pt idx="2">
                  <c:v>1000</c:v>
                </c:pt>
                <c:pt idx="3">
                  <c:v>1500</c:v>
                </c:pt>
                <c:pt idx="4">
                  <c:v>2000</c:v>
                </c:pt>
                <c:pt idx="5">
                  <c:v>2500</c:v>
                </c:pt>
                <c:pt idx="6">
                  <c:v>3000</c:v>
                </c:pt>
                <c:pt idx="7">
                  <c:v>3500</c:v>
                </c:pt>
                <c:pt idx="8">
                  <c:v>4000</c:v>
                </c:pt>
                <c:pt idx="9">
                  <c:v>4500</c:v>
                </c:pt>
                <c:pt idx="10">
                  <c:v>5000</c:v>
                </c:pt>
              </c:numCache>
            </c:numRef>
          </c:xVal>
          <c:yVal>
            <c:numRef>
              <c:f>Impacts!$E$19:$O$19</c:f>
              <c:numCache>
                <c:formatCode>General</c:formatCode>
                <c:ptCount val="11"/>
                <c:pt idx="1">
                  <c:v>11283.032338320032</c:v>
                </c:pt>
                <c:pt idx="2">
                  <c:v>18902.242343160058</c:v>
                </c:pt>
                <c:pt idx="3">
                  <c:v>25274.187361550925</c:v>
                </c:pt>
                <c:pt idx="4">
                  <c:v>31315.153151633778</c:v>
                </c:pt>
                <c:pt idx="5">
                  <c:v>36978.091780120827</c:v>
                </c:pt>
                <c:pt idx="6">
                  <c:v>42270.29668134766</c:v>
                </c:pt>
                <c:pt idx="7">
                  <c:v>47414.170922950609</c:v>
                </c:pt>
                <c:pt idx="8">
                  <c:v>52373.060256431549</c:v>
                </c:pt>
                <c:pt idx="9">
                  <c:v>57169.238305830171</c:v>
                </c:pt>
                <c:pt idx="10">
                  <c:v>61836.107960347232</c:v>
                </c:pt>
              </c:numCache>
            </c:numRef>
          </c:yVal>
          <c:smooth val="0"/>
          <c:extLst>
            <c:ext xmlns:c16="http://schemas.microsoft.com/office/drawing/2014/chart" uri="{C3380CC4-5D6E-409C-BE32-E72D297353CC}">
              <c16:uniqueId val="{00000000-374E-4D49-A348-DBB11FE01984}"/>
            </c:ext>
          </c:extLst>
        </c:ser>
        <c:dLbls>
          <c:showLegendKey val="0"/>
          <c:showVal val="0"/>
          <c:showCatName val="0"/>
          <c:showSerName val="0"/>
          <c:showPercent val="0"/>
          <c:showBubbleSize val="0"/>
        </c:dLbls>
        <c:axId val="472433616"/>
        <c:axId val="472432960"/>
        <c:extLst/>
      </c:scatterChart>
      <c:scatterChart>
        <c:scatterStyle val="lineMarker"/>
        <c:varyColors val="0"/>
        <c:dLbls>
          <c:showLegendKey val="0"/>
          <c:showVal val="0"/>
          <c:showCatName val="0"/>
          <c:showSerName val="0"/>
          <c:showPercent val="0"/>
          <c:showBubbleSize val="0"/>
        </c:dLbls>
        <c:axId val="366845400"/>
        <c:axId val="366843760"/>
        <c:extLst>
          <c:ext xmlns:c15="http://schemas.microsoft.com/office/drawing/2012/chart" uri="{02D57815-91ED-43cb-92C2-25804820EDAC}">
            <c15:filteredScatterSeries>
              <c15:ser>
                <c:idx val="2"/>
                <c:order val="1"/>
                <c:tx>
                  <c:strRef>
                    <c:extLst>
                      <c:ext uri="{02D57815-91ED-43cb-92C2-25804820EDAC}">
                        <c15:formulaRef>
                          <c15:sqref>Impacts!$C$22</c15:sqref>
                        </c15:formulaRef>
                      </c:ext>
                    </c:extLst>
                    <c:strCache>
                      <c:ptCount val="1"/>
                      <c:pt idx="0">
                        <c:v>Abiotic resource depletion</c:v>
                      </c:pt>
                    </c:strCache>
                  </c:strRef>
                </c:tx>
                <c:spPr>
                  <a:ln w="25400" cap="rnd">
                    <a:noFill/>
                    <a:round/>
                  </a:ln>
                  <a:effectLst/>
                </c:spPr>
                <c:marker>
                  <c:symbol val="circle"/>
                  <c:size val="6"/>
                  <c:spPr>
                    <a:solidFill>
                      <a:schemeClr val="accent4"/>
                    </a:solidFill>
                    <a:ln w="9525">
                      <a:solidFill>
                        <a:schemeClr val="tx1"/>
                      </a:solidFill>
                    </a:ln>
                    <a:effectLst/>
                  </c:spPr>
                </c:marker>
                <c:trendline>
                  <c:spPr>
                    <a:ln w="12700" cap="rnd">
                      <a:solidFill>
                        <a:schemeClr val="accent4"/>
                      </a:solidFill>
                      <a:prstDash val="dash"/>
                    </a:ln>
                    <a:effectLst/>
                  </c:spPr>
                  <c:trendlineType val="power"/>
                  <c:dispRSqr val="0"/>
                  <c:dispEq val="0"/>
                </c:trendline>
                <c:xVal>
                  <c:numRef>
                    <c:extLst>
                      <c:ext uri="{02D57815-91ED-43cb-92C2-25804820EDAC}">
                        <c15:formulaRef>
                          <c15:sqref>Impacts!$E$18:$O$18</c15:sqref>
                        </c15:formulaRef>
                      </c:ext>
                    </c:extLst>
                    <c:numCache>
                      <c:formatCode>General</c:formatCode>
                      <c:ptCount val="11"/>
                      <c:pt idx="0">
                        <c:v>0</c:v>
                      </c:pt>
                      <c:pt idx="1">
                        <c:v>500</c:v>
                      </c:pt>
                      <c:pt idx="2">
                        <c:v>1000</c:v>
                      </c:pt>
                      <c:pt idx="3">
                        <c:v>1500</c:v>
                      </c:pt>
                      <c:pt idx="4">
                        <c:v>2000</c:v>
                      </c:pt>
                      <c:pt idx="5">
                        <c:v>2500</c:v>
                      </c:pt>
                      <c:pt idx="6">
                        <c:v>3000</c:v>
                      </c:pt>
                      <c:pt idx="7">
                        <c:v>3500</c:v>
                      </c:pt>
                      <c:pt idx="8">
                        <c:v>4000</c:v>
                      </c:pt>
                      <c:pt idx="9">
                        <c:v>4500</c:v>
                      </c:pt>
                      <c:pt idx="10">
                        <c:v>5000</c:v>
                      </c:pt>
                    </c:numCache>
                  </c:numRef>
                </c:xVal>
                <c:yVal>
                  <c:numRef>
                    <c:extLst>
                      <c:ext uri="{02D57815-91ED-43cb-92C2-25804820EDAC}">
                        <c15:formulaRef>
                          <c15:sqref>Impacts!$E$22:$O$22</c15:sqref>
                        </c15:formulaRef>
                      </c:ext>
                    </c:extLst>
                    <c:numCache>
                      <c:formatCode>General</c:formatCode>
                      <c:ptCount val="11"/>
                      <c:pt idx="1">
                        <c:v>77.60467959571946</c:v>
                      </c:pt>
                      <c:pt idx="2">
                        <c:v>130.01168624966203</c:v>
                      </c:pt>
                      <c:pt idx="3">
                        <c:v>173.77092535623984</c:v>
                      </c:pt>
                      <c:pt idx="4">
                        <c:v>215.3043987341004</c:v>
                      </c:pt>
                      <c:pt idx="5">
                        <c:v>254.23947748676056</c:v>
                      </c:pt>
                      <c:pt idx="6">
                        <c:v>290.63072315560919</c:v>
                      </c:pt>
                      <c:pt idx="7">
                        <c:v>325.99778854591733</c:v>
                      </c:pt>
                      <c:pt idx="8">
                        <c:v>360.09102700406623</c:v>
                      </c:pt>
                      <c:pt idx="9">
                        <c:v>393.06926164021257</c:v>
                      </c:pt>
                      <c:pt idx="10">
                        <c:v>425.15682481795028</c:v>
                      </c:pt>
                    </c:numCache>
                  </c:numRef>
                </c:yVal>
                <c:smooth val="0"/>
                <c:extLst>
                  <c:ext xmlns:c16="http://schemas.microsoft.com/office/drawing/2014/chart" uri="{C3380CC4-5D6E-409C-BE32-E72D297353CC}">
                    <c16:uniqueId val="{00000001-374E-4D49-A348-DBB11FE01984}"/>
                  </c:ext>
                </c:extLst>
              </c15:ser>
            </c15:filteredScatterSeries>
          </c:ext>
        </c:extLst>
      </c:scatterChart>
      <c:valAx>
        <c:axId val="472433616"/>
        <c:scaling>
          <c:orientation val="minMax"/>
          <c:max val="5000"/>
        </c:scaling>
        <c:delete val="0"/>
        <c:axPos val="b"/>
        <c:majorGridlines>
          <c:spPr>
            <a:ln w="3175" cap="flat" cmpd="sng" algn="ctr">
              <a:solidFill>
                <a:schemeClr val="bg1"/>
              </a:solidFill>
              <a:prstDash val="dash"/>
              <a:round/>
            </a:ln>
            <a:effectLst/>
          </c:spPr>
        </c:majorGridlines>
        <c:title>
          <c:tx>
            <c:rich>
              <a:bodyPr rot="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050" b="1" i="1" dirty="0" err="1">
                    <a:solidFill>
                      <a:schemeClr val="tx1"/>
                    </a:solidFill>
                  </a:rPr>
                  <a:t>P</a:t>
                </a:r>
                <a:r>
                  <a:rPr lang="en-US" sz="1050" b="1" dirty="0" err="1">
                    <a:solidFill>
                      <a:schemeClr val="tx1"/>
                    </a:solidFill>
                  </a:rPr>
                  <a:t>gas,in,nom</a:t>
                </a:r>
                <a:r>
                  <a:rPr lang="en-US" sz="1050" b="1" dirty="0">
                    <a:solidFill>
                      <a:schemeClr val="tx1"/>
                    </a:solidFill>
                  </a:rPr>
                  <a:t> [kW]</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2432960"/>
        <c:crosses val="autoZero"/>
        <c:crossBetween val="midCat"/>
        <c:majorUnit val="500"/>
        <c:minorUnit val="500"/>
      </c:valAx>
      <c:valAx>
        <c:axId val="472432960"/>
        <c:scaling>
          <c:orientation val="minMax"/>
        </c:scaling>
        <c:delete val="0"/>
        <c:axPos val="l"/>
        <c:majorGridlines>
          <c:spPr>
            <a:ln w="3175" cap="flat" cmpd="sng" algn="ctr">
              <a:solidFill>
                <a:schemeClr val="bg1"/>
              </a:solidFill>
              <a:prstDash val="dash"/>
              <a:round/>
            </a:ln>
            <a:effectLst/>
          </c:spPr>
        </c:majorGridlines>
        <c:title>
          <c:tx>
            <c:rich>
              <a:bodyPr rot="-54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050" b="1" dirty="0">
                    <a:solidFill>
                      <a:schemeClr val="tx1"/>
                    </a:solidFill>
                  </a:rPr>
                  <a:t>GWP100 [kg CO2eq]</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2433616"/>
        <c:crosses val="autoZero"/>
        <c:crossBetween val="midCat"/>
      </c:valAx>
      <c:valAx>
        <c:axId val="366843760"/>
        <c:scaling>
          <c:orientation val="minMax"/>
          <c:max val="700"/>
        </c:scaling>
        <c:delete val="1"/>
        <c:axPos val="r"/>
        <c:numFmt formatCode="General" sourceLinked="1"/>
        <c:majorTickMark val="in"/>
        <c:minorTickMark val="none"/>
        <c:tickLblPos val="nextTo"/>
        <c:crossAx val="366845400"/>
        <c:crosses val="max"/>
        <c:crossBetween val="midCat"/>
      </c:valAx>
      <c:valAx>
        <c:axId val="366845400"/>
        <c:scaling>
          <c:orientation val="minMax"/>
        </c:scaling>
        <c:delete val="1"/>
        <c:axPos val="b"/>
        <c:numFmt formatCode="General" sourceLinked="1"/>
        <c:majorTickMark val="out"/>
        <c:minorTickMark val="none"/>
        <c:tickLblPos val="nextTo"/>
        <c:crossAx val="366843760"/>
        <c:crosses val="autoZero"/>
        <c:crossBetween val="midCat"/>
      </c:valAx>
      <c:spPr>
        <a:noFill/>
        <a:ln w="3175">
          <a:solidFill>
            <a:schemeClr val="tx1"/>
          </a:solidFill>
          <a:prstDash val="dashDot"/>
        </a:ln>
        <a:effectLst/>
      </c:spPr>
    </c:plotArea>
    <c:plotVisOnly val="1"/>
    <c:dispBlanksAs val="gap"/>
    <c:showDLblsOverMax val="0"/>
  </c:chart>
  <c:spPr>
    <a:solidFill>
      <a:schemeClr val="bg1"/>
    </a:solidFill>
    <a:ln w="9525" cap="flat" cmpd="sng" algn="ctr">
      <a:noFill/>
      <a:round/>
    </a:ln>
    <a:effectLst/>
  </c:spPr>
  <c:txPr>
    <a:bodyPr/>
    <a:lstStyle/>
    <a:p>
      <a:pPr>
        <a:defRPr sz="9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57294596028394"/>
          <c:y val="4.2448055555555558E-2"/>
          <c:w val="0.77345854037684036"/>
          <c:h val="0.76026083333333339"/>
        </c:manualLayout>
      </c:layout>
      <c:scatterChart>
        <c:scatterStyle val="lineMarker"/>
        <c:varyColors val="0"/>
        <c:ser>
          <c:idx val="2"/>
          <c:order val="0"/>
          <c:tx>
            <c:strRef>
              <c:f>Impacts!$C$22</c:f>
              <c:strCache>
                <c:ptCount val="1"/>
                <c:pt idx="0">
                  <c:v>Abiotic resource depletion</c:v>
                </c:pt>
              </c:strCache>
              <c:extLst xmlns:c15="http://schemas.microsoft.com/office/drawing/2012/chart"/>
            </c:strRef>
          </c:tx>
          <c:spPr>
            <a:ln w="25400" cap="rnd">
              <a:noFill/>
              <a:round/>
            </a:ln>
            <a:effectLst/>
          </c:spPr>
          <c:marker>
            <c:symbol val="circle"/>
            <c:size val="6"/>
            <c:spPr>
              <a:solidFill>
                <a:schemeClr val="accent4"/>
              </a:solidFill>
              <a:ln w="9525">
                <a:solidFill>
                  <a:schemeClr val="tx1"/>
                </a:solidFill>
              </a:ln>
              <a:effectLst/>
            </c:spPr>
          </c:marker>
          <c:trendline>
            <c:spPr>
              <a:ln w="12700" cap="rnd">
                <a:solidFill>
                  <a:schemeClr val="accent4"/>
                </a:solidFill>
                <a:prstDash val="dash"/>
              </a:ln>
              <a:effectLst/>
            </c:spPr>
            <c:trendlineType val="power"/>
            <c:dispRSqr val="0"/>
            <c:dispEq val="0"/>
          </c:trendline>
          <c:xVal>
            <c:numRef>
              <c:f>Impacts!$E$18:$O$18</c:f>
              <c:numCache>
                <c:formatCode>General</c:formatCode>
                <c:ptCount val="11"/>
                <c:pt idx="0">
                  <c:v>0</c:v>
                </c:pt>
                <c:pt idx="1">
                  <c:v>500</c:v>
                </c:pt>
                <c:pt idx="2">
                  <c:v>1000</c:v>
                </c:pt>
                <c:pt idx="3">
                  <c:v>1500</c:v>
                </c:pt>
                <c:pt idx="4">
                  <c:v>2000</c:v>
                </c:pt>
                <c:pt idx="5">
                  <c:v>2500</c:v>
                </c:pt>
                <c:pt idx="6">
                  <c:v>3000</c:v>
                </c:pt>
                <c:pt idx="7">
                  <c:v>3500</c:v>
                </c:pt>
                <c:pt idx="8">
                  <c:v>4000</c:v>
                </c:pt>
                <c:pt idx="9">
                  <c:v>4500</c:v>
                </c:pt>
                <c:pt idx="10">
                  <c:v>5000</c:v>
                </c:pt>
              </c:numCache>
              <c:extLst xmlns:c15="http://schemas.microsoft.com/office/drawing/2012/chart"/>
            </c:numRef>
          </c:xVal>
          <c:yVal>
            <c:numRef>
              <c:f>Impacts!$E$22:$O$22</c:f>
              <c:numCache>
                <c:formatCode>General</c:formatCode>
                <c:ptCount val="11"/>
                <c:pt idx="1">
                  <c:v>77.60467959571946</c:v>
                </c:pt>
                <c:pt idx="2">
                  <c:v>130.01168624966203</c:v>
                </c:pt>
                <c:pt idx="3">
                  <c:v>173.77092535623984</c:v>
                </c:pt>
                <c:pt idx="4">
                  <c:v>215.3043987341004</c:v>
                </c:pt>
                <c:pt idx="5">
                  <c:v>254.23947748676056</c:v>
                </c:pt>
                <c:pt idx="6">
                  <c:v>290.63072315560919</c:v>
                </c:pt>
                <c:pt idx="7">
                  <c:v>325.99778854591733</c:v>
                </c:pt>
                <c:pt idx="8">
                  <c:v>360.09102700406623</c:v>
                </c:pt>
                <c:pt idx="9">
                  <c:v>393.06926164021257</c:v>
                </c:pt>
                <c:pt idx="10">
                  <c:v>425.15682481795028</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0-3DFD-45C8-B804-C2951690CFED}"/>
            </c:ext>
          </c:extLst>
        </c:ser>
        <c:dLbls>
          <c:showLegendKey val="0"/>
          <c:showVal val="0"/>
          <c:showCatName val="0"/>
          <c:showSerName val="0"/>
          <c:showPercent val="0"/>
          <c:showBubbleSize val="0"/>
        </c:dLbls>
        <c:axId val="472433616"/>
        <c:axId val="472432960"/>
        <c:extLst/>
      </c:scatterChart>
      <c:valAx>
        <c:axId val="472433616"/>
        <c:scaling>
          <c:orientation val="minMax"/>
          <c:max val="5000"/>
        </c:scaling>
        <c:delete val="0"/>
        <c:axPos val="b"/>
        <c:majorGridlines>
          <c:spPr>
            <a:ln w="3175" cap="flat" cmpd="sng" algn="ctr">
              <a:solidFill>
                <a:schemeClr val="bg1"/>
              </a:solidFill>
              <a:prstDash val="dash"/>
              <a:round/>
            </a:ln>
            <a:effectLst/>
          </c:spPr>
        </c:majorGridlines>
        <c:title>
          <c:tx>
            <c:rich>
              <a:bodyPr rot="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i="1" dirty="0" err="1">
                    <a:solidFill>
                      <a:schemeClr val="tx1"/>
                    </a:solidFill>
                  </a:rPr>
                  <a:t>P</a:t>
                </a:r>
                <a:r>
                  <a:rPr lang="en-US" b="1" dirty="0" err="1">
                    <a:solidFill>
                      <a:schemeClr val="tx1"/>
                    </a:solidFill>
                  </a:rPr>
                  <a:t>gas,in,nom</a:t>
                </a:r>
                <a:r>
                  <a:rPr lang="en-US" b="1" dirty="0">
                    <a:solidFill>
                      <a:schemeClr val="tx1"/>
                    </a:solidFill>
                  </a:rPr>
                  <a:t> [kW]</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2432960"/>
        <c:crosses val="autoZero"/>
        <c:crossBetween val="midCat"/>
        <c:majorUnit val="500"/>
      </c:valAx>
      <c:valAx>
        <c:axId val="472432960"/>
        <c:scaling>
          <c:orientation val="minMax"/>
        </c:scaling>
        <c:delete val="0"/>
        <c:axPos val="l"/>
        <c:majorGridlines>
          <c:spPr>
            <a:ln w="3175" cap="flat" cmpd="sng" algn="ctr">
              <a:solidFill>
                <a:schemeClr val="bg1"/>
              </a:solidFill>
              <a:prstDash val="dash"/>
              <a:round/>
            </a:ln>
            <a:effectLst/>
          </c:spPr>
        </c:majorGridlines>
        <c:title>
          <c:tx>
            <c:rich>
              <a:bodyPr rot="-54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rPr>
                  <a:t>ARD [kg antimonyeq]</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2433616"/>
        <c:crosses val="autoZero"/>
        <c:crossBetween val="midCat"/>
      </c:valAx>
      <c:spPr>
        <a:noFill/>
        <a:ln w="3175">
          <a:solidFill>
            <a:schemeClr val="tx1"/>
          </a:solidFill>
          <a:prstDash val="dashDot"/>
        </a:ln>
        <a:effectLst/>
      </c:spPr>
    </c:plotArea>
    <c:plotVisOnly val="1"/>
    <c:dispBlanksAs val="gap"/>
    <c:showDLblsOverMax val="0"/>
  </c:chart>
  <c:spPr>
    <a:solidFill>
      <a:schemeClr val="bg1"/>
    </a:solidFill>
    <a:ln w="9525" cap="flat" cmpd="sng" algn="ctr">
      <a:noFill/>
      <a:round/>
    </a:ln>
    <a:effectLst/>
  </c:spPr>
  <c:txPr>
    <a:bodyPr/>
    <a:lstStyle/>
    <a:p>
      <a:pPr>
        <a:defRPr sz="105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Foglio1!$A$1</c:f>
              <c:strCache>
                <c:ptCount val="1"/>
                <c:pt idx="0">
                  <c:v>Zone 1 (Business)</c:v>
                </c:pt>
              </c:strCache>
            </c:strRef>
          </c:tx>
          <c:spPr>
            <a:solidFill>
              <a:srgbClr val="9B2121"/>
            </a:solidFill>
            <a:ln w="6350">
              <a:solidFill>
                <a:schemeClr val="tx1"/>
              </a:solidFill>
            </a:ln>
            <a:effectLst/>
          </c:spPr>
          <c:invertIfNegative val="0"/>
          <c:cat>
            <c:strRef>
              <c:f>Foglio1!$M$3:$M$14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Foglio1!$C$3:$C$14</c:f>
              <c:numCache>
                <c:formatCode>General</c:formatCode>
                <c:ptCount val="12"/>
                <c:pt idx="0">
                  <c:v>15.164999999999999</c:v>
                </c:pt>
                <c:pt idx="1">
                  <c:v>9.9710000000000001</c:v>
                </c:pt>
                <c:pt idx="2">
                  <c:v>4.6609999999999996</c:v>
                </c:pt>
                <c:pt idx="3">
                  <c:v>0.59799999999999998</c:v>
                </c:pt>
                <c:pt idx="4">
                  <c:v>0</c:v>
                </c:pt>
                <c:pt idx="5">
                  <c:v>0</c:v>
                </c:pt>
                <c:pt idx="6">
                  <c:v>0</c:v>
                </c:pt>
                <c:pt idx="7">
                  <c:v>0</c:v>
                </c:pt>
                <c:pt idx="8">
                  <c:v>0</c:v>
                </c:pt>
                <c:pt idx="9">
                  <c:v>0.92600000000000005</c:v>
                </c:pt>
                <c:pt idx="10">
                  <c:v>6.4550000000000001</c:v>
                </c:pt>
                <c:pt idx="11">
                  <c:v>11.818</c:v>
                </c:pt>
              </c:numCache>
            </c:numRef>
          </c:val>
          <c:extLst>
            <c:ext xmlns:c16="http://schemas.microsoft.com/office/drawing/2014/chart" uri="{C3380CC4-5D6E-409C-BE32-E72D297353CC}">
              <c16:uniqueId val="{00000000-029E-4FD3-ABF0-1167B473E1F4}"/>
            </c:ext>
          </c:extLst>
        </c:ser>
        <c:ser>
          <c:idx val="1"/>
          <c:order val="1"/>
          <c:tx>
            <c:strRef>
              <c:f>Foglio1!$E$1</c:f>
              <c:strCache>
                <c:ptCount val="1"/>
                <c:pt idx="0">
                  <c:v>Zone 2 (Offices)</c:v>
                </c:pt>
              </c:strCache>
            </c:strRef>
          </c:tx>
          <c:spPr>
            <a:solidFill>
              <a:srgbClr val="FF0000"/>
            </a:solidFill>
            <a:ln w="6350">
              <a:solidFill>
                <a:schemeClr val="tx1"/>
              </a:solidFill>
            </a:ln>
            <a:effectLst/>
          </c:spPr>
          <c:invertIfNegative val="0"/>
          <c:cat>
            <c:strRef>
              <c:f>Foglio1!$M$3:$M$14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Foglio1!$G$3:$G$14</c:f>
              <c:numCache>
                <c:formatCode>General</c:formatCode>
                <c:ptCount val="12"/>
                <c:pt idx="0">
                  <c:v>51.808</c:v>
                </c:pt>
                <c:pt idx="1">
                  <c:v>31.768999999999998</c:v>
                </c:pt>
                <c:pt idx="2">
                  <c:v>9.5</c:v>
                </c:pt>
                <c:pt idx="3">
                  <c:v>0.35799999999999998</c:v>
                </c:pt>
                <c:pt idx="4">
                  <c:v>0</c:v>
                </c:pt>
                <c:pt idx="5">
                  <c:v>0</c:v>
                </c:pt>
                <c:pt idx="6">
                  <c:v>0</c:v>
                </c:pt>
                <c:pt idx="7">
                  <c:v>0</c:v>
                </c:pt>
                <c:pt idx="8">
                  <c:v>0</c:v>
                </c:pt>
                <c:pt idx="9">
                  <c:v>1.5589999999999999</c:v>
                </c:pt>
                <c:pt idx="10">
                  <c:v>21.587</c:v>
                </c:pt>
                <c:pt idx="11">
                  <c:v>40.993000000000002</c:v>
                </c:pt>
              </c:numCache>
            </c:numRef>
          </c:val>
          <c:extLst>
            <c:ext xmlns:c16="http://schemas.microsoft.com/office/drawing/2014/chart" uri="{C3380CC4-5D6E-409C-BE32-E72D297353CC}">
              <c16:uniqueId val="{00000001-029E-4FD3-ABF0-1167B473E1F4}"/>
            </c:ext>
          </c:extLst>
        </c:ser>
        <c:ser>
          <c:idx val="2"/>
          <c:order val="2"/>
          <c:tx>
            <c:strRef>
              <c:f>Foglio1!$I$1</c:f>
              <c:strCache>
                <c:ptCount val="1"/>
                <c:pt idx="0">
                  <c:v>Off Zone</c:v>
                </c:pt>
              </c:strCache>
            </c:strRef>
          </c:tx>
          <c:spPr>
            <a:solidFill>
              <a:srgbClr val="ED619A"/>
            </a:solidFill>
            <a:ln w="6350">
              <a:solidFill>
                <a:schemeClr val="tx1"/>
              </a:solidFill>
            </a:ln>
            <a:effectLst/>
          </c:spPr>
          <c:invertIfNegative val="0"/>
          <c:cat>
            <c:strRef>
              <c:f>Foglio1!$M$3:$M$14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Foglio1!$K$3:$K$14</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2-029E-4FD3-ABF0-1167B473E1F4}"/>
            </c:ext>
          </c:extLst>
        </c:ser>
        <c:dLbls>
          <c:showLegendKey val="0"/>
          <c:showVal val="0"/>
          <c:showCatName val="0"/>
          <c:showSerName val="0"/>
          <c:showPercent val="0"/>
          <c:showBubbleSize val="0"/>
        </c:dLbls>
        <c:gapWidth val="150"/>
        <c:overlap val="100"/>
        <c:axId val="421331768"/>
        <c:axId val="421329144"/>
      </c:barChart>
      <c:catAx>
        <c:axId val="421331768"/>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1329144"/>
        <c:crosses val="autoZero"/>
        <c:auto val="1"/>
        <c:lblAlgn val="ctr"/>
        <c:lblOffset val="100"/>
        <c:noMultiLvlLbl val="0"/>
      </c:catAx>
      <c:valAx>
        <c:axId val="421329144"/>
        <c:scaling>
          <c:orientation val="minMax"/>
          <c:max val="80"/>
        </c:scaling>
        <c:delete val="0"/>
        <c:axPos val="l"/>
        <c:majorGridlines>
          <c:spPr>
            <a:ln w="6350"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a:solidFill>
                      <a:sysClr val="windowText" lastClr="000000"/>
                    </a:solidFill>
                    <a:latin typeface="Times New Roman" panose="02020603050405020304" pitchFamily="18" charset="0"/>
                    <a:cs typeface="Times New Roman" panose="02020603050405020304" pitchFamily="18" charset="0"/>
                  </a:rPr>
                  <a:t>Heating energy demand [MWh]</a:t>
                </a:r>
              </a:p>
            </c:rich>
          </c:tx>
          <c:layout>
            <c:manualLayout>
              <c:xMode val="edge"/>
              <c:yMode val="edge"/>
              <c:x val="3.5741652072798349E-2"/>
              <c:y val="0.1369165094736443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6350">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1331768"/>
        <c:crosses val="autoZero"/>
        <c:crossBetween val="between"/>
      </c:valAx>
      <c:spPr>
        <a:noFill/>
        <a:ln w="6350">
          <a:solidFill>
            <a:schemeClr val="tx1">
              <a:lumMod val="15000"/>
              <a:lumOff val="85000"/>
            </a:schemeClr>
          </a:solidFill>
          <a:prstDash val="dashDot"/>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Foglio1!$A$1</c:f>
              <c:strCache>
                <c:ptCount val="1"/>
                <c:pt idx="0">
                  <c:v>Zone 1 (Business)</c:v>
                </c:pt>
              </c:strCache>
            </c:strRef>
          </c:tx>
          <c:spPr>
            <a:solidFill>
              <a:schemeClr val="accent2">
                <a:lumMod val="50000"/>
              </a:schemeClr>
            </a:solidFill>
            <a:ln w="6350">
              <a:solidFill>
                <a:schemeClr val="tx1"/>
              </a:solidFill>
            </a:ln>
            <a:effectLst/>
          </c:spPr>
          <c:invertIfNegative val="0"/>
          <c:cat>
            <c:strRef>
              <c:f>Foglio1!$M$3:$M$14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Foglio1!$D$3:$D$14</c:f>
              <c:numCache>
                <c:formatCode>General</c:formatCode>
                <c:ptCount val="12"/>
                <c:pt idx="0">
                  <c:v>0.16400000000000001</c:v>
                </c:pt>
                <c:pt idx="1">
                  <c:v>0.151</c:v>
                </c:pt>
                <c:pt idx="2">
                  <c:v>0.17</c:v>
                </c:pt>
                <c:pt idx="3">
                  <c:v>0.152</c:v>
                </c:pt>
                <c:pt idx="4">
                  <c:v>0.16400000000000001</c:v>
                </c:pt>
                <c:pt idx="5">
                  <c:v>0.16400000000000001</c:v>
                </c:pt>
                <c:pt idx="6">
                  <c:v>0.16400000000000001</c:v>
                </c:pt>
                <c:pt idx="7">
                  <c:v>7.5999999999999998E-2</c:v>
                </c:pt>
                <c:pt idx="8">
                  <c:v>0.158</c:v>
                </c:pt>
                <c:pt idx="9">
                  <c:v>0.17100000000000001</c:v>
                </c:pt>
                <c:pt idx="10">
                  <c:v>0.158</c:v>
                </c:pt>
                <c:pt idx="11">
                  <c:v>0.151</c:v>
                </c:pt>
              </c:numCache>
            </c:numRef>
          </c:val>
          <c:extLst>
            <c:ext xmlns:c16="http://schemas.microsoft.com/office/drawing/2014/chart" uri="{C3380CC4-5D6E-409C-BE32-E72D297353CC}">
              <c16:uniqueId val="{00000000-5DC5-4B28-A419-23AB7D601FE3}"/>
            </c:ext>
          </c:extLst>
        </c:ser>
        <c:ser>
          <c:idx val="1"/>
          <c:order val="1"/>
          <c:tx>
            <c:strRef>
              <c:f>Foglio1!$E$1</c:f>
              <c:strCache>
                <c:ptCount val="1"/>
                <c:pt idx="0">
                  <c:v>Zone 2 (Offices)</c:v>
                </c:pt>
              </c:strCache>
            </c:strRef>
          </c:tx>
          <c:spPr>
            <a:solidFill>
              <a:schemeClr val="accent2"/>
            </a:solidFill>
            <a:ln w="6350">
              <a:solidFill>
                <a:schemeClr val="tx1"/>
              </a:solidFill>
            </a:ln>
            <a:effectLst/>
          </c:spPr>
          <c:invertIfNegative val="0"/>
          <c:cat>
            <c:strRef>
              <c:f>Foglio1!$M$3:$M$14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Foglio1!$H$3:$H$14</c:f>
              <c:numCache>
                <c:formatCode>General</c:formatCode>
                <c:ptCount val="12"/>
                <c:pt idx="0">
                  <c:v>0.61499999999999999</c:v>
                </c:pt>
                <c:pt idx="1">
                  <c:v>0.56799999999999995</c:v>
                </c:pt>
                <c:pt idx="2">
                  <c:v>0.63900000000000001</c:v>
                </c:pt>
                <c:pt idx="3">
                  <c:v>0.56799999999999995</c:v>
                </c:pt>
                <c:pt idx="4">
                  <c:v>0.61499999999999999</c:v>
                </c:pt>
                <c:pt idx="5">
                  <c:v>0.61599999999999999</c:v>
                </c:pt>
                <c:pt idx="6">
                  <c:v>0.61499999999999999</c:v>
                </c:pt>
                <c:pt idx="7">
                  <c:v>0.28399999999999997</c:v>
                </c:pt>
                <c:pt idx="8">
                  <c:v>0.59199999999999997</c:v>
                </c:pt>
                <c:pt idx="9">
                  <c:v>0.63900000000000001</c:v>
                </c:pt>
                <c:pt idx="10">
                  <c:v>0.59199999999999997</c:v>
                </c:pt>
                <c:pt idx="11">
                  <c:v>0.56799999999999995</c:v>
                </c:pt>
              </c:numCache>
            </c:numRef>
          </c:val>
          <c:extLst>
            <c:ext xmlns:c16="http://schemas.microsoft.com/office/drawing/2014/chart" uri="{C3380CC4-5D6E-409C-BE32-E72D297353CC}">
              <c16:uniqueId val="{00000001-5DC5-4B28-A419-23AB7D601FE3}"/>
            </c:ext>
          </c:extLst>
        </c:ser>
        <c:ser>
          <c:idx val="2"/>
          <c:order val="2"/>
          <c:tx>
            <c:strRef>
              <c:f>Foglio1!$I$1</c:f>
              <c:strCache>
                <c:ptCount val="1"/>
                <c:pt idx="0">
                  <c:v>Off Zone</c:v>
                </c:pt>
              </c:strCache>
            </c:strRef>
          </c:tx>
          <c:spPr>
            <a:solidFill>
              <a:schemeClr val="accent2">
                <a:lumMod val="40000"/>
                <a:lumOff val="60000"/>
              </a:schemeClr>
            </a:solidFill>
            <a:ln w="6350">
              <a:solidFill>
                <a:schemeClr val="tx1"/>
              </a:solidFill>
            </a:ln>
            <a:effectLst/>
          </c:spPr>
          <c:invertIfNegative val="0"/>
          <c:cat>
            <c:strRef>
              <c:f>Foglio1!$M$3:$M$14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Foglio1!$L$3:$L$14</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2-5DC5-4B28-A419-23AB7D601FE3}"/>
            </c:ext>
          </c:extLst>
        </c:ser>
        <c:dLbls>
          <c:showLegendKey val="0"/>
          <c:showVal val="0"/>
          <c:showCatName val="0"/>
          <c:showSerName val="0"/>
          <c:showPercent val="0"/>
          <c:showBubbleSize val="0"/>
        </c:dLbls>
        <c:gapWidth val="150"/>
        <c:overlap val="100"/>
        <c:axId val="421331768"/>
        <c:axId val="421329144"/>
      </c:barChart>
      <c:catAx>
        <c:axId val="421331768"/>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1329144"/>
        <c:crosses val="autoZero"/>
        <c:auto val="1"/>
        <c:lblAlgn val="ctr"/>
        <c:lblOffset val="100"/>
        <c:noMultiLvlLbl val="0"/>
      </c:catAx>
      <c:valAx>
        <c:axId val="421329144"/>
        <c:scaling>
          <c:orientation val="minMax"/>
          <c:max val="1"/>
          <c:min val="0"/>
        </c:scaling>
        <c:delete val="0"/>
        <c:axPos val="l"/>
        <c:majorGridlines>
          <c:spPr>
            <a:ln w="6350"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a:solidFill>
                      <a:sysClr val="windowText" lastClr="000000"/>
                    </a:solidFill>
                    <a:latin typeface="Times New Roman" panose="02020603050405020304" pitchFamily="18" charset="0"/>
                    <a:cs typeface="Times New Roman" panose="02020603050405020304" pitchFamily="18" charset="0"/>
                  </a:rPr>
                  <a:t>Hot water energy</a:t>
                </a:r>
                <a:r>
                  <a:rPr lang="en-US" sz="1200" b="1" baseline="0">
                    <a:solidFill>
                      <a:sysClr val="windowText" lastClr="000000"/>
                    </a:solidFill>
                    <a:latin typeface="Times New Roman" panose="02020603050405020304" pitchFamily="18" charset="0"/>
                    <a:cs typeface="Times New Roman" panose="02020603050405020304" pitchFamily="18" charset="0"/>
                  </a:rPr>
                  <a:t> </a:t>
                </a:r>
                <a:r>
                  <a:rPr lang="en-US" sz="1200" b="1">
                    <a:solidFill>
                      <a:sysClr val="windowText" lastClr="000000"/>
                    </a:solidFill>
                    <a:latin typeface="Times New Roman" panose="02020603050405020304" pitchFamily="18" charset="0"/>
                    <a:cs typeface="Times New Roman" panose="02020603050405020304" pitchFamily="18" charset="0"/>
                  </a:rPr>
                  <a:t>demand [MWh]</a:t>
                </a:r>
              </a:p>
            </c:rich>
          </c:tx>
          <c:layout>
            <c:manualLayout>
              <c:xMode val="edge"/>
              <c:yMode val="edge"/>
              <c:x val="3.623463756414011E-2"/>
              <c:y val="0.1422894762470889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6350">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1331768"/>
        <c:crosses val="autoZero"/>
        <c:crossBetween val="between"/>
        <c:majorUnit val="0.125"/>
        <c:minorUnit val="0.1"/>
      </c:valAx>
      <c:spPr>
        <a:noFill/>
        <a:ln w="6350">
          <a:solidFill>
            <a:schemeClr val="tx1">
              <a:lumMod val="15000"/>
              <a:lumOff val="85000"/>
            </a:schemeClr>
          </a:solidFill>
          <a:prstDash val="dashDot"/>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Foglio1!$A$1</c:f>
              <c:strCache>
                <c:ptCount val="1"/>
                <c:pt idx="0">
                  <c:v>Zone 1 (Business)</c:v>
                </c:pt>
              </c:strCache>
            </c:strRef>
          </c:tx>
          <c:spPr>
            <a:solidFill>
              <a:schemeClr val="accent5">
                <a:lumMod val="50000"/>
              </a:schemeClr>
            </a:solidFill>
            <a:ln w="6350">
              <a:solidFill>
                <a:schemeClr val="tx1"/>
              </a:solidFill>
            </a:ln>
            <a:effectLst/>
          </c:spPr>
          <c:invertIfNegative val="0"/>
          <c:cat>
            <c:strRef>
              <c:f>Foglio1!$M$3:$M$14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Foglio1!$A$3:$A$14</c:f>
              <c:numCache>
                <c:formatCode>General</c:formatCode>
                <c:ptCount val="12"/>
                <c:pt idx="0">
                  <c:v>0</c:v>
                </c:pt>
                <c:pt idx="1">
                  <c:v>0</c:v>
                </c:pt>
                <c:pt idx="2">
                  <c:v>0</c:v>
                </c:pt>
                <c:pt idx="3">
                  <c:v>0</c:v>
                </c:pt>
                <c:pt idx="4">
                  <c:v>0</c:v>
                </c:pt>
                <c:pt idx="5">
                  <c:v>2.681</c:v>
                </c:pt>
                <c:pt idx="6">
                  <c:v>10.132</c:v>
                </c:pt>
                <c:pt idx="7">
                  <c:v>3.37</c:v>
                </c:pt>
                <c:pt idx="8">
                  <c:v>1.7869999999999999</c:v>
                </c:pt>
                <c:pt idx="9">
                  <c:v>0</c:v>
                </c:pt>
                <c:pt idx="10">
                  <c:v>0</c:v>
                </c:pt>
                <c:pt idx="11">
                  <c:v>0</c:v>
                </c:pt>
              </c:numCache>
            </c:numRef>
          </c:val>
          <c:extLst>
            <c:ext xmlns:c16="http://schemas.microsoft.com/office/drawing/2014/chart" uri="{C3380CC4-5D6E-409C-BE32-E72D297353CC}">
              <c16:uniqueId val="{00000000-27B1-4838-8E85-82099BD14B63}"/>
            </c:ext>
          </c:extLst>
        </c:ser>
        <c:ser>
          <c:idx val="1"/>
          <c:order val="1"/>
          <c:tx>
            <c:strRef>
              <c:f>Foglio1!$E$1</c:f>
              <c:strCache>
                <c:ptCount val="1"/>
                <c:pt idx="0">
                  <c:v>Zone 2 (Offices)</c:v>
                </c:pt>
              </c:strCache>
            </c:strRef>
          </c:tx>
          <c:spPr>
            <a:solidFill>
              <a:schemeClr val="accent1"/>
            </a:solidFill>
            <a:ln w="6350">
              <a:solidFill>
                <a:schemeClr val="tx1"/>
              </a:solidFill>
            </a:ln>
            <a:effectLst/>
          </c:spPr>
          <c:invertIfNegative val="0"/>
          <c:cat>
            <c:strRef>
              <c:f>Foglio1!$M$3:$M$14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Foglio1!$E$3:$E$14</c:f>
              <c:numCache>
                <c:formatCode>General</c:formatCode>
                <c:ptCount val="12"/>
                <c:pt idx="0">
                  <c:v>0</c:v>
                </c:pt>
                <c:pt idx="1">
                  <c:v>0</c:v>
                </c:pt>
                <c:pt idx="2">
                  <c:v>0</c:v>
                </c:pt>
                <c:pt idx="3">
                  <c:v>0</c:v>
                </c:pt>
                <c:pt idx="4">
                  <c:v>0</c:v>
                </c:pt>
                <c:pt idx="5">
                  <c:v>30.071999999999999</c:v>
                </c:pt>
                <c:pt idx="6">
                  <c:v>62.987000000000002</c:v>
                </c:pt>
                <c:pt idx="7">
                  <c:v>23.753</c:v>
                </c:pt>
                <c:pt idx="8">
                  <c:v>20.047999999999998</c:v>
                </c:pt>
                <c:pt idx="9">
                  <c:v>0</c:v>
                </c:pt>
                <c:pt idx="10">
                  <c:v>0</c:v>
                </c:pt>
                <c:pt idx="11">
                  <c:v>0</c:v>
                </c:pt>
              </c:numCache>
            </c:numRef>
          </c:val>
          <c:extLst>
            <c:ext xmlns:c16="http://schemas.microsoft.com/office/drawing/2014/chart" uri="{C3380CC4-5D6E-409C-BE32-E72D297353CC}">
              <c16:uniqueId val="{00000001-27B1-4838-8E85-82099BD14B63}"/>
            </c:ext>
          </c:extLst>
        </c:ser>
        <c:ser>
          <c:idx val="2"/>
          <c:order val="2"/>
          <c:tx>
            <c:strRef>
              <c:f>Foglio1!$I$1</c:f>
              <c:strCache>
                <c:ptCount val="1"/>
                <c:pt idx="0">
                  <c:v>Off Zone</c:v>
                </c:pt>
              </c:strCache>
            </c:strRef>
          </c:tx>
          <c:spPr>
            <a:solidFill>
              <a:schemeClr val="accent1">
                <a:lumMod val="60000"/>
                <a:lumOff val="40000"/>
              </a:schemeClr>
            </a:solidFill>
            <a:ln w="6350">
              <a:solidFill>
                <a:schemeClr val="tx1"/>
              </a:solidFill>
            </a:ln>
            <a:effectLst/>
          </c:spPr>
          <c:invertIfNegative val="0"/>
          <c:cat>
            <c:strRef>
              <c:f>Foglio1!$M$3:$M$14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Foglio1!$I$3:$I$14</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2-27B1-4838-8E85-82099BD14B63}"/>
            </c:ext>
          </c:extLst>
        </c:ser>
        <c:dLbls>
          <c:showLegendKey val="0"/>
          <c:showVal val="0"/>
          <c:showCatName val="0"/>
          <c:showSerName val="0"/>
          <c:showPercent val="0"/>
          <c:showBubbleSize val="0"/>
        </c:dLbls>
        <c:gapWidth val="150"/>
        <c:overlap val="100"/>
        <c:axId val="421331768"/>
        <c:axId val="421329144"/>
      </c:barChart>
      <c:catAx>
        <c:axId val="421331768"/>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1329144"/>
        <c:crosses val="autoZero"/>
        <c:auto val="1"/>
        <c:lblAlgn val="ctr"/>
        <c:lblOffset val="100"/>
        <c:noMultiLvlLbl val="0"/>
      </c:catAx>
      <c:valAx>
        <c:axId val="421329144"/>
        <c:scaling>
          <c:orientation val="minMax"/>
          <c:max val="80"/>
        </c:scaling>
        <c:delete val="0"/>
        <c:axPos val="l"/>
        <c:majorGridlines>
          <c:spPr>
            <a:ln w="6350"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a:solidFill>
                      <a:sysClr val="windowText" lastClr="000000"/>
                    </a:solidFill>
                    <a:latin typeface="Times New Roman" panose="02020603050405020304" pitchFamily="18" charset="0"/>
                    <a:cs typeface="Times New Roman" panose="02020603050405020304" pitchFamily="18" charset="0"/>
                  </a:rPr>
                  <a:t>Cooling energy demand [MWh]</a:t>
                </a:r>
              </a:p>
            </c:rich>
          </c:tx>
          <c:layout>
            <c:manualLayout>
              <c:xMode val="edge"/>
              <c:yMode val="edge"/>
              <c:x val="3.5986456521559934E-2"/>
              <c:y val="0.1369165094736443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6350">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1331768"/>
        <c:crosses val="autoZero"/>
        <c:crossBetween val="between"/>
      </c:valAx>
      <c:spPr>
        <a:noFill/>
        <a:ln w="6350">
          <a:solidFill>
            <a:schemeClr val="tx1">
              <a:lumMod val="15000"/>
              <a:lumOff val="85000"/>
            </a:schemeClr>
          </a:solidFill>
          <a:prstDash val="dashDot"/>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Foglio1!$A$1</c:f>
              <c:strCache>
                <c:ptCount val="1"/>
                <c:pt idx="0">
                  <c:v>Zone 1 (Business)</c:v>
                </c:pt>
              </c:strCache>
            </c:strRef>
          </c:tx>
          <c:spPr>
            <a:solidFill>
              <a:schemeClr val="accent6">
                <a:lumMod val="50000"/>
              </a:schemeClr>
            </a:solidFill>
            <a:ln w="6350">
              <a:solidFill>
                <a:schemeClr val="tx1"/>
              </a:solidFill>
            </a:ln>
            <a:effectLst/>
          </c:spPr>
          <c:invertIfNegative val="0"/>
          <c:cat>
            <c:strRef>
              <c:f>Foglio1!$M$3:$M$14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Foglio1!$B$3:$B$14</c:f>
              <c:numCache>
                <c:formatCode>General</c:formatCode>
                <c:ptCount val="12"/>
                <c:pt idx="0">
                  <c:v>3.9060000000000001</c:v>
                </c:pt>
                <c:pt idx="1">
                  <c:v>3.6059999999999999</c:v>
                </c:pt>
                <c:pt idx="2">
                  <c:v>4.056</c:v>
                </c:pt>
                <c:pt idx="3">
                  <c:v>3.6059999999999999</c:v>
                </c:pt>
                <c:pt idx="4">
                  <c:v>3.9060000000000001</c:v>
                </c:pt>
                <c:pt idx="5">
                  <c:v>3.9060000000000001</c:v>
                </c:pt>
                <c:pt idx="6">
                  <c:v>3.9060000000000001</c:v>
                </c:pt>
                <c:pt idx="7">
                  <c:v>1.8029999999999999</c:v>
                </c:pt>
                <c:pt idx="8">
                  <c:v>3.7559999999999998</c:v>
                </c:pt>
                <c:pt idx="9">
                  <c:v>4.056</c:v>
                </c:pt>
                <c:pt idx="10">
                  <c:v>3.7559999999999998</c:v>
                </c:pt>
                <c:pt idx="11">
                  <c:v>3.6059999999999999</c:v>
                </c:pt>
              </c:numCache>
            </c:numRef>
          </c:val>
          <c:extLst>
            <c:ext xmlns:c16="http://schemas.microsoft.com/office/drawing/2014/chart" uri="{C3380CC4-5D6E-409C-BE32-E72D297353CC}">
              <c16:uniqueId val="{00000000-A62A-443A-AEB0-42182722D7B7}"/>
            </c:ext>
          </c:extLst>
        </c:ser>
        <c:ser>
          <c:idx val="1"/>
          <c:order val="1"/>
          <c:tx>
            <c:strRef>
              <c:f>Foglio1!$E$1</c:f>
              <c:strCache>
                <c:ptCount val="1"/>
                <c:pt idx="0">
                  <c:v>Zone 2 (Offices)</c:v>
                </c:pt>
              </c:strCache>
            </c:strRef>
          </c:tx>
          <c:spPr>
            <a:solidFill>
              <a:schemeClr val="accent6"/>
            </a:solidFill>
            <a:ln w="6350">
              <a:solidFill>
                <a:schemeClr val="tx1"/>
              </a:solidFill>
            </a:ln>
            <a:effectLst/>
          </c:spPr>
          <c:invertIfNegative val="0"/>
          <c:cat>
            <c:strRef>
              <c:f>Foglio1!$M$3:$M$14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Foglio1!$F$3:$F$14</c:f>
              <c:numCache>
                <c:formatCode>General</c:formatCode>
                <c:ptCount val="12"/>
                <c:pt idx="0">
                  <c:v>27.401</c:v>
                </c:pt>
                <c:pt idx="1">
                  <c:v>25.292999999999999</c:v>
                </c:pt>
                <c:pt idx="2">
                  <c:v>28.454000000000001</c:v>
                </c:pt>
                <c:pt idx="3">
                  <c:v>25.292000000000002</c:v>
                </c:pt>
                <c:pt idx="4">
                  <c:v>27.401</c:v>
                </c:pt>
                <c:pt idx="5">
                  <c:v>27.4</c:v>
                </c:pt>
                <c:pt idx="6">
                  <c:v>27.401</c:v>
                </c:pt>
                <c:pt idx="7">
                  <c:v>12.646000000000001</c:v>
                </c:pt>
                <c:pt idx="8">
                  <c:v>26.346</c:v>
                </c:pt>
                <c:pt idx="9">
                  <c:v>28.454000000000001</c:v>
                </c:pt>
                <c:pt idx="10">
                  <c:v>26.347000000000001</c:v>
                </c:pt>
                <c:pt idx="11">
                  <c:v>25.292999999999999</c:v>
                </c:pt>
              </c:numCache>
            </c:numRef>
          </c:val>
          <c:extLst>
            <c:ext xmlns:c16="http://schemas.microsoft.com/office/drawing/2014/chart" uri="{C3380CC4-5D6E-409C-BE32-E72D297353CC}">
              <c16:uniqueId val="{00000001-A62A-443A-AEB0-42182722D7B7}"/>
            </c:ext>
          </c:extLst>
        </c:ser>
        <c:ser>
          <c:idx val="2"/>
          <c:order val="2"/>
          <c:tx>
            <c:strRef>
              <c:f>Foglio1!$I$1</c:f>
              <c:strCache>
                <c:ptCount val="1"/>
                <c:pt idx="0">
                  <c:v>Off Zone</c:v>
                </c:pt>
              </c:strCache>
            </c:strRef>
          </c:tx>
          <c:spPr>
            <a:solidFill>
              <a:schemeClr val="accent6">
                <a:lumMod val="40000"/>
                <a:lumOff val="60000"/>
              </a:schemeClr>
            </a:solidFill>
            <a:ln w="6350">
              <a:solidFill>
                <a:schemeClr val="tx1"/>
              </a:solidFill>
            </a:ln>
            <a:effectLst/>
          </c:spPr>
          <c:invertIfNegative val="0"/>
          <c:cat>
            <c:strRef>
              <c:f>Foglio1!$M$3:$M$14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Foglio1!$J$3:$J$14</c:f>
              <c:numCache>
                <c:formatCode>General</c:formatCode>
                <c:ptCount val="12"/>
                <c:pt idx="0">
                  <c:v>5.0380000000000003</c:v>
                </c:pt>
                <c:pt idx="1">
                  <c:v>4.5510000000000002</c:v>
                </c:pt>
                <c:pt idx="2">
                  <c:v>5.0380000000000003</c:v>
                </c:pt>
                <c:pt idx="3">
                  <c:v>4.8760000000000003</c:v>
                </c:pt>
                <c:pt idx="4">
                  <c:v>5.0380000000000003</c:v>
                </c:pt>
                <c:pt idx="5">
                  <c:v>4.8760000000000003</c:v>
                </c:pt>
                <c:pt idx="6">
                  <c:v>5.0380000000000003</c:v>
                </c:pt>
                <c:pt idx="7">
                  <c:v>5.0380000000000003</c:v>
                </c:pt>
                <c:pt idx="8">
                  <c:v>4.875</c:v>
                </c:pt>
                <c:pt idx="9">
                  <c:v>5.0380000000000003</c:v>
                </c:pt>
                <c:pt idx="10">
                  <c:v>4.8760000000000003</c:v>
                </c:pt>
                <c:pt idx="11">
                  <c:v>5.0380000000000003</c:v>
                </c:pt>
              </c:numCache>
            </c:numRef>
          </c:val>
          <c:extLst>
            <c:ext xmlns:c16="http://schemas.microsoft.com/office/drawing/2014/chart" uri="{C3380CC4-5D6E-409C-BE32-E72D297353CC}">
              <c16:uniqueId val="{00000002-A62A-443A-AEB0-42182722D7B7}"/>
            </c:ext>
          </c:extLst>
        </c:ser>
        <c:dLbls>
          <c:showLegendKey val="0"/>
          <c:showVal val="0"/>
          <c:showCatName val="0"/>
          <c:showSerName val="0"/>
          <c:showPercent val="0"/>
          <c:showBubbleSize val="0"/>
        </c:dLbls>
        <c:gapWidth val="150"/>
        <c:overlap val="100"/>
        <c:axId val="421331768"/>
        <c:axId val="421329144"/>
      </c:barChart>
      <c:catAx>
        <c:axId val="421331768"/>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1329144"/>
        <c:crosses val="autoZero"/>
        <c:auto val="1"/>
        <c:lblAlgn val="ctr"/>
        <c:lblOffset val="100"/>
        <c:noMultiLvlLbl val="0"/>
      </c:catAx>
      <c:valAx>
        <c:axId val="421329144"/>
        <c:scaling>
          <c:orientation val="minMax"/>
          <c:max val="40"/>
        </c:scaling>
        <c:delete val="0"/>
        <c:axPos val="l"/>
        <c:majorGridlines>
          <c:spPr>
            <a:ln w="6350"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a:solidFill>
                      <a:sysClr val="windowText" lastClr="000000"/>
                    </a:solidFill>
                    <a:latin typeface="Times New Roman" panose="02020603050405020304" pitchFamily="18" charset="0"/>
                    <a:cs typeface="Times New Roman" panose="02020603050405020304" pitchFamily="18" charset="0"/>
                  </a:rPr>
                  <a:t>Electric energy demand [MWh]</a:t>
                </a:r>
              </a:p>
            </c:rich>
          </c:tx>
          <c:layout>
            <c:manualLayout>
              <c:xMode val="edge"/>
              <c:yMode val="edge"/>
              <c:x val="3.5986456521559934E-2"/>
              <c:y val="0.1365897290555608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6350">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1331768"/>
        <c:crosses val="autoZero"/>
        <c:crossBetween val="between"/>
      </c:valAx>
      <c:spPr>
        <a:noFill/>
        <a:ln w="6350">
          <a:solidFill>
            <a:schemeClr val="tx1">
              <a:lumMod val="15000"/>
              <a:lumOff val="85000"/>
            </a:schemeClr>
          </a:solidFill>
          <a:prstDash val="dashDot"/>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drawing1.xml><?xml version="1.0" encoding="utf-8"?>
<c:userShapes xmlns:c="http://schemas.openxmlformats.org/drawingml/2006/chart">
  <cdr:relSizeAnchor xmlns:cdr="http://schemas.openxmlformats.org/drawingml/2006/chartDrawing">
    <cdr:from>
      <cdr:x>0.17632</cdr:x>
      <cdr:y>0.08226</cdr:y>
    </cdr:from>
    <cdr:to>
      <cdr:x>0.28889</cdr:x>
      <cdr:y>0.18219</cdr:y>
    </cdr:to>
    <cdr:sp macro="" textlink="">
      <cdr:nvSpPr>
        <cdr:cNvPr id="3" name="CasellaDiTesto 3"/>
        <cdr:cNvSpPr txBox="1"/>
      </cdr:nvSpPr>
      <cdr:spPr>
        <a:xfrm xmlns:a="http://schemas.openxmlformats.org/drawingml/2006/main">
          <a:off x="748718" y="228025"/>
          <a:ext cx="478016" cy="276999"/>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latin typeface="Cambria" panose="02040503050406030204" pitchFamily="18" charset="0"/>
              <a:ea typeface="Cambria" panose="02040503050406030204" pitchFamily="18" charset="0"/>
            </a:rPr>
            <a:t>CHP</a:t>
          </a:r>
          <a:endParaRPr lang="en-US" sz="1200" b="1" dirty="0">
            <a:latin typeface="Cambria" panose="02040503050406030204" pitchFamily="18" charset="0"/>
            <a:ea typeface="Cambria" panose="020405030504060302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0.18839</cdr:x>
      <cdr:y>0.10059</cdr:y>
    </cdr:from>
    <cdr:to>
      <cdr:x>0.30102</cdr:x>
      <cdr:y>0.20051</cdr:y>
    </cdr:to>
    <cdr:sp macro="" textlink="">
      <cdr:nvSpPr>
        <cdr:cNvPr id="2" name="CasellaDiTesto 3"/>
        <cdr:cNvSpPr txBox="1"/>
      </cdr:nvSpPr>
      <cdr:spPr>
        <a:xfrm xmlns:a="http://schemas.openxmlformats.org/drawingml/2006/main">
          <a:off x="799518" y="278825"/>
          <a:ext cx="478016" cy="276999"/>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latin typeface="Cambria" panose="02040503050406030204" pitchFamily="18" charset="0"/>
              <a:ea typeface="Cambria" panose="02040503050406030204" pitchFamily="18" charset="0"/>
            </a:rPr>
            <a:t>CHP</a:t>
          </a:r>
          <a:endParaRPr lang="en-US" sz="1200" b="1" dirty="0">
            <a:latin typeface="Cambria" panose="02040503050406030204" pitchFamily="18" charset="0"/>
            <a:ea typeface="Cambria" panose="020405030504060302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0.18839</cdr:x>
      <cdr:y>0.10059</cdr:y>
    </cdr:from>
    <cdr:to>
      <cdr:x>0.30102</cdr:x>
      <cdr:y>0.20051</cdr:y>
    </cdr:to>
    <cdr:sp macro="" textlink="">
      <cdr:nvSpPr>
        <cdr:cNvPr id="2" name="CasellaDiTesto 3"/>
        <cdr:cNvSpPr txBox="1"/>
      </cdr:nvSpPr>
      <cdr:spPr>
        <a:xfrm xmlns:a="http://schemas.openxmlformats.org/drawingml/2006/main">
          <a:off x="799518" y="278825"/>
          <a:ext cx="478016" cy="276999"/>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latin typeface="Cambria" panose="02040503050406030204" pitchFamily="18" charset="0"/>
              <a:ea typeface="Cambria" panose="02040503050406030204" pitchFamily="18" charset="0"/>
            </a:rPr>
            <a:t>CHP</a:t>
          </a:r>
          <a:endParaRPr lang="en-US" sz="1200" b="1" dirty="0">
            <a:latin typeface="Cambria" panose="02040503050406030204" pitchFamily="18" charset="0"/>
            <a:ea typeface="Cambria" panose="020405030504060302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D36E59-571B-470C-9F40-7159E978EF45}" type="datetimeFigureOut">
              <a:rPr lang="en-US" smtClean="0"/>
              <a:t>3/11/2022</a:t>
            </a:fld>
            <a:endParaRPr lang="en-US"/>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10896C-F3BB-4A81-B99F-39DA9E8D3571}" type="slidenum">
              <a:rPr lang="en-US" smtClean="0"/>
              <a:t>‹N›</a:t>
            </a:fld>
            <a:endParaRPr lang="en-US" dirty="0"/>
          </a:p>
        </p:txBody>
      </p:sp>
    </p:spTree>
    <p:extLst>
      <p:ext uri="{BB962C8B-B14F-4D97-AF65-F5344CB8AC3E}">
        <p14:creationId xmlns:p14="http://schemas.microsoft.com/office/powerpoint/2010/main" val="778104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89E6B-1511-4FDF-9EFA-B4B1A9B7D95F}" type="datetimeFigureOut">
              <a:rPr lang="en-US" smtClean="0"/>
              <a:t>3/11/2022</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E8AA1-7EBB-4793-A1FB-ED7A33931770}" type="slidenum">
              <a:rPr lang="en-US" smtClean="0"/>
              <a:t>‹N›</a:t>
            </a:fld>
            <a:endParaRPr lang="en-US"/>
          </a:p>
        </p:txBody>
      </p:sp>
    </p:spTree>
    <p:extLst>
      <p:ext uri="{BB962C8B-B14F-4D97-AF65-F5344CB8AC3E}">
        <p14:creationId xmlns:p14="http://schemas.microsoft.com/office/powerpoint/2010/main" val="35861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smtClean="0"/>
          </a:p>
        </p:txBody>
      </p:sp>
      <p:sp>
        <p:nvSpPr>
          <p:cNvPr id="4" name="Segnaposto numero diapositiva 3"/>
          <p:cNvSpPr>
            <a:spLocks noGrp="1"/>
          </p:cNvSpPr>
          <p:nvPr>
            <p:ph type="sldNum" sz="quarter" idx="10"/>
          </p:nvPr>
        </p:nvSpPr>
        <p:spPr/>
        <p:txBody>
          <a:bodyPr/>
          <a:lstStyle/>
          <a:p>
            <a:fld id="{61EE8AA1-7EBB-4793-A1FB-ED7A33931770}" type="slidenum">
              <a:rPr lang="en-US" smtClean="0"/>
              <a:t>1</a:t>
            </a:fld>
            <a:endParaRPr lang="en-US"/>
          </a:p>
        </p:txBody>
      </p:sp>
    </p:spTree>
    <p:extLst>
      <p:ext uri="{BB962C8B-B14F-4D97-AF65-F5344CB8AC3E}">
        <p14:creationId xmlns:p14="http://schemas.microsoft.com/office/powerpoint/2010/main" val="368672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Consideriamo </a:t>
            </a:r>
            <a:r>
              <a:rPr lang="it-IT" dirty="0" smtClean="0"/>
              <a:t>dei sistemi multi-energia composti da pannelli fotovoltaici per la produzione di energia elettrica, da cogeneratori che consentono la produzione contemporanea di energia termica ed elettrica. Da pompe di calore reversibili ad aria che producono energia termica in inverno ed energia frigorifera in estate. </a:t>
            </a:r>
          </a:p>
          <a:p>
            <a:endParaRPr lang="it-IT" dirty="0" smtClean="0"/>
          </a:p>
          <a:p>
            <a:r>
              <a:rPr lang="it-IT" dirty="0" smtClean="0"/>
              <a:t>Inoltre vengono anche considerati sistemi dei ausiliari, tipo una caldaia e un </a:t>
            </a:r>
            <a:r>
              <a:rPr lang="it-IT" dirty="0" err="1" smtClean="0"/>
              <a:t>chiller</a:t>
            </a:r>
            <a:r>
              <a:rPr lang="it-IT" dirty="0" smtClean="0"/>
              <a:t>, che vengono usati come sistemi di back-up. Ossia questi sistemi vengono usati per coprire l’energia termica e frigorifera non soddisfatta dagli altri sistemi. Quindi, in questo caso la caldaia produce l’eventuale calore non soddisfatto dal CHP e dalle pompe di calore, mentre il </a:t>
            </a:r>
            <a:r>
              <a:rPr lang="it-IT" dirty="0" err="1" smtClean="0"/>
              <a:t>chiller</a:t>
            </a:r>
            <a:r>
              <a:rPr lang="it-IT" dirty="0" smtClean="0"/>
              <a:t> produce il freddo non soddisfatto dalle pompe di calore reversibili</a:t>
            </a:r>
            <a:r>
              <a:rPr lang="it-IT" baseline="0" dirty="0" smtClean="0"/>
              <a:t> e dal frigorifero ad assorbimento.</a:t>
            </a:r>
            <a:endParaRPr lang="it-IT" dirty="0" smtClean="0"/>
          </a:p>
          <a:p>
            <a:endParaRPr lang="it-IT" dirty="0" smtClean="0"/>
          </a:p>
          <a:p>
            <a:r>
              <a:rPr lang="it-IT" dirty="0" smtClean="0"/>
              <a:t>nel </a:t>
            </a:r>
            <a:r>
              <a:rPr lang="it-IT" dirty="0" smtClean="0"/>
              <a:t>nostro caso il collegamento con la rete è biunivoco, cioè esiste la possibilità di prelievo e di immissione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Infine</a:t>
            </a:r>
            <a:r>
              <a:rPr lang="en-US" dirty="0" smtClean="0"/>
              <a:t>,</a:t>
            </a:r>
            <a:r>
              <a:rPr lang="it-IT" dirty="0" smtClean="0"/>
              <a:t> </a:t>
            </a:r>
            <a:r>
              <a:rPr lang="it-IT" dirty="0" err="1" smtClean="0"/>
              <a:t>ll</a:t>
            </a:r>
            <a:r>
              <a:rPr lang="it-IT" dirty="0" smtClean="0"/>
              <a:t> calore prodotto dal CHP  se non viene utilizzato immediatamente, viene immagazzinato in un accumulo termico per poter essere utilizzato in n altro momento.</a:t>
            </a:r>
          </a:p>
          <a:p>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10</a:t>
            </a:fld>
            <a:endParaRPr lang="en-US"/>
          </a:p>
        </p:txBody>
      </p:sp>
    </p:spTree>
    <p:extLst>
      <p:ext uri="{BB962C8B-B14F-4D97-AF65-F5344CB8AC3E}">
        <p14:creationId xmlns:p14="http://schemas.microsoft.com/office/powerpoint/2010/main" val="418933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baseline="0" dirty="0" err="1" smtClean="0">
                <a:solidFill>
                  <a:schemeClr val="tx1"/>
                </a:solidFill>
                <a:effectLst/>
                <a:latin typeface="+mn-lt"/>
                <a:ea typeface="+mn-ea"/>
                <a:cs typeface="+mn-cs"/>
              </a:rPr>
              <a:t>L’analisi</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e la </a:t>
            </a:r>
            <a:r>
              <a:rPr lang="en-GB" sz="1200" kern="1200" baseline="0" dirty="0" err="1" smtClean="0">
                <a:solidFill>
                  <a:schemeClr val="tx1"/>
                </a:solidFill>
                <a:effectLst/>
                <a:latin typeface="+mn-lt"/>
                <a:ea typeface="+mn-ea"/>
                <a:cs typeface="+mn-cs"/>
              </a:rPr>
              <a:t>simulazione</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questi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sistemi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viene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condotta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su</a:t>
            </a:r>
            <a:r>
              <a:rPr lang="en-GB" sz="1200" kern="1200" baseline="0" dirty="0" smtClean="0">
                <a:solidFill>
                  <a:schemeClr val="tx1"/>
                </a:solidFill>
                <a:effectLst/>
                <a:latin typeface="+mn-lt"/>
                <a:ea typeface="+mn-ea"/>
                <a:cs typeface="+mn-cs"/>
              </a:rPr>
              <a:t> base </a:t>
            </a:r>
            <a:r>
              <a:rPr lang="en-GB" sz="1200" kern="1200" baseline="0" dirty="0" err="1" smtClean="0">
                <a:solidFill>
                  <a:schemeClr val="tx1"/>
                </a:solidFill>
                <a:effectLst/>
                <a:latin typeface="+mn-lt"/>
                <a:ea typeface="+mn-ea"/>
                <a:cs typeface="+mn-cs"/>
              </a:rPr>
              <a:t>oraria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quindi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modello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va</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simulare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nostro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sistema</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calcola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ora</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ora</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poduzione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energetica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dai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diversi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sistemi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calcola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anche</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loro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efficienza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combustibile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usato</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soddisfare</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richiesta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dell’edificio</a:t>
            </a:r>
            <a:r>
              <a:rPr lang="en-GB" sz="1200" kern="1200" baseline="0" dirty="0" smtClean="0">
                <a:solidFill>
                  <a:schemeClr val="tx1"/>
                </a:solidFill>
                <a:effectLst/>
                <a:latin typeface="+mn-lt"/>
                <a:ea typeface="+mn-ea"/>
                <a:cs typeface="+mn-cs"/>
              </a:rPr>
              <a: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la </a:t>
            </a:r>
            <a:r>
              <a:rPr lang="en-GB" sz="1200" kern="1200" baseline="0" dirty="0" smtClean="0">
                <a:solidFill>
                  <a:schemeClr val="tx1"/>
                </a:solidFill>
                <a:effectLst/>
                <a:latin typeface="+mn-lt"/>
                <a:ea typeface="+mn-ea"/>
                <a:cs typeface="+mn-cs"/>
              </a:rPr>
              <a:t>prima </a:t>
            </a:r>
            <a:r>
              <a:rPr lang="en-GB" sz="1200" kern="1200" baseline="0" dirty="0" err="1" smtClean="0">
                <a:solidFill>
                  <a:schemeClr val="tx1"/>
                </a:solidFill>
                <a:effectLst/>
                <a:latin typeface="+mn-lt"/>
                <a:ea typeface="+mn-ea"/>
                <a:cs typeface="+mn-cs"/>
              </a:rPr>
              <a:t>equazione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rappresenta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bilancio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della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produzione</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energia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termica</a:t>
            </a:r>
            <a:r>
              <a:rPr lang="en-GB" sz="1200" kern="1200" baseline="0" dirty="0" smtClean="0">
                <a:solidFill>
                  <a:schemeClr val="tx1"/>
                </a:solidFill>
                <a:effectLst/>
                <a:latin typeface="+mn-lt"/>
                <a:ea typeface="+mn-ea"/>
                <a:cs typeface="+mn-cs"/>
              </a:rPr>
              <a:t>, dove a </a:t>
            </a:r>
            <a:r>
              <a:rPr lang="en-GB" sz="1200" kern="1200" baseline="0" dirty="0" err="1" smtClean="0">
                <a:solidFill>
                  <a:schemeClr val="tx1"/>
                </a:solidFill>
                <a:effectLst/>
                <a:latin typeface="+mn-lt"/>
                <a:ea typeface="+mn-ea"/>
                <a:cs typeface="+mn-cs"/>
              </a:rPr>
              <a:t>sinistra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abbiamo</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richiesta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termica</a:t>
            </a:r>
            <a:r>
              <a:rPr lang="en-GB" sz="1200" kern="1200" baseline="0" dirty="0" smtClean="0">
                <a:solidFill>
                  <a:schemeClr val="tx1"/>
                </a:solidFill>
                <a:effectLst/>
                <a:latin typeface="+mn-lt"/>
                <a:ea typeface="+mn-ea"/>
                <a:cs typeface="+mn-cs"/>
              </a:rPr>
              <a:t> e a </a:t>
            </a:r>
            <a:r>
              <a:rPr lang="en-GB" sz="1200" kern="1200" baseline="0" dirty="0" err="1" smtClean="0">
                <a:solidFill>
                  <a:schemeClr val="tx1"/>
                </a:solidFill>
                <a:effectLst/>
                <a:latin typeface="+mn-lt"/>
                <a:ea typeface="+mn-ea"/>
                <a:cs typeface="+mn-cs"/>
              </a:rPr>
              <a:t>destra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abbiamo</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produzione</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energia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dai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diversi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sistemi</a:t>
            </a:r>
            <a:r>
              <a:rPr lang="en-GB" sz="1200" kern="1200" baseline="0" dirty="0" smtClean="0">
                <a:solidFill>
                  <a:schemeClr val="tx1"/>
                </a:solidFill>
                <a:effectLst/>
                <a:latin typeface="+mn-lt"/>
                <a:ea typeface="+mn-ea"/>
                <a:cs typeface="+mn-cs"/>
              </a:rPr>
              <a: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Poi, la </a:t>
            </a:r>
            <a:r>
              <a:rPr lang="en-GB" sz="1200" kern="1200" baseline="0" dirty="0" err="1" smtClean="0">
                <a:solidFill>
                  <a:schemeClr val="tx1"/>
                </a:solidFill>
                <a:effectLst/>
                <a:latin typeface="+mn-lt"/>
                <a:ea typeface="+mn-ea"/>
                <a:cs typeface="+mn-cs"/>
              </a:rPr>
              <a:t>seconda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equazione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rappresenta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bilancio</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energia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fredda</a:t>
            </a:r>
            <a:r>
              <a:rPr lang="en-GB" sz="1200" kern="1200" baseline="0" dirty="0" smtClean="0">
                <a:solidFill>
                  <a:schemeClr val="tx1"/>
                </a:solidFill>
                <a:effectLst/>
                <a:latin typeface="+mn-lt"/>
                <a:ea typeface="+mn-ea"/>
                <a:cs typeface="+mn-cs"/>
              </a:rPr>
              <a:t>, dove a </a:t>
            </a:r>
            <a:r>
              <a:rPr lang="en-GB" sz="1200" kern="1200" baseline="0" dirty="0" err="1" smtClean="0">
                <a:solidFill>
                  <a:schemeClr val="tx1"/>
                </a:solidFill>
                <a:effectLst/>
                <a:latin typeface="+mn-lt"/>
                <a:ea typeface="+mn-ea"/>
                <a:cs typeface="+mn-cs"/>
              </a:rPr>
              <a:t>sinistra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abbiamo</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richiesta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fredda</a:t>
            </a:r>
            <a:r>
              <a:rPr lang="en-GB" sz="1200" kern="1200" baseline="0" dirty="0" smtClean="0">
                <a:solidFill>
                  <a:schemeClr val="tx1"/>
                </a:solidFill>
                <a:effectLst/>
                <a:latin typeface="+mn-lt"/>
                <a:ea typeface="+mn-ea"/>
                <a:cs typeface="+mn-cs"/>
              </a:rPr>
              <a:t> del </a:t>
            </a:r>
            <a:r>
              <a:rPr lang="en-GB" sz="1200" kern="1200" baseline="0" dirty="0" err="1" smtClean="0">
                <a:solidFill>
                  <a:schemeClr val="tx1"/>
                </a:solidFill>
                <a:effectLst/>
                <a:latin typeface="+mn-lt"/>
                <a:ea typeface="+mn-ea"/>
                <a:cs typeface="+mn-cs"/>
              </a:rPr>
              <a:t>sistema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mentre</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destra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abbiamo</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porduzione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della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pompa</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calore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frigorifero</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compressione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infine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frigorifero</a:t>
            </a:r>
            <a:r>
              <a:rPr lang="en-GB" sz="1200" kern="1200" baseline="0" dirty="0" smtClean="0">
                <a:solidFill>
                  <a:schemeClr val="tx1"/>
                </a:solidFill>
                <a:effectLst/>
                <a:latin typeface="+mn-lt"/>
                <a:ea typeface="+mn-ea"/>
                <a:cs typeface="+mn-cs"/>
              </a:rPr>
              <a:t> ad </a:t>
            </a:r>
            <a:r>
              <a:rPr lang="en-GB" sz="1200" kern="1200" baseline="0" dirty="0" err="1" smtClean="0">
                <a:solidFill>
                  <a:schemeClr val="tx1"/>
                </a:solidFill>
                <a:effectLst/>
                <a:latin typeface="+mn-lt"/>
                <a:ea typeface="+mn-ea"/>
                <a:cs typeface="+mn-cs"/>
              </a:rPr>
              <a:t>assorbimento</a:t>
            </a:r>
            <a:r>
              <a:rPr lang="en-GB" sz="1200" kern="1200" baseline="0" dirty="0" smtClean="0">
                <a:solidFill>
                  <a:schemeClr val="tx1"/>
                </a:solidFill>
                <a:effectLst/>
                <a:latin typeface="+mn-lt"/>
                <a:ea typeface="+mn-ea"/>
                <a:cs typeface="+mn-cs"/>
              </a:rPr>
              <a: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Poi, La </a:t>
            </a:r>
            <a:r>
              <a:rPr lang="en-GB" sz="1200" kern="1200" baseline="0" dirty="0" err="1" smtClean="0">
                <a:solidFill>
                  <a:schemeClr val="tx1"/>
                </a:solidFill>
                <a:effectLst/>
                <a:latin typeface="+mn-lt"/>
                <a:ea typeface="+mn-ea"/>
                <a:cs typeface="+mn-cs"/>
              </a:rPr>
              <a:t>terza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equazione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invece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rappresenta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bilancio</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energia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elettrica</a:t>
            </a:r>
            <a:r>
              <a:rPr lang="en-GB" sz="1200" kern="1200" baseline="0" dirty="0" smtClean="0">
                <a:solidFill>
                  <a:schemeClr val="tx1"/>
                </a:solidFill>
                <a:effectLst/>
                <a:latin typeface="+mn-lt"/>
                <a:ea typeface="+mn-ea"/>
                <a:cs typeface="+mn-cs"/>
              </a:rPr>
              <a:t>, dove a </a:t>
            </a:r>
            <a:r>
              <a:rPr lang="en-GB" sz="1200" kern="1200" baseline="0" dirty="0" err="1" smtClean="0">
                <a:solidFill>
                  <a:schemeClr val="tx1"/>
                </a:solidFill>
                <a:effectLst/>
                <a:latin typeface="+mn-lt"/>
                <a:ea typeface="+mn-ea"/>
                <a:cs typeface="+mn-cs"/>
              </a:rPr>
              <a:t>sinistra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abbiamo</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richiesta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elettrica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dell’edificio</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delle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pompe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perchè</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abbiamo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anche</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possibilità</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autoconsumare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l’energia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elettrica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prodotta</a:t>
            </a:r>
            <a:r>
              <a:rPr lang="en-GB" sz="1200" kern="1200" baseline="0" dirty="0" smtClean="0">
                <a:solidFill>
                  <a:schemeClr val="tx1"/>
                </a:solidFill>
                <a:effectLst/>
                <a:latin typeface="+mn-lt"/>
                <a:ea typeface="+mn-ea"/>
                <a:cs typeface="+mn-cs"/>
              </a:rPr>
              <a:t> dal PV </a:t>
            </a:r>
            <a:r>
              <a:rPr lang="en-GB" sz="1200" kern="1200" baseline="0" dirty="0" err="1" smtClean="0">
                <a:solidFill>
                  <a:schemeClr val="tx1"/>
                </a:solidFill>
                <a:effectLst/>
                <a:latin typeface="+mn-lt"/>
                <a:ea typeface="+mn-ea"/>
                <a:cs typeface="+mn-cs"/>
              </a:rPr>
              <a:t>ed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CHP per </a:t>
            </a:r>
            <a:r>
              <a:rPr lang="en-GB" sz="1200" kern="1200" baseline="0" dirty="0" err="1" smtClean="0">
                <a:solidFill>
                  <a:schemeClr val="tx1"/>
                </a:solidFill>
                <a:effectLst/>
                <a:latin typeface="+mn-lt"/>
                <a:ea typeface="+mn-ea"/>
                <a:cs typeface="+mn-cs"/>
              </a:rPr>
              <a:t>alimentare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pompe</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calore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mentre</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sinistra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abbiamo</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produzione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elettrica</a:t>
            </a:r>
            <a:r>
              <a:rPr lang="en-GB" sz="1200" kern="1200" baseline="0" dirty="0" smtClean="0">
                <a:solidFill>
                  <a:schemeClr val="tx1"/>
                </a:solidFill>
                <a:effectLst/>
                <a:latin typeface="+mn-lt"/>
                <a:ea typeface="+mn-ea"/>
                <a:cs typeface="+mn-cs"/>
              </a:rPr>
              <a:t> dal CHP, dal PV e poi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termine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della</a:t>
            </a:r>
            <a:r>
              <a:rPr lang="en-GB" sz="1200" kern="1200" baseline="0" dirty="0" smtClean="0">
                <a:solidFill>
                  <a:schemeClr val="tx1"/>
                </a:solidFill>
                <a:effectLst/>
                <a:latin typeface="+mn-lt"/>
                <a:ea typeface="+mn-ea"/>
                <a:cs typeface="+mn-cs"/>
              </a:rPr>
              <a:t> rete </a:t>
            </a:r>
            <a:r>
              <a:rPr lang="en-GB" sz="1200" kern="1200" baseline="0" dirty="0" err="1" smtClean="0">
                <a:solidFill>
                  <a:schemeClr val="tx1"/>
                </a:solidFill>
                <a:effectLst/>
                <a:latin typeface="+mn-lt"/>
                <a:ea typeface="+mn-ea"/>
                <a:cs typeface="+mn-cs"/>
              </a:rPr>
              <a:t>nazionale</a:t>
            </a:r>
            <a:r>
              <a:rPr lang="en-GB" sz="1200" kern="1200" baseline="0" dirty="0" smtClean="0">
                <a:solidFill>
                  <a:schemeClr val="tx1"/>
                </a:solidFill>
                <a:effectLst/>
                <a:latin typeface="+mn-lt"/>
                <a:ea typeface="+mn-ea"/>
                <a:cs typeface="+mn-cs"/>
              </a:rPr>
              <a: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Il </a:t>
            </a:r>
            <a:r>
              <a:rPr lang="en-GB" sz="1200" kern="1200" baseline="0" dirty="0" err="1" smtClean="0">
                <a:solidFill>
                  <a:schemeClr val="tx1"/>
                </a:solidFill>
                <a:effectLst/>
                <a:latin typeface="+mn-lt"/>
                <a:ea typeface="+mn-ea"/>
                <a:cs typeface="+mn-cs"/>
              </a:rPr>
              <a:t>termine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della</a:t>
            </a:r>
            <a:r>
              <a:rPr lang="en-GB" sz="1200" kern="1200" baseline="0" dirty="0" smtClean="0">
                <a:solidFill>
                  <a:schemeClr val="tx1"/>
                </a:solidFill>
                <a:effectLst/>
                <a:latin typeface="+mn-lt"/>
                <a:ea typeface="+mn-ea"/>
                <a:cs typeface="+mn-cs"/>
              </a:rPr>
              <a:t> grid </a:t>
            </a:r>
            <a:r>
              <a:rPr lang="en-GB" sz="1200" kern="1200" baseline="0" dirty="0" err="1" smtClean="0">
                <a:solidFill>
                  <a:schemeClr val="tx1"/>
                </a:solidFill>
                <a:effectLst/>
                <a:latin typeface="+mn-lt"/>
                <a:ea typeface="+mn-ea"/>
                <a:cs typeface="+mn-cs"/>
              </a:rPr>
              <a:t>può</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essere</a:t>
            </a:r>
            <a:r>
              <a:rPr lang="en-GB" sz="1200" kern="1200" baseline="0" dirty="0" smtClean="0">
                <a:solidFill>
                  <a:schemeClr val="tx1"/>
                </a:solidFill>
                <a:effectLst/>
                <a:latin typeface="+mn-lt"/>
                <a:ea typeface="+mn-ea"/>
                <a:cs typeface="+mn-cs"/>
              </a:rPr>
              <a:t> o </a:t>
            </a:r>
            <a:r>
              <a:rPr lang="en-GB" sz="1200" kern="1200" baseline="0" dirty="0" err="1" smtClean="0">
                <a:solidFill>
                  <a:schemeClr val="tx1"/>
                </a:solidFill>
                <a:effectLst/>
                <a:latin typeface="+mn-lt"/>
                <a:ea typeface="+mn-ea"/>
                <a:cs typeface="+mn-cs"/>
              </a:rPr>
              <a:t>positivo</a:t>
            </a:r>
            <a:r>
              <a:rPr lang="en-GB" sz="1200" kern="1200" baseline="0" dirty="0" smtClean="0">
                <a:solidFill>
                  <a:schemeClr val="tx1"/>
                </a:solidFill>
                <a:effectLst/>
                <a:latin typeface="+mn-lt"/>
                <a:ea typeface="+mn-ea"/>
                <a:cs typeface="+mn-cs"/>
              </a:rPr>
              <a:t> o </a:t>
            </a:r>
            <a:r>
              <a:rPr lang="en-GB" sz="1200" kern="1200" baseline="0" dirty="0" err="1" smtClean="0">
                <a:solidFill>
                  <a:schemeClr val="tx1"/>
                </a:solidFill>
                <a:effectLst/>
                <a:latin typeface="+mn-lt"/>
                <a:ea typeface="+mn-ea"/>
                <a:cs typeface="+mn-cs"/>
              </a:rPr>
              <a:t>negativo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nel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senso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che</a:t>
            </a:r>
            <a:r>
              <a:rPr lang="en-GB" sz="1200" kern="1200" baseline="0" dirty="0" smtClean="0">
                <a:solidFill>
                  <a:schemeClr val="tx1"/>
                </a:solidFill>
                <a:effectLst/>
                <a:latin typeface="+mn-lt"/>
                <a:ea typeface="+mn-ea"/>
                <a:cs typeface="+mn-cs"/>
              </a:rPr>
              <a:t>, se la </a:t>
            </a:r>
            <a:r>
              <a:rPr lang="en-GB" sz="1200" kern="1200" baseline="0" dirty="0" err="1" smtClean="0">
                <a:solidFill>
                  <a:schemeClr val="tx1"/>
                </a:solidFill>
                <a:effectLst/>
                <a:latin typeface="+mn-lt"/>
                <a:ea typeface="+mn-ea"/>
                <a:cs typeface="+mn-cs"/>
              </a:rPr>
              <a:t>produzione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elettrica</a:t>
            </a:r>
            <a:r>
              <a:rPr lang="en-GB" sz="1200" kern="1200" baseline="0" dirty="0" smtClean="0">
                <a:solidFill>
                  <a:schemeClr val="tx1"/>
                </a:solidFill>
                <a:effectLst/>
                <a:latin typeface="+mn-lt"/>
                <a:ea typeface="+mn-ea"/>
                <a:cs typeface="+mn-cs"/>
              </a:rPr>
              <a:t> del PV e del CHP è </a:t>
            </a:r>
            <a:r>
              <a:rPr lang="en-GB" sz="1200" kern="1200" baseline="0" dirty="0" err="1" smtClean="0">
                <a:solidFill>
                  <a:schemeClr val="tx1"/>
                </a:solidFill>
                <a:effectLst/>
                <a:latin typeface="+mn-lt"/>
                <a:ea typeface="+mn-ea"/>
                <a:cs typeface="+mn-cs"/>
              </a:rPr>
              <a:t>minore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della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domanda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allora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questo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termine</a:t>
            </a:r>
            <a:r>
              <a:rPr lang="en-GB" sz="1200" kern="1200" baseline="0" dirty="0" smtClean="0">
                <a:solidFill>
                  <a:schemeClr val="tx1"/>
                </a:solidFill>
                <a:effectLst/>
                <a:latin typeface="+mn-lt"/>
                <a:ea typeface="+mn-ea"/>
                <a:cs typeface="+mn-cs"/>
              </a:rPr>
              <a:t> è </a:t>
            </a:r>
            <a:r>
              <a:rPr lang="en-GB" sz="1200" kern="1200" baseline="0" dirty="0" err="1" smtClean="0">
                <a:solidFill>
                  <a:schemeClr val="tx1"/>
                </a:solidFill>
                <a:effectLst/>
                <a:latin typeface="+mn-lt"/>
                <a:ea typeface="+mn-ea"/>
                <a:cs typeface="+mn-cs"/>
              </a:rPr>
              <a:t>positivo</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rappresenta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l’energia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elettrica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prelevata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dalla</a:t>
            </a:r>
            <a:r>
              <a:rPr lang="en-GB" sz="1200" kern="1200" baseline="0" dirty="0" smtClean="0">
                <a:solidFill>
                  <a:schemeClr val="tx1"/>
                </a:solidFill>
                <a:effectLst/>
                <a:latin typeface="+mn-lt"/>
                <a:ea typeface="+mn-ea"/>
                <a:cs typeface="+mn-cs"/>
              </a:rPr>
              <a:t> rete, in </a:t>
            </a:r>
            <a:r>
              <a:rPr lang="en-GB" sz="1200" kern="1200" baseline="0" dirty="0" err="1" smtClean="0">
                <a:solidFill>
                  <a:schemeClr val="tx1"/>
                </a:solidFill>
                <a:effectLst/>
                <a:latin typeface="+mn-lt"/>
                <a:ea typeface="+mn-ea"/>
                <a:cs typeface="+mn-cs"/>
              </a:rPr>
              <a:t>caso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contrario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questo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termine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diventa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negativo</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rappresenta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l’energia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elettrica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immessa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nella</a:t>
            </a:r>
            <a:r>
              <a:rPr lang="en-GB" sz="1200" kern="1200" baseline="0" dirty="0" smtClean="0">
                <a:solidFill>
                  <a:schemeClr val="tx1"/>
                </a:solidFill>
                <a:effectLst/>
                <a:latin typeface="+mn-lt"/>
                <a:ea typeface="+mn-ea"/>
                <a:cs typeface="+mn-cs"/>
              </a:rPr>
              <a:t> rete. </a:t>
            </a:r>
            <a:r>
              <a:rPr lang="en-GB" sz="1200" kern="1200" baseline="0" dirty="0" err="1" smtClean="0">
                <a:solidFill>
                  <a:schemeClr val="tx1"/>
                </a:solidFill>
                <a:effectLst/>
                <a:latin typeface="+mn-lt"/>
                <a:ea typeface="+mn-ea"/>
                <a:cs typeface="+mn-cs"/>
              </a:rPr>
              <a:t>Quindi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rappresenta</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sovraproduzione</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energia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elettrica</a:t>
            </a:r>
            <a:r>
              <a:rPr lang="en-GB" sz="1200" kern="1200" baseline="0" dirty="0" smtClean="0">
                <a:solidFill>
                  <a:schemeClr val="tx1"/>
                </a:solidFill>
                <a:effectLst/>
                <a:latin typeface="+mn-lt"/>
                <a:ea typeface="+mn-ea"/>
                <a:cs typeface="+mn-cs"/>
              </a:rPr>
              <a:t> da parte del CHP e del PV.</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Ad </a:t>
            </a:r>
            <a:r>
              <a:rPr lang="en-GB" sz="1200" kern="1200" baseline="0" dirty="0" err="1" smtClean="0">
                <a:solidFill>
                  <a:schemeClr val="tx1"/>
                </a:solidFill>
                <a:effectLst/>
                <a:latin typeface="+mn-lt"/>
                <a:ea typeface="+mn-ea"/>
                <a:cs typeface="+mn-cs"/>
              </a:rPr>
              <a:t>ogni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ora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dell’anno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nostro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modello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deve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assicurare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soddisfacimento</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quesi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bilanci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energetici</a:t>
            </a:r>
            <a:r>
              <a:rPr lang="en-GB" sz="1200" kern="1200" baseline="0" dirty="0" smtClean="0">
                <a:solidFill>
                  <a:schemeClr val="tx1"/>
                </a:solidFill>
                <a:effectLst/>
                <a:latin typeface="+mn-lt"/>
                <a:ea typeface="+mn-ea"/>
                <a:cs typeface="+mn-cs"/>
              </a:rPr>
              <a:t>.</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1EE8AA1-7EBB-4793-A1FB-ED7A33931770}" type="slidenum">
              <a:rPr lang="en-US" smtClean="0"/>
              <a:t>11</a:t>
            </a:fld>
            <a:endParaRPr lang="en-US"/>
          </a:p>
        </p:txBody>
      </p:sp>
    </p:spTree>
    <p:extLst>
      <p:ext uri="{BB962C8B-B14F-4D97-AF65-F5344CB8AC3E}">
        <p14:creationId xmlns:p14="http://schemas.microsoft.com/office/powerpoint/2010/main" val="4536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Times New Roman" panose="02020603050405020304" pitchFamily="18" charset="0"/>
                <a:cs typeface="Times New Roman" panose="02020603050405020304" pitchFamily="18" charset="0"/>
              </a:rPr>
              <a:t>Lo</a:t>
            </a:r>
            <a:r>
              <a:rPr lang="it-IT" sz="1200" baseline="0" dirty="0" smtClean="0">
                <a:latin typeface="Times New Roman" panose="02020603050405020304" pitchFamily="18" charset="0"/>
                <a:cs typeface="Times New Roman" panose="02020603050405020304" pitchFamily="18" charset="0"/>
              </a:rPr>
              <a:t> scopo è quello di dimensionare il sistema </a:t>
            </a:r>
            <a:r>
              <a:rPr lang="it-IT" sz="1200" baseline="0" dirty="0" err="1" smtClean="0">
                <a:latin typeface="Times New Roman" panose="02020603050405020304" pitchFamily="18" charset="0"/>
                <a:cs typeface="Times New Roman" panose="02020603050405020304" pitchFamily="18" charset="0"/>
              </a:rPr>
              <a:t>minimizzado</a:t>
            </a:r>
            <a:r>
              <a:rPr lang="it-IT" sz="1200" baseline="0" dirty="0" smtClean="0">
                <a:latin typeface="Times New Roman" panose="02020603050405020304" pitchFamily="18" charset="0"/>
                <a:cs typeface="Times New Roman" panose="02020603050405020304" pitchFamily="18" charset="0"/>
              </a:rPr>
              <a:t> il consumo di energia primaria durante la fase di funzionamento e la fase di </a:t>
            </a:r>
            <a:r>
              <a:rPr lang="it-IT" sz="1200" baseline="0" dirty="0" smtClean="0">
                <a:latin typeface="Times New Roman" panose="02020603050405020304" pitchFamily="18" charset="0"/>
                <a:cs typeface="Times New Roman" panose="02020603050405020304" pitchFamily="18" charset="0"/>
              </a:rPr>
              <a:t>costruzione </a:t>
            </a:r>
            <a:endParaRPr lang="it-IT"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dirty="0" smtClean="0">
              <a:latin typeface="Times New Roman" panose="02020603050405020304" pitchFamily="18" charset="0"/>
              <a:cs typeface="Times New Roman" panose="02020603050405020304" pitchFamily="18" charset="0"/>
            </a:endParaRPr>
          </a:p>
          <a:p>
            <a:r>
              <a:rPr lang="en-US" sz="1200" dirty="0" smtClean="0">
                <a:latin typeface="+mn-lt"/>
                <a:cs typeface="+mn-cs"/>
              </a:rPr>
              <a:t>La</a:t>
            </a:r>
            <a:r>
              <a:rPr lang="en-US" sz="1200" baseline="0" dirty="0" smtClean="0">
                <a:latin typeface="+mn-lt"/>
                <a:cs typeface="+mn-cs"/>
              </a:rPr>
              <a:t> </a:t>
            </a:r>
            <a:r>
              <a:rPr lang="en-US" sz="1200" baseline="0" dirty="0" smtClean="0">
                <a:latin typeface="+mn-lt"/>
                <a:cs typeface="+mn-cs"/>
              </a:rPr>
              <a:t>prima </a:t>
            </a:r>
            <a:r>
              <a:rPr lang="en-US" sz="1200" baseline="0" dirty="0" err="1" smtClean="0">
                <a:latin typeface="+mn-lt"/>
                <a:cs typeface="+mn-cs"/>
              </a:rPr>
              <a:t>equazione</a:t>
            </a:r>
            <a:r>
              <a:rPr lang="en-US" sz="1200" baseline="0" dirty="0" smtClean="0">
                <a:latin typeface="+mn-lt"/>
                <a:cs typeface="+mn-cs"/>
              </a:rPr>
              <a:t> </a:t>
            </a:r>
            <a:r>
              <a:rPr lang="en-GB" sz="1200" kern="1200" baseline="0" dirty="0" err="1" smtClean="0">
                <a:solidFill>
                  <a:schemeClr val="tx1"/>
                </a:solidFill>
                <a:effectLst/>
                <a:latin typeface="+mn-lt"/>
                <a:ea typeface="+mn-ea"/>
                <a:cs typeface="+mn-cs"/>
              </a:rPr>
              <a:t>rappresenta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l’energia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primaria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introdotta</a:t>
            </a:r>
            <a:r>
              <a:rPr lang="en-GB" sz="1200" kern="1200" baseline="0" dirty="0" smtClean="0">
                <a:solidFill>
                  <a:schemeClr val="tx1"/>
                </a:solidFill>
                <a:effectLst/>
                <a:latin typeface="+mn-lt"/>
                <a:ea typeface="+mn-ea"/>
                <a:cs typeface="+mn-cs"/>
              </a:rPr>
              <a:t> con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combustibile</a:t>
            </a:r>
            <a:r>
              <a:rPr lang="en-GB" sz="1200" kern="1200" baseline="0" dirty="0" smtClean="0">
                <a:solidFill>
                  <a:schemeClr val="tx1"/>
                </a:solidFill>
                <a:effectLst/>
                <a:latin typeface="+mn-lt"/>
                <a:ea typeface="+mn-ea"/>
                <a:cs typeface="+mn-cs"/>
              </a:rPr>
              <a:t> per far </a:t>
            </a:r>
            <a:r>
              <a:rPr lang="en-GB" sz="1200" kern="1200" baseline="0" dirty="0" err="1" smtClean="0">
                <a:solidFill>
                  <a:schemeClr val="tx1"/>
                </a:solidFill>
                <a:effectLst/>
                <a:latin typeface="+mn-lt"/>
                <a:ea typeface="+mn-ea"/>
                <a:cs typeface="+mn-cs"/>
              </a:rPr>
              <a:t>funzionare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CHP </a:t>
            </a:r>
            <a:r>
              <a:rPr lang="en-GB" sz="1200" kern="1200" baseline="0" dirty="0" err="1" smtClean="0">
                <a:solidFill>
                  <a:schemeClr val="tx1"/>
                </a:solidFill>
                <a:effectLst/>
                <a:latin typeface="+mn-lt"/>
                <a:ea typeface="+mn-ea"/>
                <a:cs typeface="+mn-cs"/>
              </a:rPr>
              <a:t>ed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l’AB</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l’energia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primaria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associata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all’energia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elettrica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scambiata</a:t>
            </a:r>
            <a:r>
              <a:rPr lang="en-GB" sz="1200" kern="1200" baseline="0" dirty="0" smtClean="0">
                <a:solidFill>
                  <a:schemeClr val="tx1"/>
                </a:solidFill>
                <a:effectLst/>
                <a:latin typeface="+mn-lt"/>
                <a:ea typeface="+mn-ea"/>
                <a:cs typeface="+mn-cs"/>
              </a:rPr>
              <a:t> con la rete.</a:t>
            </a:r>
            <a:endParaRPr lang="it-IT" sz="1200" dirty="0" smtClean="0">
              <a:latin typeface="Times New Roman" panose="02020603050405020304" pitchFamily="18" charset="0"/>
              <a:cs typeface="Times New Roman" panose="02020603050405020304" pitchFamily="18" charset="0"/>
            </a:endParaRPr>
          </a:p>
          <a:p>
            <a:r>
              <a:rPr lang="it-IT" sz="1200" dirty="0" smtClean="0">
                <a:latin typeface="Times New Roman" panose="02020603050405020304" pitchFamily="18" charset="0"/>
                <a:cs typeface="Times New Roman" panose="02020603050405020304" pitchFamily="18" charset="0"/>
              </a:rPr>
              <a:t>Mentre</a:t>
            </a:r>
            <a:r>
              <a:rPr lang="it-IT" sz="1200" baseline="0" dirty="0" smtClean="0">
                <a:latin typeface="Times New Roman" panose="02020603050405020304" pitchFamily="18" charset="0"/>
                <a:cs typeface="Times New Roman" panose="02020603050405020304" pitchFamily="18" charset="0"/>
              </a:rPr>
              <a:t> dalla seconda equazione possiamo </a:t>
            </a:r>
            <a:r>
              <a:rPr lang="it-IT" sz="1200" baseline="0" dirty="0" smtClean="0">
                <a:latin typeface="Times New Roman" panose="02020603050405020304" pitchFamily="18" charset="0"/>
                <a:cs typeface="Times New Roman" panose="02020603050405020304" pitchFamily="18" charset="0"/>
              </a:rPr>
              <a:t>calcolare </a:t>
            </a:r>
            <a:r>
              <a:rPr lang="it-IT" sz="1200" baseline="0" dirty="0" err="1" smtClean="0">
                <a:latin typeface="Times New Roman" panose="02020603050405020304" pitchFamily="18" charset="0"/>
                <a:cs typeface="Times New Roman" panose="02020603050405020304" pitchFamily="18" charset="0"/>
              </a:rPr>
              <a:t>atrraverso</a:t>
            </a:r>
            <a:r>
              <a:rPr lang="it-IT" sz="1200" baseline="0" dirty="0" smtClean="0">
                <a:latin typeface="Times New Roman" panose="02020603050405020304" pitchFamily="18" charset="0"/>
                <a:cs typeface="Times New Roman" panose="02020603050405020304" pitchFamily="18" charset="0"/>
              </a:rPr>
              <a:t> le curve di LCA, </a:t>
            </a:r>
            <a:r>
              <a:rPr lang="it-IT" sz="1200" baseline="0" dirty="0" smtClean="0">
                <a:latin typeface="Times New Roman" panose="02020603050405020304" pitchFamily="18" charset="0"/>
                <a:cs typeface="Times New Roman" panose="02020603050405020304" pitchFamily="18" charset="0"/>
              </a:rPr>
              <a:t>il consumo di </a:t>
            </a:r>
            <a:r>
              <a:rPr lang="it-IT" sz="1200" baseline="0" dirty="0" smtClean="0">
                <a:latin typeface="Times New Roman" panose="02020603050405020304" pitchFamily="18" charset="0"/>
                <a:cs typeface="Times New Roman" panose="02020603050405020304" pitchFamily="18" charset="0"/>
              </a:rPr>
              <a:t>energia primaria </a:t>
            </a:r>
            <a:r>
              <a:rPr lang="it-IT" sz="1200" baseline="0" dirty="0" smtClean="0">
                <a:latin typeface="Times New Roman" panose="02020603050405020304" pitchFamily="18" charset="0"/>
                <a:cs typeface="Times New Roman" panose="02020603050405020304" pitchFamily="18" charset="0"/>
              </a:rPr>
              <a:t>durante la fase di </a:t>
            </a:r>
            <a:r>
              <a:rPr lang="it-IT" sz="1200" baseline="0" dirty="0" err="1" smtClean="0">
                <a:latin typeface="Times New Roman" panose="02020603050405020304" pitchFamily="18" charset="0"/>
                <a:cs typeface="Times New Roman" panose="02020603050405020304" pitchFamily="18" charset="0"/>
              </a:rPr>
              <a:t>cosruzione</a:t>
            </a:r>
            <a:r>
              <a:rPr lang="it-IT" sz="1200" baseline="0" dirty="0" smtClean="0">
                <a:latin typeface="Times New Roman" panose="02020603050405020304" pitchFamily="18" charset="0"/>
                <a:cs typeface="Times New Roman" panose="02020603050405020304" pitchFamily="18" charset="0"/>
              </a:rPr>
              <a:t>.</a:t>
            </a:r>
            <a:endParaRPr lang="en-US" dirty="0" smtClean="0"/>
          </a:p>
          <a:p>
            <a:endParaRPr lang="en-US" dirty="0" smtClean="0"/>
          </a:p>
          <a:p>
            <a:r>
              <a:rPr lang="en-GB" sz="1200" kern="1200" baseline="0" dirty="0" err="1" smtClean="0">
                <a:solidFill>
                  <a:schemeClr val="tx1"/>
                </a:solidFill>
                <a:effectLst/>
                <a:latin typeface="+mn-lt"/>
                <a:ea typeface="+mn-ea"/>
                <a:cs typeface="+mn-cs"/>
              </a:rPr>
              <a:t>Solitamente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quando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dimensioniamo</a:t>
            </a:r>
            <a:r>
              <a:rPr lang="en-GB"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o </a:t>
            </a:r>
            <a:r>
              <a:rPr lang="en-GB" sz="1200" kern="1200" baseline="0" dirty="0" err="1" smtClean="0">
                <a:solidFill>
                  <a:schemeClr val="tx1"/>
                </a:solidFill>
                <a:effectLst/>
                <a:latin typeface="+mn-lt"/>
                <a:ea typeface="+mn-ea"/>
                <a:cs typeface="+mn-cs"/>
              </a:rPr>
              <a:t>ottimizziamo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funzionamento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vari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sistemi</a:t>
            </a:r>
            <a:r>
              <a:rPr lang="en-GB" sz="1200" kern="1200" baseline="0" dirty="0" smtClean="0">
                <a:solidFill>
                  <a:schemeClr val="tx1"/>
                </a:solidFill>
                <a:effectLst/>
                <a:latin typeface="+mn-lt"/>
                <a:ea typeface="+mn-ea"/>
                <a:cs typeface="+mn-cs"/>
              </a:rPr>
              <a:t>, lo </a:t>
            </a:r>
            <a:r>
              <a:rPr lang="en-GB" sz="1200" kern="1200" baseline="0" dirty="0" err="1" smtClean="0">
                <a:solidFill>
                  <a:schemeClr val="tx1"/>
                </a:solidFill>
                <a:effectLst/>
                <a:latin typeface="+mn-lt"/>
                <a:ea typeface="+mn-ea"/>
                <a:cs typeface="+mn-cs"/>
              </a:rPr>
              <a:t>facciamo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minimizzando</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somma</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questi</a:t>
            </a:r>
            <a:r>
              <a:rPr lang="en-GB" sz="1200" kern="1200" baseline="0" dirty="0" smtClean="0">
                <a:solidFill>
                  <a:schemeClr val="tx1"/>
                </a:solidFill>
                <a:effectLst/>
                <a:latin typeface="+mn-lt"/>
                <a:ea typeface="+mn-ea"/>
                <a:cs typeface="+mn-cs"/>
              </a:rPr>
              <a:t> due termini,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La </a:t>
            </a:r>
            <a:r>
              <a:rPr lang="en-GB" sz="1200" kern="1200" baseline="0" dirty="0" err="1" smtClean="0">
                <a:solidFill>
                  <a:schemeClr val="tx1"/>
                </a:solidFill>
                <a:effectLst/>
                <a:latin typeface="+mn-lt"/>
                <a:ea typeface="+mn-ea"/>
                <a:cs typeface="+mn-cs"/>
              </a:rPr>
              <a:t>somma</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questi</a:t>
            </a:r>
            <a:r>
              <a:rPr lang="en-GB" sz="1200" kern="1200" baseline="0" dirty="0" smtClean="0">
                <a:solidFill>
                  <a:schemeClr val="tx1"/>
                </a:solidFill>
                <a:effectLst/>
                <a:latin typeface="+mn-lt"/>
                <a:ea typeface="+mn-ea"/>
                <a:cs typeface="+mn-cs"/>
              </a:rPr>
              <a:t> due </a:t>
            </a:r>
            <a:r>
              <a:rPr lang="en-GB" sz="1200" kern="1200" baseline="0" dirty="0" err="1" smtClean="0">
                <a:solidFill>
                  <a:schemeClr val="tx1"/>
                </a:solidFill>
                <a:effectLst/>
                <a:latin typeface="+mn-lt"/>
                <a:ea typeface="+mn-ea"/>
                <a:cs typeface="+mn-cs"/>
              </a:rPr>
              <a:t>si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chiama</a:t>
            </a:r>
            <a:r>
              <a:rPr lang="en-GB" sz="1200" kern="1200" baseline="0" dirty="0" smtClean="0">
                <a:solidFill>
                  <a:schemeClr val="tx1"/>
                </a:solidFill>
                <a:effectLst/>
                <a:latin typeface="+mn-lt"/>
                <a:ea typeface="+mn-ea"/>
                <a:cs typeface="+mn-cs"/>
              </a:rPr>
              <a:t> la </a:t>
            </a:r>
            <a:r>
              <a:rPr lang="en-GB" sz="1200" kern="1200" baseline="0" dirty="0" err="1" smtClean="0">
                <a:solidFill>
                  <a:schemeClr val="tx1"/>
                </a:solidFill>
                <a:effectLst/>
                <a:latin typeface="+mn-lt"/>
                <a:ea typeface="+mn-ea"/>
                <a:cs typeface="+mn-cs"/>
              </a:rPr>
              <a:t>funzione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obiettivo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energetica</a:t>
            </a:r>
            <a:r>
              <a:rPr lang="en-GB" sz="1200" kern="1200" baseline="0" dirty="0" smtClean="0">
                <a:solidFill>
                  <a:schemeClr val="tx1"/>
                </a:solidFill>
                <a:effectLst/>
                <a:latin typeface="+mn-lt"/>
                <a:ea typeface="+mn-ea"/>
                <a:cs typeface="+mn-cs"/>
              </a:rPr>
              <a:t>.</a:t>
            </a:r>
          </a:p>
          <a:p>
            <a:endParaRPr lang="en-US" dirty="0" smtClean="0"/>
          </a:p>
        </p:txBody>
      </p:sp>
      <p:sp>
        <p:nvSpPr>
          <p:cNvPr id="4" name="Segnaposto numero diapositiva 3"/>
          <p:cNvSpPr>
            <a:spLocks noGrp="1"/>
          </p:cNvSpPr>
          <p:nvPr>
            <p:ph type="sldNum" sz="quarter" idx="10"/>
          </p:nvPr>
        </p:nvSpPr>
        <p:spPr/>
        <p:txBody>
          <a:bodyPr/>
          <a:lstStyle/>
          <a:p>
            <a:fld id="{61EE8AA1-7EBB-4793-A1FB-ED7A33931770}" type="slidenum">
              <a:rPr lang="en-US" smtClean="0"/>
              <a:t>12</a:t>
            </a:fld>
            <a:endParaRPr lang="en-US"/>
          </a:p>
        </p:txBody>
      </p:sp>
    </p:spTree>
    <p:extLst>
      <p:ext uri="{BB962C8B-B14F-4D97-AF65-F5344CB8AC3E}">
        <p14:creationId xmlns:p14="http://schemas.microsoft.com/office/powerpoint/2010/main" val="33464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Questa slide fa vedere il ciclo di vita di un sistema</a:t>
            </a:r>
            <a:r>
              <a:rPr lang="it-IT" baseline="0" dirty="0" smtClean="0"/>
              <a:t> generico</a:t>
            </a:r>
            <a:r>
              <a:rPr lang="it-IT" dirty="0" smtClean="0"/>
              <a:t>,</a:t>
            </a:r>
            <a:r>
              <a:rPr lang="it-IT" baseline="0" dirty="0" smtClean="0"/>
              <a:t> partendo dall’estrazione delle materie prime, poi lavorazione dei materiali, poi abbiamo la fase costruzione del sistema, poi la fase di funzionamento, ed infine la fase di smaltimento dopo la fine della vita utile del sistema.</a:t>
            </a:r>
          </a:p>
          <a:p>
            <a:endParaRPr lang="it-IT" dirty="0" smtClean="0"/>
          </a:p>
          <a:p>
            <a:r>
              <a:rPr lang="it-IT" dirty="0" smtClean="0"/>
              <a:t>Per l’ottimizzazione </a:t>
            </a:r>
            <a:r>
              <a:rPr lang="it-IT" dirty="0" smtClean="0"/>
              <a:t>dei sistemi energetici, l’approccio comune è quello di considerare solo l’energia consumata durante il funzionamento.</a:t>
            </a:r>
          </a:p>
          <a:p>
            <a:r>
              <a:rPr lang="it-IT" dirty="0" smtClean="0"/>
              <a:t> </a:t>
            </a:r>
          </a:p>
          <a:p>
            <a:r>
              <a:rPr lang="it-IT" dirty="0" smtClean="0"/>
              <a:t>Tuttavia</a:t>
            </a:r>
            <a:r>
              <a:rPr lang="it-IT" baseline="0" dirty="0" smtClean="0"/>
              <a:t> per ottimizzare il sistema in modo corretto b</a:t>
            </a:r>
            <a:r>
              <a:rPr lang="it-IT" dirty="0" smtClean="0"/>
              <a:t>isogna anche</a:t>
            </a:r>
            <a:r>
              <a:rPr lang="it-IT" baseline="0" dirty="0" smtClean="0"/>
              <a:t> </a:t>
            </a:r>
            <a:r>
              <a:rPr lang="it-IT" dirty="0" smtClean="0"/>
              <a:t>considerare la fase costruzione</a:t>
            </a:r>
            <a:r>
              <a:rPr lang="it-IT" baseline="0" dirty="0" smtClean="0"/>
              <a:t> e di smaltimento del sistema</a:t>
            </a:r>
            <a:r>
              <a:rPr lang="it-IT" dirty="0" smtClean="0"/>
              <a:t>. </a:t>
            </a:r>
          </a:p>
          <a:p>
            <a:endParaRPr lang="it-IT" dirty="0" smtClean="0"/>
          </a:p>
          <a:p>
            <a:r>
              <a:rPr lang="it-IT" dirty="0" smtClean="0"/>
              <a:t>Soprattutto</a:t>
            </a:r>
            <a:r>
              <a:rPr lang="it-IT" baseline="0" dirty="0" smtClean="0"/>
              <a:t> quando consideriamo sistemi rinnovabili, perché </a:t>
            </a:r>
            <a:r>
              <a:rPr lang="it-IT" baseline="0" dirty="0" smtClean="0"/>
              <a:t>una </a:t>
            </a:r>
            <a:r>
              <a:rPr lang="it-IT" baseline="0" dirty="0" smtClean="0"/>
              <a:t>certa quantità di energia primaria viene anche </a:t>
            </a:r>
          </a:p>
          <a:p>
            <a:r>
              <a:rPr lang="it-IT" baseline="0" dirty="0" smtClean="0"/>
              <a:t>usata pe la </a:t>
            </a:r>
            <a:r>
              <a:rPr lang="it-IT" baseline="0" dirty="0" smtClean="0"/>
              <a:t>costruzione </a:t>
            </a:r>
            <a:r>
              <a:rPr lang="it-IT" baseline="0" dirty="0" smtClean="0"/>
              <a:t>e lo smaltimento d questi sistemi.</a:t>
            </a:r>
          </a:p>
          <a:p>
            <a:endParaRPr lang="it-IT" baseline="0" dirty="0" smtClean="0"/>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1EE8AA1-7EBB-4793-A1FB-ED7A33931770}" type="slidenum">
              <a:rPr lang="en-US" smtClean="0"/>
              <a:t>13</a:t>
            </a:fld>
            <a:endParaRPr lang="en-US"/>
          </a:p>
        </p:txBody>
      </p:sp>
    </p:spTree>
    <p:extLst>
      <p:ext uri="{BB962C8B-B14F-4D97-AF65-F5344CB8AC3E}">
        <p14:creationId xmlns:p14="http://schemas.microsoft.com/office/powerpoint/2010/main" val="1240647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Per</a:t>
            </a:r>
            <a:r>
              <a:rPr lang="en-US" baseline="0" dirty="0" smtClean="0"/>
              <a:t> </a:t>
            </a:r>
            <a:r>
              <a:rPr lang="en-US" baseline="0" dirty="0" err="1" smtClean="0"/>
              <a:t>valutare</a:t>
            </a:r>
            <a:r>
              <a:rPr lang="en-US" baseline="0" dirty="0" smtClean="0"/>
              <a:t> </a:t>
            </a:r>
            <a:r>
              <a:rPr lang="en-US" baseline="0" dirty="0" err="1" smtClean="0"/>
              <a:t>l’energia</a:t>
            </a:r>
            <a:r>
              <a:rPr lang="en-US" baseline="0" dirty="0" smtClean="0"/>
              <a:t> </a:t>
            </a:r>
            <a:r>
              <a:rPr lang="en-US" baseline="0" dirty="0" err="1" smtClean="0"/>
              <a:t>consumata</a:t>
            </a:r>
            <a:r>
              <a:rPr lang="en-US" baseline="0" dirty="0" smtClean="0"/>
              <a:t> </a:t>
            </a:r>
            <a:r>
              <a:rPr lang="en-US" baseline="0" dirty="0" err="1" smtClean="0"/>
              <a:t>durante</a:t>
            </a:r>
            <a:r>
              <a:rPr lang="en-US" baseline="0" dirty="0" smtClean="0"/>
              <a:t> </a:t>
            </a:r>
            <a:r>
              <a:rPr lang="en-US" baseline="0" dirty="0" err="1" smtClean="0"/>
              <a:t>il</a:t>
            </a:r>
            <a:r>
              <a:rPr lang="en-US" baseline="0" dirty="0" smtClean="0"/>
              <a:t> </a:t>
            </a:r>
            <a:r>
              <a:rPr lang="en-US" baseline="0" dirty="0" err="1" smtClean="0"/>
              <a:t>ciclo</a:t>
            </a:r>
            <a:r>
              <a:rPr lang="en-US" baseline="0" dirty="0" smtClean="0"/>
              <a:t> di vita, </a:t>
            </a:r>
            <a:r>
              <a:rPr lang="en-US" baseline="0" dirty="0" err="1" smtClean="0"/>
              <a:t>facciamo</a:t>
            </a:r>
            <a:r>
              <a:rPr lang="en-US" baseline="0" dirty="0" smtClean="0"/>
              <a:t> </a:t>
            </a:r>
            <a:r>
              <a:rPr lang="en-US" baseline="0" dirty="0" smtClean="0"/>
              <a:t>un </a:t>
            </a:r>
            <a:r>
              <a:rPr lang="en-US" baseline="0" dirty="0" err="1" smtClean="0"/>
              <a:t>analisi</a:t>
            </a:r>
            <a:r>
              <a:rPr lang="en-US" baseline="0" dirty="0" smtClean="0"/>
              <a:t> di </a:t>
            </a:r>
            <a:r>
              <a:rPr lang="en-US" baseline="0" dirty="0" err="1" smtClean="0"/>
              <a:t>tipo</a:t>
            </a:r>
            <a:r>
              <a:rPr lang="en-US" baseline="0" dirty="0" smtClean="0"/>
              <a:t> </a:t>
            </a:r>
            <a:r>
              <a:rPr lang="en-US" baseline="0" dirty="0" smtClean="0"/>
              <a:t>cradle-to-gate. </a:t>
            </a:r>
            <a:r>
              <a:rPr lang="en-US" baseline="0" dirty="0" err="1" smtClean="0"/>
              <a:t>L’analisi</a:t>
            </a:r>
            <a:r>
              <a:rPr lang="en-US" baseline="0" dirty="0" smtClean="0"/>
              <a:t> </a:t>
            </a:r>
            <a:r>
              <a:rPr lang="en-US" baseline="0" dirty="0" smtClean="0"/>
              <a:t>cradle-to-gate è un </a:t>
            </a:r>
            <a:r>
              <a:rPr lang="en-US" baseline="0" dirty="0" err="1" smtClean="0"/>
              <a:t>tipo</a:t>
            </a:r>
            <a:r>
              <a:rPr lang="en-US" baseline="0" dirty="0" smtClean="0"/>
              <a:t> di </a:t>
            </a:r>
            <a:r>
              <a:rPr lang="en-US" baseline="0" dirty="0" err="1" smtClean="0"/>
              <a:t>analisi</a:t>
            </a:r>
            <a:r>
              <a:rPr lang="en-US" baseline="0" dirty="0" smtClean="0"/>
              <a:t> </a:t>
            </a:r>
            <a:r>
              <a:rPr lang="en-US" baseline="0" dirty="0" err="1" smtClean="0"/>
              <a:t>che</a:t>
            </a:r>
            <a:r>
              <a:rPr lang="en-US" baseline="0" dirty="0" smtClean="0"/>
              <a:t> </a:t>
            </a:r>
            <a:r>
              <a:rPr lang="en-US" baseline="0" dirty="0" err="1" smtClean="0"/>
              <a:t>copre</a:t>
            </a:r>
            <a:r>
              <a:rPr lang="en-US" baseline="0" dirty="0" smtClean="0"/>
              <a:t> </a:t>
            </a:r>
            <a:r>
              <a:rPr lang="en-US" baseline="0" dirty="0" err="1" smtClean="0"/>
              <a:t>tutte</a:t>
            </a:r>
            <a:r>
              <a:rPr lang="en-US" baseline="0" dirty="0" smtClean="0"/>
              <a:t> le </a:t>
            </a:r>
            <a:r>
              <a:rPr lang="en-US" baseline="0" dirty="0" err="1" smtClean="0"/>
              <a:t>atività</a:t>
            </a:r>
            <a:r>
              <a:rPr lang="en-US" baseline="0" dirty="0" smtClean="0"/>
              <a:t> </a:t>
            </a:r>
            <a:r>
              <a:rPr lang="en-US" baseline="0" dirty="0" err="1" smtClean="0"/>
              <a:t>dall’estrazione</a:t>
            </a:r>
            <a:r>
              <a:rPr lang="en-US" baseline="0" dirty="0" smtClean="0"/>
              <a:t> </a:t>
            </a:r>
            <a:r>
              <a:rPr lang="en-US" baseline="0" dirty="0" err="1" smtClean="0"/>
              <a:t>delle</a:t>
            </a:r>
            <a:r>
              <a:rPr lang="en-US" baseline="0" dirty="0" smtClean="0"/>
              <a:t> </a:t>
            </a:r>
            <a:r>
              <a:rPr lang="en-US" baseline="0" dirty="0" err="1" smtClean="0"/>
              <a:t>materie</a:t>
            </a:r>
            <a:r>
              <a:rPr lang="en-US" baseline="0" dirty="0" smtClean="0"/>
              <a:t> prime </a:t>
            </a:r>
            <a:r>
              <a:rPr lang="en-US" baseline="0" dirty="0" err="1" smtClean="0"/>
              <a:t>fino</a:t>
            </a:r>
            <a:r>
              <a:rPr lang="en-US" baseline="0" dirty="0" smtClean="0"/>
              <a:t> </a:t>
            </a:r>
            <a:r>
              <a:rPr lang="en-US" baseline="0" dirty="0" err="1" smtClean="0"/>
              <a:t>alla</a:t>
            </a:r>
            <a:r>
              <a:rPr lang="en-US" baseline="0" dirty="0" smtClean="0"/>
              <a:t> </a:t>
            </a:r>
            <a:r>
              <a:rPr lang="en-US" baseline="0" dirty="0" err="1" smtClean="0"/>
              <a:t>distribuzione</a:t>
            </a:r>
            <a:r>
              <a:rPr lang="en-US" baseline="0" dirty="0" smtClean="0"/>
              <a:t> del </a:t>
            </a:r>
            <a:r>
              <a:rPr lang="en-US" baseline="0" dirty="0" err="1" smtClean="0"/>
              <a:t>prodotto</a:t>
            </a:r>
            <a:r>
              <a:rPr lang="en-US" baseline="0" dirty="0" smtClean="0"/>
              <a:t> </a:t>
            </a:r>
            <a:r>
              <a:rPr lang="en-US" baseline="0" dirty="0" err="1" smtClean="0"/>
              <a:t>nel</a:t>
            </a:r>
            <a:r>
              <a:rPr lang="en-US" baseline="0" dirty="0" smtClean="0"/>
              <a:t> </a:t>
            </a:r>
            <a:r>
              <a:rPr lang="en-US" baseline="0" dirty="0" err="1" smtClean="0"/>
              <a:t>mercato</a:t>
            </a:r>
            <a:r>
              <a:rPr lang="en-US" baseline="0" dirty="0" smtClean="0"/>
              <a:t>. Poi con un </a:t>
            </a:r>
            <a:r>
              <a:rPr lang="en-US" baseline="0" dirty="0" err="1" smtClean="0"/>
              <a:t>modello</a:t>
            </a:r>
            <a:r>
              <a:rPr lang="en-US" baseline="0" dirty="0" smtClean="0"/>
              <a:t> di </a:t>
            </a:r>
            <a:r>
              <a:rPr lang="en-US" baseline="0" dirty="0" err="1" smtClean="0"/>
              <a:t>simulazione</a:t>
            </a:r>
            <a:r>
              <a:rPr lang="en-US" baseline="0" dirty="0" smtClean="0"/>
              <a:t> </a:t>
            </a:r>
            <a:r>
              <a:rPr lang="en-US" baseline="0" dirty="0" err="1" smtClean="0"/>
              <a:t>possiamo</a:t>
            </a:r>
            <a:r>
              <a:rPr lang="en-US" baseline="0" dirty="0" smtClean="0"/>
              <a:t> </a:t>
            </a:r>
            <a:r>
              <a:rPr lang="en-US" baseline="0" dirty="0" err="1" smtClean="0"/>
              <a:t>simulare</a:t>
            </a:r>
            <a:r>
              <a:rPr lang="en-US" baseline="0" dirty="0" smtClean="0"/>
              <a:t> e </a:t>
            </a:r>
            <a:r>
              <a:rPr lang="en-US" baseline="0" dirty="0" err="1" smtClean="0"/>
              <a:t>stimare</a:t>
            </a:r>
            <a:r>
              <a:rPr lang="en-US" baseline="0" dirty="0" smtClean="0"/>
              <a:t> </a:t>
            </a:r>
            <a:r>
              <a:rPr lang="en-US" baseline="0" dirty="0" err="1" smtClean="0"/>
              <a:t>il</a:t>
            </a:r>
            <a:r>
              <a:rPr lang="en-US" baseline="0" dirty="0" smtClean="0"/>
              <a:t> </a:t>
            </a:r>
            <a:r>
              <a:rPr lang="en-US" baseline="0" dirty="0" err="1" smtClean="0"/>
              <a:t>consumo</a:t>
            </a:r>
            <a:r>
              <a:rPr lang="en-US" baseline="0" dirty="0" smtClean="0"/>
              <a:t> di </a:t>
            </a:r>
            <a:r>
              <a:rPr lang="en-US" baseline="0" dirty="0" err="1" smtClean="0"/>
              <a:t>energia</a:t>
            </a:r>
            <a:r>
              <a:rPr lang="en-US" baseline="0" dirty="0" smtClean="0"/>
              <a:t> </a:t>
            </a:r>
            <a:r>
              <a:rPr lang="en-US" baseline="0" dirty="0" err="1" smtClean="0"/>
              <a:t>durante</a:t>
            </a:r>
            <a:r>
              <a:rPr lang="en-US" baseline="0" dirty="0" smtClean="0"/>
              <a:t> </a:t>
            </a:r>
            <a:r>
              <a:rPr lang="en-US" baseline="0" dirty="0" err="1" smtClean="0"/>
              <a:t>il</a:t>
            </a:r>
            <a:r>
              <a:rPr lang="en-US" baseline="0" dirty="0" smtClean="0"/>
              <a:t> </a:t>
            </a:r>
            <a:r>
              <a:rPr lang="en-US" baseline="0" dirty="0" err="1" smtClean="0"/>
              <a:t>funzionamento</a:t>
            </a:r>
            <a:r>
              <a:rPr lang="en-US" baseline="0" dirty="0" smtClean="0"/>
              <a:t>.</a:t>
            </a:r>
            <a:endParaRPr lang="en-US" dirty="0" smtClean="0"/>
          </a:p>
          <a:p>
            <a:endParaRPr lang="en-US" dirty="0" smtClean="0"/>
          </a:p>
          <a:p>
            <a:r>
              <a:rPr lang="en-US" dirty="0" smtClean="0"/>
              <a:t>La </a:t>
            </a:r>
            <a:r>
              <a:rPr lang="en-US" dirty="0" err="1" smtClean="0"/>
              <a:t>fase</a:t>
            </a:r>
            <a:r>
              <a:rPr lang="en-US" dirty="0" smtClean="0"/>
              <a:t> di </a:t>
            </a:r>
            <a:r>
              <a:rPr lang="en-US" dirty="0" err="1" smtClean="0"/>
              <a:t>smaltimento</a:t>
            </a:r>
            <a:r>
              <a:rPr lang="en-US" dirty="0" smtClean="0"/>
              <a:t> non la </a:t>
            </a:r>
            <a:r>
              <a:rPr lang="en-US" dirty="0" err="1" smtClean="0"/>
              <a:t>consideriamo</a:t>
            </a:r>
            <a:r>
              <a:rPr lang="en-US" dirty="0" smtClean="0"/>
              <a:t> </a:t>
            </a:r>
            <a:r>
              <a:rPr lang="en-US" baseline="0" dirty="0" smtClean="0"/>
              <a:t>per la </a:t>
            </a:r>
            <a:r>
              <a:rPr lang="en-US" baseline="0" dirty="0" err="1" smtClean="0"/>
              <a:t>mancanza</a:t>
            </a:r>
            <a:r>
              <a:rPr lang="en-US" baseline="0" dirty="0" smtClean="0"/>
              <a:t> </a:t>
            </a:r>
            <a:r>
              <a:rPr lang="en-US" baseline="0" dirty="0" err="1" smtClean="0"/>
              <a:t>dei</a:t>
            </a:r>
            <a:r>
              <a:rPr lang="en-US" baseline="0" dirty="0" smtClean="0"/>
              <a:t> </a:t>
            </a:r>
            <a:r>
              <a:rPr lang="en-US" baseline="0" dirty="0" err="1" smtClean="0"/>
              <a:t>dati</a:t>
            </a:r>
            <a:r>
              <a:rPr lang="en-US" baseline="0" dirty="0" smtClean="0"/>
              <a:t> </a:t>
            </a:r>
            <a:r>
              <a:rPr lang="en-US" baseline="0" dirty="0" err="1" smtClean="0"/>
              <a:t>disponibili</a:t>
            </a:r>
            <a:r>
              <a:rPr lang="en-US" baseline="0" dirty="0" smtClean="0"/>
              <a:t>.</a:t>
            </a:r>
          </a:p>
          <a:p>
            <a:endParaRPr lang="en-US" baseline="0" dirty="0" smtClean="0"/>
          </a:p>
          <a:p>
            <a:r>
              <a:rPr lang="en-US" baseline="0" dirty="0" smtClean="0"/>
              <a:t>come </a:t>
            </a:r>
            <a:r>
              <a:rPr lang="en-US" baseline="0" dirty="0" err="1" smtClean="0"/>
              <a:t>indicatore</a:t>
            </a:r>
            <a:r>
              <a:rPr lang="en-US" baseline="0" dirty="0" smtClean="0"/>
              <a:t> </a:t>
            </a:r>
            <a:r>
              <a:rPr lang="en-US" baseline="0" dirty="0" err="1" smtClean="0"/>
              <a:t>calcoliamo</a:t>
            </a:r>
            <a:r>
              <a:rPr lang="en-US" baseline="0" dirty="0" smtClean="0"/>
              <a:t> </a:t>
            </a:r>
            <a:r>
              <a:rPr lang="en-US" baseline="0" dirty="0" err="1" smtClean="0"/>
              <a:t>il</a:t>
            </a:r>
            <a:r>
              <a:rPr lang="en-US" baseline="0" dirty="0" smtClean="0"/>
              <a:t> </a:t>
            </a:r>
            <a:r>
              <a:rPr lang="en-US" baseline="0" dirty="0" smtClean="0"/>
              <a:t>cumulative </a:t>
            </a:r>
            <a:r>
              <a:rPr lang="en-US" baseline="0" dirty="0" smtClean="0"/>
              <a:t>energy </a:t>
            </a:r>
            <a:r>
              <a:rPr lang="en-US" baseline="0" dirty="0" smtClean="0"/>
              <a:t>demand (CED).</a:t>
            </a:r>
            <a:endParaRPr lang="en-US" baseline="0" dirty="0" smtClean="0"/>
          </a:p>
          <a:p>
            <a:endParaRPr lang="en-US" baseline="0" dirty="0" smtClean="0"/>
          </a:p>
          <a:p>
            <a:r>
              <a:rPr lang="en-US" baseline="0" dirty="0" smtClean="0"/>
              <a:t>Il CED </a:t>
            </a:r>
            <a:r>
              <a:rPr lang="en-US" baseline="0" dirty="0" err="1" smtClean="0"/>
              <a:t>rappresenta</a:t>
            </a:r>
            <a:r>
              <a:rPr lang="en-US" baseline="0" dirty="0" smtClean="0"/>
              <a:t> </a:t>
            </a:r>
            <a:r>
              <a:rPr lang="en-US" baseline="0" dirty="0" err="1" smtClean="0"/>
              <a:t>l’energia</a:t>
            </a:r>
            <a:r>
              <a:rPr lang="en-US" baseline="0" dirty="0" smtClean="0"/>
              <a:t> </a:t>
            </a:r>
            <a:r>
              <a:rPr lang="en-US" baseline="0" dirty="0" err="1" smtClean="0"/>
              <a:t>primaria</a:t>
            </a:r>
            <a:r>
              <a:rPr lang="en-US" baseline="0" dirty="0" smtClean="0"/>
              <a:t> </a:t>
            </a:r>
            <a:r>
              <a:rPr lang="en-US" baseline="0" dirty="0" err="1" smtClean="0"/>
              <a:t>consumata</a:t>
            </a:r>
            <a:r>
              <a:rPr lang="en-US" baseline="0" dirty="0" smtClean="0"/>
              <a:t> </a:t>
            </a:r>
            <a:r>
              <a:rPr lang="en-US" baseline="0" dirty="0" err="1" smtClean="0"/>
              <a:t>durante</a:t>
            </a:r>
            <a:r>
              <a:rPr lang="en-US" baseline="0" dirty="0" smtClean="0"/>
              <a:t> </a:t>
            </a:r>
            <a:r>
              <a:rPr lang="en-US" baseline="0" dirty="0" err="1" smtClean="0"/>
              <a:t>il</a:t>
            </a:r>
            <a:r>
              <a:rPr lang="en-US" baseline="0" dirty="0" smtClean="0"/>
              <a:t> </a:t>
            </a:r>
            <a:r>
              <a:rPr lang="en-US" baseline="0" dirty="0" err="1" smtClean="0"/>
              <a:t>ciclo</a:t>
            </a:r>
            <a:r>
              <a:rPr lang="en-US" baseline="0" dirty="0" smtClean="0"/>
              <a:t> di vita di un </a:t>
            </a:r>
            <a:r>
              <a:rPr lang="en-US" baseline="0" dirty="0" err="1" smtClean="0"/>
              <a:t>certo</a:t>
            </a:r>
            <a:r>
              <a:rPr lang="en-US" baseline="0" dirty="0" smtClean="0"/>
              <a:t> </a:t>
            </a:r>
            <a:r>
              <a:rPr lang="en-US" baseline="0" dirty="0" err="1" smtClean="0"/>
              <a:t>sistema</a:t>
            </a:r>
            <a:r>
              <a:rPr lang="en-US" baseline="0" dirty="0" smtClean="0"/>
              <a:t>.</a:t>
            </a:r>
          </a:p>
          <a:p>
            <a:endParaRPr lang="en-US" dirty="0" smtClean="0"/>
          </a:p>
        </p:txBody>
      </p:sp>
      <p:sp>
        <p:nvSpPr>
          <p:cNvPr id="4" name="Segnaposto numero diapositiva 3"/>
          <p:cNvSpPr>
            <a:spLocks noGrp="1"/>
          </p:cNvSpPr>
          <p:nvPr>
            <p:ph type="sldNum" sz="quarter" idx="10"/>
          </p:nvPr>
        </p:nvSpPr>
        <p:spPr/>
        <p:txBody>
          <a:bodyPr/>
          <a:lstStyle/>
          <a:p>
            <a:fld id="{61EE8AA1-7EBB-4793-A1FB-ED7A33931770}" type="slidenum">
              <a:rPr lang="en-US" smtClean="0"/>
              <a:t>14</a:t>
            </a:fld>
            <a:endParaRPr lang="en-US"/>
          </a:p>
        </p:txBody>
      </p:sp>
    </p:spTree>
    <p:extLst>
      <p:ext uri="{BB962C8B-B14F-4D97-AF65-F5344CB8AC3E}">
        <p14:creationId xmlns:p14="http://schemas.microsoft.com/office/powerpoint/2010/main" val="3417471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err="1" smtClean="0">
                <a:solidFill>
                  <a:schemeClr val="tx1"/>
                </a:solidFill>
                <a:effectLst/>
                <a:latin typeface="+mn-lt"/>
                <a:ea typeface="+mn-ea"/>
                <a:cs typeface="+mn-cs"/>
              </a:rPr>
              <a:t>Tutti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riguardano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l’analisi</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inventario</a:t>
            </a:r>
            <a:r>
              <a:rPr lang="en-US" sz="1200" kern="1200" baseline="0" dirty="0" smtClean="0">
                <a:solidFill>
                  <a:schemeClr val="tx1"/>
                </a:solidFill>
                <a:effectLst/>
                <a:latin typeface="+mn-lt"/>
                <a:ea typeface="+mn-ea"/>
                <a:cs typeface="+mn-cs"/>
              </a:rPr>
              <a:t> per </a:t>
            </a:r>
            <a:r>
              <a:rPr lang="en-US" sz="1200" kern="1200" baseline="0" dirty="0" err="1"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consideriamo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vengono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presi</a:t>
            </a:r>
            <a:r>
              <a:rPr lang="en-US" sz="1200" kern="1200" baseline="0" dirty="0" smtClean="0">
                <a:solidFill>
                  <a:schemeClr val="tx1"/>
                </a:solidFill>
                <a:effectLst/>
                <a:latin typeface="+mn-lt"/>
                <a:ea typeface="+mn-ea"/>
                <a:cs typeface="+mn-cs"/>
              </a:rPr>
              <a:t> dal database </a:t>
            </a:r>
            <a:r>
              <a:rPr lang="en-US" sz="1200" kern="1200" baseline="0" dirty="0" err="1" smtClean="0">
                <a:solidFill>
                  <a:schemeClr val="tx1"/>
                </a:solidFill>
                <a:effectLst/>
                <a:latin typeface="+mn-lt"/>
                <a:ea typeface="+mn-ea"/>
                <a:cs typeface="+mn-cs"/>
              </a:rPr>
              <a:t>EcoInvent</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r>
              <a:rPr lang="en-US" sz="1200" kern="1200" baseline="0" dirty="0" err="1" smtClean="0">
                <a:solidFill>
                  <a:schemeClr val="tx1"/>
                </a:solidFill>
                <a:effectLst/>
                <a:latin typeface="+mn-lt"/>
                <a:ea typeface="+mn-ea"/>
                <a:cs typeface="+mn-cs"/>
              </a:rPr>
              <a:t>Mentre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calcoli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vengono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elaborati</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con </a:t>
            </a:r>
            <a:r>
              <a:rPr lang="en-US" sz="1200" kern="1200" baseline="0" dirty="0" err="1" smtClean="0">
                <a:solidFill>
                  <a:schemeClr val="tx1"/>
                </a:solidFill>
                <a:effectLst/>
                <a:latin typeface="+mn-lt"/>
                <a:ea typeface="+mn-ea"/>
                <a:cs typeface="+mn-cs"/>
              </a:rPr>
              <a:t>l’uso</a:t>
            </a:r>
            <a:r>
              <a:rPr lang="en-US" sz="1200" kern="1200" baseline="0" dirty="0" smtClean="0">
                <a:solidFill>
                  <a:schemeClr val="tx1"/>
                </a:solidFill>
                <a:effectLst/>
                <a:latin typeface="+mn-lt"/>
                <a:ea typeface="+mn-ea"/>
                <a:cs typeface="+mn-cs"/>
              </a:rPr>
              <a:t> del software </a:t>
            </a:r>
            <a:r>
              <a:rPr lang="en-US" sz="1200" kern="1200" baseline="0" dirty="0" err="1" smtClean="0">
                <a:solidFill>
                  <a:schemeClr val="tx1"/>
                </a:solidFill>
                <a:effectLst/>
                <a:latin typeface="+mn-lt"/>
                <a:ea typeface="+mn-ea"/>
                <a:cs typeface="+mn-cs"/>
              </a:rPr>
              <a:t>openSource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openLCA</a:t>
            </a:r>
            <a:r>
              <a:rPr lang="en-US" sz="1200" kern="1200" baseline="0" dirty="0" smtClean="0">
                <a:solidFill>
                  <a:schemeClr val="tx1"/>
                </a:solidFill>
                <a:effectLst/>
                <a:latin typeface="+mn-lt"/>
                <a:ea typeface="+mn-ea"/>
                <a:cs typeface="+mn-cs"/>
              </a:rPr>
              <a:t> (https://www.openlca.org/)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1EE8AA1-7EBB-4793-A1FB-ED7A33931770}" type="slidenum">
              <a:rPr lang="en-US" smtClean="0"/>
              <a:t>15</a:t>
            </a:fld>
            <a:endParaRPr lang="en-US"/>
          </a:p>
        </p:txBody>
      </p:sp>
    </p:spTree>
    <p:extLst>
      <p:ext uri="{BB962C8B-B14F-4D97-AF65-F5344CB8AC3E}">
        <p14:creationId xmlns:p14="http://schemas.microsoft.com/office/powerpoint/2010/main" val="697394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 </a:t>
            </a:r>
            <a:r>
              <a:rPr lang="it-IT" dirty="0" smtClean="0"/>
              <a:t>valutare l’impatto ambientale di un sistema in un intervallo di taglie l’approccio che viene seguito è quello di effettuare un’analisi di </a:t>
            </a:r>
            <a:r>
              <a:rPr lang="it-IT" dirty="0" smtClean="0"/>
              <a:t>mercato </a:t>
            </a:r>
            <a:r>
              <a:rPr lang="it-IT" dirty="0" smtClean="0"/>
              <a:t>del sistema e di riportare il peso del sistema in funzione della taglia. </a:t>
            </a:r>
          </a:p>
          <a:p>
            <a:r>
              <a:rPr lang="it-IT" dirty="0" smtClean="0"/>
              <a:t>Fatto questo si ottiene una legge di tipo esponenziale che mi dà la variazione del peso in funzione della </a:t>
            </a:r>
            <a:r>
              <a:rPr lang="it-IT" dirty="0" smtClean="0"/>
              <a:t>taglia, poi </a:t>
            </a:r>
            <a:r>
              <a:rPr lang="it-IT" dirty="0" smtClean="0"/>
              <a:t>bisogna avere almeno un’analisi di inventario del sistema in studio con una certa taglia.</a:t>
            </a:r>
          </a:p>
          <a:p>
            <a:endParaRPr lang="it-IT" dirty="0" smtClean="0"/>
          </a:p>
          <a:p>
            <a:r>
              <a:rPr lang="it-IT" dirty="0" smtClean="0"/>
              <a:t>Nota la legge che riporta il peso e nota un’analisi di inventario, con questa </a:t>
            </a:r>
            <a:r>
              <a:rPr lang="it-IT" dirty="0" smtClean="0"/>
              <a:t>formula,</a:t>
            </a:r>
            <a:r>
              <a:rPr lang="it-IT" baseline="0" dirty="0" smtClean="0"/>
              <a:t> </a:t>
            </a:r>
            <a:r>
              <a:rPr lang="it-IT" dirty="0" smtClean="0"/>
              <a:t>possiamo </a:t>
            </a:r>
            <a:r>
              <a:rPr lang="it-IT" dirty="0" smtClean="0"/>
              <a:t>calcolare l’analisi di inventario del sistema in un intervallo di taglie. E di conseguenza l’impatto ambientale inserendo i dati nel programma</a:t>
            </a:r>
          </a:p>
          <a:p>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16</a:t>
            </a:fld>
            <a:endParaRPr lang="en-US"/>
          </a:p>
        </p:txBody>
      </p:sp>
    </p:spTree>
    <p:extLst>
      <p:ext uri="{BB962C8B-B14F-4D97-AF65-F5344CB8AC3E}">
        <p14:creationId xmlns:p14="http://schemas.microsoft.com/office/powerpoint/2010/main" val="26908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a:p>
            <a:endParaRPr lang="it-IT" baseline="0" dirty="0" smtClean="0"/>
          </a:p>
          <a:p>
            <a:endParaRPr lang="it-IT" baseline="0" dirty="0" smtClean="0"/>
          </a:p>
          <a:p>
            <a:endParaRPr lang="it-IT" baseline="0" dirty="0" smtClean="0"/>
          </a:p>
          <a:p>
            <a:endParaRPr lang="it-IT" dirty="0" smtClean="0"/>
          </a:p>
        </p:txBody>
      </p:sp>
      <p:sp>
        <p:nvSpPr>
          <p:cNvPr id="4" name="Segnaposto numero diapositiva 3"/>
          <p:cNvSpPr>
            <a:spLocks noGrp="1"/>
          </p:cNvSpPr>
          <p:nvPr>
            <p:ph type="sldNum" sz="quarter" idx="10"/>
          </p:nvPr>
        </p:nvSpPr>
        <p:spPr/>
        <p:txBody>
          <a:bodyPr/>
          <a:lstStyle/>
          <a:p>
            <a:fld id="{D6F0BE88-6D72-4ACD-B1DC-FBA52415E606}" type="slidenum">
              <a:rPr lang="it-IT" smtClean="0"/>
              <a:pPr/>
              <a:t>17</a:t>
            </a:fld>
            <a:endParaRPr lang="it-IT"/>
          </a:p>
        </p:txBody>
      </p:sp>
    </p:spTree>
    <p:extLst>
      <p:ext uri="{BB962C8B-B14F-4D97-AF65-F5344CB8AC3E}">
        <p14:creationId xmlns:p14="http://schemas.microsoft.com/office/powerpoint/2010/main" val="1568667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conclusione,</a:t>
            </a:r>
            <a:r>
              <a:rPr lang="it-IT" baseline="0" dirty="0" smtClean="0"/>
              <a:t> </a:t>
            </a:r>
            <a:r>
              <a:rPr lang="it-IT" baseline="0" dirty="0" smtClean="0"/>
              <a:t>l’approccio di </a:t>
            </a:r>
            <a:r>
              <a:rPr lang="it-IT" baseline="0" dirty="0" err="1" smtClean="0"/>
              <a:t>scaling</a:t>
            </a:r>
            <a:r>
              <a:rPr lang="it-IT" baseline="0" dirty="0" smtClean="0"/>
              <a:t> seguito </a:t>
            </a:r>
            <a:r>
              <a:rPr lang="it-IT" baseline="0" dirty="0" smtClean="0"/>
              <a:t>ci permette di avere delle curve che </a:t>
            </a:r>
            <a:r>
              <a:rPr lang="it-IT" baseline="0" dirty="0" smtClean="0"/>
              <a:t>servono </a:t>
            </a:r>
            <a:r>
              <a:rPr lang="it-IT" baseline="0" dirty="0" smtClean="0"/>
              <a:t>per il dimensionamento ottimizzato di sistemi energetici </a:t>
            </a:r>
          </a:p>
          <a:p>
            <a:endParaRPr lang="it-IT" dirty="0" smtClean="0"/>
          </a:p>
          <a:p>
            <a:endParaRPr lang="it-IT" dirty="0" smtClean="0"/>
          </a:p>
          <a:p>
            <a:r>
              <a:rPr lang="it-IT" dirty="0" smtClean="0"/>
              <a:t>Queste curve vengono inserite in un algoritmo di ottimizzazione e sono utili per valutare il consumo di energia primaria legato al ciclo di vita di un certo sistema in un intervallo di taglie.</a:t>
            </a:r>
          </a:p>
          <a:p>
            <a:endParaRPr lang="it-IT" dirty="0" smtClean="0"/>
          </a:p>
          <a:p>
            <a:r>
              <a:rPr lang="it-IT" dirty="0" smtClean="0"/>
              <a:t>Grazie </a:t>
            </a:r>
            <a:r>
              <a:rPr lang="it-IT" dirty="0" smtClean="0"/>
              <a:t>a queste curve, </a:t>
            </a:r>
            <a:r>
              <a:rPr lang="it-IT" dirty="0" smtClean="0"/>
              <a:t>possiamo</a:t>
            </a:r>
            <a:r>
              <a:rPr lang="it-IT" baseline="0" dirty="0" smtClean="0"/>
              <a:t> </a:t>
            </a:r>
            <a:r>
              <a:rPr lang="it-IT" dirty="0" smtClean="0"/>
              <a:t>avere </a:t>
            </a:r>
            <a:r>
              <a:rPr lang="it-IT" dirty="0" smtClean="0"/>
              <a:t>il valore del CED in funzione della taglia del sistema.</a:t>
            </a:r>
          </a:p>
          <a:p>
            <a:endParaRPr lang="it-IT" dirty="0" smtClean="0"/>
          </a:p>
          <a:p>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18</a:t>
            </a:fld>
            <a:endParaRPr lang="en-US"/>
          </a:p>
        </p:txBody>
      </p:sp>
    </p:spTree>
    <p:extLst>
      <p:ext uri="{BB962C8B-B14F-4D97-AF65-F5344CB8AC3E}">
        <p14:creationId xmlns:p14="http://schemas.microsoft.com/office/powerpoint/2010/main" val="575585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Caso studio di </a:t>
            </a:r>
            <a:r>
              <a:rPr lang="it-IT" sz="1200" b="0" i="0" u="none" strike="noStrike" kern="1200" baseline="0" dirty="0" smtClean="0">
                <a:solidFill>
                  <a:schemeClr val="tx1"/>
                </a:solidFill>
                <a:latin typeface="+mn-lt"/>
                <a:ea typeface="+mn-ea"/>
                <a:cs typeface="+mn-cs"/>
              </a:rPr>
              <a:t>un campus universitario.  </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In queste tre figure vediamo la richiesta termica per riscaldamento su base oraria e per un anno intero, questa richiesta inizia il 15 ottobre e finisce il 15 aprile. </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Poi abbiamo la richiesta frigorifera, la quale abbiamo in giugno, luglio, agosto e settembre, Ed infine la richiesta elettrica per illuminazione che abbiamo per tutto l’anno</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Altri dati dei quali abbiamo bisogno sono la temperatura ambiente e la radiazione solare della località considerata.</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Quindi note le richieste energetiche del campus e le condizioni ambientali dove è situato, possiamo condurre un ottimizzazione energetica per la determinazione delle taglie ottimali dei sistemi considerati nell’impianto multi-energia.</a:t>
            </a:r>
          </a:p>
          <a:p>
            <a:endParaRPr lang="it-IT" sz="1200" b="0" i="0" u="none" strike="noStrike" kern="1200" baseline="0" dirty="0" smtClean="0">
              <a:solidFill>
                <a:schemeClr val="tx1"/>
              </a:solidFill>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19</a:t>
            </a:fld>
            <a:endParaRPr lang="en-US"/>
          </a:p>
        </p:txBody>
      </p:sp>
    </p:spTree>
    <p:extLst>
      <p:ext uri="{BB962C8B-B14F-4D97-AF65-F5344CB8AC3E}">
        <p14:creationId xmlns:p14="http://schemas.microsoft.com/office/powerpoint/2010/main" val="35226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000" b="0" u="none" baseline="0" dirty="0" smtClean="0">
                <a:solidFill>
                  <a:srgbClr val="048690"/>
                </a:solidFill>
                <a:effectLst/>
                <a:latin typeface="Times New Roman" panose="02020603050405020304" pitchFamily="18" charset="0"/>
                <a:cs typeface="Times New Roman" panose="02020603050405020304" pitchFamily="18" charset="0"/>
              </a:rPr>
              <a:t>al </a:t>
            </a:r>
            <a:r>
              <a:rPr lang="it-IT" altLang="it-IT" sz="1000" b="0" u="none" baseline="0" dirty="0" smtClean="0">
                <a:solidFill>
                  <a:srgbClr val="048690"/>
                </a:solidFill>
                <a:effectLst/>
                <a:latin typeface="Times New Roman" panose="02020603050405020304" pitchFamily="18" charset="0"/>
                <a:cs typeface="Times New Roman" panose="02020603050405020304" pitchFamily="18" charset="0"/>
              </a:rPr>
              <a:t>fine di contenere le emissioni inquinanti, L’unione europea ha chiesto ai suoi stati membri una riduzione complessiva delle emissioni del 20 %, un aumento del 20 % dell’uso dell’energia rinnovabile ed infine un incremento del 20 % dell’efficienza energetica entro il 2020. </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000" b="0" u="none" baseline="0" dirty="0" smtClean="0">
              <a:solidFill>
                <a:srgbClr val="048690"/>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000" b="0" u="none" baseline="0" dirty="0" smtClean="0">
                <a:solidFill>
                  <a:srgbClr val="048690"/>
                </a:solidFill>
                <a:effectLst/>
                <a:latin typeface="Times New Roman" panose="02020603050405020304" pitchFamily="18" charset="0"/>
                <a:cs typeface="Times New Roman" panose="02020603050405020304" pitchFamily="18" charset="0"/>
              </a:rPr>
              <a:t>Dopodiché, questo piano di azione è stato aggiornato nel 2014 e si è posto l’obiettivo di una riduzione delle emissioni pari a almeno 40 %, usare almeno 32 % di sistemi alimentati da energia rinnovabile e incrementare l’efficienza energetica fino al 32.5 % entro il 2030. </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000" b="0" u="none" baseline="0" dirty="0" smtClean="0">
              <a:solidFill>
                <a:srgbClr val="048690"/>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000" b="0" u="none" baseline="0" dirty="0" smtClean="0">
                <a:solidFill>
                  <a:srgbClr val="048690"/>
                </a:solidFill>
                <a:effectLst/>
                <a:latin typeface="Times New Roman" panose="02020603050405020304" pitchFamily="18" charset="0"/>
                <a:cs typeface="Times New Roman" panose="02020603050405020304" pitchFamily="18" charset="0"/>
              </a:rPr>
              <a:t>Poi c’è anche il piano 2050 dell’Unione Europea che richiede di </a:t>
            </a:r>
            <a:r>
              <a:rPr lang="it-IT" sz="1200" b="0" i="0" kern="1200" dirty="0" err="1" smtClean="0">
                <a:solidFill>
                  <a:schemeClr val="tx1"/>
                </a:solidFill>
                <a:effectLst/>
                <a:latin typeface="+mn-lt"/>
                <a:ea typeface="+mn-ea"/>
                <a:cs typeface="+mn-cs"/>
              </a:rPr>
              <a:t>Decarbonizzare</a:t>
            </a:r>
            <a:r>
              <a:rPr lang="it-IT" sz="1200" b="0" i="0" kern="1200" dirty="0" smtClean="0">
                <a:solidFill>
                  <a:schemeClr val="tx1"/>
                </a:solidFill>
                <a:effectLst/>
                <a:latin typeface="+mn-lt"/>
                <a:ea typeface="+mn-ea"/>
                <a:cs typeface="+mn-cs"/>
              </a:rPr>
              <a:t> l'Unione europea, raggiungendo la </a:t>
            </a:r>
            <a:r>
              <a:rPr lang="it-IT" sz="1200" b="1" i="0" kern="1200" dirty="0" smtClean="0">
                <a:solidFill>
                  <a:schemeClr val="tx1"/>
                </a:solidFill>
                <a:effectLst/>
                <a:latin typeface="+mn-lt"/>
                <a:ea typeface="+mn-ea"/>
                <a:cs typeface="+mn-cs"/>
              </a:rPr>
              <a:t>carbon </a:t>
            </a:r>
            <a:r>
              <a:rPr lang="it-IT" sz="1200" b="1" i="0" kern="1200" dirty="0" err="1" smtClean="0">
                <a:solidFill>
                  <a:schemeClr val="tx1"/>
                </a:solidFill>
                <a:effectLst/>
                <a:latin typeface="+mn-lt"/>
                <a:ea typeface="+mn-ea"/>
                <a:cs typeface="+mn-cs"/>
              </a:rPr>
              <a:t>neutrality</a:t>
            </a:r>
            <a:r>
              <a:rPr lang="it-IT" sz="1200" b="0" i="0" kern="1200" dirty="0" smtClean="0">
                <a:solidFill>
                  <a:schemeClr val="tx1"/>
                </a:solidFill>
                <a:effectLst/>
                <a:latin typeface="+mn-lt"/>
                <a:ea typeface="+mn-ea"/>
                <a:cs typeface="+mn-cs"/>
              </a:rPr>
              <a:t> entro il </a:t>
            </a:r>
            <a:r>
              <a:rPr lang="it-IT" sz="1200" b="1" i="0" kern="1200" dirty="0" smtClean="0">
                <a:solidFill>
                  <a:schemeClr val="tx1"/>
                </a:solidFill>
                <a:effectLst/>
                <a:latin typeface="+mn-lt"/>
                <a:ea typeface="+mn-ea"/>
                <a:cs typeface="+mn-cs"/>
              </a:rPr>
              <a:t>2050</a:t>
            </a:r>
            <a:endParaRPr lang="it-IT" altLang="it-IT" sz="1000" b="0" u="none" dirty="0" smtClean="0">
              <a:solidFill>
                <a:srgbClr val="048690"/>
              </a:solidFill>
              <a:effectLst/>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fld id="{61EE8AA1-7EBB-4793-A1FB-ED7A33931770}" type="slidenum">
              <a:rPr lang="en-US" smtClean="0"/>
              <a:t>2</a:t>
            </a:fld>
            <a:endParaRPr lang="en-US"/>
          </a:p>
        </p:txBody>
      </p:sp>
    </p:spTree>
    <p:extLst>
      <p:ext uri="{BB962C8B-B14F-4D97-AF65-F5344CB8AC3E}">
        <p14:creationId xmlns:p14="http://schemas.microsoft.com/office/powerpoint/2010/main" val="3797122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Questa slide mostra il processo di ottimizzazione utilizzando un algoritmo genetico.</a:t>
            </a:r>
          </a:p>
          <a:p>
            <a:endParaRPr lang="it-IT" dirty="0" smtClean="0"/>
          </a:p>
          <a:p>
            <a:r>
              <a:rPr lang="it-IT" dirty="0" smtClean="0"/>
              <a:t>All’inizio viene creata</a:t>
            </a:r>
            <a:r>
              <a:rPr lang="it-IT" baseline="0" dirty="0" smtClean="0"/>
              <a:t> una popolazione di individui e ogni individuo rappresenta una combinazione di taglie per i diversi sistemi. Che nel nostro caso sono il PV, CHP, GB, ASHP, AC, e TES.</a:t>
            </a:r>
          </a:p>
          <a:p>
            <a:endParaRPr lang="it-IT" baseline="0" dirty="0" smtClean="0"/>
          </a:p>
          <a:p>
            <a:r>
              <a:rPr lang="it-IT" baseline="0" dirty="0" smtClean="0"/>
              <a:t>Poi, per ogni individuo della popolazione, viene simulato il sistema e viene calcolata l’energia consumata durante la fase di funzionamento. Ossia dal modello di simulazione che descrive la fisica ed il comportamento dei diversi sistemi, viene calcolata l’energia primaria consumata durante il funzionamento.</a:t>
            </a:r>
          </a:p>
          <a:p>
            <a:endParaRPr lang="it-IT" baseline="0" dirty="0" smtClean="0"/>
          </a:p>
          <a:p>
            <a:r>
              <a:rPr lang="it-IT" baseline="0" dirty="0" smtClean="0"/>
              <a:t>Poi dal modello LCA viene determinata l’energia necessaria per la costruzione dei diversi sistemi in funzione della loro taglia usando l’approccio dello </a:t>
            </a:r>
            <a:r>
              <a:rPr lang="it-IT" baseline="0" dirty="0" err="1" smtClean="0"/>
              <a:t>scaling</a:t>
            </a:r>
            <a:r>
              <a:rPr lang="it-IT" baseline="0" dirty="0" smtClean="0"/>
              <a:t> (Le curve).</a:t>
            </a:r>
            <a:endParaRPr lang="it-IT" baseline="0" dirty="0" smtClean="0"/>
          </a:p>
          <a:p>
            <a:endParaRPr lang="it-IT" baseline="0" dirty="0" smtClean="0"/>
          </a:p>
          <a:p>
            <a:r>
              <a:rPr lang="it-IT" baseline="0" dirty="0" smtClean="0"/>
              <a:t>Dopodiché, per </a:t>
            </a:r>
            <a:r>
              <a:rPr lang="it-IT" baseline="0" dirty="0" smtClean="0"/>
              <a:t>ogni individuo, viene valutata la cosiddetta funzione obiettivo che è la somma del CED e PE, e questa qui mi dice quanto è efficiente l’individuo dal punto di vista del consumo energetico. </a:t>
            </a:r>
          </a:p>
          <a:p>
            <a:endParaRPr lang="it-IT" baseline="0" dirty="0" smtClean="0"/>
          </a:p>
          <a:p>
            <a:r>
              <a:rPr lang="it-IT" baseline="0" dirty="0" smtClean="0"/>
              <a:t>Poi basando sui valori delle funzioni obiettivo per ciascun individuo, l’algoritmo genera, a partire dalla popolazione corrente, una nuova popolazione applicando i suoi operatori. </a:t>
            </a:r>
          </a:p>
          <a:p>
            <a:endParaRPr lang="it-IT" baseline="0" dirty="0" smtClean="0"/>
          </a:p>
          <a:p>
            <a:r>
              <a:rPr lang="it-IT" baseline="0" dirty="0" smtClean="0"/>
              <a:t>Infine, questa procedura viene ripetuta finché viene selezionato l’individuo migliore che rappresenta la combinazione di taglie ottimale.</a:t>
            </a:r>
          </a:p>
          <a:p>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20</a:t>
            </a:fld>
            <a:endParaRPr lang="en-US"/>
          </a:p>
        </p:txBody>
      </p:sp>
    </p:spTree>
    <p:extLst>
      <p:ext uri="{BB962C8B-B14F-4D97-AF65-F5344CB8AC3E}">
        <p14:creationId xmlns:p14="http://schemas.microsoft.com/office/powerpoint/2010/main" val="3250892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Questi</a:t>
            </a:r>
            <a:r>
              <a:rPr lang="it-IT" baseline="0" dirty="0" smtClean="0"/>
              <a:t> due grafici</a:t>
            </a:r>
            <a:r>
              <a:rPr lang="it-IT" dirty="0" smtClean="0"/>
              <a:t> mostrano i risultati ottenuti analizzando due casi</a:t>
            </a:r>
            <a:r>
              <a:rPr lang="it-IT" baseline="0" dirty="0" smtClean="0"/>
              <a:t>. Ossia nel primo caso abbiamo considerato un sistema costituito da un PV, CHP, GB, AC  e TES, mentre nell’altro caso abbiamo anche considerato delle pompe di calore</a:t>
            </a:r>
          </a:p>
          <a:p>
            <a:endParaRPr lang="it-IT" baseline="0" dirty="0" smtClean="0"/>
          </a:p>
          <a:p>
            <a:r>
              <a:rPr lang="it-IT" baseline="0" dirty="0" smtClean="0"/>
              <a:t>Rispetto </a:t>
            </a:r>
            <a:r>
              <a:rPr lang="it-IT" baseline="0" dirty="0" smtClean="0"/>
              <a:t>al primo caso, dal punto di vista del ciclo di vita è meglio usare delle pompe di calore al posto dei cogeneratori. Infatti, nel secondo caso quando abbiamo considerato la possibilità di integrare delle pompe di calore, l’algoritmo scarta l’opzione di scegliere dei cogeneratori.</a:t>
            </a:r>
          </a:p>
          <a:p>
            <a:endParaRPr lang="it-IT" baseline="0" dirty="0" smtClean="0"/>
          </a:p>
          <a:p>
            <a:endParaRPr lang="it-IT" baseline="0" dirty="0" smtClean="0"/>
          </a:p>
          <a:p>
            <a:endParaRPr lang="it-IT" baseline="0" dirty="0" smtClean="0"/>
          </a:p>
          <a:p>
            <a:endParaRPr lang="en-GB" sz="1200" kern="1200" dirty="0" smtClean="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21</a:t>
            </a:fld>
            <a:endParaRPr lang="en-US"/>
          </a:p>
        </p:txBody>
      </p:sp>
    </p:spTree>
    <p:extLst>
      <p:ext uri="{BB962C8B-B14F-4D97-AF65-F5344CB8AC3E}">
        <p14:creationId xmlns:p14="http://schemas.microsoft.com/office/powerpoint/2010/main" val="680178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Questa slid </a:t>
            </a:r>
            <a:r>
              <a:rPr lang="en-US" dirty="0" err="1" smtClean="0"/>
              <a:t>mostra</a:t>
            </a:r>
            <a:r>
              <a:rPr lang="en-US" dirty="0" smtClean="0"/>
              <a:t> la</a:t>
            </a:r>
            <a:r>
              <a:rPr lang="en-US" baseline="0" dirty="0" smtClean="0"/>
              <a:t> </a:t>
            </a:r>
            <a:r>
              <a:rPr lang="en-US" baseline="0" dirty="0" err="1" smtClean="0"/>
              <a:t>funzione</a:t>
            </a:r>
            <a:r>
              <a:rPr lang="en-US" baseline="0" dirty="0" smtClean="0"/>
              <a:t> </a:t>
            </a:r>
            <a:r>
              <a:rPr lang="en-US" baseline="0" dirty="0" err="1" smtClean="0"/>
              <a:t>obiettivo</a:t>
            </a:r>
            <a:r>
              <a:rPr lang="en-US" baseline="0" dirty="0" smtClean="0"/>
              <a:t> </a:t>
            </a:r>
            <a:r>
              <a:rPr lang="en-US" baseline="0" dirty="0" err="1" smtClean="0"/>
              <a:t>adimensinalizzata</a:t>
            </a:r>
            <a:r>
              <a:rPr lang="en-US" baseline="0" dirty="0" smtClean="0"/>
              <a:t> per </a:t>
            </a:r>
            <a:r>
              <a:rPr lang="en-US" baseline="0" dirty="0" err="1" smtClean="0"/>
              <a:t>il</a:t>
            </a:r>
            <a:r>
              <a:rPr lang="en-US" baseline="0" dirty="0" smtClean="0"/>
              <a:t> </a:t>
            </a:r>
            <a:r>
              <a:rPr lang="en-US" baseline="0" dirty="0" err="1" smtClean="0"/>
              <a:t>caso</a:t>
            </a:r>
            <a:r>
              <a:rPr lang="en-US" baseline="0" dirty="0" smtClean="0"/>
              <a:t> di un </a:t>
            </a:r>
            <a:r>
              <a:rPr lang="en-US" baseline="0" dirty="0" err="1" smtClean="0"/>
              <a:t>sistema</a:t>
            </a:r>
            <a:r>
              <a:rPr lang="en-US" baseline="0" dirty="0" smtClean="0"/>
              <a:t> </a:t>
            </a:r>
            <a:r>
              <a:rPr lang="en-US" baseline="0" dirty="0" err="1" smtClean="0"/>
              <a:t>tradizionale</a:t>
            </a:r>
            <a:r>
              <a:rPr lang="en-US" baseline="0" dirty="0" smtClean="0"/>
              <a:t> CP </a:t>
            </a:r>
            <a:r>
              <a:rPr lang="en-US" baseline="0" dirty="0" err="1" smtClean="0"/>
              <a:t>costituito</a:t>
            </a:r>
            <a:r>
              <a:rPr lang="en-US" baseline="0" dirty="0" smtClean="0"/>
              <a:t> da </a:t>
            </a:r>
            <a:r>
              <a:rPr lang="en-US" baseline="0" dirty="0" err="1" smtClean="0"/>
              <a:t>caldaie</a:t>
            </a:r>
            <a:r>
              <a:rPr lang="en-US" baseline="0" dirty="0" smtClean="0"/>
              <a:t>, chiller e la rete</a:t>
            </a:r>
          </a:p>
          <a:p>
            <a:endParaRPr lang="en-US" baseline="0" dirty="0" smtClean="0"/>
          </a:p>
          <a:p>
            <a:r>
              <a:rPr lang="en-US" baseline="0" dirty="0" smtClean="0"/>
              <a:t>Per </a:t>
            </a:r>
            <a:r>
              <a:rPr lang="en-US" baseline="0" dirty="0" err="1" smtClean="0"/>
              <a:t>il</a:t>
            </a:r>
            <a:r>
              <a:rPr lang="en-US" baseline="0" dirty="0" smtClean="0"/>
              <a:t> </a:t>
            </a:r>
            <a:r>
              <a:rPr lang="en-US" baseline="0" dirty="0" err="1" smtClean="0"/>
              <a:t>caso</a:t>
            </a:r>
            <a:r>
              <a:rPr lang="en-US" baseline="0" dirty="0" smtClean="0"/>
              <a:t> DEP-A </a:t>
            </a:r>
            <a:r>
              <a:rPr lang="en-US" baseline="0" dirty="0" err="1" smtClean="0"/>
              <a:t>senza</a:t>
            </a:r>
            <a:r>
              <a:rPr lang="en-US" baseline="0" dirty="0" smtClean="0"/>
              <a:t> </a:t>
            </a:r>
            <a:r>
              <a:rPr lang="en-US" baseline="0" dirty="0" err="1" smtClean="0"/>
              <a:t>pompe</a:t>
            </a:r>
            <a:r>
              <a:rPr lang="en-US" baseline="0" dirty="0" smtClean="0"/>
              <a:t> e per </a:t>
            </a:r>
            <a:r>
              <a:rPr lang="en-US" baseline="0" dirty="0" err="1" smtClean="0"/>
              <a:t>il</a:t>
            </a:r>
            <a:r>
              <a:rPr lang="en-US" baseline="0" dirty="0" smtClean="0"/>
              <a:t> </a:t>
            </a:r>
            <a:r>
              <a:rPr lang="en-US" baseline="0" dirty="0" err="1" smtClean="0"/>
              <a:t>caso</a:t>
            </a:r>
            <a:r>
              <a:rPr lang="en-US" baseline="0" dirty="0" smtClean="0"/>
              <a:t> DEP-B con </a:t>
            </a:r>
            <a:r>
              <a:rPr lang="en-US" baseline="0" dirty="0" err="1" smtClean="0"/>
              <a:t>pompe</a:t>
            </a:r>
            <a:r>
              <a:rPr lang="en-US" baseline="0" dirty="0" smtClean="0"/>
              <a:t>. Si </a:t>
            </a:r>
            <a:r>
              <a:rPr lang="en-US" baseline="0" dirty="0" err="1" smtClean="0"/>
              <a:t>può</a:t>
            </a:r>
            <a:r>
              <a:rPr lang="en-US" baseline="0" dirty="0" smtClean="0"/>
              <a:t> </a:t>
            </a:r>
            <a:r>
              <a:rPr lang="en-US" baseline="0" dirty="0" err="1" smtClean="0"/>
              <a:t>vedere</a:t>
            </a:r>
            <a:r>
              <a:rPr lang="en-US" baseline="0" dirty="0" smtClean="0"/>
              <a:t> </a:t>
            </a:r>
            <a:r>
              <a:rPr lang="en-US" baseline="0" dirty="0" err="1" smtClean="0"/>
              <a:t>che</a:t>
            </a:r>
            <a:r>
              <a:rPr lang="en-US" baseline="0" dirty="0" smtClean="0"/>
              <a:t> </a:t>
            </a:r>
            <a:r>
              <a:rPr lang="en-US" baseline="0" dirty="0" err="1" smtClean="0"/>
              <a:t>il</a:t>
            </a:r>
            <a:r>
              <a:rPr lang="en-US" baseline="0" dirty="0" smtClean="0"/>
              <a:t> </a:t>
            </a:r>
            <a:r>
              <a:rPr lang="en-US" baseline="0" dirty="0" err="1" smtClean="0"/>
              <a:t>caso</a:t>
            </a:r>
            <a:r>
              <a:rPr lang="en-US" baseline="0" dirty="0" smtClean="0"/>
              <a:t> con </a:t>
            </a:r>
            <a:r>
              <a:rPr lang="en-US" baseline="0" dirty="0" err="1" smtClean="0"/>
              <a:t>pompe</a:t>
            </a:r>
            <a:r>
              <a:rPr lang="en-US" baseline="0" dirty="0" smtClean="0"/>
              <a:t> di </a:t>
            </a:r>
            <a:r>
              <a:rPr lang="en-US" baseline="0" dirty="0" err="1" smtClean="0"/>
              <a:t>calore</a:t>
            </a:r>
            <a:r>
              <a:rPr lang="en-US" baseline="0" dirty="0" smtClean="0"/>
              <a:t> è </a:t>
            </a:r>
            <a:r>
              <a:rPr lang="en-US" baseline="0" dirty="0" err="1" smtClean="0"/>
              <a:t>quello</a:t>
            </a:r>
            <a:r>
              <a:rPr lang="en-US" baseline="0" dirty="0" smtClean="0"/>
              <a:t> </a:t>
            </a:r>
            <a:r>
              <a:rPr lang="en-US" baseline="0" dirty="0" err="1" smtClean="0"/>
              <a:t>che</a:t>
            </a:r>
            <a:r>
              <a:rPr lang="en-US" baseline="0" dirty="0" smtClean="0"/>
              <a:t> mi </a:t>
            </a:r>
            <a:r>
              <a:rPr lang="en-US" baseline="0" dirty="0" err="1" smtClean="0"/>
              <a:t>permette</a:t>
            </a:r>
            <a:r>
              <a:rPr lang="en-US" baseline="0" dirty="0" smtClean="0"/>
              <a:t> di </a:t>
            </a:r>
            <a:r>
              <a:rPr lang="en-US" baseline="0" dirty="0" err="1" smtClean="0"/>
              <a:t>risparmaire</a:t>
            </a:r>
            <a:r>
              <a:rPr lang="en-US" baseline="0" dirty="0" smtClean="0"/>
              <a:t> di </a:t>
            </a:r>
            <a:r>
              <a:rPr lang="en-US" baseline="0" dirty="0" err="1" smtClean="0"/>
              <a:t>più</a:t>
            </a:r>
            <a:r>
              <a:rPr lang="en-US" baseline="0" dirty="0" smtClean="0"/>
              <a:t>.</a:t>
            </a:r>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22</a:t>
            </a:fld>
            <a:endParaRPr lang="en-US"/>
          </a:p>
        </p:txBody>
      </p:sp>
    </p:spTree>
    <p:extLst>
      <p:ext uri="{BB962C8B-B14F-4D97-AF65-F5344CB8AC3E}">
        <p14:creationId xmlns:p14="http://schemas.microsoft.com/office/powerpoint/2010/main" val="2672046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Questa</a:t>
            </a:r>
            <a:r>
              <a:rPr lang="en-US" baseline="0" dirty="0" smtClean="0"/>
              <a:t> slide </a:t>
            </a:r>
            <a:r>
              <a:rPr lang="en-US" baseline="0" dirty="0" err="1" smtClean="0"/>
              <a:t>mostra</a:t>
            </a:r>
            <a:r>
              <a:rPr lang="en-US" baseline="0" dirty="0" smtClean="0"/>
              <a:t> come </a:t>
            </a:r>
            <a:r>
              <a:rPr lang="en-US" baseline="0" dirty="0" err="1" smtClean="0"/>
              <a:t>viene</a:t>
            </a:r>
            <a:r>
              <a:rPr lang="en-US" baseline="0" dirty="0" smtClean="0"/>
              <a:t> </a:t>
            </a:r>
            <a:r>
              <a:rPr lang="en-US" baseline="0" dirty="0" err="1" smtClean="0"/>
              <a:t>soddisfata</a:t>
            </a:r>
            <a:r>
              <a:rPr lang="en-US" baseline="0" dirty="0" smtClean="0"/>
              <a:t> la </a:t>
            </a:r>
            <a:r>
              <a:rPr lang="en-US" baseline="0" dirty="0" err="1" smtClean="0"/>
              <a:t>richesta</a:t>
            </a:r>
            <a:r>
              <a:rPr lang="en-US" baseline="0" dirty="0" smtClean="0"/>
              <a:t> </a:t>
            </a:r>
            <a:r>
              <a:rPr lang="en-US" baseline="0" dirty="0" err="1" smtClean="0"/>
              <a:t>termica</a:t>
            </a:r>
            <a:r>
              <a:rPr lang="en-US" baseline="0" dirty="0" smtClean="0"/>
              <a:t> </a:t>
            </a:r>
            <a:r>
              <a:rPr lang="en-US" baseline="0" dirty="0" err="1" smtClean="0"/>
              <a:t>su</a:t>
            </a:r>
            <a:r>
              <a:rPr lang="en-US" baseline="0" dirty="0" smtClean="0"/>
              <a:t> base </a:t>
            </a:r>
            <a:r>
              <a:rPr lang="en-US" baseline="0" dirty="0" err="1" smtClean="0"/>
              <a:t>giornaliera</a:t>
            </a:r>
            <a:r>
              <a:rPr lang="en-US" baseline="0" dirty="0" smtClean="0"/>
              <a:t> </a:t>
            </a:r>
            <a:r>
              <a:rPr lang="en-US" baseline="0" dirty="0" err="1" smtClean="0"/>
              <a:t>dai</a:t>
            </a:r>
            <a:r>
              <a:rPr lang="en-US" baseline="0" dirty="0" smtClean="0"/>
              <a:t> </a:t>
            </a:r>
            <a:r>
              <a:rPr lang="en-US" baseline="0" dirty="0" err="1" smtClean="0"/>
              <a:t>diversi</a:t>
            </a:r>
            <a:r>
              <a:rPr lang="en-US" baseline="0" dirty="0" smtClean="0"/>
              <a:t> </a:t>
            </a:r>
            <a:r>
              <a:rPr lang="en-US" baseline="0" dirty="0" err="1" smtClean="0"/>
              <a:t>sistemi</a:t>
            </a:r>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23</a:t>
            </a:fld>
            <a:endParaRPr lang="en-US"/>
          </a:p>
        </p:txBody>
      </p:sp>
    </p:spTree>
    <p:extLst>
      <p:ext uri="{BB962C8B-B14F-4D97-AF65-F5344CB8AC3E}">
        <p14:creationId xmlns:p14="http://schemas.microsoft.com/office/powerpoint/2010/main" val="2158930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Questa</a:t>
            </a:r>
            <a:r>
              <a:rPr lang="en-US" baseline="0" dirty="0" smtClean="0"/>
              <a:t> slide </a:t>
            </a:r>
            <a:r>
              <a:rPr lang="en-US" baseline="0" dirty="0" err="1" smtClean="0"/>
              <a:t>mostra</a:t>
            </a:r>
            <a:r>
              <a:rPr lang="en-US" baseline="0" dirty="0" smtClean="0"/>
              <a:t> come </a:t>
            </a:r>
            <a:r>
              <a:rPr lang="en-US" baseline="0" dirty="0" err="1" smtClean="0"/>
              <a:t>viene</a:t>
            </a:r>
            <a:r>
              <a:rPr lang="en-US" baseline="0" dirty="0" smtClean="0"/>
              <a:t> </a:t>
            </a:r>
            <a:r>
              <a:rPr lang="en-US" baseline="0" dirty="0" err="1" smtClean="0"/>
              <a:t>soddisfata</a:t>
            </a:r>
            <a:r>
              <a:rPr lang="en-US" baseline="0" dirty="0" smtClean="0"/>
              <a:t> la </a:t>
            </a:r>
            <a:r>
              <a:rPr lang="en-US" baseline="0" dirty="0" err="1" smtClean="0"/>
              <a:t>richesta</a:t>
            </a:r>
            <a:r>
              <a:rPr lang="en-US" baseline="0" dirty="0" smtClean="0"/>
              <a:t> </a:t>
            </a:r>
            <a:r>
              <a:rPr lang="en-US" baseline="0" dirty="0" err="1" smtClean="0"/>
              <a:t>fredda</a:t>
            </a:r>
            <a:r>
              <a:rPr lang="en-US" baseline="0" dirty="0" smtClean="0"/>
              <a:t> </a:t>
            </a:r>
            <a:r>
              <a:rPr lang="en-US" baseline="0" dirty="0" err="1" smtClean="0"/>
              <a:t>su</a:t>
            </a:r>
            <a:r>
              <a:rPr lang="en-US" baseline="0" dirty="0" smtClean="0"/>
              <a:t> base </a:t>
            </a:r>
            <a:r>
              <a:rPr lang="en-US" baseline="0" dirty="0" err="1" smtClean="0"/>
              <a:t>giornaliera</a:t>
            </a:r>
            <a:r>
              <a:rPr lang="en-US" baseline="0" dirty="0" smtClean="0"/>
              <a:t> </a:t>
            </a:r>
            <a:r>
              <a:rPr lang="en-US" baseline="0" dirty="0" err="1" smtClean="0"/>
              <a:t>dai</a:t>
            </a:r>
            <a:r>
              <a:rPr lang="en-US" baseline="0" dirty="0" smtClean="0"/>
              <a:t> </a:t>
            </a:r>
            <a:r>
              <a:rPr lang="en-US" baseline="0" dirty="0" err="1" smtClean="0"/>
              <a:t>diversi</a:t>
            </a:r>
            <a:r>
              <a:rPr lang="en-US" baseline="0" dirty="0" smtClean="0"/>
              <a:t> </a:t>
            </a:r>
            <a:r>
              <a:rPr lang="en-US" baseline="0" dirty="0" err="1" smtClean="0"/>
              <a:t>sistemi</a:t>
            </a:r>
            <a:endParaRPr lang="en-US" dirty="0" smtClean="0"/>
          </a:p>
          <a:p>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24</a:t>
            </a:fld>
            <a:endParaRPr lang="en-US"/>
          </a:p>
        </p:txBody>
      </p:sp>
    </p:spTree>
    <p:extLst>
      <p:ext uri="{BB962C8B-B14F-4D97-AF65-F5344CB8AC3E}">
        <p14:creationId xmlns:p14="http://schemas.microsoft.com/office/powerpoint/2010/main" val="3908563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Questa</a:t>
            </a:r>
            <a:r>
              <a:rPr lang="en-US" baseline="0" dirty="0" smtClean="0"/>
              <a:t> slide </a:t>
            </a:r>
            <a:r>
              <a:rPr lang="en-US" baseline="0" dirty="0" err="1" smtClean="0"/>
              <a:t>mostra</a:t>
            </a:r>
            <a:r>
              <a:rPr lang="en-US" baseline="0" dirty="0" smtClean="0"/>
              <a:t> come </a:t>
            </a:r>
            <a:r>
              <a:rPr lang="en-US" baseline="0" dirty="0" err="1" smtClean="0"/>
              <a:t>viene</a:t>
            </a:r>
            <a:r>
              <a:rPr lang="en-US" baseline="0" dirty="0" smtClean="0"/>
              <a:t> </a:t>
            </a:r>
            <a:r>
              <a:rPr lang="en-US" baseline="0" dirty="0" err="1" smtClean="0"/>
              <a:t>soddisfata</a:t>
            </a:r>
            <a:r>
              <a:rPr lang="en-US" baseline="0" dirty="0" smtClean="0"/>
              <a:t> la </a:t>
            </a:r>
            <a:r>
              <a:rPr lang="en-US" baseline="0" dirty="0" err="1" smtClean="0"/>
              <a:t>richesta</a:t>
            </a:r>
            <a:r>
              <a:rPr lang="en-US" baseline="0" dirty="0" smtClean="0"/>
              <a:t> </a:t>
            </a:r>
            <a:r>
              <a:rPr lang="en-US" baseline="0" dirty="0" err="1" smtClean="0"/>
              <a:t>elettrica</a:t>
            </a:r>
            <a:r>
              <a:rPr lang="en-US" baseline="0" dirty="0" smtClean="0"/>
              <a:t> </a:t>
            </a:r>
            <a:r>
              <a:rPr lang="en-US" baseline="0" dirty="0" err="1" smtClean="0"/>
              <a:t>su</a:t>
            </a:r>
            <a:r>
              <a:rPr lang="en-US" baseline="0" dirty="0" smtClean="0"/>
              <a:t> base </a:t>
            </a:r>
            <a:r>
              <a:rPr lang="en-US" baseline="0" dirty="0" err="1" smtClean="0"/>
              <a:t>giornaliera</a:t>
            </a:r>
            <a:r>
              <a:rPr lang="en-US" baseline="0" dirty="0" smtClean="0"/>
              <a:t> </a:t>
            </a:r>
            <a:r>
              <a:rPr lang="en-US" baseline="0" dirty="0" err="1" smtClean="0"/>
              <a:t>dai</a:t>
            </a:r>
            <a:r>
              <a:rPr lang="en-US" baseline="0" dirty="0" smtClean="0"/>
              <a:t> </a:t>
            </a:r>
            <a:r>
              <a:rPr lang="en-US" baseline="0" dirty="0" err="1" smtClean="0"/>
              <a:t>diversi</a:t>
            </a:r>
            <a:r>
              <a:rPr lang="en-US" baseline="0" dirty="0" smtClean="0"/>
              <a:t> </a:t>
            </a:r>
            <a:r>
              <a:rPr lang="en-US" baseline="0" dirty="0" err="1" smtClean="0"/>
              <a:t>sistemi</a:t>
            </a:r>
            <a:endParaRPr lang="en-US" dirty="0" smtClean="0"/>
          </a:p>
          <a:p>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25</a:t>
            </a:fld>
            <a:endParaRPr lang="en-US"/>
          </a:p>
        </p:txBody>
      </p:sp>
    </p:spTree>
    <p:extLst>
      <p:ext uri="{BB962C8B-B14F-4D97-AF65-F5344CB8AC3E}">
        <p14:creationId xmlns:p14="http://schemas.microsoft.com/office/powerpoint/2010/main" val="3431775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26</a:t>
            </a:fld>
            <a:endParaRPr lang="en-US"/>
          </a:p>
        </p:txBody>
      </p:sp>
    </p:spTree>
    <p:extLst>
      <p:ext uri="{BB962C8B-B14F-4D97-AF65-F5344CB8AC3E}">
        <p14:creationId xmlns:p14="http://schemas.microsoft.com/office/powerpoint/2010/main" val="100386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dirty="0" err="1" smtClean="0"/>
              <a:t>Caso</a:t>
            </a:r>
            <a:r>
              <a:rPr lang="en-US" baseline="0" dirty="0" smtClean="0"/>
              <a:t> studio di un palazzo</a:t>
            </a:r>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27</a:t>
            </a:fld>
            <a:endParaRPr lang="en-US"/>
          </a:p>
        </p:txBody>
      </p:sp>
    </p:spTree>
    <p:extLst>
      <p:ext uri="{BB962C8B-B14F-4D97-AF65-F5344CB8AC3E}">
        <p14:creationId xmlns:p14="http://schemas.microsoft.com/office/powerpoint/2010/main" val="1164563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In questo caso</a:t>
            </a:r>
            <a:r>
              <a:rPr lang="it-IT" sz="1200" kern="1200" baseline="0" dirty="0" smtClean="0">
                <a:solidFill>
                  <a:schemeClr val="tx1"/>
                </a:solidFill>
                <a:effectLst/>
                <a:latin typeface="+mn-lt"/>
                <a:ea typeface="+mn-ea"/>
                <a:cs typeface="+mn-cs"/>
              </a:rPr>
              <a:t> il sistema è composto da pannelli fotovoltaici per la produzione di energia elettrica, da collettori solari termici per la produzione di energia termica, da cogeneratori che consentono la produzione contemporanea di energia termica ed elettrica. Da pompe di calore reversibili geotermiche e ad aria che producono energia termica in inverno ed energia frigorifera in estate. </a:t>
            </a:r>
          </a:p>
          <a:p>
            <a:endParaRPr lang="it-IT" sz="1200" kern="1200" baseline="0" dirty="0" smtClean="0">
              <a:solidFill>
                <a:schemeClr val="tx1"/>
              </a:solidFill>
              <a:effectLst/>
              <a:latin typeface="+mn-lt"/>
              <a:ea typeface="+mn-ea"/>
              <a:cs typeface="+mn-cs"/>
            </a:endParaRPr>
          </a:p>
          <a:p>
            <a:endParaRPr lang="it-IT" sz="1200" kern="1200" baseline="0" dirty="0" smtClean="0">
              <a:solidFill>
                <a:schemeClr val="tx1"/>
              </a:solidFill>
              <a:effectLst/>
              <a:latin typeface="+mn-lt"/>
              <a:ea typeface="+mn-ea"/>
              <a:cs typeface="+mn-cs"/>
            </a:endParaRPr>
          </a:p>
          <a:p>
            <a:r>
              <a:rPr lang="it-IT" sz="1200" kern="1200" baseline="0" dirty="0" smtClean="0">
                <a:solidFill>
                  <a:schemeClr val="tx1"/>
                </a:solidFill>
                <a:effectLst/>
                <a:latin typeface="+mn-lt"/>
                <a:ea typeface="+mn-ea"/>
                <a:cs typeface="+mn-cs"/>
              </a:rPr>
              <a:t>Inoltre abbiamo una caldaia e un </a:t>
            </a:r>
            <a:r>
              <a:rPr lang="it-IT" sz="1200" kern="1200" baseline="0" dirty="0" err="1" smtClean="0">
                <a:solidFill>
                  <a:schemeClr val="tx1"/>
                </a:solidFill>
                <a:effectLst/>
                <a:latin typeface="+mn-lt"/>
                <a:ea typeface="+mn-ea"/>
                <a:cs typeface="+mn-cs"/>
              </a:rPr>
              <a:t>chiller</a:t>
            </a:r>
            <a:r>
              <a:rPr lang="it-IT" sz="1200" kern="1200" baseline="0" dirty="0" smtClean="0">
                <a:solidFill>
                  <a:schemeClr val="tx1"/>
                </a:solidFill>
                <a:effectLst/>
                <a:latin typeface="+mn-lt"/>
                <a:ea typeface="+mn-ea"/>
                <a:cs typeface="+mn-cs"/>
              </a:rPr>
              <a:t>, che vengono usati come sistemi di back-up.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Infine abbiamo anche </a:t>
            </a:r>
            <a:r>
              <a:rPr lang="it-IT" sz="1200" kern="1200" baseline="0" dirty="0" smtClean="0">
                <a:solidFill>
                  <a:schemeClr val="tx1"/>
                </a:solidFill>
                <a:effectLst/>
                <a:latin typeface="+mn-lt"/>
                <a:ea typeface="+mn-ea"/>
                <a:cs typeface="+mn-cs"/>
              </a:rPr>
              <a:t>il collegamento con la rete.</a:t>
            </a:r>
            <a:endParaRPr lang="en-US" baseline="0" dirty="0" smtClean="0"/>
          </a:p>
        </p:txBody>
      </p:sp>
      <p:sp>
        <p:nvSpPr>
          <p:cNvPr id="4" name="Segnaposto numero diapositiva 3"/>
          <p:cNvSpPr>
            <a:spLocks noGrp="1"/>
          </p:cNvSpPr>
          <p:nvPr>
            <p:ph type="sldNum" sz="quarter" idx="10"/>
          </p:nvPr>
        </p:nvSpPr>
        <p:spPr/>
        <p:txBody>
          <a:bodyPr/>
          <a:lstStyle/>
          <a:p>
            <a:fld id="{61EE8AA1-7EBB-4793-A1FB-ED7A33931770}" type="slidenum">
              <a:rPr lang="en-US" smtClean="0"/>
              <a:t>28</a:t>
            </a:fld>
            <a:endParaRPr lang="en-US"/>
          </a:p>
        </p:txBody>
      </p:sp>
    </p:spTree>
    <p:extLst>
      <p:ext uri="{BB962C8B-B14F-4D97-AF65-F5344CB8AC3E}">
        <p14:creationId xmlns:p14="http://schemas.microsoft.com/office/powerpoint/2010/main" val="308446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baseline="0" dirty="0" err="1" smtClean="0">
                <a:solidFill>
                  <a:schemeClr val="tx1"/>
                </a:solidFill>
                <a:effectLst/>
                <a:latin typeface="+mn-lt"/>
                <a:ea typeface="+mn-ea"/>
                <a:cs typeface="+mn-cs"/>
              </a:rPr>
              <a:t>Queste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sono</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equazioni</a:t>
            </a:r>
            <a:r>
              <a:rPr lang="en-GB" sz="1200" kern="1200" baseline="0" dirty="0" smtClean="0">
                <a:solidFill>
                  <a:schemeClr val="tx1"/>
                </a:solidFill>
                <a:effectLst/>
                <a:latin typeface="+mn-lt"/>
                <a:ea typeface="+mn-ea"/>
                <a:cs typeface="+mn-cs"/>
              </a:rPr>
              <a:t> di </a:t>
            </a:r>
            <a:r>
              <a:rPr lang="en-GB" sz="1200" kern="1200" baseline="0" dirty="0" err="1" smtClean="0">
                <a:solidFill>
                  <a:schemeClr val="tx1"/>
                </a:solidFill>
                <a:effectLst/>
                <a:latin typeface="+mn-lt"/>
                <a:ea typeface="+mn-ea"/>
                <a:cs typeface="+mn-cs"/>
              </a:rPr>
              <a:t>bilancio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dell’energia</a:t>
            </a:r>
            <a:endParaRPr lang="en-GB" sz="1200" kern="1200" baseline="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1EE8AA1-7EBB-4793-A1FB-ED7A33931770}" type="slidenum">
              <a:rPr lang="en-US" smtClean="0"/>
              <a:t>29</a:t>
            </a:fld>
            <a:endParaRPr lang="en-US"/>
          </a:p>
        </p:txBody>
      </p:sp>
    </p:spTree>
    <p:extLst>
      <p:ext uri="{BB962C8B-B14F-4D97-AF65-F5344CB8AC3E}">
        <p14:creationId xmlns:p14="http://schemas.microsoft.com/office/powerpoint/2010/main" val="399708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0" i="0" kern="1200" baseline="0" dirty="0" err="1" smtClean="0">
                <a:solidFill>
                  <a:schemeClr val="tx1"/>
                </a:solidFill>
                <a:effectLst/>
                <a:latin typeface="+mn-lt"/>
                <a:ea typeface="+mn-ea"/>
                <a:cs typeface="+mn-cs"/>
              </a:rPr>
              <a:t>Generalmente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problemi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ambientali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sono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strettamente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legati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all’uso</a:t>
            </a:r>
            <a:r>
              <a:rPr lang="en-US" sz="1100" b="0" i="0" kern="1200" baseline="0" dirty="0" smtClean="0">
                <a:solidFill>
                  <a:schemeClr val="tx1"/>
                </a:solidFill>
                <a:effectLst/>
                <a:latin typeface="+mn-lt"/>
                <a:ea typeface="+mn-ea"/>
                <a:cs typeface="+mn-cs"/>
              </a:rPr>
              <a:t> di </a:t>
            </a:r>
            <a:r>
              <a:rPr lang="en-US" sz="1100" b="0" i="0" kern="1200" baseline="0" dirty="0" err="1" smtClean="0">
                <a:solidFill>
                  <a:schemeClr val="tx1"/>
                </a:solidFill>
                <a:effectLst/>
                <a:latin typeface="+mn-lt"/>
                <a:ea typeface="+mn-ea"/>
                <a:cs typeface="+mn-cs"/>
              </a:rPr>
              <a:t>energia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primaria</a:t>
            </a:r>
            <a:r>
              <a:rPr lang="en-US" sz="1100" b="0" i="0" kern="1200" baseline="0" dirty="0" smtClean="0">
                <a:solidFill>
                  <a:schemeClr val="tx1"/>
                </a:solidFill>
                <a:effectLst/>
                <a:latin typeface="+mn-lt"/>
                <a:ea typeface="+mn-ea"/>
                <a:cs typeface="+mn-cs"/>
              </a:rPr>
              <a:t>, e al fine di </a:t>
            </a:r>
            <a:r>
              <a:rPr lang="en-US" sz="1100" b="0" i="0" kern="1200" baseline="0" dirty="0" err="1" smtClean="0">
                <a:solidFill>
                  <a:schemeClr val="tx1"/>
                </a:solidFill>
                <a:effectLst/>
                <a:latin typeface="+mn-lt"/>
                <a:ea typeface="+mn-ea"/>
                <a:cs typeface="+mn-cs"/>
              </a:rPr>
              <a:t>ridurre</a:t>
            </a:r>
            <a:r>
              <a:rPr lang="en-US" sz="1100" b="0" i="0" kern="1200" baseline="0" dirty="0" smtClean="0">
                <a:solidFill>
                  <a:schemeClr val="tx1"/>
                </a:solidFill>
                <a:effectLst/>
                <a:latin typeface="+mn-lt"/>
                <a:ea typeface="+mn-ea"/>
                <a:cs typeface="+mn-cs"/>
              </a:rPr>
              <a:t> e </a:t>
            </a:r>
            <a:r>
              <a:rPr lang="en-US" sz="1100" b="0" i="0" kern="1200" baseline="0" dirty="0" err="1" smtClean="0">
                <a:solidFill>
                  <a:schemeClr val="tx1"/>
                </a:solidFill>
                <a:effectLst/>
                <a:latin typeface="+mn-lt"/>
                <a:ea typeface="+mn-ea"/>
                <a:cs typeface="+mn-cs"/>
              </a:rPr>
              <a:t>contenere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questi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problemi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ogni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stato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membro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dell’unione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europea</a:t>
            </a:r>
            <a:r>
              <a:rPr lang="en-US" sz="1100" b="0" i="0" kern="1200" baseline="0" dirty="0" smtClean="0">
                <a:solidFill>
                  <a:schemeClr val="tx1"/>
                </a:solidFill>
                <a:effectLst/>
                <a:latin typeface="+mn-lt"/>
                <a:ea typeface="+mn-ea"/>
                <a:cs typeface="+mn-cs"/>
              </a:rPr>
              <a:t> ha </a:t>
            </a:r>
            <a:r>
              <a:rPr lang="en-US" sz="1100" b="0" i="0" kern="1200" baseline="0" dirty="0" err="1" smtClean="0">
                <a:solidFill>
                  <a:schemeClr val="tx1"/>
                </a:solidFill>
                <a:effectLst/>
                <a:latin typeface="+mn-lt"/>
                <a:ea typeface="+mn-ea"/>
                <a:cs typeface="+mn-cs"/>
              </a:rPr>
              <a:t>sviluppato</a:t>
            </a:r>
            <a:r>
              <a:rPr lang="en-US" sz="1100" b="0" i="0" kern="1200" baseline="0" dirty="0" smtClean="0">
                <a:solidFill>
                  <a:schemeClr val="tx1"/>
                </a:solidFill>
                <a:effectLst/>
                <a:latin typeface="+mn-lt"/>
                <a:ea typeface="+mn-ea"/>
                <a:cs typeface="+mn-cs"/>
              </a:rPr>
              <a:t> un piano di </a:t>
            </a:r>
            <a:r>
              <a:rPr lang="en-US" sz="1100" b="0" i="0" kern="1200" baseline="0" dirty="0" err="1" smtClean="0">
                <a:solidFill>
                  <a:schemeClr val="tx1"/>
                </a:solidFill>
                <a:effectLst/>
                <a:latin typeface="+mn-lt"/>
                <a:ea typeface="+mn-ea"/>
                <a:cs typeface="+mn-cs"/>
              </a:rPr>
              <a:t>azione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nazionale</a:t>
            </a:r>
            <a:r>
              <a:rPr lang="en-US" sz="1100" b="0" i="0" kern="1200" baseline="0" dirty="0" smtClean="0">
                <a:solidFill>
                  <a:schemeClr val="tx1"/>
                </a:solidFill>
                <a:effectLst/>
                <a:latin typeface="+mn-lt"/>
                <a:ea typeface="+mn-ea"/>
                <a:cs typeface="+mn-cs"/>
              </a:rPr>
              <a:t> per </a:t>
            </a:r>
            <a:r>
              <a:rPr lang="en-US" sz="1100" b="0" i="0" kern="1200" baseline="0" dirty="0" err="1" smtClean="0">
                <a:solidFill>
                  <a:schemeClr val="tx1"/>
                </a:solidFill>
                <a:effectLst/>
                <a:latin typeface="+mn-lt"/>
                <a:ea typeface="+mn-ea"/>
                <a:cs typeface="+mn-cs"/>
              </a:rPr>
              <a:t>raggiungere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gli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obiettivi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che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sono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stati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concordati</a:t>
            </a:r>
            <a:r>
              <a:rPr lang="en-US" sz="1100" b="0" i="0" kern="1200" baseline="0" dirty="0" smtClean="0">
                <a:solidFill>
                  <a:schemeClr val="tx1"/>
                </a:solidFill>
                <a:effectLst/>
                <a:latin typeface="+mn-lt"/>
                <a:ea typeface="+mn-ea"/>
                <a:cs typeface="+mn-cs"/>
              </a:rPr>
              <a:t> per la </a:t>
            </a:r>
            <a:r>
              <a:rPr lang="en-US" sz="1100" b="0" i="0" kern="1200" baseline="0" dirty="0" err="1" smtClean="0">
                <a:solidFill>
                  <a:schemeClr val="tx1"/>
                </a:solidFill>
                <a:effectLst/>
                <a:latin typeface="+mn-lt"/>
                <a:ea typeface="+mn-ea"/>
                <a:cs typeface="+mn-cs"/>
              </a:rPr>
              <a:t>riduzione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ed</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il</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contenimento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delle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emissioni</a:t>
            </a:r>
            <a:r>
              <a:rPr lang="en-US" sz="1100" b="0" i="0" kern="1200" baseline="0" dirty="0" smtClean="0">
                <a:solidFill>
                  <a:schemeClr val="tx1"/>
                </a:solidFill>
                <a:effectLst/>
                <a:latin typeface="+mn-lt"/>
                <a:ea typeface="+mn-ea"/>
                <a:cs typeface="+mn-cs"/>
              </a:rPr>
              <a:t>.</a:t>
            </a:r>
          </a:p>
          <a:p>
            <a:endParaRPr lang="en-US" sz="1100" b="0" i="0" kern="1200" baseline="0" dirty="0" smtClean="0">
              <a:solidFill>
                <a:schemeClr val="tx1"/>
              </a:solidFill>
              <a:effectLst/>
              <a:latin typeface="+mn-lt"/>
              <a:ea typeface="+mn-ea"/>
              <a:cs typeface="+mn-cs"/>
            </a:endParaRPr>
          </a:p>
          <a:p>
            <a:r>
              <a:rPr lang="en-US" sz="1100" b="0" i="0" kern="1200" baseline="0" dirty="0" err="1" smtClean="0">
                <a:solidFill>
                  <a:schemeClr val="tx1"/>
                </a:solidFill>
                <a:effectLst/>
                <a:latin typeface="+mn-lt"/>
                <a:ea typeface="+mn-ea"/>
                <a:cs typeface="+mn-cs"/>
              </a:rPr>
              <a:t>Questo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grafico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rappresenta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il</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consumo</a:t>
            </a:r>
            <a:r>
              <a:rPr lang="en-US" sz="1100" b="0" i="0" kern="1200" baseline="0" dirty="0" smtClean="0">
                <a:solidFill>
                  <a:schemeClr val="tx1"/>
                </a:solidFill>
                <a:effectLst/>
                <a:latin typeface="+mn-lt"/>
                <a:ea typeface="+mn-ea"/>
                <a:cs typeface="+mn-cs"/>
              </a:rPr>
              <a:t> di </a:t>
            </a:r>
            <a:r>
              <a:rPr lang="en-US" sz="1100" b="0" i="0" kern="1200" baseline="0" dirty="0" err="1" smtClean="0">
                <a:solidFill>
                  <a:schemeClr val="tx1"/>
                </a:solidFill>
                <a:effectLst/>
                <a:latin typeface="+mn-lt"/>
                <a:ea typeface="+mn-ea"/>
                <a:cs typeface="+mn-cs"/>
              </a:rPr>
              <a:t>energia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primaria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nell’unione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europea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negli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ultimi</a:t>
            </a:r>
            <a:r>
              <a:rPr lang="en-US" sz="1100" b="0" i="0" kern="1200" baseline="0" dirty="0" smtClean="0">
                <a:solidFill>
                  <a:schemeClr val="tx1"/>
                </a:solidFill>
                <a:effectLst/>
                <a:latin typeface="+mn-lt"/>
                <a:ea typeface="+mn-ea"/>
                <a:cs typeface="+mn-cs"/>
              </a:rPr>
              <a:t> 10 </a:t>
            </a:r>
            <a:r>
              <a:rPr lang="en-US" sz="1100" b="0" i="0" kern="1200" baseline="0" dirty="0" err="1" smtClean="0">
                <a:solidFill>
                  <a:schemeClr val="tx1"/>
                </a:solidFill>
                <a:effectLst/>
                <a:latin typeface="+mn-lt"/>
                <a:ea typeface="+mn-ea"/>
                <a:cs typeface="+mn-cs"/>
              </a:rPr>
              <a:t>anni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Questi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piani</a:t>
            </a:r>
            <a:r>
              <a:rPr lang="en-US" sz="1100" b="0" i="0" kern="1200" baseline="0" dirty="0" smtClean="0">
                <a:solidFill>
                  <a:schemeClr val="tx1"/>
                </a:solidFill>
                <a:effectLst/>
                <a:latin typeface="+mn-lt"/>
                <a:ea typeface="+mn-ea"/>
                <a:cs typeface="+mn-cs"/>
              </a:rPr>
              <a:t> di </a:t>
            </a:r>
            <a:r>
              <a:rPr lang="en-US" sz="1100" b="0" i="0" kern="1200" baseline="0" dirty="0" err="1" smtClean="0">
                <a:solidFill>
                  <a:schemeClr val="tx1"/>
                </a:solidFill>
                <a:effectLst/>
                <a:latin typeface="+mn-lt"/>
                <a:ea typeface="+mn-ea"/>
                <a:cs typeface="+mn-cs"/>
              </a:rPr>
              <a:t>azione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hanno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consentito</a:t>
            </a:r>
            <a:r>
              <a:rPr lang="en-US" sz="1100" b="0" i="0" kern="1200" baseline="0" dirty="0" smtClean="0">
                <a:solidFill>
                  <a:schemeClr val="tx1"/>
                </a:solidFill>
                <a:effectLst/>
                <a:latin typeface="+mn-lt"/>
                <a:ea typeface="+mn-ea"/>
                <a:cs typeface="+mn-cs"/>
              </a:rPr>
              <a:t> di </a:t>
            </a:r>
            <a:r>
              <a:rPr lang="en-US" sz="1100" b="0" i="0" kern="1200" baseline="0" dirty="0" err="1" smtClean="0">
                <a:solidFill>
                  <a:schemeClr val="tx1"/>
                </a:solidFill>
                <a:effectLst/>
                <a:latin typeface="+mn-lt"/>
                <a:ea typeface="+mn-ea"/>
                <a:cs typeface="+mn-cs"/>
              </a:rPr>
              <a:t>ridurre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il</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consumo</a:t>
            </a:r>
            <a:r>
              <a:rPr lang="en-US" sz="1100" b="0" i="0" kern="1200" baseline="0" dirty="0" smtClean="0">
                <a:solidFill>
                  <a:schemeClr val="tx1"/>
                </a:solidFill>
                <a:effectLst/>
                <a:latin typeface="+mn-lt"/>
                <a:ea typeface="+mn-ea"/>
                <a:cs typeface="+mn-cs"/>
              </a:rPr>
              <a:t> di </a:t>
            </a:r>
            <a:r>
              <a:rPr lang="en-US" sz="1100" b="0" i="0" kern="1200" baseline="0" dirty="0" err="1" smtClean="0">
                <a:solidFill>
                  <a:schemeClr val="tx1"/>
                </a:solidFill>
                <a:effectLst/>
                <a:latin typeface="+mn-lt"/>
                <a:ea typeface="+mn-ea"/>
                <a:cs typeface="+mn-cs"/>
              </a:rPr>
              <a:t>energia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primaria</a:t>
            </a:r>
            <a:r>
              <a:rPr lang="en-US" sz="1100" b="0" i="0" kern="1200" baseline="0" dirty="0" smtClean="0">
                <a:solidFill>
                  <a:schemeClr val="tx1"/>
                </a:solidFill>
                <a:effectLst/>
                <a:latin typeface="+mn-lt"/>
                <a:ea typeface="+mn-ea"/>
                <a:cs typeface="+mn-cs"/>
              </a:rPr>
              <a:t> e di </a:t>
            </a:r>
            <a:r>
              <a:rPr lang="en-US" sz="1100" b="0" i="0" kern="1200" baseline="0" dirty="0" err="1" smtClean="0">
                <a:solidFill>
                  <a:schemeClr val="tx1"/>
                </a:solidFill>
                <a:effectLst/>
                <a:latin typeface="+mn-lt"/>
                <a:ea typeface="+mn-ea"/>
                <a:cs typeface="+mn-cs"/>
              </a:rPr>
              <a:t>avvicinare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dagli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obiettivi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posti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Tuttavia</a:t>
            </a:r>
            <a:r>
              <a:rPr lang="en-US" sz="1100" b="0" i="0" kern="1200" baseline="0" dirty="0" smtClean="0">
                <a:solidFill>
                  <a:schemeClr val="tx1"/>
                </a:solidFill>
                <a:effectLst/>
                <a:latin typeface="+mn-lt"/>
                <a:ea typeface="+mn-ea"/>
                <a:cs typeface="+mn-cs"/>
              </a:rPr>
              <a:t>, al fine di </a:t>
            </a:r>
            <a:r>
              <a:rPr lang="en-US" sz="1100" b="0" i="0" kern="1200" baseline="0" dirty="0" err="1" smtClean="0">
                <a:solidFill>
                  <a:schemeClr val="tx1"/>
                </a:solidFill>
                <a:effectLst/>
                <a:latin typeface="+mn-lt"/>
                <a:ea typeface="+mn-ea"/>
                <a:cs typeface="+mn-cs"/>
              </a:rPr>
              <a:t>raggiungere</a:t>
            </a:r>
            <a:r>
              <a:rPr lang="en-US" sz="1100" b="0" i="0" kern="1200" baseline="0" dirty="0" smtClean="0">
                <a:solidFill>
                  <a:schemeClr val="tx1"/>
                </a:solidFill>
                <a:effectLst/>
                <a:latin typeface="+mn-lt"/>
                <a:ea typeface="+mn-ea"/>
                <a:cs typeface="+mn-cs"/>
              </a:rPr>
              <a:t> I targets </a:t>
            </a:r>
            <a:r>
              <a:rPr lang="en-US" sz="1100" b="0" i="0" kern="1200" baseline="0" dirty="0" err="1" smtClean="0">
                <a:solidFill>
                  <a:schemeClr val="tx1"/>
                </a:solidFill>
                <a:effectLst/>
                <a:latin typeface="+mn-lt"/>
                <a:ea typeface="+mn-ea"/>
                <a:cs typeface="+mn-cs"/>
              </a:rPr>
              <a:t>posti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sul</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consumo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dell’energia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primari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bisogna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ancora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compiere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più</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sforzi</a:t>
            </a:r>
            <a:r>
              <a:rPr lang="en-US" sz="1100" b="0" i="0" kern="1200" baseline="0" dirty="0" smtClean="0">
                <a:solidFill>
                  <a:schemeClr val="tx1"/>
                </a:solidFill>
                <a:effectLst/>
                <a:latin typeface="+mn-lt"/>
                <a:ea typeface="+mn-ea"/>
                <a:cs typeface="+mn-cs"/>
              </a:rPr>
              <a:t> per </a:t>
            </a:r>
            <a:r>
              <a:rPr lang="en-US" sz="1100" b="0" i="0" kern="1200" baseline="0" dirty="0" err="1" smtClean="0">
                <a:solidFill>
                  <a:schemeClr val="tx1"/>
                </a:solidFill>
                <a:effectLst/>
                <a:latin typeface="+mn-lt"/>
                <a:ea typeface="+mn-ea"/>
                <a:cs typeface="+mn-cs"/>
              </a:rPr>
              <a:t>raggiungere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gli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obiettivi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predefiniti</a:t>
            </a:r>
            <a:r>
              <a:rPr lang="en-US" sz="1100" b="0" i="0" kern="1200" baseline="0" dirty="0" smtClean="0">
                <a:solidFill>
                  <a:schemeClr val="tx1"/>
                </a:solidFill>
                <a:effectLst/>
                <a:latin typeface="+mn-lt"/>
                <a:ea typeface="+mn-ea"/>
                <a:cs typeface="+mn-cs"/>
              </a:rPr>
              <a:t>.</a:t>
            </a:r>
          </a:p>
          <a:p>
            <a:endParaRPr lang="en-US" sz="1100" b="0" i="0" kern="1200" baseline="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1EE8AA1-7EBB-4793-A1FB-ED7A33931770}" type="slidenum">
              <a:rPr lang="en-US" smtClean="0"/>
              <a:t>3</a:t>
            </a:fld>
            <a:endParaRPr lang="en-US"/>
          </a:p>
        </p:txBody>
      </p:sp>
    </p:spTree>
    <p:extLst>
      <p:ext uri="{BB962C8B-B14F-4D97-AF65-F5344CB8AC3E}">
        <p14:creationId xmlns:p14="http://schemas.microsoft.com/office/powerpoint/2010/main" val="3282532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 questo il processo di ottimizzazione con</a:t>
            </a:r>
            <a:r>
              <a:rPr lang="it-IT" baseline="0" dirty="0" smtClean="0"/>
              <a:t> un algoritmo </a:t>
            </a:r>
            <a:r>
              <a:rPr lang="it-IT" baseline="0" dirty="0" smtClean="0"/>
              <a:t>genetico (è lo stesso che abbiamo visto prima)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t>
            </a:r>
            <a:r>
              <a:rPr lang="en-US" sz="1200" kern="1200" baseline="0" dirty="0" smtClean="0">
                <a:solidFill>
                  <a:schemeClr val="tx1"/>
                </a:solidFill>
                <a:effectLst/>
                <a:latin typeface="+mn-lt"/>
                <a:ea typeface="+mn-ea"/>
                <a:cs typeface="+mn-cs"/>
              </a:rPr>
              <a:t>o </a:t>
            </a:r>
            <a:r>
              <a:rPr lang="en-US" sz="1200" kern="1200" baseline="0" dirty="0" err="1" smtClean="0">
                <a:solidFill>
                  <a:schemeClr val="tx1"/>
                </a:solidFill>
                <a:effectLst/>
                <a:latin typeface="+mn-lt"/>
                <a:ea typeface="+mn-ea"/>
                <a:cs typeface="+mn-cs"/>
              </a:rPr>
              <a:t>scopo</a:t>
            </a:r>
            <a:r>
              <a:rPr lang="en-US" sz="1200" kern="1200" baseline="0" dirty="0" smtClean="0">
                <a:solidFill>
                  <a:schemeClr val="tx1"/>
                </a:solidFill>
                <a:effectLst/>
                <a:latin typeface="+mn-lt"/>
                <a:ea typeface="+mn-ea"/>
                <a:cs typeface="+mn-cs"/>
              </a:rPr>
              <a:t> è </a:t>
            </a:r>
            <a:r>
              <a:rPr lang="en-US" sz="1200" kern="1200" baseline="0" dirty="0" err="1" smtClean="0">
                <a:solidFill>
                  <a:schemeClr val="tx1"/>
                </a:solidFill>
                <a:effectLst/>
                <a:latin typeface="+mn-lt"/>
                <a:ea typeface="+mn-ea"/>
                <a:cs typeface="+mn-cs"/>
              </a:rPr>
              <a:t>quello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trovare</a:t>
            </a:r>
            <a:r>
              <a:rPr lang="en-US" sz="1200" kern="1200" baseline="0" dirty="0" smtClean="0">
                <a:solidFill>
                  <a:schemeClr val="tx1"/>
                </a:solidFill>
                <a:effectLst/>
                <a:latin typeface="+mn-lt"/>
                <a:ea typeface="+mn-ea"/>
                <a:cs typeface="+mn-cs"/>
              </a:rPr>
              <a:t> le </a:t>
            </a:r>
            <a:r>
              <a:rPr lang="en-US" sz="1200" kern="1200" baseline="0" dirty="0" err="1" smtClean="0">
                <a:solidFill>
                  <a:schemeClr val="tx1"/>
                </a:solidFill>
                <a:effectLst/>
                <a:latin typeface="+mn-lt"/>
                <a:ea typeface="+mn-ea"/>
                <a:cs typeface="+mn-cs"/>
              </a:rPr>
              <a:t>taglie</a:t>
            </a:r>
            <a:r>
              <a:rPr lang="en-US" sz="1200" kern="1200" baseline="0" dirty="0" smtClean="0">
                <a:solidFill>
                  <a:schemeClr val="tx1"/>
                </a:solidFill>
                <a:effectLst/>
                <a:latin typeface="+mn-lt"/>
                <a:ea typeface="+mn-ea"/>
                <a:cs typeface="+mn-cs"/>
              </a:rPr>
              <a:t> del CHP, GSHP, ASHP, ABS, STC e </a:t>
            </a:r>
            <a:r>
              <a:rPr lang="en-US" sz="1200" kern="1200" baseline="0" dirty="0" smtClean="0">
                <a:solidFill>
                  <a:schemeClr val="tx1"/>
                </a:solidFill>
                <a:effectLst/>
                <a:latin typeface="+mn-lt"/>
                <a:ea typeface="+mn-ea"/>
                <a:cs typeface="+mn-cs"/>
              </a:rPr>
              <a:t>PV </a:t>
            </a:r>
            <a:r>
              <a:rPr lang="en-US" sz="1200" kern="1200" baseline="0" dirty="0" err="1" smtClean="0">
                <a:solidFill>
                  <a:schemeClr val="tx1"/>
                </a:solidFill>
                <a:effectLst/>
                <a:latin typeface="+mn-lt"/>
                <a:ea typeface="+mn-ea"/>
                <a:cs typeface="+mn-cs"/>
              </a:rPr>
              <a:t>usando</a:t>
            </a:r>
            <a:r>
              <a:rPr lang="en-US" sz="1200" kern="1200" baseline="0" dirty="0" smtClean="0">
                <a:solidFill>
                  <a:schemeClr val="tx1"/>
                </a:solidFill>
                <a:effectLst/>
                <a:latin typeface="+mn-lt"/>
                <a:ea typeface="+mn-ea"/>
                <a:cs typeface="+mn-cs"/>
              </a:rPr>
              <a:t> due </a:t>
            </a:r>
            <a:r>
              <a:rPr lang="en-US" sz="1200" kern="1200" baseline="0" dirty="0" err="1" smtClean="0">
                <a:solidFill>
                  <a:schemeClr val="tx1"/>
                </a:solidFill>
                <a:effectLst/>
                <a:latin typeface="+mn-lt"/>
                <a:ea typeface="+mn-ea"/>
                <a:cs typeface="+mn-cs"/>
              </a:rPr>
              <a:t>approcci</a:t>
            </a:r>
            <a:r>
              <a:rPr lang="en-US" sz="1200" kern="1200" baseline="0" dirty="0" smtClean="0">
                <a:solidFill>
                  <a:schemeClr val="tx1"/>
                </a:solidFill>
                <a:effectLst/>
                <a:latin typeface="+mn-lt"/>
                <a:ea typeface="+mn-ea"/>
                <a:cs typeface="+mn-cs"/>
              </a:rPr>
              <a:t> (con LCA  e </a:t>
            </a:r>
            <a:r>
              <a:rPr lang="en-US" sz="1200" kern="1200" baseline="0" dirty="0" err="1" smtClean="0">
                <a:solidFill>
                  <a:schemeClr val="tx1"/>
                </a:solidFill>
                <a:effectLst/>
                <a:latin typeface="+mn-lt"/>
                <a:ea typeface="+mn-ea"/>
                <a:cs typeface="+mn-cs"/>
              </a:rPr>
              <a:t>senza</a:t>
            </a:r>
            <a:r>
              <a:rPr lang="en-US" sz="1200" kern="1200" baseline="0" dirty="0" smtClean="0">
                <a:solidFill>
                  <a:schemeClr val="tx1"/>
                </a:solidFill>
                <a:effectLst/>
                <a:latin typeface="+mn-lt"/>
                <a:ea typeface="+mn-ea"/>
                <a:cs typeface="+mn-cs"/>
              </a:rPr>
              <a:t> LCA)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1EE8AA1-7EBB-4793-A1FB-ED7A33931770}" type="slidenum">
              <a:rPr lang="en-US" smtClean="0"/>
              <a:t>30</a:t>
            </a:fld>
            <a:endParaRPr lang="en-US"/>
          </a:p>
        </p:txBody>
      </p:sp>
    </p:spTree>
    <p:extLst>
      <p:ext uri="{BB962C8B-B14F-4D97-AF65-F5344CB8AC3E}">
        <p14:creationId xmlns:p14="http://schemas.microsoft.com/office/powerpoint/2010/main" val="4252288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a:t>
            </a:r>
            <a:r>
              <a:rPr lang="it-IT" baseline="0" dirty="0" smtClean="0"/>
              <a:t> poter valutare l’effetto dell’LCA sull’ottimizzazione, </a:t>
            </a:r>
            <a:r>
              <a:rPr lang="it-IT" baseline="0" dirty="0" smtClean="0"/>
              <a:t>consideriamo </a:t>
            </a:r>
            <a:r>
              <a:rPr lang="it-IT" dirty="0" smtClean="0"/>
              <a:t>due </a:t>
            </a:r>
            <a:r>
              <a:rPr lang="it-IT" dirty="0" smtClean="0"/>
              <a:t>approcci</a:t>
            </a:r>
            <a:r>
              <a:rPr lang="it-IT" baseline="0" dirty="0" smtClean="0"/>
              <a:t> diversi.</a:t>
            </a:r>
          </a:p>
          <a:p>
            <a:endParaRPr lang="it-IT" baseline="0" dirty="0" smtClean="0"/>
          </a:p>
          <a:p>
            <a:r>
              <a:rPr lang="it-IT" baseline="0" dirty="0" smtClean="0"/>
              <a:t>Nel primo approccio l’ottimizzazione è stata condotta minimizzando solo l’energia consumata durante la fase di funzionamento, ossia in questo approccio, l’LCA non è considerata durante l’ottimizzazione</a:t>
            </a:r>
          </a:p>
          <a:p>
            <a:endParaRPr lang="it-IT" baseline="0" dirty="0" smtClean="0"/>
          </a:p>
          <a:p>
            <a:r>
              <a:rPr lang="it-IT" baseline="0" dirty="0" smtClean="0"/>
              <a:t>Mentre nel secondo approccio abbiamo anche considerato il contributo dell’energia primaria consumata durante la fase di produzione integrando il modello dell’LCA nell’ottimizzazione.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1EE8AA1-7EBB-4793-A1FB-ED7A33931770}" type="slidenum">
              <a:rPr lang="en-US" smtClean="0"/>
              <a:t>31</a:t>
            </a:fld>
            <a:endParaRPr lang="en-US"/>
          </a:p>
        </p:txBody>
      </p:sp>
    </p:spTree>
    <p:extLst>
      <p:ext uri="{BB962C8B-B14F-4D97-AF65-F5344CB8AC3E}">
        <p14:creationId xmlns:p14="http://schemas.microsoft.com/office/powerpoint/2010/main" val="876233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questa tabella mostra i risultati ottenuti applicando i due approcci</a:t>
            </a:r>
            <a:r>
              <a:rPr lang="it-IT" baseline="0" dirty="0" smtClean="0"/>
              <a:t>. </a:t>
            </a:r>
            <a:r>
              <a:rPr lang="it-IT" baseline="0" dirty="0" smtClean="0"/>
              <a:t>Nel </a:t>
            </a:r>
            <a:r>
              <a:rPr lang="it-IT" baseline="0" dirty="0" smtClean="0"/>
              <a:t>primo approccio l’LCA non è integrata ed è stata considerata solo l’energia consumata durante funzionamento mentre nel secondo approccio l’ottimizzazione è stata condotta integrando il modello dell’LCA, cioè la funzione obiettivo che abbiamo minimizzato contiene sia il contributo dell’energia primaria consumata durante la fase di produzione sia l’energia consumata durante il funzionamento.</a:t>
            </a:r>
          </a:p>
          <a:p>
            <a:endParaRPr lang="it-IT" baseline="0" dirty="0" smtClean="0"/>
          </a:p>
          <a:p>
            <a:r>
              <a:rPr lang="it-IT" baseline="0" dirty="0" smtClean="0"/>
              <a:t>L’integrazione </a:t>
            </a:r>
            <a:r>
              <a:rPr lang="it-IT" baseline="0" dirty="0" smtClean="0"/>
              <a:t>dell’LCA può portare a delle combinazioni di taglie diverse. </a:t>
            </a:r>
            <a:r>
              <a:rPr lang="it-IT" baseline="0" dirty="0" smtClean="0"/>
              <a:t>Ossia</a:t>
            </a:r>
            <a:r>
              <a:rPr lang="it-IT" baseline="0" dirty="0" smtClean="0"/>
              <a:t>, integrando l’LCA l’area del PV diminuisce a favore del solare termico, il CHP non viene più usato e la sua taglia si annulla, la taglia del GSHP si riduce. La taglie dell’ASHP cresce di circa 30 kW ed infine l’ABS viene escluso.</a:t>
            </a:r>
          </a:p>
          <a:p>
            <a:endParaRPr lang="it-IT" baseline="0" dirty="0" smtClean="0"/>
          </a:p>
          <a:p>
            <a:r>
              <a:rPr lang="it-IT" baseline="0" dirty="0" smtClean="0"/>
              <a:t>Quindi, </a:t>
            </a:r>
            <a:r>
              <a:rPr lang="it-IT" baseline="0" dirty="0" smtClean="0"/>
              <a:t>considerando l’LCA nell’ottimizzazione, due sistemi vengono esclusi e l’algoritmo suggerisce due combinazioni di taglie completamente diverse</a:t>
            </a:r>
          </a:p>
          <a:p>
            <a:endParaRPr lang="it-IT" baseline="0" dirty="0" smtClean="0"/>
          </a:p>
          <a:p>
            <a:endParaRPr lang="it-IT" baseline="0" dirty="0" smtClean="0"/>
          </a:p>
          <a:p>
            <a:endParaRPr lang="en-GB" sz="1200" kern="1200" dirty="0" smtClean="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32</a:t>
            </a:fld>
            <a:endParaRPr lang="en-US"/>
          </a:p>
        </p:txBody>
      </p:sp>
    </p:spTree>
    <p:extLst>
      <p:ext uri="{BB962C8B-B14F-4D97-AF65-F5344CB8AC3E}">
        <p14:creationId xmlns:p14="http://schemas.microsoft.com/office/powerpoint/2010/main" val="428817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Questa figura mostra il CED delle diversi fasi per i due approcci analizzati. </a:t>
            </a:r>
            <a:r>
              <a:rPr lang="it-IT" baseline="0" dirty="0" smtClean="0"/>
              <a:t>Si può osservare che </a:t>
            </a:r>
            <a:r>
              <a:rPr lang="it-IT" baseline="0" dirty="0" smtClean="0"/>
              <a:t>il CED che ha più peso è quello relativo alla rete elettrica ed inoltre quello relativo al consumo di gas naturale.</a:t>
            </a:r>
          </a:p>
          <a:p>
            <a:r>
              <a:rPr lang="it-IT" baseline="0" dirty="0" smtClean="0"/>
              <a:t>Quando </a:t>
            </a:r>
            <a:r>
              <a:rPr lang="it-IT" baseline="0" dirty="0" smtClean="0"/>
              <a:t>integriamo l’LCA, l’algoritmo tende a ridurre il consumo di gas naturale, ossia tende a limitare il funzionamento di sistemi alimentati da gas naturale e ad usare di più delle tecnologie che vengono alimentate da energia elettrica. </a:t>
            </a:r>
          </a:p>
          <a:p>
            <a:endParaRPr lang="it-IT" baseline="0" dirty="0" smtClean="0"/>
          </a:p>
          <a:p>
            <a:r>
              <a:rPr lang="it-IT" baseline="0" dirty="0" smtClean="0"/>
              <a:t>Questo perché a parità di energia prodotta, l’energia primaria associata al ciclo di vita della rete di distribuzione del gas naturale è maggiore di quella associata alla rete elettrica. In altre parole, produrre un kWh con una macchina alimentata da energia elettrica mi costa di meno rispetto ad una machina alimentata da gas naturale. E questo riusciamo a vederlo solo integrando l’analisi del ciclo di vita.</a:t>
            </a:r>
          </a:p>
          <a:p>
            <a:endParaRPr lang="it-IT" baseline="0" dirty="0" smtClean="0"/>
          </a:p>
          <a:p>
            <a:r>
              <a:rPr lang="it-IT" baseline="0" dirty="0" smtClean="0"/>
              <a:t>Infatti l’integrazione del ciclo di vita nell’ottimizzazione consente di risparmiare circa il 4.4 % di energia primaria rispetto al caso in cui l’LCA non viene considerata.</a:t>
            </a:r>
          </a:p>
        </p:txBody>
      </p:sp>
      <p:sp>
        <p:nvSpPr>
          <p:cNvPr id="4" name="Segnaposto numero diapositiva 3"/>
          <p:cNvSpPr>
            <a:spLocks noGrp="1"/>
          </p:cNvSpPr>
          <p:nvPr>
            <p:ph type="sldNum" sz="quarter" idx="10"/>
          </p:nvPr>
        </p:nvSpPr>
        <p:spPr/>
        <p:txBody>
          <a:bodyPr/>
          <a:lstStyle/>
          <a:p>
            <a:fld id="{61EE8AA1-7EBB-4793-A1FB-ED7A33931770}" type="slidenum">
              <a:rPr lang="en-US" smtClean="0"/>
              <a:t>33</a:t>
            </a:fld>
            <a:endParaRPr lang="en-US"/>
          </a:p>
        </p:txBody>
      </p:sp>
    </p:spTree>
    <p:extLst>
      <p:ext uri="{BB962C8B-B14F-4D97-AF65-F5344CB8AC3E}">
        <p14:creationId xmlns:p14="http://schemas.microsoft.com/office/powerpoint/2010/main" val="135243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baseline="0" dirty="0" smtClean="0"/>
          </a:p>
        </p:txBody>
      </p:sp>
      <p:sp>
        <p:nvSpPr>
          <p:cNvPr id="4" name="Segnaposto numero diapositiva 3"/>
          <p:cNvSpPr>
            <a:spLocks noGrp="1"/>
          </p:cNvSpPr>
          <p:nvPr>
            <p:ph type="sldNum" sz="quarter" idx="10"/>
          </p:nvPr>
        </p:nvSpPr>
        <p:spPr/>
        <p:txBody>
          <a:bodyPr/>
          <a:lstStyle/>
          <a:p>
            <a:fld id="{61EE8AA1-7EBB-4793-A1FB-ED7A33931770}" type="slidenum">
              <a:rPr lang="en-US" smtClean="0"/>
              <a:t>34</a:t>
            </a:fld>
            <a:endParaRPr lang="en-US"/>
          </a:p>
        </p:txBody>
      </p:sp>
    </p:spTree>
    <p:extLst>
      <p:ext uri="{BB962C8B-B14F-4D97-AF65-F5344CB8AC3E}">
        <p14:creationId xmlns:p14="http://schemas.microsoft.com/office/powerpoint/2010/main" val="2475390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Caso studio micro-</a:t>
                </a:r>
                <a:r>
                  <a:rPr lang="it-IT" sz="1200" kern="1200" dirty="0" err="1" smtClean="0">
                    <a:solidFill>
                      <a:schemeClr val="tx1"/>
                    </a:solidFill>
                    <a:effectLst/>
                    <a:latin typeface="+mn-lt"/>
                    <a:ea typeface="+mn-ea"/>
                    <a:cs typeface="+mn-cs"/>
                  </a:rPr>
                  <a:t>grid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siemens</a:t>
                </a:r>
                <a:r>
                  <a:rPr lang="it-IT" sz="1200" kern="1200" dirty="0" smtClean="0">
                    <a:solidFill>
                      <a:schemeClr val="tx1"/>
                    </a:solidFill>
                    <a:effectLst/>
                    <a:latin typeface="+mn-lt"/>
                    <a:ea typeface="+mn-ea"/>
                    <a:cs typeface="+mn-cs"/>
                  </a:rPr>
                  <a:t> Milano</a:t>
                </a:r>
                <a:endParaRPr lang="it-IT" sz="1200" kern="1200" dirty="0" smtClean="0">
                  <a:solidFill>
                    <a:schemeClr val="tx1"/>
                  </a:solidFill>
                  <a:effectLst/>
                  <a:latin typeface="+mn-lt"/>
                  <a:ea typeface="+mn-ea"/>
                  <a:cs typeface="+mn-cs"/>
                </a:endParaRPr>
              </a:p>
            </p:txBody>
          </p:sp>
        </mc:Choice>
        <mc:Fallback xmlns="">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The HEP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composed</a:t>
                </a:r>
                <a:r>
                  <a:rPr lang="it-IT" sz="1200" kern="1200" dirty="0" smtClean="0">
                    <a:solidFill>
                      <a:schemeClr val="tx1"/>
                    </a:solidFill>
                    <a:effectLst/>
                    <a:latin typeface="+mn-lt"/>
                    <a:ea typeface="+mn-ea"/>
                    <a:cs typeface="+mn-cs"/>
                  </a:rPr>
                  <a:t> of a solar </a:t>
                </a:r>
                <a:r>
                  <a:rPr lang="it-IT" sz="1200" kern="1200" dirty="0" err="1" smtClean="0">
                    <a:solidFill>
                      <a:schemeClr val="tx1"/>
                    </a:solidFill>
                    <a:effectLst/>
                    <a:latin typeface="+mn-lt"/>
                    <a:ea typeface="+mn-ea"/>
                    <a:cs typeface="+mn-cs"/>
                  </a:rPr>
                  <a:t>thermal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collector</a:t>
                </a:r>
                <a:r>
                  <a:rPr lang="it-IT" sz="1200" kern="1200" dirty="0" smtClean="0">
                    <a:solidFill>
                      <a:schemeClr val="tx1"/>
                    </a:solidFill>
                    <a:effectLst/>
                    <a:latin typeface="+mn-lt"/>
                    <a:ea typeface="+mn-ea"/>
                    <a:cs typeface="+mn-cs"/>
                  </a:rPr>
                  <a:t> (STH), </a:t>
                </a:r>
                <a:r>
                  <a:rPr lang="it-IT" sz="1200" kern="1200" dirty="0" err="1" smtClean="0">
                    <a:solidFill>
                      <a:schemeClr val="tx1"/>
                    </a:solidFill>
                    <a:effectLst/>
                    <a:latin typeface="+mn-lt"/>
                    <a:ea typeface="+mn-ea"/>
                    <a:cs typeface="+mn-cs"/>
                  </a:rPr>
                  <a:t>photovoltaic</a:t>
                </a:r>
                <a:r>
                  <a:rPr lang="it-IT" sz="1200" kern="1200" dirty="0" smtClean="0">
                    <a:solidFill>
                      <a:schemeClr val="tx1"/>
                    </a:solidFill>
                    <a:effectLst/>
                    <a:latin typeface="+mn-lt"/>
                    <a:ea typeface="+mn-ea"/>
                    <a:cs typeface="+mn-cs"/>
                  </a:rPr>
                  <a:t> panel (PV), </a:t>
                </a:r>
                <a:r>
                  <a:rPr lang="it-IT" sz="1200" kern="1200" dirty="0" err="1" smtClean="0">
                    <a:solidFill>
                      <a:schemeClr val="tx1"/>
                    </a:solidFill>
                    <a:effectLst/>
                    <a:latin typeface="+mn-lt"/>
                    <a:ea typeface="+mn-ea"/>
                    <a:cs typeface="+mn-cs"/>
                  </a:rPr>
                  <a:t>combined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heat</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power</a:t>
                </a:r>
                <a:r>
                  <a:rPr lang="it-IT" sz="1200" kern="1200" dirty="0" smtClean="0">
                    <a:solidFill>
                      <a:schemeClr val="tx1"/>
                    </a:solidFill>
                    <a:effectLst/>
                    <a:latin typeface="+mn-lt"/>
                    <a:ea typeface="+mn-ea"/>
                    <a:cs typeface="+mn-cs"/>
                  </a:rPr>
                  <a:t> (CHP), </a:t>
                </a:r>
                <a:r>
                  <a:rPr lang="it-IT" sz="1200" kern="1200" dirty="0" err="1" smtClean="0">
                    <a:solidFill>
                      <a:schemeClr val="tx1"/>
                    </a:solidFill>
                    <a:effectLst/>
                    <a:latin typeface="+mn-lt"/>
                    <a:ea typeface="+mn-ea"/>
                    <a:cs typeface="+mn-cs"/>
                  </a:rPr>
                  <a:t>ground</a:t>
                </a:r>
                <a:r>
                  <a:rPr lang="it-IT" sz="1200" kern="1200" dirty="0" smtClean="0">
                    <a:solidFill>
                      <a:schemeClr val="tx1"/>
                    </a:solidFill>
                    <a:effectLst/>
                    <a:latin typeface="+mn-lt"/>
                    <a:ea typeface="+mn-ea"/>
                    <a:cs typeface="+mn-cs"/>
                  </a:rPr>
                  <a:t> source </a:t>
                </a:r>
                <a:r>
                  <a:rPr lang="it-IT" sz="1200" kern="1200" dirty="0" err="1" smtClean="0">
                    <a:solidFill>
                      <a:schemeClr val="tx1"/>
                    </a:solidFill>
                    <a:effectLst/>
                    <a:latin typeface="+mn-lt"/>
                    <a:ea typeface="+mn-ea"/>
                    <a:cs typeface="+mn-cs"/>
                  </a:rPr>
                  <a:t>heat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pump</a:t>
                </a:r>
                <a:r>
                  <a:rPr lang="it-IT" sz="1200" kern="1200" dirty="0" smtClean="0">
                    <a:solidFill>
                      <a:schemeClr val="tx1"/>
                    </a:solidFill>
                    <a:effectLst/>
                    <a:latin typeface="+mn-lt"/>
                    <a:ea typeface="+mn-ea"/>
                    <a:cs typeface="+mn-cs"/>
                  </a:rPr>
                  <a:t> (GSHP), air source </a:t>
                </a:r>
                <a:r>
                  <a:rPr lang="it-IT" sz="1200" kern="1200" dirty="0" err="1" smtClean="0">
                    <a:solidFill>
                      <a:schemeClr val="tx1"/>
                    </a:solidFill>
                    <a:effectLst/>
                    <a:latin typeface="+mn-lt"/>
                    <a:ea typeface="+mn-ea"/>
                    <a:cs typeface="+mn-cs"/>
                  </a:rPr>
                  <a:t>heat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pump</a:t>
                </a:r>
                <a:r>
                  <a:rPr lang="it-IT" sz="1200" kern="1200" dirty="0" smtClean="0">
                    <a:solidFill>
                      <a:schemeClr val="tx1"/>
                    </a:solidFill>
                    <a:effectLst/>
                    <a:latin typeface="+mn-lt"/>
                    <a:ea typeface="+mn-ea"/>
                    <a:cs typeface="+mn-cs"/>
                  </a:rPr>
                  <a:t> (ASHP), </a:t>
                </a:r>
                <a:r>
                  <a:rPr lang="it-IT" sz="1200" kern="1200" dirty="0" err="1" smtClean="0">
                    <a:solidFill>
                      <a:schemeClr val="tx1"/>
                    </a:solidFill>
                    <a:effectLst/>
                    <a:latin typeface="+mn-lt"/>
                    <a:ea typeface="+mn-ea"/>
                    <a:cs typeface="+mn-cs"/>
                  </a:rPr>
                  <a:t>auxiliary</a:t>
                </a:r>
                <a:r>
                  <a:rPr lang="it-IT" sz="1200" kern="1200" dirty="0" smtClean="0">
                    <a:solidFill>
                      <a:schemeClr val="tx1"/>
                    </a:solidFill>
                    <a:effectLst/>
                    <a:latin typeface="+mn-lt"/>
                    <a:ea typeface="+mn-ea"/>
                    <a:cs typeface="+mn-cs"/>
                  </a:rPr>
                  <a:t> boiler (AB) and hot water </a:t>
                </a:r>
                <a:r>
                  <a:rPr lang="it-IT" sz="1200" kern="1200" dirty="0" err="1" smtClean="0">
                    <a:solidFill>
                      <a:schemeClr val="tx1"/>
                    </a:solidFill>
                    <a:effectLst/>
                    <a:latin typeface="+mn-lt"/>
                    <a:ea typeface="+mn-ea"/>
                    <a:cs typeface="+mn-cs"/>
                  </a:rPr>
                  <a:t>storage</a:t>
                </a:r>
                <a:r>
                  <a:rPr lang="it-IT" sz="1200" kern="1200" dirty="0" smtClean="0">
                    <a:solidFill>
                      <a:schemeClr val="tx1"/>
                    </a:solidFill>
                    <a:effectLst/>
                    <a:latin typeface="+mn-lt"/>
                    <a:ea typeface="+mn-ea"/>
                    <a:cs typeface="+mn-cs"/>
                  </a:rPr>
                  <a:t> (STORAGE).</a:t>
                </a:r>
              </a:p>
              <a:p>
                <a:endParaRPr lang="it-I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can be </a:t>
                </a:r>
                <a:r>
                  <a:rPr lang="it-IT" sz="1200" kern="1200" dirty="0" err="1" smtClean="0">
                    <a:solidFill>
                      <a:schemeClr val="tx1"/>
                    </a:solidFill>
                    <a:effectLst/>
                    <a:latin typeface="+mn-lt"/>
                    <a:ea typeface="+mn-ea"/>
                    <a:cs typeface="+mn-cs"/>
                  </a:rPr>
                  <a:t>seen</a:t>
                </a:r>
                <a:r>
                  <a:rPr lang="it-IT" sz="1200" kern="1200" dirty="0" smtClean="0">
                    <a:solidFill>
                      <a:schemeClr val="tx1"/>
                    </a:solidFill>
                    <a:effectLst/>
                    <a:latin typeface="+mn-lt"/>
                    <a:ea typeface="+mn-ea"/>
                    <a:cs typeface="+mn-cs"/>
                  </a:rPr>
                  <a:t> from </a:t>
                </a:r>
                <a:r>
                  <a:rPr lang="it-IT" sz="1200" kern="1200" dirty="0" err="1" smtClean="0">
                    <a:solidFill>
                      <a:schemeClr val="tx1"/>
                    </a:solidFill>
                    <a:effectLst/>
                    <a:latin typeface="+mn-lt"/>
                    <a:ea typeface="+mn-ea"/>
                    <a:cs typeface="+mn-cs"/>
                  </a:rPr>
                  <a:t>Eq</a:t>
                </a:r>
                <a:r>
                  <a:rPr lang="it-IT" sz="1200" kern="1200" dirty="0" smtClean="0">
                    <a:solidFill>
                      <a:schemeClr val="tx1"/>
                    </a:solidFill>
                    <a:effectLst/>
                    <a:latin typeface="+mn-lt"/>
                    <a:ea typeface="+mn-ea"/>
                    <a:cs typeface="+mn-cs"/>
                  </a:rPr>
                  <a:t>. (1), building </a:t>
                </a:r>
                <a:r>
                  <a:rPr lang="it-IT" sz="1200" kern="1200" dirty="0" err="1" smtClean="0">
                    <a:solidFill>
                      <a:schemeClr val="tx1"/>
                    </a:solidFill>
                    <a:effectLst/>
                    <a:latin typeface="+mn-lt"/>
                    <a:ea typeface="+mn-ea"/>
                    <a:cs typeface="+mn-cs"/>
                  </a:rPr>
                  <a:t>thermal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energy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demand</a:t>
                </a:r>
                <a:r>
                  <a:rPr lang="it-IT" sz="1200" kern="1200" dirty="0" smtClean="0">
                    <a:solidFill>
                      <a:schemeClr val="tx1"/>
                    </a:solidFill>
                    <a:effectLst/>
                    <a:latin typeface="+mn-lt"/>
                    <a:ea typeface="+mn-ea"/>
                    <a:cs typeface="+mn-cs"/>
                  </a:rPr>
                  <a:t>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th,k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fulfilled</a:t>
                </a:r>
                <a:r>
                  <a:rPr lang="it-IT" sz="1200" kern="1200" dirty="0">
                    <a:solidFill>
                      <a:schemeClr val="tx1"/>
                    </a:solidFill>
                    <a:effectLst/>
                    <a:latin typeface="+mn-lt"/>
                    <a:ea typeface="+mn-ea"/>
                    <a:cs typeface="+mn-cs"/>
                  </a:rPr>
                  <a:t> by the </a:t>
                </a:r>
                <a:r>
                  <a:rPr lang="it-IT" sz="1200" kern="1200" dirty="0" err="1">
                    <a:solidFill>
                      <a:schemeClr val="tx1"/>
                    </a:solidFill>
                    <a:effectLst/>
                    <a:latin typeface="+mn-lt"/>
                    <a:ea typeface="+mn-ea"/>
                    <a:cs typeface="+mn-cs"/>
                  </a:rPr>
                  <a:t>thermal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energy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produced</a:t>
                </a:r>
                <a:r>
                  <a:rPr lang="it-IT" sz="1200" kern="1200" dirty="0">
                    <a:solidFill>
                      <a:schemeClr val="tx1"/>
                    </a:solidFill>
                    <a:effectLst/>
                    <a:latin typeface="+mn-lt"/>
                    <a:ea typeface="+mn-ea"/>
                    <a:cs typeface="+mn-cs"/>
                  </a:rPr>
                  <a:t> by the STH (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STH,th,k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CHP </a:t>
                </a:r>
                <a:r>
                  <a:rPr lang="it-IT" sz="1200" kern="1200" dirty="0" err="1">
                    <a:solidFill>
                      <a:schemeClr val="tx1"/>
                    </a:solidFill>
                    <a:effectLst/>
                    <a:latin typeface="+mn-lt"/>
                    <a:ea typeface="+mn-ea"/>
                    <a:cs typeface="+mn-cs"/>
                  </a:rPr>
                  <a:t>unit</a:t>
                </a:r>
                <a:r>
                  <a:rPr lang="it-IT" sz="1200" kern="1200" dirty="0">
                    <a:solidFill>
                      <a:schemeClr val="tx1"/>
                    </a:solidFill>
                    <a:effectLst/>
                    <a:latin typeface="+mn-lt"/>
                    <a:ea typeface="+mn-ea"/>
                    <a:cs typeface="+mn-cs"/>
                  </a:rPr>
                  <a:t>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CHP,th,k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GSHP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GSHP,th,k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ASHP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ASHP,th,k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and STORAGE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STORAGE,th,k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If</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thermal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demand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not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fulfilled</a:t>
                </a:r>
                <a:r>
                  <a:rPr lang="it-IT" sz="1200" kern="1200" dirty="0">
                    <a:solidFill>
                      <a:schemeClr val="tx1"/>
                    </a:solidFill>
                    <a:effectLst/>
                    <a:latin typeface="+mn-lt"/>
                    <a:ea typeface="+mn-ea"/>
                    <a:cs typeface="+mn-cs"/>
                  </a:rPr>
                  <a:t> by the </a:t>
                </a:r>
                <a:r>
                  <a:rPr lang="it-IT" sz="1200" kern="1200" dirty="0" err="1">
                    <a:solidFill>
                      <a:schemeClr val="tx1"/>
                    </a:solidFill>
                    <a:effectLst/>
                    <a:latin typeface="+mn-lt"/>
                    <a:ea typeface="+mn-ea"/>
                    <a:cs typeface="+mn-cs"/>
                  </a:rPr>
                  <a:t>previous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systems</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remaining</a:t>
                </a:r>
                <a:r>
                  <a:rPr lang="it-IT" sz="1200" kern="1200" dirty="0">
                    <a:solidFill>
                      <a:schemeClr val="tx1"/>
                    </a:solidFill>
                    <a:effectLst/>
                    <a:latin typeface="+mn-lt"/>
                    <a:ea typeface="+mn-ea"/>
                    <a:cs typeface="+mn-cs"/>
                  </a:rPr>
                  <a:t> part </a:t>
                </a:r>
                <a:r>
                  <a:rPr lang="it-IT" sz="1200" kern="1200" dirty="0" err="1">
                    <a:solidFill>
                      <a:schemeClr val="tx1"/>
                    </a:solidFill>
                    <a:effectLst/>
                    <a:latin typeface="+mn-lt"/>
                    <a:ea typeface="+mn-ea"/>
                    <a:cs typeface="+mn-cs"/>
                  </a:rPr>
                  <a:t>will</a:t>
                </a:r>
                <a:r>
                  <a:rPr lang="it-IT" sz="1200" kern="1200" dirty="0">
                    <a:solidFill>
                      <a:schemeClr val="tx1"/>
                    </a:solidFill>
                    <a:effectLst/>
                    <a:latin typeface="+mn-lt"/>
                    <a:ea typeface="+mn-ea"/>
                    <a:cs typeface="+mn-cs"/>
                  </a:rPr>
                  <a:t> be </a:t>
                </a:r>
                <a:r>
                  <a:rPr lang="it-IT" sz="1200" kern="1200" dirty="0" err="1">
                    <a:solidFill>
                      <a:schemeClr val="tx1"/>
                    </a:solidFill>
                    <a:effectLst/>
                    <a:latin typeface="+mn-lt"/>
                    <a:ea typeface="+mn-ea"/>
                    <a:cs typeface="+mn-cs"/>
                  </a:rPr>
                  <a:t>fulfilled</a:t>
                </a:r>
                <a:r>
                  <a:rPr lang="it-IT" sz="1200" kern="1200" dirty="0">
                    <a:solidFill>
                      <a:schemeClr val="tx1"/>
                    </a:solidFill>
                    <a:effectLst/>
                    <a:latin typeface="+mn-lt"/>
                    <a:ea typeface="+mn-ea"/>
                    <a:cs typeface="+mn-cs"/>
                  </a:rPr>
                  <a:t> by the AB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AB,th,k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Moreover</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thermal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energy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produced</a:t>
                </a:r>
                <a:r>
                  <a:rPr lang="it-IT" sz="1200" kern="1200" dirty="0">
                    <a:solidFill>
                      <a:schemeClr val="tx1"/>
                    </a:solidFill>
                    <a:effectLst/>
                    <a:latin typeface="+mn-lt"/>
                    <a:ea typeface="+mn-ea"/>
                    <a:cs typeface="+mn-cs"/>
                  </a:rPr>
                  <a:t> by the CHP and STH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used</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fulfill</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thermal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demand</a:t>
                </a:r>
                <a:r>
                  <a:rPr lang="it-IT" sz="1200" kern="1200" dirty="0">
                    <a:solidFill>
                      <a:schemeClr val="tx1"/>
                    </a:solidFill>
                    <a:effectLst/>
                    <a:latin typeface="+mn-lt"/>
                    <a:ea typeface="+mn-ea"/>
                    <a:cs typeface="+mn-cs"/>
                  </a:rPr>
                  <a:t> and to </a:t>
                </a:r>
                <a:r>
                  <a:rPr lang="it-IT" sz="1200" kern="1200" dirty="0" err="1">
                    <a:solidFill>
                      <a:schemeClr val="tx1"/>
                    </a:solidFill>
                    <a:effectLst/>
                    <a:latin typeface="+mn-lt"/>
                    <a:ea typeface="+mn-ea"/>
                    <a:cs typeface="+mn-cs"/>
                  </a:rPr>
                  <a:t>fill</a:t>
                </a:r>
                <a:r>
                  <a:rPr lang="it-IT" sz="1200" kern="1200" dirty="0">
                    <a:solidFill>
                      <a:schemeClr val="tx1"/>
                    </a:solidFill>
                    <a:effectLst/>
                    <a:latin typeface="+mn-lt"/>
                    <a:ea typeface="+mn-ea"/>
                    <a:cs typeface="+mn-cs"/>
                  </a:rPr>
                  <a:t> up the STORAGE. From </a:t>
                </a:r>
                <a:r>
                  <a:rPr lang="it-IT" sz="1200" kern="1200" dirty="0" err="1">
                    <a:solidFill>
                      <a:schemeClr val="tx1"/>
                    </a:solidFill>
                    <a:effectLst/>
                    <a:latin typeface="+mn-lt"/>
                    <a:ea typeface="+mn-ea"/>
                    <a:cs typeface="+mn-cs"/>
                  </a:rPr>
                  <a:t>Eq</a:t>
                </a:r>
                <a:r>
                  <a:rPr lang="it-IT" sz="1200" kern="1200" dirty="0">
                    <a:solidFill>
                      <a:schemeClr val="tx1"/>
                    </a:solidFill>
                    <a:effectLst/>
                    <a:latin typeface="+mn-lt"/>
                    <a:ea typeface="+mn-ea"/>
                    <a:cs typeface="+mn-cs"/>
                  </a:rPr>
                  <a:t>. (2), the </a:t>
                </a:r>
                <a:r>
                  <a:rPr lang="it-IT" sz="1200" kern="1200" dirty="0" err="1">
                    <a:solidFill>
                      <a:schemeClr val="tx1"/>
                    </a:solidFill>
                    <a:effectLst/>
                    <a:latin typeface="+mn-lt"/>
                    <a:ea typeface="+mn-ea"/>
                    <a:cs typeface="+mn-cs"/>
                  </a:rPr>
                  <a:t>electricity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produced</a:t>
                </a:r>
                <a:r>
                  <a:rPr lang="it-IT" sz="1200" kern="1200" dirty="0">
                    <a:solidFill>
                      <a:schemeClr val="tx1"/>
                    </a:solidFill>
                    <a:effectLst/>
                    <a:latin typeface="+mn-lt"/>
                    <a:ea typeface="+mn-ea"/>
                    <a:cs typeface="+mn-cs"/>
                  </a:rPr>
                  <a:t> by the PV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PV,el,k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and CHP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CHP,el,k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systems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used</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meet</a:t>
                </a:r>
                <a:r>
                  <a:rPr lang="it-IT" sz="1200" kern="1200" dirty="0">
                    <a:solidFill>
                      <a:schemeClr val="tx1"/>
                    </a:solidFill>
                    <a:effectLst/>
                    <a:latin typeface="+mn-lt"/>
                    <a:ea typeface="+mn-ea"/>
                    <a:cs typeface="+mn-cs"/>
                  </a:rPr>
                  <a:t> the building </a:t>
                </a:r>
                <a:r>
                  <a:rPr lang="it-IT" sz="1200" kern="1200" dirty="0" err="1">
                    <a:solidFill>
                      <a:schemeClr val="tx1"/>
                    </a:solidFill>
                    <a:effectLst/>
                    <a:latin typeface="+mn-lt"/>
                    <a:ea typeface="+mn-ea"/>
                    <a:cs typeface="+mn-cs"/>
                  </a:rPr>
                  <a:t>electricity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demand</a:t>
                </a:r>
                <a:r>
                  <a:rPr lang="it-IT" sz="1200" kern="1200" dirty="0">
                    <a:solidFill>
                      <a:schemeClr val="tx1"/>
                    </a:solidFill>
                    <a:effectLst/>
                    <a:latin typeface="+mn-lt"/>
                    <a:ea typeface="+mn-ea"/>
                    <a:cs typeface="+mn-cs"/>
                  </a:rPr>
                  <a:t>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el,k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and the </a:t>
                </a:r>
                <a:r>
                  <a:rPr lang="it-IT" sz="1200" kern="1200" dirty="0" err="1">
                    <a:solidFill>
                      <a:schemeClr val="tx1"/>
                    </a:solidFill>
                    <a:effectLst/>
                    <a:latin typeface="+mn-lt"/>
                    <a:ea typeface="+mn-ea"/>
                    <a:cs typeface="+mn-cs"/>
                  </a:rPr>
                  <a:t>electricity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required</a:t>
                </a:r>
                <a:r>
                  <a:rPr lang="it-IT" sz="1200" kern="1200" dirty="0">
                    <a:solidFill>
                      <a:schemeClr val="tx1"/>
                    </a:solidFill>
                    <a:effectLst/>
                    <a:latin typeface="+mn-lt"/>
                    <a:ea typeface="+mn-ea"/>
                    <a:cs typeface="+mn-cs"/>
                  </a:rPr>
                  <a:t> by the GSHP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GSHP,el,k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and ASHP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ASHP,el,k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systems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If</a:t>
                </a:r>
                <a:r>
                  <a:rPr lang="it-IT" sz="1200" kern="1200" dirty="0">
                    <a:solidFill>
                      <a:schemeClr val="tx1"/>
                    </a:solidFill>
                    <a:effectLst/>
                    <a:latin typeface="+mn-lt"/>
                    <a:ea typeface="+mn-ea"/>
                    <a:cs typeface="+mn-cs"/>
                  </a:rPr>
                  <a:t> the PV and CHP </a:t>
                </a:r>
                <a:r>
                  <a:rPr lang="it-IT" sz="1200" kern="1200" dirty="0" err="1">
                    <a:solidFill>
                      <a:schemeClr val="tx1"/>
                    </a:solidFill>
                    <a:effectLst/>
                    <a:latin typeface="+mn-lt"/>
                    <a:ea typeface="+mn-ea"/>
                    <a:cs typeface="+mn-cs"/>
                  </a:rPr>
                  <a:t>systems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not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able</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fulfill</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required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electricity</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remaining</a:t>
                </a:r>
                <a:r>
                  <a:rPr lang="it-IT" sz="1200" kern="1200" dirty="0">
                    <a:solidFill>
                      <a:schemeClr val="tx1"/>
                    </a:solidFill>
                    <a:effectLst/>
                    <a:latin typeface="+mn-lt"/>
                    <a:ea typeface="+mn-ea"/>
                    <a:cs typeface="+mn-cs"/>
                  </a:rPr>
                  <a:t> part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imported</a:t>
                </a:r>
                <a:r>
                  <a:rPr lang="it-IT" sz="1200" kern="1200" dirty="0">
                    <a:solidFill>
                      <a:schemeClr val="tx1"/>
                    </a:solidFill>
                    <a:effectLst/>
                    <a:latin typeface="+mn-lt"/>
                    <a:ea typeface="+mn-ea"/>
                    <a:cs typeface="+mn-cs"/>
                  </a:rPr>
                  <a:t> from the </a:t>
                </a:r>
                <a:r>
                  <a:rPr lang="it-IT" sz="1200" kern="1200" dirty="0" err="1">
                    <a:solidFill>
                      <a:schemeClr val="tx1"/>
                    </a:solidFill>
                    <a:effectLst/>
                    <a:latin typeface="+mn-lt"/>
                    <a:ea typeface="+mn-ea"/>
                    <a:cs typeface="+mn-cs"/>
                  </a:rPr>
                  <a:t>grid</a:t>
                </a:r>
                <a:r>
                  <a:rPr lang="it-IT" sz="1200" kern="1200" dirty="0">
                    <a:solidFill>
                      <a:schemeClr val="tx1"/>
                    </a:solidFill>
                    <a:effectLst/>
                    <a:latin typeface="+mn-lt"/>
                    <a:ea typeface="+mn-ea"/>
                    <a:cs typeface="+mn-cs"/>
                  </a:rPr>
                  <a:t> (</a:t>
                </a:r>
                <a:r>
                  <a:rPr lang="it-IT" sz="1200" i="0" kern="1200">
                    <a:solidFill>
                      <a:schemeClr val="tx1"/>
                    </a:solidFill>
                    <a:effectLst/>
                    <a:latin typeface="+mn-lt"/>
                    <a:ea typeface="+mn-ea"/>
                    <a:cs typeface="+mn-cs"/>
                  </a:rPr>
                  <a:t>ℰ</a:t>
                </a:r>
                <a:r>
                  <a:rPr lang="en-US" sz="1200" i="0" kern="1200">
                    <a:solidFill>
                      <a:schemeClr val="tx1"/>
                    </a:solidFill>
                    <a:effectLst/>
                    <a:latin typeface="+mn-lt"/>
                    <a:ea typeface="+mn-ea"/>
                    <a:cs typeface="+mn-cs"/>
                  </a:rPr>
                  <a:t>_(</a:t>
                </a:r>
                <a:r>
                  <a:rPr lang="it-IT" sz="1200" i="0" kern="1200">
                    <a:solidFill>
                      <a:schemeClr val="tx1"/>
                    </a:solidFill>
                    <a:effectLst/>
                    <a:latin typeface="+mn-lt"/>
                    <a:ea typeface="+mn-ea"/>
                    <a:cs typeface="+mn-cs"/>
                  </a:rPr>
                  <a:t>grid,el,k</a:t>
                </a:r>
                <a:r>
                  <a:rPr lang="en-US" sz="1200" i="0" kern="1200">
                    <a:solidFill>
                      <a:schemeClr val="tx1"/>
                    </a:solidFill>
                    <a:effectLst/>
                    <a:latin typeface="+mn-lt"/>
                    <a:ea typeface="+mn-ea"/>
                    <a:cs typeface="+mn-cs"/>
                  </a:rPr>
                  <a:t>)</a:t>
                </a:r>
                <a:r>
                  <a:rPr lang="it-IT"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Otherwise the excess of the produced electric energy from these systems is sent to the grid.</a:t>
                </a:r>
              </a:p>
              <a:p>
                <a:endParaRPr lang="en-US" dirty="0"/>
              </a:p>
            </p:txBody>
          </p:sp>
        </mc:Fallback>
      </mc:AlternateContent>
      <p:sp>
        <p:nvSpPr>
          <p:cNvPr id="4" name="Segnaposto numero diapositiva 3"/>
          <p:cNvSpPr>
            <a:spLocks noGrp="1"/>
          </p:cNvSpPr>
          <p:nvPr>
            <p:ph type="sldNum" sz="quarter" idx="10"/>
          </p:nvPr>
        </p:nvSpPr>
        <p:spPr/>
        <p:txBody>
          <a:bodyPr/>
          <a:lstStyle/>
          <a:p>
            <a:fld id="{61EE8AA1-7EBB-4793-A1FB-ED7A33931770}" type="slidenum">
              <a:rPr lang="en-US" smtClean="0"/>
              <a:t>35</a:t>
            </a:fld>
            <a:endParaRPr lang="en-US"/>
          </a:p>
        </p:txBody>
      </p:sp>
    </p:spTree>
    <p:extLst>
      <p:ext uri="{BB962C8B-B14F-4D97-AF65-F5344CB8AC3E}">
        <p14:creationId xmlns:p14="http://schemas.microsoft.com/office/powerpoint/2010/main" val="132560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0" i="0" kern="1200" dirty="0" err="1" smtClean="0">
                <a:solidFill>
                  <a:schemeClr val="tx1"/>
                </a:solidFill>
                <a:effectLst/>
                <a:latin typeface="+mn-lt"/>
                <a:ea typeface="+mn-ea"/>
                <a:cs typeface="+mn-cs"/>
              </a:rPr>
              <a:t>Questo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grafico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riporta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l’energia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consumata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nei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vari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settori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tipo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residenziale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trasprto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industriale</a:t>
            </a:r>
            <a:r>
              <a:rPr lang="en-US" sz="1100" b="0" i="0" kern="1200" baseline="0" dirty="0" smtClean="0">
                <a:solidFill>
                  <a:schemeClr val="tx1"/>
                </a:solidFill>
                <a:effectLst/>
                <a:latin typeface="+mn-lt"/>
                <a:ea typeface="+mn-ea"/>
                <a:cs typeface="+mn-cs"/>
              </a:rPr>
              <a:t> etc..</a:t>
            </a:r>
          </a:p>
          <a:p>
            <a:r>
              <a:rPr lang="en-US" sz="1100" b="0" i="0" kern="1200" baseline="0" dirty="0" smtClean="0">
                <a:solidFill>
                  <a:schemeClr val="tx1"/>
                </a:solidFill>
                <a:effectLst/>
                <a:latin typeface="+mn-lt"/>
                <a:ea typeface="+mn-ea"/>
                <a:cs typeface="+mn-cs"/>
              </a:rPr>
              <a:t>E come </a:t>
            </a:r>
            <a:r>
              <a:rPr lang="en-US" sz="1100" b="0" i="0" kern="1200" baseline="0" dirty="0" err="1" smtClean="0">
                <a:solidFill>
                  <a:schemeClr val="tx1"/>
                </a:solidFill>
                <a:effectLst/>
                <a:latin typeface="+mn-lt"/>
                <a:ea typeface="+mn-ea"/>
                <a:cs typeface="+mn-cs"/>
              </a:rPr>
              <a:t>possiamo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vedere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l’energia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utlizzata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nel</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settore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civile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raprresenta</a:t>
            </a:r>
            <a:r>
              <a:rPr lang="en-US" sz="1100" b="0" i="0" kern="1200" baseline="0" dirty="0" smtClean="0">
                <a:solidFill>
                  <a:schemeClr val="tx1"/>
                </a:solidFill>
                <a:effectLst/>
                <a:latin typeface="+mn-lt"/>
                <a:ea typeface="+mn-ea"/>
                <a:cs typeface="+mn-cs"/>
              </a:rPr>
              <a:t> circa ¼ del </a:t>
            </a:r>
            <a:r>
              <a:rPr lang="en-US" sz="1100" b="0" i="0" kern="1200" baseline="0" dirty="0" err="1" smtClean="0">
                <a:solidFill>
                  <a:schemeClr val="tx1"/>
                </a:solidFill>
                <a:effectLst/>
                <a:latin typeface="+mn-lt"/>
                <a:ea typeface="+mn-ea"/>
                <a:cs typeface="+mn-cs"/>
              </a:rPr>
              <a:t>consumo</a:t>
            </a:r>
            <a:r>
              <a:rPr lang="en-US" sz="1100" b="0" i="0" kern="1200" baseline="0" dirty="0" smtClean="0">
                <a:solidFill>
                  <a:schemeClr val="tx1"/>
                </a:solidFill>
                <a:effectLst/>
                <a:latin typeface="+mn-lt"/>
                <a:ea typeface="+mn-ea"/>
                <a:cs typeface="+mn-cs"/>
              </a:rPr>
              <a:t> finale di </a:t>
            </a:r>
            <a:r>
              <a:rPr lang="en-US" sz="1100" b="0" i="0" kern="1200" baseline="0" dirty="0" err="1" smtClean="0">
                <a:solidFill>
                  <a:schemeClr val="tx1"/>
                </a:solidFill>
                <a:effectLst/>
                <a:latin typeface="+mn-lt"/>
                <a:ea typeface="+mn-ea"/>
                <a:cs typeface="+mn-cs"/>
              </a:rPr>
              <a:t>energia</a:t>
            </a:r>
            <a:r>
              <a:rPr lang="en-US" sz="1100" b="0" i="0" kern="1200" baseline="0" dirty="0" smtClean="0">
                <a:solidFill>
                  <a:schemeClr val="tx1"/>
                </a:solidFill>
                <a:effectLst/>
                <a:latin typeface="+mn-lt"/>
                <a:ea typeface="+mn-ea"/>
                <a:cs typeface="+mn-cs"/>
              </a:rPr>
              <a:t> in </a:t>
            </a:r>
            <a:r>
              <a:rPr lang="en-US" sz="1100" b="0" i="0" kern="1200" baseline="0" dirty="0" err="1" smtClean="0">
                <a:solidFill>
                  <a:schemeClr val="tx1"/>
                </a:solidFill>
                <a:effectLst/>
                <a:latin typeface="+mn-lt"/>
                <a:ea typeface="+mn-ea"/>
                <a:cs typeface="+mn-cs"/>
              </a:rPr>
              <a:t>europa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quindi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esiste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una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grande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opportunità</a:t>
            </a:r>
            <a:r>
              <a:rPr lang="en-US" sz="1100" b="0" i="0" kern="1200" baseline="0" dirty="0" smtClean="0">
                <a:solidFill>
                  <a:schemeClr val="tx1"/>
                </a:solidFill>
                <a:effectLst/>
                <a:latin typeface="+mn-lt"/>
                <a:ea typeface="+mn-ea"/>
                <a:cs typeface="+mn-cs"/>
              </a:rPr>
              <a:t> per la </a:t>
            </a:r>
            <a:r>
              <a:rPr lang="en-US" sz="1100" b="0" i="0" kern="1200" baseline="0" dirty="0" err="1" smtClean="0">
                <a:solidFill>
                  <a:schemeClr val="tx1"/>
                </a:solidFill>
                <a:effectLst/>
                <a:latin typeface="+mn-lt"/>
                <a:ea typeface="+mn-ea"/>
                <a:cs typeface="+mn-cs"/>
              </a:rPr>
              <a:t>riduzione</a:t>
            </a:r>
            <a:r>
              <a:rPr lang="en-US" sz="1100" b="0" i="0" kern="1200" baseline="0" dirty="0" smtClean="0">
                <a:solidFill>
                  <a:schemeClr val="tx1"/>
                </a:solidFill>
                <a:effectLst/>
                <a:latin typeface="+mn-lt"/>
                <a:ea typeface="+mn-ea"/>
                <a:cs typeface="+mn-cs"/>
              </a:rPr>
              <a:t> del </a:t>
            </a:r>
            <a:r>
              <a:rPr lang="en-US" sz="1100" b="0" i="0" kern="1200" baseline="0" dirty="0" err="1" smtClean="0">
                <a:solidFill>
                  <a:schemeClr val="tx1"/>
                </a:solidFill>
                <a:effectLst/>
                <a:latin typeface="+mn-lt"/>
                <a:ea typeface="+mn-ea"/>
                <a:cs typeface="+mn-cs"/>
              </a:rPr>
              <a:t>consumo</a:t>
            </a:r>
            <a:r>
              <a:rPr lang="en-US" sz="1100" b="0" i="0" kern="1200" baseline="0" dirty="0" smtClean="0">
                <a:solidFill>
                  <a:schemeClr val="tx1"/>
                </a:solidFill>
                <a:effectLst/>
                <a:latin typeface="+mn-lt"/>
                <a:ea typeface="+mn-ea"/>
                <a:cs typeface="+mn-cs"/>
              </a:rPr>
              <a:t> di </a:t>
            </a:r>
            <a:r>
              <a:rPr lang="en-US" sz="1100" b="0" i="0" kern="1200" baseline="0" dirty="0" err="1" smtClean="0">
                <a:solidFill>
                  <a:schemeClr val="tx1"/>
                </a:solidFill>
                <a:effectLst/>
                <a:latin typeface="+mn-lt"/>
                <a:ea typeface="+mn-ea"/>
                <a:cs typeface="+mn-cs"/>
              </a:rPr>
              <a:t>energia</a:t>
            </a:r>
            <a:r>
              <a:rPr lang="en-US" sz="1100" b="0" i="0" kern="1200" baseline="0" dirty="0" smtClean="0">
                <a:solidFill>
                  <a:schemeClr val="tx1"/>
                </a:solidFill>
                <a:effectLst/>
                <a:latin typeface="+mn-lt"/>
                <a:ea typeface="+mn-ea"/>
                <a:cs typeface="+mn-cs"/>
              </a:rPr>
              <a:t> e di </a:t>
            </a:r>
            <a:r>
              <a:rPr lang="en-US" sz="1100" b="0" i="0" kern="1200" baseline="0" dirty="0" err="1" smtClean="0">
                <a:solidFill>
                  <a:schemeClr val="tx1"/>
                </a:solidFill>
                <a:effectLst/>
                <a:latin typeface="+mn-lt"/>
                <a:ea typeface="+mn-ea"/>
                <a:cs typeface="+mn-cs"/>
              </a:rPr>
              <a:t>conseguenza</a:t>
            </a:r>
            <a:r>
              <a:rPr lang="en-US" sz="1100" b="0" i="0" kern="1200" baseline="0" dirty="0" smtClean="0">
                <a:solidFill>
                  <a:schemeClr val="tx1"/>
                </a:solidFill>
                <a:effectLst/>
                <a:latin typeface="+mn-lt"/>
                <a:ea typeface="+mn-ea"/>
                <a:cs typeface="+mn-cs"/>
              </a:rPr>
              <a:t> le </a:t>
            </a:r>
            <a:r>
              <a:rPr lang="en-US" sz="1100" b="0" i="0" kern="1200" baseline="0" dirty="0" err="1" smtClean="0">
                <a:solidFill>
                  <a:schemeClr val="tx1"/>
                </a:solidFill>
                <a:effectLst/>
                <a:latin typeface="+mn-lt"/>
                <a:ea typeface="+mn-ea"/>
                <a:cs typeface="+mn-cs"/>
              </a:rPr>
              <a:t>emissioni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inquinanti</a:t>
            </a:r>
            <a:r>
              <a:rPr lang="en-US" sz="1100" b="0" i="0" kern="1200" baseline="0" dirty="0" smtClean="0">
                <a:solidFill>
                  <a:schemeClr val="tx1"/>
                </a:solidFill>
                <a:effectLst/>
                <a:latin typeface="+mn-lt"/>
                <a:ea typeface="+mn-ea"/>
                <a:cs typeface="+mn-cs"/>
              </a:rPr>
              <a:t>.</a:t>
            </a:r>
          </a:p>
          <a:p>
            <a:endParaRPr lang="en-US" sz="1100" b="0" i="0" kern="1200" baseline="0" dirty="0" smtClean="0">
              <a:solidFill>
                <a:schemeClr val="tx1"/>
              </a:solidFill>
              <a:effectLst/>
              <a:latin typeface="+mn-lt"/>
              <a:ea typeface="+mn-ea"/>
              <a:cs typeface="+mn-cs"/>
            </a:endParaRPr>
          </a:p>
          <a:p>
            <a:r>
              <a:rPr lang="en-US" sz="1100" b="0" i="0" kern="1200" baseline="0" dirty="0" err="1" smtClean="0">
                <a:solidFill>
                  <a:schemeClr val="tx1"/>
                </a:solidFill>
                <a:effectLst/>
                <a:latin typeface="+mn-lt"/>
                <a:ea typeface="+mn-ea"/>
                <a:cs typeface="+mn-cs"/>
              </a:rPr>
              <a:t>Più</a:t>
            </a:r>
            <a:r>
              <a:rPr lang="en-US" sz="1100" b="0" i="0" kern="1200" baseline="0" dirty="0" smtClean="0">
                <a:solidFill>
                  <a:schemeClr val="tx1"/>
                </a:solidFill>
                <a:effectLst/>
                <a:latin typeface="+mn-lt"/>
                <a:ea typeface="+mn-ea"/>
                <a:cs typeface="+mn-cs"/>
              </a:rPr>
              <a:t> in </a:t>
            </a:r>
            <a:r>
              <a:rPr lang="en-US" sz="1100" b="0" i="0" kern="1200" baseline="0" dirty="0" err="1" smtClean="0">
                <a:solidFill>
                  <a:schemeClr val="tx1"/>
                </a:solidFill>
                <a:effectLst/>
                <a:latin typeface="+mn-lt"/>
                <a:ea typeface="+mn-ea"/>
                <a:cs typeface="+mn-cs"/>
              </a:rPr>
              <a:t>dettaglio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possiamo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vedere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che</a:t>
            </a:r>
            <a:r>
              <a:rPr lang="en-US" sz="1100" b="0" i="0" kern="1200" baseline="0" dirty="0" smtClean="0">
                <a:solidFill>
                  <a:schemeClr val="tx1"/>
                </a:solidFill>
                <a:effectLst/>
                <a:latin typeface="+mn-lt"/>
                <a:ea typeface="+mn-ea"/>
                <a:cs typeface="+mn-cs"/>
              </a:rPr>
              <a:t> circa </a:t>
            </a:r>
            <a:r>
              <a:rPr lang="en-US" sz="1100" b="0" i="0" kern="1200" baseline="0" dirty="0" err="1" smtClean="0">
                <a:solidFill>
                  <a:schemeClr val="tx1"/>
                </a:solidFill>
                <a:effectLst/>
                <a:latin typeface="+mn-lt"/>
                <a:ea typeface="+mn-ea"/>
                <a:cs typeface="+mn-cs"/>
              </a:rPr>
              <a:t>il</a:t>
            </a:r>
            <a:r>
              <a:rPr lang="en-US" sz="1100" b="0" i="0" kern="1200" baseline="0" dirty="0" smtClean="0">
                <a:solidFill>
                  <a:schemeClr val="tx1"/>
                </a:solidFill>
                <a:effectLst/>
                <a:latin typeface="+mn-lt"/>
                <a:ea typeface="+mn-ea"/>
                <a:cs typeface="+mn-cs"/>
              </a:rPr>
              <a:t> 65 % </a:t>
            </a:r>
            <a:r>
              <a:rPr lang="en-US" sz="1100" b="0" i="0" kern="1200" baseline="0" dirty="0" err="1" smtClean="0">
                <a:solidFill>
                  <a:schemeClr val="tx1"/>
                </a:solidFill>
                <a:effectLst/>
                <a:latin typeface="+mn-lt"/>
                <a:ea typeface="+mn-ea"/>
                <a:cs typeface="+mn-cs"/>
              </a:rPr>
              <a:t>dell’energia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consumata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viene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impiegata</a:t>
            </a:r>
            <a:r>
              <a:rPr lang="en-US" sz="1100" b="0" i="0" kern="1200" baseline="0" dirty="0" smtClean="0">
                <a:solidFill>
                  <a:schemeClr val="tx1"/>
                </a:solidFill>
                <a:effectLst/>
                <a:latin typeface="+mn-lt"/>
                <a:ea typeface="+mn-ea"/>
                <a:cs typeface="+mn-cs"/>
              </a:rPr>
              <a:t> per </a:t>
            </a:r>
            <a:r>
              <a:rPr lang="en-US" sz="1100" b="0" i="0" kern="1200" baseline="0" dirty="0" err="1" smtClean="0">
                <a:solidFill>
                  <a:schemeClr val="tx1"/>
                </a:solidFill>
                <a:effectLst/>
                <a:latin typeface="+mn-lt"/>
                <a:ea typeface="+mn-ea"/>
                <a:cs typeface="+mn-cs"/>
              </a:rPr>
              <a:t>il</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riscaldamento</a:t>
            </a:r>
            <a:r>
              <a:rPr lang="en-US" sz="1100" b="0" i="0" kern="1200" baseline="0" dirty="0" smtClean="0">
                <a:solidFill>
                  <a:schemeClr val="tx1"/>
                </a:solidFill>
                <a:effectLst/>
                <a:latin typeface="+mn-lt"/>
                <a:ea typeface="+mn-ea"/>
                <a:cs typeface="+mn-cs"/>
              </a:rPr>
              <a:t>, circa </a:t>
            </a:r>
            <a:r>
              <a:rPr lang="en-US" sz="1100" b="0" i="0" kern="1200" baseline="0" dirty="0" err="1" smtClean="0">
                <a:solidFill>
                  <a:schemeClr val="tx1"/>
                </a:solidFill>
                <a:effectLst/>
                <a:latin typeface="+mn-lt"/>
                <a:ea typeface="+mn-ea"/>
                <a:cs typeface="+mn-cs"/>
              </a:rPr>
              <a:t>il</a:t>
            </a:r>
            <a:r>
              <a:rPr lang="en-US" sz="1100" b="0" i="0" kern="1200" baseline="0" dirty="0" smtClean="0">
                <a:solidFill>
                  <a:schemeClr val="tx1"/>
                </a:solidFill>
                <a:effectLst/>
                <a:latin typeface="+mn-lt"/>
                <a:ea typeface="+mn-ea"/>
                <a:cs typeface="+mn-cs"/>
              </a:rPr>
              <a:t> 14 % per la </a:t>
            </a:r>
            <a:r>
              <a:rPr lang="en-US" sz="1100" b="0" i="0" kern="1200" baseline="0" dirty="0" err="1" smtClean="0">
                <a:solidFill>
                  <a:schemeClr val="tx1"/>
                </a:solidFill>
                <a:effectLst/>
                <a:latin typeface="+mn-lt"/>
                <a:ea typeface="+mn-ea"/>
                <a:cs typeface="+mn-cs"/>
              </a:rPr>
              <a:t>produzione</a:t>
            </a:r>
            <a:r>
              <a:rPr lang="en-US" sz="1100" b="0" i="0" kern="1200" baseline="0" dirty="0" smtClean="0">
                <a:solidFill>
                  <a:schemeClr val="tx1"/>
                </a:solidFill>
                <a:effectLst/>
                <a:latin typeface="+mn-lt"/>
                <a:ea typeface="+mn-ea"/>
                <a:cs typeface="+mn-cs"/>
              </a:rPr>
              <a:t> di </a:t>
            </a:r>
            <a:r>
              <a:rPr lang="en-US" sz="1100" b="0" i="0" kern="1200" baseline="0" dirty="0" err="1" smtClean="0">
                <a:solidFill>
                  <a:schemeClr val="tx1"/>
                </a:solidFill>
                <a:effectLst/>
                <a:latin typeface="+mn-lt"/>
                <a:ea typeface="+mn-ea"/>
                <a:cs typeface="+mn-cs"/>
              </a:rPr>
              <a:t>acqua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calda</a:t>
            </a:r>
            <a:r>
              <a:rPr lang="en-US" sz="1100" b="0" i="0" kern="1200" baseline="0" dirty="0" smtClean="0">
                <a:solidFill>
                  <a:schemeClr val="tx1"/>
                </a:solidFill>
                <a:effectLst/>
                <a:latin typeface="+mn-lt"/>
                <a:ea typeface="+mn-ea"/>
                <a:cs typeface="+mn-cs"/>
              </a:rPr>
              <a:t> sanitaria e </a:t>
            </a:r>
            <a:r>
              <a:rPr lang="en-US" sz="1100" b="0" i="0" kern="1200" baseline="0" dirty="0" err="1" smtClean="0">
                <a:solidFill>
                  <a:schemeClr val="tx1"/>
                </a:solidFill>
                <a:effectLst/>
                <a:latin typeface="+mn-lt"/>
                <a:ea typeface="+mn-ea"/>
                <a:cs typeface="+mn-cs"/>
              </a:rPr>
              <a:t>il</a:t>
            </a:r>
            <a:r>
              <a:rPr lang="en-US" sz="1100" b="0" i="0" kern="1200" baseline="0" dirty="0" smtClean="0">
                <a:solidFill>
                  <a:schemeClr val="tx1"/>
                </a:solidFill>
                <a:effectLst/>
                <a:latin typeface="+mn-lt"/>
                <a:ea typeface="+mn-ea"/>
                <a:cs typeface="+mn-cs"/>
              </a:rPr>
              <a:t> 14 % per </a:t>
            </a:r>
            <a:r>
              <a:rPr lang="en-US" sz="1100" b="0" i="0" kern="1200" baseline="0" dirty="0" err="1" smtClean="0">
                <a:solidFill>
                  <a:schemeClr val="tx1"/>
                </a:solidFill>
                <a:effectLst/>
                <a:latin typeface="+mn-lt"/>
                <a:ea typeface="+mn-ea"/>
                <a:cs typeface="+mn-cs"/>
              </a:rPr>
              <a:t>l’illuminazione</a:t>
            </a:r>
            <a:r>
              <a:rPr lang="en-US" sz="1100" b="0" i="0" kern="1200" baseline="0" dirty="0" smtClean="0">
                <a:solidFill>
                  <a:schemeClr val="tx1"/>
                </a:solidFill>
                <a:effectLst/>
                <a:latin typeface="+mn-lt"/>
                <a:ea typeface="+mn-ea"/>
                <a:cs typeface="+mn-cs"/>
              </a:rPr>
              <a:t>.</a:t>
            </a:r>
          </a:p>
          <a:p>
            <a:r>
              <a:rPr lang="en-US" sz="1100" b="0" i="0" kern="1200" baseline="0" dirty="0" smtClean="0">
                <a:solidFill>
                  <a:schemeClr val="tx1"/>
                </a:solidFill>
                <a:effectLst/>
                <a:latin typeface="+mn-lt"/>
                <a:ea typeface="+mn-ea"/>
                <a:cs typeface="+mn-cs"/>
              </a:rPr>
              <a:t>In </a:t>
            </a:r>
            <a:r>
              <a:rPr lang="en-US" sz="1100" b="0" i="0" kern="1200" baseline="0" dirty="0" err="1" smtClean="0">
                <a:solidFill>
                  <a:schemeClr val="tx1"/>
                </a:solidFill>
                <a:effectLst/>
                <a:latin typeface="+mn-lt"/>
                <a:ea typeface="+mn-ea"/>
                <a:cs typeface="+mn-cs"/>
              </a:rPr>
              <a:t>questa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ottica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si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sono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imposte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delle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misure</a:t>
            </a:r>
            <a:r>
              <a:rPr lang="en-US" sz="1100" b="0" i="0" kern="1200" baseline="0" dirty="0" smtClean="0">
                <a:solidFill>
                  <a:schemeClr val="tx1"/>
                </a:solidFill>
                <a:effectLst/>
                <a:latin typeface="+mn-lt"/>
                <a:ea typeface="+mn-ea"/>
                <a:cs typeface="+mn-cs"/>
              </a:rPr>
              <a:t> per </a:t>
            </a:r>
            <a:r>
              <a:rPr lang="en-US" sz="1100" b="0" i="0" kern="1200" baseline="0" dirty="0" err="1" smtClean="0">
                <a:solidFill>
                  <a:schemeClr val="tx1"/>
                </a:solidFill>
                <a:effectLst/>
                <a:latin typeface="+mn-lt"/>
                <a:ea typeface="+mn-ea"/>
                <a:cs typeface="+mn-cs"/>
              </a:rPr>
              <a:t>il</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miglioramento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dell’efficienza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energetica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degli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edifici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Queste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misure</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riguardano</a:t>
            </a:r>
            <a:r>
              <a:rPr lang="en-US" sz="1100" b="0" i="0" kern="1200" baseline="0" dirty="0" smtClean="0">
                <a:solidFill>
                  <a:schemeClr val="tx1"/>
                </a:solidFill>
                <a:effectLst/>
                <a:latin typeface="+mn-lt"/>
                <a:ea typeface="+mn-ea"/>
                <a:cs typeface="+mn-cs"/>
              </a:rPr>
              <a:t> per </a:t>
            </a:r>
            <a:r>
              <a:rPr lang="en-US" sz="1100" b="0" i="0" kern="1200" baseline="0" dirty="0" err="1" smtClean="0">
                <a:solidFill>
                  <a:schemeClr val="tx1"/>
                </a:solidFill>
                <a:effectLst/>
                <a:latin typeface="+mn-lt"/>
                <a:ea typeface="+mn-ea"/>
                <a:cs typeface="+mn-cs"/>
              </a:rPr>
              <a:t>esempio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il</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livello</a:t>
            </a:r>
            <a:r>
              <a:rPr lang="en-US" sz="1100" b="0" i="0" kern="1200" baseline="0" dirty="0" smtClean="0">
                <a:solidFill>
                  <a:schemeClr val="tx1"/>
                </a:solidFill>
                <a:effectLst/>
                <a:latin typeface="+mn-lt"/>
                <a:ea typeface="+mn-ea"/>
                <a:cs typeface="+mn-cs"/>
              </a:rPr>
              <a:t> di </a:t>
            </a:r>
            <a:r>
              <a:rPr lang="en-US" sz="1100" b="0" i="0" kern="1200" baseline="0" dirty="0" err="1" smtClean="0">
                <a:solidFill>
                  <a:schemeClr val="tx1"/>
                </a:solidFill>
                <a:effectLst/>
                <a:latin typeface="+mn-lt"/>
                <a:ea typeface="+mn-ea"/>
                <a:cs typeface="+mn-cs"/>
              </a:rPr>
              <a:t>isolamento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termico</a:t>
            </a:r>
            <a:r>
              <a:rPr lang="en-US" sz="1100" b="0" i="0" kern="1200" baseline="0" dirty="0" smtClean="0">
                <a:solidFill>
                  <a:schemeClr val="tx1"/>
                </a:solidFill>
                <a:effectLst/>
                <a:latin typeface="+mn-lt"/>
                <a:ea typeface="+mn-ea"/>
                <a:cs typeface="+mn-cs"/>
              </a:rPr>
              <a:t> per </a:t>
            </a:r>
            <a:r>
              <a:rPr lang="en-US" sz="1100" b="0" i="0" kern="1200" baseline="0" dirty="0" err="1" smtClean="0">
                <a:solidFill>
                  <a:schemeClr val="tx1"/>
                </a:solidFill>
                <a:effectLst/>
                <a:latin typeface="+mn-lt"/>
                <a:ea typeface="+mn-ea"/>
                <a:cs typeface="+mn-cs"/>
              </a:rPr>
              <a:t>l’involucro</a:t>
            </a:r>
            <a:r>
              <a:rPr lang="en-US" sz="1100" b="0" i="0" kern="1200" baseline="0" dirty="0" smtClean="0">
                <a:solidFill>
                  <a:schemeClr val="tx1"/>
                </a:solidFill>
                <a:effectLst/>
                <a:latin typeface="+mn-lt"/>
                <a:ea typeface="+mn-ea"/>
                <a:cs typeface="+mn-cs"/>
              </a:rPr>
              <a:t>,</a:t>
            </a:r>
          </a:p>
          <a:p>
            <a:endParaRPr lang="en-US" sz="1100" b="0" i="0" kern="1200" baseline="0" dirty="0" smtClean="0">
              <a:solidFill>
                <a:schemeClr val="tx1"/>
              </a:solidFill>
              <a:effectLst/>
              <a:latin typeface="+mn-lt"/>
              <a:ea typeface="+mn-ea"/>
              <a:cs typeface="+mn-cs"/>
            </a:endParaRPr>
          </a:p>
          <a:p>
            <a:r>
              <a:rPr lang="en-US" sz="1100" b="0" i="0" kern="1200" baseline="0" dirty="0" smtClean="0">
                <a:solidFill>
                  <a:schemeClr val="tx1"/>
                </a:solidFill>
                <a:effectLst/>
                <a:latin typeface="+mn-lt"/>
                <a:ea typeface="+mn-ea"/>
                <a:cs typeface="+mn-cs"/>
              </a:rPr>
              <a:t>E </a:t>
            </a:r>
            <a:r>
              <a:rPr lang="en-US" sz="1100" b="0" i="0" kern="1200" baseline="0" dirty="0" err="1" smtClean="0">
                <a:solidFill>
                  <a:schemeClr val="tx1"/>
                </a:solidFill>
                <a:effectLst/>
                <a:latin typeface="+mn-lt"/>
                <a:ea typeface="+mn-ea"/>
                <a:cs typeface="+mn-cs"/>
              </a:rPr>
              <a:t>nel</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nostro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caso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l’utilizzo</a:t>
            </a:r>
            <a:r>
              <a:rPr lang="en-US" sz="1100" b="0" i="0" kern="1200" baseline="0" dirty="0" smtClean="0">
                <a:solidFill>
                  <a:schemeClr val="tx1"/>
                </a:solidFill>
                <a:effectLst/>
                <a:latin typeface="+mn-lt"/>
                <a:ea typeface="+mn-ea"/>
                <a:cs typeface="+mn-cs"/>
              </a:rPr>
              <a:t> di </a:t>
            </a:r>
            <a:r>
              <a:rPr lang="en-US" sz="1100" b="0" i="0" kern="1200" baseline="0" dirty="0" err="1" smtClean="0">
                <a:solidFill>
                  <a:schemeClr val="tx1"/>
                </a:solidFill>
                <a:effectLst/>
                <a:latin typeface="+mn-lt"/>
                <a:ea typeface="+mn-ea"/>
                <a:cs typeface="+mn-cs"/>
              </a:rPr>
              <a:t>impianti</a:t>
            </a:r>
            <a:r>
              <a:rPr lang="en-US" sz="1100" b="0" i="0" kern="1200" baseline="0" dirty="0" smtClean="0">
                <a:solidFill>
                  <a:schemeClr val="tx1"/>
                </a:solidFill>
                <a:effectLst/>
                <a:latin typeface="+mn-lt"/>
                <a:ea typeface="+mn-ea"/>
                <a:cs typeface="+mn-cs"/>
              </a:rPr>
              <a:t> con </a:t>
            </a:r>
            <a:r>
              <a:rPr lang="en-US" sz="1100" b="0" i="0" kern="1200" baseline="0" dirty="0" err="1" smtClean="0">
                <a:solidFill>
                  <a:schemeClr val="tx1"/>
                </a:solidFill>
                <a:effectLst/>
                <a:latin typeface="+mn-lt"/>
                <a:ea typeface="+mn-ea"/>
                <a:cs typeface="+mn-cs"/>
              </a:rPr>
              <a:t>più</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elevato</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rendimento</a:t>
            </a:r>
            <a:r>
              <a:rPr lang="en-US" sz="1100" b="0" i="0" kern="1200" baseline="0" dirty="0" smtClean="0">
                <a:solidFill>
                  <a:schemeClr val="tx1"/>
                </a:solidFill>
                <a:effectLst/>
                <a:latin typeface="+mn-lt"/>
                <a:ea typeface="+mn-ea"/>
                <a:cs typeface="+mn-cs"/>
              </a:rPr>
              <a:t> e </a:t>
            </a:r>
            <a:r>
              <a:rPr lang="en-US" sz="1100" b="0" i="0" kern="1200" baseline="0" dirty="0" err="1" smtClean="0">
                <a:solidFill>
                  <a:schemeClr val="tx1"/>
                </a:solidFill>
                <a:effectLst/>
                <a:latin typeface="+mn-lt"/>
                <a:ea typeface="+mn-ea"/>
                <a:cs typeface="+mn-cs"/>
              </a:rPr>
              <a:t>l’utilizzo</a:t>
            </a:r>
            <a:r>
              <a:rPr lang="en-US" sz="1100" b="0" i="0" kern="1200" baseline="0" dirty="0" smtClean="0">
                <a:solidFill>
                  <a:schemeClr val="tx1"/>
                </a:solidFill>
                <a:effectLst/>
                <a:latin typeface="+mn-lt"/>
                <a:ea typeface="+mn-ea"/>
                <a:cs typeface="+mn-cs"/>
              </a:rPr>
              <a:t> d </a:t>
            </a:r>
            <a:r>
              <a:rPr lang="en-US" sz="1100" b="0" i="0" kern="1200" baseline="0" dirty="0" err="1" smtClean="0">
                <a:solidFill>
                  <a:schemeClr val="tx1"/>
                </a:solidFill>
                <a:effectLst/>
                <a:latin typeface="+mn-lt"/>
                <a:ea typeface="+mn-ea"/>
                <a:cs typeface="+mn-cs"/>
              </a:rPr>
              <a:t>sistemi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alimentati</a:t>
            </a:r>
            <a:r>
              <a:rPr lang="en-US" sz="1100" b="0" i="0" kern="1200" baseline="0" dirty="0" smtClean="0">
                <a:solidFill>
                  <a:schemeClr val="tx1"/>
                </a:solidFill>
                <a:effectLst/>
                <a:latin typeface="+mn-lt"/>
                <a:ea typeface="+mn-ea"/>
                <a:cs typeface="+mn-cs"/>
              </a:rPr>
              <a:t> da </a:t>
            </a:r>
            <a:r>
              <a:rPr lang="en-US" sz="1100" b="0" i="0" kern="1200" baseline="0" dirty="0" err="1" smtClean="0">
                <a:solidFill>
                  <a:schemeClr val="tx1"/>
                </a:solidFill>
                <a:effectLst/>
                <a:latin typeface="+mn-lt"/>
                <a:ea typeface="+mn-ea"/>
                <a:cs typeface="+mn-cs"/>
              </a:rPr>
              <a:t>fonti</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d’energia</a:t>
            </a:r>
            <a:r>
              <a:rPr lang="en-US" sz="1100" b="0" i="0" kern="1200" baseline="0" dirty="0" smtClean="0">
                <a:solidFill>
                  <a:schemeClr val="tx1"/>
                </a:solidFill>
                <a:effectLst/>
                <a:latin typeface="+mn-lt"/>
                <a:ea typeface="+mn-ea"/>
                <a:cs typeface="+mn-cs"/>
              </a:rPr>
              <a:t> </a:t>
            </a:r>
            <a:r>
              <a:rPr lang="en-US" sz="1100" b="0" i="0" kern="1200" baseline="0" dirty="0" err="1" smtClean="0">
                <a:solidFill>
                  <a:schemeClr val="tx1"/>
                </a:solidFill>
                <a:effectLst/>
                <a:latin typeface="+mn-lt"/>
                <a:ea typeface="+mn-ea"/>
                <a:cs typeface="+mn-cs"/>
              </a:rPr>
              <a:t>rinnovabili</a:t>
            </a:r>
            <a:r>
              <a:rPr lang="en-US" sz="1100" b="0" i="0" kern="1200" baseline="0" dirty="0" smtClean="0">
                <a:solidFill>
                  <a:schemeClr val="tx1"/>
                </a:solidFill>
                <a:effectLst/>
                <a:latin typeface="+mn-lt"/>
                <a:ea typeface="+mn-ea"/>
                <a:cs typeface="+mn-cs"/>
              </a:rPr>
              <a:t>, etc…</a:t>
            </a:r>
          </a:p>
          <a:p>
            <a:endParaRPr lang="en-US" sz="1100" b="0" i="0" kern="1200" baseline="0" dirty="0" smtClean="0">
              <a:solidFill>
                <a:schemeClr val="tx1"/>
              </a:solidFill>
              <a:effectLst/>
              <a:latin typeface="+mn-lt"/>
              <a:ea typeface="+mn-ea"/>
              <a:cs typeface="+mn-cs"/>
            </a:endParaRPr>
          </a:p>
          <a:p>
            <a:endParaRPr lang="en-US" sz="1100" b="0" i="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1EE8AA1-7EBB-4793-A1FB-ED7A33931770}" type="slidenum">
              <a:rPr lang="en-US" smtClean="0"/>
              <a:t>4</a:t>
            </a:fld>
            <a:endParaRPr lang="en-US"/>
          </a:p>
        </p:txBody>
      </p:sp>
    </p:spTree>
    <p:extLst>
      <p:ext uri="{BB962C8B-B14F-4D97-AF65-F5344CB8AC3E}">
        <p14:creationId xmlns:p14="http://schemas.microsoft.com/office/powerpoint/2010/main" val="426831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u</a:t>
            </a:r>
            <a:r>
              <a:rPr lang="en-US" sz="1200" kern="1200" dirty="0" err="1" smtClean="0">
                <a:solidFill>
                  <a:schemeClr val="tx1"/>
                </a:solidFill>
                <a:effectLst/>
                <a:latin typeface="+mn-lt"/>
                <a:ea typeface="+mn-ea"/>
                <a:cs typeface="+mn-cs"/>
              </a:rPr>
              <a:t>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delle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caratteristiche</a:t>
            </a:r>
            <a:r>
              <a:rPr lang="en-US" sz="1200" kern="1200" baseline="0" dirty="0" smtClean="0">
                <a:solidFill>
                  <a:schemeClr val="tx1"/>
                </a:solidFill>
                <a:effectLst/>
                <a:latin typeface="+mn-lt"/>
                <a:ea typeface="+mn-ea"/>
                <a:cs typeface="+mn-cs"/>
              </a:rPr>
              <a:t> positive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usano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fossile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controllabili</a:t>
            </a:r>
            <a:r>
              <a:rPr lang="en-US" sz="1200" kern="1200" baseline="0" dirty="0" smtClean="0">
                <a:solidFill>
                  <a:schemeClr val="tx1"/>
                </a:solidFill>
                <a:effectLst/>
                <a:latin typeface="+mn-lt"/>
                <a:ea typeface="+mn-ea"/>
                <a:cs typeface="+mn-cs"/>
              </a:rPr>
              <a:t> e la </a:t>
            </a:r>
            <a:r>
              <a:rPr lang="en-US" sz="1200" kern="1200" baseline="0" dirty="0" err="1" smtClean="0">
                <a:solidFill>
                  <a:schemeClr val="tx1"/>
                </a:solidFill>
                <a:effectLst/>
                <a:latin typeface="+mn-lt"/>
                <a:ea typeface="+mn-ea"/>
                <a:cs typeface="+mn-cs"/>
              </a:rPr>
              <a:t>loro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produzione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può</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essere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controllata</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modo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richiesta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dell’utenza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soddisfata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Tuttavia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l’uso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questi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porta ad </a:t>
            </a:r>
            <a:r>
              <a:rPr lang="en-US" sz="1200" kern="1200" baseline="0" dirty="0" err="1" smtClean="0">
                <a:solidFill>
                  <a:schemeClr val="tx1"/>
                </a:solidFill>
                <a:effectLst/>
                <a:latin typeface="+mn-lt"/>
                <a:ea typeface="+mn-ea"/>
                <a:cs typeface="+mn-cs"/>
              </a:rPr>
              <a:t>incrementare</a:t>
            </a:r>
            <a:r>
              <a:rPr lang="en-US" sz="1200" kern="1200" baseline="0" dirty="0" smtClean="0">
                <a:solidFill>
                  <a:schemeClr val="tx1"/>
                </a:solidFill>
                <a:effectLst/>
                <a:latin typeface="+mn-lt"/>
                <a:ea typeface="+mn-ea"/>
                <a:cs typeface="+mn-cs"/>
              </a:rPr>
              <a:t> le </a:t>
            </a:r>
            <a:r>
              <a:rPr lang="en-US" sz="1200" kern="1200" baseline="0" dirty="0" err="1" smtClean="0">
                <a:solidFill>
                  <a:schemeClr val="tx1"/>
                </a:solidFill>
                <a:effectLst/>
                <a:latin typeface="+mn-lt"/>
                <a:ea typeface="+mn-ea"/>
                <a:cs typeface="+mn-cs"/>
              </a:rPr>
              <a:t>emissioni</a:t>
            </a:r>
            <a:r>
              <a:rPr lang="en-US" sz="1200" kern="1200" baseline="0" dirty="0" smtClean="0">
                <a:solidFill>
                  <a:schemeClr val="tx1"/>
                </a:solidFill>
                <a:effectLst/>
                <a:latin typeface="+mn-lt"/>
                <a:ea typeface="+mn-ea"/>
                <a:cs typeface="+mn-cs"/>
              </a:rPr>
              <a:t> e di </a:t>
            </a:r>
            <a:r>
              <a:rPr lang="en-US" sz="1200" kern="1200" baseline="0" dirty="0" err="1" smtClean="0">
                <a:solidFill>
                  <a:schemeClr val="tx1"/>
                </a:solidFill>
                <a:effectLst/>
                <a:latin typeface="+mn-lt"/>
                <a:ea typeface="+mn-ea"/>
                <a:cs typeface="+mn-cs"/>
              </a:rPr>
              <a:t>conseguenza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impatti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ambientali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Inoltre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questi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tradizionali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presentano</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elevato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costo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funazionamento</a:t>
            </a:r>
            <a:r>
              <a:rPr lang="en-US" sz="1200" kern="1200" baseline="0" dirty="0" smtClean="0">
                <a:solidFill>
                  <a:schemeClr val="tx1"/>
                </a:solidFill>
                <a:effectLst/>
                <a:latin typeface="+mn-lt"/>
                <a:ea typeface="+mn-ea"/>
                <a:cs typeface="+mn-cs"/>
              </a:rPr>
              <a:t> e di </a:t>
            </a:r>
            <a:r>
              <a:rPr lang="en-US" sz="1200" kern="1200" baseline="0" dirty="0" err="1" smtClean="0">
                <a:solidFill>
                  <a:schemeClr val="tx1"/>
                </a:solidFill>
                <a:effectLst/>
                <a:latin typeface="+mn-lt"/>
                <a:ea typeface="+mn-ea"/>
                <a:cs typeface="+mn-cs"/>
              </a:rPr>
              <a:t>manutenzione</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Dall’altra</a:t>
            </a:r>
            <a:r>
              <a:rPr lang="en-US" sz="1200" kern="1200" baseline="0" dirty="0" smtClean="0">
                <a:solidFill>
                  <a:schemeClr val="tx1"/>
                </a:solidFill>
                <a:effectLst/>
                <a:latin typeface="+mn-lt"/>
                <a:ea typeface="+mn-ea"/>
                <a:cs typeface="+mn-cs"/>
              </a:rPr>
              <a:t> parte </a:t>
            </a:r>
            <a:r>
              <a:rPr lang="en-US" sz="1200" kern="1200" baseline="0" dirty="0" err="1" smtClean="0">
                <a:solidFill>
                  <a:schemeClr val="tx1"/>
                </a:solidFill>
                <a:effectLst/>
                <a:latin typeface="+mn-lt"/>
                <a:ea typeface="+mn-ea"/>
                <a:cs typeface="+mn-cs"/>
              </a:rPr>
              <a:t>l’uso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alimentati</a:t>
            </a:r>
            <a:r>
              <a:rPr lang="en-US" sz="1200" kern="1200" baseline="0" dirty="0" smtClean="0">
                <a:solidFill>
                  <a:schemeClr val="tx1"/>
                </a:solidFill>
                <a:effectLst/>
                <a:latin typeface="+mn-lt"/>
                <a:ea typeface="+mn-ea"/>
                <a:cs typeface="+mn-cs"/>
              </a:rPr>
              <a:t> ad </a:t>
            </a:r>
            <a:r>
              <a:rPr lang="en-US" sz="1200" kern="1200" baseline="0" dirty="0" err="1" smtClean="0">
                <a:solidFill>
                  <a:schemeClr val="tx1"/>
                </a:solidFill>
                <a:effectLst/>
                <a:latin typeface="+mn-lt"/>
                <a:ea typeface="+mn-ea"/>
                <a:cs typeface="+mn-cs"/>
              </a:rPr>
              <a:t>energia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rinnovabile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contibuisce</a:t>
            </a:r>
            <a:r>
              <a:rPr lang="en-US" sz="1200" kern="1200" baseline="0" dirty="0" smtClean="0">
                <a:solidFill>
                  <a:schemeClr val="tx1"/>
                </a:solidFill>
                <a:effectLst/>
                <a:latin typeface="+mn-lt"/>
                <a:ea typeface="+mn-ea"/>
                <a:cs typeface="+mn-cs"/>
              </a:rPr>
              <a:t> al </a:t>
            </a:r>
            <a:r>
              <a:rPr lang="en-US" sz="1200" kern="1200" baseline="0" dirty="0" err="1" smtClean="0">
                <a:solidFill>
                  <a:schemeClr val="tx1"/>
                </a:solidFill>
                <a:effectLst/>
                <a:latin typeface="+mn-lt"/>
                <a:ea typeface="+mn-ea"/>
                <a:cs typeface="+mn-cs"/>
              </a:rPr>
              <a:t>contenimento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problemi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ambientali</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alle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emissioni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Però</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loro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svantaggio</a:t>
            </a:r>
            <a:r>
              <a:rPr lang="en-US" sz="1200" kern="1200" baseline="0" dirty="0" smtClean="0">
                <a:solidFill>
                  <a:schemeClr val="tx1"/>
                </a:solidFill>
                <a:effectLst/>
                <a:latin typeface="+mn-lt"/>
                <a:ea typeface="+mn-ea"/>
                <a:cs typeface="+mn-cs"/>
              </a:rPr>
              <a:t> è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questi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non </a:t>
            </a:r>
            <a:r>
              <a:rPr lang="en-US" sz="1200" kern="1200" baseline="0" dirty="0" err="1" smtClean="0">
                <a:solidFill>
                  <a:schemeClr val="tx1"/>
                </a:solidFill>
                <a:effectLst/>
                <a:latin typeface="+mn-lt"/>
                <a:ea typeface="+mn-ea"/>
                <a:cs typeface="+mn-cs"/>
              </a:rPr>
              <a:t>possono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essere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gestiti</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controllati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Questo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perchè</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loro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produzione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dipende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dalle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condizioni</a:t>
            </a:r>
            <a:r>
              <a:rPr lang="en-US" sz="1200" kern="1200" baseline="0" dirty="0" smtClean="0">
                <a:solidFill>
                  <a:schemeClr val="tx1"/>
                </a:solidFill>
                <a:effectLst/>
                <a:latin typeface="+mn-lt"/>
                <a:ea typeface="+mn-ea"/>
                <a:cs typeface="+mn-cs"/>
              </a:rPr>
              <a:t> al </a:t>
            </a:r>
            <a:r>
              <a:rPr lang="en-US" sz="1200" kern="1200" baseline="0" dirty="0" err="1" smtClean="0">
                <a:solidFill>
                  <a:schemeClr val="tx1"/>
                </a:solidFill>
                <a:effectLst/>
                <a:latin typeface="+mn-lt"/>
                <a:ea typeface="+mn-ea"/>
                <a:cs typeface="+mn-cs"/>
              </a:rPr>
              <a:t>contorno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cioè</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dipendono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dalla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temperatura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esterna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irradiazione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solare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velocità</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vento</a:t>
            </a:r>
            <a:r>
              <a:rPr lang="en-US" sz="1200" kern="1200" baseline="0" dirty="0" smtClean="0">
                <a:solidFill>
                  <a:schemeClr val="tx1"/>
                </a:solidFill>
                <a:effectLst/>
                <a:latin typeface="+mn-lt"/>
                <a:ea typeface="+mn-ea"/>
                <a:cs typeface="+mn-cs"/>
              </a:rPr>
              <a:t>,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Quindi</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rinnovabili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solare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termico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solare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fotovoltaico</a:t>
            </a:r>
            <a:r>
              <a:rPr lang="en-US" sz="1200" kern="1200" baseline="0" dirty="0" smtClean="0">
                <a:solidFill>
                  <a:schemeClr val="tx1"/>
                </a:solidFill>
                <a:effectLst/>
                <a:latin typeface="+mn-lt"/>
                <a:ea typeface="+mn-ea"/>
                <a:cs typeface="+mn-cs"/>
              </a:rPr>
              <a:t> e turbine </a:t>
            </a:r>
            <a:r>
              <a:rPr lang="en-US" sz="1200" kern="1200" baseline="0" dirty="0" err="1" smtClean="0">
                <a:solidFill>
                  <a:schemeClr val="tx1"/>
                </a:solidFill>
                <a:effectLst/>
                <a:latin typeface="+mn-lt"/>
                <a:ea typeface="+mn-ea"/>
                <a:cs typeface="+mn-cs"/>
              </a:rPr>
              <a:t>eoliche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grado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soddisfare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richiesta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energetica</a:t>
            </a:r>
            <a:r>
              <a:rPr lang="en-US" sz="1200" kern="1200" baseline="0" dirty="0" smtClean="0">
                <a:solidFill>
                  <a:schemeClr val="tx1"/>
                </a:solidFill>
                <a:effectLst/>
                <a:latin typeface="+mn-lt"/>
                <a:ea typeface="+mn-ea"/>
                <a:cs typeface="+mn-cs"/>
              </a:rPr>
              <a:t> solo </a:t>
            </a:r>
            <a:r>
              <a:rPr lang="en-US" sz="1200" kern="1200" baseline="0" dirty="0" err="1" smtClean="0">
                <a:solidFill>
                  <a:schemeClr val="tx1"/>
                </a:solidFill>
                <a:effectLst/>
                <a:latin typeface="+mn-lt"/>
                <a:ea typeface="+mn-ea"/>
                <a:cs typeface="+mn-cs"/>
              </a:rPr>
              <a:t>nei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periodi</a:t>
            </a:r>
            <a:r>
              <a:rPr lang="en-US" sz="1200" kern="1200" baseline="0" dirty="0" smtClean="0">
                <a:solidFill>
                  <a:schemeClr val="tx1"/>
                </a:solidFill>
                <a:effectLst/>
                <a:latin typeface="+mn-lt"/>
                <a:ea typeface="+mn-ea"/>
                <a:cs typeface="+mn-cs"/>
              </a:rPr>
              <a:t> in cui la </a:t>
            </a:r>
            <a:r>
              <a:rPr lang="en-US" sz="1200" kern="1200" baseline="0" dirty="0" err="1" smtClean="0">
                <a:solidFill>
                  <a:schemeClr val="tx1"/>
                </a:solidFill>
                <a:effectLst/>
                <a:latin typeface="+mn-lt"/>
                <a:ea typeface="+mn-ea"/>
                <a:cs typeface="+mn-cs"/>
              </a:rPr>
              <a:t>fonte</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energia</a:t>
            </a:r>
            <a:r>
              <a:rPr lang="en-US" sz="1200" kern="1200" baseline="0" dirty="0" smtClean="0">
                <a:solidFill>
                  <a:schemeClr val="tx1"/>
                </a:solidFill>
                <a:effectLst/>
                <a:latin typeface="+mn-lt"/>
                <a:ea typeface="+mn-ea"/>
                <a:cs typeface="+mn-cs"/>
              </a:rPr>
              <a:t> è </a:t>
            </a:r>
            <a:r>
              <a:rPr lang="en-US" sz="1200" kern="1200" baseline="0" dirty="0" err="1" smtClean="0">
                <a:solidFill>
                  <a:schemeClr val="tx1"/>
                </a:solidFill>
                <a:effectLst/>
                <a:latin typeface="+mn-lt"/>
                <a:ea typeface="+mn-ea"/>
                <a:cs typeface="+mn-cs"/>
              </a:rPr>
              <a:t>disponibile</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Quindi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periodi</a:t>
            </a:r>
            <a:r>
              <a:rPr lang="en-US" sz="1200" kern="1200" baseline="0" dirty="0" smtClean="0">
                <a:solidFill>
                  <a:schemeClr val="tx1"/>
                </a:solidFill>
                <a:effectLst/>
                <a:latin typeface="+mn-lt"/>
                <a:ea typeface="+mn-ea"/>
                <a:cs typeface="+mn-cs"/>
              </a:rPr>
              <a:t> in cui </a:t>
            </a:r>
            <a:r>
              <a:rPr lang="en-US" sz="1200" kern="1200" baseline="0" dirty="0" err="1" smtClean="0">
                <a:solidFill>
                  <a:schemeClr val="tx1"/>
                </a:solidFill>
                <a:effectLst/>
                <a:latin typeface="+mn-lt"/>
                <a:ea typeface="+mn-ea"/>
                <a:cs typeface="+mn-cs"/>
              </a:rPr>
              <a:t>questi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non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grado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soddisfare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richiesta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dell’utente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abbiamo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bisogno</a:t>
            </a:r>
            <a:r>
              <a:rPr lang="en-US" sz="1200" kern="1200" baseline="0" dirty="0" smtClean="0">
                <a:solidFill>
                  <a:schemeClr val="tx1"/>
                </a:solidFill>
                <a:effectLst/>
                <a:latin typeface="+mn-lt"/>
                <a:ea typeface="+mn-ea"/>
                <a:cs typeface="+mn-cs"/>
              </a:rPr>
              <a:t> di un </a:t>
            </a:r>
            <a:r>
              <a:rPr lang="en-US" sz="1200" kern="1200" baseline="0" dirty="0" err="1" smtClean="0">
                <a:solidFill>
                  <a:schemeClr val="tx1"/>
                </a:solidFill>
                <a:effectLst/>
                <a:latin typeface="+mn-lt"/>
                <a:ea typeface="+mn-ea"/>
                <a:cs typeface="+mn-cs"/>
              </a:rPr>
              <a:t>sistema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funziona</a:t>
            </a:r>
            <a:r>
              <a:rPr lang="en-US" sz="1200" kern="1200" baseline="0" dirty="0" smtClean="0">
                <a:solidFill>
                  <a:schemeClr val="tx1"/>
                </a:solidFill>
                <a:effectLst/>
                <a:latin typeface="+mn-lt"/>
                <a:ea typeface="+mn-ea"/>
                <a:cs typeface="+mn-cs"/>
              </a:rPr>
              <a:t> da back-up per </a:t>
            </a:r>
            <a:r>
              <a:rPr lang="en-US" sz="1200" kern="1200" baseline="0" dirty="0" err="1" smtClean="0">
                <a:solidFill>
                  <a:schemeClr val="tx1"/>
                </a:solidFill>
                <a:effectLst/>
                <a:latin typeface="+mn-lt"/>
                <a:ea typeface="+mn-ea"/>
                <a:cs typeface="+mn-cs"/>
              </a:rPr>
              <a:t>soddisfare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richiesta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dell’utenza</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di back-up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caldaia</a:t>
            </a:r>
            <a:r>
              <a:rPr lang="en-US" sz="1200" kern="1200" baseline="0" dirty="0" smtClean="0">
                <a:solidFill>
                  <a:schemeClr val="tx1"/>
                </a:solidFill>
                <a:effectLst/>
                <a:latin typeface="+mn-lt"/>
                <a:ea typeface="+mn-ea"/>
                <a:cs typeface="+mn-cs"/>
              </a:rPr>
              <a:t> per la </a:t>
            </a:r>
            <a:r>
              <a:rPr lang="en-US" sz="1200" kern="1200" baseline="0" dirty="0" err="1" smtClean="0">
                <a:solidFill>
                  <a:schemeClr val="tx1"/>
                </a:solidFill>
                <a:effectLst/>
                <a:latin typeface="+mn-lt"/>
                <a:ea typeface="+mn-ea"/>
                <a:cs typeface="+mn-cs"/>
              </a:rPr>
              <a:t>produzione</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energia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termica</a:t>
            </a:r>
            <a:r>
              <a:rPr lang="en-US" sz="1200" kern="1200" baseline="0" dirty="0" smtClean="0">
                <a:solidFill>
                  <a:schemeClr val="tx1"/>
                </a:solidFill>
                <a:effectLst/>
                <a:latin typeface="+mn-lt"/>
                <a:ea typeface="+mn-ea"/>
                <a:cs typeface="+mn-cs"/>
              </a:rPr>
              <a:t>, un chiller per la </a:t>
            </a:r>
            <a:r>
              <a:rPr lang="en-US" sz="1200" kern="1200" baseline="0" dirty="0" err="1" smtClean="0">
                <a:solidFill>
                  <a:schemeClr val="tx1"/>
                </a:solidFill>
                <a:effectLst/>
                <a:latin typeface="+mn-lt"/>
                <a:ea typeface="+mn-ea"/>
                <a:cs typeface="+mn-cs"/>
              </a:rPr>
              <a:t>produzione</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freddo</a:t>
            </a:r>
            <a:r>
              <a:rPr lang="en-US" sz="1200" kern="1200" baseline="0" dirty="0" smtClean="0">
                <a:solidFill>
                  <a:schemeClr val="tx1"/>
                </a:solidFill>
                <a:effectLst/>
                <a:latin typeface="+mn-lt"/>
                <a:ea typeface="+mn-ea"/>
                <a:cs typeface="+mn-cs"/>
              </a:rPr>
              <a:t>  e la rete </a:t>
            </a:r>
            <a:r>
              <a:rPr lang="en-US" sz="1200" kern="1200" baseline="0" dirty="0" err="1" smtClean="0">
                <a:solidFill>
                  <a:schemeClr val="tx1"/>
                </a:solidFill>
                <a:effectLst/>
                <a:latin typeface="+mn-lt"/>
                <a:ea typeface="+mn-ea"/>
                <a:cs typeface="+mn-cs"/>
              </a:rPr>
              <a:t>elettrica</a:t>
            </a:r>
            <a:r>
              <a:rPr lang="en-US" sz="1200" kern="1200" baseline="0" dirty="0" smtClean="0">
                <a:solidFill>
                  <a:schemeClr val="tx1"/>
                </a:solidFill>
                <a:effectLst/>
                <a:latin typeface="+mn-lt"/>
                <a:ea typeface="+mn-ea"/>
                <a:cs typeface="+mn-cs"/>
              </a:rPr>
              <a:t> per </a:t>
            </a:r>
            <a:r>
              <a:rPr lang="en-US" sz="1200" kern="1200" baseline="0" dirty="0" err="1" smtClean="0">
                <a:solidFill>
                  <a:schemeClr val="tx1"/>
                </a:solidFill>
                <a:effectLst/>
                <a:latin typeface="+mn-lt"/>
                <a:ea typeface="+mn-ea"/>
                <a:cs typeface="+mn-cs"/>
              </a:rPr>
              <a:t>prelevare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dell’energia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elettrica</a:t>
            </a:r>
            <a:r>
              <a:rPr lang="en-US" sz="1200" kern="1200" baseline="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1EE8AA1-7EBB-4793-A1FB-ED7A33931770}" type="slidenum">
              <a:rPr lang="en-US" smtClean="0"/>
              <a:t>5</a:t>
            </a:fld>
            <a:endParaRPr lang="en-US"/>
          </a:p>
        </p:txBody>
      </p:sp>
    </p:spTree>
    <p:extLst>
      <p:ext uri="{BB962C8B-B14F-4D97-AF65-F5344CB8AC3E}">
        <p14:creationId xmlns:p14="http://schemas.microsoft.com/office/powerpoint/2010/main" val="9925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Al </a:t>
            </a:r>
            <a:r>
              <a:rPr lang="en-US" sz="1200" kern="1200" dirty="0" smtClean="0">
                <a:solidFill>
                  <a:schemeClr val="tx1"/>
                </a:solidFill>
                <a:effectLst/>
                <a:latin typeface="+mn-lt"/>
                <a:ea typeface="+mn-ea"/>
                <a:cs typeface="+mn-cs"/>
              </a:rPr>
              <a:t>fine di </a:t>
            </a:r>
            <a:r>
              <a:rPr lang="en-US" sz="1200" kern="1200" dirty="0" err="1" smtClean="0">
                <a:solidFill>
                  <a:schemeClr val="tx1"/>
                </a:solidFill>
                <a:effectLst/>
                <a:latin typeface="+mn-lt"/>
                <a:ea typeface="+mn-ea"/>
                <a:cs typeface="+mn-cs"/>
              </a:rPr>
              <a:t>superare</a:t>
            </a:r>
            <a:r>
              <a:rPr lang="en-US" sz="1200" kern="1200" dirty="0" smtClean="0">
                <a:solidFill>
                  <a:schemeClr val="tx1"/>
                </a:solidFill>
                <a:effectLst/>
                <a:latin typeface="+mn-lt"/>
                <a:ea typeface="+mn-ea"/>
                <a:cs typeface="+mn-cs"/>
              </a:rPr>
              <a:t> le </a:t>
            </a:r>
            <a:r>
              <a:rPr lang="en-US" sz="1200" kern="1200" dirty="0" err="1" smtClean="0">
                <a:solidFill>
                  <a:schemeClr val="tx1"/>
                </a:solidFill>
                <a:effectLst/>
                <a:latin typeface="+mn-lt"/>
                <a:ea typeface="+mn-ea"/>
                <a:cs typeface="+mn-cs"/>
              </a:rPr>
              <a:t>limitazioni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legati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all’uso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ciascun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convertitore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ciscuna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fonte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presi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singolarmente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inseriti</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cosidetti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ibridi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oppure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multienergia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Ossia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questi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grado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soddisfare</a:t>
            </a:r>
            <a:r>
              <a:rPr lang="en-US" sz="1200" kern="1200" baseline="0" dirty="0" smtClean="0">
                <a:solidFill>
                  <a:schemeClr val="tx1"/>
                </a:solidFill>
                <a:effectLst/>
                <a:latin typeface="+mn-lt"/>
                <a:ea typeface="+mn-ea"/>
                <a:cs typeface="+mn-cs"/>
              </a:rPr>
              <a:t> le </a:t>
            </a:r>
            <a:r>
              <a:rPr lang="en-US" sz="1200" kern="1200" baseline="0" dirty="0" err="1" smtClean="0">
                <a:solidFill>
                  <a:schemeClr val="tx1"/>
                </a:solidFill>
                <a:effectLst/>
                <a:latin typeface="+mn-lt"/>
                <a:ea typeface="+mn-ea"/>
                <a:cs typeface="+mn-cs"/>
              </a:rPr>
              <a:t>richieste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dell’utente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sfruttando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combinazione</a:t>
            </a:r>
            <a:r>
              <a:rPr lang="en-US" sz="1200" kern="1200" baseline="0" dirty="0" smtClean="0">
                <a:solidFill>
                  <a:schemeClr val="tx1"/>
                </a:solidFill>
                <a:effectLst/>
                <a:latin typeface="+mn-lt"/>
                <a:ea typeface="+mn-ea"/>
                <a:cs typeface="+mn-cs"/>
              </a:rPr>
              <a:t> di due o </a:t>
            </a:r>
            <a:r>
              <a:rPr lang="en-US" sz="1200" kern="1200" baseline="0" dirty="0" err="1" smtClean="0">
                <a:solidFill>
                  <a:schemeClr val="tx1"/>
                </a:solidFill>
                <a:effectLst/>
                <a:latin typeface="+mn-lt"/>
                <a:ea typeface="+mn-ea"/>
                <a:cs typeface="+mn-cs"/>
              </a:rPr>
              <a:t>più</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convertitori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alimentati</a:t>
            </a:r>
            <a:r>
              <a:rPr lang="en-US" sz="1200" kern="1200" baseline="0" dirty="0" smtClean="0">
                <a:solidFill>
                  <a:schemeClr val="tx1"/>
                </a:solidFill>
                <a:effectLst/>
                <a:latin typeface="+mn-lt"/>
                <a:ea typeface="+mn-ea"/>
                <a:cs typeface="+mn-cs"/>
              </a:rPr>
              <a:t> da </a:t>
            </a:r>
            <a:r>
              <a:rPr lang="en-US" sz="1200" kern="1200" baseline="0" dirty="0" err="1" smtClean="0">
                <a:solidFill>
                  <a:schemeClr val="tx1"/>
                </a:solidFill>
                <a:effectLst/>
                <a:latin typeface="+mn-lt"/>
                <a:ea typeface="+mn-ea"/>
                <a:cs typeface="+mn-cs"/>
              </a:rPr>
              <a:t>diversi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fonti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energetiche</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Negli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ultimi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questi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hanno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attirato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sempre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più</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attenzione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perchè</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presentano</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ampio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margine</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mglioramento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dell’efficienza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durante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generazione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energetica</a:t>
            </a:r>
            <a:r>
              <a:rPr lang="en-US" sz="1200" kern="1200" baseline="0" dirty="0" smtClean="0">
                <a:solidFill>
                  <a:schemeClr val="tx1"/>
                </a:solidFill>
                <a:effectLst/>
                <a:latin typeface="+mn-lt"/>
                <a:ea typeface="+mn-ea"/>
                <a:cs typeface="+mn-cs"/>
              </a:rPr>
              <a:t>. Ed </a:t>
            </a:r>
            <a:r>
              <a:rPr lang="en-US" sz="1200" kern="1200" baseline="0" dirty="0" err="1" smtClean="0">
                <a:solidFill>
                  <a:schemeClr val="tx1"/>
                </a:solidFill>
                <a:effectLst/>
                <a:latin typeface="+mn-lt"/>
                <a:ea typeface="+mn-ea"/>
                <a:cs typeface="+mn-cs"/>
              </a:rPr>
              <a:t>inoltre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contribuiscono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riduzione</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consumo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energia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primaria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sopratutto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settore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residenziale</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baseline="0" dirty="0" err="1" smtClean="0">
                <a:solidFill>
                  <a:schemeClr val="tx1"/>
                </a:solidFill>
                <a:effectLst/>
                <a:latin typeface="+mn-lt"/>
                <a:ea typeface="+mn-ea"/>
                <a:cs typeface="+mn-cs"/>
              </a:rPr>
              <a:t>Questi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possono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comprendere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diversi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cogeneratori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pannelli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fotovoltaici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colletori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solari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termici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pompe</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calore</a:t>
            </a:r>
            <a:r>
              <a:rPr lang="en-US" sz="1200" kern="1200" baseline="0" dirty="0" smtClean="0">
                <a:solidFill>
                  <a:schemeClr val="tx1"/>
                </a:solidFill>
                <a:effectLst/>
                <a:latin typeface="+mn-lt"/>
                <a:ea typeface="+mn-ea"/>
                <a:cs typeface="+mn-cs"/>
              </a:rPr>
              <a:t>, turbine </a:t>
            </a:r>
            <a:r>
              <a:rPr lang="en-US" sz="1200" kern="1200" baseline="0" dirty="0" err="1" smtClean="0">
                <a:solidFill>
                  <a:schemeClr val="tx1"/>
                </a:solidFill>
                <a:effectLst/>
                <a:latin typeface="+mn-lt"/>
                <a:ea typeface="+mn-ea"/>
                <a:cs typeface="+mn-cs"/>
              </a:rPr>
              <a:t>eoliche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caldaie</a:t>
            </a:r>
            <a:r>
              <a:rPr lang="en-US" sz="1200" kern="1200" baseline="0" dirty="0" smtClean="0">
                <a:solidFill>
                  <a:schemeClr val="tx1"/>
                </a:solidFill>
                <a:effectLst/>
                <a:latin typeface="+mn-lt"/>
                <a:ea typeface="+mn-ea"/>
                <a:cs typeface="+mn-cs"/>
              </a:rPr>
              <a:t>, etc…</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Un </a:t>
            </a:r>
            <a:r>
              <a:rPr lang="en-US" sz="1200" kern="1200" baseline="0" dirty="0" err="1" smtClean="0">
                <a:solidFill>
                  <a:schemeClr val="tx1"/>
                </a:solidFill>
                <a:effectLst/>
                <a:latin typeface="+mn-lt"/>
                <a:ea typeface="+mn-ea"/>
                <a:cs typeface="+mn-cs"/>
              </a:rPr>
              <a:t>altra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caratteristica</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questi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ibridi</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possono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anche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essere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inseriti</a:t>
            </a:r>
            <a:r>
              <a:rPr lang="en-US" sz="1200" kern="1200" baseline="0" dirty="0" smtClean="0">
                <a:solidFill>
                  <a:schemeClr val="tx1"/>
                </a:solidFill>
                <a:effectLst/>
                <a:latin typeface="+mn-lt"/>
                <a:ea typeface="+mn-ea"/>
                <a:cs typeface="+mn-cs"/>
              </a:rPr>
              <a:t> in un </a:t>
            </a:r>
            <a:r>
              <a:rPr lang="en-US" sz="1200" kern="1200" baseline="0" dirty="0" err="1" smtClean="0">
                <a:solidFill>
                  <a:schemeClr val="tx1"/>
                </a:solidFill>
                <a:effectLst/>
                <a:latin typeface="+mn-lt"/>
                <a:ea typeface="+mn-ea"/>
                <a:cs typeface="+mn-cs"/>
              </a:rPr>
              <a:t>sistema</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generazione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distribuita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Cioé</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oltre</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soddisfare</a:t>
            </a:r>
            <a:r>
              <a:rPr lang="en-US" sz="1200" kern="1200" baseline="0" dirty="0" smtClean="0">
                <a:solidFill>
                  <a:schemeClr val="tx1"/>
                </a:solidFill>
                <a:effectLst/>
                <a:latin typeface="+mn-lt"/>
                <a:ea typeface="+mn-ea"/>
                <a:cs typeface="+mn-cs"/>
              </a:rPr>
              <a:t> le </a:t>
            </a:r>
            <a:r>
              <a:rPr lang="en-US" sz="1200" kern="1200" baseline="0" dirty="0" err="1" smtClean="0">
                <a:solidFill>
                  <a:schemeClr val="tx1"/>
                </a:solidFill>
                <a:effectLst/>
                <a:latin typeface="+mn-lt"/>
                <a:ea typeface="+mn-ea"/>
                <a:cs typeface="+mn-cs"/>
              </a:rPr>
              <a:t>richieste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dell’edificio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possono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anche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esportare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sovra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produzione</a:t>
            </a:r>
            <a:r>
              <a:rPr lang="en-US" sz="1200" kern="1200" baseline="0" dirty="0" smtClean="0">
                <a:solidFill>
                  <a:schemeClr val="tx1"/>
                </a:solidFill>
                <a:effectLst/>
                <a:latin typeface="+mn-lt"/>
                <a:ea typeface="+mn-ea"/>
                <a:cs typeface="+mn-cs"/>
              </a:rPr>
              <a:t> verso </a:t>
            </a:r>
            <a:r>
              <a:rPr lang="en-US" sz="1200" kern="1200" baseline="0" dirty="0" err="1" smtClean="0">
                <a:solidFill>
                  <a:schemeClr val="tx1"/>
                </a:solidFill>
                <a:effectLst/>
                <a:latin typeface="+mn-lt"/>
                <a:ea typeface="+mn-ea"/>
                <a:cs typeface="+mn-cs"/>
              </a:rPr>
              <a:t>altri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utenti</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1EE8AA1-7EBB-4793-A1FB-ED7A33931770}" type="slidenum">
              <a:rPr lang="en-US" smtClean="0"/>
              <a:t>6</a:t>
            </a:fld>
            <a:endParaRPr lang="en-US"/>
          </a:p>
        </p:txBody>
      </p:sp>
    </p:spTree>
    <p:extLst>
      <p:ext uri="{BB962C8B-B14F-4D97-AF65-F5344CB8AC3E}">
        <p14:creationId xmlns:p14="http://schemas.microsoft.com/office/powerpoint/2010/main" val="135457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Il </a:t>
            </a:r>
            <a:r>
              <a:rPr lang="en-US" sz="1200" kern="1200" baseline="0" dirty="0" err="1" smtClean="0">
                <a:solidFill>
                  <a:schemeClr val="tx1"/>
                </a:solidFill>
                <a:effectLst/>
                <a:latin typeface="+mn-lt"/>
                <a:ea typeface="+mn-ea"/>
                <a:cs typeface="+mn-cs"/>
              </a:rPr>
              <a:t>ripsarmio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energia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primaria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usando</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ibridi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dipende</a:t>
            </a:r>
            <a:r>
              <a:rPr lang="en-US" sz="1200" kern="1200" baseline="0" dirty="0" smtClean="0">
                <a:solidFill>
                  <a:schemeClr val="tx1"/>
                </a:solidFill>
                <a:effectLst/>
                <a:latin typeface="+mn-lt"/>
                <a:ea typeface="+mn-ea"/>
                <a:cs typeface="+mn-cs"/>
              </a:rPr>
              <a:t> molto dal </a:t>
            </a:r>
            <a:r>
              <a:rPr lang="en-US" sz="1200" kern="1200" baseline="0" dirty="0" err="1" smtClean="0">
                <a:solidFill>
                  <a:schemeClr val="tx1"/>
                </a:solidFill>
                <a:effectLst/>
                <a:latin typeface="+mn-lt"/>
                <a:ea typeface="+mn-ea"/>
                <a:cs typeface="+mn-cs"/>
              </a:rPr>
              <a:t>corretto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dimensionamento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componenti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compresi</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dipende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anche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dalla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loro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gestione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cioè</a:t>
            </a:r>
            <a:r>
              <a:rPr lang="en-US" sz="1200" kern="1200" baseline="0" dirty="0" smtClean="0">
                <a:solidFill>
                  <a:schemeClr val="tx1"/>
                </a:solidFill>
                <a:effectLst/>
                <a:latin typeface="+mn-lt"/>
                <a:ea typeface="+mn-ea"/>
                <a:cs typeface="+mn-cs"/>
              </a:rPr>
              <a:t> come </a:t>
            </a:r>
            <a:r>
              <a:rPr lang="en-US" sz="1200" kern="1200" baseline="0" dirty="0" err="1" smtClean="0">
                <a:solidFill>
                  <a:schemeClr val="tx1"/>
                </a:solidFill>
                <a:effectLst/>
                <a:latin typeface="+mn-lt"/>
                <a:ea typeface="+mn-ea"/>
                <a:cs typeface="+mn-cs"/>
              </a:rPr>
              <a:t>controllarli</a:t>
            </a:r>
            <a:r>
              <a:rPr lang="en-US" sz="1200" kern="1200" baseline="0" dirty="0" smtClean="0">
                <a:solidFill>
                  <a:schemeClr val="tx1"/>
                </a:solidFill>
                <a:effectLst/>
                <a:latin typeface="+mn-lt"/>
                <a:ea typeface="+mn-ea"/>
                <a:cs typeface="+mn-cs"/>
              </a:rPr>
              <a:t> per </a:t>
            </a:r>
            <a:r>
              <a:rPr lang="en-US" sz="1200" kern="1200" baseline="0" dirty="0" err="1" smtClean="0">
                <a:solidFill>
                  <a:schemeClr val="tx1"/>
                </a:solidFill>
                <a:effectLst/>
                <a:latin typeface="+mn-lt"/>
                <a:ea typeface="+mn-ea"/>
                <a:cs typeface="+mn-cs"/>
              </a:rPr>
              <a:t>soddisfare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certa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richiesta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Quindi</a:t>
            </a:r>
            <a:r>
              <a:rPr lang="en-US" sz="1200" kern="1200" baseline="0" dirty="0" smtClean="0">
                <a:solidFill>
                  <a:schemeClr val="tx1"/>
                </a:solidFill>
                <a:effectLst/>
                <a:latin typeface="+mn-lt"/>
                <a:ea typeface="+mn-ea"/>
                <a:cs typeface="+mn-cs"/>
              </a:rPr>
              <a:t> per </a:t>
            </a:r>
            <a:r>
              <a:rPr lang="en-US" sz="1200" kern="1200" baseline="0" dirty="0" err="1" smtClean="0">
                <a:solidFill>
                  <a:schemeClr val="tx1"/>
                </a:solidFill>
                <a:effectLst/>
                <a:latin typeface="+mn-lt"/>
                <a:ea typeface="+mn-ea"/>
                <a:cs typeface="+mn-cs"/>
              </a:rPr>
              <a:t>avere</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risparmio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più</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elevato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possibile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devo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dimensionare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gestire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correttamente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nel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miglior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modo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possibile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Quindi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dobbiamo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sapere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taglia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usare</a:t>
            </a:r>
            <a:r>
              <a:rPr lang="en-US" sz="1200" kern="1200" baseline="0" dirty="0" smtClean="0">
                <a:solidFill>
                  <a:schemeClr val="tx1"/>
                </a:solidFill>
                <a:effectLst/>
                <a:latin typeface="+mn-lt"/>
                <a:ea typeface="+mn-ea"/>
                <a:cs typeface="+mn-cs"/>
              </a:rPr>
              <a:t> e quale </a:t>
            </a:r>
            <a:r>
              <a:rPr lang="en-US" sz="1200" kern="1200" baseline="0" dirty="0" err="1" smtClean="0">
                <a:solidFill>
                  <a:schemeClr val="tx1"/>
                </a:solidFill>
                <a:effectLst/>
                <a:latin typeface="+mn-lt"/>
                <a:ea typeface="+mn-ea"/>
                <a:cs typeface="+mn-cs"/>
              </a:rPr>
              <a:t>logica</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controllo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seguire</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caratteristiche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comlesso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progetto</a:t>
            </a:r>
            <a:r>
              <a:rPr lang="en-US" sz="1200" kern="1200" baseline="0" dirty="0" smtClean="0">
                <a:solidFill>
                  <a:schemeClr val="tx1"/>
                </a:solidFill>
                <a:effectLst/>
                <a:latin typeface="+mn-lt"/>
                <a:ea typeface="+mn-ea"/>
                <a:cs typeface="+mn-cs"/>
              </a:rPr>
              <a:t> e la </a:t>
            </a:r>
            <a:r>
              <a:rPr lang="en-US" sz="1200" kern="1200" baseline="0" dirty="0" err="1" smtClean="0">
                <a:solidFill>
                  <a:schemeClr val="tx1"/>
                </a:solidFill>
                <a:effectLst/>
                <a:latin typeface="+mn-lt"/>
                <a:ea typeface="+mn-ea"/>
                <a:cs typeface="+mn-cs"/>
              </a:rPr>
              <a:t>gestione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ibridi</a:t>
            </a:r>
            <a:r>
              <a:rPr lang="en-US" sz="1200" kern="1200" baseline="0" dirty="0" smtClean="0">
                <a:solidFill>
                  <a:schemeClr val="tx1"/>
                </a:solidFill>
                <a:effectLst/>
                <a:latin typeface="+mn-lt"/>
                <a:ea typeface="+mn-ea"/>
                <a:cs typeface="+mn-cs"/>
              </a:rPr>
              <a:t> è la </a:t>
            </a:r>
            <a:r>
              <a:rPr lang="en-US" sz="1200" kern="1200" baseline="0" dirty="0" err="1" smtClean="0">
                <a:solidFill>
                  <a:schemeClr val="tx1"/>
                </a:solidFill>
                <a:effectLst/>
                <a:latin typeface="+mn-lt"/>
                <a:ea typeface="+mn-ea"/>
                <a:cs typeface="+mn-cs"/>
              </a:rPr>
              <a:t>fluttuazione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condizioni</a:t>
            </a:r>
            <a:r>
              <a:rPr lang="en-US" sz="1200" kern="1200" baseline="0" dirty="0" smtClean="0">
                <a:solidFill>
                  <a:schemeClr val="tx1"/>
                </a:solidFill>
                <a:effectLst/>
                <a:latin typeface="+mn-lt"/>
                <a:ea typeface="+mn-ea"/>
                <a:cs typeface="+mn-cs"/>
              </a:rPr>
              <a:t> al </a:t>
            </a:r>
            <a:r>
              <a:rPr lang="en-US" sz="1200" kern="1200" baseline="0" dirty="0" err="1" smtClean="0">
                <a:solidFill>
                  <a:schemeClr val="tx1"/>
                </a:solidFill>
                <a:effectLst/>
                <a:latin typeface="+mn-lt"/>
                <a:ea typeface="+mn-ea"/>
                <a:cs typeface="+mn-cs"/>
              </a:rPr>
              <a:t>contorno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tipo</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temperatura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esterna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Perchè</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queste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infatti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condizionano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sia</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produzione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sfruttano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fonti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rinnovabili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sia</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produzione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degli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altri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generazione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tipo</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cogeneratori</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r>
              <a:rPr lang="en-US" sz="1200" kern="1200" baseline="0" dirty="0" err="1" smtClean="0">
                <a:solidFill>
                  <a:schemeClr val="tx1"/>
                </a:solidFill>
                <a:effectLst/>
                <a:latin typeface="+mn-lt"/>
                <a:ea typeface="+mn-ea"/>
                <a:cs typeface="+mn-cs"/>
              </a:rPr>
              <a:t>Visto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numero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variabli</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gioco</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presenza</a:t>
            </a:r>
            <a:r>
              <a:rPr lang="en-US" sz="1200" kern="1200" baseline="0" dirty="0" smtClean="0">
                <a:solidFill>
                  <a:schemeClr val="tx1"/>
                </a:solidFill>
                <a:effectLst/>
                <a:latin typeface="+mn-lt"/>
                <a:ea typeface="+mn-ea"/>
                <a:cs typeface="+mn-cs"/>
              </a:rPr>
              <a:t> di diverse </a:t>
            </a:r>
            <a:r>
              <a:rPr lang="en-US" sz="1200" kern="1200" baseline="0" dirty="0" err="1" smtClean="0">
                <a:solidFill>
                  <a:schemeClr val="tx1"/>
                </a:solidFill>
                <a:effectLst/>
                <a:latin typeface="+mn-lt"/>
                <a:ea typeface="+mn-ea"/>
                <a:cs typeface="+mn-cs"/>
              </a:rPr>
              <a:t>tipologie</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energetici</a:t>
            </a:r>
            <a:r>
              <a:rPr lang="en-US" sz="1200" kern="1200" baseline="0" dirty="0" smtClean="0">
                <a:solidFill>
                  <a:schemeClr val="tx1"/>
                </a:solidFill>
                <a:effectLst/>
                <a:latin typeface="+mn-lt"/>
                <a:ea typeface="+mn-ea"/>
                <a:cs typeface="+mn-cs"/>
              </a:rPr>
              <a:t> e le diverse </a:t>
            </a:r>
            <a:r>
              <a:rPr lang="en-US" sz="1200" kern="1200" baseline="0" dirty="0" err="1" smtClean="0">
                <a:solidFill>
                  <a:schemeClr val="tx1"/>
                </a:solidFill>
                <a:effectLst/>
                <a:latin typeface="+mn-lt"/>
                <a:ea typeface="+mn-ea"/>
                <a:cs typeface="+mn-cs"/>
              </a:rPr>
              <a:t>possibili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configurazioni</a:t>
            </a:r>
            <a:r>
              <a:rPr lang="en-US" sz="1200" kern="1200" baseline="0" dirty="0" smtClean="0">
                <a:solidFill>
                  <a:schemeClr val="tx1"/>
                </a:solidFill>
                <a:effectLst/>
                <a:latin typeface="+mn-lt"/>
                <a:ea typeface="+mn-ea"/>
                <a:cs typeface="+mn-cs"/>
              </a:rPr>
              <a:t> di un </a:t>
            </a:r>
            <a:r>
              <a:rPr lang="en-US" sz="1200" kern="1200" baseline="0" dirty="0" err="1" smtClean="0">
                <a:solidFill>
                  <a:schemeClr val="tx1"/>
                </a:solidFill>
                <a:effectLst/>
                <a:latin typeface="+mn-lt"/>
                <a:ea typeface="+mn-ea"/>
                <a:cs typeface="+mn-cs"/>
              </a:rPr>
              <a:t>sistema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ibrido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conseguenza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abbiamo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bisogno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avere</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disposizione</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accurati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modelli</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smulazione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aiutano</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dimensionare</a:t>
            </a:r>
            <a:r>
              <a:rPr lang="en-US" sz="1200" kern="1200" baseline="0" dirty="0" smtClean="0">
                <a:solidFill>
                  <a:schemeClr val="tx1"/>
                </a:solidFill>
                <a:effectLst/>
                <a:latin typeface="+mn-lt"/>
                <a:ea typeface="+mn-ea"/>
                <a:cs typeface="+mn-cs"/>
              </a:rPr>
              <a:t> e a </a:t>
            </a:r>
            <a:r>
              <a:rPr lang="en-US" sz="1200" kern="1200" baseline="0" dirty="0" err="1" smtClean="0">
                <a:solidFill>
                  <a:schemeClr val="tx1"/>
                </a:solidFill>
                <a:effectLst/>
                <a:latin typeface="+mn-lt"/>
                <a:ea typeface="+mn-ea"/>
                <a:cs typeface="+mn-cs"/>
              </a:rPr>
              <a:t>gestire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l’impianto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ibrido</a:t>
            </a:r>
            <a:r>
              <a:rPr lang="en-US" sz="1200" kern="1200" baseline="0" dirty="0" smtClean="0">
                <a:solidFill>
                  <a:schemeClr val="tx1"/>
                </a:solidFill>
                <a:effectLst/>
                <a:latin typeface="+mn-lt"/>
                <a:ea typeface="+mn-ea"/>
                <a:cs typeface="+mn-cs"/>
              </a:rPr>
              <a:t> al fine di </a:t>
            </a:r>
            <a:r>
              <a:rPr lang="en-US" sz="1200" kern="1200" baseline="0" dirty="0" err="1" smtClean="0">
                <a:solidFill>
                  <a:schemeClr val="tx1"/>
                </a:solidFill>
                <a:effectLst/>
                <a:latin typeface="+mn-lt"/>
                <a:ea typeface="+mn-ea"/>
                <a:cs typeface="+mn-cs"/>
              </a:rPr>
              <a:t>raggiungere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risultato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ottimale</a:t>
            </a:r>
            <a:r>
              <a:rPr lang="en-US" sz="1200" kern="1200" baseline="0" dirty="0" smtClean="0">
                <a:solidFill>
                  <a:schemeClr val="tx1"/>
                </a:solidFill>
                <a:effectLst/>
                <a:latin typeface="+mn-lt"/>
                <a:ea typeface="+mn-ea"/>
                <a:cs typeface="+mn-cs"/>
              </a:rPr>
              <a:t> in termini di </a:t>
            </a:r>
            <a:r>
              <a:rPr lang="en-US" sz="1200" kern="1200" baseline="0" dirty="0" err="1" smtClean="0">
                <a:solidFill>
                  <a:schemeClr val="tx1"/>
                </a:solidFill>
                <a:effectLst/>
                <a:latin typeface="+mn-lt"/>
                <a:ea typeface="+mn-ea"/>
                <a:cs typeface="+mn-cs"/>
              </a:rPr>
              <a:t>risparmio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energia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primaria</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err="1" smtClean="0">
                <a:solidFill>
                  <a:schemeClr val="tx1"/>
                </a:solidFill>
                <a:effectLst/>
                <a:latin typeface="+mn-lt"/>
                <a:ea typeface="+mn-ea"/>
                <a:cs typeface="+mn-cs"/>
              </a:rPr>
              <a:t>Inoltre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visto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dobbiamo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tener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anche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condizioni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ambientali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abbiamo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bisogno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modelli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accurati</a:t>
            </a:r>
            <a:r>
              <a:rPr lang="en-US" sz="1200" kern="1200" baseline="0" dirty="0" smtClean="0">
                <a:solidFill>
                  <a:schemeClr val="tx1"/>
                </a:solidFill>
                <a:effectLst/>
                <a:latin typeface="+mn-lt"/>
                <a:ea typeface="+mn-ea"/>
                <a:cs typeface="+mn-cs"/>
              </a:rPr>
              <a:t> con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discretizzazione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temporale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quindi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dovrei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simulare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ora</a:t>
            </a:r>
            <a:r>
              <a:rPr lang="en-US" sz="1200" kern="1200" baseline="0" dirty="0" smtClean="0">
                <a:solidFill>
                  <a:schemeClr val="tx1"/>
                </a:solidFill>
                <a:effectLst/>
                <a:latin typeface="+mn-lt"/>
                <a:ea typeface="+mn-ea"/>
                <a:cs typeface="+mn-cs"/>
              </a:rPr>
              <a:t> per </a:t>
            </a:r>
            <a:r>
              <a:rPr lang="en-US" sz="1200" kern="1200" baseline="0" dirty="0" err="1" smtClean="0">
                <a:solidFill>
                  <a:schemeClr val="tx1"/>
                </a:solidFill>
                <a:effectLst/>
                <a:latin typeface="+mn-lt"/>
                <a:ea typeface="+mn-ea"/>
                <a:cs typeface="+mn-cs"/>
              </a:rPr>
              <a:t>ora</a:t>
            </a:r>
            <a:r>
              <a:rPr lang="en-US" sz="1200" kern="1200" baseline="0" dirty="0" smtClean="0">
                <a:solidFill>
                  <a:schemeClr val="tx1"/>
                </a:solidFill>
                <a:effectLst/>
                <a:latin typeface="+mn-lt"/>
                <a:ea typeface="+mn-ea"/>
                <a:cs typeface="+mn-cs"/>
              </a:rPr>
              <a:t>, tale da </a:t>
            </a:r>
            <a:r>
              <a:rPr lang="en-US" sz="1200" kern="1200" baseline="0" dirty="0" err="1" smtClean="0">
                <a:solidFill>
                  <a:schemeClr val="tx1"/>
                </a:solidFill>
                <a:effectLst/>
                <a:latin typeface="+mn-lt"/>
                <a:ea typeface="+mn-ea"/>
                <a:cs typeface="+mn-cs"/>
              </a:rPr>
              <a:t>poter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considerare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variazione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carichi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richiesti</a:t>
            </a:r>
            <a:r>
              <a:rPr lang="en-US" sz="1200" kern="1200" baseline="0" dirty="0" smtClean="0">
                <a:solidFill>
                  <a:schemeClr val="tx1"/>
                </a:solidFill>
                <a:effectLst/>
                <a:latin typeface="+mn-lt"/>
                <a:ea typeface="+mn-ea"/>
                <a:cs typeface="+mn-cs"/>
              </a:rPr>
              <a:t>, le </a:t>
            </a:r>
            <a:r>
              <a:rPr lang="en-US" sz="1200" kern="1200" baseline="0" dirty="0" err="1" smtClean="0">
                <a:solidFill>
                  <a:schemeClr val="tx1"/>
                </a:solidFill>
                <a:effectLst/>
                <a:latin typeface="+mn-lt"/>
                <a:ea typeface="+mn-ea"/>
                <a:cs typeface="+mn-cs"/>
              </a:rPr>
              <a:t>produzioni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energetiche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vari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sistemi</a:t>
            </a:r>
            <a:r>
              <a:rPr lang="en-US" sz="1200" kern="1200" baseline="0" dirty="0" smtClean="0">
                <a:solidFill>
                  <a:schemeClr val="tx1"/>
                </a:solidFill>
                <a:effectLst/>
                <a:latin typeface="+mn-lt"/>
                <a:ea typeface="+mn-ea"/>
                <a:cs typeface="+mn-cs"/>
              </a:rPr>
              <a:t> e la </a:t>
            </a:r>
            <a:r>
              <a:rPr lang="en-US" sz="1200" kern="1200" baseline="0" dirty="0" err="1" smtClean="0">
                <a:solidFill>
                  <a:schemeClr val="tx1"/>
                </a:solidFill>
                <a:effectLst/>
                <a:latin typeface="+mn-lt"/>
                <a:ea typeface="+mn-ea"/>
                <a:cs typeface="+mn-cs"/>
              </a:rPr>
              <a:t>variabilità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lora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loro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efficienza</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funzione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condizioni</a:t>
            </a:r>
            <a:r>
              <a:rPr lang="en-US" sz="1200" kern="1200" baseline="0" dirty="0" smtClean="0">
                <a:solidFill>
                  <a:schemeClr val="tx1"/>
                </a:solidFill>
                <a:effectLst/>
                <a:latin typeface="+mn-lt"/>
                <a:ea typeface="+mn-ea"/>
                <a:cs typeface="+mn-cs"/>
              </a:rPr>
              <a:t> al </a:t>
            </a:r>
            <a:r>
              <a:rPr lang="en-US" sz="1200" kern="1200" baseline="0" dirty="0" err="1" smtClean="0">
                <a:solidFill>
                  <a:schemeClr val="tx1"/>
                </a:solidFill>
                <a:effectLst/>
                <a:latin typeface="+mn-lt"/>
                <a:ea typeface="+mn-ea"/>
                <a:cs typeface="+mn-cs"/>
              </a:rPr>
              <a:t>contorno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tipo</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richiesta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dell’utenza</a:t>
            </a:r>
            <a:r>
              <a:rPr lang="en-US" sz="1200" kern="1200" baseline="0" dirty="0" smtClean="0">
                <a:solidFill>
                  <a:schemeClr val="tx1"/>
                </a:solidFill>
                <a:effectLst/>
                <a:latin typeface="+mn-lt"/>
                <a:ea typeface="+mn-ea"/>
                <a:cs typeface="+mn-cs"/>
              </a:rPr>
              <a:t> e le </a:t>
            </a:r>
            <a:r>
              <a:rPr lang="en-US" sz="1200" kern="1200" baseline="0" dirty="0" err="1" smtClean="0">
                <a:solidFill>
                  <a:schemeClr val="tx1"/>
                </a:solidFill>
                <a:effectLst/>
                <a:latin typeface="+mn-lt"/>
                <a:ea typeface="+mn-ea"/>
                <a:cs typeface="+mn-cs"/>
              </a:rPr>
              <a:t>condizioni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ambientali</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1EE8AA1-7EBB-4793-A1FB-ED7A33931770}" type="slidenum">
              <a:rPr lang="en-US" smtClean="0"/>
              <a:t>7</a:t>
            </a:fld>
            <a:endParaRPr lang="en-US"/>
          </a:p>
        </p:txBody>
      </p:sp>
    </p:spTree>
    <p:extLst>
      <p:ext uri="{BB962C8B-B14F-4D97-AF65-F5344CB8AC3E}">
        <p14:creationId xmlns:p14="http://schemas.microsoft.com/office/powerpoint/2010/main" val="9136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8</a:t>
            </a:fld>
            <a:endParaRPr lang="en-US"/>
          </a:p>
        </p:txBody>
      </p:sp>
    </p:spTree>
    <p:extLst>
      <p:ext uri="{BB962C8B-B14F-4D97-AF65-F5344CB8AC3E}">
        <p14:creationId xmlns:p14="http://schemas.microsoft.com/office/powerpoint/2010/main" val="155482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Questa slide fa </a:t>
            </a:r>
            <a:r>
              <a:rPr lang="en-US" dirty="0" err="1" smtClean="0"/>
              <a:t>vedere</a:t>
            </a:r>
            <a:r>
              <a:rPr lang="en-US" dirty="0" smtClean="0"/>
              <a:t> </a:t>
            </a:r>
            <a:r>
              <a:rPr lang="en-US" dirty="0" smtClean="0"/>
              <a:t>quale la</a:t>
            </a:r>
            <a:r>
              <a:rPr lang="en-US" baseline="0" dirty="0" smtClean="0"/>
              <a:t> </a:t>
            </a:r>
            <a:r>
              <a:rPr lang="en-US" baseline="0" dirty="0" err="1" smtClean="0"/>
              <a:t>procedura</a:t>
            </a:r>
            <a:r>
              <a:rPr lang="en-US" baseline="0" dirty="0" smtClean="0"/>
              <a:t> da </a:t>
            </a:r>
            <a:r>
              <a:rPr lang="en-US" baseline="0" dirty="0" err="1" smtClean="0"/>
              <a:t>seguire</a:t>
            </a:r>
            <a:r>
              <a:rPr lang="en-US" baseline="0" dirty="0" smtClean="0"/>
              <a:t> per </a:t>
            </a:r>
            <a:r>
              <a:rPr lang="en-US" baseline="0" dirty="0" err="1" smtClean="0"/>
              <a:t>poter</a:t>
            </a:r>
            <a:r>
              <a:rPr lang="en-US" baseline="0" dirty="0" smtClean="0"/>
              <a:t> </a:t>
            </a:r>
            <a:r>
              <a:rPr lang="en-US" baseline="0" dirty="0" err="1" smtClean="0"/>
              <a:t>eseguire</a:t>
            </a:r>
            <a:r>
              <a:rPr lang="en-US" baseline="0" dirty="0" smtClean="0"/>
              <a:t> </a:t>
            </a:r>
            <a:r>
              <a:rPr lang="en-US" baseline="0" dirty="0" err="1" smtClean="0"/>
              <a:t>l’ottimizazzione</a:t>
            </a:r>
            <a:r>
              <a:rPr lang="en-US" baseline="0" dirty="0" smtClean="0"/>
              <a:t> di un </a:t>
            </a:r>
            <a:r>
              <a:rPr lang="en-US" baseline="0" dirty="0" err="1" smtClean="0"/>
              <a:t>sistema</a:t>
            </a:r>
            <a:r>
              <a:rPr lang="en-US" baseline="0" dirty="0" smtClean="0"/>
              <a:t> </a:t>
            </a:r>
            <a:r>
              <a:rPr lang="en-US" baseline="0" dirty="0" err="1" smtClean="0"/>
              <a:t>energetico</a:t>
            </a:r>
            <a:r>
              <a:rPr lang="en-US" baseline="0" dirty="0" smtClean="0"/>
              <a:t> </a:t>
            </a:r>
            <a:r>
              <a:rPr lang="en-US" baseline="0" dirty="0" err="1" smtClean="0"/>
              <a:t>considerando</a:t>
            </a:r>
            <a:r>
              <a:rPr lang="en-US" baseline="0" dirty="0" smtClean="0"/>
              <a:t> </a:t>
            </a:r>
            <a:r>
              <a:rPr lang="en-US" baseline="0" dirty="0" err="1" smtClean="0"/>
              <a:t>l’analisi</a:t>
            </a:r>
            <a:r>
              <a:rPr lang="en-US" baseline="0" dirty="0" smtClean="0"/>
              <a:t> del </a:t>
            </a:r>
            <a:r>
              <a:rPr lang="en-US" baseline="0" dirty="0" err="1" smtClean="0"/>
              <a:t>ciclo</a:t>
            </a:r>
            <a:r>
              <a:rPr lang="en-US" baseline="0" dirty="0" smtClean="0"/>
              <a:t> di vita</a:t>
            </a:r>
            <a:endParaRPr lang="en-US" dirty="0"/>
          </a:p>
        </p:txBody>
      </p:sp>
      <p:sp>
        <p:nvSpPr>
          <p:cNvPr id="4" name="Segnaposto numero diapositiva 3"/>
          <p:cNvSpPr>
            <a:spLocks noGrp="1"/>
          </p:cNvSpPr>
          <p:nvPr>
            <p:ph type="sldNum" sz="quarter" idx="10"/>
          </p:nvPr>
        </p:nvSpPr>
        <p:spPr/>
        <p:txBody>
          <a:bodyPr/>
          <a:lstStyle/>
          <a:p>
            <a:fld id="{61EE8AA1-7EBB-4793-A1FB-ED7A33931770}" type="slidenum">
              <a:rPr lang="en-US" smtClean="0"/>
              <a:t>9</a:t>
            </a:fld>
            <a:endParaRPr lang="en-US"/>
          </a:p>
        </p:txBody>
      </p:sp>
    </p:spTree>
    <p:extLst>
      <p:ext uri="{BB962C8B-B14F-4D97-AF65-F5344CB8AC3E}">
        <p14:creationId xmlns:p14="http://schemas.microsoft.com/office/powerpoint/2010/main" val="244994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a:xfrm>
            <a:off x="838200" y="6309494"/>
            <a:ext cx="2743200" cy="365125"/>
          </a:xfrm>
          <a:prstGeom prst="rect">
            <a:avLst/>
          </a:prstGeom>
        </p:spPr>
        <p:txBody>
          <a:bodyPr/>
          <a:lstStyle/>
          <a:p>
            <a:fld id="{B28A9DD6-D92B-47C1-B820-113B305E62BF}" type="datetime3">
              <a:rPr lang="en-US" smtClean="0"/>
              <a:t>11 March 2022</a:t>
            </a:fld>
            <a:endParaRPr lang="en-US"/>
          </a:p>
        </p:txBody>
      </p:sp>
      <p:sp>
        <p:nvSpPr>
          <p:cNvPr id="5" name="Segnaposto piè di pagina 4"/>
          <p:cNvSpPr>
            <a:spLocks noGrp="1"/>
          </p:cNvSpPr>
          <p:nvPr>
            <p:ph type="ftr" sz="quarter" idx="11"/>
          </p:nvPr>
        </p:nvSpPr>
        <p:spPr>
          <a:xfrm>
            <a:off x="4038600" y="6309494"/>
            <a:ext cx="4114800" cy="365125"/>
          </a:xfrm>
          <a:prstGeom prst="rect">
            <a:avLst/>
          </a:prstGeom>
        </p:spPr>
        <p:txBody>
          <a:bodyPr/>
          <a:lstStyle/>
          <a:p>
            <a:r>
              <a:rPr lang="en-US" smtClean="0"/>
              <a:t>Ph.D in Engineering Science</a:t>
            </a:r>
            <a:endParaRPr lang="en-US"/>
          </a:p>
        </p:txBody>
      </p:sp>
      <p:sp>
        <p:nvSpPr>
          <p:cNvPr id="6" name="Segnaposto numero diapositiva 5"/>
          <p:cNvSpPr>
            <a:spLocks noGrp="1"/>
          </p:cNvSpPr>
          <p:nvPr>
            <p:ph type="sldNum" sz="quarter" idx="12"/>
          </p:nvPr>
        </p:nvSpPr>
        <p:spPr/>
        <p:txBody>
          <a:bodyPr/>
          <a:lstStyle/>
          <a:p>
            <a:fld id="{2D99B6D1-E4A5-4E34-BF99-0AF00E953B60}" type="slidenum">
              <a:rPr lang="en-US" smtClean="0"/>
              <a:t>‹N›</a:t>
            </a:fld>
            <a:endParaRPr lang="en-US"/>
          </a:p>
        </p:txBody>
      </p:sp>
    </p:spTree>
    <p:extLst>
      <p:ext uri="{BB962C8B-B14F-4D97-AF65-F5344CB8AC3E}">
        <p14:creationId xmlns:p14="http://schemas.microsoft.com/office/powerpoint/2010/main" val="32676664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a:xfrm>
            <a:off x="838200" y="6309494"/>
            <a:ext cx="2743200" cy="365125"/>
          </a:xfrm>
          <a:prstGeom prst="rect">
            <a:avLst/>
          </a:prstGeom>
        </p:spPr>
        <p:txBody>
          <a:bodyPr/>
          <a:lstStyle/>
          <a:p>
            <a:fld id="{EAB34368-E4F9-4968-830E-4DB0249AC1CF}" type="datetime3">
              <a:rPr lang="en-US" smtClean="0"/>
              <a:t>11 March 2022</a:t>
            </a:fld>
            <a:endParaRPr lang="en-US" dirty="0"/>
          </a:p>
        </p:txBody>
      </p:sp>
      <p:sp>
        <p:nvSpPr>
          <p:cNvPr id="5" name="Segnaposto piè di pagina 4"/>
          <p:cNvSpPr>
            <a:spLocks noGrp="1"/>
          </p:cNvSpPr>
          <p:nvPr>
            <p:ph type="ftr" sz="quarter" idx="11"/>
          </p:nvPr>
        </p:nvSpPr>
        <p:spPr>
          <a:xfrm>
            <a:off x="4038600" y="6309494"/>
            <a:ext cx="4114800" cy="365125"/>
          </a:xfrm>
          <a:prstGeom prst="rect">
            <a:avLst/>
          </a:prstGeom>
        </p:spPr>
        <p:txBody>
          <a:bodyPr/>
          <a:lstStyle/>
          <a:p>
            <a:r>
              <a:rPr lang="en-US" smtClean="0"/>
              <a:t>Ph.D in Engineering Science</a:t>
            </a:r>
            <a:endParaRPr lang="en-US"/>
          </a:p>
        </p:txBody>
      </p:sp>
      <p:sp>
        <p:nvSpPr>
          <p:cNvPr id="6" name="Segnaposto numero diapositiva 5"/>
          <p:cNvSpPr>
            <a:spLocks noGrp="1"/>
          </p:cNvSpPr>
          <p:nvPr>
            <p:ph type="sldNum" sz="quarter" idx="12"/>
          </p:nvPr>
        </p:nvSpPr>
        <p:spPr/>
        <p:txBody>
          <a:bodyPr/>
          <a:lstStyle/>
          <a:p>
            <a:fld id="{2D99B6D1-E4A5-4E34-BF99-0AF00E953B60}" type="slidenum">
              <a:rPr lang="en-US" smtClean="0"/>
              <a:t>‹N›</a:t>
            </a:fld>
            <a:endParaRPr lang="en-US"/>
          </a:p>
        </p:txBody>
      </p:sp>
    </p:spTree>
    <p:extLst>
      <p:ext uri="{BB962C8B-B14F-4D97-AF65-F5344CB8AC3E}">
        <p14:creationId xmlns:p14="http://schemas.microsoft.com/office/powerpoint/2010/main" val="32717577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
        <p:nvSpPr>
          <p:cNvPr id="7" name="Rettangolo 6"/>
          <p:cNvSpPr/>
          <p:nvPr userDrawn="1"/>
        </p:nvSpPr>
        <p:spPr>
          <a:xfrm>
            <a:off x="889000" y="6223000"/>
            <a:ext cx="10541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userDrawn="1"/>
        </p:nvSpPr>
        <p:spPr>
          <a:xfrm>
            <a:off x="838200" y="711200"/>
            <a:ext cx="10541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magine 10"/>
          <p:cNvPicPr>
            <a:picLocks noChangeAspect="1"/>
          </p:cNvPicPr>
          <p:nvPr userDrawn="1"/>
        </p:nvPicPr>
        <p:blipFill>
          <a:blip r:embed="rId2"/>
          <a:stretch>
            <a:fillRect/>
          </a:stretch>
        </p:blipFill>
        <p:spPr>
          <a:xfrm>
            <a:off x="9550957" y="6283761"/>
            <a:ext cx="1694688" cy="416589"/>
          </a:xfrm>
          <a:prstGeom prst="rect">
            <a:avLst/>
          </a:prstGeom>
        </p:spPr>
      </p:pic>
    </p:spTree>
    <p:extLst>
      <p:ext uri="{BB962C8B-B14F-4D97-AF65-F5344CB8AC3E}">
        <p14:creationId xmlns:p14="http://schemas.microsoft.com/office/powerpoint/2010/main" val="37416545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a:xfrm>
            <a:off x="838200" y="6309494"/>
            <a:ext cx="2743200" cy="365125"/>
          </a:xfrm>
          <a:prstGeom prst="rect">
            <a:avLst/>
          </a:prstGeom>
        </p:spPr>
        <p:txBody>
          <a:bodyPr/>
          <a:lstStyle/>
          <a:p>
            <a:fld id="{5C5DFC7C-25DD-4BD7-9CF6-8D8210054015}" type="datetime3">
              <a:rPr lang="en-US" smtClean="0"/>
              <a:t>11 March 2022</a:t>
            </a:fld>
            <a:endParaRPr lang="en-US"/>
          </a:p>
        </p:txBody>
      </p:sp>
      <p:sp>
        <p:nvSpPr>
          <p:cNvPr id="5" name="Segnaposto piè di pagina 4"/>
          <p:cNvSpPr>
            <a:spLocks noGrp="1"/>
          </p:cNvSpPr>
          <p:nvPr>
            <p:ph type="ftr" sz="quarter" idx="11"/>
          </p:nvPr>
        </p:nvSpPr>
        <p:spPr>
          <a:xfrm>
            <a:off x="4038600" y="6309494"/>
            <a:ext cx="4114800" cy="365125"/>
          </a:xfrm>
          <a:prstGeom prst="rect">
            <a:avLst/>
          </a:prstGeom>
        </p:spPr>
        <p:txBody>
          <a:bodyPr/>
          <a:lstStyle/>
          <a:p>
            <a:r>
              <a:rPr lang="en-US" smtClean="0"/>
              <a:t>Ph.D in Engineering Science</a:t>
            </a:r>
            <a:endParaRPr lang="en-US"/>
          </a:p>
        </p:txBody>
      </p:sp>
      <p:sp>
        <p:nvSpPr>
          <p:cNvPr id="6" name="Segnaposto numero diapositiva 5"/>
          <p:cNvSpPr>
            <a:spLocks noGrp="1"/>
          </p:cNvSpPr>
          <p:nvPr>
            <p:ph type="sldNum" sz="quarter" idx="12"/>
          </p:nvPr>
        </p:nvSpPr>
        <p:spPr/>
        <p:txBody>
          <a:bodyPr/>
          <a:lstStyle/>
          <a:p>
            <a:fld id="{2D99B6D1-E4A5-4E34-BF99-0AF00E953B60}" type="slidenum">
              <a:rPr lang="en-US" smtClean="0"/>
              <a:t>‹N›</a:t>
            </a:fld>
            <a:endParaRPr lang="en-US"/>
          </a:p>
        </p:txBody>
      </p:sp>
    </p:spTree>
    <p:extLst>
      <p:ext uri="{BB962C8B-B14F-4D97-AF65-F5344CB8AC3E}">
        <p14:creationId xmlns:p14="http://schemas.microsoft.com/office/powerpoint/2010/main" val="148855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a:xfrm>
            <a:off x="838200" y="6309494"/>
            <a:ext cx="2743200" cy="365125"/>
          </a:xfrm>
          <a:prstGeom prst="rect">
            <a:avLst/>
          </a:prstGeom>
        </p:spPr>
        <p:txBody>
          <a:bodyPr/>
          <a:lstStyle/>
          <a:p>
            <a:fld id="{6A4286C8-4E19-46B7-944E-46028DCAEA74}" type="datetime3">
              <a:rPr lang="en-US" smtClean="0"/>
              <a:t>11 March 2022</a:t>
            </a:fld>
            <a:endParaRPr lang="en-US"/>
          </a:p>
        </p:txBody>
      </p:sp>
      <p:sp>
        <p:nvSpPr>
          <p:cNvPr id="5" name="Segnaposto piè di pagina 4"/>
          <p:cNvSpPr>
            <a:spLocks noGrp="1"/>
          </p:cNvSpPr>
          <p:nvPr>
            <p:ph type="ftr" sz="quarter" idx="11"/>
          </p:nvPr>
        </p:nvSpPr>
        <p:spPr>
          <a:xfrm>
            <a:off x="4038600" y="6309494"/>
            <a:ext cx="4114800" cy="365125"/>
          </a:xfrm>
          <a:prstGeom prst="rect">
            <a:avLst/>
          </a:prstGeom>
        </p:spPr>
        <p:txBody>
          <a:bodyPr/>
          <a:lstStyle/>
          <a:p>
            <a:r>
              <a:rPr lang="en-US" smtClean="0"/>
              <a:t>Ph.D in Engineering Science</a:t>
            </a:r>
            <a:endParaRPr lang="en-US"/>
          </a:p>
        </p:txBody>
      </p:sp>
      <p:sp>
        <p:nvSpPr>
          <p:cNvPr id="6" name="Segnaposto numero diapositiva 5"/>
          <p:cNvSpPr>
            <a:spLocks noGrp="1"/>
          </p:cNvSpPr>
          <p:nvPr>
            <p:ph type="sldNum" sz="quarter" idx="12"/>
          </p:nvPr>
        </p:nvSpPr>
        <p:spPr/>
        <p:txBody>
          <a:bodyPr/>
          <a:lstStyle/>
          <a:p>
            <a:fld id="{2D99B6D1-E4A5-4E34-BF99-0AF00E953B60}" type="slidenum">
              <a:rPr lang="en-US" smtClean="0"/>
              <a:t>‹N›</a:t>
            </a:fld>
            <a:endParaRPr lang="en-US"/>
          </a:p>
        </p:txBody>
      </p:sp>
    </p:spTree>
    <p:extLst>
      <p:ext uri="{BB962C8B-B14F-4D97-AF65-F5344CB8AC3E}">
        <p14:creationId xmlns:p14="http://schemas.microsoft.com/office/powerpoint/2010/main" val="3904189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a:xfrm>
            <a:off x="838200" y="6309494"/>
            <a:ext cx="2743200" cy="365125"/>
          </a:xfrm>
          <a:prstGeom prst="rect">
            <a:avLst/>
          </a:prstGeom>
        </p:spPr>
        <p:txBody>
          <a:bodyPr/>
          <a:lstStyle/>
          <a:p>
            <a:fld id="{777F7C9A-369B-467E-9B85-33ED7540F9AE}" type="datetime3">
              <a:rPr lang="en-US" smtClean="0"/>
              <a:t>11 March 2022</a:t>
            </a:fld>
            <a:endParaRPr lang="en-US"/>
          </a:p>
        </p:txBody>
      </p:sp>
      <p:sp>
        <p:nvSpPr>
          <p:cNvPr id="6" name="Segnaposto piè di pagina 5"/>
          <p:cNvSpPr>
            <a:spLocks noGrp="1"/>
          </p:cNvSpPr>
          <p:nvPr>
            <p:ph type="ftr" sz="quarter" idx="11"/>
          </p:nvPr>
        </p:nvSpPr>
        <p:spPr>
          <a:xfrm>
            <a:off x="4038600" y="6309494"/>
            <a:ext cx="4114800" cy="365125"/>
          </a:xfrm>
          <a:prstGeom prst="rect">
            <a:avLst/>
          </a:prstGeom>
        </p:spPr>
        <p:txBody>
          <a:bodyPr/>
          <a:lstStyle/>
          <a:p>
            <a:r>
              <a:rPr lang="en-US" smtClean="0"/>
              <a:t>Ph.D in Engineering Science</a:t>
            </a:r>
            <a:endParaRPr lang="en-US"/>
          </a:p>
        </p:txBody>
      </p:sp>
      <p:sp>
        <p:nvSpPr>
          <p:cNvPr id="7" name="Segnaposto numero diapositiva 6"/>
          <p:cNvSpPr>
            <a:spLocks noGrp="1"/>
          </p:cNvSpPr>
          <p:nvPr>
            <p:ph type="sldNum" sz="quarter" idx="12"/>
          </p:nvPr>
        </p:nvSpPr>
        <p:spPr/>
        <p:txBody>
          <a:bodyPr/>
          <a:lstStyle/>
          <a:p>
            <a:fld id="{2D99B6D1-E4A5-4E34-BF99-0AF00E953B60}" type="slidenum">
              <a:rPr lang="en-US" smtClean="0"/>
              <a:t>‹N›</a:t>
            </a:fld>
            <a:endParaRPr lang="en-US"/>
          </a:p>
        </p:txBody>
      </p:sp>
    </p:spTree>
    <p:extLst>
      <p:ext uri="{BB962C8B-B14F-4D97-AF65-F5344CB8AC3E}">
        <p14:creationId xmlns:p14="http://schemas.microsoft.com/office/powerpoint/2010/main" val="41597124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a:xfrm>
            <a:off x="838200" y="6309494"/>
            <a:ext cx="2743200" cy="365125"/>
          </a:xfrm>
          <a:prstGeom prst="rect">
            <a:avLst/>
          </a:prstGeom>
        </p:spPr>
        <p:txBody>
          <a:bodyPr/>
          <a:lstStyle/>
          <a:p>
            <a:fld id="{6ABBC0F3-793A-4446-9887-B34BEC0B7CD9}" type="datetime3">
              <a:rPr lang="en-US" smtClean="0"/>
              <a:t>11 March 2022</a:t>
            </a:fld>
            <a:endParaRPr lang="en-US"/>
          </a:p>
        </p:txBody>
      </p:sp>
      <p:sp>
        <p:nvSpPr>
          <p:cNvPr id="8" name="Segnaposto piè di pagina 7"/>
          <p:cNvSpPr>
            <a:spLocks noGrp="1"/>
          </p:cNvSpPr>
          <p:nvPr>
            <p:ph type="ftr" sz="quarter" idx="11"/>
          </p:nvPr>
        </p:nvSpPr>
        <p:spPr>
          <a:xfrm>
            <a:off x="4038600" y="6309494"/>
            <a:ext cx="4114800" cy="365125"/>
          </a:xfrm>
          <a:prstGeom prst="rect">
            <a:avLst/>
          </a:prstGeom>
        </p:spPr>
        <p:txBody>
          <a:bodyPr/>
          <a:lstStyle/>
          <a:p>
            <a:r>
              <a:rPr lang="en-US" smtClean="0"/>
              <a:t>Ph.D in Engineering Science</a:t>
            </a:r>
            <a:endParaRPr lang="en-US"/>
          </a:p>
        </p:txBody>
      </p:sp>
      <p:sp>
        <p:nvSpPr>
          <p:cNvPr id="9" name="Segnaposto numero diapositiva 8"/>
          <p:cNvSpPr>
            <a:spLocks noGrp="1"/>
          </p:cNvSpPr>
          <p:nvPr>
            <p:ph type="sldNum" sz="quarter" idx="12"/>
          </p:nvPr>
        </p:nvSpPr>
        <p:spPr/>
        <p:txBody>
          <a:bodyPr/>
          <a:lstStyle/>
          <a:p>
            <a:fld id="{2D99B6D1-E4A5-4E34-BF99-0AF00E953B60}" type="slidenum">
              <a:rPr lang="en-US" smtClean="0"/>
              <a:t>‹N›</a:t>
            </a:fld>
            <a:endParaRPr lang="en-US"/>
          </a:p>
        </p:txBody>
      </p:sp>
    </p:spTree>
    <p:extLst>
      <p:ext uri="{BB962C8B-B14F-4D97-AF65-F5344CB8AC3E}">
        <p14:creationId xmlns:p14="http://schemas.microsoft.com/office/powerpoint/2010/main" val="21138507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a:xfrm>
            <a:off x="838200" y="6309494"/>
            <a:ext cx="2743200" cy="365125"/>
          </a:xfrm>
          <a:prstGeom prst="rect">
            <a:avLst/>
          </a:prstGeom>
        </p:spPr>
        <p:txBody>
          <a:bodyPr/>
          <a:lstStyle/>
          <a:p>
            <a:fld id="{5B6508E2-3F11-4B26-BEAB-6C8B1BE0EF11}" type="datetime3">
              <a:rPr lang="en-US" smtClean="0"/>
              <a:t>11 March 2022</a:t>
            </a:fld>
            <a:endParaRPr lang="en-US"/>
          </a:p>
        </p:txBody>
      </p:sp>
      <p:sp>
        <p:nvSpPr>
          <p:cNvPr id="4" name="Segnaposto piè di pagina 3"/>
          <p:cNvSpPr>
            <a:spLocks noGrp="1"/>
          </p:cNvSpPr>
          <p:nvPr>
            <p:ph type="ftr" sz="quarter" idx="11"/>
          </p:nvPr>
        </p:nvSpPr>
        <p:spPr>
          <a:xfrm>
            <a:off x="4038600" y="6309494"/>
            <a:ext cx="4114800" cy="365125"/>
          </a:xfrm>
          <a:prstGeom prst="rect">
            <a:avLst/>
          </a:prstGeom>
        </p:spPr>
        <p:txBody>
          <a:bodyPr/>
          <a:lstStyle/>
          <a:p>
            <a:r>
              <a:rPr lang="en-US" smtClean="0"/>
              <a:t>Ph.D in Engineering Science</a:t>
            </a:r>
            <a:endParaRPr lang="en-US"/>
          </a:p>
        </p:txBody>
      </p:sp>
      <p:sp>
        <p:nvSpPr>
          <p:cNvPr id="5" name="Segnaposto numero diapositiva 4"/>
          <p:cNvSpPr>
            <a:spLocks noGrp="1"/>
          </p:cNvSpPr>
          <p:nvPr>
            <p:ph type="sldNum" sz="quarter" idx="12"/>
          </p:nvPr>
        </p:nvSpPr>
        <p:spPr/>
        <p:txBody>
          <a:bodyPr/>
          <a:lstStyle/>
          <a:p>
            <a:fld id="{2D99B6D1-E4A5-4E34-BF99-0AF00E953B60}" type="slidenum">
              <a:rPr lang="en-US" smtClean="0"/>
              <a:t>‹N›</a:t>
            </a:fld>
            <a:endParaRPr lang="en-US"/>
          </a:p>
        </p:txBody>
      </p:sp>
    </p:spTree>
    <p:extLst>
      <p:ext uri="{BB962C8B-B14F-4D97-AF65-F5344CB8AC3E}">
        <p14:creationId xmlns:p14="http://schemas.microsoft.com/office/powerpoint/2010/main" val="14453352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5663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a:xfrm>
            <a:off x="838200" y="6309494"/>
            <a:ext cx="2743200" cy="365125"/>
          </a:xfrm>
          <a:prstGeom prst="rect">
            <a:avLst/>
          </a:prstGeom>
        </p:spPr>
        <p:txBody>
          <a:bodyPr/>
          <a:lstStyle/>
          <a:p>
            <a:fld id="{ADA7B05F-B299-4548-B84C-EAFCCF1A9B23}" type="datetime3">
              <a:rPr lang="en-US" smtClean="0"/>
              <a:t>11 March 2022</a:t>
            </a:fld>
            <a:endParaRPr lang="en-US"/>
          </a:p>
        </p:txBody>
      </p:sp>
      <p:sp>
        <p:nvSpPr>
          <p:cNvPr id="6" name="Segnaposto piè di pagina 5"/>
          <p:cNvSpPr>
            <a:spLocks noGrp="1"/>
          </p:cNvSpPr>
          <p:nvPr>
            <p:ph type="ftr" sz="quarter" idx="11"/>
          </p:nvPr>
        </p:nvSpPr>
        <p:spPr>
          <a:xfrm>
            <a:off x="4038600" y="6309494"/>
            <a:ext cx="4114800" cy="365125"/>
          </a:xfrm>
          <a:prstGeom prst="rect">
            <a:avLst/>
          </a:prstGeom>
        </p:spPr>
        <p:txBody>
          <a:bodyPr/>
          <a:lstStyle/>
          <a:p>
            <a:r>
              <a:rPr lang="en-US" smtClean="0"/>
              <a:t>Ph.D in Engineering Science</a:t>
            </a:r>
            <a:endParaRPr lang="en-US"/>
          </a:p>
        </p:txBody>
      </p:sp>
      <p:sp>
        <p:nvSpPr>
          <p:cNvPr id="7" name="Segnaposto numero diapositiva 6"/>
          <p:cNvSpPr>
            <a:spLocks noGrp="1"/>
          </p:cNvSpPr>
          <p:nvPr>
            <p:ph type="sldNum" sz="quarter" idx="12"/>
          </p:nvPr>
        </p:nvSpPr>
        <p:spPr/>
        <p:txBody>
          <a:bodyPr/>
          <a:lstStyle/>
          <a:p>
            <a:fld id="{2D99B6D1-E4A5-4E34-BF99-0AF00E953B60}" type="slidenum">
              <a:rPr lang="en-US" smtClean="0"/>
              <a:t>‹N›</a:t>
            </a:fld>
            <a:endParaRPr lang="en-US"/>
          </a:p>
        </p:txBody>
      </p:sp>
    </p:spTree>
    <p:extLst>
      <p:ext uri="{BB962C8B-B14F-4D97-AF65-F5344CB8AC3E}">
        <p14:creationId xmlns:p14="http://schemas.microsoft.com/office/powerpoint/2010/main" val="31131352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a:xfrm>
            <a:off x="838200" y="6309494"/>
            <a:ext cx="2743200" cy="365125"/>
          </a:xfrm>
          <a:prstGeom prst="rect">
            <a:avLst/>
          </a:prstGeom>
        </p:spPr>
        <p:txBody>
          <a:bodyPr/>
          <a:lstStyle/>
          <a:p>
            <a:fld id="{01D72AE6-1EFB-449B-A8F6-B1C3D5F47C4E}" type="datetime3">
              <a:rPr lang="en-US" smtClean="0"/>
              <a:t>11 March 2022</a:t>
            </a:fld>
            <a:endParaRPr lang="en-US"/>
          </a:p>
        </p:txBody>
      </p:sp>
      <p:sp>
        <p:nvSpPr>
          <p:cNvPr id="6" name="Segnaposto piè di pagina 5"/>
          <p:cNvSpPr>
            <a:spLocks noGrp="1"/>
          </p:cNvSpPr>
          <p:nvPr>
            <p:ph type="ftr" sz="quarter" idx="11"/>
          </p:nvPr>
        </p:nvSpPr>
        <p:spPr>
          <a:xfrm>
            <a:off x="4038600" y="6309494"/>
            <a:ext cx="4114800" cy="365125"/>
          </a:xfrm>
          <a:prstGeom prst="rect">
            <a:avLst/>
          </a:prstGeom>
        </p:spPr>
        <p:txBody>
          <a:bodyPr/>
          <a:lstStyle/>
          <a:p>
            <a:r>
              <a:rPr lang="en-US" smtClean="0"/>
              <a:t>Ph.D in Engineering Science</a:t>
            </a:r>
            <a:endParaRPr lang="en-US"/>
          </a:p>
        </p:txBody>
      </p:sp>
      <p:sp>
        <p:nvSpPr>
          <p:cNvPr id="7" name="Segnaposto numero diapositiva 6"/>
          <p:cNvSpPr>
            <a:spLocks noGrp="1"/>
          </p:cNvSpPr>
          <p:nvPr>
            <p:ph type="sldNum" sz="quarter" idx="12"/>
          </p:nvPr>
        </p:nvSpPr>
        <p:spPr/>
        <p:txBody>
          <a:bodyPr/>
          <a:lstStyle/>
          <a:p>
            <a:fld id="{2D99B6D1-E4A5-4E34-BF99-0AF00E953B60}" type="slidenum">
              <a:rPr lang="en-US" smtClean="0"/>
              <a:t>‹N›</a:t>
            </a:fld>
            <a:endParaRPr lang="en-US"/>
          </a:p>
        </p:txBody>
      </p:sp>
    </p:spTree>
    <p:extLst>
      <p:ext uri="{BB962C8B-B14F-4D97-AF65-F5344CB8AC3E}">
        <p14:creationId xmlns:p14="http://schemas.microsoft.com/office/powerpoint/2010/main" val="22695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smtClean="0"/>
              <a:t>Fare clic per modificare lo stile del titolo</a:t>
            </a:r>
            <a:endParaRPr lang="en-US" dirty="0"/>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numero diapositiva 5"/>
          <p:cNvSpPr>
            <a:spLocks noGrp="1"/>
          </p:cNvSpPr>
          <p:nvPr>
            <p:ph type="sldNum" sz="quarter" idx="4"/>
          </p:nvPr>
        </p:nvSpPr>
        <p:spPr>
          <a:xfrm>
            <a:off x="8610600" y="63094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9B6D1-E4A5-4E34-BF99-0AF00E953B60}" type="slidenum">
              <a:rPr lang="en-US" smtClean="0"/>
              <a:t>‹N›</a:t>
            </a:fld>
            <a:endParaRPr lang="en-US"/>
          </a:p>
        </p:txBody>
      </p:sp>
      <p:cxnSp>
        <p:nvCxnSpPr>
          <p:cNvPr id="14" name="Connettore diritto 13"/>
          <p:cNvCxnSpPr/>
          <p:nvPr userDrawn="1"/>
        </p:nvCxnSpPr>
        <p:spPr>
          <a:xfrm>
            <a:off x="838200" y="6176963"/>
            <a:ext cx="10515600" cy="0"/>
          </a:xfrm>
          <a:prstGeom prst="line">
            <a:avLst/>
          </a:prstGeom>
          <a:ln w="50800" cap="flat">
            <a:solidFill>
              <a:srgbClr val="FF0000"/>
            </a:solidFill>
          </a:ln>
        </p:spPr>
        <p:style>
          <a:lnRef idx="3">
            <a:schemeClr val="dk1"/>
          </a:lnRef>
          <a:fillRef idx="0">
            <a:schemeClr val="dk1"/>
          </a:fillRef>
          <a:effectRef idx="2">
            <a:schemeClr val="dk1"/>
          </a:effectRef>
          <a:fontRef idx="minor">
            <a:schemeClr val="tx1"/>
          </a:fontRef>
        </p:style>
      </p:cxnSp>
      <p:pic>
        <p:nvPicPr>
          <p:cNvPr id="15" name="Immagine 14"/>
          <p:cNvPicPr>
            <a:picLocks noChangeAspect="1"/>
          </p:cNvPicPr>
          <p:nvPr userDrawn="1"/>
        </p:nvPicPr>
        <p:blipFill>
          <a:blip r:embed="rId13"/>
          <a:stretch>
            <a:fillRect/>
          </a:stretch>
        </p:blipFill>
        <p:spPr>
          <a:xfrm>
            <a:off x="9550957" y="6283761"/>
            <a:ext cx="1694688" cy="416589"/>
          </a:xfrm>
          <a:prstGeom prst="rect">
            <a:avLst/>
          </a:prstGeom>
        </p:spPr>
      </p:pic>
      <p:cxnSp>
        <p:nvCxnSpPr>
          <p:cNvPr id="18" name="Connettore diritto 17"/>
          <p:cNvCxnSpPr/>
          <p:nvPr userDrawn="1"/>
        </p:nvCxnSpPr>
        <p:spPr>
          <a:xfrm>
            <a:off x="838200" y="795338"/>
            <a:ext cx="10515600" cy="0"/>
          </a:xfrm>
          <a:prstGeom prst="line">
            <a:avLst/>
          </a:prstGeom>
          <a:ln w="50800" cap="flat">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02738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image" Target="../media/image31.png"/><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image" Target="../media/image38.png"/><Relationship Id="rId17" Type="http://schemas.openxmlformats.org/officeDocument/2006/relationships/image" Target="../media/image41.png"/><Relationship Id="rId2" Type="http://schemas.openxmlformats.org/officeDocument/2006/relationships/notesSlide" Target="../notesSlides/notesSlide10.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7.xml"/><Relationship Id="rId6" Type="http://schemas.openxmlformats.org/officeDocument/2006/relationships/image" Target="../media/image34.png"/><Relationship Id="rId11" Type="http://schemas.microsoft.com/office/2007/relationships/hdphoto" Target="../media/hdphoto2.wdp"/><Relationship Id="rId5" Type="http://schemas.openxmlformats.org/officeDocument/2006/relationships/image" Target="../media/image33.png"/><Relationship Id="rId15" Type="http://schemas.openxmlformats.org/officeDocument/2006/relationships/image" Target="../media/image40.png"/><Relationship Id="rId23" Type="http://schemas.microsoft.com/office/2007/relationships/hdphoto" Target="../media/hdphoto7.wdp"/><Relationship Id="rId10" Type="http://schemas.openxmlformats.org/officeDocument/2006/relationships/image" Target="../media/image37.png"/><Relationship Id="rId19"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39.png"/><Relationship Id="rId22"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44.jpeg"/><Relationship Id="rId7" Type="http://schemas.openxmlformats.org/officeDocument/2006/relationships/image" Target="../media/image1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7.jpe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2.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6.wmf"/><Relationship Id="rId4" Type="http://schemas.openxmlformats.org/officeDocument/2006/relationships/oleObject" Target="../embeddings/oleObject1.bin"/><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8.jp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2.png"/><Relationship Id="rId4" Type="http://schemas.openxmlformats.org/officeDocument/2006/relationships/image" Target="../media/image131.png"/></Relationships>
</file>

<file path=ppt/slides/_rels/slide1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66.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emf"/><Relationship Id="rId4" Type="http://schemas.openxmlformats.org/officeDocument/2006/relationships/image" Target="../media/image6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8.emf"/></Relationships>
</file>

<file path=ppt/slides/_rels/slide2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1.emf"/></Relationships>
</file>

<file path=ppt/slides/_rels/slide2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3.emf"/></Relationships>
</file>

<file path=ppt/slides/_rels/slide2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5.png"/><Relationship Id="rId18" Type="http://schemas.openxmlformats.org/officeDocument/2006/relationships/image" Target="../media/image12.gif"/><Relationship Id="rId3" Type="http://schemas.openxmlformats.org/officeDocument/2006/relationships/image" Target="../media/image14.jpg"/><Relationship Id="rId7" Type="http://schemas.openxmlformats.org/officeDocument/2006/relationships/image" Target="../media/image79.jpeg"/><Relationship Id="rId12" Type="http://schemas.openxmlformats.org/officeDocument/2006/relationships/image" Target="../media/image82.png"/><Relationship Id="rId17" Type="http://schemas.openxmlformats.org/officeDocument/2006/relationships/image" Target="../media/image20.png"/><Relationship Id="rId2" Type="http://schemas.openxmlformats.org/officeDocument/2006/relationships/notesSlide" Target="../notesSlides/notesSlide28.xml"/><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8.jpeg"/><Relationship Id="rId11" Type="http://schemas.openxmlformats.org/officeDocument/2006/relationships/image" Target="../media/image32.png"/><Relationship Id="rId5" Type="http://schemas.openxmlformats.org/officeDocument/2006/relationships/image" Target="../media/image76.png"/><Relationship Id="rId15" Type="http://schemas.openxmlformats.org/officeDocument/2006/relationships/image" Target="../media/image84.png"/><Relationship Id="rId10" Type="http://schemas.openxmlformats.org/officeDocument/2006/relationships/image" Target="../media/image81.png"/><Relationship Id="rId4" Type="http://schemas.openxmlformats.org/officeDocument/2006/relationships/image" Target="../media/image77.png"/><Relationship Id="rId9" Type="http://schemas.openxmlformats.org/officeDocument/2006/relationships/image" Target="../media/image80.png"/><Relationship Id="rId14" Type="http://schemas.openxmlformats.org/officeDocument/2006/relationships/image" Target="../media/image83.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9.xml"/><Relationship Id="rId7" Type="http://schemas.openxmlformats.org/officeDocument/2006/relationships/image" Target="../media/image87.wmf"/><Relationship Id="rId12"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45.png"/><Relationship Id="rId5" Type="http://schemas.openxmlformats.org/officeDocument/2006/relationships/image" Target="../media/image86.wmf"/><Relationship Id="rId10" Type="http://schemas.openxmlformats.org/officeDocument/2006/relationships/image" Target="../media/image44.jpeg"/><Relationship Id="rId4" Type="http://schemas.openxmlformats.org/officeDocument/2006/relationships/oleObject" Target="../embeddings/oleObject3.bin"/><Relationship Id="rId9" Type="http://schemas.openxmlformats.org/officeDocument/2006/relationships/image" Target="../media/image88.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6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980.png"/><Relationship Id="rId4" Type="http://schemas.openxmlformats.org/officeDocument/2006/relationships/image" Target="../media/image970.png"/></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31.xml"/><Relationship Id="rId7" Type="http://schemas.openxmlformats.org/officeDocument/2006/relationships/image" Target="../media/image9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9.wmf"/><Relationship Id="rId11" Type="http://schemas.openxmlformats.org/officeDocument/2006/relationships/image" Target="../media/image90.wmf"/><Relationship Id="rId5" Type="http://schemas.openxmlformats.org/officeDocument/2006/relationships/oleObject" Target="../embeddings/oleObject6.bin"/><Relationship Id="rId10" Type="http://schemas.openxmlformats.org/officeDocument/2006/relationships/oleObject" Target="../embeddings/oleObject7.bin"/><Relationship Id="rId4" Type="http://schemas.openxmlformats.org/officeDocument/2006/relationships/image" Target="../media/image91.png"/><Relationship Id="rId9"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95.jpg"/><Relationship Id="rId1" Type="http://schemas.openxmlformats.org/officeDocument/2006/relationships/slideLayout" Target="../slideLayouts/slideLayout7.xml"/><Relationship Id="rId5" Type="http://schemas.openxmlformats.org/officeDocument/2006/relationships/image" Target="../media/image96.jpg"/><Relationship Id="rId4" Type="http://schemas.openxmlformats.org/officeDocument/2006/relationships/image" Target="../media/image65.jpg"/></Relationships>
</file>

<file path=ppt/slides/_rels/slide37.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7.xml"/><Relationship Id="rId6" Type="http://schemas.openxmlformats.org/officeDocument/2006/relationships/image" Target="../media/image101.jpg"/><Relationship Id="rId5" Type="http://schemas.openxmlformats.org/officeDocument/2006/relationships/image" Target="../media/image100.jpg"/><Relationship Id="rId4" Type="http://schemas.openxmlformats.org/officeDocument/2006/relationships/image" Target="../media/image99.jpeg"/></Relationships>
</file>

<file path=ppt/slides/_rels/slide38.xml.rels><?xml version="1.0" encoding="UTF-8" standalone="yes"?>
<Relationships xmlns="http://schemas.openxmlformats.org/package/2006/relationships"><Relationship Id="rId8" Type="http://schemas.openxmlformats.org/officeDocument/2006/relationships/image" Target="../media/image104.png"/><Relationship Id="rId13" Type="http://schemas.microsoft.com/office/2007/relationships/hdphoto" Target="../media/hdphoto11.wdp"/><Relationship Id="rId3" Type="http://schemas.openxmlformats.org/officeDocument/2006/relationships/image" Target="../media/image102.png"/><Relationship Id="rId21" Type="http://schemas.openxmlformats.org/officeDocument/2006/relationships/image" Target="../media/image36.png"/><Relationship Id="rId7" Type="http://schemas.openxmlformats.org/officeDocument/2006/relationships/image" Target="../media/image190.png"/><Relationship Id="rId12" Type="http://schemas.openxmlformats.org/officeDocument/2006/relationships/image" Target="../media/image35.png"/><Relationship Id="rId25" Type="http://schemas.openxmlformats.org/officeDocument/2006/relationships/image" Target="../media/image510.png"/><Relationship Id="rId2" Type="http://schemas.openxmlformats.org/officeDocument/2006/relationships/image" Target="../media/image411.png"/><Relationship Id="rId20" Type="http://schemas.openxmlformats.org/officeDocument/2006/relationships/image" Target="../media/image270.png"/><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0.wdp"/><Relationship Id="rId24" Type="http://schemas.openxmlformats.org/officeDocument/2006/relationships/image" Target="../media/image500.png"/><Relationship Id="rId5" Type="http://schemas.openxmlformats.org/officeDocument/2006/relationships/image" Target="../media/image103.png"/><Relationship Id="rId15" Type="http://schemas.microsoft.com/office/2007/relationships/hdphoto" Target="../media/hdphoto12.wdp"/><Relationship Id="rId23" Type="http://schemas.openxmlformats.org/officeDocument/2006/relationships/image" Target="../media/image490.png"/><Relationship Id="rId10" Type="http://schemas.openxmlformats.org/officeDocument/2006/relationships/image" Target="../media/image39.png"/><Relationship Id="rId4" Type="http://schemas.openxmlformats.org/officeDocument/2006/relationships/image" Target="../media/image160.png"/><Relationship Id="rId9" Type="http://schemas.microsoft.com/office/2007/relationships/hdphoto" Target="../media/hdphoto9.wdp"/><Relationship Id="rId14" Type="http://schemas.openxmlformats.org/officeDocument/2006/relationships/image" Target="../media/image33.png"/><Relationship Id="rId22" Type="http://schemas.microsoft.com/office/2007/relationships/hdphoto" Target="../media/hdphoto13.wdp"/></Relationships>
</file>

<file path=ppt/slides/_rels/slide39.xml.rels><?xml version="1.0" encoding="UTF-8" standalone="yes"?>
<Relationships xmlns="http://schemas.openxmlformats.org/package/2006/relationships"><Relationship Id="rId3" Type="http://schemas.openxmlformats.org/officeDocument/2006/relationships/image" Target="../media/image290.png"/><Relationship Id="rId7" Type="http://schemas.openxmlformats.org/officeDocument/2006/relationships/image" Target="../media/image330.png"/><Relationship Id="rId2" Type="http://schemas.openxmlformats.org/officeDocument/2006/relationships/image" Target="../media/image280.png"/><Relationship Id="rId1" Type="http://schemas.openxmlformats.org/officeDocument/2006/relationships/slideLayout" Target="../slideLayouts/slideLayout7.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8" Type="http://schemas.openxmlformats.org/officeDocument/2006/relationships/image" Target="../media/image400.png"/><Relationship Id="rId13" Type="http://schemas.openxmlformats.org/officeDocument/2006/relationships/image" Target="../media/image450.png"/><Relationship Id="rId3" Type="http://schemas.openxmlformats.org/officeDocument/2006/relationships/image" Target="../media/image350.png"/><Relationship Id="rId7" Type="http://schemas.openxmlformats.org/officeDocument/2006/relationships/image" Target="../media/image391.png"/><Relationship Id="rId12" Type="http://schemas.openxmlformats.org/officeDocument/2006/relationships/image" Target="../media/image440.png"/><Relationship Id="rId2" Type="http://schemas.openxmlformats.org/officeDocument/2006/relationships/image" Target="../media/image340.png"/><Relationship Id="rId1" Type="http://schemas.openxmlformats.org/officeDocument/2006/relationships/slideLayout" Target="../slideLayouts/slideLayout7.xml"/><Relationship Id="rId6" Type="http://schemas.openxmlformats.org/officeDocument/2006/relationships/image" Target="../media/image381.png"/><Relationship Id="rId11" Type="http://schemas.openxmlformats.org/officeDocument/2006/relationships/image" Target="../media/image430.png"/><Relationship Id="rId5" Type="http://schemas.openxmlformats.org/officeDocument/2006/relationships/image" Target="../media/image371.png"/><Relationship Id="rId10" Type="http://schemas.openxmlformats.org/officeDocument/2006/relationships/image" Target="../media/image420.png"/><Relationship Id="rId4" Type="http://schemas.openxmlformats.org/officeDocument/2006/relationships/image" Target="../media/image360.png"/><Relationship Id="rId9" Type="http://schemas.openxmlformats.org/officeDocument/2006/relationships/image" Target="../media/image410.png"/></Relationships>
</file>

<file path=ppt/slides/_rels/slide41.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460.png"/><Relationship Id="rId1" Type="http://schemas.openxmlformats.org/officeDocument/2006/relationships/slideLayout" Target="../slideLayouts/slideLayout7.xml"/><Relationship Id="rId5" Type="http://schemas.openxmlformats.org/officeDocument/2006/relationships/image" Target="../media/image390.png"/><Relationship Id="rId4" Type="http://schemas.openxmlformats.org/officeDocument/2006/relationships/image" Target="../media/image380.png"/></Relationships>
</file>

<file path=ppt/slides/_rels/slide42.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jpg"/><Relationship Id="rId1" Type="http://schemas.openxmlformats.org/officeDocument/2006/relationships/slideLayout" Target="../slideLayouts/slideLayout7.xml"/><Relationship Id="rId5" Type="http://schemas.openxmlformats.org/officeDocument/2006/relationships/image" Target="../media/image108.jpg"/><Relationship Id="rId4" Type="http://schemas.openxmlformats.org/officeDocument/2006/relationships/image" Target="../media/image107.jpg"/></Relationships>
</file>

<file path=ppt/slides/_rels/slide43.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10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gif"/><Relationship Id="rId7" Type="http://schemas.openxmlformats.org/officeDocument/2006/relationships/image" Target="../media/image14.jp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jpg"/><Relationship Id="rId11" Type="http://schemas.openxmlformats.org/officeDocument/2006/relationships/image" Target="../media/image18.jpeg"/><Relationship Id="rId5" Type="http://schemas.openxmlformats.org/officeDocument/2006/relationships/image" Target="../media/image12.gif"/><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gif"/><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image" Target="../media/image25.png"/><Relationship Id="rId7" Type="http://schemas.openxmlformats.org/officeDocument/2006/relationships/image" Target="../media/image11.gif"/><Relationship Id="rId12" Type="http://schemas.openxmlformats.org/officeDocument/2006/relationships/image" Target="../media/image29.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0.gif"/><Relationship Id="rId11" Type="http://schemas.openxmlformats.org/officeDocument/2006/relationships/image" Target="../media/image28.png"/><Relationship Id="rId5" Type="http://schemas.openxmlformats.org/officeDocument/2006/relationships/image" Target="../media/image27.png"/><Relationship Id="rId15" Type="http://schemas.openxmlformats.org/officeDocument/2006/relationships/image" Target="../media/image19.png"/><Relationship Id="rId10" Type="http://schemas.openxmlformats.org/officeDocument/2006/relationships/image" Target="../media/image14.jpg"/><Relationship Id="rId19"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image" Target="../media/image13.jpg"/><Relationship Id="rId1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5910" y="235975"/>
            <a:ext cx="2994731" cy="461665"/>
          </a:xfrm>
          <a:prstGeom prst="rect">
            <a:avLst/>
          </a:prstGeom>
          <a:noFill/>
        </p:spPr>
        <p:txBody>
          <a:bodyPr wrap="none" rtlCol="0">
            <a:spAutoFit/>
          </a:bodyPr>
          <a:lstStyle/>
          <a:p>
            <a:r>
              <a:rPr lang="it-IT" sz="2400" b="1" dirty="0" smtClean="0">
                <a:latin typeface="Times New Roman" panose="02020603050405020304" pitchFamily="18" charset="0"/>
                <a:cs typeface="Times New Roman" panose="02020603050405020304" pitchFamily="18" charset="0"/>
              </a:rPr>
              <a:t>Part 2 - </a:t>
            </a:r>
            <a:r>
              <a:rPr lang="it-IT" sz="2400" b="1" dirty="0" err="1" smtClean="0">
                <a:latin typeface="Times New Roman" panose="02020603050405020304" pitchFamily="18" charset="0"/>
                <a:cs typeface="Times New Roman" panose="02020603050405020304" pitchFamily="18" charset="0"/>
              </a:rPr>
              <a:t>Optimization</a:t>
            </a:r>
            <a:endParaRPr lang="en-US" sz="2400" b="1"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825910" y="1028569"/>
            <a:ext cx="10561561" cy="5031035"/>
          </a:xfrm>
          <a:prstGeom prst="rect">
            <a:avLst/>
          </a:prstGeom>
          <a:noFill/>
        </p:spPr>
        <p:txBody>
          <a:bodyPr wrap="square" rtlCol="0">
            <a:noAutofit/>
          </a:bodyPr>
          <a:lstStyle/>
          <a:p>
            <a:pPr lvl="0"/>
            <a:endParaRPr lang="en-US" sz="2000" b="1" dirty="0" smtClean="0">
              <a:solidFill>
                <a:srgbClr val="FF0000"/>
              </a:solidFill>
              <a:latin typeface="Times New Roman" panose="02020603050405020304" pitchFamily="18" charset="0"/>
              <a:cs typeface="Times New Roman" panose="02020603050405020304" pitchFamily="18" charset="0"/>
            </a:endParaRPr>
          </a:p>
          <a:p>
            <a:pPr lvl="0"/>
            <a:endParaRPr lang="en-US" sz="2000" b="1" dirty="0">
              <a:solidFill>
                <a:srgbClr val="FF0000"/>
              </a:solidFill>
              <a:latin typeface="Times New Roman" panose="02020603050405020304" pitchFamily="18" charset="0"/>
              <a:cs typeface="Times New Roman" panose="02020603050405020304" pitchFamily="18" charset="0"/>
            </a:endParaRPr>
          </a:p>
          <a:p>
            <a:pPr lvl="0"/>
            <a:endParaRPr lang="en-US" sz="2000" b="1" dirty="0" smtClean="0">
              <a:solidFill>
                <a:srgbClr val="FF0000"/>
              </a:solidFill>
              <a:latin typeface="Times New Roman" panose="02020603050405020304" pitchFamily="18" charset="0"/>
              <a:cs typeface="Times New Roman" panose="02020603050405020304" pitchFamily="18" charset="0"/>
            </a:endParaRPr>
          </a:p>
          <a:p>
            <a:pPr lvl="0"/>
            <a:r>
              <a:rPr lang="en-US" sz="2000" b="1" dirty="0" smtClean="0">
                <a:solidFill>
                  <a:srgbClr val="FF0000"/>
                </a:solidFill>
                <a:latin typeface="Times New Roman" panose="02020603050405020304" pitchFamily="18" charset="0"/>
                <a:cs typeface="Times New Roman" panose="02020603050405020304" pitchFamily="18" charset="0"/>
              </a:rPr>
              <a:t>1. Problem statement</a:t>
            </a:r>
          </a:p>
          <a:p>
            <a:pPr lvl="0"/>
            <a:endParaRPr lang="en-US" sz="2000" b="1" dirty="0" smtClean="0">
              <a:latin typeface="Times New Roman" panose="02020603050405020304" pitchFamily="18" charset="0"/>
              <a:cs typeface="Times New Roman" panose="02020603050405020304" pitchFamily="18" charset="0"/>
            </a:endParaRPr>
          </a:p>
          <a:p>
            <a:pPr lvl="0"/>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lvl="0"/>
            <a:r>
              <a:rPr lang="en-US" sz="2000" b="1" dirty="0" smtClean="0">
                <a:solidFill>
                  <a:srgbClr val="FF0000"/>
                </a:solidFill>
                <a:latin typeface="Times New Roman" panose="02020603050405020304" pitchFamily="18" charset="0"/>
                <a:cs typeface="Times New Roman" panose="02020603050405020304" pitchFamily="18" charset="0"/>
              </a:rPr>
              <a:t>2. Optimization </a:t>
            </a:r>
            <a:r>
              <a:rPr lang="en-US" sz="2000" b="1" dirty="0">
                <a:solidFill>
                  <a:srgbClr val="FF0000"/>
                </a:solidFill>
                <a:latin typeface="Times New Roman" panose="02020603050405020304" pitchFamily="18" charset="0"/>
                <a:cs typeface="Times New Roman" panose="02020603050405020304" pitchFamily="18" charset="0"/>
              </a:rPr>
              <a:t>of a </a:t>
            </a:r>
            <a:r>
              <a:rPr lang="en-US" sz="2000" b="1" dirty="0" smtClean="0">
                <a:solidFill>
                  <a:srgbClr val="FF0000"/>
                </a:solidFill>
                <a:latin typeface="Times New Roman" panose="02020603050405020304" pitchFamily="18" charset="0"/>
                <a:cs typeface="Times New Roman" panose="02020603050405020304" pitchFamily="18" charset="0"/>
              </a:rPr>
              <a:t>Multi-Generation Energy System </a:t>
            </a:r>
            <a:r>
              <a:rPr lang="en-US" sz="2000" b="1" dirty="0">
                <a:solidFill>
                  <a:srgbClr val="FF0000"/>
                </a:solidFill>
                <a:latin typeface="Times New Roman" panose="02020603050405020304" pitchFamily="18" charset="0"/>
                <a:cs typeface="Times New Roman" panose="02020603050405020304" pitchFamily="18" charset="0"/>
              </a:rPr>
              <a:t>by integrating l</a:t>
            </a:r>
            <a:r>
              <a:rPr lang="en-US" sz="2000" b="1" dirty="0" smtClean="0">
                <a:solidFill>
                  <a:srgbClr val="FF0000"/>
                </a:solidFill>
                <a:latin typeface="Times New Roman" panose="02020603050405020304" pitchFamily="18" charset="0"/>
                <a:cs typeface="Times New Roman" panose="02020603050405020304" pitchFamily="18" charset="0"/>
              </a:rPr>
              <a:t>ife </a:t>
            </a:r>
            <a:r>
              <a:rPr lang="en-US" sz="2000" b="1" dirty="0">
                <a:solidFill>
                  <a:srgbClr val="FF0000"/>
                </a:solidFill>
                <a:latin typeface="Times New Roman" panose="02020603050405020304" pitchFamily="18" charset="0"/>
                <a:cs typeface="Times New Roman" panose="02020603050405020304" pitchFamily="18" charset="0"/>
              </a:rPr>
              <a:t>c</a:t>
            </a:r>
            <a:r>
              <a:rPr lang="en-US" sz="2000" b="1" dirty="0" smtClean="0">
                <a:solidFill>
                  <a:srgbClr val="FF0000"/>
                </a:solidFill>
                <a:latin typeface="Times New Roman" panose="02020603050405020304" pitchFamily="18" charset="0"/>
                <a:cs typeface="Times New Roman" panose="02020603050405020304" pitchFamily="18" charset="0"/>
              </a:rPr>
              <a:t>ycle assessment</a:t>
            </a:r>
          </a:p>
          <a:p>
            <a:pPr lvl="0"/>
            <a:endParaRPr lang="en-US" sz="2000" b="1" dirty="0" smtClean="0">
              <a:latin typeface="Times New Roman" panose="02020603050405020304" pitchFamily="18" charset="0"/>
              <a:cs typeface="Times New Roman" panose="02020603050405020304" pitchFamily="18" charset="0"/>
            </a:endParaRPr>
          </a:p>
          <a:p>
            <a:pPr lvl="0"/>
            <a:endParaRPr lang="en-US" sz="2000" b="1" dirty="0">
              <a:latin typeface="Times New Roman" panose="02020603050405020304" pitchFamily="18" charset="0"/>
              <a:cs typeface="Times New Roman" panose="02020603050405020304" pitchFamily="18" charset="0"/>
            </a:endParaRPr>
          </a:p>
          <a:p>
            <a:r>
              <a:rPr lang="en-US" sz="2000" b="1" dirty="0" smtClean="0">
                <a:solidFill>
                  <a:srgbClr val="FF0000"/>
                </a:solidFill>
                <a:latin typeface="Times New Roman" panose="02020603050405020304" pitchFamily="18" charset="0"/>
                <a:cs typeface="Times New Roman" panose="02020603050405020304" pitchFamily="18" charset="0"/>
              </a:rPr>
              <a:t>3. </a:t>
            </a:r>
            <a:r>
              <a:rPr lang="en-US" sz="2000" b="1" dirty="0">
                <a:solidFill>
                  <a:srgbClr val="FF0000"/>
                </a:solidFill>
                <a:latin typeface="Times New Roman" panose="02020603050405020304" pitchFamily="18" charset="0"/>
                <a:cs typeface="Times New Roman" panose="02020603050405020304" pitchFamily="18" charset="0"/>
              </a:rPr>
              <a:t>Optimization of a </a:t>
            </a:r>
            <a:r>
              <a:rPr lang="en-US" sz="2000" b="1" dirty="0" smtClean="0">
                <a:solidFill>
                  <a:srgbClr val="FF0000"/>
                </a:solidFill>
                <a:latin typeface="Times New Roman" panose="02020603050405020304" pitchFamily="18" charset="0"/>
                <a:cs typeface="Times New Roman" panose="02020603050405020304" pitchFamily="18" charset="0"/>
              </a:rPr>
              <a:t>Micro-Grid by means of mixed-integer linear programming</a:t>
            </a:r>
            <a:endParaRPr lang="en-US" sz="2000" b="1" dirty="0">
              <a:solidFill>
                <a:srgbClr val="FF0000"/>
              </a:solidFill>
              <a:latin typeface="Times New Roman" panose="02020603050405020304" pitchFamily="18" charset="0"/>
              <a:cs typeface="Times New Roman" panose="02020603050405020304" pitchFamily="18" charset="0"/>
            </a:endParaRPr>
          </a:p>
          <a:p>
            <a:pPr lvl="0"/>
            <a:endParaRPr lang="en-US"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991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a:grpSpLocks noChangeAspect="1"/>
          </p:cNvGrpSpPr>
          <p:nvPr/>
        </p:nvGrpSpPr>
        <p:grpSpPr>
          <a:xfrm>
            <a:off x="2318686" y="1172412"/>
            <a:ext cx="8290524" cy="4843268"/>
            <a:chOff x="1657666" y="861115"/>
            <a:chExt cx="9081152" cy="5305156"/>
          </a:xfrm>
        </p:grpSpPr>
        <p:grpSp>
          <p:nvGrpSpPr>
            <p:cNvPr id="8" name="Gruppo 7"/>
            <p:cNvGrpSpPr>
              <a:grpSpLocks noChangeAspect="1"/>
            </p:cNvGrpSpPr>
            <p:nvPr/>
          </p:nvGrpSpPr>
          <p:grpSpPr>
            <a:xfrm>
              <a:off x="3886313" y="4261612"/>
              <a:ext cx="757294" cy="963926"/>
              <a:chOff x="3095856" y="1295314"/>
              <a:chExt cx="1188000" cy="1512148"/>
            </a:xfrm>
          </p:grpSpPr>
          <p:grpSp>
            <p:nvGrpSpPr>
              <p:cNvPr id="55" name="Gruppo 54"/>
              <p:cNvGrpSpPr>
                <a:grpSpLocks noChangeAspect="1"/>
              </p:cNvGrpSpPr>
              <p:nvPr/>
            </p:nvGrpSpPr>
            <p:grpSpPr>
              <a:xfrm>
                <a:off x="3095856" y="1295314"/>
                <a:ext cx="1188000" cy="1099188"/>
                <a:chOff x="-204092" y="1675135"/>
                <a:chExt cx="3251367" cy="3008301"/>
              </a:xfrm>
              <a:effectLst/>
            </p:grpSpPr>
            <p:pic>
              <p:nvPicPr>
                <p:cNvPr id="57" name="Immagine 56"/>
                <p:cNvPicPr>
                  <a:picLocks noChangeAspect="1"/>
                </p:cNvPicPr>
                <p:nvPr/>
              </p:nvPicPr>
              <p:blipFill rotWithShape="1">
                <a:blip r:embed="rId3" cstate="print">
                  <a:grayscl/>
                  <a:extLst>
                    <a:ext uri="{28A0092B-C50C-407E-A947-70E740481C1C}">
                      <a14:useLocalDpi xmlns:a14="http://schemas.microsoft.com/office/drawing/2010/main" val="0"/>
                    </a:ext>
                  </a:extLst>
                </a:blip>
                <a:srcRect t="7476"/>
                <a:stretch/>
              </p:blipFill>
              <p:spPr>
                <a:xfrm>
                  <a:off x="-204092" y="1675135"/>
                  <a:ext cx="3251367" cy="3008301"/>
                </a:xfrm>
                <a:prstGeom prst="roundRect">
                  <a:avLst>
                    <a:gd name="adj" fmla="val 8594"/>
                  </a:avLst>
                </a:prstGeom>
                <a:solidFill>
                  <a:srgbClr val="FFFFFF">
                    <a:shade val="85000"/>
                  </a:srgbClr>
                </a:solidFill>
                <a:ln w="12700">
                  <a:noFill/>
                </a:ln>
                <a:effectLst/>
              </p:spPr>
            </p:pic>
            <p:pic>
              <p:nvPicPr>
                <p:cNvPr id="58" name="Immagine 57"/>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2112129" y="3823011"/>
                  <a:ext cx="719999" cy="720001"/>
                </a:xfrm>
                <a:prstGeom prst="roundRect">
                  <a:avLst>
                    <a:gd name="adj" fmla="val 8594"/>
                  </a:avLst>
                </a:prstGeom>
                <a:solidFill>
                  <a:srgbClr val="FFFFFF">
                    <a:shade val="85000"/>
                  </a:srgbClr>
                </a:solidFill>
                <a:ln w="12700">
                  <a:noFill/>
                </a:ln>
                <a:effectLst>
                  <a:reflection blurRad="12700" stA="38000" endPos="28000" dist="5000" dir="5400000" sy="-100000" algn="bl" rotWithShape="0"/>
                </a:effectLst>
              </p:spPr>
            </p:pic>
          </p:grpSp>
          <p:sp>
            <p:nvSpPr>
              <p:cNvPr id="56" name="CasellaDiTesto 55"/>
              <p:cNvSpPr txBox="1"/>
              <p:nvPr/>
            </p:nvSpPr>
            <p:spPr>
              <a:xfrm>
                <a:off x="3325453" y="2278595"/>
                <a:ext cx="702952" cy="5288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PV</a:t>
                </a:r>
                <a:endPar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9" name="Gruppo 8"/>
            <p:cNvGrpSpPr>
              <a:grpSpLocks noChangeAspect="1"/>
            </p:cNvGrpSpPr>
            <p:nvPr/>
          </p:nvGrpSpPr>
          <p:grpSpPr>
            <a:xfrm>
              <a:off x="5469413" y="4314382"/>
              <a:ext cx="789985" cy="923798"/>
              <a:chOff x="2706077" y="3432262"/>
              <a:chExt cx="1234313" cy="1443387"/>
            </a:xfrm>
          </p:grpSpPr>
          <p:pic>
            <p:nvPicPr>
              <p:cNvPr id="53" name="Immagin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6077" y="3432262"/>
                <a:ext cx="1234313" cy="1021704"/>
              </a:xfrm>
              <a:prstGeom prst="roundRect">
                <a:avLst>
                  <a:gd name="adj" fmla="val 8594"/>
                </a:avLst>
              </a:prstGeom>
              <a:noFill/>
              <a:ln w="12700">
                <a:noFill/>
              </a:ln>
              <a:effectLst/>
            </p:spPr>
          </p:pic>
          <p:sp>
            <p:nvSpPr>
              <p:cNvPr id="54" name="CasellaDiTesto 53"/>
              <p:cNvSpPr txBox="1"/>
              <p:nvPr/>
            </p:nvSpPr>
            <p:spPr>
              <a:xfrm>
                <a:off x="3078447" y="4348903"/>
                <a:ext cx="685427" cy="5267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AC</a:t>
                </a:r>
                <a:endPar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1" name="Gruppo 10"/>
            <p:cNvGrpSpPr>
              <a:grpSpLocks noChangeAspect="1"/>
            </p:cNvGrpSpPr>
            <p:nvPr/>
          </p:nvGrpSpPr>
          <p:grpSpPr>
            <a:xfrm>
              <a:off x="5996206" y="861115"/>
              <a:ext cx="702862" cy="1039951"/>
              <a:chOff x="5429468" y="4037708"/>
              <a:chExt cx="952633" cy="1409512"/>
            </a:xfrm>
          </p:grpSpPr>
          <p:pic>
            <p:nvPicPr>
              <p:cNvPr id="49" name="Immagine 48"/>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429468" y="4037708"/>
                <a:ext cx="952633" cy="952633"/>
              </a:xfrm>
              <a:prstGeom prst="roundRect">
                <a:avLst>
                  <a:gd name="adj" fmla="val 8594"/>
                </a:avLst>
              </a:prstGeom>
              <a:solidFill>
                <a:schemeClr val="bg1"/>
              </a:solidFill>
              <a:ln w="12700">
                <a:noFill/>
              </a:ln>
              <a:effectLst/>
            </p:spPr>
          </p:pic>
          <p:sp>
            <p:nvSpPr>
              <p:cNvPr id="50" name="CasellaDiTesto 49"/>
              <p:cNvSpPr txBox="1"/>
              <p:nvPr/>
            </p:nvSpPr>
            <p:spPr>
              <a:xfrm>
                <a:off x="5623412" y="4990288"/>
                <a:ext cx="619237" cy="4569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GB</a:t>
                </a:r>
                <a:endPar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2" name="Gruppo 11"/>
            <p:cNvGrpSpPr>
              <a:grpSpLocks noChangeAspect="1"/>
            </p:cNvGrpSpPr>
            <p:nvPr/>
          </p:nvGrpSpPr>
          <p:grpSpPr>
            <a:xfrm>
              <a:off x="7299373" y="4300702"/>
              <a:ext cx="929425" cy="952888"/>
              <a:chOff x="7178333" y="1935908"/>
              <a:chExt cx="1266825" cy="1298808"/>
            </a:xfrm>
          </p:grpSpPr>
          <p:pic>
            <p:nvPicPr>
              <p:cNvPr id="47" name="Immagine 46"/>
              <p:cNvPicPr>
                <a:picLocks noChangeAspect="1"/>
              </p:cNvPicPr>
              <p:nvPr/>
            </p:nvPicPr>
            <p:blipFill rotWithShape="1">
              <a:blip r:embed="rId8" cstate="print">
                <a:extLst>
                  <a:ext uri="{28A0092B-C50C-407E-A947-70E740481C1C}">
                    <a14:useLocalDpi xmlns:a14="http://schemas.microsoft.com/office/drawing/2010/main" val="0"/>
                  </a:ext>
                </a:extLst>
              </a:blip>
              <a:srcRect l="-4963" t="-7202" r="-5141" b="-5847"/>
              <a:stretch/>
            </p:blipFill>
            <p:spPr>
              <a:xfrm>
                <a:off x="7178333" y="1935908"/>
                <a:ext cx="1266825" cy="895350"/>
              </a:xfrm>
              <a:prstGeom prst="roundRect">
                <a:avLst>
                  <a:gd name="adj" fmla="val 8594"/>
                </a:avLst>
              </a:prstGeom>
              <a:solidFill>
                <a:schemeClr val="bg1"/>
              </a:solidFill>
              <a:ln w="12700">
                <a:noFill/>
              </a:ln>
              <a:effectLst/>
            </p:spPr>
          </p:pic>
          <p:sp>
            <p:nvSpPr>
              <p:cNvPr id="48" name="CasellaDiTesto 47"/>
              <p:cNvSpPr txBox="1"/>
              <p:nvPr/>
            </p:nvSpPr>
            <p:spPr>
              <a:xfrm>
                <a:off x="7533859" y="2775202"/>
                <a:ext cx="578124" cy="4595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noProof="0" dirty="0">
                    <a:solidFill>
                      <a:prstClr val="black"/>
                    </a:solidFill>
                    <a:latin typeface="Cambria" panose="02040503050406030204" pitchFamily="18" charset="0"/>
                    <a:ea typeface="Cambria" panose="02040503050406030204" pitchFamily="18" charset="0"/>
                    <a:cs typeface="Times New Roman" panose="02020603050405020304" pitchFamily="18" charset="0"/>
                  </a:rPr>
                  <a:t>C</a:t>
                </a:r>
                <a:r>
                  <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a:t>
                </a:r>
                <a:endPar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3" name="Gruppo 12"/>
            <p:cNvGrpSpPr>
              <a:grpSpLocks noChangeAspect="1"/>
            </p:cNvGrpSpPr>
            <p:nvPr/>
          </p:nvGrpSpPr>
          <p:grpSpPr>
            <a:xfrm>
              <a:off x="7577800" y="907531"/>
              <a:ext cx="604936" cy="993532"/>
              <a:chOff x="7264886" y="3409864"/>
              <a:chExt cx="987619" cy="1622042"/>
            </a:xfrm>
          </p:grpSpPr>
          <p:pic>
            <p:nvPicPr>
              <p:cNvPr id="45" name="Immagin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4886" y="3409864"/>
                <a:ext cx="977685" cy="1080001"/>
              </a:xfrm>
              <a:prstGeom prst="roundRect">
                <a:avLst>
                  <a:gd name="adj" fmla="val 8594"/>
                </a:avLst>
              </a:prstGeom>
              <a:solidFill>
                <a:schemeClr val="bg1"/>
              </a:solidFill>
              <a:ln w="12700">
                <a:noFill/>
              </a:ln>
              <a:effectLst/>
            </p:spPr>
          </p:pic>
          <p:sp>
            <p:nvSpPr>
              <p:cNvPr id="46" name="CasellaDiTesto 45"/>
              <p:cNvSpPr txBox="1"/>
              <p:nvPr/>
            </p:nvSpPr>
            <p:spPr>
              <a:xfrm>
                <a:off x="7366139" y="4481509"/>
                <a:ext cx="886366" cy="5503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TES</a:t>
                </a:r>
                <a:endPar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32" name="Gruppo 31"/>
            <p:cNvGrpSpPr/>
            <p:nvPr/>
          </p:nvGrpSpPr>
          <p:grpSpPr>
            <a:xfrm>
              <a:off x="1657666" y="2296421"/>
              <a:ext cx="952639" cy="1293668"/>
              <a:chOff x="982933" y="3975848"/>
              <a:chExt cx="952639" cy="1293668"/>
            </a:xfrm>
          </p:grpSpPr>
          <p:pic>
            <p:nvPicPr>
              <p:cNvPr id="4" name="Immagine 3"/>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1122500" y="3975848"/>
                <a:ext cx="813072" cy="763492"/>
              </a:xfrm>
              <a:prstGeom prst="rect">
                <a:avLst/>
              </a:prstGeom>
            </p:spPr>
          </p:pic>
          <p:sp>
            <p:nvSpPr>
              <p:cNvPr id="268" name="CasellaDiTesto 267"/>
              <p:cNvSpPr txBox="1"/>
              <p:nvPr/>
            </p:nvSpPr>
            <p:spPr>
              <a:xfrm>
                <a:off x="982933" y="4696398"/>
                <a:ext cx="885452" cy="5731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Natural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Gas</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51" name="Gruppo 50"/>
            <p:cNvGrpSpPr/>
            <p:nvPr/>
          </p:nvGrpSpPr>
          <p:grpSpPr>
            <a:xfrm>
              <a:off x="1688254" y="4154072"/>
              <a:ext cx="824278" cy="1308361"/>
              <a:chOff x="1150598" y="1318942"/>
              <a:chExt cx="824278" cy="1308361"/>
            </a:xfrm>
          </p:grpSpPr>
          <p:pic>
            <p:nvPicPr>
              <p:cNvPr id="5" name="Immagine 4"/>
              <p:cNvPicPr>
                <a:picLocks noChangeAspect="1"/>
              </p:cNvPicPr>
              <p:nvPr/>
            </p:nvPicPr>
            <p:blipFill>
              <a:blip r:embed="rId12">
                <a:graysc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tretch>
                <a:fillRect/>
              </a:stretch>
            </p:blipFill>
            <p:spPr>
              <a:xfrm>
                <a:off x="1180991" y="1318942"/>
                <a:ext cx="763492" cy="763492"/>
              </a:xfrm>
              <a:prstGeom prst="rect">
                <a:avLst/>
              </a:prstGeom>
            </p:spPr>
          </p:pic>
          <p:sp>
            <p:nvSpPr>
              <p:cNvPr id="269" name="CasellaDiTesto 268"/>
              <p:cNvSpPr txBox="1"/>
              <p:nvPr/>
            </p:nvSpPr>
            <p:spPr>
              <a:xfrm>
                <a:off x="1150598" y="2054185"/>
                <a:ext cx="824278" cy="5731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Solar</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energy</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38" name="Gruppo 37"/>
            <p:cNvGrpSpPr/>
            <p:nvPr/>
          </p:nvGrpSpPr>
          <p:grpSpPr>
            <a:xfrm>
              <a:off x="7896274" y="2374285"/>
              <a:ext cx="782841" cy="1205918"/>
              <a:chOff x="8695707" y="2940882"/>
              <a:chExt cx="782841" cy="1205918"/>
            </a:xfrm>
          </p:grpSpPr>
          <p:pic>
            <p:nvPicPr>
              <p:cNvPr id="39" name="Immagine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95707" y="2940882"/>
                <a:ext cx="782841" cy="986178"/>
              </a:xfrm>
              <a:prstGeom prst="rect">
                <a:avLst/>
              </a:prstGeom>
            </p:spPr>
          </p:pic>
          <p:sp>
            <p:nvSpPr>
              <p:cNvPr id="271" name="CasellaDiTesto 270"/>
              <p:cNvSpPr txBox="1"/>
              <p:nvPr/>
            </p:nvSpPr>
            <p:spPr>
              <a:xfrm>
                <a:off x="8811065" y="3809671"/>
                <a:ext cx="599104" cy="3371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Grid</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44" name="Gruppo 43"/>
            <p:cNvGrpSpPr/>
            <p:nvPr/>
          </p:nvGrpSpPr>
          <p:grpSpPr>
            <a:xfrm>
              <a:off x="9013777" y="3466973"/>
              <a:ext cx="1725041" cy="1009262"/>
              <a:chOff x="9696195" y="2566085"/>
              <a:chExt cx="1725041" cy="1009262"/>
            </a:xfrm>
          </p:grpSpPr>
          <p:pic>
            <p:nvPicPr>
              <p:cNvPr id="63" name="Immagine 62"/>
              <p:cNvPicPr>
                <a:picLocks noChangeAspect="1"/>
              </p:cNvPicPr>
              <p:nvPr/>
            </p:nvPicPr>
            <p:blipFill>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10333713" y="2566085"/>
                <a:ext cx="450000" cy="441197"/>
              </a:xfrm>
              <a:prstGeom prst="rect">
                <a:avLst/>
              </a:prstGeom>
            </p:spPr>
          </p:pic>
          <p:sp>
            <p:nvSpPr>
              <p:cNvPr id="272" name="CasellaDiTesto 271"/>
              <p:cNvSpPr txBox="1"/>
              <p:nvPr/>
            </p:nvSpPr>
            <p:spPr>
              <a:xfrm>
                <a:off x="9696195" y="3002229"/>
                <a:ext cx="1725041" cy="5731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Electrical</a:t>
                </a:r>
                <a:r>
                  <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it-IT" sz="1400" b="1"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energy</a:t>
                </a:r>
                <a:endPar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demand</a:t>
                </a:r>
                <a:endPar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43" name="Gruppo 42"/>
            <p:cNvGrpSpPr/>
            <p:nvPr/>
          </p:nvGrpSpPr>
          <p:grpSpPr>
            <a:xfrm>
              <a:off x="9132586" y="5124580"/>
              <a:ext cx="1548119" cy="1041691"/>
              <a:chOff x="9812574" y="3723648"/>
              <a:chExt cx="1548119" cy="1041691"/>
            </a:xfrm>
          </p:grpSpPr>
          <p:pic>
            <p:nvPicPr>
              <p:cNvPr id="62" name="Immagine 61"/>
              <p:cNvPicPr>
                <a:picLocks/>
              </p:cNvPicPr>
              <p:nvPr/>
            </p:nvPicPr>
            <p:blipFill>
              <a:blip r:embed="rId17" cstate="print">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tretch>
                <a:fillRect/>
              </a:stretch>
            </p:blipFill>
            <p:spPr>
              <a:xfrm>
                <a:off x="10339507" y="3723648"/>
                <a:ext cx="468000" cy="468000"/>
              </a:xfrm>
              <a:prstGeom prst="rect">
                <a:avLst/>
              </a:prstGeom>
            </p:spPr>
          </p:pic>
          <p:sp>
            <p:nvSpPr>
              <p:cNvPr id="273" name="CasellaDiTesto 272"/>
              <p:cNvSpPr txBox="1"/>
              <p:nvPr/>
            </p:nvSpPr>
            <p:spPr>
              <a:xfrm>
                <a:off x="9812574" y="4192221"/>
                <a:ext cx="1548119" cy="5731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Cooling</a:t>
                </a:r>
                <a:r>
                  <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it-IT" sz="1400" b="1"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energy</a:t>
                </a:r>
                <a:endPar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demand</a:t>
                </a:r>
                <a:endPar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42" name="Gruppo 41"/>
            <p:cNvGrpSpPr/>
            <p:nvPr/>
          </p:nvGrpSpPr>
          <p:grpSpPr>
            <a:xfrm>
              <a:off x="9060982" y="1778440"/>
              <a:ext cx="1649539" cy="1023118"/>
              <a:chOff x="9744747" y="4949220"/>
              <a:chExt cx="1649538" cy="1023117"/>
            </a:xfrm>
          </p:grpSpPr>
          <p:pic>
            <p:nvPicPr>
              <p:cNvPr id="64" name="Immagine 63"/>
              <p:cNvPicPr>
                <a:picLocks/>
              </p:cNvPicPr>
              <p:nvPr/>
            </p:nvPicPr>
            <p:blipFill rotWithShape="1">
              <a:blip r:embed="rId19" cstate="print">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val="0"/>
                  </a:ext>
                </a:extLst>
              </a:blip>
              <a:srcRect l="40365" t="25233" r="44662" b="46297"/>
              <a:stretch/>
            </p:blipFill>
            <p:spPr>
              <a:xfrm>
                <a:off x="10365411" y="4949220"/>
                <a:ext cx="450000" cy="450000"/>
              </a:xfrm>
              <a:prstGeom prst="rect">
                <a:avLst/>
              </a:prstGeom>
            </p:spPr>
          </p:pic>
          <p:sp>
            <p:nvSpPr>
              <p:cNvPr id="274" name="CasellaDiTesto 273"/>
              <p:cNvSpPr txBox="1"/>
              <p:nvPr/>
            </p:nvSpPr>
            <p:spPr>
              <a:xfrm>
                <a:off x="9744747" y="5399220"/>
                <a:ext cx="1649538" cy="57311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Thermal </a:t>
                </a:r>
                <a:r>
                  <a:rPr kumimoji="0" lang="it-IT" sz="1400" b="1"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energy</a:t>
                </a:r>
                <a:endPar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demand</a:t>
                </a:r>
                <a:endPar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66" name="Gruppo 65"/>
            <p:cNvGrpSpPr/>
            <p:nvPr/>
          </p:nvGrpSpPr>
          <p:grpSpPr>
            <a:xfrm>
              <a:off x="4261662" y="2661084"/>
              <a:ext cx="1329231" cy="890902"/>
              <a:chOff x="3489734" y="3801202"/>
              <a:chExt cx="1329231" cy="890902"/>
            </a:xfrm>
          </p:grpSpPr>
          <p:sp>
            <p:nvSpPr>
              <p:cNvPr id="67" name="Rettangolo 66"/>
              <p:cNvSpPr/>
              <p:nvPr/>
            </p:nvSpPr>
            <p:spPr>
              <a:xfrm>
                <a:off x="3865332" y="4354975"/>
                <a:ext cx="578034" cy="337129"/>
              </a:xfrm>
              <a:prstGeom prst="rect">
                <a:avLst/>
              </a:prstGeom>
            </p:spPr>
            <p:txBody>
              <a:bodyPr wrap="none">
                <a:spAutoFit/>
              </a:bodyPr>
              <a:lstStyle/>
              <a:p>
                <a:pPr algn="ctr">
                  <a:spcAft>
                    <a:spcPts val="600"/>
                  </a:spcAft>
                </a:pPr>
                <a:r>
                  <a:rPr lang="it-IT" sz="1400" b="1" dirty="0" smtClean="0">
                    <a:latin typeface="Cambria" panose="02040503050406030204" pitchFamily="18" charset="0"/>
                    <a:ea typeface="Cambria" panose="02040503050406030204" pitchFamily="18" charset="0"/>
                    <a:cs typeface="Times New Roman" panose="02020603050405020304" pitchFamily="18" charset="0"/>
                  </a:rPr>
                  <a:t>CHP</a:t>
                </a:r>
                <a:endParaRPr lang="it-IT" sz="14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68" name="Immagine 67"/>
              <p:cNvPicPr>
                <a:picLocks noChangeAspect="1"/>
              </p:cNvPicPr>
              <p:nvPr/>
            </p:nvPicPr>
            <p:blipFill>
              <a:blip r:embed="rId21" cstate="print">
                <a:grayscl/>
                <a:extLst>
                  <a:ext uri="{28A0092B-C50C-407E-A947-70E740481C1C}">
                    <a14:useLocalDpi xmlns:a14="http://schemas.microsoft.com/office/drawing/2010/main" val="0"/>
                  </a:ext>
                </a:extLst>
              </a:blip>
              <a:stretch>
                <a:fillRect/>
              </a:stretch>
            </p:blipFill>
            <p:spPr>
              <a:xfrm>
                <a:off x="3489734" y="3801202"/>
                <a:ext cx="1329231" cy="576000"/>
              </a:xfrm>
              <a:prstGeom prst="roundRect">
                <a:avLst>
                  <a:gd name="adj" fmla="val 8594"/>
                </a:avLst>
              </a:prstGeom>
              <a:solidFill>
                <a:srgbClr val="FFFFFF">
                  <a:shade val="85000"/>
                </a:srgbClr>
              </a:solidFill>
              <a:ln>
                <a:noFill/>
              </a:ln>
              <a:effectLst/>
            </p:spPr>
          </p:pic>
        </p:grpSp>
        <p:cxnSp>
          <p:nvCxnSpPr>
            <p:cNvPr id="22" name="Connettore diritto 21"/>
            <p:cNvCxnSpPr/>
            <p:nvPr/>
          </p:nvCxnSpPr>
          <p:spPr>
            <a:xfrm flipV="1">
              <a:off x="4260709" y="3903118"/>
              <a:ext cx="4752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Connettore diritto 72"/>
            <p:cNvCxnSpPr/>
            <p:nvPr/>
          </p:nvCxnSpPr>
          <p:spPr>
            <a:xfrm>
              <a:off x="4910252" y="2246439"/>
              <a:ext cx="4176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nettore diritto 76"/>
            <p:cNvCxnSpPr/>
            <p:nvPr/>
          </p:nvCxnSpPr>
          <p:spPr>
            <a:xfrm flipV="1">
              <a:off x="5936341" y="5591652"/>
              <a:ext cx="30960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3" name="Connettore diritto 82"/>
            <p:cNvCxnSpPr>
              <a:stCxn id="57" idx="0"/>
            </p:cNvCxnSpPr>
            <p:nvPr/>
          </p:nvCxnSpPr>
          <p:spPr>
            <a:xfrm flipV="1">
              <a:off x="4264960" y="3902510"/>
              <a:ext cx="0" cy="324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Connettore diritto 89"/>
            <p:cNvCxnSpPr/>
            <p:nvPr/>
          </p:nvCxnSpPr>
          <p:spPr>
            <a:xfrm>
              <a:off x="2543629" y="2991101"/>
              <a:ext cx="154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ttore diritto 93"/>
            <p:cNvCxnSpPr>
              <a:endCxn id="68" idx="0"/>
            </p:cNvCxnSpPr>
            <p:nvPr/>
          </p:nvCxnSpPr>
          <p:spPr>
            <a:xfrm>
              <a:off x="4921682" y="2259511"/>
              <a:ext cx="0" cy="360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Connettore diritto 96"/>
            <p:cNvCxnSpPr/>
            <p:nvPr/>
          </p:nvCxnSpPr>
          <p:spPr>
            <a:xfrm>
              <a:off x="4921682" y="3491855"/>
              <a:ext cx="0" cy="40157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Connettore diritto 97"/>
            <p:cNvCxnSpPr/>
            <p:nvPr/>
          </p:nvCxnSpPr>
          <p:spPr>
            <a:xfrm>
              <a:off x="5943568" y="5193460"/>
              <a:ext cx="0" cy="401573"/>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Connettore diritto 98"/>
            <p:cNvCxnSpPr/>
            <p:nvPr/>
          </p:nvCxnSpPr>
          <p:spPr>
            <a:xfrm>
              <a:off x="7747292" y="5193460"/>
              <a:ext cx="0" cy="401573"/>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Connettore diritto 99"/>
            <p:cNvCxnSpPr/>
            <p:nvPr/>
          </p:nvCxnSpPr>
          <p:spPr>
            <a:xfrm>
              <a:off x="7764086" y="3908673"/>
              <a:ext cx="0" cy="396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Connettore diritto 100"/>
            <p:cNvCxnSpPr/>
            <p:nvPr/>
          </p:nvCxnSpPr>
          <p:spPr>
            <a:xfrm>
              <a:off x="6331821" y="1878848"/>
              <a:ext cx="0" cy="360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Connettore diritto 101"/>
            <p:cNvCxnSpPr/>
            <p:nvPr/>
          </p:nvCxnSpPr>
          <p:spPr>
            <a:xfrm>
              <a:off x="7881059" y="1854557"/>
              <a:ext cx="0" cy="4015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p:cNvCxnSpPr/>
            <p:nvPr/>
          </p:nvCxnSpPr>
          <p:spPr>
            <a:xfrm>
              <a:off x="6953323" y="3488400"/>
              <a:ext cx="0" cy="432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7" name="Connettore 4 276"/>
            <p:cNvCxnSpPr>
              <a:stCxn id="49" idx="1"/>
            </p:cNvCxnSpPr>
            <p:nvPr/>
          </p:nvCxnSpPr>
          <p:spPr>
            <a:xfrm rot="10800000" flipV="1">
              <a:off x="3073640" y="1212544"/>
              <a:ext cx="2922567" cy="1761263"/>
            </a:xfrm>
            <a:prstGeom prst="bentConnector3">
              <a:avLst>
                <a:gd name="adj1" fmla="val 10019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ttore diritto 112"/>
            <p:cNvCxnSpPr/>
            <p:nvPr/>
          </p:nvCxnSpPr>
          <p:spPr>
            <a:xfrm>
              <a:off x="8294959" y="3542510"/>
              <a:ext cx="0" cy="360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 name="Connettore diritto 113"/>
            <p:cNvCxnSpPr/>
            <p:nvPr/>
          </p:nvCxnSpPr>
          <p:spPr>
            <a:xfrm>
              <a:off x="6953323" y="2239164"/>
              <a:ext cx="0" cy="360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82" name="Gruppo 281"/>
            <p:cNvGrpSpPr/>
            <p:nvPr/>
          </p:nvGrpSpPr>
          <p:grpSpPr>
            <a:xfrm>
              <a:off x="6052818" y="2576857"/>
              <a:ext cx="1315335" cy="971673"/>
              <a:chOff x="5795204" y="4785706"/>
              <a:chExt cx="1315335" cy="971673"/>
            </a:xfrm>
          </p:grpSpPr>
          <p:pic>
            <p:nvPicPr>
              <p:cNvPr id="110" name="Immagine 109"/>
              <p:cNvPicPr>
                <a:picLocks noChangeAspect="1"/>
              </p:cNvPicPr>
              <p:nvPr/>
            </p:nvPicPr>
            <p:blipFill rotWithShape="1">
              <a:blip r:embed="rId22" cstate="print">
                <a:extLst>
                  <a:ext uri="{BEBA8EAE-BF5A-486C-A8C5-ECC9F3942E4B}">
                    <a14:imgProps xmlns:a14="http://schemas.microsoft.com/office/drawing/2010/main">
                      <a14:imgLayer r:embed="rId23">
                        <a14:imgEffect>
                          <a14:saturation sat="0"/>
                        </a14:imgEffect>
                      </a14:imgLayer>
                    </a14:imgProps>
                  </a:ext>
                  <a:ext uri="{28A0092B-C50C-407E-A947-70E740481C1C}">
                    <a14:useLocalDpi xmlns:a14="http://schemas.microsoft.com/office/drawing/2010/main" val="0"/>
                  </a:ext>
                </a:extLst>
              </a:blip>
              <a:srcRect l="10702" t="20868" r="17246" b="43151"/>
              <a:stretch/>
            </p:blipFill>
            <p:spPr>
              <a:xfrm>
                <a:off x="5795204" y="4785706"/>
                <a:ext cx="1315335" cy="656836"/>
              </a:xfrm>
              <a:prstGeom prst="rect">
                <a:avLst/>
              </a:prstGeom>
              <a:ln>
                <a:noFill/>
              </a:ln>
            </p:spPr>
          </p:pic>
          <p:sp>
            <p:nvSpPr>
              <p:cNvPr id="115" name="CasellaDiTesto 114"/>
              <p:cNvSpPr txBox="1"/>
              <p:nvPr/>
            </p:nvSpPr>
            <p:spPr>
              <a:xfrm>
                <a:off x="6364256" y="5420250"/>
                <a:ext cx="691745" cy="3371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ASHP</a:t>
                </a:r>
                <a:endPar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cxnSp>
          <p:nvCxnSpPr>
            <p:cNvPr id="116" name="Connettore diritto 115"/>
            <p:cNvCxnSpPr/>
            <p:nvPr/>
          </p:nvCxnSpPr>
          <p:spPr>
            <a:xfrm>
              <a:off x="5952482" y="4016859"/>
              <a:ext cx="1" cy="288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Connettore diritto 116"/>
            <p:cNvCxnSpPr/>
            <p:nvPr/>
          </p:nvCxnSpPr>
          <p:spPr>
            <a:xfrm>
              <a:off x="5953092" y="2238432"/>
              <a:ext cx="1" cy="1566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Connettore diritto 117"/>
            <p:cNvCxnSpPr/>
            <p:nvPr/>
          </p:nvCxnSpPr>
          <p:spPr>
            <a:xfrm>
              <a:off x="2563796" y="4673643"/>
              <a:ext cx="126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5" name="Arco 124"/>
            <p:cNvSpPr/>
            <p:nvPr/>
          </p:nvSpPr>
          <p:spPr>
            <a:xfrm rot="2541522">
              <a:off x="5616413" y="3740016"/>
              <a:ext cx="327644" cy="523062"/>
            </a:xfrm>
            <a:prstGeom prst="arc">
              <a:avLst>
                <a:gd name="adj1" fmla="val 16200000"/>
                <a:gd name="adj2" fmla="val 1956000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cxnSp>
          <p:nvCxnSpPr>
            <p:cNvPr id="69" name="Connettore 4 68"/>
            <p:cNvCxnSpPr>
              <a:stCxn id="71" idx="2"/>
            </p:cNvCxnSpPr>
            <p:nvPr/>
          </p:nvCxnSpPr>
          <p:spPr>
            <a:xfrm rot="5400000">
              <a:off x="6397975" y="4460280"/>
              <a:ext cx="1601126" cy="661618"/>
            </a:xfrm>
            <a:prstGeom prst="bentConnector3">
              <a:avLst>
                <a:gd name="adj1" fmla="val 12879"/>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1" name="Arco 70"/>
            <p:cNvSpPr/>
            <p:nvPr/>
          </p:nvSpPr>
          <p:spPr>
            <a:xfrm rot="2541522">
              <a:off x="7185434" y="3702534"/>
              <a:ext cx="327644" cy="523062"/>
            </a:xfrm>
            <a:prstGeom prst="arc">
              <a:avLst>
                <a:gd name="adj1" fmla="val 16200000"/>
                <a:gd name="adj2" fmla="val 19560004"/>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cxnSp>
          <p:nvCxnSpPr>
            <p:cNvPr id="89" name="Connettore diritto 88"/>
            <p:cNvCxnSpPr>
              <a:endCxn id="71" idx="0"/>
            </p:cNvCxnSpPr>
            <p:nvPr/>
          </p:nvCxnSpPr>
          <p:spPr>
            <a:xfrm flipH="1">
              <a:off x="7525468" y="2905184"/>
              <a:ext cx="3879" cy="865625"/>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Connettore diritto 91"/>
            <p:cNvCxnSpPr>
              <a:stCxn id="110" idx="3"/>
            </p:cNvCxnSpPr>
            <p:nvPr/>
          </p:nvCxnSpPr>
          <p:spPr>
            <a:xfrm flipV="1">
              <a:off x="7368153" y="2901804"/>
              <a:ext cx="164403" cy="3471"/>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0" name="CasellaDiTesto 69"/>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Layout of the multi-generation energy system</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69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67" y="4721359"/>
            <a:ext cx="540000" cy="540000"/>
          </a:xfrm>
          <a:prstGeom prst="rect">
            <a:avLst/>
          </a:prstGeom>
        </p:spPr>
      </p:pic>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40365" t="25233" r="44662" b="46297"/>
          <a:stretch/>
        </p:blipFill>
        <p:spPr>
          <a:xfrm>
            <a:off x="944672" y="2014547"/>
            <a:ext cx="539995" cy="540000"/>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668" y="3332109"/>
            <a:ext cx="576000" cy="576000"/>
          </a:xfrm>
          <a:prstGeom prst="rect">
            <a:avLst/>
          </a:prstGeom>
        </p:spPr>
      </p:pic>
      <p:sp>
        <p:nvSpPr>
          <p:cNvPr id="11" name="Rettangolo 10"/>
          <p:cNvSpPr/>
          <p:nvPr/>
        </p:nvSpPr>
        <p:spPr>
          <a:xfrm>
            <a:off x="908667" y="1005163"/>
            <a:ext cx="8878958" cy="400110"/>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The </a:t>
            </a:r>
            <a:r>
              <a:rPr lang="en-GB" sz="2000" dirty="0" smtClean="0">
                <a:latin typeface="Times New Roman" panose="02020603050405020304" pitchFamily="18" charset="0"/>
                <a:cs typeface="Times New Roman" panose="02020603050405020304" pitchFamily="18" charset="0"/>
              </a:rPr>
              <a:t>thermal, cooling and electric </a:t>
            </a:r>
            <a:r>
              <a:rPr lang="en-GB" sz="2000" dirty="0">
                <a:latin typeface="Times New Roman" panose="02020603050405020304" pitchFamily="18" charset="0"/>
                <a:cs typeface="Times New Roman" panose="02020603050405020304" pitchFamily="18" charset="0"/>
              </a:rPr>
              <a:t>energy demands are </a:t>
            </a:r>
            <a:r>
              <a:rPr lang="en-GB" sz="2000" dirty="0" smtClean="0">
                <a:latin typeface="Times New Roman" panose="02020603050405020304" pitchFamily="18" charset="0"/>
                <a:cs typeface="Times New Roman" panose="02020603050405020304" pitchFamily="18" charset="0"/>
              </a:rPr>
              <a:t>met </a:t>
            </a:r>
            <a:r>
              <a:rPr lang="en-GB" sz="2000" dirty="0">
                <a:latin typeface="Times New Roman" panose="02020603050405020304" pitchFamily="18" charset="0"/>
                <a:cs typeface="Times New Roman" panose="02020603050405020304" pitchFamily="18" charset="0"/>
              </a:rPr>
              <a:t>by the HEP </a:t>
            </a:r>
            <a:r>
              <a:rPr lang="en-GB" sz="2000" dirty="0" smtClean="0">
                <a:latin typeface="Times New Roman" panose="02020603050405020304" pitchFamily="18" charset="0"/>
                <a:cs typeface="Times New Roman" panose="02020603050405020304" pitchFamily="18" charset="0"/>
              </a:rPr>
              <a:t>according to: </a:t>
            </a:r>
            <a:endParaRPr lang="it-IT" sz="1200" dirty="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Energy balance</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ttangolo 3"/>
              <p:cNvSpPr/>
              <p:nvPr/>
            </p:nvSpPr>
            <p:spPr>
              <a:xfrm>
                <a:off x="1484667" y="2061331"/>
                <a:ext cx="9402408" cy="4616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SimSun" panose="02010600030101010101" pitchFamily="2" charset="-122"/>
                              <a:cs typeface="Calibri" panose="020F0502020204030204" pitchFamily="34" charset="0"/>
                            </a:rPr>
                          </m:ctrlPr>
                        </m:sSubPr>
                        <m:e>
                          <m:r>
                            <m:rPr>
                              <m:nor/>
                            </m:rPr>
                            <a:rPr lang="en-US" sz="2000" i="1">
                              <a:latin typeface="Times New Roman" panose="02020603050405020304" pitchFamily="18" charset="0"/>
                              <a:ea typeface="SimSun" panose="02010600030101010101" pitchFamily="2" charset="-122"/>
                              <a:cs typeface="Times New Roman" panose="02020603050405020304" pitchFamily="18" charset="0"/>
                            </a:rPr>
                            <m:t>E</m:t>
                          </m:r>
                        </m:e>
                        <m:sub>
                          <m:r>
                            <m:rPr>
                              <m:nor/>
                            </m:rPr>
                            <a:rPr lang="en-US" sz="2000">
                              <a:latin typeface="Times New Roman" panose="02020603050405020304" pitchFamily="18" charset="0"/>
                              <a:ea typeface="SimSun" panose="02010600030101010101" pitchFamily="2" charset="-122"/>
                              <a:cs typeface="Times New Roman" panose="02020603050405020304" pitchFamily="18" charset="0"/>
                            </a:rPr>
                            <m:t>user</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th</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k</m:t>
                          </m:r>
                        </m:sub>
                      </m:sSub>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sSub>
                        <m:sSubPr>
                          <m:ctrlPr>
                            <a:rPr lang="en-US" sz="2000" i="1">
                              <a:latin typeface="Cambria Math" panose="02040503050406030204" pitchFamily="18" charset="0"/>
                              <a:ea typeface="SimSun" panose="02010600030101010101" pitchFamily="2" charset="-122"/>
                              <a:cs typeface="Calibri" panose="020F0502020204030204" pitchFamily="34" charset="0"/>
                            </a:rPr>
                          </m:ctrlPr>
                        </m:sSubPr>
                        <m:e>
                          <m:r>
                            <m:rPr>
                              <m:nor/>
                            </m:rPr>
                            <a:rPr lang="en-US" sz="2000" i="1">
                              <a:latin typeface="Times New Roman" panose="02020603050405020304" pitchFamily="18" charset="0"/>
                              <a:ea typeface="SimSun" panose="02010600030101010101" pitchFamily="2" charset="-122"/>
                              <a:cs typeface="Times New Roman" panose="02020603050405020304" pitchFamily="18" charset="0"/>
                            </a:rPr>
                            <m:t>E</m:t>
                          </m:r>
                        </m:e>
                        <m:sub>
                          <m:r>
                            <m:rPr>
                              <m:nor/>
                            </m:rPr>
                            <a:rPr lang="en-US" sz="2000">
                              <a:latin typeface="Times New Roman" panose="02020603050405020304" pitchFamily="18" charset="0"/>
                              <a:ea typeface="SimSun" panose="02010600030101010101" pitchFamily="2" charset="-122"/>
                              <a:cs typeface="Times New Roman" panose="02020603050405020304" pitchFamily="18" charset="0"/>
                            </a:rPr>
                            <m:t>CHP</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th</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user</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k</m:t>
                          </m:r>
                        </m:sub>
                      </m:sSub>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sSub>
                        <m:sSubPr>
                          <m:ctrlPr>
                            <a:rPr lang="en-US" sz="2000" i="1">
                              <a:latin typeface="Cambria Math" panose="02040503050406030204" pitchFamily="18" charset="0"/>
                              <a:ea typeface="SimSun" panose="02010600030101010101" pitchFamily="2" charset="-122"/>
                              <a:cs typeface="Calibri" panose="020F0502020204030204" pitchFamily="34" charset="0"/>
                            </a:rPr>
                          </m:ctrlPr>
                        </m:sSubPr>
                        <m:e>
                          <m:r>
                            <m:rPr>
                              <m:nor/>
                            </m:rPr>
                            <a:rPr lang="en-US" sz="2000" i="1">
                              <a:latin typeface="Times New Roman" panose="02020603050405020304" pitchFamily="18" charset="0"/>
                              <a:ea typeface="SimSun" panose="02010600030101010101" pitchFamily="2" charset="-122"/>
                              <a:cs typeface="Times New Roman" panose="02020603050405020304" pitchFamily="18" charset="0"/>
                            </a:rPr>
                            <m:t>E</m:t>
                          </m:r>
                        </m:e>
                        <m:sub>
                          <m:r>
                            <m:rPr>
                              <m:nor/>
                            </m:rPr>
                            <a:rPr lang="en-US" sz="2000">
                              <a:latin typeface="Times New Roman" panose="02020603050405020304" pitchFamily="18" charset="0"/>
                              <a:ea typeface="SimSun" panose="02010600030101010101" pitchFamily="2" charset="-122"/>
                              <a:cs typeface="Times New Roman" panose="02020603050405020304" pitchFamily="18" charset="0"/>
                            </a:rPr>
                            <m:t>GB</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th</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user</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k</m:t>
                          </m:r>
                        </m:sub>
                      </m:sSub>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sSub>
                        <m:sSubPr>
                          <m:ctrlPr>
                            <a:rPr lang="en-US" sz="2000" i="1">
                              <a:latin typeface="Cambria Math" panose="02040503050406030204" pitchFamily="18" charset="0"/>
                              <a:ea typeface="SimSun" panose="02010600030101010101" pitchFamily="2" charset="-122"/>
                              <a:cs typeface="Calibri" panose="020F0502020204030204" pitchFamily="34" charset="0"/>
                            </a:rPr>
                          </m:ctrlPr>
                        </m:sSubPr>
                        <m:e>
                          <m:r>
                            <m:rPr>
                              <m:nor/>
                            </m:rPr>
                            <a:rPr lang="en-US" sz="2000" i="1">
                              <a:latin typeface="Times New Roman" panose="02020603050405020304" pitchFamily="18" charset="0"/>
                              <a:ea typeface="SimSun" panose="02010600030101010101" pitchFamily="2" charset="-122"/>
                              <a:cs typeface="Times New Roman" panose="02020603050405020304" pitchFamily="18" charset="0"/>
                            </a:rPr>
                            <m:t>E</m:t>
                          </m:r>
                        </m:e>
                        <m:sub>
                          <m:r>
                            <m:rPr>
                              <m:nor/>
                            </m:rPr>
                            <a:rPr lang="en-US" sz="2000">
                              <a:latin typeface="Times New Roman" panose="02020603050405020304" pitchFamily="18" charset="0"/>
                              <a:ea typeface="SimSun" panose="02010600030101010101" pitchFamily="2" charset="-122"/>
                              <a:cs typeface="Times New Roman" panose="02020603050405020304" pitchFamily="18" charset="0"/>
                            </a:rPr>
                            <m:t>ASHP</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th</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k</m:t>
                          </m:r>
                        </m:sub>
                      </m:sSub>
                      <m:r>
                        <a:rPr lang="en-US" sz="2000" i="1">
                          <a:latin typeface="Cambria Math" panose="02040503050406030204" pitchFamily="18" charset="0"/>
                          <a:ea typeface="SimSun" panose="02010600030101010101" pitchFamily="2" charset="-122"/>
                          <a:cs typeface="Calibri" panose="020F0502020204030204" pitchFamily="34" charset="0"/>
                        </a:rPr>
                        <m:t>+</m:t>
                      </m:r>
                      <m:sSub>
                        <m:sSubPr>
                          <m:ctrlPr>
                            <a:rPr lang="en-US" sz="2000" i="1">
                              <a:latin typeface="Cambria Math" panose="02040503050406030204" pitchFamily="18" charset="0"/>
                              <a:ea typeface="SimSun" panose="02010600030101010101" pitchFamily="2" charset="-122"/>
                              <a:cs typeface="Calibri" panose="020F0502020204030204" pitchFamily="34" charset="0"/>
                            </a:rPr>
                          </m:ctrlPr>
                        </m:sSubPr>
                        <m:e>
                          <m:r>
                            <m:rPr>
                              <m:nor/>
                            </m:rPr>
                            <a:rPr lang="en-US" sz="2000" i="1">
                              <a:latin typeface="Times New Roman" panose="02020603050405020304" pitchFamily="18" charset="0"/>
                              <a:ea typeface="SimSun" panose="02010600030101010101" pitchFamily="2" charset="-122"/>
                              <a:cs typeface="Times New Roman" panose="02020603050405020304" pitchFamily="18" charset="0"/>
                            </a:rPr>
                            <m:t>E</m:t>
                          </m:r>
                        </m:e>
                        <m:sub>
                          <m:r>
                            <m:rPr>
                              <m:nor/>
                            </m:rPr>
                            <a:rPr lang="en-US" sz="2000">
                              <a:latin typeface="Times New Roman" panose="02020603050405020304" pitchFamily="18" charset="0"/>
                              <a:ea typeface="SimSun" panose="02010600030101010101" pitchFamily="2" charset="-122"/>
                              <a:cs typeface="Times New Roman" panose="02020603050405020304" pitchFamily="18" charset="0"/>
                            </a:rPr>
                            <m:t>TES</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th</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out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user</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m:t>
                          </m:r>
                          <m:r>
                            <m:rPr>
                              <m:nor/>
                            </m:rPr>
                            <a:rPr lang="en-US" sz="2000">
                              <a:latin typeface="Times New Roman" panose="02020603050405020304" pitchFamily="18" charset="0"/>
                              <a:ea typeface="SimSun" panose="02010600030101010101" pitchFamily="2" charset="-122"/>
                              <a:cs typeface="Times New Roman" panose="02020603050405020304" pitchFamily="18" charset="0"/>
                            </a:rPr>
                            <m:t>k</m:t>
                          </m:r>
                        </m:sub>
                      </m:sSub>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1484667" y="2061331"/>
                <a:ext cx="9402408" cy="461601"/>
              </a:xfrm>
              <a:prstGeom prst="rect">
                <a:avLst/>
              </a:prstGeom>
              <a:blipFill>
                <a:blip r:embed="rId6"/>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ttangolo 12"/>
              <p:cNvSpPr/>
              <p:nvPr/>
            </p:nvSpPr>
            <p:spPr>
              <a:xfrm>
                <a:off x="1820205" y="3414602"/>
                <a:ext cx="6145721" cy="461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m:rPr>
                              <m:nor/>
                            </m:rPr>
                            <a:rPr lang="en-US" sz="2000" i="1">
                              <a:latin typeface="Times New Roman" panose="02020603050405020304" pitchFamily="18" charset="0"/>
                              <a:cs typeface="Times New Roman" panose="02020603050405020304" pitchFamily="18" charset="0"/>
                            </a:rPr>
                            <m:t>E</m:t>
                          </m:r>
                        </m:e>
                        <m:sub>
                          <m:r>
                            <m:rPr>
                              <m:nor/>
                            </m:rPr>
                            <a:rPr lang="en-US" sz="2000">
                              <a:latin typeface="Times New Roman" panose="02020603050405020304" pitchFamily="18" charset="0"/>
                              <a:cs typeface="Times New Roman" panose="02020603050405020304" pitchFamily="18" charset="0"/>
                            </a:rPr>
                            <m:t>user</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cool</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k</m:t>
                          </m:r>
                        </m:sub>
                      </m:sSub>
                      <m:r>
                        <m:rPr>
                          <m:nor/>
                        </m:rPr>
                        <a:rPr lang="en-US" sz="2000" i="1">
                          <a:latin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rPr>
                          </m:ctrlPr>
                        </m:sSubPr>
                        <m:e>
                          <m:r>
                            <m:rPr>
                              <m:nor/>
                            </m:rPr>
                            <a:rPr lang="en-US" sz="2000" i="1">
                              <a:latin typeface="Times New Roman" panose="02020603050405020304" pitchFamily="18" charset="0"/>
                              <a:cs typeface="Times New Roman" panose="02020603050405020304" pitchFamily="18" charset="0"/>
                            </a:rPr>
                            <m:t>E</m:t>
                          </m:r>
                        </m:e>
                        <m:sub>
                          <m:r>
                            <m:rPr>
                              <m:nor/>
                            </m:rPr>
                            <a:rPr lang="en-US" sz="2000">
                              <a:latin typeface="Times New Roman" panose="02020603050405020304" pitchFamily="18" charset="0"/>
                              <a:cs typeface="Times New Roman" panose="02020603050405020304" pitchFamily="18" charset="0"/>
                            </a:rPr>
                            <m:t>ASHP</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cool</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k</m:t>
                          </m:r>
                        </m:sub>
                      </m:sSub>
                      <m:r>
                        <m:rPr>
                          <m:nor/>
                        </m:rPr>
                        <a:rPr lang="en-US" sz="2000" i="1">
                          <a:latin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rPr>
                          </m:ctrlPr>
                        </m:sSubPr>
                        <m:e>
                          <m:r>
                            <m:rPr>
                              <m:nor/>
                            </m:rPr>
                            <a:rPr lang="en-US" sz="2000" i="1">
                              <a:latin typeface="Times New Roman" panose="02020603050405020304" pitchFamily="18" charset="0"/>
                              <a:cs typeface="Times New Roman" panose="02020603050405020304" pitchFamily="18" charset="0"/>
                            </a:rPr>
                            <m:t>E</m:t>
                          </m:r>
                        </m:e>
                        <m:sub>
                          <m:r>
                            <m:rPr>
                              <m:nor/>
                            </m:rPr>
                            <a:rPr lang="en-US" sz="2000">
                              <a:latin typeface="Times New Roman" panose="02020603050405020304" pitchFamily="18" charset="0"/>
                              <a:cs typeface="Times New Roman" panose="02020603050405020304" pitchFamily="18" charset="0"/>
                            </a:rPr>
                            <m:t>CC</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cool</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k</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m:rPr>
                              <m:nor/>
                            </m:rPr>
                            <a:rPr lang="en-US" sz="2000" i="1">
                              <a:latin typeface="Times New Roman" panose="02020603050405020304" pitchFamily="18" charset="0"/>
                              <a:cs typeface="Times New Roman" panose="02020603050405020304" pitchFamily="18" charset="0"/>
                            </a:rPr>
                            <m:t>E</m:t>
                          </m:r>
                        </m:e>
                        <m:sub>
                          <m:r>
                            <m:rPr>
                              <m:nor/>
                            </m:rPr>
                            <a:rPr lang="en-US" sz="2000">
                              <a:latin typeface="Times New Roman" panose="02020603050405020304" pitchFamily="18" charset="0"/>
                              <a:cs typeface="Times New Roman" panose="02020603050405020304" pitchFamily="18" charset="0"/>
                            </a:rPr>
                            <m:t>AC</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cool</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k</m:t>
                          </m:r>
                        </m:sub>
                      </m:sSub>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3" name="Rettangolo 12"/>
              <p:cNvSpPr>
                <a:spLocks noRot="1" noChangeAspect="1" noMove="1" noResize="1" noEditPoints="1" noAdjustHandles="1" noChangeArrowheads="1" noChangeShapeType="1" noTextEdit="1"/>
              </p:cNvSpPr>
              <p:nvPr/>
            </p:nvSpPr>
            <p:spPr>
              <a:xfrm>
                <a:off x="1820205" y="3414602"/>
                <a:ext cx="6145721" cy="461601"/>
              </a:xfrm>
              <a:prstGeom prst="rect">
                <a:avLst/>
              </a:prstGeom>
              <a:blipFill>
                <a:blip r:embed="rId7"/>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ttangolo 13"/>
              <p:cNvSpPr/>
              <p:nvPr/>
            </p:nvSpPr>
            <p:spPr>
              <a:xfrm>
                <a:off x="1178667" y="4767873"/>
                <a:ext cx="9652721" cy="4616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m:rPr>
                              <m:nor/>
                            </m:rPr>
                            <a:rPr lang="en-US" sz="2000" i="1">
                              <a:latin typeface="Times New Roman" panose="02020603050405020304" pitchFamily="18" charset="0"/>
                              <a:cs typeface="Times New Roman" panose="02020603050405020304" pitchFamily="18" charset="0"/>
                            </a:rPr>
                            <m:t>E</m:t>
                          </m:r>
                        </m:e>
                        <m:sub>
                          <m:r>
                            <m:rPr>
                              <m:nor/>
                            </m:rPr>
                            <a:rPr lang="en-US" sz="2000">
                              <a:latin typeface="Times New Roman" panose="02020603050405020304" pitchFamily="18" charset="0"/>
                              <a:cs typeface="Times New Roman" panose="02020603050405020304" pitchFamily="18" charset="0"/>
                            </a:rPr>
                            <m:t>user</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el</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k</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m:rPr>
                              <m:nor/>
                            </m:rPr>
                            <a:rPr lang="en-US" sz="2000" i="1">
                              <a:latin typeface="Times New Roman" panose="02020603050405020304" pitchFamily="18" charset="0"/>
                              <a:cs typeface="Times New Roman" panose="02020603050405020304" pitchFamily="18" charset="0"/>
                            </a:rPr>
                            <m:t>E</m:t>
                          </m:r>
                        </m:e>
                        <m:sub>
                          <m:r>
                            <m:rPr>
                              <m:nor/>
                            </m:rPr>
                            <a:rPr lang="en-US" sz="2000">
                              <a:latin typeface="Times New Roman" panose="02020603050405020304" pitchFamily="18" charset="0"/>
                              <a:cs typeface="Times New Roman" panose="02020603050405020304" pitchFamily="18" charset="0"/>
                            </a:rPr>
                            <m:t>ASHP</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el</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k</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m:rPr>
                              <m:nor/>
                            </m:rPr>
                            <a:rPr lang="en-US" sz="2000" i="1">
                              <a:latin typeface="Times New Roman" panose="02020603050405020304" pitchFamily="18" charset="0"/>
                              <a:cs typeface="Times New Roman" panose="02020603050405020304" pitchFamily="18" charset="0"/>
                            </a:rPr>
                            <m:t>E</m:t>
                          </m:r>
                        </m:e>
                        <m:sub>
                          <m:r>
                            <m:rPr>
                              <m:nor/>
                            </m:rPr>
                            <a:rPr lang="en-US" sz="2000">
                              <a:latin typeface="Times New Roman" panose="02020603050405020304" pitchFamily="18" charset="0"/>
                              <a:cs typeface="Times New Roman" panose="02020603050405020304" pitchFamily="18" charset="0"/>
                            </a:rPr>
                            <m:t>CC</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el</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k</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m:rPr>
                              <m:nor/>
                            </m:rPr>
                            <a:rPr lang="en-US" sz="2000" i="1">
                              <a:latin typeface="Times New Roman" panose="02020603050405020304" pitchFamily="18" charset="0"/>
                              <a:cs typeface="Times New Roman" panose="02020603050405020304" pitchFamily="18" charset="0"/>
                            </a:rPr>
                            <m:t>E</m:t>
                          </m:r>
                        </m:e>
                        <m:sub>
                          <m:r>
                            <m:rPr>
                              <m:sty m:val="p"/>
                            </m:rPr>
                            <a:rPr lang="en-US" sz="2000" i="0">
                              <a:latin typeface="Cambria Math" panose="02040503050406030204" pitchFamily="18" charset="0"/>
                            </a:rPr>
                            <m:t>PV</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el</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k</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m:rPr>
                              <m:nor/>
                            </m:rPr>
                            <a:rPr lang="en-US" sz="2000" i="1">
                              <a:latin typeface="Times New Roman" panose="02020603050405020304" pitchFamily="18" charset="0"/>
                              <a:cs typeface="Times New Roman" panose="02020603050405020304" pitchFamily="18" charset="0"/>
                            </a:rPr>
                            <m:t>E</m:t>
                          </m:r>
                        </m:e>
                        <m:sub>
                          <m:r>
                            <m:rPr>
                              <m:sty m:val="p"/>
                            </m:rPr>
                            <a:rPr lang="en-US" sz="2000" i="0">
                              <a:latin typeface="Cambria Math" panose="02040503050406030204" pitchFamily="18" charset="0"/>
                            </a:rPr>
                            <m:t>CHP</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el</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k</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m:rPr>
                              <m:nor/>
                            </m:rPr>
                            <a:rPr lang="en-US" sz="2000" i="1">
                              <a:latin typeface="Times New Roman" panose="02020603050405020304" pitchFamily="18" charset="0"/>
                              <a:cs typeface="Times New Roman" panose="02020603050405020304" pitchFamily="18" charset="0"/>
                            </a:rPr>
                            <m:t>E</m:t>
                          </m:r>
                        </m:e>
                        <m:sub>
                          <m:r>
                            <m:rPr>
                              <m:nor/>
                            </m:rPr>
                            <a:rPr lang="en-US" sz="2000">
                              <a:latin typeface="Times New Roman" panose="02020603050405020304" pitchFamily="18" charset="0"/>
                              <a:cs typeface="Times New Roman" panose="02020603050405020304" pitchFamily="18" charset="0"/>
                            </a:rPr>
                            <m:t>Grid</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el</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taken</m:t>
                          </m:r>
                          <m:r>
                            <m:rPr>
                              <m:nor/>
                            </m:rPr>
                            <a:rPr lang="en-US" sz="2000">
                              <a:latin typeface="Times New Roman" panose="020206030504050203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k</m:t>
                          </m:r>
                        </m:sub>
                      </m:sSub>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4" name="Rettangolo 13"/>
              <p:cNvSpPr>
                <a:spLocks noRot="1" noChangeAspect="1" noMove="1" noResize="1" noEditPoints="1" noAdjustHandles="1" noChangeArrowheads="1" noChangeShapeType="1" noTextEdit="1"/>
              </p:cNvSpPr>
              <p:nvPr/>
            </p:nvSpPr>
            <p:spPr>
              <a:xfrm>
                <a:off x="1178667" y="4767873"/>
                <a:ext cx="9652721" cy="461601"/>
              </a:xfrm>
              <a:prstGeom prst="rect">
                <a:avLst/>
              </a:prstGeom>
              <a:blipFill>
                <a:blip r:embed="rId8"/>
                <a:stretch>
                  <a:fillRect b="-13158"/>
                </a:stretch>
              </a:blipFill>
            </p:spPr>
            <p:txBody>
              <a:bodyPr/>
              <a:lstStyle/>
              <a:p>
                <a:r>
                  <a:rPr lang="en-US">
                    <a:noFill/>
                  </a:rPr>
                  <a:t> </a:t>
                </a:r>
              </a:p>
            </p:txBody>
          </p:sp>
        </mc:Fallback>
      </mc:AlternateContent>
    </p:spTree>
    <p:extLst>
      <p:ext uri="{BB962C8B-B14F-4D97-AF65-F5344CB8AC3E}">
        <p14:creationId xmlns:p14="http://schemas.microsoft.com/office/powerpoint/2010/main" val="366375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ext uri="{D42A27DB-BD31-4B8C-83A1-F6EECF244321}">
                <p14:modId xmlns:p14="http://schemas.microsoft.com/office/powerpoint/2010/main" val="4181281200"/>
              </p:ext>
            </p:extLst>
          </p:nvPr>
        </p:nvGraphicFramePr>
        <p:xfrm>
          <a:off x="1543050" y="4341813"/>
          <a:ext cx="4640263" cy="1069975"/>
        </p:xfrm>
        <a:graphic>
          <a:graphicData uri="http://schemas.openxmlformats.org/presentationml/2006/ole">
            <mc:AlternateContent xmlns:mc="http://schemas.openxmlformats.org/markup-compatibility/2006">
              <mc:Choice xmlns:v="urn:schemas-microsoft-com:vml" Requires="v">
                <p:oleObj spid="_x0000_s5558" name="Equazione" r:id="rId4" imgW="2679480" imgH="622080" progId="Equation.3">
                  <p:embed/>
                </p:oleObj>
              </mc:Choice>
              <mc:Fallback>
                <p:oleObj name="Equazione" r:id="rId4" imgW="2679480" imgH="622080" progId="Equation.3">
                  <p:embed/>
                  <p:pic>
                    <p:nvPicPr>
                      <p:cNvPr id="0" name="Object 1"/>
                      <p:cNvPicPr>
                        <a:picLocks noChangeAspect="1" noChangeArrowheads="1"/>
                      </p:cNvPicPr>
                      <p:nvPr/>
                    </p:nvPicPr>
                    <p:blipFill>
                      <a:blip r:embed="rId5"/>
                      <a:srcRect/>
                      <a:stretch>
                        <a:fillRect/>
                      </a:stretch>
                    </p:blipFill>
                    <p:spPr bwMode="auto">
                      <a:xfrm>
                        <a:off x="1543050" y="4341813"/>
                        <a:ext cx="4640263" cy="1069975"/>
                      </a:xfrm>
                      <a:prstGeom prst="rect">
                        <a:avLst/>
                      </a:prstGeom>
                      <a:noFill/>
                      <a:extLst/>
                    </p:spPr>
                  </p:pic>
                </p:oleObj>
              </mc:Fallback>
            </mc:AlternateContent>
          </a:graphicData>
        </a:graphic>
      </p:graphicFrame>
      <p:sp>
        <p:nvSpPr>
          <p:cNvPr id="4" name="Rettangolo 3"/>
          <p:cNvSpPr/>
          <p:nvPr/>
        </p:nvSpPr>
        <p:spPr>
          <a:xfrm>
            <a:off x="741578" y="998379"/>
            <a:ext cx="10571029" cy="1015663"/>
          </a:xfrm>
          <a:prstGeom prst="rect">
            <a:avLst/>
          </a:prstGeom>
        </p:spPr>
        <p:txBody>
          <a:bodyPr wrap="square">
            <a:spAutoFit/>
          </a:bodyPr>
          <a:lstStyle/>
          <a:p>
            <a:pPr algn="just">
              <a:lnSpc>
                <a:spcPct val="150000"/>
              </a:lnSpc>
              <a:spcBef>
                <a:spcPts val="600"/>
              </a:spcBef>
            </a:pPr>
            <a:r>
              <a:rPr lang="en-GB" sz="2000" dirty="0">
                <a:latin typeface="Times New Roman" panose="02020603050405020304" pitchFamily="18" charset="0"/>
                <a:cs typeface="Times New Roman" panose="02020603050405020304" pitchFamily="18" charset="0"/>
              </a:rPr>
              <a:t>The </a:t>
            </a:r>
            <a:r>
              <a:rPr lang="en-GB" sz="2000" dirty="0" smtClean="0">
                <a:latin typeface="Times New Roman" panose="02020603050405020304" pitchFamily="18" charset="0"/>
                <a:cs typeface="Times New Roman" panose="02020603050405020304" pitchFamily="18" charset="0"/>
              </a:rPr>
              <a:t>on-site PE </a:t>
            </a:r>
            <a:r>
              <a:rPr lang="en-GB" sz="2000" dirty="0">
                <a:latin typeface="Times New Roman" panose="02020603050405020304" pitchFamily="18" charset="0"/>
                <a:cs typeface="Times New Roman" panose="02020603050405020304" pitchFamily="18" charset="0"/>
              </a:rPr>
              <a:t>is given by the fuel and electric energy used throughout the considered time frame </a:t>
            </a:r>
            <a:r>
              <a:rPr lang="en-GB" sz="2000" dirty="0" smtClean="0">
                <a:latin typeface="Times New Roman" panose="02020603050405020304" pitchFamily="18" charset="0"/>
                <a:cs typeface="Times New Roman" panose="02020603050405020304" pitchFamily="18" charset="0"/>
              </a:rPr>
              <a:t>(</a:t>
            </a:r>
            <a:r>
              <a:rPr lang="en-GB" sz="2000" i="1" dirty="0" err="1">
                <a:latin typeface="Times New Roman" panose="02020603050405020304" pitchFamily="18" charset="0"/>
                <a:cs typeface="Times New Roman" panose="02020603050405020304" pitchFamily="18" charset="0"/>
              </a:rPr>
              <a:t>i</a:t>
            </a:r>
            <a:r>
              <a:rPr lang="en-GB" sz="2000" i="1" dirty="0" smtClean="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is the time step</a:t>
            </a:r>
            <a:r>
              <a:rPr lang="en-GB" sz="2000" dirty="0" smtClean="0">
                <a:latin typeface="Times New Roman" panose="02020603050405020304" pitchFamily="18" charset="0"/>
                <a:cs typeface="Times New Roman" panose="02020603050405020304" pitchFamily="18" charset="0"/>
              </a:rPr>
              <a:t>):</a:t>
            </a:r>
            <a:endParaRPr lang="it-IT" sz="2000" b="1" dirty="0">
              <a:latin typeface="Times New Roman" panose="02020603050405020304" pitchFamily="18" charset="0"/>
              <a:cs typeface="Times New Roman" panose="02020603050405020304" pitchFamily="18" charset="0"/>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2589596210"/>
              </p:ext>
            </p:extLst>
          </p:nvPr>
        </p:nvGraphicFramePr>
        <p:xfrm>
          <a:off x="1750266" y="2052084"/>
          <a:ext cx="5887520" cy="720000"/>
        </p:xfrm>
        <a:graphic>
          <a:graphicData uri="http://schemas.openxmlformats.org/presentationml/2006/ole">
            <mc:AlternateContent xmlns:mc="http://schemas.openxmlformats.org/markup-compatibility/2006">
              <mc:Choice xmlns:v="urn:schemas-microsoft-com:vml" Requires="v">
                <p:oleObj spid="_x0000_s5559" name="Equazione" r:id="rId6" imgW="3644640" imgH="431640" progId="Equation.3">
                  <p:embed/>
                </p:oleObj>
              </mc:Choice>
              <mc:Fallback>
                <p:oleObj name="Equazione" r:id="rId6" imgW="3644640" imgH="431640" progId="Equation.3">
                  <p:embed/>
                  <p:pic>
                    <p:nvPicPr>
                      <p:cNvPr id="13" name="Oggetto 12"/>
                      <p:cNvPicPr>
                        <a:picLocks noChangeAspect="1" noChangeArrowheads="1"/>
                      </p:cNvPicPr>
                      <p:nvPr/>
                    </p:nvPicPr>
                    <p:blipFill>
                      <a:blip r:embed="rId7"/>
                      <a:srcRect/>
                      <a:stretch>
                        <a:fillRect/>
                      </a:stretch>
                    </p:blipFill>
                    <p:spPr bwMode="auto">
                      <a:xfrm>
                        <a:off x="1750266" y="2052084"/>
                        <a:ext cx="5887520" cy="720000"/>
                      </a:xfrm>
                      <a:prstGeom prst="rect">
                        <a:avLst/>
                      </a:prstGeom>
                      <a:noFill/>
                      <a:extLst/>
                    </p:spPr>
                  </p:pic>
                </p:oleObj>
              </mc:Fallback>
            </mc:AlternateContent>
          </a:graphicData>
        </a:graphic>
      </p:graphicFrame>
      <p:pic>
        <p:nvPicPr>
          <p:cNvPr id="6" name="Picture 45" descr="Fuel">
            <a:extLst>
              <a:ext uri="{FF2B5EF4-FFF2-40B4-BE49-F238E27FC236}">
                <a16:creationId xmlns:a16="http://schemas.microsoft.com/office/drawing/2014/main" id="{56318739-5546-4680-B140-FD48D892EB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8367" y="2203935"/>
            <a:ext cx="412666" cy="576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1578" y="4495802"/>
            <a:ext cx="646245" cy="648000"/>
          </a:xfrm>
          <a:prstGeom prst="rect">
            <a:avLst/>
          </a:prstGeom>
        </p:spPr>
      </p:pic>
      <p:sp>
        <p:nvSpPr>
          <p:cNvPr id="8" name="Rettangolo 7"/>
          <p:cNvSpPr/>
          <p:nvPr/>
        </p:nvSpPr>
        <p:spPr>
          <a:xfrm>
            <a:off x="741578" y="3725777"/>
            <a:ext cx="9657064" cy="400110"/>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The total CED is represented by the CED of the optimized technologies and the Italian </a:t>
            </a:r>
            <a:r>
              <a:rPr lang="en-GB" sz="2000" dirty="0" smtClean="0">
                <a:latin typeface="Times New Roman" panose="02020603050405020304" pitchFamily="18" charset="0"/>
                <a:cs typeface="Times New Roman" panose="02020603050405020304" pitchFamily="18" charset="0"/>
              </a:rPr>
              <a:t>grid: </a:t>
            </a:r>
            <a:endParaRPr lang="en-GB" sz="2000" dirty="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Objective function</a:t>
            </a:r>
            <a:endParaRPr lang="en-US" sz="2400" dirty="0">
              <a:latin typeface="Times New Roman" panose="02020603050405020304" pitchFamily="18" charset="0"/>
              <a:cs typeface="Times New Roman" panose="02020603050405020304" pitchFamily="18" charset="0"/>
            </a:endParaRPr>
          </a:p>
        </p:txBody>
      </p:sp>
      <p:sp>
        <p:nvSpPr>
          <p:cNvPr id="2" name="CasellaDiTesto 1"/>
          <p:cNvSpPr txBox="1"/>
          <p:nvPr/>
        </p:nvSpPr>
        <p:spPr>
          <a:xfrm>
            <a:off x="3054096" y="5614773"/>
            <a:ext cx="1481328" cy="310539"/>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HEP components</a:t>
            </a:r>
            <a:endParaRPr lang="en-US" sz="1400" dirty="0">
              <a:latin typeface="Times New Roman" panose="02020603050405020304" pitchFamily="18" charset="0"/>
              <a:cs typeface="Times New Roman" panose="02020603050405020304" pitchFamily="18" charset="0"/>
            </a:endParaRPr>
          </a:p>
        </p:txBody>
      </p:sp>
      <p:cxnSp>
        <p:nvCxnSpPr>
          <p:cNvPr id="11" name="Connettore 2 10"/>
          <p:cNvCxnSpPr/>
          <p:nvPr/>
        </p:nvCxnSpPr>
        <p:spPr>
          <a:xfrm>
            <a:off x="3054096" y="5143802"/>
            <a:ext cx="594360" cy="4340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CasellaDiTesto 13"/>
          <p:cNvSpPr txBox="1"/>
          <p:nvPr/>
        </p:nvSpPr>
        <p:spPr>
          <a:xfrm>
            <a:off x="3799395" y="5221938"/>
            <a:ext cx="1481328" cy="310539"/>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National grid</a:t>
            </a:r>
            <a:endParaRPr lang="en-US" sz="1400" dirty="0">
              <a:latin typeface="Times New Roman" panose="02020603050405020304" pitchFamily="18" charset="0"/>
              <a:cs typeface="Times New Roman" panose="02020603050405020304" pitchFamily="18" charset="0"/>
            </a:endParaRPr>
          </a:p>
        </p:txBody>
      </p:sp>
      <p:cxnSp>
        <p:nvCxnSpPr>
          <p:cNvPr id="15" name="Connettore 2 14"/>
          <p:cNvCxnSpPr/>
          <p:nvPr/>
        </p:nvCxnSpPr>
        <p:spPr>
          <a:xfrm>
            <a:off x="4096512" y="4995863"/>
            <a:ext cx="237744" cy="2448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CasellaDiTesto 17"/>
          <p:cNvSpPr txBox="1"/>
          <p:nvPr/>
        </p:nvSpPr>
        <p:spPr>
          <a:xfrm>
            <a:off x="5431662" y="5245572"/>
            <a:ext cx="1481328" cy="310539"/>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Gas network</a:t>
            </a:r>
            <a:endParaRPr lang="en-US" sz="1400" dirty="0">
              <a:latin typeface="Times New Roman" panose="02020603050405020304" pitchFamily="18" charset="0"/>
              <a:cs typeface="Times New Roman" panose="02020603050405020304" pitchFamily="18" charset="0"/>
            </a:endParaRPr>
          </a:p>
        </p:txBody>
      </p:sp>
      <p:cxnSp>
        <p:nvCxnSpPr>
          <p:cNvPr id="19" name="Connettore 2 18"/>
          <p:cNvCxnSpPr/>
          <p:nvPr/>
        </p:nvCxnSpPr>
        <p:spPr>
          <a:xfrm>
            <a:off x="5516212" y="5021354"/>
            <a:ext cx="237744" cy="2448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5148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23"/>
          <p:cNvSpPr/>
          <p:nvPr/>
        </p:nvSpPr>
        <p:spPr>
          <a:xfrm>
            <a:off x="1771512" y="1190266"/>
            <a:ext cx="5566588" cy="369332"/>
          </a:xfrm>
          <a:prstGeom prst="rect">
            <a:avLst/>
          </a:prstGeom>
        </p:spPr>
        <p:txBody>
          <a:bodyPr wrap="none">
            <a:spAutoFit/>
          </a:bodyPr>
          <a:lstStyle/>
          <a:p>
            <a:pPr>
              <a:spcAft>
                <a:spcPts val="600"/>
              </a:spcAft>
            </a:pPr>
            <a:r>
              <a:rPr lang="it-IT" b="1" dirty="0" err="1" smtClean="0">
                <a:latin typeface="Times New Roman" panose="02020603050405020304" pitchFamily="18" charset="0"/>
                <a:cs typeface="Times New Roman" panose="02020603050405020304" pitchFamily="18" charset="0"/>
              </a:rPr>
              <a:t>Cradle</a:t>
            </a:r>
            <a:r>
              <a:rPr lang="it-IT" b="1" dirty="0" smtClean="0">
                <a:latin typeface="Times New Roman" panose="02020603050405020304" pitchFamily="18" charset="0"/>
                <a:cs typeface="Times New Roman" panose="02020603050405020304" pitchFamily="18" charset="0"/>
              </a:rPr>
              <a:t>-to-gate/</a:t>
            </a:r>
            <a:r>
              <a:rPr lang="it-IT" b="1" dirty="0" err="1" smtClean="0">
                <a:latin typeface="Times New Roman" panose="02020603050405020304" pitchFamily="18" charset="0"/>
                <a:cs typeface="Times New Roman" panose="02020603050405020304" pitchFamily="18" charset="0"/>
              </a:rPr>
              <a:t>Upstream</a:t>
            </a:r>
            <a:r>
              <a:rPr lang="it-IT" b="1" dirty="0" smtClean="0">
                <a:latin typeface="Times New Roman" panose="02020603050405020304" pitchFamily="18" charset="0"/>
                <a:cs typeface="Times New Roman" panose="02020603050405020304" pitchFamily="18" charset="0"/>
              </a:rPr>
              <a:t> life </a:t>
            </a:r>
            <a:r>
              <a:rPr lang="it-IT" b="1" dirty="0" err="1" smtClean="0">
                <a:latin typeface="Times New Roman" panose="02020603050405020304" pitchFamily="18" charset="0"/>
                <a:cs typeface="Times New Roman" panose="02020603050405020304" pitchFamily="18" charset="0"/>
              </a:rPr>
              <a:t>cycle</a:t>
            </a:r>
            <a:r>
              <a:rPr lang="it-IT" b="1" dirty="0" smtClean="0">
                <a:latin typeface="Times New Roman" panose="02020603050405020304" pitchFamily="18" charset="0"/>
                <a:cs typeface="Times New Roman" panose="02020603050405020304" pitchFamily="18" charset="0"/>
              </a:rPr>
              <a:t> of an </a:t>
            </a:r>
            <a:r>
              <a:rPr lang="it-IT" b="1" dirty="0" err="1" smtClean="0">
                <a:latin typeface="Times New Roman" panose="02020603050405020304" pitchFamily="18" charset="0"/>
                <a:cs typeface="Times New Roman" panose="02020603050405020304" pitchFamily="18" charset="0"/>
              </a:rPr>
              <a:t>energy</a:t>
            </a:r>
            <a:r>
              <a:rPr lang="it-IT" b="1" dirty="0" smtClean="0">
                <a:latin typeface="Times New Roman" panose="02020603050405020304" pitchFamily="18" charset="0"/>
                <a:cs typeface="Times New Roman" panose="02020603050405020304" pitchFamily="18" charset="0"/>
              </a:rPr>
              <a:t> </a:t>
            </a:r>
            <a:r>
              <a:rPr lang="it-IT" b="1" dirty="0" err="1" smtClean="0">
                <a:latin typeface="Times New Roman" panose="02020603050405020304" pitchFamily="18" charset="0"/>
                <a:cs typeface="Times New Roman" panose="02020603050405020304" pitchFamily="18" charset="0"/>
              </a:rPr>
              <a:t>system</a:t>
            </a:r>
            <a:endParaRPr lang="it-IT" b="1" dirty="0">
              <a:latin typeface="Times New Roman" panose="02020603050405020304" pitchFamily="18" charset="0"/>
              <a:cs typeface="Times New Roman" panose="02020603050405020304" pitchFamily="18" charset="0"/>
            </a:endParaRPr>
          </a:p>
        </p:txBody>
      </p:sp>
      <p:sp>
        <p:nvSpPr>
          <p:cNvPr id="49" name="Rettangolo 48"/>
          <p:cNvSpPr/>
          <p:nvPr/>
        </p:nvSpPr>
        <p:spPr>
          <a:xfrm>
            <a:off x="1589799" y="5013587"/>
            <a:ext cx="5476820" cy="369332"/>
          </a:xfrm>
          <a:prstGeom prst="rect">
            <a:avLst/>
          </a:prstGeom>
        </p:spPr>
        <p:txBody>
          <a:bodyPr wrap="none">
            <a:spAutoFit/>
          </a:bodyPr>
          <a:lstStyle/>
          <a:p>
            <a:pPr>
              <a:spcAft>
                <a:spcPts val="600"/>
              </a:spcAft>
            </a:pPr>
            <a:r>
              <a:rPr lang="it-IT" b="1" dirty="0" smtClean="0">
                <a:latin typeface="Times New Roman" panose="02020603050405020304" pitchFamily="18" charset="0"/>
                <a:cs typeface="Times New Roman" panose="02020603050405020304" pitchFamily="18" charset="0"/>
              </a:rPr>
              <a:t>End-of-life/Downstream life </a:t>
            </a:r>
            <a:r>
              <a:rPr lang="it-IT" b="1" dirty="0" err="1" smtClean="0">
                <a:latin typeface="Times New Roman" panose="02020603050405020304" pitchFamily="18" charset="0"/>
                <a:cs typeface="Times New Roman" panose="02020603050405020304" pitchFamily="18" charset="0"/>
              </a:rPr>
              <a:t>cycle</a:t>
            </a:r>
            <a:r>
              <a:rPr lang="it-IT" b="1" dirty="0" smtClean="0">
                <a:latin typeface="Times New Roman" panose="02020603050405020304" pitchFamily="18" charset="0"/>
                <a:cs typeface="Times New Roman" panose="02020603050405020304" pitchFamily="18" charset="0"/>
              </a:rPr>
              <a:t> of an </a:t>
            </a:r>
            <a:r>
              <a:rPr lang="it-IT" b="1" dirty="0" err="1" smtClean="0">
                <a:latin typeface="Times New Roman" panose="02020603050405020304" pitchFamily="18" charset="0"/>
                <a:cs typeface="Times New Roman" panose="02020603050405020304" pitchFamily="18" charset="0"/>
              </a:rPr>
              <a:t>energy</a:t>
            </a:r>
            <a:r>
              <a:rPr lang="it-IT" b="1" dirty="0" smtClean="0">
                <a:latin typeface="Times New Roman" panose="02020603050405020304" pitchFamily="18" charset="0"/>
                <a:cs typeface="Times New Roman" panose="02020603050405020304" pitchFamily="18" charset="0"/>
              </a:rPr>
              <a:t> </a:t>
            </a:r>
            <a:r>
              <a:rPr lang="it-IT" b="1" dirty="0" err="1" smtClean="0">
                <a:latin typeface="Times New Roman" panose="02020603050405020304" pitchFamily="18" charset="0"/>
                <a:cs typeface="Times New Roman" panose="02020603050405020304" pitchFamily="18" charset="0"/>
              </a:rPr>
              <a:t>system</a:t>
            </a:r>
            <a:endParaRPr lang="it-IT" b="1" dirty="0">
              <a:latin typeface="Times New Roman" panose="02020603050405020304" pitchFamily="18" charset="0"/>
              <a:cs typeface="Times New Roman" panose="02020603050405020304" pitchFamily="18" charset="0"/>
            </a:endParaRPr>
          </a:p>
        </p:txBody>
      </p:sp>
      <p:grpSp>
        <p:nvGrpSpPr>
          <p:cNvPr id="52" name="Gruppo 51"/>
          <p:cNvGrpSpPr>
            <a:grpSpLocks noChangeAspect="1"/>
          </p:cNvGrpSpPr>
          <p:nvPr/>
        </p:nvGrpSpPr>
        <p:grpSpPr>
          <a:xfrm>
            <a:off x="764875" y="1493767"/>
            <a:ext cx="9224066" cy="3347588"/>
            <a:chOff x="637168" y="1557504"/>
            <a:chExt cx="10934766" cy="3968436"/>
          </a:xfrm>
        </p:grpSpPr>
        <p:grpSp>
          <p:nvGrpSpPr>
            <p:cNvPr id="33" name="Gruppo 32"/>
            <p:cNvGrpSpPr/>
            <p:nvPr/>
          </p:nvGrpSpPr>
          <p:grpSpPr>
            <a:xfrm>
              <a:off x="790767" y="1865058"/>
              <a:ext cx="10580516" cy="1659354"/>
              <a:chOff x="706368" y="1423368"/>
              <a:chExt cx="10580516" cy="1659354"/>
            </a:xfrm>
          </p:grpSpPr>
          <p:grpSp>
            <p:nvGrpSpPr>
              <p:cNvPr id="23" name="Gruppo 22"/>
              <p:cNvGrpSpPr/>
              <p:nvPr/>
            </p:nvGrpSpPr>
            <p:grpSpPr>
              <a:xfrm>
                <a:off x="833487" y="1423368"/>
                <a:ext cx="10453397" cy="1022952"/>
                <a:chOff x="1054911" y="1076374"/>
                <a:chExt cx="10453397" cy="1022952"/>
              </a:xfrm>
            </p:grpSpPr>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0461" y="1076374"/>
                  <a:ext cx="1243199" cy="1008000"/>
                </a:xfrm>
                <a:prstGeom prst="rect">
                  <a:avLst/>
                </a:prstGeom>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911" y="1076374"/>
                  <a:ext cx="8817806" cy="1008000"/>
                </a:xfrm>
                <a:prstGeom prst="rect">
                  <a:avLst/>
                </a:prstGeom>
              </p:spPr>
            </p:pic>
            <p:sp>
              <p:nvSpPr>
                <p:cNvPr id="17" name="Freccia a destra 16"/>
                <p:cNvSpPr/>
                <p:nvPr/>
              </p:nvSpPr>
              <p:spPr>
                <a:xfrm>
                  <a:off x="2351760" y="1753235"/>
                  <a:ext cx="473736" cy="1029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Freccia a destra 17"/>
                <p:cNvSpPr/>
                <p:nvPr/>
              </p:nvSpPr>
              <p:spPr>
                <a:xfrm>
                  <a:off x="4003776" y="1753234"/>
                  <a:ext cx="473736" cy="1029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Freccia a destra 18"/>
                <p:cNvSpPr/>
                <p:nvPr/>
              </p:nvSpPr>
              <p:spPr>
                <a:xfrm>
                  <a:off x="5734737" y="1753234"/>
                  <a:ext cx="473736" cy="1029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Freccia a destra 19"/>
                <p:cNvSpPr/>
                <p:nvPr/>
              </p:nvSpPr>
              <p:spPr>
                <a:xfrm>
                  <a:off x="7329688" y="1753234"/>
                  <a:ext cx="473736" cy="1029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Freccia a destra 20"/>
                <p:cNvSpPr/>
                <p:nvPr/>
              </p:nvSpPr>
              <p:spPr>
                <a:xfrm>
                  <a:off x="9790725" y="1753233"/>
                  <a:ext cx="473736" cy="1029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2" name="Immagin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3932" y="1407140"/>
                  <a:ext cx="514376" cy="692186"/>
                </a:xfrm>
                <a:prstGeom prst="rect">
                  <a:avLst/>
                </a:prstGeom>
              </p:spPr>
            </p:pic>
          </p:grpSp>
          <p:sp>
            <p:nvSpPr>
              <p:cNvPr id="25" name="Rettangolo 24"/>
              <p:cNvSpPr/>
              <p:nvPr/>
            </p:nvSpPr>
            <p:spPr>
              <a:xfrm>
                <a:off x="706368" y="2371251"/>
                <a:ext cx="1590928" cy="711471"/>
              </a:xfrm>
              <a:prstGeom prst="rect">
                <a:avLst/>
              </a:prstGeom>
            </p:spPr>
            <p:txBody>
              <a:bodyPr wrap="none">
                <a:spAutoFit/>
              </a:bodyPr>
              <a:lstStyle/>
              <a:p>
                <a:pPr algn="ctr">
                  <a:spcAft>
                    <a:spcPts val="600"/>
                  </a:spcAft>
                </a:pPr>
                <a:r>
                  <a:rPr lang="it-IT" sz="1400" b="1" dirty="0" err="1" smtClean="0">
                    <a:latin typeface="Times New Roman" panose="02020603050405020304" pitchFamily="18" charset="0"/>
                    <a:cs typeface="Times New Roman" panose="02020603050405020304" pitchFamily="18" charset="0"/>
                  </a:rPr>
                  <a:t>Raw</a:t>
                </a:r>
                <a:r>
                  <a:rPr lang="it-IT" sz="1400" b="1" dirty="0" smtClean="0">
                    <a:latin typeface="Times New Roman" panose="02020603050405020304" pitchFamily="18" charset="0"/>
                    <a:cs typeface="Times New Roman" panose="02020603050405020304" pitchFamily="18" charset="0"/>
                  </a:rPr>
                  <a:t> </a:t>
                </a:r>
                <a:r>
                  <a:rPr lang="it-IT" sz="1400" b="1" dirty="0" err="1" smtClean="0">
                    <a:latin typeface="Times New Roman" panose="02020603050405020304" pitchFamily="18" charset="0"/>
                    <a:cs typeface="Times New Roman" panose="02020603050405020304" pitchFamily="18" charset="0"/>
                  </a:rPr>
                  <a:t>materials</a:t>
                </a:r>
                <a:r>
                  <a:rPr lang="it-IT" sz="1400" b="1" dirty="0" smtClean="0">
                    <a:latin typeface="Times New Roman" panose="02020603050405020304" pitchFamily="18" charset="0"/>
                    <a:cs typeface="Times New Roman" panose="02020603050405020304" pitchFamily="18" charset="0"/>
                  </a:rPr>
                  <a:t> </a:t>
                </a:r>
              </a:p>
              <a:p>
                <a:pPr algn="ctr">
                  <a:spcAft>
                    <a:spcPts val="600"/>
                  </a:spcAft>
                </a:pPr>
                <a:r>
                  <a:rPr lang="it-IT" sz="1400" b="1" dirty="0" smtClean="0">
                    <a:latin typeface="Times New Roman" panose="02020603050405020304" pitchFamily="18" charset="0"/>
                    <a:cs typeface="Times New Roman" panose="02020603050405020304" pitchFamily="18" charset="0"/>
                  </a:rPr>
                  <a:t>&amp; </a:t>
                </a:r>
                <a:r>
                  <a:rPr lang="it-IT" sz="1400" b="1" dirty="0" err="1" smtClean="0">
                    <a:latin typeface="Times New Roman" panose="02020603050405020304" pitchFamily="18" charset="0"/>
                    <a:cs typeface="Times New Roman" panose="02020603050405020304" pitchFamily="18" charset="0"/>
                  </a:rPr>
                  <a:t>resources</a:t>
                </a:r>
                <a:endParaRPr lang="it-IT" sz="1400" b="1" dirty="0">
                  <a:latin typeface="Times New Roman" panose="02020603050405020304" pitchFamily="18" charset="0"/>
                  <a:cs typeface="Times New Roman" panose="02020603050405020304" pitchFamily="18" charset="0"/>
                </a:endParaRPr>
              </a:p>
            </p:txBody>
          </p:sp>
          <p:sp>
            <p:nvSpPr>
              <p:cNvPr id="26" name="Rettangolo 25"/>
              <p:cNvSpPr/>
              <p:nvPr/>
            </p:nvSpPr>
            <p:spPr>
              <a:xfrm>
                <a:off x="2673803" y="2371251"/>
                <a:ext cx="1081649" cy="364858"/>
              </a:xfrm>
              <a:prstGeom prst="rect">
                <a:avLst/>
              </a:prstGeom>
            </p:spPr>
            <p:txBody>
              <a:bodyPr wrap="none">
                <a:spAutoFit/>
              </a:bodyPr>
              <a:lstStyle/>
              <a:p>
                <a:pPr algn="ctr">
                  <a:spcAft>
                    <a:spcPts val="600"/>
                  </a:spcAft>
                </a:pPr>
                <a:r>
                  <a:rPr lang="it-IT" sz="1400" b="1" dirty="0" smtClean="0">
                    <a:latin typeface="Times New Roman" panose="02020603050405020304" pitchFamily="18" charset="0"/>
                    <a:cs typeface="Times New Roman" panose="02020603050405020304" pitchFamily="18" charset="0"/>
                  </a:rPr>
                  <a:t>Suppliers</a:t>
                </a:r>
                <a:endParaRPr lang="it-IT" sz="1400" b="1" dirty="0">
                  <a:latin typeface="Times New Roman" panose="02020603050405020304" pitchFamily="18" charset="0"/>
                  <a:cs typeface="Times New Roman" panose="02020603050405020304" pitchFamily="18" charset="0"/>
                </a:endParaRPr>
              </a:p>
            </p:txBody>
          </p:sp>
          <p:sp>
            <p:nvSpPr>
              <p:cNvPr id="27" name="Rettangolo 26"/>
              <p:cNvSpPr/>
              <p:nvPr/>
            </p:nvSpPr>
            <p:spPr>
              <a:xfrm>
                <a:off x="4215526" y="2371251"/>
                <a:ext cx="1138049" cy="364858"/>
              </a:xfrm>
              <a:prstGeom prst="rect">
                <a:avLst/>
              </a:prstGeom>
            </p:spPr>
            <p:txBody>
              <a:bodyPr wrap="none">
                <a:spAutoFit/>
              </a:bodyPr>
              <a:lstStyle/>
              <a:p>
                <a:pPr algn="ctr">
                  <a:spcAft>
                    <a:spcPts val="600"/>
                  </a:spcAft>
                </a:pPr>
                <a:r>
                  <a:rPr lang="it-IT" sz="1400" b="1" dirty="0" err="1" smtClean="0">
                    <a:latin typeface="Times New Roman" panose="02020603050405020304" pitchFamily="18" charset="0"/>
                    <a:cs typeface="Times New Roman" panose="02020603050405020304" pitchFamily="18" charset="0"/>
                  </a:rPr>
                  <a:t>Transport</a:t>
                </a:r>
                <a:endParaRPr lang="it-IT" sz="1400" b="1" dirty="0">
                  <a:latin typeface="Times New Roman" panose="02020603050405020304" pitchFamily="18" charset="0"/>
                  <a:cs typeface="Times New Roman" panose="02020603050405020304" pitchFamily="18" charset="0"/>
                </a:endParaRPr>
              </a:p>
            </p:txBody>
          </p:sp>
          <p:sp>
            <p:nvSpPr>
              <p:cNvPr id="28" name="Rettangolo 27"/>
              <p:cNvSpPr/>
              <p:nvPr/>
            </p:nvSpPr>
            <p:spPr>
              <a:xfrm>
                <a:off x="5847383" y="2371848"/>
                <a:ext cx="1600431" cy="364858"/>
              </a:xfrm>
              <a:prstGeom prst="rect">
                <a:avLst/>
              </a:prstGeom>
            </p:spPr>
            <p:txBody>
              <a:bodyPr wrap="none">
                <a:spAutoFit/>
              </a:bodyPr>
              <a:lstStyle/>
              <a:p>
                <a:pPr algn="ctr">
                  <a:spcAft>
                    <a:spcPts val="600"/>
                  </a:spcAft>
                </a:pPr>
                <a:r>
                  <a:rPr lang="it-IT" sz="1400" b="1" dirty="0" smtClean="0">
                    <a:latin typeface="Times New Roman" panose="02020603050405020304" pitchFamily="18" charset="0"/>
                    <a:cs typeface="Times New Roman" panose="02020603050405020304" pitchFamily="18" charset="0"/>
                  </a:rPr>
                  <a:t>Manufacturing</a:t>
                </a:r>
                <a:endParaRPr lang="it-IT" sz="1400" b="1" dirty="0">
                  <a:latin typeface="Times New Roman" panose="02020603050405020304" pitchFamily="18" charset="0"/>
                  <a:cs typeface="Times New Roman" panose="02020603050405020304" pitchFamily="18" charset="0"/>
                </a:endParaRPr>
              </a:p>
            </p:txBody>
          </p:sp>
          <p:sp>
            <p:nvSpPr>
              <p:cNvPr id="29" name="Rettangolo 28"/>
              <p:cNvSpPr/>
              <p:nvPr/>
            </p:nvSpPr>
            <p:spPr>
              <a:xfrm>
                <a:off x="7902305" y="2371250"/>
                <a:ext cx="1138049" cy="364858"/>
              </a:xfrm>
              <a:prstGeom prst="rect">
                <a:avLst/>
              </a:prstGeom>
            </p:spPr>
            <p:txBody>
              <a:bodyPr wrap="none">
                <a:spAutoFit/>
              </a:bodyPr>
              <a:lstStyle/>
              <a:p>
                <a:pPr algn="ctr">
                  <a:spcAft>
                    <a:spcPts val="600"/>
                  </a:spcAft>
                </a:pPr>
                <a:r>
                  <a:rPr lang="it-IT" sz="1400" b="1" dirty="0" err="1" smtClean="0">
                    <a:latin typeface="Times New Roman" panose="02020603050405020304" pitchFamily="18" charset="0"/>
                    <a:cs typeface="Times New Roman" panose="02020603050405020304" pitchFamily="18" charset="0"/>
                  </a:rPr>
                  <a:t>Transport</a:t>
                </a:r>
                <a:endParaRPr lang="it-IT" sz="1400" b="1" dirty="0">
                  <a:latin typeface="Times New Roman" panose="02020603050405020304" pitchFamily="18" charset="0"/>
                  <a:cs typeface="Times New Roman" panose="02020603050405020304" pitchFamily="18" charset="0"/>
                </a:endParaRPr>
              </a:p>
            </p:txBody>
          </p:sp>
          <p:sp>
            <p:nvSpPr>
              <p:cNvPr id="30" name="Rettangolo 29"/>
              <p:cNvSpPr/>
              <p:nvPr/>
            </p:nvSpPr>
            <p:spPr>
              <a:xfrm>
                <a:off x="9992243" y="2373141"/>
                <a:ext cx="1151961" cy="364858"/>
              </a:xfrm>
              <a:prstGeom prst="rect">
                <a:avLst/>
              </a:prstGeom>
            </p:spPr>
            <p:txBody>
              <a:bodyPr wrap="none">
                <a:spAutoFit/>
              </a:bodyPr>
              <a:lstStyle/>
              <a:p>
                <a:pPr algn="ctr">
                  <a:spcAft>
                    <a:spcPts val="600"/>
                  </a:spcAft>
                </a:pPr>
                <a:r>
                  <a:rPr lang="it-IT" sz="1400" b="1" dirty="0" err="1" smtClean="0">
                    <a:latin typeface="Times New Roman" panose="02020603050405020304" pitchFamily="18" charset="0"/>
                    <a:cs typeface="Times New Roman" panose="02020603050405020304" pitchFamily="18" charset="0"/>
                  </a:rPr>
                  <a:t>Operation</a:t>
                </a:r>
                <a:endParaRPr lang="it-IT" sz="1400" b="1" dirty="0">
                  <a:latin typeface="Times New Roman" panose="02020603050405020304" pitchFamily="18" charset="0"/>
                  <a:cs typeface="Times New Roman" panose="02020603050405020304" pitchFamily="18" charset="0"/>
                </a:endParaRPr>
              </a:p>
            </p:txBody>
          </p:sp>
        </p:grpSp>
        <p:sp>
          <p:nvSpPr>
            <p:cNvPr id="32" name="Parentesi graffa aperta 31"/>
            <p:cNvSpPr>
              <a:spLocks/>
            </p:cNvSpPr>
            <p:nvPr/>
          </p:nvSpPr>
          <p:spPr>
            <a:xfrm rot="5400000">
              <a:off x="5170761" y="-2475880"/>
              <a:ext cx="242251" cy="8748000"/>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4" name="Immagin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168" y="4255644"/>
              <a:ext cx="1909892" cy="756000"/>
            </a:xfrm>
            <a:prstGeom prst="rect">
              <a:avLst/>
            </a:prstGeom>
          </p:spPr>
        </p:pic>
        <p:pic>
          <p:nvPicPr>
            <p:cNvPr id="35" name="Immagin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0416" y="3307258"/>
              <a:ext cx="757219" cy="612000"/>
            </a:xfrm>
            <a:prstGeom prst="rect">
              <a:avLst/>
            </a:prstGeom>
          </p:spPr>
        </p:pic>
        <p:pic>
          <p:nvPicPr>
            <p:cNvPr id="36" name="Immagin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6304" y="4255644"/>
              <a:ext cx="1205774" cy="756000"/>
            </a:xfrm>
            <a:prstGeom prst="rect">
              <a:avLst/>
            </a:prstGeom>
          </p:spPr>
        </p:pic>
        <p:cxnSp>
          <p:nvCxnSpPr>
            <p:cNvPr id="41" name="Connettore 4 40"/>
            <p:cNvCxnSpPr/>
            <p:nvPr/>
          </p:nvCxnSpPr>
          <p:spPr>
            <a:xfrm rot="5400000">
              <a:off x="9360423" y="3293585"/>
              <a:ext cx="1512000" cy="1260000"/>
            </a:xfrm>
            <a:prstGeom prst="bentConnector2">
              <a:avLst/>
            </a:prstGeom>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Freccia a destra 41"/>
            <p:cNvSpPr/>
            <p:nvPr/>
          </p:nvSpPr>
          <p:spPr>
            <a:xfrm rot="10800000">
              <a:off x="2457492" y="4625585"/>
              <a:ext cx="5832000" cy="10800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4" name="Freccia curva 43"/>
            <p:cNvSpPr/>
            <p:nvPr/>
          </p:nvSpPr>
          <p:spPr>
            <a:xfrm rot="16200000">
              <a:off x="3055305" y="4322158"/>
              <a:ext cx="576000" cy="180000"/>
            </a:xfrm>
            <a:prstGeom prst="ben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45" name="Rettangolo 44"/>
            <p:cNvSpPr/>
            <p:nvPr/>
          </p:nvSpPr>
          <p:spPr>
            <a:xfrm>
              <a:off x="2790128" y="3849478"/>
              <a:ext cx="1106354" cy="364858"/>
            </a:xfrm>
            <a:prstGeom prst="rect">
              <a:avLst/>
            </a:prstGeom>
          </p:spPr>
          <p:txBody>
            <a:bodyPr wrap="none">
              <a:spAutoFit/>
            </a:bodyPr>
            <a:lstStyle/>
            <a:p>
              <a:pPr algn="ctr">
                <a:spcAft>
                  <a:spcPts val="600"/>
                </a:spcAft>
              </a:pPr>
              <a:r>
                <a:rPr lang="it-IT" sz="1400" b="1" dirty="0" err="1" smtClean="0">
                  <a:latin typeface="Times New Roman" panose="02020603050405020304" pitchFamily="18" charset="0"/>
                  <a:cs typeface="Times New Roman" panose="02020603050405020304" pitchFamily="18" charset="0"/>
                </a:rPr>
                <a:t>Recycling</a:t>
              </a:r>
              <a:endParaRPr lang="it-IT" sz="1400" b="1" dirty="0">
                <a:latin typeface="Times New Roman" panose="02020603050405020304" pitchFamily="18" charset="0"/>
                <a:cs typeface="Times New Roman" panose="02020603050405020304" pitchFamily="18" charset="0"/>
              </a:endParaRPr>
            </a:p>
          </p:txBody>
        </p:sp>
        <p:sp>
          <p:nvSpPr>
            <p:cNvPr id="46" name="Rettangolo 45"/>
            <p:cNvSpPr/>
            <p:nvPr/>
          </p:nvSpPr>
          <p:spPr>
            <a:xfrm>
              <a:off x="8451491" y="4994019"/>
              <a:ext cx="775398" cy="364858"/>
            </a:xfrm>
            <a:prstGeom prst="rect">
              <a:avLst/>
            </a:prstGeom>
          </p:spPr>
          <p:txBody>
            <a:bodyPr wrap="none">
              <a:spAutoFit/>
            </a:bodyPr>
            <a:lstStyle/>
            <a:p>
              <a:pPr algn="ctr">
                <a:spcAft>
                  <a:spcPts val="600"/>
                </a:spcAft>
              </a:pPr>
              <a:r>
                <a:rPr lang="it-IT" sz="1400" b="1" dirty="0" smtClean="0">
                  <a:latin typeface="Times New Roman" panose="02020603050405020304" pitchFamily="18" charset="0"/>
                  <a:cs typeface="Times New Roman" panose="02020603050405020304" pitchFamily="18" charset="0"/>
                </a:rPr>
                <a:t>Waste</a:t>
              </a:r>
              <a:endParaRPr lang="it-IT" sz="1400" b="1" dirty="0">
                <a:latin typeface="Times New Roman" panose="02020603050405020304" pitchFamily="18" charset="0"/>
                <a:cs typeface="Times New Roman" panose="02020603050405020304" pitchFamily="18" charset="0"/>
              </a:endParaRPr>
            </a:p>
          </p:txBody>
        </p:sp>
        <p:sp>
          <p:nvSpPr>
            <p:cNvPr id="47" name="Rettangolo 46"/>
            <p:cNvSpPr/>
            <p:nvPr/>
          </p:nvSpPr>
          <p:spPr>
            <a:xfrm>
              <a:off x="662782" y="4994018"/>
              <a:ext cx="2132513" cy="364858"/>
            </a:xfrm>
            <a:prstGeom prst="rect">
              <a:avLst/>
            </a:prstGeom>
          </p:spPr>
          <p:txBody>
            <a:bodyPr wrap="none">
              <a:spAutoFit/>
            </a:bodyPr>
            <a:lstStyle/>
            <a:p>
              <a:pPr algn="ctr">
                <a:spcAft>
                  <a:spcPts val="600"/>
                </a:spcAft>
              </a:pPr>
              <a:r>
                <a:rPr lang="it-IT" sz="1400" b="1" dirty="0" err="1" smtClean="0">
                  <a:latin typeface="Times New Roman" panose="02020603050405020304" pitchFamily="18" charset="0"/>
                  <a:cs typeface="Times New Roman" panose="02020603050405020304" pitchFamily="18" charset="0"/>
                </a:rPr>
                <a:t>Landfill</a:t>
              </a:r>
              <a:r>
                <a:rPr lang="it-IT" sz="1400" b="1" dirty="0" smtClean="0">
                  <a:latin typeface="Times New Roman" panose="02020603050405020304" pitchFamily="18" charset="0"/>
                  <a:cs typeface="Times New Roman" panose="02020603050405020304" pitchFamily="18" charset="0"/>
                </a:rPr>
                <a:t>/</a:t>
              </a:r>
              <a:r>
                <a:rPr lang="it-IT" sz="1400" b="1" dirty="0" err="1" smtClean="0">
                  <a:latin typeface="Times New Roman" panose="02020603050405020304" pitchFamily="18" charset="0"/>
                  <a:cs typeface="Times New Roman" panose="02020603050405020304" pitchFamily="18" charset="0"/>
                </a:rPr>
                <a:t>Incineration</a:t>
              </a:r>
              <a:endParaRPr lang="it-IT" sz="1400" b="1" dirty="0">
                <a:latin typeface="Times New Roman" panose="02020603050405020304" pitchFamily="18" charset="0"/>
                <a:cs typeface="Times New Roman" panose="02020603050405020304" pitchFamily="18" charset="0"/>
              </a:endParaRPr>
            </a:p>
          </p:txBody>
        </p:sp>
        <p:sp>
          <p:nvSpPr>
            <p:cNvPr id="48" name="Parentesi graffa aperta 47"/>
            <p:cNvSpPr>
              <a:spLocks/>
            </p:cNvSpPr>
            <p:nvPr/>
          </p:nvSpPr>
          <p:spPr>
            <a:xfrm rot="16200000">
              <a:off x="4980042" y="940815"/>
              <a:ext cx="242251" cy="8927999"/>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 name="Connettore 49"/>
            <p:cNvSpPr>
              <a:spLocks noChangeAspect="1"/>
            </p:cNvSpPr>
            <p:nvPr/>
          </p:nvSpPr>
          <p:spPr>
            <a:xfrm>
              <a:off x="9843934" y="1557504"/>
              <a:ext cx="1728000" cy="1728000"/>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 name="Freccia a destra 50"/>
            <p:cNvSpPr/>
            <p:nvPr/>
          </p:nvSpPr>
          <p:spPr>
            <a:xfrm rot="16200000">
              <a:off x="3181502" y="3152276"/>
              <a:ext cx="288000" cy="1029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3" name="CasellaDiTesto 52"/>
          <p:cNvSpPr txBox="1"/>
          <p:nvPr/>
        </p:nvSpPr>
        <p:spPr>
          <a:xfrm>
            <a:off x="9627393" y="3193645"/>
            <a:ext cx="2234118" cy="923330"/>
          </a:xfrm>
          <a:prstGeom prst="rect">
            <a:avLst/>
          </a:prstGeom>
          <a:solidFill>
            <a:schemeClr val="bg1">
              <a:lumMod val="95000"/>
            </a:schemeClr>
          </a:solid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For the optimization, only this phase is usually considered!</a:t>
            </a:r>
            <a:endParaRPr lang="en-US" dirty="0">
              <a:latin typeface="Times New Roman" panose="02020603050405020304" pitchFamily="18" charset="0"/>
              <a:cs typeface="Times New Roman" panose="02020603050405020304" pitchFamily="18" charset="0"/>
            </a:endParaRPr>
          </a:p>
        </p:txBody>
      </p:sp>
      <p:cxnSp>
        <p:nvCxnSpPr>
          <p:cNvPr id="55" name="Connettore 2 54"/>
          <p:cNvCxnSpPr>
            <a:stCxn id="50" idx="5"/>
          </p:cNvCxnSpPr>
          <p:nvPr/>
        </p:nvCxnSpPr>
        <p:spPr>
          <a:xfrm>
            <a:off x="9775471" y="2737958"/>
            <a:ext cx="548285" cy="4556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Why should we care about off-site PE consumption?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447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asellaDiTesto 59"/>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Cradle-to-gate LCA</a:t>
            </a:r>
            <a:endParaRPr lang="en-US" sz="2400" dirty="0">
              <a:latin typeface="Times New Roman" panose="02020603050405020304" pitchFamily="18" charset="0"/>
              <a:cs typeface="Times New Roman" panose="02020603050405020304" pitchFamily="18" charset="0"/>
            </a:endParaRPr>
          </a:p>
        </p:txBody>
      </p:sp>
      <p:sp>
        <p:nvSpPr>
          <p:cNvPr id="6161" name="Rettangolo 6160"/>
          <p:cNvSpPr/>
          <p:nvPr/>
        </p:nvSpPr>
        <p:spPr>
          <a:xfrm>
            <a:off x="1590633" y="1067594"/>
            <a:ext cx="6209967" cy="646331"/>
          </a:xfrm>
          <a:prstGeom prst="rect">
            <a:avLst/>
          </a:prstGeom>
        </p:spPr>
        <p:txBody>
          <a:bodyPr wrap="square">
            <a:spAutoFit/>
          </a:bodyPr>
          <a:lstStyle/>
          <a:p>
            <a:pPr algn="ctr"/>
            <a:r>
              <a:rPr lang="en-GB" dirty="0">
                <a:latin typeface="Times New Roman" panose="02020603050405020304" pitchFamily="18" charset="0"/>
                <a:cs typeface="Times New Roman" panose="02020603050405020304" pitchFamily="18" charset="0"/>
              </a:rPr>
              <a:t>Off-site primary energy consumption are determined by carrying out a cradle-to-gate LCA</a:t>
            </a:r>
            <a:endParaRPr lang="it-IT" sz="1100" b="1" dirty="0">
              <a:latin typeface="Times New Roman" panose="02020603050405020304" pitchFamily="18" charset="0"/>
              <a:cs typeface="Times New Roman" panose="02020603050405020304" pitchFamily="18" charset="0"/>
            </a:endParaRPr>
          </a:p>
        </p:txBody>
      </p:sp>
      <p:sp>
        <p:nvSpPr>
          <p:cNvPr id="36" name="Titolo 1"/>
          <p:cNvSpPr txBox="1">
            <a:spLocks/>
          </p:cNvSpPr>
          <p:nvPr/>
        </p:nvSpPr>
        <p:spPr>
          <a:xfrm>
            <a:off x="8123625" y="4298467"/>
            <a:ext cx="2557272" cy="132556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r>
              <a:rPr lang="en-GB" sz="1800" dirty="0">
                <a:latin typeface="Times New Roman" panose="02020603050405020304" pitchFamily="18" charset="0"/>
                <a:cs typeface="Times New Roman" panose="02020603050405020304" pitchFamily="18" charset="0"/>
              </a:rPr>
              <a:t>The primary energy consumed throughout the cradle-to-gate life cycle is represented by the </a:t>
            </a:r>
            <a:r>
              <a:rPr lang="en-GB" sz="1800" dirty="0">
                <a:solidFill>
                  <a:srgbClr val="FF0000"/>
                </a:solidFill>
                <a:latin typeface="Times New Roman" panose="02020603050405020304" pitchFamily="18" charset="0"/>
                <a:cs typeface="Times New Roman" panose="02020603050405020304" pitchFamily="18" charset="0"/>
              </a:rPr>
              <a:t>Cumulative Energy Demand (CED)</a:t>
            </a:r>
            <a:endParaRPr lang="it-IT" sz="1100" b="1" dirty="0">
              <a:solidFill>
                <a:srgbClr val="FF0000"/>
              </a:solidFill>
              <a:latin typeface="Times New Roman" panose="02020603050405020304" pitchFamily="18" charset="0"/>
              <a:cs typeface="Times New Roman" panose="02020603050405020304" pitchFamily="18" charset="0"/>
            </a:endParaRPr>
          </a:p>
        </p:txBody>
      </p:sp>
      <p:sp>
        <p:nvSpPr>
          <p:cNvPr id="38" name="CasellaDiTesto 37"/>
          <p:cNvSpPr txBox="1"/>
          <p:nvPr/>
        </p:nvSpPr>
        <p:spPr>
          <a:xfrm>
            <a:off x="8123625" y="1057743"/>
            <a:ext cx="3730508" cy="2308324"/>
          </a:xfrm>
          <a:prstGeom prst="rect">
            <a:avLst/>
          </a:prstGeom>
          <a:noFill/>
        </p:spPr>
        <p:txBody>
          <a:bodyPr wrap="none" rtlCol="0">
            <a:spAutoFit/>
          </a:bodyPr>
          <a:lstStyle/>
          <a:p>
            <a:pPr marL="285750" lvl="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Solar </a:t>
            </a:r>
            <a:r>
              <a:rPr lang="en-US" dirty="0">
                <a:latin typeface="Times New Roman" panose="02020603050405020304" pitchFamily="18" charset="0"/>
                <a:cs typeface="Times New Roman" panose="02020603050405020304" pitchFamily="18" charset="0"/>
              </a:rPr>
              <a:t>thermal collector (STC);</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Photovoltaic panel (PV);</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Combined heat and power (CHP);</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Ground source heat pump (GSHP);</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Air source heat pump (ASHP);</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Absorption chiller (ABS);</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Pellet boiler (PB);</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Hot water storage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37" name="Immagine 3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401" y="2331556"/>
            <a:ext cx="7058199" cy="2776956"/>
          </a:xfrm>
          <a:prstGeom prst="rect">
            <a:avLst/>
          </a:prstGeom>
          <a:noFill/>
          <a:ln>
            <a:noFill/>
          </a:ln>
        </p:spPr>
      </p:pic>
    </p:spTree>
    <p:extLst>
      <p:ext uri="{BB962C8B-B14F-4D97-AF65-F5344CB8AC3E}">
        <p14:creationId xmlns:p14="http://schemas.microsoft.com/office/powerpoint/2010/main" val="1194944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590677" y="1351383"/>
            <a:ext cx="171709" cy="3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949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4992" tIns="42497" rIns="84992" bIns="42497" anchor="ctr">
            <a:spAutoFit/>
          </a:bodyPr>
          <a:lstStyle>
            <a:lvl1pPr>
              <a:spcBef>
                <a:spcPct val="20000"/>
              </a:spcBef>
              <a:buClr>
                <a:schemeClr val="hlink"/>
              </a:buClr>
              <a:buSzPct val="80000"/>
              <a:buFont typeface="Wingdings" panose="05000000000000000000" pitchFamily="2" charset="2"/>
              <a:buChar char="n"/>
              <a:defRPr kumimoji="1" sz="3200">
                <a:solidFill>
                  <a:srgbClr val="005960"/>
                </a:solidFill>
                <a:latin typeface="Verdana" panose="020B0604030504040204" pitchFamily="34" charset="0"/>
              </a:defRPr>
            </a:lvl1pPr>
            <a:lvl2pPr marL="742950" indent="-285750">
              <a:spcBef>
                <a:spcPct val="20000"/>
              </a:spcBef>
              <a:buChar char="–"/>
              <a:defRPr kumimoji="1" sz="2800">
                <a:solidFill>
                  <a:srgbClr val="005960"/>
                </a:solidFill>
                <a:latin typeface="Verdana" panose="020B0604030504040204" pitchFamily="34" charset="0"/>
              </a:defRPr>
            </a:lvl2pPr>
            <a:lvl3pPr marL="1143000" indent="-228600">
              <a:spcBef>
                <a:spcPct val="20000"/>
              </a:spcBef>
              <a:buChar char="•"/>
              <a:defRPr kumimoji="1" sz="2400">
                <a:solidFill>
                  <a:srgbClr val="005960"/>
                </a:solidFill>
                <a:latin typeface="Verdana" panose="020B0604030504040204" pitchFamily="34" charset="0"/>
              </a:defRPr>
            </a:lvl3pPr>
            <a:lvl4pPr marL="1600200" indent="-228600">
              <a:spcBef>
                <a:spcPct val="20000"/>
              </a:spcBef>
              <a:buChar char="–"/>
              <a:defRPr kumimoji="1" sz="2000">
                <a:solidFill>
                  <a:srgbClr val="005960"/>
                </a:solidFill>
                <a:latin typeface="Verdana" panose="020B0604030504040204" pitchFamily="34" charset="0"/>
              </a:defRPr>
            </a:lvl4pPr>
            <a:lvl5pPr marL="2057400" indent="-228600">
              <a:spcBef>
                <a:spcPct val="20000"/>
              </a:spcBef>
              <a:buChar char="•"/>
              <a:defRPr kumimoji="1" sz="2000">
                <a:solidFill>
                  <a:srgbClr val="005960"/>
                </a:solidFill>
                <a:latin typeface="Verdana" panose="020B0604030504040204" pitchFamily="34" charset="0"/>
              </a:defRPr>
            </a:lvl5pPr>
            <a:lvl6pPr marL="2514600" indent="-228600" eaLnBrk="0" fontAlgn="base" hangingPunct="0">
              <a:spcBef>
                <a:spcPct val="20000"/>
              </a:spcBef>
              <a:spcAft>
                <a:spcPct val="0"/>
              </a:spcAft>
              <a:buChar char="•"/>
              <a:defRPr kumimoji="1" sz="2000">
                <a:solidFill>
                  <a:srgbClr val="005960"/>
                </a:solidFill>
                <a:latin typeface="Verdana" panose="020B0604030504040204" pitchFamily="34" charset="0"/>
              </a:defRPr>
            </a:lvl6pPr>
            <a:lvl7pPr marL="2971800" indent="-228600" eaLnBrk="0" fontAlgn="base" hangingPunct="0">
              <a:spcBef>
                <a:spcPct val="20000"/>
              </a:spcBef>
              <a:spcAft>
                <a:spcPct val="0"/>
              </a:spcAft>
              <a:buChar char="•"/>
              <a:defRPr kumimoji="1" sz="2000">
                <a:solidFill>
                  <a:srgbClr val="005960"/>
                </a:solidFill>
                <a:latin typeface="Verdana" panose="020B0604030504040204" pitchFamily="34" charset="0"/>
              </a:defRPr>
            </a:lvl7pPr>
            <a:lvl8pPr marL="3429000" indent="-228600" eaLnBrk="0" fontAlgn="base" hangingPunct="0">
              <a:spcBef>
                <a:spcPct val="20000"/>
              </a:spcBef>
              <a:spcAft>
                <a:spcPct val="0"/>
              </a:spcAft>
              <a:buChar char="•"/>
              <a:defRPr kumimoji="1" sz="2000">
                <a:solidFill>
                  <a:srgbClr val="005960"/>
                </a:solidFill>
                <a:latin typeface="Verdana" panose="020B0604030504040204" pitchFamily="34" charset="0"/>
              </a:defRPr>
            </a:lvl8pPr>
            <a:lvl9pPr marL="3886200" indent="-228600" eaLnBrk="0" fontAlgn="base" hangingPunct="0">
              <a:spcBef>
                <a:spcPct val="20000"/>
              </a:spcBef>
              <a:spcAft>
                <a:spcPct val="0"/>
              </a:spcAft>
              <a:buChar char="•"/>
              <a:defRPr kumimoji="1" sz="2000">
                <a:solidFill>
                  <a:srgbClr val="005960"/>
                </a:solidFill>
                <a:latin typeface="Verdana" panose="020B0604030504040204" pitchFamily="34" charset="0"/>
              </a:defRPr>
            </a:lvl9pPr>
          </a:lstStyle>
          <a:p>
            <a:pPr>
              <a:buFont typeface="Wingdings" panose="05000000000000000000" pitchFamily="2" charset="2"/>
              <a:buNone/>
            </a:pPr>
            <a:endParaRPr lang="it-IT" altLang="it-IT" sz="1800">
              <a:solidFill>
                <a:srgbClr val="00949F"/>
              </a:solidFill>
            </a:endParaRPr>
          </a:p>
        </p:txBody>
      </p:sp>
      <p:sp>
        <p:nvSpPr>
          <p:cNvPr id="3" name="Titolo 1"/>
          <p:cNvSpPr txBox="1">
            <a:spLocks/>
          </p:cNvSpPr>
          <p:nvPr/>
        </p:nvSpPr>
        <p:spPr>
          <a:xfrm>
            <a:off x="1762386" y="4185764"/>
            <a:ext cx="3704092" cy="132556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gn="ctr"/>
            <a:r>
              <a:rPr lang="en-US" sz="1800" dirty="0">
                <a:latin typeface="Times New Roman" panose="02020603050405020304" pitchFamily="18" charset="0"/>
                <a:cs typeface="Times New Roman" panose="02020603050405020304" pitchFamily="18" charset="0"/>
              </a:rPr>
              <a:t>The LCI data were taken from the </a:t>
            </a:r>
            <a:r>
              <a:rPr lang="en-US" sz="1800" dirty="0" err="1">
                <a:latin typeface="Times New Roman" panose="02020603050405020304" pitchFamily="18" charset="0"/>
                <a:cs typeface="Times New Roman" panose="02020603050405020304" pitchFamily="18" charset="0"/>
              </a:rPr>
              <a:t>Ecoinvent</a:t>
            </a:r>
            <a:r>
              <a:rPr lang="en-US" sz="1800" baseline="30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database considering a specific capacity with a focus on the European market</a:t>
            </a:r>
            <a:r>
              <a:rPr lang="en-US" sz="1800" dirty="0" smtClean="0">
                <a:latin typeface="Times New Roman" panose="02020603050405020304" pitchFamily="18" charset="0"/>
                <a:cs typeface="Times New Roman" panose="02020603050405020304" pitchFamily="18" charset="0"/>
              </a:rPr>
              <a:t>.</a:t>
            </a:r>
            <a:endParaRPr lang="it-IT" sz="1800" dirty="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l="21249" r="24549"/>
          <a:stretch/>
        </p:blipFill>
        <p:spPr>
          <a:xfrm>
            <a:off x="1538984" y="1532794"/>
            <a:ext cx="4150895" cy="238125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423" y="1574044"/>
            <a:ext cx="2340000" cy="2340000"/>
          </a:xfrm>
          <a:prstGeom prst="rect">
            <a:avLst/>
          </a:prstGeom>
        </p:spPr>
      </p:pic>
      <p:sp>
        <p:nvSpPr>
          <p:cNvPr id="6" name="Rettangolo 5"/>
          <p:cNvSpPr/>
          <p:nvPr/>
        </p:nvSpPr>
        <p:spPr>
          <a:xfrm>
            <a:off x="7076001" y="4071464"/>
            <a:ext cx="3368843"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A model for each system was constructed in </a:t>
            </a:r>
            <a:r>
              <a:rPr lang="en-US" dirty="0" err="1">
                <a:latin typeface="Times New Roman" panose="02020603050405020304" pitchFamily="18" charset="0"/>
                <a:cs typeface="Times New Roman" panose="02020603050405020304" pitchFamily="18" charset="0"/>
              </a:rPr>
              <a:t>openLCA</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Modeling and data collection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806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423901" y="1550087"/>
            <a:ext cx="11191782" cy="4198252"/>
            <a:chOff x="309601" y="1435787"/>
            <a:chExt cx="11191782" cy="4198252"/>
          </a:xfrm>
        </p:grpSpPr>
        <p:sp>
          <p:nvSpPr>
            <p:cNvPr id="49" name="Rettangolo arrotondato 48"/>
            <p:cNvSpPr/>
            <p:nvPr/>
          </p:nvSpPr>
          <p:spPr>
            <a:xfrm>
              <a:off x="309601" y="1882356"/>
              <a:ext cx="2566774" cy="95345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Market analysis</a:t>
              </a:r>
            </a:p>
            <a:p>
              <a:pPr algn="ctr"/>
              <a:r>
                <a:rPr lang="en-US" sz="16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Technical reports</a:t>
              </a:r>
            </a:p>
            <a:p>
              <a:pPr algn="ctr"/>
              <a:r>
                <a:rPr lang="en-US" sz="16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and brochures</a:t>
              </a:r>
            </a:p>
          </p:txBody>
        </p:sp>
        <p:sp>
          <p:nvSpPr>
            <p:cNvPr id="40" name="Rettangolo arrotondato 39"/>
            <p:cNvSpPr/>
            <p:nvPr/>
          </p:nvSpPr>
          <p:spPr>
            <a:xfrm>
              <a:off x="309601" y="4295925"/>
              <a:ext cx="2566774" cy="95345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Inventory analysis</a:t>
              </a:r>
            </a:p>
            <a:p>
              <a:pPr algn="ctr"/>
              <a:r>
                <a:rPr lang="en-US" sz="16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Scientific literature</a:t>
              </a:r>
            </a:p>
            <a:p>
              <a:pPr algn="ctr"/>
              <a:r>
                <a:rPr lang="en-US" sz="16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and LCA databases </a:t>
              </a:r>
            </a:p>
          </p:txBody>
        </p:sp>
        <p:grpSp>
          <p:nvGrpSpPr>
            <p:cNvPr id="2" name="Gruppo 1"/>
            <p:cNvGrpSpPr/>
            <p:nvPr/>
          </p:nvGrpSpPr>
          <p:grpSpPr>
            <a:xfrm>
              <a:off x="700089" y="1435787"/>
              <a:ext cx="10801294" cy="4198252"/>
              <a:chOff x="700089" y="1435787"/>
              <a:chExt cx="10801294" cy="4198252"/>
            </a:xfrm>
          </p:grpSpPr>
          <p:sp>
            <p:nvSpPr>
              <p:cNvPr id="26" name="Rettangolo arrotondato 25"/>
              <p:cNvSpPr/>
              <p:nvPr/>
            </p:nvSpPr>
            <p:spPr>
              <a:xfrm>
                <a:off x="700089" y="1435787"/>
                <a:ext cx="10801294" cy="419825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nettore 2 37"/>
              <p:cNvCxnSpPr/>
              <p:nvPr/>
            </p:nvCxnSpPr>
            <p:spPr>
              <a:xfrm>
                <a:off x="2580696" y="2465063"/>
                <a:ext cx="720000"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nvGrpSpPr>
              <p:cNvPr id="18" name="Gruppo 17"/>
              <p:cNvGrpSpPr/>
              <p:nvPr/>
            </p:nvGrpSpPr>
            <p:grpSpPr>
              <a:xfrm>
                <a:off x="2822991" y="1474113"/>
                <a:ext cx="2566774" cy="2782740"/>
                <a:chOff x="5058558" y="309562"/>
                <a:chExt cx="2566774" cy="2782740"/>
              </a:xfrm>
            </p:grpSpPr>
            <p:grpSp>
              <p:nvGrpSpPr>
                <p:cNvPr id="15" name="Gruppo 14"/>
                <p:cNvGrpSpPr/>
                <p:nvPr/>
              </p:nvGrpSpPr>
              <p:grpSpPr>
                <a:xfrm>
                  <a:off x="5563249" y="674362"/>
                  <a:ext cx="1988938" cy="2417940"/>
                  <a:chOff x="4771251" y="276225"/>
                  <a:chExt cx="1988938" cy="2417940"/>
                </a:xfrm>
              </p:grpSpPr>
              <p:cxnSp>
                <p:nvCxnSpPr>
                  <p:cNvPr id="4" name="Connettore 2 3"/>
                  <p:cNvCxnSpPr/>
                  <p:nvPr/>
                </p:nvCxnSpPr>
                <p:spPr>
                  <a:xfrm>
                    <a:off x="5048250" y="1536225"/>
                    <a:ext cx="126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H="1" flipV="1">
                    <a:off x="5048250" y="276225"/>
                    <a:ext cx="0" cy="1260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Arco 9"/>
                  <p:cNvSpPr/>
                  <p:nvPr/>
                </p:nvSpPr>
                <p:spPr>
                  <a:xfrm rot="16583824">
                    <a:off x="4835743" y="769718"/>
                    <a:ext cx="2135930" cy="1712963"/>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CasellaDiTesto 11"/>
                  <p:cNvSpPr txBox="1"/>
                  <p:nvPr/>
                </p:nvSpPr>
                <p:spPr>
                  <a:xfrm rot="16200000">
                    <a:off x="4586810" y="751843"/>
                    <a:ext cx="645882" cy="276999"/>
                  </a:xfrm>
                  <a:prstGeom prst="rect">
                    <a:avLst/>
                  </a:prstGeom>
                  <a:noFill/>
                </p:spPr>
                <p:txBody>
                  <a:bodyPr wrap="none" rtlCol="0">
                    <a:spAutoFit/>
                  </a:bodyPr>
                  <a:lstStyle/>
                  <a:p>
                    <a:r>
                      <a:rPr lang="en-US" sz="1200" dirty="0" smtClean="0">
                        <a:latin typeface="Cambria" panose="02040503050406030204" pitchFamily="18" charset="0"/>
                        <a:ea typeface="Cambria" panose="02040503050406030204" pitchFamily="18" charset="0"/>
                      </a:rPr>
                      <a:t>Weight</a:t>
                    </a:r>
                    <a:endParaRPr lang="en-US" sz="1200" dirty="0">
                      <a:latin typeface="Cambria" panose="02040503050406030204" pitchFamily="18" charset="0"/>
                      <a:ea typeface="Cambria" panose="02040503050406030204" pitchFamily="18" charset="0"/>
                    </a:endParaRPr>
                  </a:p>
                </p:txBody>
              </p:sp>
              <p:sp>
                <p:nvSpPr>
                  <p:cNvPr id="32" name="CasellaDiTesto 31"/>
                  <p:cNvSpPr txBox="1"/>
                  <p:nvPr/>
                </p:nvSpPr>
                <p:spPr>
                  <a:xfrm>
                    <a:off x="5431227" y="1495343"/>
                    <a:ext cx="494046" cy="307777"/>
                  </a:xfrm>
                  <a:prstGeom prst="rect">
                    <a:avLst/>
                  </a:prstGeom>
                  <a:noFill/>
                </p:spPr>
                <p:txBody>
                  <a:bodyPr wrap="none" rtlCol="0">
                    <a:spAutoFit/>
                  </a:bodyPr>
                  <a:lstStyle/>
                  <a:p>
                    <a:r>
                      <a:rPr lang="en-US" sz="1400" dirty="0" smtClean="0">
                        <a:latin typeface="Cambria" panose="02040503050406030204" pitchFamily="18" charset="0"/>
                        <a:ea typeface="Cambria" panose="02040503050406030204" pitchFamily="18" charset="0"/>
                      </a:rPr>
                      <a:t>Size</a:t>
                    </a:r>
                    <a:endParaRPr lang="en-US" sz="1400" dirty="0">
                      <a:latin typeface="Cambria" panose="02040503050406030204" pitchFamily="18" charset="0"/>
                      <a:ea typeface="Cambria" panose="02040503050406030204" pitchFamily="18" charset="0"/>
                    </a:endParaRPr>
                  </a:p>
                </p:txBody>
              </p:sp>
            </p:grpSp>
            <p:sp>
              <p:nvSpPr>
                <p:cNvPr id="39" name="Rettangolo arrotondato 38"/>
                <p:cNvSpPr/>
                <p:nvPr/>
              </p:nvSpPr>
              <p:spPr>
                <a:xfrm>
                  <a:off x="5058558" y="309562"/>
                  <a:ext cx="2566774" cy="37457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Scaling laws </a:t>
                  </a:r>
                  <a:endParaRPr lang="en-US" sz="16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grpSp>
          <p:cxnSp>
            <p:nvCxnSpPr>
              <p:cNvPr id="41" name="Connettore 2 40"/>
              <p:cNvCxnSpPr/>
              <p:nvPr/>
            </p:nvCxnSpPr>
            <p:spPr>
              <a:xfrm>
                <a:off x="2578714" y="4781709"/>
                <a:ext cx="720000"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nvGrpSpPr>
              <p:cNvPr id="17" name="Gruppo 16"/>
              <p:cNvGrpSpPr/>
              <p:nvPr/>
            </p:nvGrpSpPr>
            <p:grpSpPr>
              <a:xfrm>
                <a:off x="2655205" y="3531833"/>
                <a:ext cx="2902346" cy="1942566"/>
                <a:chOff x="4975438" y="2412070"/>
                <a:chExt cx="2902346" cy="1942566"/>
              </a:xfrm>
            </p:grpSpPr>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566" y="3022636"/>
                  <a:ext cx="1332000" cy="1332000"/>
                </a:xfrm>
                <a:prstGeom prst="rect">
                  <a:avLst/>
                </a:prstGeom>
              </p:spPr>
            </p:pic>
            <p:sp>
              <p:nvSpPr>
                <p:cNvPr id="43" name="Rettangolo arrotondato 42"/>
                <p:cNvSpPr/>
                <p:nvPr/>
              </p:nvSpPr>
              <p:spPr>
                <a:xfrm>
                  <a:off x="4975438" y="2412070"/>
                  <a:ext cx="2902346" cy="64698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Materials </a:t>
                  </a:r>
                </a:p>
                <a:p>
                  <a:pPr algn="ctr"/>
                  <a:r>
                    <a:rPr lang="en-US" sz="16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composition</a:t>
                  </a:r>
                  <a:endParaRPr lang="en-US" sz="16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45" name="Rettangolo arrotondato 44"/>
                  <p:cNvSpPr/>
                  <p:nvPr/>
                </p:nvSpPr>
                <p:spPr>
                  <a:xfrm>
                    <a:off x="6187251" y="3197415"/>
                    <a:ext cx="2566774" cy="66883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Inventory scaling</a:t>
                    </a:r>
                  </a:p>
                  <a:p>
                    <a:pPr algn="ct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it-IT" sz="16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𝑚</m:t>
                              </m:r>
                            </m:e>
                            <m:sub>
                              <m:r>
                                <m:rPr>
                                  <m:sty m:val="p"/>
                                </m:rPr>
                                <a:rPr lang="it-IT" sz="1600" b="0" i="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f</m:t>
                              </m:r>
                              <m:r>
                                <a:rPr lang="it-IT" sz="1600" b="0" i="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r>
                                <m:rPr>
                                  <m:sty m:val="p"/>
                                </m:rPr>
                                <a:rPr lang="it-IT" sz="1600" b="0" i="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i</m:t>
                              </m:r>
                            </m:sub>
                          </m:sSub>
                          <m:r>
                            <a:rPr lang="it-IT" sz="16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it-IT" sz="16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ctrlPr>
                            </m:sSubPr>
                            <m:e>
                              <m:r>
                                <a:rPr lang="it-IT" sz="16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𝛼</m:t>
                              </m:r>
                            </m:e>
                            <m:sub>
                              <m:r>
                                <m:rPr>
                                  <m:sty m:val="p"/>
                                </m:rPr>
                                <a:rPr lang="it-IT" sz="1600" b="0" i="0"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i</m:t>
                              </m:r>
                            </m:sub>
                          </m:sSub>
                          <m:r>
                            <a:rPr lang="it-IT" sz="1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it-IT" sz="1600" b="0" i="1" smtClean="0">
                              <a:solidFill>
                                <a:schemeClr val="tx1"/>
                              </a:solidFill>
                              <a:latin typeface="Cambria Math" panose="02040503050406030204" pitchFamily="18" charset="0"/>
                              <a:ea typeface="Cambria" panose="02040503050406030204" pitchFamily="18" charset="0"/>
                              <a:cs typeface="Times New Roman" panose="02020603050405020304" pitchFamily="18" charset="0"/>
                            </a:rPr>
                            <m:t>𝑊</m:t>
                          </m:r>
                        </m:oMath>
                      </m:oMathPara>
                    </a14:m>
                    <a:endParaRPr lang="en-US" sz="16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5" name="Rettangolo arrotondato 44"/>
                  <p:cNvSpPr>
                    <a:spLocks noRot="1" noChangeAspect="1" noMove="1" noResize="1" noEditPoints="1" noAdjustHandles="1" noChangeArrowheads="1" noChangeShapeType="1" noTextEdit="1"/>
                  </p:cNvSpPr>
                  <p:nvPr/>
                </p:nvSpPr>
                <p:spPr>
                  <a:xfrm>
                    <a:off x="6187251" y="3197415"/>
                    <a:ext cx="2566774" cy="668836"/>
                  </a:xfrm>
                  <a:prstGeom prst="roundRect">
                    <a:avLst/>
                  </a:prstGeom>
                  <a:blipFill>
                    <a:blip r:embed="rId4"/>
                    <a:stretch>
                      <a:fillRect/>
                    </a:stretch>
                  </a:blipFill>
                  <a:ln w="12700">
                    <a:noFill/>
                  </a:ln>
                </p:spPr>
                <p:txBody>
                  <a:bodyPr/>
                  <a:lstStyle/>
                  <a:p>
                    <a:r>
                      <a:rPr lang="en-US">
                        <a:noFill/>
                      </a:rPr>
                      <a:t> </a:t>
                    </a:r>
                  </a:p>
                </p:txBody>
              </p:sp>
            </mc:Fallback>
          </mc:AlternateContent>
          <p:sp>
            <p:nvSpPr>
              <p:cNvPr id="46" name="Rettangolo arrotondato 45"/>
              <p:cNvSpPr/>
              <p:nvPr/>
            </p:nvSpPr>
            <p:spPr>
              <a:xfrm>
                <a:off x="9009196" y="2935925"/>
                <a:ext cx="2492186" cy="119181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LCA model</a:t>
                </a:r>
              </a:p>
              <a:p>
                <a:pPr algn="ctr"/>
                <a:r>
                  <a:rPr lang="en-US" sz="16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Cradle-to-gate LCA of energy systems at different sizes</a:t>
                </a:r>
              </a:p>
            </p:txBody>
          </p:sp>
          <p:cxnSp>
            <p:nvCxnSpPr>
              <p:cNvPr id="52" name="Connettore 2 51"/>
              <p:cNvCxnSpPr/>
              <p:nvPr/>
            </p:nvCxnSpPr>
            <p:spPr>
              <a:xfrm>
                <a:off x="8394025" y="3542131"/>
                <a:ext cx="720000"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4" name="Connettore 2 53"/>
              <p:cNvCxnSpPr/>
              <p:nvPr/>
            </p:nvCxnSpPr>
            <p:spPr>
              <a:xfrm>
                <a:off x="5005475" y="2468222"/>
                <a:ext cx="1466022" cy="1063611"/>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flipV="1">
                <a:off x="5005475" y="3531833"/>
                <a:ext cx="1466022" cy="1249876"/>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CasellaDiTesto 58"/>
                  <p:cNvSpPr txBox="1"/>
                  <p:nvPr/>
                </p:nvSpPr>
                <p:spPr>
                  <a:xfrm>
                    <a:off x="3647348" y="4511656"/>
                    <a:ext cx="2364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𝛼</m:t>
                              </m:r>
                            </m:e>
                            <m:sub>
                              <m:r>
                                <a:rPr lang="it-IT" sz="1600" b="0" i="1" smtClean="0">
                                  <a:latin typeface="Cambria Math" panose="02040503050406030204" pitchFamily="18" charset="0"/>
                                </a:rPr>
                                <m:t>𝑖</m:t>
                              </m:r>
                            </m:sub>
                          </m:sSub>
                        </m:oMath>
                      </m:oMathPara>
                    </a14:m>
                    <a:endParaRPr lang="en-US" sz="1600" dirty="0"/>
                  </a:p>
                </p:txBody>
              </p:sp>
            </mc:Choice>
            <mc:Fallback xmlns="">
              <p:sp>
                <p:nvSpPr>
                  <p:cNvPr id="59" name="CasellaDiTesto 58"/>
                  <p:cNvSpPr txBox="1">
                    <a:spLocks noRot="1" noChangeAspect="1" noMove="1" noResize="1" noEditPoints="1" noAdjustHandles="1" noChangeArrowheads="1" noChangeShapeType="1" noTextEdit="1"/>
                  </p:cNvSpPr>
                  <p:nvPr/>
                </p:nvSpPr>
                <p:spPr>
                  <a:xfrm>
                    <a:off x="3647348" y="4511656"/>
                    <a:ext cx="236475" cy="246221"/>
                  </a:xfrm>
                  <a:prstGeom prst="rect">
                    <a:avLst/>
                  </a:prstGeom>
                  <a:blipFill>
                    <a:blip r:embed="rId5"/>
                    <a:stretch>
                      <a:fillRect l="-10256" r="-5128" b="-17500"/>
                    </a:stretch>
                  </a:blipFill>
                </p:spPr>
                <p:txBody>
                  <a:bodyPr/>
                  <a:lstStyle/>
                  <a:p>
                    <a:r>
                      <a:rPr lang="en-US">
                        <a:noFill/>
                      </a:rPr>
                      <a:t> </a:t>
                    </a:r>
                  </a:p>
                </p:txBody>
              </p:sp>
            </mc:Fallback>
          </mc:AlternateContent>
        </p:grpSp>
      </p:grpSp>
      <p:sp>
        <p:nvSpPr>
          <p:cNvPr id="28" name="Titolo 1"/>
          <p:cNvSpPr txBox="1">
            <a:spLocks/>
          </p:cNvSpPr>
          <p:nvPr/>
        </p:nvSpPr>
        <p:spPr>
          <a:xfrm>
            <a:off x="788919" y="304663"/>
            <a:ext cx="546142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smtClean="0">
                <a:latin typeface="Times New Roman" panose="02020603050405020304" pitchFamily="18" charset="0"/>
                <a:cs typeface="Times New Roman" panose="02020603050405020304" pitchFamily="18" charset="0"/>
              </a:rPr>
              <a:t>Scaling of LCA</a:t>
            </a:r>
            <a:endParaRPr lang="it-IT"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956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a:srcRect l="13368" r="43492"/>
          <a:stretch/>
        </p:blipFill>
        <p:spPr>
          <a:xfrm>
            <a:off x="875669" y="411481"/>
            <a:ext cx="3595084" cy="5436000"/>
          </a:xfrm>
          <a:prstGeom prst="rect">
            <a:avLst/>
          </a:prstGeom>
        </p:spPr>
      </p:pic>
      <p:sp>
        <p:nvSpPr>
          <p:cNvPr id="2" name="Titolo 1"/>
          <p:cNvSpPr>
            <a:spLocks noGrp="1"/>
          </p:cNvSpPr>
          <p:nvPr>
            <p:ph type="title"/>
          </p:nvPr>
        </p:nvSpPr>
        <p:spPr>
          <a:xfrm>
            <a:off x="780082" y="-123986"/>
            <a:ext cx="5461428" cy="1325563"/>
          </a:xfrm>
        </p:spPr>
        <p:txBody>
          <a:bodyPr>
            <a:normAutofit/>
          </a:bodyPr>
          <a:lstStyle/>
          <a:p>
            <a:r>
              <a:rPr lang="it-IT" sz="2400" b="1" dirty="0" err="1" smtClean="0">
                <a:latin typeface="Times New Roman" panose="02020603050405020304" pitchFamily="18" charset="0"/>
                <a:cs typeface="Times New Roman" panose="02020603050405020304" pitchFamily="18" charset="0"/>
              </a:rPr>
              <a:t>Scaling</a:t>
            </a:r>
            <a:r>
              <a:rPr lang="it-IT" sz="2400" b="1" dirty="0" smtClean="0">
                <a:latin typeface="Times New Roman" panose="02020603050405020304" pitchFamily="18" charset="0"/>
                <a:cs typeface="Times New Roman" panose="02020603050405020304" pitchFamily="18" charset="0"/>
              </a:rPr>
              <a:t> of LCA</a:t>
            </a:r>
            <a:endParaRPr lang="it-IT" sz="2400" b="1"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139" y="1201577"/>
            <a:ext cx="6715338" cy="4392000"/>
          </a:xfrm>
          <a:prstGeom prst="rect">
            <a:avLst/>
          </a:prstGeom>
          <a:noFill/>
          <a:ln>
            <a:noFill/>
          </a:ln>
        </p:spPr>
      </p:pic>
      <p:sp>
        <p:nvSpPr>
          <p:cNvPr id="3" name="CasellaDiTesto 2"/>
          <p:cNvSpPr txBox="1"/>
          <p:nvPr/>
        </p:nvSpPr>
        <p:spPr>
          <a:xfrm>
            <a:off x="1021820" y="5752888"/>
            <a:ext cx="2221294" cy="338554"/>
          </a:xfrm>
          <a:prstGeom prst="rect">
            <a:avLst/>
          </a:prstGeom>
          <a:noFill/>
        </p:spPr>
        <p:txBody>
          <a:bodyPr wrap="square" rtlCol="0">
            <a:spAutoFit/>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Materials composition</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9" name="CasellaDiTesto 8"/>
          <p:cNvSpPr txBox="1"/>
          <p:nvPr/>
        </p:nvSpPr>
        <p:spPr>
          <a:xfrm>
            <a:off x="8310508" y="1748447"/>
            <a:ext cx="1183337" cy="338554"/>
          </a:xfrm>
          <a:prstGeom prst="rect">
            <a:avLst/>
          </a:prstGeom>
          <a:noFill/>
        </p:spPr>
        <p:txBody>
          <a:bodyPr wrap="none" rtlCol="0">
            <a:spAutoFit/>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Scaling law</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159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noGrp="1" noChangeAspect="1"/>
          </p:cNvGraphicFramePr>
          <p:nvPr>
            <p:extLst>
              <p:ext uri="{D42A27DB-BD31-4B8C-83A1-F6EECF244321}">
                <p14:modId xmlns:p14="http://schemas.microsoft.com/office/powerpoint/2010/main" val="2327088849"/>
              </p:ext>
            </p:extLst>
          </p:nvPr>
        </p:nvGraphicFramePr>
        <p:xfrm>
          <a:off x="681176" y="877407"/>
          <a:ext cx="4246358" cy="27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afico 2"/>
          <p:cNvGraphicFramePr>
            <a:graphicFrameLocks noGrp="1" noChangeAspect="1"/>
          </p:cNvGraphicFramePr>
          <p:nvPr>
            <p:extLst>
              <p:ext uri="{D42A27DB-BD31-4B8C-83A1-F6EECF244321}">
                <p14:modId xmlns:p14="http://schemas.microsoft.com/office/powerpoint/2010/main" val="177729560"/>
              </p:ext>
            </p:extLst>
          </p:nvPr>
        </p:nvGraphicFramePr>
        <p:xfrm>
          <a:off x="7285422" y="877407"/>
          <a:ext cx="4244027" cy="27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afico 3"/>
          <p:cNvGraphicFramePr>
            <a:graphicFrameLocks noGrp="1" noChangeAspect="1"/>
          </p:cNvGraphicFramePr>
          <p:nvPr>
            <p:extLst>
              <p:ext uri="{D42A27DB-BD31-4B8C-83A1-F6EECF244321}">
                <p14:modId xmlns:p14="http://schemas.microsoft.com/office/powerpoint/2010/main" val="1111788165"/>
              </p:ext>
            </p:extLst>
          </p:nvPr>
        </p:nvGraphicFramePr>
        <p:xfrm>
          <a:off x="4093343" y="3351488"/>
          <a:ext cx="4244027" cy="2772000"/>
        </p:xfrm>
        <a:graphic>
          <a:graphicData uri="http://schemas.openxmlformats.org/drawingml/2006/chart">
            <c:chart xmlns:c="http://schemas.openxmlformats.org/drawingml/2006/chart" xmlns:r="http://schemas.openxmlformats.org/officeDocument/2006/relationships" r:id="rId5"/>
          </a:graphicData>
        </a:graphic>
      </p:graphicFrame>
      <p:sp>
        <p:nvSpPr>
          <p:cNvPr id="5" name="CasellaDiTesto 4"/>
          <p:cNvSpPr txBox="1"/>
          <p:nvPr/>
        </p:nvSpPr>
        <p:spPr>
          <a:xfrm>
            <a:off x="742401" y="288101"/>
            <a:ext cx="10657889" cy="46166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CED impact curves vs. technology size</a:t>
            </a:r>
          </a:p>
        </p:txBody>
      </p:sp>
    </p:spTree>
    <p:extLst>
      <p:ext uri="{BB962C8B-B14F-4D97-AF65-F5344CB8AC3E}">
        <p14:creationId xmlns:p14="http://schemas.microsoft.com/office/powerpoint/2010/main" val="549910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a:stretch>
            <a:fillRect/>
          </a:stretch>
        </p:blipFill>
        <p:spPr>
          <a:xfrm>
            <a:off x="283220" y="1224073"/>
            <a:ext cx="3854094" cy="2520000"/>
          </a:xfrm>
          <a:prstGeom prst="rect">
            <a:avLst/>
          </a:prstGeom>
        </p:spPr>
      </p:pic>
      <p:pic>
        <p:nvPicPr>
          <p:cNvPr id="12" name="Immagine 11"/>
          <p:cNvPicPr>
            <a:picLocks noChangeAspect="1"/>
          </p:cNvPicPr>
          <p:nvPr/>
        </p:nvPicPr>
        <p:blipFill>
          <a:blip r:embed="rId4"/>
          <a:stretch>
            <a:fillRect/>
          </a:stretch>
        </p:blipFill>
        <p:spPr>
          <a:xfrm>
            <a:off x="4137314" y="1224073"/>
            <a:ext cx="3854094" cy="2520000"/>
          </a:xfrm>
          <a:prstGeom prst="rect">
            <a:avLst/>
          </a:prstGeom>
        </p:spPr>
      </p:pic>
      <p:pic>
        <p:nvPicPr>
          <p:cNvPr id="13" name="Immagine 12"/>
          <p:cNvPicPr>
            <a:picLocks noChangeAspect="1"/>
          </p:cNvPicPr>
          <p:nvPr/>
        </p:nvPicPr>
        <p:blipFill>
          <a:blip r:embed="rId5"/>
          <a:stretch>
            <a:fillRect/>
          </a:stretch>
        </p:blipFill>
        <p:spPr>
          <a:xfrm>
            <a:off x="7991408" y="1224073"/>
            <a:ext cx="3854094" cy="2520000"/>
          </a:xfrm>
          <a:prstGeom prst="rect">
            <a:avLst/>
          </a:prstGeom>
        </p:spPr>
      </p:pic>
      <p:sp>
        <p:nvSpPr>
          <p:cNvPr id="17" name="CasellaDiTesto 16"/>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Case study – University campus</a:t>
            </a:r>
            <a:endParaRPr lang="en-US" sz="2400" dirty="0">
              <a:latin typeface="Times New Roman" panose="02020603050405020304" pitchFamily="18" charset="0"/>
              <a:cs typeface="Times New Roman" panose="02020603050405020304" pitchFamily="18" charset="0"/>
            </a:endParaRPr>
          </a:p>
        </p:txBody>
      </p:sp>
      <p:sp>
        <p:nvSpPr>
          <p:cNvPr id="18" name="Rettangolo 17"/>
          <p:cNvSpPr/>
          <p:nvPr/>
        </p:nvSpPr>
        <p:spPr>
          <a:xfrm>
            <a:off x="3812488" y="903076"/>
            <a:ext cx="5021567" cy="369332"/>
          </a:xfrm>
          <a:prstGeom prst="rect">
            <a:avLst/>
          </a:prstGeom>
        </p:spPr>
        <p:txBody>
          <a:bodyPr wrap="none">
            <a:spAutoFit/>
          </a:bodyPr>
          <a:lstStyle/>
          <a:p>
            <a:r>
              <a:rPr lang="en-GB" u="sng" dirty="0" smtClean="0">
                <a:latin typeface="Times New Roman" panose="02020603050405020304" pitchFamily="18" charset="0"/>
                <a:ea typeface="SimSun" panose="02010600030101010101" pitchFamily="2" charset="-122"/>
                <a:cs typeface="Times New Roman" panose="02020603050405020304" pitchFamily="18" charset="0"/>
              </a:rPr>
              <a:t>hourly heating, cooling and </a:t>
            </a:r>
            <a:r>
              <a:rPr lang="en-GB" u="sng" dirty="0">
                <a:latin typeface="Times New Roman" panose="02020603050405020304" pitchFamily="18" charset="0"/>
                <a:ea typeface="SimSun" panose="02010600030101010101" pitchFamily="2" charset="-122"/>
                <a:cs typeface="Times New Roman" panose="02020603050405020304" pitchFamily="18" charset="0"/>
              </a:rPr>
              <a:t>electric energy demands</a:t>
            </a:r>
            <a:endParaRPr lang="it-IT" u="sng"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2989" y="3609977"/>
            <a:ext cx="3302400" cy="2476800"/>
          </a:xfrm>
          <a:prstGeom prst="rect">
            <a:avLst/>
          </a:prstGeom>
        </p:spPr>
      </p:pic>
      <p:pic>
        <p:nvPicPr>
          <p:cNvPr id="8" name="Immagin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5718" y="3609977"/>
            <a:ext cx="3329947" cy="2497460"/>
          </a:xfrm>
          <a:prstGeom prst="rect">
            <a:avLst/>
          </a:prstGeom>
        </p:spPr>
      </p:pic>
    </p:spTree>
    <p:extLst>
      <p:ext uri="{BB962C8B-B14F-4D97-AF65-F5344CB8AC3E}">
        <p14:creationId xmlns:p14="http://schemas.microsoft.com/office/powerpoint/2010/main" val="2902681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12530" y="2850529"/>
            <a:ext cx="1207382" cy="523220"/>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Europe </a:t>
            </a:r>
          </a:p>
          <a:p>
            <a:pPr algn="ctr"/>
            <a:r>
              <a:rPr lang="en-US" sz="1400" b="1" dirty="0" smtClean="0">
                <a:latin typeface="Times New Roman" panose="02020603050405020304" pitchFamily="18" charset="0"/>
                <a:cs typeface="Times New Roman" panose="02020603050405020304" pitchFamily="18" charset="0"/>
              </a:rPr>
              <a:t>2020 strategy</a:t>
            </a:r>
            <a:endParaRPr lang="en-US" sz="1400" b="1"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1156165" y="3575857"/>
            <a:ext cx="2275109" cy="2246769"/>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 20 % reduction in GHG </a:t>
            </a:r>
            <a:r>
              <a:rPr lang="en-US" sz="1400" dirty="0" smtClean="0">
                <a:latin typeface="Times New Roman" panose="02020603050405020304" pitchFamily="18" charset="0"/>
                <a:cs typeface="Times New Roman" panose="02020603050405020304" pitchFamily="18" charset="0"/>
              </a:rPr>
              <a:t>emissions compared with 1990 levels;</a:t>
            </a:r>
          </a:p>
          <a:p>
            <a:pPr marL="285750" indent="-285750">
              <a:buFont typeface="Arial" panose="020B0604020202020204" pitchFamily="34" charset="0"/>
              <a:buChar char="•"/>
            </a:pPr>
            <a:endParaRPr lang="en-US" sz="1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 20 % share of renewable </a:t>
            </a:r>
            <a:r>
              <a:rPr lang="en-US" sz="1400" dirty="0" smtClean="0">
                <a:latin typeface="Times New Roman" panose="02020603050405020304" pitchFamily="18" charset="0"/>
                <a:cs typeface="Times New Roman" panose="02020603050405020304" pitchFamily="18" charset="0"/>
              </a:rPr>
              <a:t>energy</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solidFill>
                  <a:srgbClr val="000000"/>
                </a:solidFill>
                <a:latin typeface="Times New Roman" panose="02020603050405020304" pitchFamily="18" charset="0"/>
                <a:cs typeface="Times New Roman" panose="02020603050405020304" pitchFamily="18" charset="0"/>
              </a:rPr>
              <a:t>A 20 % improvement in energy </a:t>
            </a:r>
            <a:r>
              <a:rPr lang="en-US" sz="1400" dirty="0" smtClean="0">
                <a:solidFill>
                  <a:srgbClr val="000000"/>
                </a:solidFill>
                <a:latin typeface="Times New Roman" panose="02020603050405020304" pitchFamily="18" charset="0"/>
                <a:cs typeface="Times New Roman" panose="02020603050405020304" pitchFamily="18" charset="0"/>
              </a:rPr>
              <a:t>efficiency</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8" name="CasellaDiTesto 7"/>
          <p:cNvSpPr txBox="1"/>
          <p:nvPr/>
        </p:nvSpPr>
        <p:spPr>
          <a:xfrm>
            <a:off x="9441751" y="2832715"/>
            <a:ext cx="1207382" cy="523220"/>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Europe </a:t>
            </a:r>
          </a:p>
          <a:p>
            <a:pPr algn="ctr"/>
            <a:r>
              <a:rPr lang="en-US" sz="1400" b="1" dirty="0" smtClean="0">
                <a:latin typeface="Times New Roman" panose="02020603050405020304" pitchFamily="18" charset="0"/>
                <a:cs typeface="Times New Roman" panose="02020603050405020304" pitchFamily="18" charset="0"/>
              </a:rPr>
              <a:t>2030 strategy</a:t>
            </a:r>
            <a:endParaRPr lang="en-US" sz="1400" b="1" dirty="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8834197" y="3575857"/>
            <a:ext cx="2171249" cy="2246769"/>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At </a:t>
            </a:r>
            <a:r>
              <a:rPr lang="en-US" sz="1400" dirty="0">
                <a:latin typeface="Times New Roman" panose="02020603050405020304" pitchFamily="18" charset="0"/>
                <a:cs typeface="Times New Roman" panose="02020603050405020304" pitchFamily="18" charset="0"/>
              </a:rPr>
              <a:t>least a 40 % cut in GHG </a:t>
            </a:r>
            <a:r>
              <a:rPr lang="en-US" sz="1400" dirty="0" smtClean="0">
                <a:latin typeface="Times New Roman" panose="02020603050405020304" pitchFamily="18" charset="0"/>
                <a:cs typeface="Times New Roman" panose="02020603050405020304" pitchFamily="18" charset="0"/>
              </a:rPr>
              <a:t>emissions (from </a:t>
            </a:r>
            <a:r>
              <a:rPr lang="en-US" sz="1400" dirty="0">
                <a:latin typeface="Times New Roman" panose="02020603050405020304" pitchFamily="18" charset="0"/>
                <a:cs typeface="Times New Roman" panose="02020603050405020304" pitchFamily="18" charset="0"/>
              </a:rPr>
              <a:t>1990 </a:t>
            </a:r>
            <a:r>
              <a:rPr lang="en-US" sz="1400" dirty="0" smtClean="0">
                <a:latin typeface="Times New Roman" panose="02020603050405020304" pitchFamily="18" charset="0"/>
                <a:cs typeface="Times New Roman" panose="02020603050405020304" pitchFamily="18" charset="0"/>
              </a:rPr>
              <a:t>levels)</a:t>
            </a:r>
          </a:p>
          <a:p>
            <a:pPr marL="285750" indent="-285750">
              <a:buFont typeface="Arial" panose="020B0604020202020204" pitchFamily="34" charset="0"/>
              <a:buChar char="•"/>
            </a:pPr>
            <a:endParaRPr lang="en-US" sz="1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At least 32 % share for renewable </a:t>
            </a:r>
            <a:r>
              <a:rPr lang="en-US" sz="1400" dirty="0" smtClean="0">
                <a:latin typeface="Times New Roman" panose="02020603050405020304" pitchFamily="18" charset="0"/>
                <a:cs typeface="Times New Roman" panose="02020603050405020304" pitchFamily="18" charset="0"/>
              </a:rPr>
              <a:t>energy</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At least a 32.5 % improvement in energy </a:t>
            </a:r>
            <a:r>
              <a:rPr lang="en-US" sz="1400" dirty="0" smtClean="0">
                <a:latin typeface="Times New Roman" panose="02020603050405020304" pitchFamily="18" charset="0"/>
                <a:cs typeface="Times New Roman" panose="02020603050405020304" pitchFamily="18" charset="0"/>
              </a:rPr>
              <a:t>efficiency</a:t>
            </a:r>
            <a:endParaRPr lang="en-US" sz="1400" dirty="0">
              <a:latin typeface="Times New Roman" panose="02020603050405020304" pitchFamily="18" charset="0"/>
              <a:cs typeface="Times New Roman" panose="02020603050405020304" pitchFamily="18" charset="0"/>
            </a:endParaRPr>
          </a:p>
        </p:txBody>
      </p:sp>
      <p:sp>
        <p:nvSpPr>
          <p:cNvPr id="12" name="Freccia a destra 11"/>
          <p:cNvSpPr/>
          <p:nvPr/>
        </p:nvSpPr>
        <p:spPr>
          <a:xfrm>
            <a:off x="4929509" y="4634830"/>
            <a:ext cx="2406453" cy="244962"/>
          </a:xfrm>
          <a:prstGeom prst="rightArrow">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7044" y="1740480"/>
            <a:ext cx="1110049" cy="1110049"/>
          </a:xfrm>
          <a:prstGeom prst="rect">
            <a:avLst/>
          </a:prstGeom>
        </p:spPr>
      </p:pic>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0418" y="1758381"/>
            <a:ext cx="1110049" cy="1110049"/>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0273" y="1461022"/>
            <a:ext cx="3208298" cy="2126164"/>
          </a:xfrm>
          <a:prstGeom prst="rect">
            <a:avLst/>
          </a:prstGeom>
        </p:spPr>
      </p:pic>
      <p:sp>
        <p:nvSpPr>
          <p:cNvPr id="4" name="CasellaDiTesto 3"/>
          <p:cNvSpPr txBox="1"/>
          <p:nvPr/>
        </p:nvSpPr>
        <p:spPr>
          <a:xfrm>
            <a:off x="4540273" y="943665"/>
            <a:ext cx="3184927"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Environmental impacts</a:t>
            </a:r>
            <a:endParaRPr lang="en-US" b="1" dirty="0">
              <a:latin typeface="Times New Roman" panose="02020603050405020304" pitchFamily="18" charset="0"/>
              <a:cs typeface="Times New Roman" panose="02020603050405020304" pitchFamily="18" charset="0"/>
            </a:endParaRPr>
          </a:p>
        </p:txBody>
      </p:sp>
      <p:sp>
        <p:nvSpPr>
          <p:cNvPr id="13" name="CasellaDiTesto 12"/>
          <p:cNvSpPr txBox="1"/>
          <p:nvPr/>
        </p:nvSpPr>
        <p:spPr>
          <a:xfrm>
            <a:off x="5791218" y="4338780"/>
            <a:ext cx="65274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2014</a:t>
            </a:r>
          </a:p>
        </p:txBody>
      </p:sp>
      <p:sp>
        <p:nvSpPr>
          <p:cNvPr id="14" name="CasellaDiTesto 13"/>
          <p:cNvSpPr txBox="1"/>
          <p:nvPr/>
        </p:nvSpPr>
        <p:spPr>
          <a:xfrm>
            <a:off x="775607" y="246266"/>
            <a:ext cx="3081228"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P</a:t>
            </a:r>
            <a:r>
              <a:rPr lang="en-US" sz="2800" b="1" dirty="0" smtClean="0">
                <a:latin typeface="Times New Roman" panose="02020603050405020304" pitchFamily="18" charset="0"/>
                <a:cs typeface="Times New Roman" panose="02020603050405020304" pitchFamily="18" charset="0"/>
              </a:rPr>
              <a:t>roblem statement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10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asellaDiTesto 27"/>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Optimization – Genetic algorithm </a:t>
            </a:r>
            <a:endParaRPr lang="en-US" sz="2400" dirty="0">
              <a:latin typeface="Times New Roman" panose="02020603050405020304" pitchFamily="18" charset="0"/>
              <a:cs typeface="Times New Roman" panose="02020603050405020304" pitchFamily="18" charset="0"/>
            </a:endParaRPr>
          </a:p>
        </p:txBody>
      </p:sp>
      <p:sp>
        <p:nvSpPr>
          <p:cNvPr id="5" name="Rettangolo arrotondato 4"/>
          <p:cNvSpPr/>
          <p:nvPr/>
        </p:nvSpPr>
        <p:spPr>
          <a:xfrm>
            <a:off x="4804187" y="2419337"/>
            <a:ext cx="3276000" cy="340519"/>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Population of individuals</a:t>
            </a:r>
          </a:p>
        </p:txBody>
      </p:sp>
      <p:sp>
        <p:nvSpPr>
          <p:cNvPr id="6" name="Rettangolo arrotondato 5"/>
          <p:cNvSpPr/>
          <p:nvPr/>
        </p:nvSpPr>
        <p:spPr>
          <a:xfrm>
            <a:off x="2914187" y="977293"/>
            <a:ext cx="7056000" cy="1214517"/>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Decision variables</a:t>
            </a:r>
          </a:p>
          <a:p>
            <a:pPr algn="ct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{PV, CHP, </a:t>
            </a:r>
            <a:r>
              <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GB, ASHP</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CC, </a:t>
            </a:r>
            <a:r>
              <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AC, TES</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ct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{A</a:t>
            </a:r>
            <a:r>
              <a:rPr lang="en-US" sz="1400" baseline="-250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PV</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CL</a:t>
            </a:r>
            <a:r>
              <a:rPr lang="en-US" sz="1400" baseline="-250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CHP</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CL</a:t>
            </a:r>
            <a:r>
              <a:rPr lang="en-US" sz="1400" baseline="-25000" dirty="0">
                <a:solidFill>
                  <a:schemeClr val="tx1"/>
                </a:solidFill>
                <a:latin typeface="Cambria" panose="02040503050406030204" pitchFamily="18" charset="0"/>
                <a:ea typeface="Cambria" panose="02040503050406030204" pitchFamily="18" charset="0"/>
                <a:cs typeface="Times New Roman" panose="02020603050405020304" pitchFamily="18" charset="0"/>
              </a:rPr>
              <a:t>GB</a:t>
            </a:r>
            <a:r>
              <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CL</a:t>
            </a:r>
            <a:r>
              <a:rPr lang="en-US" sz="1400" baseline="-250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ASHP </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CL</a:t>
            </a:r>
            <a:r>
              <a:rPr lang="en-US" sz="1400" baseline="-250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CC</a:t>
            </a:r>
            <a:r>
              <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CL</a:t>
            </a:r>
            <a:r>
              <a:rPr lang="en-US" sz="1400" baseline="-25000" dirty="0">
                <a:solidFill>
                  <a:schemeClr val="tx1"/>
                </a:solidFill>
                <a:latin typeface="Cambria" panose="02040503050406030204" pitchFamily="18" charset="0"/>
                <a:ea typeface="Cambria" panose="02040503050406030204" pitchFamily="18" charset="0"/>
                <a:cs typeface="Times New Roman" panose="02020603050405020304" pitchFamily="18" charset="0"/>
              </a:rPr>
              <a:t>AC</a:t>
            </a:r>
            <a:r>
              <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CL</a:t>
            </a:r>
            <a:r>
              <a:rPr lang="en-US" sz="1400" baseline="-250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TES</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ct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a:t>
            </a:r>
            <a:r>
              <a:rPr lang="en-US" sz="14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Nb</a:t>
            </a:r>
            <a:r>
              <a:rPr lang="en-US" sz="1400" baseline="-250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PV,panels</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4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Nb</a:t>
            </a:r>
            <a:r>
              <a:rPr lang="en-US" sz="1400" baseline="-250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CHP,CL</a:t>
            </a:r>
            <a:r>
              <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Nb</a:t>
            </a:r>
            <a:r>
              <a:rPr lang="en-US" sz="1400" baseline="-250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GB,CL</a:t>
            </a:r>
            <a:r>
              <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r>
              <a:rPr lang="en-US" sz="1400" baseline="-250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4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Nb</a:t>
            </a:r>
            <a:r>
              <a:rPr lang="en-US" sz="1400" baseline="-250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ASHP,CL</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4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Nb</a:t>
            </a:r>
            <a:r>
              <a:rPr lang="en-US" sz="1400" baseline="-250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CC,CL</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Nb</a:t>
            </a:r>
            <a:r>
              <a:rPr lang="en-US" sz="1400" baseline="-250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AC,CL</a:t>
            </a:r>
            <a:r>
              <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Nb</a:t>
            </a:r>
            <a:r>
              <a:rPr lang="en-US" sz="1400" baseline="-250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TES,CL</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1400" baseline="-250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ctr"/>
            <a:endParaRPr lang="en-US" sz="1400" baseline="-250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Rettangolo arrotondato 6"/>
          <p:cNvSpPr/>
          <p:nvPr/>
        </p:nvSpPr>
        <p:spPr>
          <a:xfrm>
            <a:off x="5200187" y="5310019"/>
            <a:ext cx="2484000" cy="578882"/>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Objective function</a:t>
            </a:r>
          </a:p>
          <a:p>
            <a:pPr algn="ctr"/>
            <a:r>
              <a:rPr lang="en-US" sz="1400" i="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PE + </a:t>
            </a:r>
            <a:r>
              <a:rPr lang="en-US" sz="1400" i="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CED</a:t>
            </a:r>
            <a:r>
              <a:rPr lang="en-US" sz="1400" baseline="-250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tot</a:t>
            </a:r>
            <a:endParaRPr lang="en-US" sz="1400" baseline="-250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Rombo 7"/>
          <p:cNvSpPr>
            <a:spLocks/>
          </p:cNvSpPr>
          <p:nvPr/>
        </p:nvSpPr>
        <p:spPr>
          <a:xfrm>
            <a:off x="1056231" y="4327558"/>
            <a:ext cx="2988000" cy="855940"/>
          </a:xfrm>
          <a:prstGeom prst="diamon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4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Convergence check</a:t>
            </a:r>
            <a:endPar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Rettangolo arrotondato 8"/>
          <p:cNvSpPr/>
          <p:nvPr/>
        </p:nvSpPr>
        <p:spPr>
          <a:xfrm>
            <a:off x="1431252" y="3166969"/>
            <a:ext cx="2235341" cy="578882"/>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MIGA operators</a:t>
            </a:r>
          </a:p>
          <a:p>
            <a:pPr algn="ct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New population</a:t>
            </a:r>
            <a:endPar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12" name="Connettore 4 11"/>
          <p:cNvCxnSpPr>
            <a:stCxn id="9" idx="0"/>
            <a:endCxn id="6" idx="1"/>
          </p:cNvCxnSpPr>
          <p:nvPr/>
        </p:nvCxnSpPr>
        <p:spPr>
          <a:xfrm rot="5400000" flipH="1" flipV="1">
            <a:off x="1940347" y="2193129"/>
            <a:ext cx="1582417" cy="365264"/>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ttangolo arrotondato 12"/>
          <p:cNvSpPr/>
          <p:nvPr/>
        </p:nvSpPr>
        <p:spPr>
          <a:xfrm>
            <a:off x="1396923" y="5744318"/>
            <a:ext cx="2304000" cy="340519"/>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Optimal solution</a:t>
            </a:r>
            <a:endParaRPr lang="en-US" sz="14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4" name="CasellaDiTesto 13"/>
          <p:cNvSpPr txBox="1"/>
          <p:nvPr/>
        </p:nvSpPr>
        <p:spPr>
          <a:xfrm>
            <a:off x="2114197" y="5310019"/>
            <a:ext cx="436594" cy="307777"/>
          </a:xfrm>
          <a:prstGeom prst="rect">
            <a:avLst/>
          </a:prstGeom>
          <a:noFill/>
          <a:ln w="25400">
            <a:noFill/>
          </a:ln>
        </p:spPr>
        <p:txBody>
          <a:bodyPr wrap="none" rtlCol="0">
            <a:spAutoFit/>
          </a:bodyPr>
          <a:lstStyle/>
          <a:p>
            <a:pPr algn="ctr"/>
            <a:r>
              <a:rPr lang="en-US" sz="1400" dirty="0" smtClean="0">
                <a:latin typeface="Cambria" panose="02040503050406030204" pitchFamily="18" charset="0"/>
                <a:ea typeface="Cambria" panose="02040503050406030204" pitchFamily="18" charset="0"/>
                <a:cs typeface="Times New Roman" panose="02020603050405020304" pitchFamily="18" charset="0"/>
              </a:rPr>
              <a:t>Yes</a:t>
            </a:r>
            <a:endParaRPr lang="en-US" sz="14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5" name="CasellaDiTesto 14"/>
          <p:cNvSpPr txBox="1"/>
          <p:nvPr/>
        </p:nvSpPr>
        <p:spPr>
          <a:xfrm>
            <a:off x="814642" y="4433278"/>
            <a:ext cx="401071" cy="307777"/>
          </a:xfrm>
          <a:prstGeom prst="rect">
            <a:avLst/>
          </a:prstGeom>
          <a:noFill/>
          <a:ln w="25400">
            <a:noFill/>
          </a:ln>
        </p:spPr>
        <p:txBody>
          <a:bodyPr wrap="none" rtlCol="0">
            <a:spAutoFit/>
          </a:bodyPr>
          <a:lstStyle/>
          <a:p>
            <a:pPr algn="ctr"/>
            <a:r>
              <a:rPr lang="en-US" sz="1400" dirty="0" smtClean="0">
                <a:latin typeface="Cambria" panose="02040503050406030204" pitchFamily="18" charset="0"/>
                <a:ea typeface="Cambria" panose="02040503050406030204" pitchFamily="18" charset="0"/>
                <a:cs typeface="Times New Roman" panose="02020603050405020304" pitchFamily="18" charset="0"/>
              </a:rPr>
              <a:t>No</a:t>
            </a:r>
            <a:endParaRPr lang="en-US" sz="1400"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16" name="Connettore 2 15"/>
          <p:cNvCxnSpPr>
            <a:stCxn id="8" idx="2"/>
            <a:endCxn id="13" idx="0"/>
          </p:cNvCxnSpPr>
          <p:nvPr/>
        </p:nvCxnSpPr>
        <p:spPr>
          <a:xfrm flipH="1">
            <a:off x="2548923" y="5183498"/>
            <a:ext cx="1308" cy="5608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ttangolo arrotondato 16"/>
          <p:cNvSpPr/>
          <p:nvPr/>
        </p:nvSpPr>
        <p:spPr>
          <a:xfrm>
            <a:off x="4759537" y="3585756"/>
            <a:ext cx="3369597" cy="578882"/>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Operational results</a:t>
            </a:r>
          </a:p>
          <a:p>
            <a:pPr algn="ctr"/>
            <a:r>
              <a:rPr lang="en-US" sz="1400" i="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E</a:t>
            </a:r>
            <a:r>
              <a:rPr lang="en-US" sz="1400" baseline="-250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Grid,el,taken</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400" i="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E</a:t>
            </a:r>
            <a:r>
              <a:rPr lang="en-US" sz="1400" baseline="-250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a:t>
            </a:r>
            <a:r>
              <a:rPr lang="en-US" sz="1400" baseline="-250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rid,el,sent</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400" i="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V</a:t>
            </a:r>
            <a:r>
              <a:rPr lang="en-US" sz="1400" baseline="-250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fuel,CHP</a:t>
            </a:r>
            <a:r>
              <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1400" i="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V</a:t>
            </a:r>
            <a:r>
              <a:rPr lang="en-US" sz="1400" baseline="-250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fuel,GB</a:t>
            </a:r>
            <a:endPar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18" name="Connettore 4 17"/>
          <p:cNvCxnSpPr>
            <a:stCxn id="8" idx="1"/>
            <a:endCxn id="9" idx="2"/>
          </p:cNvCxnSpPr>
          <p:nvPr/>
        </p:nvCxnSpPr>
        <p:spPr>
          <a:xfrm rot="10800000" flipH="1">
            <a:off x="1056231" y="3745852"/>
            <a:ext cx="1492692" cy="1009677"/>
          </a:xfrm>
          <a:prstGeom prst="bentConnector4">
            <a:avLst>
              <a:gd name="adj1" fmla="val -15315"/>
              <a:gd name="adj2" fmla="val 7119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a:stCxn id="6" idx="2"/>
            <a:endCxn id="5" idx="0"/>
          </p:cNvCxnSpPr>
          <p:nvPr/>
        </p:nvCxnSpPr>
        <p:spPr>
          <a:xfrm>
            <a:off x="6442187" y="2191810"/>
            <a:ext cx="0" cy="2275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ttangolo arrotondato 20"/>
          <p:cNvSpPr/>
          <p:nvPr/>
        </p:nvSpPr>
        <p:spPr>
          <a:xfrm>
            <a:off x="4840373" y="4454079"/>
            <a:ext cx="3207924" cy="578882"/>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LCA model</a:t>
            </a:r>
          </a:p>
          <a:p>
            <a:pPr algn="ct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Cradle-to-gate &amp; </a:t>
            </a:r>
            <a:r>
              <a:rPr lang="en-US" sz="1400" dirty="0">
                <a:solidFill>
                  <a:schemeClr val="tx1"/>
                </a:solidFill>
                <a:latin typeface="Cambria" panose="02040503050406030204" pitchFamily="18" charset="0"/>
                <a:ea typeface="Cambria" panose="02040503050406030204" pitchFamily="18" charset="0"/>
                <a:cs typeface="Times New Roman" panose="02020603050405020304" pitchFamily="18" charset="0"/>
              </a:rPr>
              <a:t>O</a:t>
            </a: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peration </a:t>
            </a:r>
          </a:p>
        </p:txBody>
      </p:sp>
      <p:cxnSp>
        <p:nvCxnSpPr>
          <p:cNvPr id="22" name="Connettore 2 21"/>
          <p:cNvCxnSpPr>
            <a:stCxn id="29" idx="2"/>
            <a:endCxn id="17" idx="0"/>
          </p:cNvCxnSpPr>
          <p:nvPr/>
        </p:nvCxnSpPr>
        <p:spPr>
          <a:xfrm>
            <a:off x="6442187" y="3333791"/>
            <a:ext cx="2149" cy="2519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a:stCxn id="17" idx="2"/>
            <a:endCxn id="21" idx="0"/>
          </p:cNvCxnSpPr>
          <p:nvPr/>
        </p:nvCxnSpPr>
        <p:spPr>
          <a:xfrm flipH="1">
            <a:off x="6444335" y="4164638"/>
            <a:ext cx="1" cy="2894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4 23"/>
          <p:cNvCxnSpPr>
            <a:stCxn id="6" idx="3"/>
            <a:endCxn id="21" idx="3"/>
          </p:cNvCxnSpPr>
          <p:nvPr/>
        </p:nvCxnSpPr>
        <p:spPr>
          <a:xfrm flipH="1">
            <a:off x="8048297" y="1584552"/>
            <a:ext cx="1921890" cy="3158968"/>
          </a:xfrm>
          <a:prstGeom prst="bentConnector3">
            <a:avLst>
              <a:gd name="adj1" fmla="val -7453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ttangolo arrotondato 24"/>
          <p:cNvSpPr/>
          <p:nvPr/>
        </p:nvSpPr>
        <p:spPr>
          <a:xfrm>
            <a:off x="8583313" y="2515399"/>
            <a:ext cx="2520161" cy="1293971"/>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Input data</a:t>
            </a:r>
          </a:p>
          <a:p>
            <a:pPr algn="ct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Energy demands</a:t>
            </a:r>
          </a:p>
          <a:p>
            <a:pPr algn="ct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Environmental data</a:t>
            </a:r>
          </a:p>
          <a:p>
            <a:pPr algn="ct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Economic data</a:t>
            </a:r>
          </a:p>
          <a:p>
            <a:pPr algn="ctr"/>
            <a:r>
              <a:rPr lang="en-US" sz="1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Technical specifications data</a:t>
            </a:r>
          </a:p>
        </p:txBody>
      </p:sp>
      <p:cxnSp>
        <p:nvCxnSpPr>
          <p:cNvPr id="26" name="Connettore 2 25"/>
          <p:cNvCxnSpPr>
            <a:stCxn id="25" idx="1"/>
            <a:endCxn id="29" idx="3"/>
          </p:cNvCxnSpPr>
          <p:nvPr/>
        </p:nvCxnSpPr>
        <p:spPr>
          <a:xfrm flipH="1">
            <a:off x="8080187" y="3162385"/>
            <a:ext cx="503126" cy="11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a:stCxn id="21" idx="2"/>
            <a:endCxn id="7" idx="0"/>
          </p:cNvCxnSpPr>
          <p:nvPr/>
        </p:nvCxnSpPr>
        <p:spPr>
          <a:xfrm flipH="1">
            <a:off x="6442187" y="5032961"/>
            <a:ext cx="2148" cy="2770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ttore 4 47"/>
          <p:cNvCxnSpPr>
            <a:stCxn id="7" idx="1"/>
            <a:endCxn id="8" idx="3"/>
          </p:cNvCxnSpPr>
          <p:nvPr/>
        </p:nvCxnSpPr>
        <p:spPr>
          <a:xfrm rot="10800000">
            <a:off x="4044231" y="4755528"/>
            <a:ext cx="1155956" cy="843932"/>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ttangolo arrotondato 28"/>
          <p:cNvSpPr/>
          <p:nvPr/>
        </p:nvSpPr>
        <p:spPr>
          <a:xfrm>
            <a:off x="4804187" y="2993272"/>
            <a:ext cx="3276000" cy="340519"/>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Simulation model</a:t>
            </a:r>
          </a:p>
        </p:txBody>
      </p:sp>
      <p:cxnSp>
        <p:nvCxnSpPr>
          <p:cNvPr id="31" name="Connettore 2 30"/>
          <p:cNvCxnSpPr>
            <a:stCxn id="5" idx="2"/>
            <a:endCxn id="29" idx="0"/>
          </p:cNvCxnSpPr>
          <p:nvPr/>
        </p:nvCxnSpPr>
        <p:spPr>
          <a:xfrm>
            <a:off x="6442187" y="2759856"/>
            <a:ext cx="0" cy="2334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628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Optimization results (Sizes)</a:t>
            </a:r>
            <a:endParaRPr lang="en-US" sz="2400" dirty="0">
              <a:latin typeface="Times New Roman" panose="02020603050405020304" pitchFamily="18" charset="0"/>
              <a:cs typeface="Times New Roman" panose="02020603050405020304" pitchFamily="18" charset="0"/>
            </a:endParaRPr>
          </a:p>
        </p:txBody>
      </p:sp>
      <p:pic>
        <p:nvPicPr>
          <p:cNvPr id="10" name="Immagine 9"/>
          <p:cNvPicPr>
            <a:picLocks noChangeAspect="1"/>
          </p:cNvPicPr>
          <p:nvPr/>
        </p:nvPicPr>
        <p:blipFill>
          <a:blip r:embed="rId3"/>
          <a:stretch>
            <a:fillRect/>
          </a:stretch>
        </p:blipFill>
        <p:spPr>
          <a:xfrm>
            <a:off x="742401" y="1221926"/>
            <a:ext cx="5407980" cy="3240000"/>
          </a:xfrm>
          <a:prstGeom prst="rect">
            <a:avLst/>
          </a:prstGeom>
        </p:spPr>
      </p:pic>
      <p:pic>
        <p:nvPicPr>
          <p:cNvPr id="11" name="Immagine 10"/>
          <p:cNvPicPr>
            <a:picLocks noChangeAspect="1"/>
          </p:cNvPicPr>
          <p:nvPr/>
        </p:nvPicPr>
        <p:blipFill>
          <a:blip r:embed="rId4"/>
          <a:stretch>
            <a:fillRect/>
          </a:stretch>
        </p:blipFill>
        <p:spPr>
          <a:xfrm>
            <a:off x="6150381" y="1221926"/>
            <a:ext cx="5267881" cy="3384000"/>
          </a:xfrm>
          <a:prstGeom prst="rect">
            <a:avLst/>
          </a:prstGeom>
        </p:spPr>
      </p:pic>
      <p:sp>
        <p:nvSpPr>
          <p:cNvPr id="5" name="Rettangolo 4"/>
          <p:cNvSpPr/>
          <p:nvPr/>
        </p:nvSpPr>
        <p:spPr>
          <a:xfrm>
            <a:off x="1553026" y="4472421"/>
            <a:ext cx="4951263" cy="923330"/>
          </a:xfrm>
          <a:prstGeom prst="rect">
            <a:avLst/>
          </a:prstGeom>
        </p:spPr>
        <p:txBody>
          <a:bodyPr wrap="square">
            <a:spAutoFit/>
          </a:bodyPr>
          <a:lstStyle/>
          <a:p>
            <a:r>
              <a:rPr lang="en-US" b="1" dirty="0" err="1" smtClean="0">
                <a:latin typeface="Times New Roman" panose="02020603050405020304" pitchFamily="18" charset="0"/>
                <a:ea typeface="Calibri" panose="020F0502020204030204" pitchFamily="34" charset="0"/>
                <a:cs typeface="Times New Roman" panose="02020603050405020304" pitchFamily="18" charset="0"/>
              </a:rPr>
              <a:t>Caso</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A: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i</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sistemi</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considerati</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sono</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fotovoltaico</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cogeneratori</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caldaie</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frigoriferi</a:t>
            </a:r>
            <a:r>
              <a:rPr lang="en-US" dirty="0" smtClean="0">
                <a:latin typeface="Times New Roman" panose="02020603050405020304" pitchFamily="18" charset="0"/>
                <a:ea typeface="Calibri" panose="020F0502020204030204" pitchFamily="34" charset="0"/>
                <a:cs typeface="Times New Roman" panose="02020603050405020304" pitchFamily="18" charset="0"/>
              </a:rPr>
              <a:t> ad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assorbimento</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frigoriferi</a:t>
            </a:r>
            <a:r>
              <a:rPr lang="en-US" dirty="0" smtClean="0">
                <a:latin typeface="Times New Roman" panose="02020603050405020304" pitchFamily="18" charset="0"/>
                <a:ea typeface="Calibri" panose="020F0502020204030204" pitchFamily="34" charset="0"/>
                <a:cs typeface="Times New Roman" panose="02020603050405020304" pitchFamily="18" charset="0"/>
              </a:rPr>
              <a:t> a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compressione</a:t>
            </a:r>
            <a:r>
              <a:rPr lang="en-US" dirty="0" smtClean="0">
                <a:latin typeface="Times New Roman" panose="02020603050405020304" pitchFamily="18" charset="0"/>
                <a:ea typeface="Calibri" panose="020F0502020204030204" pitchFamily="34" charset="0"/>
                <a:cs typeface="Times New Roman" panose="02020603050405020304" pitchFamily="18" charset="0"/>
              </a:rPr>
              <a:t> e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accumulo</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termico</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6607098" y="4461926"/>
            <a:ext cx="4951263" cy="646331"/>
          </a:xfrm>
          <a:prstGeom prst="rect">
            <a:avLst/>
          </a:prstGeom>
        </p:spPr>
        <p:txBody>
          <a:bodyPr wrap="square">
            <a:spAutoFit/>
          </a:bodyPr>
          <a:lstStyle/>
          <a:p>
            <a:r>
              <a:rPr lang="en-US" b="1" dirty="0" err="1" smtClean="0">
                <a:latin typeface="Times New Roman" panose="02020603050405020304" pitchFamily="18" charset="0"/>
                <a:ea typeface="Calibri" panose="020F0502020204030204" pitchFamily="34" charset="0"/>
                <a:cs typeface="Times New Roman" panose="02020603050405020304" pitchFamily="18" charset="0"/>
              </a:rPr>
              <a:t>Caso</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B: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rispetto</a:t>
            </a:r>
            <a:r>
              <a:rPr lang="en-US" dirty="0" smtClean="0">
                <a:latin typeface="Times New Roman" panose="02020603050405020304" pitchFamily="18" charset="0"/>
                <a:ea typeface="Calibri" panose="020F0502020204030204" pitchFamily="34" charset="0"/>
                <a:cs typeface="Times New Roman" panose="02020603050405020304" pitchFamily="18" charset="0"/>
              </a:rPr>
              <a:t> al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caso</a:t>
            </a:r>
            <a:r>
              <a:rPr lang="en-US" dirty="0" smtClean="0">
                <a:latin typeface="Times New Roman" panose="02020603050405020304" pitchFamily="18" charset="0"/>
                <a:ea typeface="Calibri" panose="020F0502020204030204" pitchFamily="34" charset="0"/>
                <a:cs typeface="Times New Roman" panose="02020603050405020304" pitchFamily="18" charset="0"/>
              </a:rPr>
              <a:t> A, in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questo</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caso</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c’è</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anche</a:t>
            </a:r>
            <a:r>
              <a:rPr lang="en-US" dirty="0" smtClean="0">
                <a:latin typeface="Times New Roman" panose="02020603050405020304" pitchFamily="18" charset="0"/>
                <a:ea typeface="Calibri" panose="020F0502020204030204" pitchFamily="34" charset="0"/>
                <a:cs typeface="Times New Roman" panose="02020603050405020304" pitchFamily="18" charset="0"/>
              </a:rPr>
              <a:t> la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possibilità</a:t>
            </a:r>
            <a:r>
              <a:rPr lang="en-US" dirty="0" smtClean="0">
                <a:latin typeface="Times New Roman" panose="02020603050405020304" pitchFamily="18" charset="0"/>
                <a:ea typeface="Calibri" panose="020F0502020204030204" pitchFamily="34" charset="0"/>
                <a:cs typeface="Times New Roman" panose="02020603050405020304" pitchFamily="18" charset="0"/>
              </a:rPr>
              <a:t> di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integrare</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delle</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pompe</a:t>
            </a:r>
            <a:r>
              <a:rPr lang="en-US" dirty="0" smtClean="0">
                <a:latin typeface="Times New Roman" panose="02020603050405020304" pitchFamily="18" charset="0"/>
                <a:ea typeface="Calibri" panose="020F0502020204030204" pitchFamily="34" charset="0"/>
                <a:cs typeface="Times New Roman" panose="02020603050405020304" pitchFamily="18" charset="0"/>
              </a:rPr>
              <a:t> di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calore</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076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Optimization results (Objective function)</a:t>
            </a:r>
            <a:endParaRPr lang="en-US" sz="2400"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3"/>
          <a:stretch>
            <a:fillRect/>
          </a:stretch>
        </p:blipFill>
        <p:spPr>
          <a:xfrm>
            <a:off x="2707595" y="1381170"/>
            <a:ext cx="6727500" cy="4009600"/>
          </a:xfrm>
          <a:prstGeom prst="rect">
            <a:avLst/>
          </a:prstGeom>
        </p:spPr>
      </p:pic>
    </p:spTree>
    <p:extLst>
      <p:ext uri="{BB962C8B-B14F-4D97-AF65-F5344CB8AC3E}">
        <p14:creationId xmlns:p14="http://schemas.microsoft.com/office/powerpoint/2010/main" val="239096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Optimization results (Thermal </a:t>
            </a:r>
            <a:r>
              <a:rPr lang="en-US" sz="2400" b="1" dirty="0">
                <a:latin typeface="Times New Roman" panose="02020603050405020304" pitchFamily="18" charset="0"/>
                <a:cs typeface="Times New Roman" panose="02020603050405020304" pitchFamily="18" charset="0"/>
              </a:rPr>
              <a:t>energy </a:t>
            </a:r>
            <a:r>
              <a:rPr lang="en-US" sz="2400" b="1" dirty="0" smtClean="0">
                <a:latin typeface="Times New Roman" panose="02020603050405020304" pitchFamily="18" charset="0"/>
                <a:cs typeface="Times New Roman" panose="02020603050405020304" pitchFamily="18" charset="0"/>
              </a:rPr>
              <a:t>production)</a:t>
            </a:r>
            <a:endParaRPr lang="en-US" sz="2400" b="1"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3"/>
          <a:stretch>
            <a:fillRect/>
          </a:stretch>
        </p:blipFill>
        <p:spPr>
          <a:xfrm>
            <a:off x="6154530" y="1688693"/>
            <a:ext cx="5518810" cy="3600000"/>
          </a:xfrm>
          <a:prstGeom prst="rect">
            <a:avLst/>
          </a:prstGeom>
        </p:spPr>
      </p:pic>
      <p:pic>
        <p:nvPicPr>
          <p:cNvPr id="8" name="Immagine 7"/>
          <p:cNvPicPr>
            <a:picLocks noChangeAspect="1"/>
          </p:cNvPicPr>
          <p:nvPr/>
        </p:nvPicPr>
        <p:blipFill>
          <a:blip r:embed="rId4"/>
          <a:stretch>
            <a:fillRect/>
          </a:stretch>
        </p:blipFill>
        <p:spPr>
          <a:xfrm>
            <a:off x="635720" y="1688693"/>
            <a:ext cx="5518810" cy="3600000"/>
          </a:xfrm>
          <a:prstGeom prst="rect">
            <a:avLst/>
          </a:prstGeom>
        </p:spPr>
      </p:pic>
      <p:sp>
        <p:nvSpPr>
          <p:cNvPr id="18" name="CasellaDiTesto 17"/>
          <p:cNvSpPr txBox="1"/>
          <p:nvPr/>
        </p:nvSpPr>
        <p:spPr>
          <a:xfrm>
            <a:off x="5357773" y="7892913"/>
            <a:ext cx="1959191" cy="253916"/>
          </a:xfrm>
          <a:prstGeom prst="rect">
            <a:avLst/>
          </a:prstGeom>
          <a:noFill/>
        </p:spPr>
        <p:txBody>
          <a:bodyPr wrap="none" rtlCol="0">
            <a:spAutoFit/>
          </a:bodyPr>
          <a:lstStyle/>
          <a:p>
            <a:r>
              <a:rPr lang="en-US" sz="1050" dirty="0" smtClean="0">
                <a:latin typeface="Cambria" panose="02040503050406030204" pitchFamily="18" charset="0"/>
                <a:ea typeface="Cambria" panose="02040503050406030204" pitchFamily="18" charset="0"/>
              </a:rPr>
              <a:t>c) Electrical energy production</a:t>
            </a:r>
            <a:endParaRPr lang="en-US" sz="1050" dirty="0">
              <a:latin typeface="Cambria" panose="02040503050406030204" pitchFamily="18" charset="0"/>
              <a:ea typeface="Cambria" panose="02040503050406030204" pitchFamily="18" charset="0"/>
            </a:endParaRPr>
          </a:p>
        </p:txBody>
      </p:sp>
      <p:sp>
        <p:nvSpPr>
          <p:cNvPr id="19" name="CasellaDiTesto 18"/>
          <p:cNvSpPr txBox="1"/>
          <p:nvPr/>
        </p:nvSpPr>
        <p:spPr>
          <a:xfrm>
            <a:off x="3116844" y="1850978"/>
            <a:ext cx="556563" cy="253916"/>
          </a:xfrm>
          <a:prstGeom prst="rect">
            <a:avLst/>
          </a:prstGeom>
          <a:noFill/>
        </p:spPr>
        <p:txBody>
          <a:bodyPr wrap="none" rtlCol="0">
            <a:spAutoFit/>
          </a:bodyPr>
          <a:lstStyle/>
          <a:p>
            <a:r>
              <a:rPr lang="en-US" sz="1000" dirty="0" smtClean="0">
                <a:latin typeface="Cambria" panose="02040503050406030204" pitchFamily="18" charset="0"/>
                <a:ea typeface="Cambria" panose="02040503050406030204" pitchFamily="18" charset="0"/>
              </a:rPr>
              <a:t>DEP-A</a:t>
            </a:r>
            <a:endParaRPr lang="en-US" sz="1000" dirty="0">
              <a:latin typeface="Cambria" panose="02040503050406030204" pitchFamily="18" charset="0"/>
              <a:ea typeface="Cambria" panose="02040503050406030204" pitchFamily="18" charset="0"/>
            </a:endParaRPr>
          </a:p>
        </p:txBody>
      </p:sp>
      <p:sp>
        <p:nvSpPr>
          <p:cNvPr id="24" name="CasellaDiTesto 23"/>
          <p:cNvSpPr txBox="1"/>
          <p:nvPr/>
        </p:nvSpPr>
        <p:spPr>
          <a:xfrm>
            <a:off x="8644069" y="1850978"/>
            <a:ext cx="537327" cy="246221"/>
          </a:xfrm>
          <a:prstGeom prst="rect">
            <a:avLst/>
          </a:prstGeom>
          <a:noFill/>
        </p:spPr>
        <p:txBody>
          <a:bodyPr wrap="none" rtlCol="0">
            <a:spAutoFit/>
          </a:bodyPr>
          <a:lstStyle/>
          <a:p>
            <a:r>
              <a:rPr lang="en-US" sz="1000" dirty="0" smtClean="0">
                <a:latin typeface="Cambria" panose="02040503050406030204" pitchFamily="18" charset="0"/>
                <a:ea typeface="Cambria" panose="02040503050406030204" pitchFamily="18" charset="0"/>
              </a:rPr>
              <a:t>DEP-B</a:t>
            </a:r>
            <a:endParaRPr lang="en-US" sz="1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2082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6055492" y="1530080"/>
            <a:ext cx="5505849" cy="3600000"/>
          </a:xfrm>
          <a:prstGeom prst="rect">
            <a:avLst/>
          </a:prstGeom>
        </p:spPr>
      </p:pic>
      <p:pic>
        <p:nvPicPr>
          <p:cNvPr id="3" name="Immagine 2"/>
          <p:cNvPicPr>
            <a:picLocks noChangeAspect="1"/>
          </p:cNvPicPr>
          <p:nvPr/>
        </p:nvPicPr>
        <p:blipFill>
          <a:blip r:embed="rId4"/>
          <a:stretch>
            <a:fillRect/>
          </a:stretch>
        </p:blipFill>
        <p:spPr>
          <a:xfrm>
            <a:off x="549644" y="1530080"/>
            <a:ext cx="5505848" cy="3600000"/>
          </a:xfrm>
          <a:prstGeom prst="rect">
            <a:avLst/>
          </a:prstGeom>
        </p:spPr>
      </p:pic>
      <p:sp>
        <p:nvSpPr>
          <p:cNvPr id="20" name="CasellaDiTesto 19"/>
          <p:cNvSpPr txBox="1"/>
          <p:nvPr/>
        </p:nvSpPr>
        <p:spPr>
          <a:xfrm>
            <a:off x="2317151" y="1793066"/>
            <a:ext cx="556563" cy="253916"/>
          </a:xfrm>
          <a:prstGeom prst="rect">
            <a:avLst/>
          </a:prstGeom>
          <a:noFill/>
        </p:spPr>
        <p:txBody>
          <a:bodyPr wrap="none" rtlCol="0">
            <a:spAutoFit/>
          </a:bodyPr>
          <a:lstStyle/>
          <a:p>
            <a:r>
              <a:rPr lang="en-US" sz="1000" dirty="0" smtClean="0">
                <a:latin typeface="Cambria" panose="02040503050406030204" pitchFamily="18" charset="0"/>
                <a:ea typeface="Cambria" panose="02040503050406030204" pitchFamily="18" charset="0"/>
              </a:rPr>
              <a:t>DEP-A</a:t>
            </a:r>
            <a:endParaRPr lang="en-US" sz="1000" dirty="0">
              <a:latin typeface="Cambria" panose="02040503050406030204" pitchFamily="18" charset="0"/>
              <a:ea typeface="Cambria" panose="02040503050406030204" pitchFamily="18" charset="0"/>
            </a:endParaRPr>
          </a:p>
        </p:txBody>
      </p:sp>
      <p:sp>
        <p:nvSpPr>
          <p:cNvPr id="23" name="CasellaDiTesto 22"/>
          <p:cNvSpPr txBox="1"/>
          <p:nvPr/>
        </p:nvSpPr>
        <p:spPr>
          <a:xfrm>
            <a:off x="7822999" y="1800761"/>
            <a:ext cx="537327" cy="246221"/>
          </a:xfrm>
          <a:prstGeom prst="rect">
            <a:avLst/>
          </a:prstGeom>
          <a:noFill/>
        </p:spPr>
        <p:txBody>
          <a:bodyPr wrap="none" rtlCol="0">
            <a:spAutoFit/>
          </a:bodyPr>
          <a:lstStyle/>
          <a:p>
            <a:r>
              <a:rPr lang="en-US" sz="1000" dirty="0" smtClean="0">
                <a:latin typeface="Cambria" panose="02040503050406030204" pitchFamily="18" charset="0"/>
                <a:ea typeface="Cambria" panose="02040503050406030204" pitchFamily="18" charset="0"/>
              </a:rPr>
              <a:t>DEP-B</a:t>
            </a:r>
            <a:endParaRPr lang="en-US" sz="1000" dirty="0">
              <a:latin typeface="Cambria" panose="02040503050406030204" pitchFamily="18" charset="0"/>
              <a:ea typeface="Cambria" panose="02040503050406030204" pitchFamily="18" charset="0"/>
            </a:endParaRPr>
          </a:p>
        </p:txBody>
      </p:sp>
      <p:sp>
        <p:nvSpPr>
          <p:cNvPr id="7" name="CasellaDiTesto 6"/>
          <p:cNvSpPr txBox="1"/>
          <p:nvPr/>
        </p:nvSpPr>
        <p:spPr>
          <a:xfrm>
            <a:off x="742401" y="288101"/>
            <a:ext cx="10657889" cy="46166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Optimization results </a:t>
            </a:r>
            <a:r>
              <a:rPr lang="en-US" sz="2400" b="1" dirty="0" smtClean="0">
                <a:latin typeface="Times New Roman" panose="02020603050405020304" pitchFamily="18" charset="0"/>
                <a:cs typeface="Times New Roman" panose="02020603050405020304" pitchFamily="18" charset="0"/>
              </a:rPr>
              <a:t>(Cooling </a:t>
            </a:r>
            <a:r>
              <a:rPr lang="en-US" sz="2400" b="1" dirty="0">
                <a:latin typeface="Times New Roman" panose="02020603050405020304" pitchFamily="18" charset="0"/>
                <a:cs typeface="Times New Roman" panose="02020603050405020304" pitchFamily="18" charset="0"/>
              </a:rPr>
              <a:t>energy </a:t>
            </a:r>
            <a:r>
              <a:rPr lang="en-US" sz="2400" b="1" dirty="0" smtClean="0">
                <a:latin typeface="Times New Roman" panose="02020603050405020304" pitchFamily="18" charset="0"/>
                <a:cs typeface="Times New Roman" panose="02020603050405020304" pitchFamily="18" charset="0"/>
              </a:rPr>
              <a:t>production)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897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611336" y="1440942"/>
            <a:ext cx="5518810" cy="3600000"/>
          </a:xfrm>
          <a:prstGeom prst="rect">
            <a:avLst/>
          </a:prstGeom>
        </p:spPr>
      </p:pic>
      <p:pic>
        <p:nvPicPr>
          <p:cNvPr id="17" name="Immagine 16"/>
          <p:cNvPicPr>
            <a:picLocks noChangeAspect="1"/>
          </p:cNvPicPr>
          <p:nvPr/>
        </p:nvPicPr>
        <p:blipFill>
          <a:blip r:embed="rId4"/>
          <a:stretch>
            <a:fillRect/>
          </a:stretch>
        </p:blipFill>
        <p:spPr>
          <a:xfrm>
            <a:off x="6128944" y="1450576"/>
            <a:ext cx="5521214" cy="3600000"/>
          </a:xfrm>
          <a:prstGeom prst="rect">
            <a:avLst/>
          </a:prstGeom>
        </p:spPr>
      </p:pic>
      <p:sp>
        <p:nvSpPr>
          <p:cNvPr id="21" name="CasellaDiTesto 20"/>
          <p:cNvSpPr txBox="1"/>
          <p:nvPr/>
        </p:nvSpPr>
        <p:spPr>
          <a:xfrm>
            <a:off x="3085246" y="1613234"/>
            <a:ext cx="556563" cy="253916"/>
          </a:xfrm>
          <a:prstGeom prst="rect">
            <a:avLst/>
          </a:prstGeom>
          <a:noFill/>
        </p:spPr>
        <p:txBody>
          <a:bodyPr wrap="none" rtlCol="0">
            <a:spAutoFit/>
          </a:bodyPr>
          <a:lstStyle/>
          <a:p>
            <a:r>
              <a:rPr lang="en-US" sz="1000" dirty="0" smtClean="0">
                <a:latin typeface="Cambria" panose="02040503050406030204" pitchFamily="18" charset="0"/>
                <a:ea typeface="Cambria" panose="02040503050406030204" pitchFamily="18" charset="0"/>
              </a:rPr>
              <a:t>DEP-A</a:t>
            </a:r>
            <a:endParaRPr lang="en-US" sz="1000" dirty="0">
              <a:latin typeface="Cambria" panose="02040503050406030204" pitchFamily="18" charset="0"/>
              <a:ea typeface="Cambria" panose="02040503050406030204" pitchFamily="18" charset="0"/>
            </a:endParaRPr>
          </a:p>
        </p:txBody>
      </p:sp>
      <p:sp>
        <p:nvSpPr>
          <p:cNvPr id="22" name="CasellaDiTesto 21"/>
          <p:cNvSpPr txBox="1"/>
          <p:nvPr/>
        </p:nvSpPr>
        <p:spPr>
          <a:xfrm>
            <a:off x="8888349" y="1613234"/>
            <a:ext cx="537327" cy="246221"/>
          </a:xfrm>
          <a:prstGeom prst="rect">
            <a:avLst/>
          </a:prstGeom>
          <a:noFill/>
        </p:spPr>
        <p:txBody>
          <a:bodyPr wrap="none" rtlCol="0">
            <a:spAutoFit/>
          </a:bodyPr>
          <a:lstStyle/>
          <a:p>
            <a:r>
              <a:rPr lang="en-US" sz="1000" dirty="0" smtClean="0">
                <a:latin typeface="Cambria" panose="02040503050406030204" pitchFamily="18" charset="0"/>
                <a:ea typeface="Cambria" panose="02040503050406030204" pitchFamily="18" charset="0"/>
              </a:rPr>
              <a:t>DEP-B</a:t>
            </a:r>
            <a:endParaRPr lang="en-US" sz="1000" dirty="0">
              <a:latin typeface="Cambria" panose="02040503050406030204" pitchFamily="18" charset="0"/>
              <a:ea typeface="Cambria" panose="02040503050406030204" pitchFamily="18" charset="0"/>
            </a:endParaRPr>
          </a:p>
        </p:txBody>
      </p:sp>
      <p:sp>
        <p:nvSpPr>
          <p:cNvPr id="6" name="CasellaDiTesto 5"/>
          <p:cNvSpPr txBox="1"/>
          <p:nvPr/>
        </p:nvSpPr>
        <p:spPr>
          <a:xfrm>
            <a:off x="742401" y="288101"/>
            <a:ext cx="10657889" cy="46166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Optimization results </a:t>
            </a:r>
            <a:r>
              <a:rPr lang="en-US" sz="2400" b="1" dirty="0" smtClean="0">
                <a:latin typeface="Times New Roman" panose="02020603050405020304" pitchFamily="18" charset="0"/>
                <a:cs typeface="Times New Roman" panose="02020603050405020304" pitchFamily="18" charset="0"/>
              </a:rPr>
              <a:t> (Electrical </a:t>
            </a:r>
            <a:r>
              <a:rPr lang="en-US" sz="2400" b="1" dirty="0">
                <a:latin typeface="Times New Roman" panose="02020603050405020304" pitchFamily="18" charset="0"/>
                <a:cs typeface="Times New Roman" panose="02020603050405020304" pitchFamily="18" charset="0"/>
              </a:rPr>
              <a:t>energy </a:t>
            </a:r>
            <a:r>
              <a:rPr lang="en-US" sz="2400" b="1" dirty="0" smtClean="0">
                <a:latin typeface="Times New Roman" panose="02020603050405020304" pitchFamily="18" charset="0"/>
                <a:cs typeface="Times New Roman" panose="02020603050405020304" pitchFamily="18" charset="0"/>
              </a:rPr>
              <a:t>production)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918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87959" y="2829282"/>
            <a:ext cx="9879523" cy="1077218"/>
          </a:xfrm>
          <a:prstGeom prst="rect">
            <a:avLst/>
          </a:prstGeom>
          <a:noFill/>
        </p:spPr>
        <p:txBody>
          <a:bodyPr wrap="square" rtlCol="0">
            <a:spAutoFit/>
          </a:bodyPr>
          <a:lstStyle/>
          <a:p>
            <a:pPr lvl="0" algn="ctr"/>
            <a:r>
              <a:rPr lang="en-US" sz="3200" b="1" dirty="0" smtClean="0">
                <a:latin typeface="Times New Roman" panose="02020603050405020304" pitchFamily="18" charset="0"/>
                <a:cs typeface="Times New Roman" panose="02020603050405020304" pitchFamily="18" charset="0"/>
              </a:rPr>
              <a:t>Why should we consider LCA in the optimization process?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972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t="3358" r="76009" b="57015"/>
          <a:stretch/>
        </p:blipFill>
        <p:spPr>
          <a:xfrm>
            <a:off x="9127069" y="1948174"/>
            <a:ext cx="2219276" cy="2794921"/>
          </a:xfrm>
          <a:prstGeom prst="rect">
            <a:avLst/>
          </a:prstGeom>
        </p:spPr>
      </p:pic>
      <p:grpSp>
        <p:nvGrpSpPr>
          <p:cNvPr id="15" name="Gruppo 14"/>
          <p:cNvGrpSpPr>
            <a:grpSpLocks noChangeAspect="1"/>
          </p:cNvGrpSpPr>
          <p:nvPr/>
        </p:nvGrpSpPr>
        <p:grpSpPr>
          <a:xfrm>
            <a:off x="719594" y="1409369"/>
            <a:ext cx="7790621" cy="4644001"/>
            <a:chOff x="218661" y="457200"/>
            <a:chExt cx="9302749" cy="5545389"/>
          </a:xfrm>
        </p:grpSpPr>
        <p:graphicFrame>
          <p:nvGraphicFramePr>
            <p:cNvPr id="3" name="Grafico 2"/>
            <p:cNvGraphicFramePr>
              <a:graphicFrameLocks/>
            </p:cNvGraphicFramePr>
            <p:nvPr>
              <p:extLst>
                <p:ext uri="{D42A27DB-BD31-4B8C-83A1-F6EECF244321}">
                  <p14:modId xmlns:p14="http://schemas.microsoft.com/office/powerpoint/2010/main" val="3217250899"/>
                </p:ext>
              </p:extLst>
            </p:nvPr>
          </p:nvGraphicFramePr>
          <p:xfrm>
            <a:off x="218661" y="457200"/>
            <a:ext cx="4667250" cy="2654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afico 3"/>
            <p:cNvGraphicFramePr>
              <a:graphicFrameLocks/>
            </p:cNvGraphicFramePr>
            <p:nvPr>
              <p:extLst>
                <p:ext uri="{D42A27DB-BD31-4B8C-83A1-F6EECF244321}">
                  <p14:modId xmlns:p14="http://schemas.microsoft.com/office/powerpoint/2010/main" val="3195166029"/>
                </p:ext>
              </p:extLst>
            </p:nvPr>
          </p:nvGraphicFramePr>
          <p:xfrm>
            <a:off x="4885911" y="457200"/>
            <a:ext cx="4603750" cy="2660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Grafico 4"/>
            <p:cNvGraphicFramePr>
              <a:graphicFrameLocks/>
            </p:cNvGraphicFramePr>
            <p:nvPr>
              <p:extLst>
                <p:ext uri="{D42A27DB-BD31-4B8C-83A1-F6EECF244321}">
                  <p14:modId xmlns:p14="http://schemas.microsoft.com/office/powerpoint/2010/main" val="3275906561"/>
                </p:ext>
              </p:extLst>
            </p:nvPr>
          </p:nvGraphicFramePr>
          <p:xfrm>
            <a:off x="250411" y="3345113"/>
            <a:ext cx="4635500" cy="26543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Grafico 5"/>
            <p:cNvGraphicFramePr>
              <a:graphicFrameLocks/>
            </p:cNvGraphicFramePr>
            <p:nvPr>
              <p:extLst>
                <p:ext uri="{D42A27DB-BD31-4B8C-83A1-F6EECF244321}">
                  <p14:modId xmlns:p14="http://schemas.microsoft.com/office/powerpoint/2010/main" val="1949534991"/>
                </p:ext>
              </p:extLst>
            </p:nvPr>
          </p:nvGraphicFramePr>
          <p:xfrm>
            <a:off x="4885911" y="3341939"/>
            <a:ext cx="4635499" cy="2660650"/>
          </p:xfrm>
          <a:graphic>
            <a:graphicData uri="http://schemas.openxmlformats.org/drawingml/2006/chart">
              <c:chart xmlns:c="http://schemas.openxmlformats.org/drawingml/2006/chart" xmlns:r="http://schemas.openxmlformats.org/officeDocument/2006/relationships" r:id="rId7"/>
            </a:graphicData>
          </a:graphic>
        </p:graphicFrame>
      </p:grpSp>
      <p:sp>
        <p:nvSpPr>
          <p:cNvPr id="16" name="Rettangolo 15"/>
          <p:cNvSpPr/>
          <p:nvPr/>
        </p:nvSpPr>
        <p:spPr>
          <a:xfrm>
            <a:off x="1363818" y="942217"/>
            <a:ext cx="6185732" cy="369332"/>
          </a:xfrm>
          <a:prstGeom prst="rect">
            <a:avLst/>
          </a:prstGeom>
        </p:spPr>
        <p:txBody>
          <a:bodyPr wrap="none">
            <a:spAutoFit/>
          </a:bodyPr>
          <a:lstStyle/>
          <a:p>
            <a:r>
              <a:rPr lang="en-GB" u="sng" dirty="0">
                <a:latin typeface="Times New Roman" panose="02020603050405020304" pitchFamily="18" charset="0"/>
                <a:ea typeface="SimSun" panose="02010600030101010101" pitchFamily="2" charset="-122"/>
                <a:cs typeface="Times New Roman" panose="02020603050405020304" pitchFamily="18" charset="0"/>
              </a:rPr>
              <a:t>Monthly </a:t>
            </a:r>
            <a:r>
              <a:rPr lang="en-GB" u="sng" dirty="0" smtClean="0">
                <a:latin typeface="Times New Roman" panose="02020603050405020304" pitchFamily="18" charset="0"/>
                <a:ea typeface="SimSun" panose="02010600030101010101" pitchFamily="2" charset="-122"/>
                <a:cs typeface="Times New Roman" panose="02020603050405020304" pitchFamily="18" charset="0"/>
              </a:rPr>
              <a:t>heating, hot water, cooling and </a:t>
            </a:r>
            <a:r>
              <a:rPr lang="en-GB" u="sng" dirty="0">
                <a:latin typeface="Times New Roman" panose="02020603050405020304" pitchFamily="18" charset="0"/>
                <a:ea typeface="SimSun" panose="02010600030101010101" pitchFamily="2" charset="-122"/>
                <a:cs typeface="Times New Roman" panose="02020603050405020304" pitchFamily="18" charset="0"/>
              </a:rPr>
              <a:t>electric energy demands</a:t>
            </a:r>
            <a:endParaRPr lang="it-IT" u="sng" dirty="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Case study – Office building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977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Multi-Generation Energy System</a:t>
            </a:r>
            <a:endParaRPr lang="en-US" sz="2400" dirty="0">
              <a:latin typeface="Times New Roman" panose="02020603050405020304" pitchFamily="18" charset="0"/>
              <a:cs typeface="Times New Roman" panose="02020603050405020304" pitchFamily="18" charset="0"/>
            </a:endParaRPr>
          </a:p>
        </p:txBody>
      </p:sp>
      <p:grpSp>
        <p:nvGrpSpPr>
          <p:cNvPr id="62" name="Gruppo 61"/>
          <p:cNvGrpSpPr>
            <a:grpSpLocks noChangeAspect="1"/>
          </p:cNvGrpSpPr>
          <p:nvPr/>
        </p:nvGrpSpPr>
        <p:grpSpPr>
          <a:xfrm>
            <a:off x="1175451" y="1267188"/>
            <a:ext cx="9791787" cy="4428000"/>
            <a:chOff x="657173" y="1033272"/>
            <a:chExt cx="11080798" cy="5010911"/>
          </a:xfrm>
        </p:grpSpPr>
        <p:sp>
          <p:nvSpPr>
            <p:cNvPr id="3" name="Rettangolo arrotondato 2"/>
            <p:cNvSpPr/>
            <p:nvPr/>
          </p:nvSpPr>
          <p:spPr>
            <a:xfrm>
              <a:off x="1876129" y="1033272"/>
              <a:ext cx="7259007" cy="5010911"/>
            </a:xfrm>
            <a:prstGeom prst="roundRect">
              <a:avLst/>
            </a:prstGeom>
            <a:solidFill>
              <a:schemeClr val="bg1">
                <a:lumMod val="85000"/>
              </a:schemeClr>
            </a:solidFill>
            <a:ln w="15875">
              <a:solidFill>
                <a:schemeClr val="bg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73" y="4009965"/>
              <a:ext cx="920107" cy="86400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27" y="1428829"/>
              <a:ext cx="864000" cy="864000"/>
            </a:xfrm>
            <a:prstGeom prst="rect">
              <a:avLst/>
            </a:prstGeom>
          </p:spPr>
        </p:pic>
        <p:grpSp>
          <p:nvGrpSpPr>
            <p:cNvPr id="7" name="Gruppo 6"/>
            <p:cNvGrpSpPr/>
            <p:nvPr/>
          </p:nvGrpSpPr>
          <p:grpSpPr>
            <a:xfrm>
              <a:off x="9477626" y="2832578"/>
              <a:ext cx="2260345" cy="2586297"/>
              <a:chOff x="9655458" y="2302902"/>
              <a:chExt cx="2260345" cy="2586297"/>
            </a:xfrm>
          </p:grpSpPr>
          <p:pic>
            <p:nvPicPr>
              <p:cNvPr id="8" name="Immagine 7"/>
              <p:cNvPicPr>
                <a:picLocks noChangeAspect="1"/>
              </p:cNvPicPr>
              <p:nvPr/>
            </p:nvPicPr>
            <p:blipFill rotWithShape="1">
              <a:blip r:embed="rId5">
                <a:extLst>
                  <a:ext uri="{28A0092B-C50C-407E-A947-70E740481C1C}">
                    <a14:useLocalDpi xmlns:a14="http://schemas.microsoft.com/office/drawing/2010/main" val="0"/>
                  </a:ext>
                </a:extLst>
              </a:blip>
              <a:srcRect r="76009" b="57014"/>
              <a:stretch/>
            </p:blipFill>
            <p:spPr>
              <a:xfrm>
                <a:off x="10022658" y="2302902"/>
                <a:ext cx="1893145" cy="2586297"/>
              </a:xfrm>
              <a:prstGeom prst="rect">
                <a:avLst/>
              </a:prstGeom>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5754" y="3375830"/>
                <a:ext cx="385249" cy="378000"/>
              </a:xfrm>
              <a:prstGeom prst="rect">
                <a:avLst/>
              </a:prstGeom>
            </p:spPr>
          </p:pic>
          <p:pic>
            <p:nvPicPr>
              <p:cNvPr id="10" name="Immagin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5458" y="2632226"/>
                <a:ext cx="367185" cy="360000"/>
              </a:xfrm>
              <a:prstGeom prst="rect">
                <a:avLst/>
              </a:prstGeom>
            </p:spPr>
          </p:pic>
          <p:pic>
            <p:nvPicPr>
              <p:cNvPr id="11" name="Immagine 10"/>
              <p:cNvPicPr>
                <a:picLocks/>
              </p:cNvPicPr>
              <p:nvPr/>
            </p:nvPicPr>
            <p:blipFill rotWithShape="1">
              <a:blip r:embed="rId8" cstate="print">
                <a:extLst>
                  <a:ext uri="{28A0092B-C50C-407E-A947-70E740481C1C}">
                    <a14:useLocalDpi xmlns:a14="http://schemas.microsoft.com/office/drawing/2010/main" val="0"/>
                  </a:ext>
                </a:extLst>
              </a:blip>
              <a:srcRect l="40365" t="25233" r="44662" b="46297"/>
              <a:stretch/>
            </p:blipFill>
            <p:spPr>
              <a:xfrm>
                <a:off x="9664778" y="4134265"/>
                <a:ext cx="367200" cy="360000"/>
              </a:xfrm>
              <a:prstGeom prst="rect">
                <a:avLst/>
              </a:prstGeom>
            </p:spPr>
          </p:pic>
        </p:grpSp>
        <p:grpSp>
          <p:nvGrpSpPr>
            <p:cNvPr id="12" name="Gruppo 11"/>
            <p:cNvGrpSpPr>
              <a:grpSpLocks noChangeAspect="1"/>
            </p:cNvGrpSpPr>
            <p:nvPr/>
          </p:nvGrpSpPr>
          <p:grpSpPr>
            <a:xfrm>
              <a:off x="2560995" y="1855152"/>
              <a:ext cx="851860" cy="1044000"/>
              <a:chOff x="2680963" y="1924655"/>
              <a:chExt cx="1085850" cy="1330772"/>
            </a:xfrm>
          </p:grpSpPr>
          <p:pic>
            <p:nvPicPr>
              <p:cNvPr id="13" name="Immagine 12"/>
              <p:cNvPicPr>
                <a:picLocks noChangeAspect="1"/>
              </p:cNvPicPr>
              <p:nvPr/>
            </p:nvPicPr>
            <p:blipFill rotWithShape="1">
              <a:blip r:embed="rId9" cstate="print">
                <a:extLst>
                  <a:ext uri="{28A0092B-C50C-407E-A947-70E740481C1C}">
                    <a14:useLocalDpi xmlns:a14="http://schemas.microsoft.com/office/drawing/2010/main" val="0"/>
                  </a:ext>
                </a:extLst>
              </a:blip>
              <a:srcRect l="12771" t="14843" r="11823" b="14381"/>
              <a:stretch/>
            </p:blipFill>
            <p:spPr>
              <a:xfrm>
                <a:off x="2680963" y="1924655"/>
                <a:ext cx="1085850" cy="1019175"/>
              </a:xfrm>
              <a:prstGeom prst="roundRect">
                <a:avLst>
                  <a:gd name="adj" fmla="val 8594"/>
                </a:avLst>
              </a:prstGeom>
              <a:solidFill>
                <a:schemeClr val="bg1"/>
              </a:solidFill>
              <a:ln w="12700">
                <a:solidFill>
                  <a:srgbClr val="FF0000"/>
                </a:solidFill>
              </a:ln>
              <a:effectLst/>
            </p:spPr>
          </p:pic>
          <p:sp>
            <p:nvSpPr>
              <p:cNvPr id="14" name="CasellaDiTesto 13"/>
              <p:cNvSpPr txBox="1"/>
              <p:nvPr/>
            </p:nvSpPr>
            <p:spPr>
              <a:xfrm>
                <a:off x="2967247" y="2947650"/>
                <a:ext cx="534121" cy="307777"/>
              </a:xfrm>
              <a:prstGeom prst="rect">
                <a:avLst/>
              </a:prstGeom>
              <a:noFill/>
            </p:spPr>
            <p:txBody>
              <a:bodyPr wrap="none" rtlCol="0">
                <a:spAutoFit/>
              </a:bodyPr>
              <a:lstStyle/>
              <a:p>
                <a:r>
                  <a:rPr lang="it-IT" sz="1400" b="1" dirty="0" smtClean="0">
                    <a:latin typeface="Times New Roman" panose="02020603050405020304" pitchFamily="18" charset="0"/>
                    <a:cs typeface="Times New Roman" panose="02020603050405020304" pitchFamily="18" charset="0"/>
                  </a:rPr>
                  <a:t>STC</a:t>
                </a:r>
                <a:endParaRPr lang="en-US" sz="1400" b="1" dirty="0">
                  <a:latin typeface="Times New Roman" panose="02020603050405020304" pitchFamily="18" charset="0"/>
                  <a:cs typeface="Times New Roman" panose="02020603050405020304" pitchFamily="18" charset="0"/>
                </a:endParaRPr>
              </a:p>
            </p:txBody>
          </p:sp>
        </p:grpSp>
        <p:grpSp>
          <p:nvGrpSpPr>
            <p:cNvPr id="15" name="Gruppo 14"/>
            <p:cNvGrpSpPr>
              <a:grpSpLocks noChangeAspect="1"/>
            </p:cNvGrpSpPr>
            <p:nvPr/>
          </p:nvGrpSpPr>
          <p:grpSpPr>
            <a:xfrm>
              <a:off x="4773111" y="1194132"/>
              <a:ext cx="856986" cy="1008000"/>
              <a:chOff x="5217176" y="1136859"/>
              <a:chExt cx="1188000" cy="1397340"/>
            </a:xfrm>
          </p:grpSpPr>
          <p:grpSp>
            <p:nvGrpSpPr>
              <p:cNvPr id="16" name="Gruppo 15"/>
              <p:cNvGrpSpPr>
                <a:grpSpLocks noChangeAspect="1"/>
              </p:cNvGrpSpPr>
              <p:nvPr/>
            </p:nvGrpSpPr>
            <p:grpSpPr>
              <a:xfrm>
                <a:off x="5217176" y="1136859"/>
                <a:ext cx="1188000" cy="1099189"/>
                <a:chOff x="5601626" y="1241472"/>
                <a:chExt cx="3251367" cy="3008305"/>
              </a:xfrm>
              <a:effectLst/>
            </p:grpSpPr>
            <p:pic>
              <p:nvPicPr>
                <p:cNvPr id="18" name="Immagine 17"/>
                <p:cNvPicPr>
                  <a:picLocks noChangeAspect="1"/>
                </p:cNvPicPr>
                <p:nvPr/>
              </p:nvPicPr>
              <p:blipFill rotWithShape="1">
                <a:blip r:embed="rId10" cstate="print">
                  <a:extLst>
                    <a:ext uri="{28A0092B-C50C-407E-A947-70E740481C1C}">
                      <a14:useLocalDpi xmlns:a14="http://schemas.microsoft.com/office/drawing/2010/main" val="0"/>
                    </a:ext>
                  </a:extLst>
                </a:blip>
                <a:srcRect t="7476"/>
                <a:stretch/>
              </p:blipFill>
              <p:spPr>
                <a:xfrm>
                  <a:off x="5601626" y="1241472"/>
                  <a:ext cx="3251367" cy="3008305"/>
                </a:xfrm>
                <a:prstGeom prst="roundRect">
                  <a:avLst>
                    <a:gd name="adj" fmla="val 8594"/>
                  </a:avLst>
                </a:prstGeom>
                <a:solidFill>
                  <a:srgbClr val="FFFFFF">
                    <a:shade val="85000"/>
                  </a:srgbClr>
                </a:solidFill>
                <a:ln w="12700">
                  <a:solidFill>
                    <a:schemeClr val="accent6"/>
                  </a:solidFill>
                </a:ln>
                <a:effectLst/>
              </p:spPr>
            </p:pic>
            <p:pic>
              <p:nvPicPr>
                <p:cNvPr id="19" name="Immagin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17850" y="3389344"/>
                  <a:ext cx="720000" cy="720000"/>
                </a:xfrm>
                <a:prstGeom prst="roundRect">
                  <a:avLst>
                    <a:gd name="adj" fmla="val 8594"/>
                  </a:avLst>
                </a:prstGeom>
                <a:solidFill>
                  <a:srgbClr val="FFFFFF">
                    <a:shade val="85000"/>
                  </a:srgbClr>
                </a:solidFill>
                <a:ln w="12700">
                  <a:solidFill>
                    <a:schemeClr val="accent6"/>
                  </a:solidFill>
                </a:ln>
                <a:effectLst>
                  <a:reflection blurRad="12700" stA="38000" endPos="28000" dist="5000" dir="5400000" sy="-100000" algn="bl" rotWithShape="0"/>
                </a:effectLst>
              </p:spPr>
            </p:pic>
          </p:grpSp>
          <p:sp>
            <p:nvSpPr>
              <p:cNvPr id="17" name="CasellaDiTesto 16"/>
              <p:cNvSpPr txBox="1"/>
              <p:nvPr/>
            </p:nvSpPr>
            <p:spPr>
              <a:xfrm>
                <a:off x="5599419" y="2226422"/>
                <a:ext cx="423514" cy="307777"/>
              </a:xfrm>
              <a:prstGeom prst="rect">
                <a:avLst/>
              </a:prstGeom>
              <a:noFill/>
            </p:spPr>
            <p:txBody>
              <a:bodyPr wrap="none" rtlCol="0">
                <a:spAutoFit/>
              </a:bodyPr>
              <a:lstStyle/>
              <a:p>
                <a:r>
                  <a:rPr lang="it-IT" sz="1400" b="1" dirty="0" smtClean="0">
                    <a:latin typeface="Times New Roman" panose="02020603050405020304" pitchFamily="18" charset="0"/>
                    <a:cs typeface="Times New Roman" panose="02020603050405020304" pitchFamily="18" charset="0"/>
                  </a:rPr>
                  <a:t>PV</a:t>
                </a:r>
                <a:endParaRPr lang="en-US" sz="1400" b="1" dirty="0">
                  <a:latin typeface="Times New Roman" panose="02020603050405020304" pitchFamily="18" charset="0"/>
                  <a:cs typeface="Times New Roman" panose="02020603050405020304" pitchFamily="18" charset="0"/>
                </a:endParaRPr>
              </a:p>
            </p:txBody>
          </p:sp>
        </p:grpSp>
        <p:grpSp>
          <p:nvGrpSpPr>
            <p:cNvPr id="20" name="Gruppo 19"/>
            <p:cNvGrpSpPr>
              <a:grpSpLocks noChangeAspect="1"/>
            </p:cNvGrpSpPr>
            <p:nvPr/>
          </p:nvGrpSpPr>
          <p:grpSpPr>
            <a:xfrm>
              <a:off x="5476322" y="4025565"/>
              <a:ext cx="1147446" cy="1260000"/>
              <a:chOff x="2725940" y="3623300"/>
              <a:chExt cx="1234313" cy="1355388"/>
            </a:xfrm>
          </p:grpSpPr>
          <p:pic>
            <p:nvPicPr>
              <p:cNvPr id="21" name="Immagin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25940" y="3623300"/>
                <a:ext cx="1234313" cy="1021704"/>
              </a:xfrm>
              <a:prstGeom prst="roundRect">
                <a:avLst>
                  <a:gd name="adj" fmla="val 8594"/>
                </a:avLst>
              </a:prstGeom>
              <a:noFill/>
              <a:ln w="12700">
                <a:solidFill>
                  <a:schemeClr val="accent5"/>
                </a:solidFill>
              </a:ln>
              <a:effectLst/>
            </p:spPr>
          </p:pic>
          <p:sp>
            <p:nvSpPr>
              <p:cNvPr id="22" name="CasellaDiTesto 21"/>
              <p:cNvSpPr txBox="1"/>
              <p:nvPr/>
            </p:nvSpPr>
            <p:spPr>
              <a:xfrm>
                <a:off x="3076035" y="4670911"/>
                <a:ext cx="534121" cy="307777"/>
              </a:xfrm>
              <a:prstGeom prst="rect">
                <a:avLst/>
              </a:prstGeom>
              <a:noFill/>
            </p:spPr>
            <p:txBody>
              <a:bodyPr wrap="none" rtlCol="0">
                <a:spAutoFit/>
              </a:bodyPr>
              <a:lstStyle/>
              <a:p>
                <a:r>
                  <a:rPr lang="it-IT" sz="1400" b="1" dirty="0" smtClean="0">
                    <a:latin typeface="Times New Roman" panose="02020603050405020304" pitchFamily="18" charset="0"/>
                    <a:cs typeface="Times New Roman" panose="02020603050405020304" pitchFamily="18" charset="0"/>
                  </a:rPr>
                  <a:t>ABS</a:t>
                </a:r>
                <a:endParaRPr lang="en-US" sz="1400" b="1" dirty="0">
                  <a:latin typeface="Times New Roman" panose="02020603050405020304" pitchFamily="18" charset="0"/>
                  <a:cs typeface="Times New Roman" panose="02020603050405020304" pitchFamily="18" charset="0"/>
                </a:endParaRPr>
              </a:p>
            </p:txBody>
          </p:sp>
        </p:grpSp>
        <p:grpSp>
          <p:nvGrpSpPr>
            <p:cNvPr id="23" name="Gruppo 22"/>
            <p:cNvGrpSpPr>
              <a:grpSpLocks noChangeAspect="1"/>
            </p:cNvGrpSpPr>
            <p:nvPr/>
          </p:nvGrpSpPr>
          <p:grpSpPr>
            <a:xfrm>
              <a:off x="4224635" y="2690216"/>
              <a:ext cx="1531401" cy="900000"/>
              <a:chOff x="4814254" y="2753282"/>
              <a:chExt cx="1993845" cy="1171777"/>
            </a:xfrm>
          </p:grpSpPr>
          <p:pic>
            <p:nvPicPr>
              <p:cNvPr id="24" name="Immagin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14254" y="2753282"/>
                <a:ext cx="1993845" cy="864000"/>
              </a:xfrm>
              <a:prstGeom prst="roundRect">
                <a:avLst>
                  <a:gd name="adj" fmla="val 8594"/>
                </a:avLst>
              </a:prstGeom>
              <a:solidFill>
                <a:srgbClr val="FFFFFF">
                  <a:shade val="85000"/>
                </a:srgbClr>
              </a:solidFill>
              <a:ln>
                <a:solidFill>
                  <a:schemeClr val="tx1">
                    <a:lumMod val="50000"/>
                    <a:lumOff val="50000"/>
                  </a:schemeClr>
                </a:solidFill>
              </a:ln>
              <a:effectLst/>
            </p:spPr>
          </p:pic>
          <p:sp>
            <p:nvSpPr>
              <p:cNvPr id="25" name="CasellaDiTesto 24"/>
              <p:cNvSpPr txBox="1"/>
              <p:nvPr/>
            </p:nvSpPr>
            <p:spPr>
              <a:xfrm>
                <a:off x="5529688" y="3617282"/>
                <a:ext cx="562975" cy="307777"/>
              </a:xfrm>
              <a:prstGeom prst="rect">
                <a:avLst/>
              </a:prstGeom>
              <a:noFill/>
            </p:spPr>
            <p:txBody>
              <a:bodyPr wrap="none" rtlCol="0">
                <a:spAutoFit/>
              </a:bodyPr>
              <a:lstStyle/>
              <a:p>
                <a:r>
                  <a:rPr lang="it-IT" sz="1400" b="1" dirty="0" smtClean="0">
                    <a:latin typeface="Times New Roman" panose="02020603050405020304" pitchFamily="18" charset="0"/>
                    <a:cs typeface="Times New Roman" panose="02020603050405020304" pitchFamily="18" charset="0"/>
                  </a:rPr>
                  <a:t>CHP</a:t>
                </a:r>
                <a:endParaRPr lang="en-US" sz="1400" b="1" dirty="0">
                  <a:latin typeface="Times New Roman" panose="02020603050405020304" pitchFamily="18" charset="0"/>
                  <a:cs typeface="Times New Roman" panose="02020603050405020304" pitchFamily="18" charset="0"/>
                </a:endParaRPr>
              </a:p>
            </p:txBody>
          </p:sp>
        </p:grpSp>
        <p:grpSp>
          <p:nvGrpSpPr>
            <p:cNvPr id="26" name="Gruppo 25"/>
            <p:cNvGrpSpPr>
              <a:grpSpLocks noChangeAspect="1"/>
            </p:cNvGrpSpPr>
            <p:nvPr/>
          </p:nvGrpSpPr>
          <p:grpSpPr>
            <a:xfrm>
              <a:off x="2771114" y="4680588"/>
              <a:ext cx="795388" cy="1044000"/>
              <a:chOff x="5429468" y="4037708"/>
              <a:chExt cx="952633" cy="1250396"/>
            </a:xfrm>
          </p:grpSpPr>
          <p:pic>
            <p:nvPicPr>
              <p:cNvPr id="27" name="Immagin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29468" y="4037708"/>
                <a:ext cx="952633" cy="952633"/>
              </a:xfrm>
              <a:prstGeom prst="roundRect">
                <a:avLst>
                  <a:gd name="adj" fmla="val 8594"/>
                </a:avLst>
              </a:prstGeom>
              <a:solidFill>
                <a:schemeClr val="bg1"/>
              </a:solidFill>
              <a:ln w="12700">
                <a:solidFill>
                  <a:srgbClr val="FF0000"/>
                </a:solidFill>
              </a:ln>
              <a:effectLst/>
            </p:spPr>
          </p:pic>
          <p:sp>
            <p:nvSpPr>
              <p:cNvPr id="28" name="CasellaDiTesto 27"/>
              <p:cNvSpPr txBox="1"/>
              <p:nvPr/>
            </p:nvSpPr>
            <p:spPr>
              <a:xfrm>
                <a:off x="5688417" y="4980327"/>
                <a:ext cx="434734" cy="307777"/>
              </a:xfrm>
              <a:prstGeom prst="rect">
                <a:avLst/>
              </a:prstGeom>
              <a:noFill/>
            </p:spPr>
            <p:txBody>
              <a:bodyPr wrap="none" rtlCol="0">
                <a:spAutoFit/>
              </a:bodyPr>
              <a:lstStyle/>
              <a:p>
                <a:r>
                  <a:rPr lang="it-IT" sz="1400" b="1" dirty="0" smtClean="0">
                    <a:latin typeface="Times New Roman" panose="02020603050405020304" pitchFamily="18" charset="0"/>
                    <a:cs typeface="Times New Roman" panose="02020603050405020304" pitchFamily="18" charset="0"/>
                  </a:rPr>
                  <a:t>AB</a:t>
                </a:r>
                <a:endParaRPr lang="en-US" sz="1400" b="1" dirty="0">
                  <a:latin typeface="Times New Roman" panose="02020603050405020304" pitchFamily="18" charset="0"/>
                  <a:cs typeface="Times New Roman" panose="02020603050405020304" pitchFamily="18" charset="0"/>
                </a:endParaRPr>
              </a:p>
            </p:txBody>
          </p:sp>
        </p:grpSp>
        <p:grpSp>
          <p:nvGrpSpPr>
            <p:cNvPr id="29" name="Gruppo 28"/>
            <p:cNvGrpSpPr>
              <a:grpSpLocks noChangeAspect="1"/>
            </p:cNvGrpSpPr>
            <p:nvPr/>
          </p:nvGrpSpPr>
          <p:grpSpPr>
            <a:xfrm>
              <a:off x="6882293" y="1287917"/>
              <a:ext cx="1051776" cy="1008000"/>
              <a:chOff x="7121258" y="1936738"/>
              <a:chExt cx="1266825" cy="1214101"/>
            </a:xfrm>
          </p:grpSpPr>
          <p:pic>
            <p:nvPicPr>
              <p:cNvPr id="30" name="Immagine 29"/>
              <p:cNvPicPr>
                <a:picLocks noChangeAspect="1"/>
              </p:cNvPicPr>
              <p:nvPr/>
            </p:nvPicPr>
            <p:blipFill rotWithShape="1">
              <a:blip r:embed="rId15" cstate="print">
                <a:extLst>
                  <a:ext uri="{28A0092B-C50C-407E-A947-70E740481C1C}">
                    <a14:useLocalDpi xmlns:a14="http://schemas.microsoft.com/office/drawing/2010/main" val="0"/>
                  </a:ext>
                </a:extLst>
              </a:blip>
              <a:srcRect l="-4963" t="-7202" r="-5141" b="-5847"/>
              <a:stretch/>
            </p:blipFill>
            <p:spPr>
              <a:xfrm>
                <a:off x="7121258" y="1936738"/>
                <a:ext cx="1266825" cy="895350"/>
              </a:xfrm>
              <a:prstGeom prst="roundRect">
                <a:avLst>
                  <a:gd name="adj" fmla="val 8594"/>
                </a:avLst>
              </a:prstGeom>
              <a:solidFill>
                <a:schemeClr val="bg1"/>
              </a:solidFill>
              <a:ln w="12700">
                <a:solidFill>
                  <a:schemeClr val="accent5"/>
                </a:solidFill>
              </a:ln>
              <a:effectLst/>
            </p:spPr>
          </p:pic>
          <p:sp>
            <p:nvSpPr>
              <p:cNvPr id="31" name="CasellaDiTesto 30"/>
              <p:cNvSpPr txBox="1"/>
              <p:nvPr/>
            </p:nvSpPr>
            <p:spPr>
              <a:xfrm>
                <a:off x="7532494" y="2843062"/>
                <a:ext cx="444352" cy="307777"/>
              </a:xfrm>
              <a:prstGeom prst="rect">
                <a:avLst/>
              </a:prstGeom>
              <a:noFill/>
            </p:spPr>
            <p:txBody>
              <a:bodyPr wrap="none" rtlCol="0">
                <a:spAutoFit/>
              </a:bodyPr>
              <a:lstStyle/>
              <a:p>
                <a:r>
                  <a:rPr lang="it-IT" sz="1400" b="1" dirty="0" smtClean="0">
                    <a:latin typeface="Times New Roman" panose="02020603050405020304" pitchFamily="18" charset="0"/>
                    <a:cs typeface="Times New Roman" panose="02020603050405020304" pitchFamily="18" charset="0"/>
                  </a:rPr>
                  <a:t>AC</a:t>
                </a:r>
                <a:endParaRPr lang="en-US" sz="1400" b="1" dirty="0">
                  <a:latin typeface="Times New Roman" panose="02020603050405020304" pitchFamily="18" charset="0"/>
                  <a:cs typeface="Times New Roman" panose="02020603050405020304" pitchFamily="18" charset="0"/>
                </a:endParaRPr>
              </a:p>
            </p:txBody>
          </p:sp>
        </p:grpSp>
        <p:grpSp>
          <p:nvGrpSpPr>
            <p:cNvPr id="32" name="Gruppo 31"/>
            <p:cNvGrpSpPr>
              <a:grpSpLocks noChangeAspect="1"/>
            </p:cNvGrpSpPr>
            <p:nvPr/>
          </p:nvGrpSpPr>
          <p:grpSpPr>
            <a:xfrm>
              <a:off x="7189147" y="4182681"/>
              <a:ext cx="833448" cy="1188000"/>
              <a:chOff x="7265829" y="3617282"/>
              <a:chExt cx="977685" cy="1393596"/>
            </a:xfrm>
          </p:grpSpPr>
          <p:pic>
            <p:nvPicPr>
              <p:cNvPr id="33" name="Immagin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65829" y="3617282"/>
                <a:ext cx="977685" cy="1080000"/>
              </a:xfrm>
              <a:prstGeom prst="roundRect">
                <a:avLst>
                  <a:gd name="adj" fmla="val 8594"/>
                </a:avLst>
              </a:prstGeom>
              <a:solidFill>
                <a:schemeClr val="bg1"/>
              </a:solidFill>
              <a:ln w="12700">
                <a:solidFill>
                  <a:srgbClr val="FF0000"/>
                </a:solidFill>
              </a:ln>
              <a:effectLst/>
            </p:spPr>
          </p:pic>
          <p:sp>
            <p:nvSpPr>
              <p:cNvPr id="34" name="CasellaDiTesto 33"/>
              <p:cNvSpPr txBox="1"/>
              <p:nvPr/>
            </p:nvSpPr>
            <p:spPr>
              <a:xfrm>
                <a:off x="7453145" y="4703101"/>
                <a:ext cx="603050" cy="307777"/>
              </a:xfrm>
              <a:prstGeom prst="rect">
                <a:avLst/>
              </a:prstGeom>
              <a:noFill/>
            </p:spPr>
            <p:txBody>
              <a:bodyPr wrap="none" rtlCol="0">
                <a:spAutoFit/>
              </a:bodyPr>
              <a:lstStyle/>
              <a:p>
                <a:r>
                  <a:rPr lang="it-IT" sz="1400" b="1" dirty="0" smtClean="0">
                    <a:latin typeface="Times New Roman" panose="02020603050405020304" pitchFamily="18" charset="0"/>
                    <a:cs typeface="Times New Roman" panose="02020603050405020304" pitchFamily="18" charset="0"/>
                  </a:rPr>
                  <a:t>HWS</a:t>
                </a:r>
                <a:endParaRPr lang="en-US" sz="1400" b="1" dirty="0">
                  <a:latin typeface="Times New Roman" panose="02020603050405020304" pitchFamily="18" charset="0"/>
                  <a:cs typeface="Times New Roman" panose="02020603050405020304" pitchFamily="18" charset="0"/>
                </a:endParaRPr>
              </a:p>
            </p:txBody>
          </p:sp>
        </p:grpSp>
        <p:cxnSp>
          <p:nvCxnSpPr>
            <p:cNvPr id="35" name="Connettore 4 34"/>
            <p:cNvCxnSpPr>
              <a:stCxn id="6" idx="3"/>
              <a:endCxn id="18" idx="1"/>
            </p:cNvCxnSpPr>
            <p:nvPr/>
          </p:nvCxnSpPr>
          <p:spPr>
            <a:xfrm flipV="1">
              <a:off x="1549227" y="1590594"/>
              <a:ext cx="3223884" cy="270235"/>
            </a:xfrm>
            <a:prstGeom prst="bentConnector3">
              <a:avLst>
                <a:gd name="adj1" fmla="val 23906"/>
              </a:avLst>
            </a:prstGeom>
            <a:ln w="15875">
              <a:tailEnd type="triangle"/>
            </a:ln>
          </p:spPr>
          <p:style>
            <a:lnRef idx="2">
              <a:schemeClr val="accent4"/>
            </a:lnRef>
            <a:fillRef idx="0">
              <a:schemeClr val="accent4"/>
            </a:fillRef>
            <a:effectRef idx="1">
              <a:schemeClr val="accent4"/>
            </a:effectRef>
            <a:fontRef idx="minor">
              <a:schemeClr val="tx1"/>
            </a:fontRef>
          </p:style>
        </p:cxnSp>
        <p:cxnSp>
          <p:nvCxnSpPr>
            <p:cNvPr id="36" name="Connettore 4 35"/>
            <p:cNvCxnSpPr>
              <a:stCxn id="6" idx="3"/>
              <a:endCxn id="13" idx="1"/>
            </p:cNvCxnSpPr>
            <p:nvPr/>
          </p:nvCxnSpPr>
          <p:spPr>
            <a:xfrm>
              <a:off x="1549227" y="1860829"/>
              <a:ext cx="1011768" cy="394098"/>
            </a:xfrm>
            <a:prstGeom prst="bentConnector3">
              <a:avLst>
                <a:gd name="adj1" fmla="val 50000"/>
              </a:avLst>
            </a:prstGeom>
            <a:ln w="15875">
              <a:tailEnd type="triangle"/>
            </a:ln>
          </p:spPr>
          <p:style>
            <a:lnRef idx="2">
              <a:schemeClr val="accent4"/>
            </a:lnRef>
            <a:fillRef idx="0">
              <a:schemeClr val="accent4"/>
            </a:fillRef>
            <a:effectRef idx="1">
              <a:schemeClr val="accent4"/>
            </a:effectRef>
            <a:fontRef idx="minor">
              <a:schemeClr val="tx1"/>
            </a:fontRef>
          </p:style>
        </p:cxnSp>
        <p:cxnSp>
          <p:nvCxnSpPr>
            <p:cNvPr id="37" name="Connettore 4 36"/>
            <p:cNvCxnSpPr>
              <a:stCxn id="5" idx="3"/>
              <a:endCxn id="24" idx="1"/>
            </p:cNvCxnSpPr>
            <p:nvPr/>
          </p:nvCxnSpPr>
          <p:spPr>
            <a:xfrm flipV="1">
              <a:off x="1577280" y="3022020"/>
              <a:ext cx="2647355" cy="1419945"/>
            </a:xfrm>
            <a:prstGeom prst="bentConnector3">
              <a:avLst>
                <a:gd name="adj1" fmla="val 33766"/>
              </a:avLst>
            </a:prstGeom>
            <a:ln w="15875">
              <a:tailEnd type="triangle"/>
            </a:ln>
          </p:spPr>
          <p:style>
            <a:lnRef idx="2">
              <a:schemeClr val="accent3"/>
            </a:lnRef>
            <a:fillRef idx="0">
              <a:schemeClr val="accent3"/>
            </a:fillRef>
            <a:effectRef idx="1">
              <a:schemeClr val="accent3"/>
            </a:effectRef>
            <a:fontRef idx="minor">
              <a:schemeClr val="tx1"/>
            </a:fontRef>
          </p:style>
        </p:cxnSp>
        <p:cxnSp>
          <p:nvCxnSpPr>
            <p:cNvPr id="38" name="Connettore 4 37"/>
            <p:cNvCxnSpPr>
              <a:stCxn id="5" idx="3"/>
              <a:endCxn id="27" idx="1"/>
            </p:cNvCxnSpPr>
            <p:nvPr/>
          </p:nvCxnSpPr>
          <p:spPr>
            <a:xfrm>
              <a:off x="1577280" y="4441965"/>
              <a:ext cx="1193834" cy="636317"/>
            </a:xfrm>
            <a:prstGeom prst="bentConnector3">
              <a:avLst>
                <a:gd name="adj1" fmla="val 50000"/>
              </a:avLst>
            </a:prstGeom>
            <a:ln w="15875">
              <a:tailEnd type="triangle"/>
            </a:ln>
          </p:spPr>
          <p:style>
            <a:lnRef idx="2">
              <a:schemeClr val="accent3"/>
            </a:lnRef>
            <a:fillRef idx="0">
              <a:schemeClr val="accent3"/>
            </a:fillRef>
            <a:effectRef idx="1">
              <a:schemeClr val="accent3"/>
            </a:effectRef>
            <a:fontRef idx="minor">
              <a:schemeClr val="tx1"/>
            </a:fontRef>
          </p:style>
        </p:cxnSp>
        <p:cxnSp>
          <p:nvCxnSpPr>
            <p:cNvPr id="39" name="Connettore 4 38"/>
            <p:cNvCxnSpPr>
              <a:stCxn id="13" idx="3"/>
              <a:endCxn id="21" idx="1"/>
            </p:cNvCxnSpPr>
            <p:nvPr/>
          </p:nvCxnSpPr>
          <p:spPr>
            <a:xfrm>
              <a:off x="3412855" y="2254927"/>
              <a:ext cx="2063467" cy="2245538"/>
            </a:xfrm>
            <a:prstGeom prst="bentConnector3">
              <a:avLst>
                <a:gd name="adj1" fmla="val 23636"/>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0" name="Connettore 4 39"/>
            <p:cNvCxnSpPr>
              <a:stCxn id="24" idx="2"/>
              <a:endCxn id="21" idx="1"/>
            </p:cNvCxnSpPr>
            <p:nvPr/>
          </p:nvCxnSpPr>
          <p:spPr>
            <a:xfrm rot="16200000" flipH="1">
              <a:off x="4660008" y="3684151"/>
              <a:ext cx="1146642" cy="485986"/>
            </a:xfrm>
            <a:prstGeom prst="bentConnector2">
              <a:avLst/>
            </a:prstGeom>
            <a:ln w="15875">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41" name="Stella a 8 punte 40"/>
            <p:cNvSpPr/>
            <p:nvPr/>
          </p:nvSpPr>
          <p:spPr>
            <a:xfrm>
              <a:off x="7507942" y="3176130"/>
              <a:ext cx="180000" cy="180000"/>
            </a:xfrm>
            <a:prstGeom prst="star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Connettore 4 41"/>
            <p:cNvCxnSpPr>
              <a:stCxn id="24" idx="2"/>
              <a:endCxn id="41" idx="4"/>
            </p:cNvCxnSpPr>
            <p:nvPr/>
          </p:nvCxnSpPr>
          <p:spPr>
            <a:xfrm rot="5400000" flipH="1" flipV="1">
              <a:off x="6205292" y="2051174"/>
              <a:ext cx="87693" cy="2517606"/>
            </a:xfrm>
            <a:prstGeom prst="bentConnector4">
              <a:avLst>
                <a:gd name="adj1" fmla="val -56096"/>
                <a:gd name="adj2" fmla="val 65207"/>
              </a:avLst>
            </a:prstGeom>
            <a:ln w="15875">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43" name="Connettore 4 42"/>
            <p:cNvCxnSpPr>
              <a:stCxn id="13" idx="3"/>
              <a:endCxn id="41" idx="4"/>
            </p:cNvCxnSpPr>
            <p:nvPr/>
          </p:nvCxnSpPr>
          <p:spPr>
            <a:xfrm>
              <a:off x="3412855" y="2254927"/>
              <a:ext cx="4095087" cy="1011203"/>
            </a:xfrm>
            <a:prstGeom prst="bentConnector3">
              <a:avLst>
                <a:gd name="adj1" fmla="val 66535"/>
              </a:avLst>
            </a:prstGeom>
            <a:ln w="15875">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44" name="Connettore 4 43"/>
            <p:cNvCxnSpPr>
              <a:stCxn id="27" idx="3"/>
              <a:endCxn id="123" idx="2"/>
            </p:cNvCxnSpPr>
            <p:nvPr/>
          </p:nvCxnSpPr>
          <p:spPr>
            <a:xfrm>
              <a:off x="3566502" y="5078282"/>
              <a:ext cx="3226029" cy="739084"/>
            </a:xfrm>
            <a:prstGeom prst="bentConnector4">
              <a:avLst>
                <a:gd name="adj1" fmla="val 11671"/>
                <a:gd name="adj2" fmla="val 119683"/>
              </a:avLst>
            </a:prstGeom>
            <a:ln w="15875">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45" name="Connettore 2 44"/>
            <p:cNvCxnSpPr>
              <a:stCxn id="41" idx="2"/>
              <a:endCxn id="33" idx="0"/>
            </p:cNvCxnSpPr>
            <p:nvPr/>
          </p:nvCxnSpPr>
          <p:spPr>
            <a:xfrm>
              <a:off x="7597942" y="3356130"/>
              <a:ext cx="7929" cy="826551"/>
            </a:xfrm>
            <a:prstGeom prst="straightConnector1">
              <a:avLst/>
            </a:prstGeom>
            <a:ln w="15875">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Stella a 8 punte 45"/>
            <p:cNvSpPr/>
            <p:nvPr/>
          </p:nvSpPr>
          <p:spPr>
            <a:xfrm>
              <a:off x="8263184" y="4760311"/>
              <a:ext cx="180000" cy="180000"/>
            </a:xfrm>
            <a:prstGeom prst="star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ttore 4 46"/>
            <p:cNvCxnSpPr>
              <a:stCxn id="41" idx="0"/>
              <a:endCxn id="46" idx="6"/>
            </p:cNvCxnSpPr>
            <p:nvPr/>
          </p:nvCxnSpPr>
          <p:spPr>
            <a:xfrm>
              <a:off x="7687942" y="3266130"/>
              <a:ext cx="665242" cy="1494181"/>
            </a:xfrm>
            <a:prstGeom prst="bentConnector2">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48" name="Connettore 2 47"/>
            <p:cNvCxnSpPr>
              <a:stCxn id="46" idx="0"/>
              <a:endCxn id="11" idx="1"/>
            </p:cNvCxnSpPr>
            <p:nvPr/>
          </p:nvCxnSpPr>
          <p:spPr>
            <a:xfrm flipV="1">
              <a:off x="8443184" y="4843941"/>
              <a:ext cx="1043762" cy="637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Stella a 8 punte 48"/>
            <p:cNvSpPr/>
            <p:nvPr/>
          </p:nvSpPr>
          <p:spPr>
            <a:xfrm>
              <a:off x="7289598" y="2766710"/>
              <a:ext cx="180000" cy="180000"/>
            </a:xfrm>
            <a:prstGeom prst="star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Connettore 4 49"/>
            <p:cNvCxnSpPr>
              <a:stCxn id="18" idx="3"/>
              <a:endCxn id="49" idx="4"/>
            </p:cNvCxnSpPr>
            <p:nvPr/>
          </p:nvCxnSpPr>
          <p:spPr>
            <a:xfrm>
              <a:off x="5630097" y="1590594"/>
              <a:ext cx="1659501" cy="1266116"/>
            </a:xfrm>
            <a:prstGeom prst="bentConnector3">
              <a:avLst>
                <a:gd name="adj1" fmla="val 50000"/>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ttore 4 50"/>
            <p:cNvCxnSpPr>
              <a:stCxn id="24" idx="3"/>
              <a:endCxn id="49" idx="4"/>
            </p:cNvCxnSpPr>
            <p:nvPr/>
          </p:nvCxnSpPr>
          <p:spPr>
            <a:xfrm flipV="1">
              <a:off x="5756036" y="2856710"/>
              <a:ext cx="1533562" cy="165310"/>
            </a:xfrm>
            <a:prstGeom prst="bentConnector3">
              <a:avLst>
                <a:gd name="adj1" fmla="val 50000"/>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ttore 4 51"/>
            <p:cNvCxnSpPr>
              <a:stCxn id="49" idx="0"/>
              <a:endCxn id="60" idx="1"/>
            </p:cNvCxnSpPr>
            <p:nvPr/>
          </p:nvCxnSpPr>
          <p:spPr>
            <a:xfrm flipV="1">
              <a:off x="7469598" y="2065410"/>
              <a:ext cx="2252305" cy="791300"/>
            </a:xfrm>
            <a:prstGeom prst="bentConnector3">
              <a:avLst>
                <a:gd name="adj1" fmla="val 50000"/>
              </a:avLst>
            </a:prstGeom>
            <a:ln w="15875">
              <a:solidFill>
                <a:schemeClr val="accent6"/>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Connettore 4 52"/>
            <p:cNvCxnSpPr>
              <a:stCxn id="49" idx="6"/>
              <a:endCxn id="30" idx="1"/>
            </p:cNvCxnSpPr>
            <p:nvPr/>
          </p:nvCxnSpPr>
          <p:spPr>
            <a:xfrm rot="16200000" flipV="1">
              <a:off x="6577390" y="1964501"/>
              <a:ext cx="1107113" cy="497305"/>
            </a:xfrm>
            <a:prstGeom prst="bentConnector4">
              <a:avLst>
                <a:gd name="adj1" fmla="val 19999"/>
                <a:gd name="adj2" fmla="val 145968"/>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ttore 4 53"/>
            <p:cNvCxnSpPr>
              <a:stCxn id="30" idx="3"/>
              <a:endCxn id="55" idx="6"/>
            </p:cNvCxnSpPr>
            <p:nvPr/>
          </p:nvCxnSpPr>
          <p:spPr>
            <a:xfrm>
              <a:off x="7934069" y="1659597"/>
              <a:ext cx="822123" cy="1960984"/>
            </a:xfrm>
            <a:prstGeom prst="bentConnector2">
              <a:avLst/>
            </a:prstGeom>
            <a:ln w="158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5" name="Stella a 8 punte 54"/>
            <p:cNvSpPr/>
            <p:nvPr/>
          </p:nvSpPr>
          <p:spPr>
            <a:xfrm>
              <a:off x="8666192" y="3620581"/>
              <a:ext cx="180000" cy="180000"/>
            </a:xfrm>
            <a:prstGeom prst="star8">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Connettore 4 55"/>
            <p:cNvCxnSpPr>
              <a:stCxn id="21" idx="3"/>
              <a:endCxn id="55" idx="4"/>
            </p:cNvCxnSpPr>
            <p:nvPr/>
          </p:nvCxnSpPr>
          <p:spPr>
            <a:xfrm flipV="1">
              <a:off x="6623768" y="3710581"/>
              <a:ext cx="2042424" cy="789884"/>
            </a:xfrm>
            <a:prstGeom prst="bentConnector3">
              <a:avLst>
                <a:gd name="adj1" fmla="val 18213"/>
              </a:avLst>
            </a:prstGeom>
            <a:ln w="15875">
              <a:solidFill>
                <a:schemeClr val="accent5"/>
              </a:solidFill>
              <a:tailEnd type="triangle"/>
            </a:ln>
          </p:spPr>
          <p:style>
            <a:lnRef idx="2">
              <a:schemeClr val="accent2"/>
            </a:lnRef>
            <a:fillRef idx="0">
              <a:schemeClr val="accent2"/>
            </a:fillRef>
            <a:effectRef idx="1">
              <a:schemeClr val="accent2"/>
            </a:effectRef>
            <a:fontRef idx="minor">
              <a:schemeClr val="tx1"/>
            </a:fontRef>
          </p:style>
        </p:cxnSp>
        <p:cxnSp>
          <p:nvCxnSpPr>
            <p:cNvPr id="57" name="Connettore 4 56"/>
            <p:cNvCxnSpPr>
              <a:stCxn id="55" idx="0"/>
              <a:endCxn id="9" idx="1"/>
            </p:cNvCxnSpPr>
            <p:nvPr/>
          </p:nvCxnSpPr>
          <p:spPr>
            <a:xfrm>
              <a:off x="8846192" y="3710581"/>
              <a:ext cx="631730" cy="383925"/>
            </a:xfrm>
            <a:prstGeom prst="bentConnector3">
              <a:avLst>
                <a:gd name="adj1" fmla="val 57237"/>
              </a:avLst>
            </a:prstGeom>
            <a:ln w="15875">
              <a:solidFill>
                <a:schemeClr val="accent5"/>
              </a:solidFill>
              <a:tailEnd type="triangle"/>
            </a:ln>
          </p:spPr>
          <p:style>
            <a:lnRef idx="2">
              <a:schemeClr val="accent2"/>
            </a:lnRef>
            <a:fillRef idx="0">
              <a:schemeClr val="accent2"/>
            </a:fillRef>
            <a:effectRef idx="1">
              <a:schemeClr val="accent2"/>
            </a:effectRef>
            <a:fontRef idx="minor">
              <a:schemeClr val="tx1"/>
            </a:fontRef>
          </p:style>
        </p:cxnSp>
        <p:cxnSp>
          <p:nvCxnSpPr>
            <p:cNvPr id="58" name="Connettore 4 57"/>
            <p:cNvCxnSpPr>
              <a:stCxn id="49" idx="6"/>
              <a:endCxn id="10" idx="1"/>
            </p:cNvCxnSpPr>
            <p:nvPr/>
          </p:nvCxnSpPr>
          <p:spPr>
            <a:xfrm rot="16200000" flipH="1">
              <a:off x="8141016" y="2005292"/>
              <a:ext cx="575192" cy="2098028"/>
            </a:xfrm>
            <a:prstGeom prst="bentConnector4">
              <a:avLst>
                <a:gd name="adj1" fmla="val -39743"/>
                <a:gd name="adj2" fmla="val 52145"/>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9" name="Immagine 5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99843" y="4601756"/>
              <a:ext cx="864000" cy="864000"/>
            </a:xfrm>
            <a:prstGeom prst="roundRect">
              <a:avLst>
                <a:gd name="adj" fmla="val 8594"/>
              </a:avLst>
            </a:prstGeom>
            <a:noFill/>
            <a:ln w="12700">
              <a:solidFill>
                <a:schemeClr val="bg1">
                  <a:lumMod val="75000"/>
                </a:schemeClr>
              </a:solidFill>
            </a:ln>
            <a:effectLst/>
          </p:spPr>
        </p:pic>
        <p:pic>
          <p:nvPicPr>
            <p:cNvPr id="60" name="Immagine 5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721903" y="1507410"/>
              <a:ext cx="885896" cy="1116000"/>
            </a:xfrm>
            <a:prstGeom prst="rect">
              <a:avLst/>
            </a:prstGeom>
          </p:spPr>
        </p:pic>
        <p:cxnSp>
          <p:nvCxnSpPr>
            <p:cNvPr id="71" name="Connettore 4 70"/>
            <p:cNvCxnSpPr/>
            <p:nvPr/>
          </p:nvCxnSpPr>
          <p:spPr>
            <a:xfrm rot="5400000">
              <a:off x="5128198" y="2350357"/>
              <a:ext cx="1655046" cy="2847755"/>
            </a:xfrm>
            <a:prstGeom prst="bentConnector3">
              <a:avLst>
                <a:gd name="adj1" fmla="val 50000"/>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5" name="CasellaDiTesto 104"/>
            <p:cNvSpPr txBox="1"/>
            <p:nvPr/>
          </p:nvSpPr>
          <p:spPr>
            <a:xfrm>
              <a:off x="4197344" y="5465756"/>
              <a:ext cx="721672" cy="523220"/>
            </a:xfrm>
            <a:prstGeom prst="rect">
              <a:avLst/>
            </a:prstGeom>
            <a:noFill/>
          </p:spPr>
          <p:txBody>
            <a:bodyPr wrap="none" rtlCol="0">
              <a:spAutoFit/>
            </a:bodyPr>
            <a:lstStyle/>
            <a:p>
              <a:r>
                <a:rPr lang="it-IT" sz="1400" b="1" dirty="0" smtClean="0">
                  <a:latin typeface="Times New Roman" panose="02020603050405020304" pitchFamily="18" charset="0"/>
                  <a:cs typeface="Times New Roman" panose="02020603050405020304" pitchFamily="18" charset="0"/>
                </a:rPr>
                <a:t>GSHP/</a:t>
              </a:r>
            </a:p>
            <a:p>
              <a:r>
                <a:rPr lang="it-IT" sz="1400" b="1" dirty="0" smtClean="0">
                  <a:latin typeface="Times New Roman" panose="02020603050405020304" pitchFamily="18" charset="0"/>
                  <a:cs typeface="Times New Roman" panose="02020603050405020304" pitchFamily="18" charset="0"/>
                </a:rPr>
                <a:t>ASHP</a:t>
              </a:r>
              <a:endParaRPr lang="en-US" sz="1400" b="1" dirty="0">
                <a:latin typeface="Times New Roman" panose="02020603050405020304" pitchFamily="18" charset="0"/>
                <a:cs typeface="Times New Roman" panose="02020603050405020304" pitchFamily="18" charset="0"/>
              </a:endParaRPr>
            </a:p>
          </p:txBody>
        </p:sp>
        <p:cxnSp>
          <p:nvCxnSpPr>
            <p:cNvPr id="119" name="Connettore 4 118"/>
            <p:cNvCxnSpPr>
              <a:stCxn id="59" idx="3"/>
              <a:endCxn id="123" idx="4"/>
            </p:cNvCxnSpPr>
            <p:nvPr/>
          </p:nvCxnSpPr>
          <p:spPr>
            <a:xfrm>
              <a:off x="4963843" y="5033756"/>
              <a:ext cx="1738688" cy="693610"/>
            </a:xfrm>
            <a:prstGeom prst="bentConnector3">
              <a:avLst>
                <a:gd name="adj1" fmla="val 20709"/>
              </a:avLst>
            </a:prstGeom>
            <a:ln w="158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3" name="Stella a 8 punte 122"/>
            <p:cNvSpPr/>
            <p:nvPr/>
          </p:nvSpPr>
          <p:spPr>
            <a:xfrm>
              <a:off x="6702531" y="5637366"/>
              <a:ext cx="180000" cy="180000"/>
            </a:xfrm>
            <a:prstGeom prst="star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Connettore 4 127"/>
            <p:cNvCxnSpPr>
              <a:stCxn id="123" idx="0"/>
              <a:endCxn id="46" idx="2"/>
            </p:cNvCxnSpPr>
            <p:nvPr/>
          </p:nvCxnSpPr>
          <p:spPr>
            <a:xfrm flipV="1">
              <a:off x="6882531" y="4940311"/>
              <a:ext cx="1470653" cy="787055"/>
            </a:xfrm>
            <a:prstGeom prst="bentConnector2">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cxnSp>
        <p:nvCxnSpPr>
          <p:cNvPr id="66" name="Connettore 4 65"/>
          <p:cNvCxnSpPr>
            <a:stCxn id="27" idx="3"/>
            <a:endCxn id="21" idx="1"/>
          </p:cNvCxnSpPr>
          <p:nvPr/>
        </p:nvCxnSpPr>
        <p:spPr>
          <a:xfrm flipV="1">
            <a:off x="3746343" y="4331048"/>
            <a:ext cx="1687653" cy="510601"/>
          </a:xfrm>
          <a:prstGeom prst="bentConnector3">
            <a:avLst>
              <a:gd name="adj1" fmla="val 5899"/>
            </a:avLst>
          </a:prstGeom>
          <a:ln w="15875">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43288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nvPr>
        </p:nvGraphicFramePr>
        <p:xfrm>
          <a:off x="1820205" y="2050547"/>
          <a:ext cx="8282130" cy="468000"/>
        </p:xfrm>
        <a:graphic>
          <a:graphicData uri="http://schemas.openxmlformats.org/presentationml/2006/ole">
            <mc:AlternateContent xmlns:mc="http://schemas.openxmlformats.org/markup-compatibility/2006">
              <mc:Choice xmlns:v="urn:schemas-microsoft-com:vml" Requires="v">
                <p:oleObj spid="_x0000_s9233" name="Equazione" r:id="rId4" imgW="4584600" imgH="241200" progId="Equation.3">
                  <p:embed/>
                </p:oleObj>
              </mc:Choice>
              <mc:Fallback>
                <p:oleObj name="Equazione" r:id="rId4" imgW="4584600" imgH="241200" progId="Equation.3">
                  <p:embed/>
                  <p:pic>
                    <p:nvPicPr>
                      <p:cNvPr id="3" name="Oggetto 2"/>
                      <p:cNvPicPr>
                        <a:picLocks noChangeAspect="1" noChangeArrowheads="1"/>
                      </p:cNvPicPr>
                      <p:nvPr/>
                    </p:nvPicPr>
                    <p:blipFill>
                      <a:blip r:embed="rId5"/>
                      <a:srcRect/>
                      <a:stretch>
                        <a:fillRect/>
                      </a:stretch>
                    </p:blipFill>
                    <p:spPr bwMode="auto">
                      <a:xfrm>
                        <a:off x="1820205" y="2050547"/>
                        <a:ext cx="8282130" cy="468000"/>
                      </a:xfrm>
                      <a:prstGeom prst="rect">
                        <a:avLst/>
                      </a:prstGeom>
                      <a:noFill/>
                    </p:spPr>
                  </p:pic>
                </p:oleObj>
              </mc:Fallback>
            </mc:AlternateContent>
          </a:graphicData>
        </a:graphic>
      </p:graphicFrame>
      <p:graphicFrame>
        <p:nvGraphicFramePr>
          <p:cNvPr id="5" name="Oggetto 4"/>
          <p:cNvGraphicFramePr>
            <a:graphicFrameLocks noChangeAspect="1"/>
          </p:cNvGraphicFramePr>
          <p:nvPr>
            <p:extLst/>
          </p:nvPr>
        </p:nvGraphicFramePr>
        <p:xfrm>
          <a:off x="1820205" y="3384170"/>
          <a:ext cx="6408620" cy="468000"/>
        </p:xfrm>
        <a:graphic>
          <a:graphicData uri="http://schemas.openxmlformats.org/presentationml/2006/ole">
            <mc:AlternateContent xmlns:mc="http://schemas.openxmlformats.org/markup-compatibility/2006">
              <mc:Choice xmlns:v="urn:schemas-microsoft-com:vml" Requires="v">
                <p:oleObj spid="_x0000_s9234" name="Equazione" r:id="rId6" imgW="3543120" imgH="241200" progId="Equation.3">
                  <p:embed/>
                </p:oleObj>
              </mc:Choice>
              <mc:Fallback>
                <p:oleObj name="Equazione" r:id="rId6" imgW="3543120" imgH="241200" progId="Equation.3">
                  <p:embed/>
                  <p:pic>
                    <p:nvPicPr>
                      <p:cNvPr id="5" name="Oggetto 4"/>
                      <p:cNvPicPr>
                        <a:picLocks noChangeAspect="1" noChangeArrowheads="1"/>
                      </p:cNvPicPr>
                      <p:nvPr/>
                    </p:nvPicPr>
                    <p:blipFill>
                      <a:blip r:embed="rId7"/>
                      <a:srcRect/>
                      <a:stretch>
                        <a:fillRect/>
                      </a:stretch>
                    </p:blipFill>
                    <p:spPr bwMode="auto">
                      <a:xfrm>
                        <a:off x="1820205" y="3384170"/>
                        <a:ext cx="6408620" cy="468000"/>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nvPr>
        </p:nvGraphicFramePr>
        <p:xfrm>
          <a:off x="1820205" y="4757359"/>
          <a:ext cx="7967420" cy="468000"/>
        </p:xfrm>
        <a:graphic>
          <a:graphicData uri="http://schemas.openxmlformats.org/presentationml/2006/ole">
            <mc:AlternateContent xmlns:mc="http://schemas.openxmlformats.org/markup-compatibility/2006">
              <mc:Choice xmlns:v="urn:schemas-microsoft-com:vml" Requires="v">
                <p:oleObj spid="_x0000_s9235" name="Equazione" r:id="rId8" imgW="4457700" imgH="241300" progId="Equation.3">
                  <p:embed/>
                </p:oleObj>
              </mc:Choice>
              <mc:Fallback>
                <p:oleObj name="Equazione" r:id="rId8" imgW="4457700" imgH="241300" progId="Equation.3">
                  <p:embed/>
                  <p:pic>
                    <p:nvPicPr>
                      <p:cNvPr id="7" name="Oggetto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0205" y="4757359"/>
                        <a:ext cx="7967420" cy="468000"/>
                      </a:xfrm>
                      <a:prstGeom prst="rect">
                        <a:avLst/>
                      </a:prstGeom>
                      <a:noFill/>
                    </p:spPr>
                  </p:pic>
                </p:oleObj>
              </mc:Fallback>
            </mc:AlternateContent>
          </a:graphicData>
        </a:graphic>
      </p:graphicFrame>
      <p:pic>
        <p:nvPicPr>
          <p:cNvPr id="8" name="Immagin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667" y="4721359"/>
            <a:ext cx="540000" cy="540000"/>
          </a:xfrm>
          <a:prstGeom prst="rect">
            <a:avLst/>
          </a:prstGeom>
        </p:spPr>
      </p:pic>
      <p:pic>
        <p:nvPicPr>
          <p:cNvPr id="9" name="Immagine 8"/>
          <p:cNvPicPr>
            <a:picLocks noChangeAspect="1"/>
          </p:cNvPicPr>
          <p:nvPr/>
        </p:nvPicPr>
        <p:blipFill rotWithShape="1">
          <a:blip r:embed="rId11" cstate="print">
            <a:extLst>
              <a:ext uri="{28A0092B-C50C-407E-A947-70E740481C1C}">
                <a14:useLocalDpi xmlns:a14="http://schemas.microsoft.com/office/drawing/2010/main" val="0"/>
              </a:ext>
            </a:extLst>
          </a:blip>
          <a:srcRect l="40365" t="25233" r="44662" b="46297"/>
          <a:stretch/>
        </p:blipFill>
        <p:spPr>
          <a:xfrm>
            <a:off x="944672" y="2014547"/>
            <a:ext cx="539995" cy="540000"/>
          </a:xfrm>
          <a:prstGeom prst="rect">
            <a:avLst/>
          </a:prstGeom>
        </p:spPr>
      </p:pic>
      <p:pic>
        <p:nvPicPr>
          <p:cNvPr id="10" name="Immagin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8668" y="3332109"/>
            <a:ext cx="576000" cy="576000"/>
          </a:xfrm>
          <a:prstGeom prst="rect">
            <a:avLst/>
          </a:prstGeom>
        </p:spPr>
      </p:pic>
      <p:sp>
        <p:nvSpPr>
          <p:cNvPr id="11" name="Rettangolo 10"/>
          <p:cNvSpPr/>
          <p:nvPr/>
        </p:nvSpPr>
        <p:spPr>
          <a:xfrm>
            <a:off x="908667" y="1005163"/>
            <a:ext cx="8878958" cy="400110"/>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The </a:t>
            </a:r>
            <a:r>
              <a:rPr lang="en-GB" sz="2000" dirty="0" smtClean="0">
                <a:latin typeface="Times New Roman" panose="02020603050405020304" pitchFamily="18" charset="0"/>
                <a:cs typeface="Times New Roman" panose="02020603050405020304" pitchFamily="18" charset="0"/>
              </a:rPr>
              <a:t>thermal, cooling and electric </a:t>
            </a:r>
            <a:r>
              <a:rPr lang="en-GB" sz="2000" dirty="0">
                <a:latin typeface="Times New Roman" panose="02020603050405020304" pitchFamily="18" charset="0"/>
                <a:cs typeface="Times New Roman" panose="02020603050405020304" pitchFamily="18" charset="0"/>
              </a:rPr>
              <a:t>energy demands are </a:t>
            </a:r>
            <a:r>
              <a:rPr lang="en-GB" sz="2000" dirty="0" smtClean="0">
                <a:latin typeface="Times New Roman" panose="02020603050405020304" pitchFamily="18" charset="0"/>
                <a:cs typeface="Times New Roman" panose="02020603050405020304" pitchFamily="18" charset="0"/>
              </a:rPr>
              <a:t>met </a:t>
            </a:r>
            <a:r>
              <a:rPr lang="en-GB" sz="2000" dirty="0">
                <a:latin typeface="Times New Roman" panose="02020603050405020304" pitchFamily="18" charset="0"/>
                <a:cs typeface="Times New Roman" panose="02020603050405020304" pitchFamily="18" charset="0"/>
              </a:rPr>
              <a:t>by the HEP </a:t>
            </a:r>
            <a:r>
              <a:rPr lang="en-GB" sz="2000" dirty="0" smtClean="0">
                <a:latin typeface="Times New Roman" panose="02020603050405020304" pitchFamily="18" charset="0"/>
                <a:cs typeface="Times New Roman" panose="02020603050405020304" pitchFamily="18" charset="0"/>
              </a:rPr>
              <a:t>according to: </a:t>
            </a:r>
            <a:endParaRPr lang="it-IT" sz="1200" dirty="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Energy balance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509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asellaDiTesto 27"/>
          <p:cNvSpPr txBox="1"/>
          <p:nvPr/>
        </p:nvSpPr>
        <p:spPr>
          <a:xfrm>
            <a:off x="9747424" y="1495757"/>
            <a:ext cx="1828800"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Source: Eurostat (online data code: </a:t>
            </a:r>
            <a:r>
              <a:rPr lang="en-US" dirty="0" err="1" smtClean="0">
                <a:latin typeface="Times New Roman" panose="02020603050405020304" pitchFamily="18" charset="0"/>
                <a:cs typeface="Times New Roman" panose="02020603050405020304" pitchFamily="18" charset="0"/>
              </a:rPr>
              <a:t>nrg_ind_eff</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198121" y="135801"/>
            <a:ext cx="589788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Primary energy </a:t>
            </a:r>
            <a:r>
              <a:rPr lang="en-US" sz="2800" b="1" dirty="0" smtClean="0">
                <a:latin typeface="Times New Roman" panose="02020603050405020304" pitchFamily="18" charset="0"/>
                <a:cs typeface="Times New Roman" panose="02020603050405020304" pitchFamily="18" charset="0"/>
              </a:rPr>
              <a:t>consumption</a:t>
            </a:r>
            <a:endParaRPr lang="en-US" sz="2800" b="1" dirty="0">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t="10282" r="33808" b="11816"/>
          <a:stretch/>
        </p:blipFill>
        <p:spPr>
          <a:xfrm>
            <a:off x="999309" y="858015"/>
            <a:ext cx="7964344" cy="5289446"/>
          </a:xfrm>
          <a:prstGeom prst="rect">
            <a:avLst/>
          </a:prstGeom>
        </p:spPr>
      </p:pic>
      <p:sp>
        <p:nvSpPr>
          <p:cNvPr id="3" name="Rettangolo 2"/>
          <p:cNvSpPr/>
          <p:nvPr/>
        </p:nvSpPr>
        <p:spPr>
          <a:xfrm>
            <a:off x="1783080" y="4626864"/>
            <a:ext cx="182880" cy="175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985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arrotondato 16"/>
          <p:cNvSpPr/>
          <p:nvPr/>
        </p:nvSpPr>
        <p:spPr>
          <a:xfrm>
            <a:off x="2530740" y="996052"/>
            <a:ext cx="6059375" cy="1693985"/>
          </a:xfrm>
          <a:prstGeom prst="roundRect">
            <a:avLst/>
          </a:prstGeom>
          <a:solidFill>
            <a:schemeClr val="bg1">
              <a:lumMod val="95000"/>
            </a:schemeClr>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i="1" dirty="0">
              <a:solidFill>
                <a:schemeClr val="tx1"/>
              </a:solidFill>
              <a:latin typeface="Times New Roman" panose="02020603050405020304" pitchFamily="18" charset="0"/>
              <a:cs typeface="Times New Roman" panose="02020603050405020304" pitchFamily="18" charset="0"/>
            </a:endParaRPr>
          </a:p>
        </p:txBody>
      </p:sp>
      <p:sp>
        <p:nvSpPr>
          <p:cNvPr id="2" name="Rettangolo arrotondato 1"/>
          <p:cNvSpPr/>
          <p:nvPr/>
        </p:nvSpPr>
        <p:spPr>
          <a:xfrm>
            <a:off x="790828" y="1514767"/>
            <a:ext cx="1471018" cy="646986"/>
          </a:xfrm>
          <a:prstGeom prst="round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600" dirty="0">
                <a:solidFill>
                  <a:schemeClr val="tx1"/>
                </a:solidFill>
                <a:latin typeface="Times New Roman" panose="02020603050405020304" pitchFamily="18" charset="0"/>
                <a:cs typeface="Times New Roman" panose="02020603050405020304" pitchFamily="18" charset="0"/>
              </a:rPr>
              <a:t>Population of individuals</a:t>
            </a:r>
          </a:p>
        </p:txBody>
      </p:sp>
      <p:sp>
        <p:nvSpPr>
          <p:cNvPr id="3" name="Rettangolo arrotondato 2"/>
          <p:cNvSpPr/>
          <p:nvPr/>
        </p:nvSpPr>
        <p:spPr>
          <a:xfrm>
            <a:off x="5551770" y="2002897"/>
            <a:ext cx="1756443" cy="374571"/>
          </a:xfrm>
          <a:prstGeom prst="round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600" dirty="0">
                <a:solidFill>
                  <a:schemeClr val="tx1"/>
                </a:solidFill>
                <a:latin typeface="Times New Roman" panose="02020603050405020304" pitchFamily="18" charset="0"/>
                <a:cs typeface="Times New Roman" panose="02020603050405020304" pitchFamily="18" charset="0"/>
              </a:rPr>
              <a:t>Simulation model</a:t>
            </a:r>
          </a:p>
        </p:txBody>
      </p:sp>
      <mc:AlternateContent xmlns:mc="http://schemas.openxmlformats.org/markup-compatibility/2006" xmlns:a14="http://schemas.microsoft.com/office/drawing/2010/main">
        <mc:Choice Requires="a14">
          <p:sp>
            <p:nvSpPr>
              <p:cNvPr id="4" name="Rettangolo arrotondato 3"/>
              <p:cNvSpPr/>
              <p:nvPr/>
            </p:nvSpPr>
            <p:spPr>
              <a:xfrm>
                <a:off x="8943619" y="1230177"/>
                <a:ext cx="2398861" cy="1212814"/>
              </a:xfrm>
              <a:prstGeom prst="round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600" dirty="0">
                    <a:solidFill>
                      <a:schemeClr val="tx1"/>
                    </a:solidFill>
                    <a:latin typeface="Times New Roman" panose="02020603050405020304" pitchFamily="18" charset="0"/>
                    <a:cs typeface="Times New Roman" panose="02020603050405020304" pitchFamily="18" charset="0"/>
                  </a:rPr>
                  <a:t>Fitness function evaluation for</a:t>
                </a:r>
              </a:p>
              <a:p>
                <a:pPr algn="ctr"/>
                <a:r>
                  <a:rPr lang="en-GB" sz="1600" dirty="0">
                    <a:solidFill>
                      <a:schemeClr val="tx1"/>
                    </a:solidFill>
                    <a:latin typeface="Times New Roman" panose="02020603050405020304" pitchFamily="18" charset="0"/>
                    <a:cs typeface="Times New Roman" panose="02020603050405020304" pitchFamily="18" charset="0"/>
                  </a:rPr>
                  <a:t> the individuals:</a:t>
                </a:r>
              </a:p>
              <a:p>
                <a:pPr algn="ctr"/>
                <a14:m>
                  <m:oMathPara xmlns:m="http://schemas.openxmlformats.org/officeDocument/2006/math">
                    <m:oMathParaPr>
                      <m:jc m:val="centerGroup"/>
                    </m:oMathParaPr>
                    <m:oMath xmlns:m="http://schemas.openxmlformats.org/officeDocument/2006/math">
                      <m:r>
                        <a:rPr lang="it-IT" sz="1600" i="1">
                          <a:solidFill>
                            <a:schemeClr val="tx1"/>
                          </a:solidFill>
                          <a:latin typeface="Cambria Math" panose="02040503050406030204" pitchFamily="18" charset="0"/>
                          <a:cs typeface="Times New Roman" panose="02020603050405020304" pitchFamily="18" charset="0"/>
                        </a:rPr>
                        <m:t>𝑓𝑣𝑎𝑙</m:t>
                      </m:r>
                    </m:oMath>
                  </m:oMathPara>
                </a14:m>
                <a:endParaRPr lang="en-GB" sz="16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Rettangolo arrotondato 3"/>
              <p:cNvSpPr>
                <a:spLocks noRot="1" noChangeAspect="1" noMove="1" noResize="1" noEditPoints="1" noAdjustHandles="1" noChangeArrowheads="1" noChangeShapeType="1" noTextEdit="1"/>
              </p:cNvSpPr>
              <p:nvPr/>
            </p:nvSpPr>
            <p:spPr>
              <a:xfrm>
                <a:off x="8943619" y="1230177"/>
                <a:ext cx="2398861" cy="1212814"/>
              </a:xfrm>
              <a:prstGeom prst="roundRect">
                <a:avLst/>
              </a:prstGeom>
              <a:blipFill>
                <a:blip r:embed="rId3"/>
                <a:stretch>
                  <a:fillRect/>
                </a:stretch>
              </a:blipFill>
              <a:ln w="19050">
                <a:solidFill>
                  <a:schemeClr val="accent1"/>
                </a:solidFill>
              </a:ln>
            </p:spPr>
            <p:txBody>
              <a:bodyPr/>
              <a:lstStyle/>
              <a:p>
                <a:r>
                  <a:rPr lang="en-US">
                    <a:noFill/>
                  </a:rPr>
                  <a:t> </a:t>
                </a:r>
              </a:p>
            </p:txBody>
          </p:sp>
        </mc:Fallback>
      </mc:AlternateContent>
      <p:sp>
        <p:nvSpPr>
          <p:cNvPr id="5" name="Rombo 4"/>
          <p:cNvSpPr>
            <a:spLocks/>
          </p:cNvSpPr>
          <p:nvPr/>
        </p:nvSpPr>
        <p:spPr>
          <a:xfrm>
            <a:off x="9058667" y="3339058"/>
            <a:ext cx="2168766" cy="978218"/>
          </a:xfrm>
          <a:prstGeom prst="diamond">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GB" sz="1600" dirty="0">
                <a:solidFill>
                  <a:schemeClr val="tx1"/>
                </a:solidFill>
                <a:latin typeface="Times New Roman" panose="02020603050405020304" pitchFamily="18" charset="0"/>
                <a:cs typeface="Times New Roman" panose="02020603050405020304" pitchFamily="18" charset="0"/>
              </a:rPr>
              <a:t>GA termination?</a:t>
            </a:r>
          </a:p>
        </p:txBody>
      </p:sp>
      <p:sp>
        <p:nvSpPr>
          <p:cNvPr id="6" name="Rettangolo arrotondato 5"/>
          <p:cNvSpPr/>
          <p:nvPr/>
        </p:nvSpPr>
        <p:spPr>
          <a:xfrm>
            <a:off x="6045601" y="3368467"/>
            <a:ext cx="2301327" cy="919401"/>
          </a:xfrm>
          <a:prstGeom prst="round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600" dirty="0">
                <a:solidFill>
                  <a:schemeClr val="tx1"/>
                </a:solidFill>
                <a:latin typeface="Times New Roman" panose="02020603050405020304" pitchFamily="18" charset="0"/>
                <a:cs typeface="Times New Roman" panose="02020603050405020304" pitchFamily="18" charset="0"/>
              </a:rPr>
              <a:t>GA operators</a:t>
            </a:r>
          </a:p>
          <a:p>
            <a:pPr algn="ctr"/>
            <a:r>
              <a:rPr lang="en-GB" sz="1600" dirty="0">
                <a:solidFill>
                  <a:schemeClr val="tx1"/>
                </a:solidFill>
                <a:latin typeface="Times New Roman" panose="02020603050405020304" pitchFamily="18" charset="0"/>
                <a:cs typeface="Times New Roman" panose="02020603050405020304" pitchFamily="18" charset="0"/>
              </a:rPr>
              <a:t>(elitism, crossover and mutation)</a:t>
            </a:r>
          </a:p>
        </p:txBody>
      </p:sp>
      <p:sp>
        <p:nvSpPr>
          <p:cNvPr id="7" name="Rettangolo arrotondato 6"/>
          <p:cNvSpPr/>
          <p:nvPr/>
        </p:nvSpPr>
        <p:spPr>
          <a:xfrm>
            <a:off x="3876835" y="3504674"/>
            <a:ext cx="1468915" cy="646986"/>
          </a:xfrm>
          <a:prstGeom prst="round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600" dirty="0">
                <a:solidFill>
                  <a:schemeClr val="tx1"/>
                </a:solidFill>
                <a:latin typeface="Times New Roman" panose="02020603050405020304" pitchFamily="18" charset="0"/>
                <a:cs typeface="Times New Roman" panose="02020603050405020304" pitchFamily="18" charset="0"/>
              </a:rPr>
              <a:t>New</a:t>
            </a:r>
          </a:p>
          <a:p>
            <a:pPr algn="ctr"/>
            <a:r>
              <a:rPr lang="en-GB" sz="1600" dirty="0">
                <a:solidFill>
                  <a:schemeClr val="tx1"/>
                </a:solidFill>
                <a:latin typeface="Times New Roman" panose="02020603050405020304" pitchFamily="18" charset="0"/>
                <a:cs typeface="Times New Roman" panose="02020603050405020304" pitchFamily="18" charset="0"/>
              </a:rPr>
              <a:t>population</a:t>
            </a:r>
          </a:p>
        </p:txBody>
      </p:sp>
      <p:cxnSp>
        <p:nvCxnSpPr>
          <p:cNvPr id="8" name="Connettore 2 7"/>
          <p:cNvCxnSpPr>
            <a:stCxn id="2" idx="3"/>
            <a:endCxn id="25" idx="1"/>
          </p:cNvCxnSpPr>
          <p:nvPr/>
        </p:nvCxnSpPr>
        <p:spPr>
          <a:xfrm>
            <a:off x="2261846" y="1838260"/>
            <a:ext cx="597061" cy="351923"/>
          </a:xfrm>
          <a:prstGeom prst="straightConnector1">
            <a:avLst/>
          </a:prstGeom>
          <a:solidFill>
            <a:schemeClr val="bg1">
              <a:lumMod val="95000"/>
            </a:schemeClr>
          </a:solidFill>
          <a:ln>
            <a:solidFill>
              <a:schemeClr val="accent1"/>
            </a:solidFill>
            <a:tailEnd type="stealth"/>
          </a:ln>
        </p:spPr>
        <p:style>
          <a:lnRef idx="1">
            <a:schemeClr val="accent1"/>
          </a:lnRef>
          <a:fillRef idx="0">
            <a:schemeClr val="accent1"/>
          </a:fillRef>
          <a:effectRef idx="0">
            <a:schemeClr val="accent1"/>
          </a:effectRef>
          <a:fontRef idx="minor">
            <a:schemeClr val="tx1"/>
          </a:fontRef>
        </p:style>
      </p:cxnSp>
      <p:cxnSp>
        <p:nvCxnSpPr>
          <p:cNvPr id="9" name="Connettore 2 8"/>
          <p:cNvCxnSpPr>
            <a:stCxn id="17" idx="3"/>
            <a:endCxn id="4" idx="1"/>
          </p:cNvCxnSpPr>
          <p:nvPr/>
        </p:nvCxnSpPr>
        <p:spPr>
          <a:xfrm flipV="1">
            <a:off x="8590115" y="1836584"/>
            <a:ext cx="353504" cy="6461"/>
          </a:xfrm>
          <a:prstGeom prst="straightConnector1">
            <a:avLst/>
          </a:prstGeom>
          <a:solidFill>
            <a:schemeClr val="bg1">
              <a:lumMod val="95000"/>
            </a:schemeClr>
          </a:solidFill>
          <a:ln>
            <a:solidFill>
              <a:schemeClr val="accent1"/>
            </a:solidFill>
            <a:tailEnd type="stealth"/>
          </a:ln>
        </p:spPr>
        <p:style>
          <a:lnRef idx="1">
            <a:schemeClr val="accent1"/>
          </a:lnRef>
          <a:fillRef idx="0">
            <a:schemeClr val="accent1"/>
          </a:fillRef>
          <a:effectRef idx="0">
            <a:schemeClr val="accent1"/>
          </a:effectRef>
          <a:fontRef idx="minor">
            <a:schemeClr val="tx1"/>
          </a:fontRef>
        </p:style>
      </p:cxnSp>
      <p:cxnSp>
        <p:nvCxnSpPr>
          <p:cNvPr id="10" name="Connettore 2 9"/>
          <p:cNvCxnSpPr>
            <a:stCxn id="6" idx="1"/>
            <a:endCxn id="7" idx="3"/>
          </p:cNvCxnSpPr>
          <p:nvPr/>
        </p:nvCxnSpPr>
        <p:spPr>
          <a:xfrm flipH="1" flipV="1">
            <a:off x="5345750" y="3828167"/>
            <a:ext cx="699851" cy="1"/>
          </a:xfrm>
          <a:prstGeom prst="straightConnector1">
            <a:avLst/>
          </a:prstGeom>
          <a:solidFill>
            <a:schemeClr val="bg1">
              <a:lumMod val="95000"/>
            </a:schemeClr>
          </a:solidFill>
          <a:ln>
            <a:solidFill>
              <a:schemeClr val="accent1"/>
            </a:solidFill>
            <a:tailEnd type="stealth"/>
          </a:ln>
        </p:spPr>
        <p:style>
          <a:lnRef idx="1">
            <a:schemeClr val="accent1"/>
          </a:lnRef>
          <a:fillRef idx="0">
            <a:schemeClr val="accent1"/>
          </a:fillRef>
          <a:effectRef idx="0">
            <a:schemeClr val="accent1"/>
          </a:effectRef>
          <a:fontRef idx="minor">
            <a:schemeClr val="tx1"/>
          </a:fontRef>
        </p:style>
      </p:cxnSp>
      <p:cxnSp>
        <p:nvCxnSpPr>
          <p:cNvPr id="11" name="Connettore 4 10"/>
          <p:cNvCxnSpPr>
            <a:stCxn id="7" idx="1"/>
            <a:endCxn id="17" idx="2"/>
          </p:cNvCxnSpPr>
          <p:nvPr/>
        </p:nvCxnSpPr>
        <p:spPr>
          <a:xfrm rot="10800000" flipH="1">
            <a:off x="3876834" y="2690037"/>
            <a:ext cx="1683593" cy="1138130"/>
          </a:xfrm>
          <a:prstGeom prst="bentConnector4">
            <a:avLst>
              <a:gd name="adj1" fmla="val -13578"/>
              <a:gd name="adj2" fmla="val 64212"/>
            </a:avLst>
          </a:prstGeom>
          <a:solidFill>
            <a:schemeClr val="bg1">
              <a:lumMod val="95000"/>
            </a:schemeClr>
          </a:solidFill>
          <a:ln>
            <a:solidFill>
              <a:schemeClr val="accent1"/>
            </a:solidFill>
            <a:tailEnd type="stealth"/>
          </a:ln>
        </p:spPr>
        <p:style>
          <a:lnRef idx="1">
            <a:schemeClr val="accent1"/>
          </a:lnRef>
          <a:fillRef idx="0">
            <a:schemeClr val="accent1"/>
          </a:fillRef>
          <a:effectRef idx="0">
            <a:schemeClr val="accent1"/>
          </a:effectRef>
          <a:fontRef idx="minor">
            <a:schemeClr val="tx1"/>
          </a:fontRef>
        </p:style>
      </p:cxnSp>
      <p:sp>
        <p:nvSpPr>
          <p:cNvPr id="12" name="Rettangolo arrotondato 11"/>
          <p:cNvSpPr/>
          <p:nvPr/>
        </p:nvSpPr>
        <p:spPr>
          <a:xfrm>
            <a:off x="9336581" y="5061884"/>
            <a:ext cx="1612940" cy="919401"/>
          </a:xfrm>
          <a:prstGeom prst="round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600" dirty="0">
                <a:solidFill>
                  <a:schemeClr val="tx1"/>
                </a:solidFill>
                <a:latin typeface="Times New Roman" panose="02020603050405020304" pitchFamily="18" charset="0"/>
                <a:cs typeface="Times New Roman" panose="02020603050405020304" pitchFamily="18" charset="0"/>
              </a:rPr>
              <a:t>Optimal combination </a:t>
            </a:r>
          </a:p>
          <a:p>
            <a:pPr algn="ctr"/>
            <a:r>
              <a:rPr lang="en-GB" sz="1600" dirty="0">
                <a:solidFill>
                  <a:schemeClr val="tx1"/>
                </a:solidFill>
                <a:latin typeface="Times New Roman" panose="02020603050405020304" pitchFamily="18" charset="0"/>
                <a:cs typeface="Times New Roman" panose="02020603050405020304" pitchFamily="18" charset="0"/>
              </a:rPr>
              <a:t>of sizes</a:t>
            </a:r>
          </a:p>
        </p:txBody>
      </p:sp>
      <p:sp>
        <p:nvSpPr>
          <p:cNvPr id="13" name="CasellaDiTesto 12"/>
          <p:cNvSpPr txBox="1"/>
          <p:nvPr/>
        </p:nvSpPr>
        <p:spPr>
          <a:xfrm>
            <a:off x="10150573" y="4652042"/>
            <a:ext cx="483146" cy="338554"/>
          </a:xfrm>
          <a:prstGeom prst="rect">
            <a:avLst/>
          </a:prstGeom>
          <a:noFill/>
          <a:ln>
            <a:noFill/>
          </a:ln>
        </p:spPr>
        <p:txBody>
          <a:bodyPr wrap="none" rtlCol="0">
            <a:spAutoFit/>
          </a:bodyPr>
          <a:lstStyle/>
          <a:p>
            <a:r>
              <a:rPr lang="en-GB" sz="1600" dirty="0">
                <a:latin typeface="Times New Roman" panose="02020603050405020304" pitchFamily="18" charset="0"/>
                <a:cs typeface="Times New Roman" panose="02020603050405020304" pitchFamily="18" charset="0"/>
              </a:rPr>
              <a:t>Yes</a:t>
            </a:r>
          </a:p>
        </p:txBody>
      </p:sp>
      <p:sp>
        <p:nvSpPr>
          <p:cNvPr id="14" name="CasellaDiTesto 13"/>
          <p:cNvSpPr txBox="1"/>
          <p:nvPr/>
        </p:nvSpPr>
        <p:spPr>
          <a:xfrm>
            <a:off x="8599887" y="3504674"/>
            <a:ext cx="434734" cy="338554"/>
          </a:xfrm>
          <a:prstGeom prst="rect">
            <a:avLst/>
          </a:prstGeom>
          <a:noFill/>
          <a:ln>
            <a:noFill/>
          </a:ln>
        </p:spPr>
        <p:txBody>
          <a:bodyPr wrap="none" rtlCol="0">
            <a:spAutoFit/>
          </a:bodyPr>
          <a:lstStyle/>
          <a:p>
            <a:r>
              <a:rPr lang="en-GB" sz="1600" dirty="0">
                <a:latin typeface="Times New Roman" panose="02020603050405020304" pitchFamily="18" charset="0"/>
                <a:cs typeface="Times New Roman" panose="02020603050405020304" pitchFamily="18" charset="0"/>
              </a:rPr>
              <a:t>No</a:t>
            </a:r>
          </a:p>
        </p:txBody>
      </p:sp>
      <p:sp>
        <p:nvSpPr>
          <p:cNvPr id="15" name="Rettangolo arrotondato 14"/>
          <p:cNvSpPr/>
          <p:nvPr/>
        </p:nvSpPr>
        <p:spPr>
          <a:xfrm>
            <a:off x="2858907" y="1058745"/>
            <a:ext cx="1386000" cy="646986"/>
          </a:xfrm>
          <a:prstGeom prst="round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600" dirty="0">
                <a:solidFill>
                  <a:schemeClr val="tx1"/>
                </a:solidFill>
                <a:latin typeface="Times New Roman" panose="02020603050405020304" pitchFamily="18" charset="0"/>
                <a:cs typeface="Times New Roman" panose="02020603050405020304" pitchFamily="18" charset="0"/>
              </a:rPr>
              <a:t>LCA </a:t>
            </a:r>
            <a:r>
              <a:rPr lang="en-GB" sz="1600" dirty="0" smtClean="0">
                <a:solidFill>
                  <a:schemeClr val="tx1"/>
                </a:solidFill>
                <a:latin typeface="Times New Roman" panose="02020603050405020304" pitchFamily="18" charset="0"/>
                <a:cs typeface="Times New Roman" panose="02020603050405020304" pitchFamily="18" charset="0"/>
              </a:rPr>
              <a:t>model</a:t>
            </a:r>
          </a:p>
          <a:p>
            <a:pPr algn="ctr"/>
            <a:r>
              <a:rPr lang="en-GB" sz="1600" dirty="0" smtClean="0">
                <a:solidFill>
                  <a:schemeClr val="tx1"/>
                </a:solidFill>
                <a:latin typeface="Times New Roman" panose="02020603050405020304" pitchFamily="18" charset="0"/>
                <a:cs typeface="Times New Roman" panose="02020603050405020304" pitchFamily="18" charset="0"/>
              </a:rPr>
              <a:t>And scaling</a:t>
            </a:r>
            <a:endParaRPr lang="en-GB" sz="1600" dirty="0">
              <a:solidFill>
                <a:schemeClr val="tx1"/>
              </a:solidFill>
              <a:latin typeface="Times New Roman" panose="02020603050405020304" pitchFamily="18" charset="0"/>
              <a:cs typeface="Times New Roman" panose="02020603050405020304" pitchFamily="18" charset="0"/>
            </a:endParaRPr>
          </a:p>
        </p:txBody>
      </p:sp>
      <p:cxnSp>
        <p:nvCxnSpPr>
          <p:cNvPr id="16" name="Connettore 2 15"/>
          <p:cNvCxnSpPr>
            <a:stCxn id="2" idx="3"/>
            <a:endCxn id="15" idx="1"/>
          </p:cNvCxnSpPr>
          <p:nvPr/>
        </p:nvCxnSpPr>
        <p:spPr>
          <a:xfrm flipV="1">
            <a:off x="2261846" y="1382238"/>
            <a:ext cx="597061" cy="456022"/>
          </a:xfrm>
          <a:prstGeom prst="straightConnector1">
            <a:avLst/>
          </a:prstGeom>
          <a:solidFill>
            <a:schemeClr val="bg1">
              <a:lumMod val="95000"/>
            </a:schemeClr>
          </a:solidFill>
          <a:ln>
            <a:solidFill>
              <a:schemeClr val="accent1"/>
            </a:solidFill>
            <a:tailEnd type="stealth"/>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4" idx="2"/>
            <a:endCxn id="5" idx="0"/>
          </p:cNvCxnSpPr>
          <p:nvPr/>
        </p:nvCxnSpPr>
        <p:spPr>
          <a:xfrm>
            <a:off x="10143050" y="2442991"/>
            <a:ext cx="0" cy="896067"/>
          </a:xfrm>
          <a:prstGeom prst="straightConnector1">
            <a:avLst/>
          </a:prstGeom>
          <a:solidFill>
            <a:schemeClr val="bg1">
              <a:lumMod val="95000"/>
            </a:schemeClr>
          </a:solidFill>
          <a:ln>
            <a:solidFill>
              <a:schemeClr val="accent1"/>
            </a:solidFill>
            <a:tailEnd type="stealth"/>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5" idx="2"/>
            <a:endCxn id="12" idx="0"/>
          </p:cNvCxnSpPr>
          <p:nvPr/>
        </p:nvCxnSpPr>
        <p:spPr>
          <a:xfrm>
            <a:off x="10143050" y="4317276"/>
            <a:ext cx="1" cy="744608"/>
          </a:xfrm>
          <a:prstGeom prst="straightConnector1">
            <a:avLst/>
          </a:prstGeom>
          <a:solidFill>
            <a:schemeClr val="bg1">
              <a:lumMod val="95000"/>
            </a:schemeClr>
          </a:solidFill>
          <a:ln>
            <a:solidFill>
              <a:schemeClr val="accent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ttangolo arrotondato 19"/>
              <p:cNvSpPr/>
              <p:nvPr/>
            </p:nvSpPr>
            <p:spPr>
              <a:xfrm>
                <a:off x="7713476" y="1993938"/>
                <a:ext cx="684000" cy="395569"/>
              </a:xfrm>
              <a:prstGeom prst="round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14:m>
                  <m:oMathPara xmlns:m="http://schemas.openxmlformats.org/officeDocument/2006/math">
                    <m:oMathParaPr>
                      <m:jc m:val="centerGroup"/>
                    </m:oMathParaPr>
                    <m:oMath xmlns:m="http://schemas.openxmlformats.org/officeDocument/2006/math">
                      <m:sSub>
                        <m:sSubPr>
                          <m:ctrlPr>
                            <a:rPr lang="it-IT" sz="1600" i="1">
                              <a:solidFill>
                                <a:schemeClr val="tx1"/>
                              </a:solidFill>
                              <a:latin typeface="Cambria Math" panose="02040503050406030204" pitchFamily="18" charset="0"/>
                              <a:cs typeface="Times New Roman" panose="02020603050405020304" pitchFamily="18" charset="0"/>
                            </a:rPr>
                          </m:ctrlPr>
                        </m:sSubPr>
                        <m:e>
                          <m:r>
                            <a:rPr lang="it-IT" sz="1600" i="1">
                              <a:solidFill>
                                <a:schemeClr val="tx1"/>
                              </a:solidFill>
                              <a:latin typeface="Cambria Math" panose="02040503050406030204" pitchFamily="18" charset="0"/>
                              <a:cs typeface="Times New Roman" panose="02020603050405020304" pitchFamily="18" charset="0"/>
                            </a:rPr>
                            <m:t>𝑃𝐸</m:t>
                          </m:r>
                        </m:e>
                        <m:sub>
                          <m:r>
                            <a:rPr lang="it-IT" sz="1600" i="1">
                              <a:solidFill>
                                <a:schemeClr val="tx1"/>
                              </a:solidFill>
                              <a:latin typeface="Cambria Math" panose="02040503050406030204" pitchFamily="18" charset="0"/>
                              <a:cs typeface="Times New Roman" panose="02020603050405020304" pitchFamily="18" charset="0"/>
                            </a:rPr>
                            <m:t>𝑜𝑝</m:t>
                          </m:r>
                        </m:sub>
                      </m:sSub>
                    </m:oMath>
                  </m:oMathPara>
                </a14:m>
                <a:endParaRPr lang="it-IT" sz="16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0" name="Rettangolo arrotondato 19"/>
              <p:cNvSpPr>
                <a:spLocks noRot="1" noChangeAspect="1" noMove="1" noResize="1" noEditPoints="1" noAdjustHandles="1" noChangeArrowheads="1" noChangeShapeType="1" noTextEdit="1"/>
              </p:cNvSpPr>
              <p:nvPr/>
            </p:nvSpPr>
            <p:spPr>
              <a:xfrm>
                <a:off x="7713476" y="1993938"/>
                <a:ext cx="684000" cy="395569"/>
              </a:xfrm>
              <a:prstGeom prst="roundRect">
                <a:avLst/>
              </a:prstGeom>
              <a:blipFill>
                <a:blip r:embed="rId4"/>
                <a:stretch>
                  <a:fillRect/>
                </a:stretch>
              </a:blipFill>
              <a:ln w="1905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ttangolo arrotondato 20"/>
              <p:cNvSpPr/>
              <p:nvPr/>
            </p:nvSpPr>
            <p:spPr>
              <a:xfrm>
                <a:off x="7660343" y="1196295"/>
                <a:ext cx="684000" cy="374571"/>
              </a:xfrm>
              <a:prstGeom prst="round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it-IT" sz="1600" i="1" dirty="0">
                          <a:solidFill>
                            <a:schemeClr val="tx1"/>
                          </a:solidFill>
                          <a:latin typeface="Cambria Math" panose="02040503050406030204" pitchFamily="18" charset="0"/>
                          <a:cs typeface="Times New Roman" panose="02020603050405020304" pitchFamily="18" charset="0"/>
                        </a:rPr>
                        <m:t>𝐶𝐸𝐷</m:t>
                      </m:r>
                    </m:oMath>
                  </m:oMathPara>
                </a14:m>
                <a:endParaRPr lang="en-GB" sz="16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 name="Rettangolo arrotondato 20"/>
              <p:cNvSpPr>
                <a:spLocks noRot="1" noChangeAspect="1" noMove="1" noResize="1" noEditPoints="1" noAdjustHandles="1" noChangeArrowheads="1" noChangeShapeType="1" noTextEdit="1"/>
              </p:cNvSpPr>
              <p:nvPr/>
            </p:nvSpPr>
            <p:spPr>
              <a:xfrm>
                <a:off x="7660343" y="1196295"/>
                <a:ext cx="684000" cy="374571"/>
              </a:xfrm>
              <a:prstGeom prst="roundRect">
                <a:avLst/>
              </a:prstGeom>
              <a:blipFill>
                <a:blip r:embed="rId5"/>
                <a:stretch>
                  <a:fillRect/>
                </a:stretch>
              </a:blipFill>
              <a:ln w="19050">
                <a:solidFill>
                  <a:schemeClr val="accent1"/>
                </a:solidFill>
              </a:ln>
            </p:spPr>
            <p:txBody>
              <a:bodyPr/>
              <a:lstStyle/>
              <a:p>
                <a:r>
                  <a:rPr lang="en-US">
                    <a:noFill/>
                  </a:rPr>
                  <a:t> </a:t>
                </a:r>
              </a:p>
            </p:txBody>
          </p:sp>
        </mc:Fallback>
      </mc:AlternateContent>
      <p:cxnSp>
        <p:nvCxnSpPr>
          <p:cNvPr id="22" name="Connettore 2 21"/>
          <p:cNvCxnSpPr>
            <a:stCxn id="3" idx="3"/>
            <a:endCxn id="20" idx="1"/>
          </p:cNvCxnSpPr>
          <p:nvPr/>
        </p:nvCxnSpPr>
        <p:spPr>
          <a:xfrm>
            <a:off x="7308213" y="2190183"/>
            <a:ext cx="405263" cy="1540"/>
          </a:xfrm>
          <a:prstGeom prst="straightConnector1">
            <a:avLst/>
          </a:prstGeom>
          <a:solidFill>
            <a:schemeClr val="bg1">
              <a:lumMod val="95000"/>
            </a:schemeClr>
          </a:solidFill>
          <a:ln>
            <a:solidFill>
              <a:schemeClr val="accent1"/>
            </a:solidFill>
            <a:tailEnd type="stealth"/>
          </a:ln>
        </p:spPr>
        <p:style>
          <a:lnRef idx="1">
            <a:schemeClr val="accent1"/>
          </a:lnRef>
          <a:fillRef idx="0">
            <a:schemeClr val="accent1"/>
          </a:fillRef>
          <a:effectRef idx="0">
            <a:schemeClr val="accent1"/>
          </a:effectRef>
          <a:fontRef idx="minor">
            <a:schemeClr val="tx1"/>
          </a:fontRef>
        </p:style>
      </p:cxnSp>
      <p:cxnSp>
        <p:nvCxnSpPr>
          <p:cNvPr id="23" name="Connettore 2 22"/>
          <p:cNvCxnSpPr>
            <a:stCxn id="15" idx="3"/>
            <a:endCxn id="21" idx="1"/>
          </p:cNvCxnSpPr>
          <p:nvPr/>
        </p:nvCxnSpPr>
        <p:spPr>
          <a:xfrm>
            <a:off x="4244907" y="1382238"/>
            <a:ext cx="3415436" cy="1343"/>
          </a:xfrm>
          <a:prstGeom prst="straightConnector1">
            <a:avLst/>
          </a:prstGeom>
          <a:solidFill>
            <a:schemeClr val="bg1">
              <a:lumMod val="95000"/>
            </a:schemeClr>
          </a:solidFill>
          <a:ln>
            <a:solidFill>
              <a:schemeClr val="accent1"/>
            </a:solidFill>
            <a:tailEnd type="stealth"/>
          </a:ln>
        </p:spPr>
        <p:style>
          <a:lnRef idx="1">
            <a:schemeClr val="accent1"/>
          </a:lnRef>
          <a:fillRef idx="0">
            <a:schemeClr val="accent1"/>
          </a:fillRef>
          <a:effectRef idx="0">
            <a:schemeClr val="accent1"/>
          </a:effectRef>
          <a:fontRef idx="minor">
            <a:schemeClr val="tx1"/>
          </a:fontRef>
        </p:style>
      </p:cxnSp>
      <p:sp>
        <p:nvSpPr>
          <p:cNvPr id="25" name="Rettangolo arrotondato 24"/>
          <p:cNvSpPr/>
          <p:nvPr/>
        </p:nvSpPr>
        <p:spPr>
          <a:xfrm>
            <a:off x="2858907" y="1866690"/>
            <a:ext cx="2220227" cy="646986"/>
          </a:xfrm>
          <a:prstGeom prst="round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a:solidFill>
                  <a:schemeClr val="tx1"/>
                </a:solidFill>
                <a:latin typeface="Times New Roman" panose="02020603050405020304" pitchFamily="18" charset="0"/>
                <a:cs typeface="Times New Roman" panose="02020603050405020304" pitchFamily="18" charset="0"/>
              </a:rPr>
              <a:t>SOP definition for each individual</a:t>
            </a:r>
          </a:p>
        </p:txBody>
      </p:sp>
      <p:cxnSp>
        <p:nvCxnSpPr>
          <p:cNvPr id="26" name="Connettore 2 25"/>
          <p:cNvCxnSpPr>
            <a:stCxn id="25" idx="3"/>
            <a:endCxn id="3" idx="1"/>
          </p:cNvCxnSpPr>
          <p:nvPr/>
        </p:nvCxnSpPr>
        <p:spPr>
          <a:xfrm>
            <a:off x="5079134" y="2190183"/>
            <a:ext cx="472636" cy="0"/>
          </a:xfrm>
          <a:prstGeom prst="straightConnector1">
            <a:avLst/>
          </a:prstGeom>
          <a:solidFill>
            <a:schemeClr val="bg1">
              <a:lumMod val="95000"/>
            </a:schemeClr>
          </a:solidFill>
          <a:ln>
            <a:solidFill>
              <a:schemeClr val="accent1"/>
            </a:solidFill>
            <a:tailEnd type="stealth"/>
          </a:ln>
        </p:spPr>
        <p:style>
          <a:lnRef idx="1">
            <a:schemeClr val="accent1"/>
          </a:lnRef>
          <a:fillRef idx="0">
            <a:schemeClr val="accent1"/>
          </a:fillRef>
          <a:effectRef idx="0">
            <a:schemeClr val="accent1"/>
          </a:effectRef>
          <a:fontRef idx="minor">
            <a:schemeClr val="tx1"/>
          </a:fontRef>
        </p:style>
      </p:cxnSp>
      <p:cxnSp>
        <p:nvCxnSpPr>
          <p:cNvPr id="65" name="Connettore 2 64"/>
          <p:cNvCxnSpPr>
            <a:stCxn id="5" idx="1"/>
            <a:endCxn id="6" idx="3"/>
          </p:cNvCxnSpPr>
          <p:nvPr/>
        </p:nvCxnSpPr>
        <p:spPr>
          <a:xfrm flipH="1">
            <a:off x="8346928" y="3828167"/>
            <a:ext cx="711739" cy="1"/>
          </a:xfrm>
          <a:prstGeom prst="straightConnector1">
            <a:avLst/>
          </a:prstGeom>
          <a:solidFill>
            <a:schemeClr val="bg1">
              <a:lumMod val="95000"/>
            </a:schemeClr>
          </a:solidFill>
          <a:ln>
            <a:solidFill>
              <a:schemeClr val="accent1"/>
            </a:solidFill>
            <a:tailEnd type="stealth"/>
          </a:ln>
        </p:spPr>
        <p:style>
          <a:lnRef idx="1">
            <a:schemeClr val="accent1"/>
          </a:lnRef>
          <a:fillRef idx="0">
            <a:schemeClr val="accent1"/>
          </a:fillRef>
          <a:effectRef idx="0">
            <a:schemeClr val="accent1"/>
          </a:effectRef>
          <a:fontRef idx="minor">
            <a:schemeClr val="tx1"/>
          </a:fontRef>
        </p:style>
      </p:cxnSp>
      <p:sp>
        <p:nvSpPr>
          <p:cNvPr id="27" name="Rettangolo 26"/>
          <p:cNvSpPr/>
          <p:nvPr/>
        </p:nvSpPr>
        <p:spPr>
          <a:xfrm>
            <a:off x="790827" y="4561830"/>
            <a:ext cx="7056001" cy="923330"/>
          </a:xfrm>
          <a:prstGeom prst="rect">
            <a:avLst/>
          </a:prstGeom>
          <a:solidFill>
            <a:schemeClr val="bg1"/>
          </a:solidFill>
        </p:spPr>
        <p:txBody>
          <a:bodyPr wrap="square">
            <a:spAutoFit/>
          </a:bodyPr>
          <a:lstStyle/>
          <a:p>
            <a:r>
              <a:rPr lang="en-GB" u="sng" dirty="0">
                <a:latin typeface="Times New Roman" panose="02020603050405020304" pitchFamily="18" charset="0"/>
                <a:ea typeface="SimSun" panose="02010600030101010101" pitchFamily="2" charset="-122"/>
                <a:cs typeface="Times New Roman" panose="02020603050405020304" pitchFamily="18" charset="0"/>
              </a:rPr>
              <a:t>The decision variables are: </a:t>
            </a:r>
            <a:endParaRPr lang="en-GB" u="sng" dirty="0" smtClean="0">
              <a:latin typeface="Times New Roman" panose="02020603050405020304" pitchFamily="18" charset="0"/>
              <a:ea typeface="SimSun" panose="02010600030101010101" pitchFamily="2" charset="-122"/>
              <a:cs typeface="Times New Roman" panose="02020603050405020304" pitchFamily="18" charset="0"/>
            </a:endParaRPr>
          </a:p>
          <a:p>
            <a:endParaRPr lang="en-GB" u="sng" dirty="0">
              <a:latin typeface="Times New Roman" panose="02020603050405020304" pitchFamily="18" charset="0"/>
              <a:ea typeface="SimSun" panose="02010600030101010101" pitchFamily="2" charset="-122"/>
              <a:cs typeface="Times New Roman" panose="02020603050405020304" pitchFamily="18" charset="0"/>
            </a:endParaRPr>
          </a:p>
          <a:p>
            <a:r>
              <a:rPr lang="en-GB" i="1" dirty="0" err="1" smtClean="0">
                <a:latin typeface="Times New Roman" panose="02020603050405020304" pitchFamily="18" charset="0"/>
                <a:ea typeface="SimSun" panose="02010600030101010101" pitchFamily="2" charset="-122"/>
                <a:cs typeface="Times New Roman" panose="02020603050405020304" pitchFamily="18" charset="0"/>
              </a:rPr>
              <a:t>P</a:t>
            </a:r>
            <a:r>
              <a:rPr lang="en-GB" baseline="-25000" dirty="0" err="1" smtClean="0">
                <a:latin typeface="Times New Roman" panose="02020603050405020304" pitchFamily="18" charset="0"/>
                <a:ea typeface="SimSun" panose="02010600030101010101" pitchFamily="2" charset="-122"/>
                <a:cs typeface="Times New Roman" panose="02020603050405020304" pitchFamily="18" charset="0"/>
              </a:rPr>
              <a:t>CHP,el,nom</a:t>
            </a:r>
            <a:r>
              <a:rPr lang="en-GB" dirty="0">
                <a:latin typeface="Times New Roman" panose="02020603050405020304" pitchFamily="18" charset="0"/>
                <a:ea typeface="SimSun" panose="02010600030101010101" pitchFamily="2" charset="-122"/>
                <a:cs typeface="Times New Roman" panose="02020603050405020304" pitchFamily="18" charset="0"/>
              </a:rPr>
              <a:t>, </a:t>
            </a:r>
            <a:r>
              <a:rPr lang="en-GB" i="1" dirty="0" err="1">
                <a:latin typeface="Times New Roman" panose="02020603050405020304" pitchFamily="18" charset="0"/>
                <a:ea typeface="SimSun" panose="02010600030101010101" pitchFamily="2" charset="-122"/>
                <a:cs typeface="Times New Roman" panose="02020603050405020304" pitchFamily="18" charset="0"/>
              </a:rPr>
              <a:t>P</a:t>
            </a:r>
            <a:r>
              <a:rPr lang="en-GB" baseline="-25000" dirty="0" err="1">
                <a:latin typeface="Times New Roman" panose="02020603050405020304" pitchFamily="18" charset="0"/>
                <a:ea typeface="SimSun" panose="02010600030101010101" pitchFamily="2" charset="-122"/>
                <a:cs typeface="Times New Roman" panose="02020603050405020304" pitchFamily="18" charset="0"/>
              </a:rPr>
              <a:t>GSHP,th,nom</a:t>
            </a:r>
            <a:r>
              <a:rPr lang="en-GB" dirty="0">
                <a:latin typeface="Times New Roman" panose="02020603050405020304" pitchFamily="18" charset="0"/>
                <a:ea typeface="SimSun" panose="02010600030101010101" pitchFamily="2" charset="-122"/>
                <a:cs typeface="Times New Roman" panose="02020603050405020304" pitchFamily="18" charset="0"/>
              </a:rPr>
              <a:t>, </a:t>
            </a:r>
            <a:r>
              <a:rPr lang="en-GB" i="1" dirty="0" err="1">
                <a:latin typeface="Times New Roman" panose="02020603050405020304" pitchFamily="18" charset="0"/>
                <a:ea typeface="SimSun" panose="02010600030101010101" pitchFamily="2" charset="-122"/>
                <a:cs typeface="Times New Roman" panose="02020603050405020304" pitchFamily="18" charset="0"/>
              </a:rPr>
              <a:t>P</a:t>
            </a:r>
            <a:r>
              <a:rPr lang="en-GB" baseline="-25000" dirty="0" err="1">
                <a:latin typeface="Times New Roman" panose="02020603050405020304" pitchFamily="18" charset="0"/>
                <a:ea typeface="SimSun" panose="02010600030101010101" pitchFamily="2" charset="-122"/>
                <a:cs typeface="Times New Roman" panose="02020603050405020304" pitchFamily="18" charset="0"/>
              </a:rPr>
              <a:t>ASHP,th,nom</a:t>
            </a:r>
            <a:r>
              <a:rPr lang="en-GB" dirty="0">
                <a:latin typeface="Times New Roman" panose="02020603050405020304" pitchFamily="18" charset="0"/>
                <a:ea typeface="SimSun" panose="02010600030101010101" pitchFamily="2" charset="-122"/>
                <a:cs typeface="Times New Roman" panose="02020603050405020304" pitchFamily="18" charset="0"/>
              </a:rPr>
              <a:t>, </a:t>
            </a:r>
            <a:r>
              <a:rPr lang="en-GB" i="1" dirty="0" err="1">
                <a:latin typeface="Times New Roman" panose="02020603050405020304" pitchFamily="18" charset="0"/>
                <a:ea typeface="SimSun" panose="02010600030101010101" pitchFamily="2" charset="-122"/>
                <a:cs typeface="Times New Roman" panose="02020603050405020304" pitchFamily="18" charset="0"/>
              </a:rPr>
              <a:t>P</a:t>
            </a:r>
            <a:r>
              <a:rPr lang="en-GB" baseline="-25000" dirty="0" err="1">
                <a:latin typeface="Times New Roman" panose="02020603050405020304" pitchFamily="18" charset="0"/>
                <a:ea typeface="SimSun" panose="02010600030101010101" pitchFamily="2" charset="-122"/>
                <a:cs typeface="Times New Roman" panose="02020603050405020304" pitchFamily="18" charset="0"/>
              </a:rPr>
              <a:t>ABS,th,nom</a:t>
            </a:r>
            <a:r>
              <a:rPr lang="en-GB" dirty="0">
                <a:latin typeface="Times New Roman" panose="02020603050405020304" pitchFamily="18" charset="0"/>
                <a:ea typeface="SimSun" panose="02010600030101010101" pitchFamily="2" charset="-122"/>
                <a:cs typeface="Times New Roman" panose="02020603050405020304" pitchFamily="18" charset="0"/>
              </a:rPr>
              <a:t>, </a:t>
            </a:r>
            <a:r>
              <a:rPr lang="en-GB" i="1" dirty="0" smtClean="0">
                <a:latin typeface="Times New Roman" panose="02020603050405020304" pitchFamily="18" charset="0"/>
                <a:ea typeface="SimSun" panose="02010600030101010101" pitchFamily="2" charset="-122"/>
                <a:cs typeface="Times New Roman" panose="02020603050405020304" pitchFamily="18" charset="0"/>
              </a:rPr>
              <a:t>A</a:t>
            </a:r>
            <a:r>
              <a:rPr lang="en-GB" baseline="-25000" dirty="0" smtClean="0">
                <a:latin typeface="Times New Roman" panose="02020603050405020304" pitchFamily="18" charset="0"/>
                <a:ea typeface="SimSun" panose="02010600030101010101" pitchFamily="2" charset="-122"/>
                <a:cs typeface="Times New Roman" panose="02020603050405020304" pitchFamily="18" charset="0"/>
              </a:rPr>
              <a:t>STC</a:t>
            </a:r>
            <a:r>
              <a:rPr lang="en-GB" dirty="0" smtClean="0">
                <a:latin typeface="Times New Roman" panose="02020603050405020304" pitchFamily="18" charset="0"/>
                <a:ea typeface="SimSun" panose="02010600030101010101" pitchFamily="2" charset="-122"/>
                <a:cs typeface="Times New Roman" panose="02020603050405020304" pitchFamily="18" charset="0"/>
              </a:rPr>
              <a:t> </a:t>
            </a:r>
            <a:r>
              <a:rPr lang="en-GB" dirty="0">
                <a:latin typeface="Times New Roman" panose="02020603050405020304" pitchFamily="18" charset="0"/>
                <a:ea typeface="SimSun" panose="02010600030101010101" pitchFamily="2" charset="-122"/>
                <a:cs typeface="Times New Roman" panose="02020603050405020304" pitchFamily="18" charset="0"/>
              </a:rPr>
              <a:t>and </a:t>
            </a:r>
            <a:r>
              <a:rPr lang="en-GB" i="1" dirty="0">
                <a:latin typeface="Times New Roman" panose="02020603050405020304" pitchFamily="18" charset="0"/>
                <a:ea typeface="SimSun" panose="02010600030101010101" pitchFamily="2" charset="-122"/>
                <a:cs typeface="Times New Roman" panose="02020603050405020304" pitchFamily="18" charset="0"/>
              </a:rPr>
              <a:t>A</a:t>
            </a:r>
            <a:r>
              <a:rPr lang="en-GB" baseline="-25000" dirty="0">
                <a:latin typeface="Times New Roman" panose="02020603050405020304" pitchFamily="18" charset="0"/>
                <a:ea typeface="SimSun" panose="02010600030101010101" pitchFamily="2" charset="-122"/>
                <a:cs typeface="Times New Roman" panose="02020603050405020304" pitchFamily="18" charset="0"/>
              </a:rPr>
              <a:t>PV</a:t>
            </a:r>
            <a:endParaRPr lang="it-IT" dirty="0">
              <a:latin typeface="Times New Roman" panose="02020603050405020304" pitchFamily="18" charset="0"/>
              <a:cs typeface="Times New Roman" panose="02020603050405020304" pitchFamily="18" charset="0"/>
            </a:endParaRPr>
          </a:p>
        </p:txBody>
      </p:sp>
      <p:sp>
        <p:nvSpPr>
          <p:cNvPr id="28" name="CasellaDiTesto 27"/>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Optimization</a:t>
            </a:r>
            <a:endParaRPr lang="en-US" sz="2400" dirty="0">
              <a:latin typeface="Times New Roman" panose="02020603050405020304" pitchFamily="18" charset="0"/>
              <a:cs typeface="Times New Roman" panose="02020603050405020304" pitchFamily="18" charset="0"/>
            </a:endParaRPr>
          </a:p>
        </p:txBody>
      </p:sp>
      <p:sp>
        <p:nvSpPr>
          <p:cNvPr id="24" name="Ovale 23"/>
          <p:cNvSpPr/>
          <p:nvPr/>
        </p:nvSpPr>
        <p:spPr>
          <a:xfrm>
            <a:off x="2530740" y="980992"/>
            <a:ext cx="6059375" cy="739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e 29"/>
          <p:cNvSpPr/>
          <p:nvPr/>
        </p:nvSpPr>
        <p:spPr>
          <a:xfrm>
            <a:off x="5407300" y="1950825"/>
            <a:ext cx="3182815" cy="5902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917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1486" y="4820035"/>
            <a:ext cx="648000" cy="648000"/>
          </a:xfrm>
          <a:prstGeom prst="rect">
            <a:avLst/>
          </a:prstGeom>
        </p:spPr>
      </p:pic>
      <p:sp>
        <p:nvSpPr>
          <p:cNvPr id="3" name="Rettangolo 2"/>
          <p:cNvSpPr/>
          <p:nvPr/>
        </p:nvSpPr>
        <p:spPr>
          <a:xfrm>
            <a:off x="7176128" y="4147570"/>
            <a:ext cx="4386144" cy="369332"/>
          </a:xfrm>
          <a:prstGeom prst="rect">
            <a:avLst/>
          </a:prstGeom>
        </p:spPr>
        <p:txBody>
          <a:bodyPr wrap="square">
            <a:spAutoFit/>
          </a:bodyPr>
          <a:lstStyle/>
          <a:p>
            <a:r>
              <a:rPr lang="en-GB" u="sng" dirty="0">
                <a:latin typeface="Times New Roman" panose="02020603050405020304" pitchFamily="18" charset="0"/>
                <a:cs typeface="Times New Roman" panose="02020603050405020304" pitchFamily="18" charset="0"/>
              </a:rPr>
              <a:t>The </a:t>
            </a:r>
            <a:r>
              <a:rPr lang="en-GB" u="sng" dirty="0" smtClean="0">
                <a:latin typeface="Times New Roman" panose="02020603050405020304" pitchFamily="18" charset="0"/>
                <a:cs typeface="Times New Roman" panose="02020603050405020304" pitchFamily="18" charset="0"/>
              </a:rPr>
              <a:t>objective function is represented by:</a:t>
            </a:r>
            <a:endParaRPr lang="en-GB" u="sng" dirty="0">
              <a:latin typeface="Times New Roman" panose="02020603050405020304" pitchFamily="18" charset="0"/>
              <a:cs typeface="Times New Roman" panose="02020603050405020304" pitchFamily="18" charset="0"/>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3033409297"/>
              </p:ext>
            </p:extLst>
          </p:nvPr>
        </p:nvGraphicFramePr>
        <p:xfrm>
          <a:off x="9050175" y="4978141"/>
          <a:ext cx="1993261" cy="396000"/>
        </p:xfrm>
        <a:graphic>
          <a:graphicData uri="http://schemas.openxmlformats.org/presentationml/2006/ole">
            <mc:AlternateContent xmlns:mc="http://schemas.openxmlformats.org/markup-compatibility/2006">
              <mc:Choice xmlns:v="urn:schemas-microsoft-com:vml" Requires="v">
                <p:oleObj spid="_x0000_s6549" name="Equazione" r:id="rId5" imgW="1206360" imgH="241200" progId="Equation.3">
                  <p:embed/>
                </p:oleObj>
              </mc:Choice>
              <mc:Fallback>
                <p:oleObj name="Equazione" r:id="rId5" imgW="1206360" imgH="241200" progId="Equation.3">
                  <p:embed/>
                  <p:pic>
                    <p:nvPicPr>
                      <p:cNvPr id="15" name="Oggetto 14"/>
                      <p:cNvPicPr>
                        <a:picLocks noChangeAspect="1" noChangeArrowheads="1"/>
                      </p:cNvPicPr>
                      <p:nvPr/>
                    </p:nvPicPr>
                    <p:blipFill>
                      <a:blip r:embed="rId6"/>
                      <a:srcRect/>
                      <a:stretch>
                        <a:fillRect/>
                      </a:stretch>
                    </p:blipFill>
                    <p:spPr bwMode="auto">
                      <a:xfrm>
                        <a:off x="9050175" y="4978141"/>
                        <a:ext cx="1993261" cy="3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olo 1"/>
          <p:cNvSpPr txBox="1">
            <a:spLocks/>
          </p:cNvSpPr>
          <p:nvPr/>
        </p:nvSpPr>
        <p:spPr>
          <a:xfrm>
            <a:off x="7476876" y="1845299"/>
            <a:ext cx="3043103" cy="426933"/>
          </a:xfrm>
          <a:prstGeom prst="rect">
            <a:avLst/>
          </a:prstGeom>
        </p:spPr>
        <p:txBody>
          <a:bodyPr anchor="ct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gn="ctr"/>
            <a:r>
              <a:rPr lang="en-GB" sz="1800" b="1" dirty="0">
                <a:latin typeface="Times New Roman" panose="02020603050405020304" pitchFamily="18" charset="0"/>
                <a:cs typeface="Times New Roman" panose="02020603050405020304" pitchFamily="18" charset="0"/>
              </a:rPr>
              <a:t>“</a:t>
            </a:r>
            <a:r>
              <a:rPr lang="en-GB" sz="1800" b="1" dirty="0">
                <a:solidFill>
                  <a:srgbClr val="FF0000"/>
                </a:solidFill>
                <a:latin typeface="Times New Roman" panose="02020603050405020304" pitchFamily="18" charset="0"/>
                <a:cs typeface="Times New Roman" panose="02020603050405020304" pitchFamily="18" charset="0"/>
              </a:rPr>
              <a:t>LCA integrated</a:t>
            </a:r>
            <a:r>
              <a:rPr lang="en-GB" sz="1800" b="1" dirty="0">
                <a:latin typeface="Times New Roman" panose="02020603050405020304" pitchFamily="18" charset="0"/>
                <a:cs typeface="Times New Roman" panose="02020603050405020304" pitchFamily="18" charset="0"/>
              </a:rPr>
              <a:t>” </a:t>
            </a:r>
            <a:r>
              <a:rPr lang="en-GB" sz="1800" b="1" dirty="0" smtClean="0">
                <a:latin typeface="Times New Roman" panose="02020603050405020304" pitchFamily="18" charset="0"/>
                <a:cs typeface="Times New Roman" panose="02020603050405020304" pitchFamily="18" charset="0"/>
              </a:rPr>
              <a:t>approach</a:t>
            </a:r>
            <a:endParaRPr lang="it-IT" sz="1100" b="1" dirty="0">
              <a:latin typeface="Times New Roman" panose="02020603050405020304" pitchFamily="18" charset="0"/>
              <a:cs typeface="Times New Roman" panose="02020603050405020304" pitchFamily="18" charset="0"/>
            </a:endParaRPr>
          </a:p>
        </p:txBody>
      </p:sp>
      <p:sp>
        <p:nvSpPr>
          <p:cNvPr id="6" name="Titolo 1"/>
          <p:cNvSpPr txBox="1">
            <a:spLocks/>
          </p:cNvSpPr>
          <p:nvPr/>
        </p:nvSpPr>
        <p:spPr>
          <a:xfrm>
            <a:off x="742830" y="1888488"/>
            <a:ext cx="3613737" cy="389854"/>
          </a:xfrm>
          <a:prstGeom prst="rect">
            <a:avLst/>
          </a:prstGeom>
        </p:spPr>
        <p:txBody>
          <a:bodyPr anchor="ct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gn="ctr"/>
            <a:r>
              <a:rPr lang="en-GB" sz="1800" b="1" dirty="0">
                <a:latin typeface="Times New Roman" panose="02020603050405020304" pitchFamily="18" charset="0"/>
                <a:cs typeface="Times New Roman" panose="02020603050405020304" pitchFamily="18" charset="0"/>
              </a:rPr>
              <a:t>“</a:t>
            </a:r>
            <a:r>
              <a:rPr lang="en-GB" sz="1800" b="1" dirty="0">
                <a:solidFill>
                  <a:srgbClr val="FF0000"/>
                </a:solidFill>
                <a:latin typeface="Times New Roman" panose="02020603050405020304" pitchFamily="18" charset="0"/>
                <a:cs typeface="Times New Roman" panose="02020603050405020304" pitchFamily="18" charset="0"/>
              </a:rPr>
              <a:t>LCA not integrated</a:t>
            </a:r>
            <a:r>
              <a:rPr lang="en-GB" sz="1800" b="1" dirty="0">
                <a:latin typeface="Times New Roman" panose="02020603050405020304" pitchFamily="18" charset="0"/>
                <a:cs typeface="Times New Roman" panose="02020603050405020304" pitchFamily="18" charset="0"/>
              </a:rPr>
              <a:t>” </a:t>
            </a:r>
            <a:r>
              <a:rPr lang="en-GB" sz="1800" b="1" dirty="0" smtClean="0">
                <a:latin typeface="Times New Roman" panose="02020603050405020304" pitchFamily="18" charset="0"/>
                <a:cs typeface="Times New Roman" panose="02020603050405020304" pitchFamily="18" charset="0"/>
              </a:rPr>
              <a:t>approach</a:t>
            </a:r>
            <a:endParaRPr lang="en-GB" sz="1800" b="1" dirty="0">
              <a:latin typeface="Times New Roman" panose="02020603050405020304" pitchFamily="18" charset="0"/>
              <a:cs typeface="Times New Roman" panose="02020603050405020304" pitchFamily="18" charset="0"/>
            </a:endParaRPr>
          </a:p>
        </p:txBody>
      </p:sp>
      <p:sp>
        <p:nvSpPr>
          <p:cNvPr id="7" name="Titolo 1"/>
          <p:cNvSpPr txBox="1">
            <a:spLocks/>
          </p:cNvSpPr>
          <p:nvPr/>
        </p:nvSpPr>
        <p:spPr>
          <a:xfrm>
            <a:off x="3967142" y="994589"/>
            <a:ext cx="3972188" cy="464854"/>
          </a:xfrm>
          <a:prstGeom prst="rect">
            <a:avLst/>
          </a:prstGeom>
          <a:solidFill>
            <a:schemeClr val="bg1">
              <a:lumMod val="95000"/>
            </a:schemeClr>
          </a:solidFill>
          <a:ln>
            <a:solidFill>
              <a:schemeClr val="accent5"/>
            </a:solidFill>
          </a:ln>
        </p:spPr>
        <p:txBody>
          <a:bodyPr anchor="ct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pPr algn="ctr"/>
            <a:r>
              <a:rPr lang="en-GB" sz="2000" b="1" dirty="0">
                <a:latin typeface="Times New Roman" panose="02020603050405020304" pitchFamily="18" charset="0"/>
                <a:cs typeface="Times New Roman" panose="02020603050405020304" pitchFamily="18" charset="0"/>
              </a:rPr>
              <a:t>Two approaches are </a:t>
            </a:r>
            <a:r>
              <a:rPr lang="en-GB" sz="2000" b="1" dirty="0" smtClean="0">
                <a:latin typeface="Times New Roman" panose="02020603050405020304" pitchFamily="18" charset="0"/>
                <a:cs typeface="Times New Roman" panose="02020603050405020304" pitchFamily="18" charset="0"/>
              </a:rPr>
              <a:t>considered</a:t>
            </a:r>
            <a:endParaRPr lang="en-GB" sz="2000" b="1" dirty="0">
              <a:latin typeface="Times New Roman" panose="02020603050405020304" pitchFamily="18" charset="0"/>
              <a:cs typeface="Times New Roman" panose="02020603050405020304" pitchFamily="18" charset="0"/>
            </a:endParaRPr>
          </a:p>
        </p:txBody>
      </p:sp>
      <p:grpSp>
        <p:nvGrpSpPr>
          <p:cNvPr id="46" name="Gruppo 45"/>
          <p:cNvGrpSpPr/>
          <p:nvPr/>
        </p:nvGrpSpPr>
        <p:grpSpPr>
          <a:xfrm>
            <a:off x="6245708" y="2429441"/>
            <a:ext cx="5372792" cy="1108714"/>
            <a:chOff x="5828264" y="2351563"/>
            <a:chExt cx="5372792" cy="1108714"/>
          </a:xfrm>
        </p:grpSpPr>
        <p:sp>
          <p:nvSpPr>
            <p:cNvPr id="45" name="Rettangolo 44"/>
            <p:cNvSpPr/>
            <p:nvPr/>
          </p:nvSpPr>
          <p:spPr>
            <a:xfrm>
              <a:off x="5828264" y="2351563"/>
              <a:ext cx="5372792" cy="110871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4" name="Gruppo 13"/>
            <p:cNvGrpSpPr/>
            <p:nvPr/>
          </p:nvGrpSpPr>
          <p:grpSpPr>
            <a:xfrm>
              <a:off x="5964142" y="2429616"/>
              <a:ext cx="5101035" cy="918407"/>
              <a:chOff x="423907" y="1423368"/>
              <a:chExt cx="10955430" cy="1972449"/>
            </a:xfrm>
          </p:grpSpPr>
          <p:grpSp>
            <p:nvGrpSpPr>
              <p:cNvPr id="28" name="Gruppo 27"/>
              <p:cNvGrpSpPr/>
              <p:nvPr/>
            </p:nvGrpSpPr>
            <p:grpSpPr>
              <a:xfrm>
                <a:off x="833487" y="1423368"/>
                <a:ext cx="10453397" cy="1022952"/>
                <a:chOff x="1054911" y="1076374"/>
                <a:chExt cx="10453397" cy="1022952"/>
              </a:xfrm>
            </p:grpSpPr>
            <p:pic>
              <p:nvPicPr>
                <p:cNvPr id="35" name="Immagin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0461" y="1076374"/>
                  <a:ext cx="1243199" cy="1008000"/>
                </a:xfrm>
                <a:prstGeom prst="rect">
                  <a:avLst/>
                </a:prstGeom>
              </p:spPr>
            </p:pic>
            <p:pic>
              <p:nvPicPr>
                <p:cNvPr id="36" name="Immagin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4911" y="1076374"/>
                  <a:ext cx="8817806" cy="1008000"/>
                </a:xfrm>
                <a:prstGeom prst="rect">
                  <a:avLst/>
                </a:prstGeom>
              </p:spPr>
            </p:pic>
            <p:sp>
              <p:nvSpPr>
                <p:cNvPr id="37" name="Freccia a destra 36"/>
                <p:cNvSpPr/>
                <p:nvPr/>
              </p:nvSpPr>
              <p:spPr>
                <a:xfrm>
                  <a:off x="2351760" y="1753235"/>
                  <a:ext cx="473736" cy="1029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sp>
              <p:nvSpPr>
                <p:cNvPr id="38" name="Freccia a destra 37"/>
                <p:cNvSpPr/>
                <p:nvPr/>
              </p:nvSpPr>
              <p:spPr>
                <a:xfrm>
                  <a:off x="4003776" y="1753234"/>
                  <a:ext cx="473736" cy="1029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sp>
              <p:nvSpPr>
                <p:cNvPr id="39" name="Freccia a destra 38"/>
                <p:cNvSpPr/>
                <p:nvPr/>
              </p:nvSpPr>
              <p:spPr>
                <a:xfrm>
                  <a:off x="5734737" y="1753234"/>
                  <a:ext cx="473736" cy="1029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sp>
              <p:nvSpPr>
                <p:cNvPr id="40" name="Freccia a destra 39"/>
                <p:cNvSpPr/>
                <p:nvPr/>
              </p:nvSpPr>
              <p:spPr>
                <a:xfrm>
                  <a:off x="7329688" y="1753234"/>
                  <a:ext cx="473736" cy="1029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sp>
              <p:nvSpPr>
                <p:cNvPr id="41" name="Freccia a destra 40"/>
                <p:cNvSpPr/>
                <p:nvPr/>
              </p:nvSpPr>
              <p:spPr>
                <a:xfrm>
                  <a:off x="9790725" y="1753233"/>
                  <a:ext cx="473736" cy="1029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42" name="Immagin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3932" y="1407140"/>
                  <a:ext cx="514376" cy="692186"/>
                </a:xfrm>
                <a:prstGeom prst="rect">
                  <a:avLst/>
                </a:prstGeom>
              </p:spPr>
            </p:pic>
          </p:grpSp>
          <p:sp>
            <p:nvSpPr>
              <p:cNvPr id="29" name="Rettangolo 28"/>
              <p:cNvSpPr/>
              <p:nvPr/>
            </p:nvSpPr>
            <p:spPr>
              <a:xfrm>
                <a:off x="423907" y="2371254"/>
                <a:ext cx="2155849" cy="1024563"/>
              </a:xfrm>
              <a:prstGeom prst="rect">
                <a:avLst/>
              </a:prstGeom>
            </p:spPr>
            <p:txBody>
              <a:bodyPr wrap="none">
                <a:spAutoFit/>
              </a:bodyPr>
              <a:lstStyle/>
              <a:p>
                <a:pPr algn="ctr">
                  <a:spcAft>
                    <a:spcPts val="600"/>
                  </a:spcAft>
                </a:pPr>
                <a:r>
                  <a:rPr lang="it-IT" sz="1000" b="1" dirty="0" err="1" smtClean="0">
                    <a:latin typeface="Times New Roman" panose="02020603050405020304" pitchFamily="18" charset="0"/>
                    <a:cs typeface="Times New Roman" panose="02020603050405020304" pitchFamily="18" charset="0"/>
                  </a:rPr>
                  <a:t>Raw</a:t>
                </a:r>
                <a:r>
                  <a:rPr lang="it-IT" sz="1000" b="1" dirty="0" smtClean="0">
                    <a:latin typeface="Times New Roman" panose="02020603050405020304" pitchFamily="18" charset="0"/>
                    <a:cs typeface="Times New Roman" panose="02020603050405020304" pitchFamily="18" charset="0"/>
                  </a:rPr>
                  <a:t> </a:t>
                </a:r>
                <a:r>
                  <a:rPr lang="it-IT" sz="1000" b="1" dirty="0" err="1" smtClean="0">
                    <a:latin typeface="Times New Roman" panose="02020603050405020304" pitchFamily="18" charset="0"/>
                    <a:cs typeface="Times New Roman" panose="02020603050405020304" pitchFamily="18" charset="0"/>
                  </a:rPr>
                  <a:t>materials</a:t>
                </a:r>
                <a:r>
                  <a:rPr lang="it-IT" sz="1000" b="1" dirty="0" smtClean="0">
                    <a:latin typeface="Times New Roman" panose="02020603050405020304" pitchFamily="18" charset="0"/>
                    <a:cs typeface="Times New Roman" panose="02020603050405020304" pitchFamily="18" charset="0"/>
                  </a:rPr>
                  <a:t> </a:t>
                </a:r>
              </a:p>
              <a:p>
                <a:pPr algn="ctr">
                  <a:spcAft>
                    <a:spcPts val="600"/>
                  </a:spcAft>
                </a:pPr>
                <a:r>
                  <a:rPr lang="it-IT" sz="1000" b="1" dirty="0" smtClean="0">
                    <a:latin typeface="Times New Roman" panose="02020603050405020304" pitchFamily="18" charset="0"/>
                    <a:cs typeface="Times New Roman" panose="02020603050405020304" pitchFamily="18" charset="0"/>
                  </a:rPr>
                  <a:t>&amp; </a:t>
                </a:r>
                <a:r>
                  <a:rPr lang="it-IT" sz="1000" b="1" dirty="0" err="1" smtClean="0">
                    <a:latin typeface="Times New Roman" panose="02020603050405020304" pitchFamily="18" charset="0"/>
                    <a:cs typeface="Times New Roman" panose="02020603050405020304" pitchFamily="18" charset="0"/>
                  </a:rPr>
                  <a:t>resources</a:t>
                </a:r>
                <a:endParaRPr lang="it-IT" sz="1000" b="1" dirty="0">
                  <a:latin typeface="Times New Roman" panose="02020603050405020304" pitchFamily="18" charset="0"/>
                  <a:cs typeface="Times New Roman" panose="02020603050405020304" pitchFamily="18" charset="0"/>
                </a:endParaRPr>
              </a:p>
            </p:txBody>
          </p:sp>
          <p:sp>
            <p:nvSpPr>
              <p:cNvPr id="30" name="Rettangolo 29"/>
              <p:cNvSpPr/>
              <p:nvPr/>
            </p:nvSpPr>
            <p:spPr>
              <a:xfrm>
                <a:off x="2458598" y="2371253"/>
                <a:ext cx="1512056" cy="528805"/>
              </a:xfrm>
              <a:prstGeom prst="rect">
                <a:avLst/>
              </a:prstGeom>
            </p:spPr>
            <p:txBody>
              <a:bodyPr wrap="none">
                <a:spAutoFit/>
              </a:bodyPr>
              <a:lstStyle/>
              <a:p>
                <a:pPr algn="ctr">
                  <a:spcAft>
                    <a:spcPts val="600"/>
                  </a:spcAft>
                </a:pPr>
                <a:r>
                  <a:rPr lang="it-IT" sz="1000" b="1" dirty="0" smtClean="0">
                    <a:latin typeface="Times New Roman" panose="02020603050405020304" pitchFamily="18" charset="0"/>
                    <a:cs typeface="Times New Roman" panose="02020603050405020304" pitchFamily="18" charset="0"/>
                  </a:rPr>
                  <a:t>Suppliers</a:t>
                </a:r>
                <a:endParaRPr lang="it-IT" sz="1000" b="1" dirty="0">
                  <a:latin typeface="Times New Roman" panose="02020603050405020304" pitchFamily="18" charset="0"/>
                  <a:cs typeface="Times New Roman" panose="02020603050405020304" pitchFamily="18" charset="0"/>
                </a:endParaRPr>
              </a:p>
            </p:txBody>
          </p:sp>
          <p:sp>
            <p:nvSpPr>
              <p:cNvPr id="31" name="Rettangolo 30"/>
              <p:cNvSpPr/>
              <p:nvPr/>
            </p:nvSpPr>
            <p:spPr>
              <a:xfrm>
                <a:off x="3982046" y="2371253"/>
                <a:ext cx="1605010" cy="528805"/>
              </a:xfrm>
              <a:prstGeom prst="rect">
                <a:avLst/>
              </a:prstGeom>
            </p:spPr>
            <p:txBody>
              <a:bodyPr wrap="none">
                <a:spAutoFit/>
              </a:bodyPr>
              <a:lstStyle/>
              <a:p>
                <a:pPr algn="ctr">
                  <a:spcAft>
                    <a:spcPts val="600"/>
                  </a:spcAft>
                </a:pPr>
                <a:r>
                  <a:rPr lang="it-IT" sz="1000" b="1" dirty="0" err="1" smtClean="0">
                    <a:latin typeface="Times New Roman" panose="02020603050405020304" pitchFamily="18" charset="0"/>
                    <a:cs typeface="Times New Roman" panose="02020603050405020304" pitchFamily="18" charset="0"/>
                  </a:rPr>
                  <a:t>Transport</a:t>
                </a:r>
                <a:endParaRPr lang="it-IT" sz="1000" b="1" dirty="0">
                  <a:latin typeface="Times New Roman" panose="02020603050405020304" pitchFamily="18" charset="0"/>
                  <a:cs typeface="Times New Roman" panose="02020603050405020304" pitchFamily="18" charset="0"/>
                </a:endParaRPr>
              </a:p>
            </p:txBody>
          </p:sp>
          <p:sp>
            <p:nvSpPr>
              <p:cNvPr id="32" name="Rettangolo 31"/>
              <p:cNvSpPr/>
              <p:nvPr/>
            </p:nvSpPr>
            <p:spPr>
              <a:xfrm>
                <a:off x="5559341" y="2371848"/>
                <a:ext cx="2176507" cy="528805"/>
              </a:xfrm>
              <a:prstGeom prst="rect">
                <a:avLst/>
              </a:prstGeom>
            </p:spPr>
            <p:txBody>
              <a:bodyPr wrap="none">
                <a:spAutoFit/>
              </a:bodyPr>
              <a:lstStyle/>
              <a:p>
                <a:pPr algn="ctr">
                  <a:spcAft>
                    <a:spcPts val="600"/>
                  </a:spcAft>
                </a:pPr>
                <a:r>
                  <a:rPr lang="it-IT" sz="1000" b="1" dirty="0" smtClean="0">
                    <a:latin typeface="Times New Roman" panose="02020603050405020304" pitchFamily="18" charset="0"/>
                    <a:cs typeface="Times New Roman" panose="02020603050405020304" pitchFamily="18" charset="0"/>
                  </a:rPr>
                  <a:t>Manufacturing</a:t>
                </a:r>
                <a:endParaRPr lang="it-IT" sz="1000" b="1" dirty="0">
                  <a:latin typeface="Times New Roman" panose="02020603050405020304" pitchFamily="18" charset="0"/>
                  <a:cs typeface="Times New Roman" panose="02020603050405020304" pitchFamily="18" charset="0"/>
                </a:endParaRPr>
              </a:p>
            </p:txBody>
          </p:sp>
          <p:sp>
            <p:nvSpPr>
              <p:cNvPr id="33" name="Rettangolo 32"/>
              <p:cNvSpPr/>
              <p:nvPr/>
            </p:nvSpPr>
            <p:spPr>
              <a:xfrm>
                <a:off x="7668826" y="2371251"/>
                <a:ext cx="1605010" cy="528805"/>
              </a:xfrm>
              <a:prstGeom prst="rect">
                <a:avLst/>
              </a:prstGeom>
            </p:spPr>
            <p:txBody>
              <a:bodyPr wrap="none">
                <a:spAutoFit/>
              </a:bodyPr>
              <a:lstStyle/>
              <a:p>
                <a:pPr algn="ctr">
                  <a:spcAft>
                    <a:spcPts val="600"/>
                  </a:spcAft>
                </a:pPr>
                <a:r>
                  <a:rPr lang="it-IT" sz="1000" b="1" dirty="0" err="1" smtClean="0">
                    <a:latin typeface="Times New Roman" panose="02020603050405020304" pitchFamily="18" charset="0"/>
                    <a:cs typeface="Times New Roman" panose="02020603050405020304" pitchFamily="18" charset="0"/>
                  </a:rPr>
                  <a:t>Transport</a:t>
                </a:r>
                <a:endParaRPr lang="it-IT" sz="1000" b="1" dirty="0">
                  <a:latin typeface="Times New Roman" panose="02020603050405020304" pitchFamily="18" charset="0"/>
                  <a:cs typeface="Times New Roman" panose="02020603050405020304" pitchFamily="18" charset="0"/>
                </a:endParaRPr>
              </a:p>
            </p:txBody>
          </p:sp>
          <p:sp>
            <p:nvSpPr>
              <p:cNvPr id="34" name="Rettangolo 33"/>
              <p:cNvSpPr/>
              <p:nvPr/>
            </p:nvSpPr>
            <p:spPr>
              <a:xfrm>
                <a:off x="9757113" y="2373141"/>
                <a:ext cx="1622224" cy="528805"/>
              </a:xfrm>
              <a:prstGeom prst="rect">
                <a:avLst/>
              </a:prstGeom>
            </p:spPr>
            <p:txBody>
              <a:bodyPr wrap="none">
                <a:spAutoFit/>
              </a:bodyPr>
              <a:lstStyle/>
              <a:p>
                <a:pPr algn="ctr">
                  <a:spcAft>
                    <a:spcPts val="600"/>
                  </a:spcAft>
                </a:pPr>
                <a:r>
                  <a:rPr lang="it-IT" sz="1000" b="1" dirty="0" err="1" smtClean="0">
                    <a:latin typeface="Times New Roman" panose="02020603050405020304" pitchFamily="18" charset="0"/>
                    <a:cs typeface="Times New Roman" panose="02020603050405020304" pitchFamily="18" charset="0"/>
                  </a:rPr>
                  <a:t>Operation</a:t>
                </a:r>
                <a:endParaRPr lang="it-IT" sz="1000" b="1" dirty="0">
                  <a:latin typeface="Times New Roman" panose="02020603050405020304" pitchFamily="18" charset="0"/>
                  <a:cs typeface="Times New Roman" panose="02020603050405020304" pitchFamily="18" charset="0"/>
                </a:endParaRPr>
              </a:p>
            </p:txBody>
          </p:sp>
        </p:grpSp>
      </p:grpSp>
      <p:grpSp>
        <p:nvGrpSpPr>
          <p:cNvPr id="50" name="Gruppo 49"/>
          <p:cNvGrpSpPr/>
          <p:nvPr/>
        </p:nvGrpSpPr>
        <p:grpSpPr>
          <a:xfrm>
            <a:off x="2172030" y="2639571"/>
            <a:ext cx="755335" cy="688452"/>
            <a:chOff x="2168370" y="2506614"/>
            <a:chExt cx="755335" cy="688452"/>
          </a:xfrm>
        </p:grpSpPr>
        <p:pic>
          <p:nvPicPr>
            <p:cNvPr id="47" name="Immagin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9796" y="2506614"/>
              <a:ext cx="578855" cy="469342"/>
            </a:xfrm>
            <a:prstGeom prst="rect">
              <a:avLst/>
            </a:prstGeom>
          </p:spPr>
        </p:pic>
        <p:pic>
          <p:nvPicPr>
            <p:cNvPr id="48" name="Immagin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1155" y="2660624"/>
              <a:ext cx="239502" cy="322294"/>
            </a:xfrm>
            <a:prstGeom prst="rect">
              <a:avLst/>
            </a:prstGeom>
          </p:spPr>
        </p:pic>
        <p:sp>
          <p:nvSpPr>
            <p:cNvPr id="49" name="Rettangolo 48"/>
            <p:cNvSpPr/>
            <p:nvPr/>
          </p:nvSpPr>
          <p:spPr>
            <a:xfrm>
              <a:off x="2168370" y="2948845"/>
              <a:ext cx="755335" cy="246221"/>
            </a:xfrm>
            <a:prstGeom prst="rect">
              <a:avLst/>
            </a:prstGeom>
          </p:spPr>
          <p:txBody>
            <a:bodyPr wrap="none">
              <a:spAutoFit/>
            </a:bodyPr>
            <a:lstStyle/>
            <a:p>
              <a:pPr algn="ctr">
                <a:spcAft>
                  <a:spcPts val="600"/>
                </a:spcAft>
              </a:pPr>
              <a:r>
                <a:rPr lang="it-IT" sz="1000" b="1" dirty="0" err="1" smtClean="0">
                  <a:latin typeface="Times New Roman" panose="02020603050405020304" pitchFamily="18" charset="0"/>
                  <a:cs typeface="Times New Roman" panose="02020603050405020304" pitchFamily="18" charset="0"/>
                </a:rPr>
                <a:t>Operation</a:t>
              </a:r>
              <a:endParaRPr lang="it-IT" sz="1000" b="1" dirty="0">
                <a:latin typeface="Times New Roman" panose="02020603050405020304" pitchFamily="18" charset="0"/>
                <a:cs typeface="Times New Roman" panose="02020603050405020304" pitchFamily="18" charset="0"/>
              </a:endParaRPr>
            </a:p>
          </p:txBody>
        </p:sp>
      </p:grpSp>
      <p:sp>
        <p:nvSpPr>
          <p:cNvPr id="51" name="Rettangolo 50"/>
          <p:cNvSpPr/>
          <p:nvPr/>
        </p:nvSpPr>
        <p:spPr>
          <a:xfrm>
            <a:off x="2012593" y="2429440"/>
            <a:ext cx="1197745" cy="1108715"/>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52" name="Immagin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8383" y="4820035"/>
            <a:ext cx="648000" cy="648000"/>
          </a:xfrm>
          <a:prstGeom prst="rect">
            <a:avLst/>
          </a:prstGeom>
        </p:spPr>
      </p:pic>
      <p:sp>
        <p:nvSpPr>
          <p:cNvPr id="53" name="Rettangolo 52"/>
          <p:cNvSpPr/>
          <p:nvPr/>
        </p:nvSpPr>
        <p:spPr>
          <a:xfrm>
            <a:off x="742830" y="4145562"/>
            <a:ext cx="4386144" cy="369332"/>
          </a:xfrm>
          <a:prstGeom prst="rect">
            <a:avLst/>
          </a:prstGeom>
        </p:spPr>
        <p:txBody>
          <a:bodyPr wrap="square">
            <a:spAutoFit/>
          </a:bodyPr>
          <a:lstStyle/>
          <a:p>
            <a:r>
              <a:rPr lang="en-GB" u="sng" dirty="0">
                <a:latin typeface="Times New Roman" panose="02020603050405020304" pitchFamily="18" charset="0"/>
                <a:cs typeface="Times New Roman" panose="02020603050405020304" pitchFamily="18" charset="0"/>
              </a:rPr>
              <a:t>The </a:t>
            </a:r>
            <a:r>
              <a:rPr lang="en-GB" u="sng" dirty="0" smtClean="0">
                <a:latin typeface="Times New Roman" panose="02020603050405020304" pitchFamily="18" charset="0"/>
                <a:cs typeface="Times New Roman" panose="02020603050405020304" pitchFamily="18" charset="0"/>
              </a:rPr>
              <a:t>objective function is represented by:</a:t>
            </a:r>
            <a:endParaRPr lang="en-GB" u="sng" dirty="0">
              <a:latin typeface="Times New Roman" panose="02020603050405020304" pitchFamily="18" charset="0"/>
              <a:cs typeface="Times New Roman" panose="02020603050405020304" pitchFamily="18" charset="0"/>
            </a:endParaRPr>
          </a:p>
        </p:txBody>
      </p:sp>
      <p:graphicFrame>
        <p:nvGraphicFramePr>
          <p:cNvPr id="54" name="Oggetto 53"/>
          <p:cNvGraphicFramePr>
            <a:graphicFrameLocks noChangeAspect="1"/>
          </p:cNvGraphicFramePr>
          <p:nvPr>
            <p:extLst>
              <p:ext uri="{D42A27DB-BD31-4B8C-83A1-F6EECF244321}">
                <p14:modId xmlns:p14="http://schemas.microsoft.com/office/powerpoint/2010/main" val="4135369929"/>
              </p:ext>
            </p:extLst>
          </p:nvPr>
        </p:nvGraphicFramePr>
        <p:xfrm>
          <a:off x="2707764" y="4976133"/>
          <a:ext cx="1238250" cy="395288"/>
        </p:xfrm>
        <a:graphic>
          <a:graphicData uri="http://schemas.openxmlformats.org/presentationml/2006/ole">
            <mc:AlternateContent xmlns:mc="http://schemas.openxmlformats.org/markup-compatibility/2006">
              <mc:Choice xmlns:v="urn:schemas-microsoft-com:vml" Requires="v">
                <p:oleObj spid="_x0000_s6550" name="Equazione" r:id="rId10" imgW="749160" imgH="241200" progId="Equation.3">
                  <p:embed/>
                </p:oleObj>
              </mc:Choice>
              <mc:Fallback>
                <p:oleObj name="Equazione" r:id="rId10" imgW="749160" imgH="241200" progId="Equation.3">
                  <p:embed/>
                  <p:pic>
                    <p:nvPicPr>
                      <p:cNvPr id="4" name="Oggetto 3"/>
                      <p:cNvPicPr>
                        <a:picLocks noChangeAspect="1" noChangeArrowheads="1"/>
                      </p:cNvPicPr>
                      <p:nvPr/>
                    </p:nvPicPr>
                    <p:blipFill>
                      <a:blip r:embed="rId11"/>
                      <a:srcRect/>
                      <a:stretch>
                        <a:fillRect/>
                      </a:stretch>
                    </p:blipFill>
                    <p:spPr bwMode="auto">
                      <a:xfrm>
                        <a:off x="2707764" y="4976133"/>
                        <a:ext cx="1238250"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6" name="Connettore 2 55"/>
          <p:cNvCxnSpPr>
            <a:stCxn id="7" idx="2"/>
            <a:endCxn id="6" idx="0"/>
          </p:cNvCxnSpPr>
          <p:nvPr/>
        </p:nvCxnSpPr>
        <p:spPr>
          <a:xfrm flipH="1">
            <a:off x="2549699" y="1459443"/>
            <a:ext cx="3403537" cy="429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p:cNvCxnSpPr>
            <a:stCxn id="7" idx="2"/>
            <a:endCxn id="5" idx="0"/>
          </p:cNvCxnSpPr>
          <p:nvPr/>
        </p:nvCxnSpPr>
        <p:spPr>
          <a:xfrm>
            <a:off x="5953236" y="1459443"/>
            <a:ext cx="3045192" cy="385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CasellaDiTesto 42"/>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“LCA not integrated” vs. “LCA integrated”</a:t>
            </a:r>
            <a:endParaRPr lang="en-US" sz="2400" dirty="0">
              <a:latin typeface="Times New Roman" panose="02020603050405020304" pitchFamily="18" charset="0"/>
              <a:cs typeface="Times New Roman" panose="02020603050405020304" pitchFamily="18" charset="0"/>
            </a:endParaRPr>
          </a:p>
        </p:txBody>
      </p:sp>
      <p:sp>
        <p:nvSpPr>
          <p:cNvPr id="8" name="Rettangolo 7"/>
          <p:cNvSpPr/>
          <p:nvPr/>
        </p:nvSpPr>
        <p:spPr>
          <a:xfrm>
            <a:off x="3286218" y="2360884"/>
            <a:ext cx="1895651" cy="1323439"/>
          </a:xfrm>
          <a:prstGeom prst="rect">
            <a:avLst/>
          </a:prstGeom>
        </p:spPr>
        <p:txBody>
          <a:bodyPr wrap="square">
            <a:spAutoFit/>
          </a:bodyPr>
          <a:lstStyle/>
          <a:p>
            <a:pPr>
              <a:defRPr/>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primary energy consumption is minimized throughout the </a:t>
            </a:r>
            <a:r>
              <a:rPr lang="en-US" sz="1600" dirty="0" smtClean="0">
                <a:latin typeface="Times New Roman" panose="02020603050405020304" pitchFamily="18" charset="0"/>
                <a:cs typeface="Times New Roman" panose="02020603050405020304" pitchFamily="18" charset="0"/>
              </a:rPr>
              <a:t>operation phase</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237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891158" y="1307804"/>
          <a:ext cx="6966302" cy="4476312"/>
        </p:xfrm>
        <a:graphic>
          <a:graphicData uri="http://schemas.openxmlformats.org/drawingml/2006/table">
            <a:tbl>
              <a:tblPr firstRow="1" bandRow="1">
                <a:tableStyleId>{69CF1AB2-1976-4502-BF36-3FF5EA218861}</a:tableStyleId>
              </a:tblPr>
              <a:tblGrid>
                <a:gridCol w="2165638">
                  <a:extLst>
                    <a:ext uri="{9D8B030D-6E8A-4147-A177-3AD203B41FA5}">
                      <a16:colId xmlns:a16="http://schemas.microsoft.com/office/drawing/2014/main" val="2996863031"/>
                    </a:ext>
                  </a:extLst>
                </a:gridCol>
                <a:gridCol w="2435496">
                  <a:extLst>
                    <a:ext uri="{9D8B030D-6E8A-4147-A177-3AD203B41FA5}">
                      <a16:colId xmlns:a16="http://schemas.microsoft.com/office/drawing/2014/main" val="2094414779"/>
                    </a:ext>
                  </a:extLst>
                </a:gridCol>
                <a:gridCol w="2365168">
                  <a:extLst>
                    <a:ext uri="{9D8B030D-6E8A-4147-A177-3AD203B41FA5}">
                      <a16:colId xmlns:a16="http://schemas.microsoft.com/office/drawing/2014/main" val="1739509005"/>
                    </a:ext>
                  </a:extLst>
                </a:gridCol>
              </a:tblGrid>
              <a:tr h="559539">
                <a:tc>
                  <a:txBody>
                    <a:bodyPr/>
                    <a:lstStyle/>
                    <a:p>
                      <a:pPr algn="ctr"/>
                      <a:r>
                        <a:rPr lang="it-IT" sz="1800" dirty="0" err="1" smtClean="0">
                          <a:latin typeface="Times New Roman" panose="02020603050405020304" pitchFamily="18" charset="0"/>
                          <a:cs typeface="Times New Roman" panose="02020603050405020304" pitchFamily="18" charset="0"/>
                        </a:rPr>
                        <a:t>Decision</a:t>
                      </a:r>
                      <a:r>
                        <a:rPr lang="it-IT" sz="1800" dirty="0" smtClean="0">
                          <a:latin typeface="Times New Roman" panose="02020603050405020304" pitchFamily="18" charset="0"/>
                          <a:cs typeface="Times New Roman" panose="02020603050405020304" pitchFamily="18" charset="0"/>
                        </a:rPr>
                        <a:t> </a:t>
                      </a:r>
                      <a:r>
                        <a:rPr lang="it-IT" sz="1800" dirty="0" err="1" smtClean="0">
                          <a:latin typeface="Times New Roman" panose="02020603050405020304" pitchFamily="18" charset="0"/>
                          <a:cs typeface="Times New Roman" panose="02020603050405020304" pitchFamily="18" charset="0"/>
                        </a:rPr>
                        <a:t>variables</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it-IT" sz="1800" dirty="0">
                          <a:latin typeface="Times New Roman" panose="02020603050405020304" pitchFamily="18" charset="0"/>
                          <a:cs typeface="Times New Roman" panose="02020603050405020304" pitchFamily="18" charset="0"/>
                        </a:rPr>
                        <a:t>LCA </a:t>
                      </a:r>
                      <a:r>
                        <a:rPr lang="it-IT" sz="1800" dirty="0" err="1">
                          <a:latin typeface="Times New Roman" panose="02020603050405020304" pitchFamily="18" charset="0"/>
                          <a:cs typeface="Times New Roman" panose="02020603050405020304" pitchFamily="18" charset="0"/>
                        </a:rPr>
                        <a:t>not</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integrated</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it-IT" sz="1800" dirty="0">
                          <a:latin typeface="Times New Roman" panose="02020603050405020304" pitchFamily="18" charset="0"/>
                          <a:cs typeface="Times New Roman" panose="02020603050405020304" pitchFamily="18" charset="0"/>
                        </a:rPr>
                        <a:t>LCA </a:t>
                      </a:r>
                      <a:r>
                        <a:rPr lang="it-IT" sz="1800" dirty="0" err="1">
                          <a:latin typeface="Times New Roman" panose="02020603050405020304" pitchFamily="18" charset="0"/>
                          <a:cs typeface="Times New Roman" panose="02020603050405020304" pitchFamily="18" charset="0"/>
                        </a:rPr>
                        <a:t>integrated</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345340209"/>
                  </a:ext>
                </a:extLst>
              </a:tr>
              <a:tr h="559539">
                <a:tc>
                  <a:txBody>
                    <a:bodyPr/>
                    <a:lstStyle/>
                    <a:p>
                      <a:pPr algn="ctr"/>
                      <a:r>
                        <a:rPr lang="it-IT" sz="1800" dirty="0">
                          <a:latin typeface="Times New Roman" panose="02020603050405020304" pitchFamily="18" charset="0"/>
                          <a:cs typeface="Times New Roman" panose="02020603050405020304" pitchFamily="18" charset="0"/>
                        </a:rPr>
                        <a:t>A</a:t>
                      </a:r>
                      <a:r>
                        <a:rPr lang="it-IT" sz="1800" baseline="-25000" dirty="0">
                          <a:latin typeface="Times New Roman" panose="02020603050405020304" pitchFamily="18" charset="0"/>
                          <a:cs typeface="Times New Roman" panose="02020603050405020304" pitchFamily="18" charset="0"/>
                        </a:rPr>
                        <a:t>STC</a:t>
                      </a:r>
                      <a:r>
                        <a:rPr lang="it-IT" sz="1800" dirty="0">
                          <a:latin typeface="Times New Roman" panose="02020603050405020304" pitchFamily="18" charset="0"/>
                          <a:cs typeface="Times New Roman" panose="02020603050405020304" pitchFamily="18" charset="0"/>
                        </a:rPr>
                        <a:t> [m</a:t>
                      </a:r>
                      <a:r>
                        <a:rPr lang="it-IT" sz="1800" baseline="30000" dirty="0">
                          <a:latin typeface="Times New Roman" panose="02020603050405020304" pitchFamily="18" charset="0"/>
                          <a:cs typeface="Times New Roman" panose="02020603050405020304" pitchFamily="18" charset="0"/>
                        </a:rPr>
                        <a:t>2</a:t>
                      </a:r>
                      <a:r>
                        <a:rPr lang="it-IT" sz="1800" dirty="0">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40.2</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77.5</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008603136"/>
                  </a:ext>
                </a:extLst>
              </a:tr>
              <a:tr h="559539">
                <a:tc>
                  <a:txBody>
                    <a:bodyPr/>
                    <a:lstStyle/>
                    <a:p>
                      <a:pPr algn="ctr"/>
                      <a:r>
                        <a:rPr lang="it-IT" sz="1800" dirty="0">
                          <a:latin typeface="Times New Roman" panose="02020603050405020304" pitchFamily="18" charset="0"/>
                          <a:cs typeface="Times New Roman" panose="02020603050405020304" pitchFamily="18" charset="0"/>
                        </a:rPr>
                        <a:t>A</a:t>
                      </a:r>
                      <a:r>
                        <a:rPr lang="it-IT" sz="1800" baseline="-25000" dirty="0">
                          <a:latin typeface="Times New Roman" panose="02020603050405020304" pitchFamily="18" charset="0"/>
                          <a:cs typeface="Times New Roman" panose="02020603050405020304" pitchFamily="18" charset="0"/>
                        </a:rPr>
                        <a:t>PV</a:t>
                      </a:r>
                      <a:r>
                        <a:rPr lang="it-IT" sz="1800" dirty="0">
                          <a:latin typeface="Times New Roman" panose="02020603050405020304" pitchFamily="18" charset="0"/>
                          <a:cs typeface="Times New Roman" panose="02020603050405020304" pitchFamily="18" charset="0"/>
                        </a:rPr>
                        <a:t> [m</a:t>
                      </a:r>
                      <a:r>
                        <a:rPr lang="it-IT" sz="1800" baseline="30000" dirty="0">
                          <a:latin typeface="Times New Roman" panose="02020603050405020304" pitchFamily="18" charset="0"/>
                          <a:cs typeface="Times New Roman" panose="02020603050405020304" pitchFamily="18" charset="0"/>
                        </a:rPr>
                        <a:t>2</a:t>
                      </a:r>
                      <a:r>
                        <a:rPr lang="it-IT" sz="1800" dirty="0">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287.8</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249.9</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61698968"/>
                  </a:ext>
                </a:extLst>
              </a:tr>
              <a:tr h="559539">
                <a:tc>
                  <a:txBody>
                    <a:bodyPr/>
                    <a:lstStyle/>
                    <a:p>
                      <a:pPr algn="ctr"/>
                      <a:r>
                        <a:rPr lang="it-IT" sz="1800" dirty="0" err="1">
                          <a:latin typeface="Times New Roman" panose="02020603050405020304" pitchFamily="18" charset="0"/>
                          <a:cs typeface="Times New Roman" panose="02020603050405020304" pitchFamily="18" charset="0"/>
                        </a:rPr>
                        <a:t>P</a:t>
                      </a:r>
                      <a:r>
                        <a:rPr lang="it-IT" sz="1800" baseline="-25000" dirty="0" err="1">
                          <a:latin typeface="Times New Roman" panose="02020603050405020304" pitchFamily="18" charset="0"/>
                          <a:cs typeface="Times New Roman" panose="02020603050405020304" pitchFamily="18" charset="0"/>
                        </a:rPr>
                        <a:t>CHP,el,nom</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kW</a:t>
                      </a:r>
                      <a:r>
                        <a:rPr lang="it-IT" sz="1800" baseline="-25000" dirty="0" err="1">
                          <a:latin typeface="Times New Roman" panose="02020603050405020304" pitchFamily="18" charset="0"/>
                          <a:cs typeface="Times New Roman" panose="02020603050405020304" pitchFamily="18" charset="0"/>
                        </a:rPr>
                        <a:t>e</a:t>
                      </a:r>
                      <a:r>
                        <a:rPr lang="it-IT" sz="1800" dirty="0">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93</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0</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855462361"/>
                  </a:ext>
                </a:extLst>
              </a:tr>
              <a:tr h="559539">
                <a:tc>
                  <a:txBody>
                    <a:bodyPr/>
                    <a:lstStyle/>
                    <a:p>
                      <a:pPr algn="ctr"/>
                      <a:r>
                        <a:rPr lang="it-IT" sz="1800" dirty="0" err="1">
                          <a:latin typeface="Times New Roman" panose="02020603050405020304" pitchFamily="18" charset="0"/>
                          <a:cs typeface="Times New Roman" panose="02020603050405020304" pitchFamily="18" charset="0"/>
                        </a:rPr>
                        <a:t>P</a:t>
                      </a:r>
                      <a:r>
                        <a:rPr lang="it-IT" sz="1800" baseline="-25000" dirty="0" err="1">
                          <a:latin typeface="Times New Roman" panose="02020603050405020304" pitchFamily="18" charset="0"/>
                          <a:cs typeface="Times New Roman" panose="02020603050405020304" pitchFamily="18" charset="0"/>
                        </a:rPr>
                        <a:t>GSHP,th,nom</a:t>
                      </a:r>
                      <a:r>
                        <a:rPr lang="it-IT" sz="1800" baseline="0" dirty="0">
                          <a:latin typeface="Times New Roman" panose="02020603050405020304" pitchFamily="18" charset="0"/>
                          <a:cs typeface="Times New Roman" panose="02020603050405020304" pitchFamily="18" charset="0"/>
                        </a:rPr>
                        <a:t> [</a:t>
                      </a:r>
                      <a:r>
                        <a:rPr lang="it-IT" sz="1800" baseline="0" dirty="0" err="1">
                          <a:latin typeface="Times New Roman" panose="02020603050405020304" pitchFamily="18" charset="0"/>
                          <a:cs typeface="Times New Roman" panose="02020603050405020304" pitchFamily="18" charset="0"/>
                        </a:rPr>
                        <a:t>kW</a:t>
                      </a:r>
                      <a:r>
                        <a:rPr lang="it-IT" sz="1800" baseline="-25000" dirty="0" err="1">
                          <a:latin typeface="Times New Roman" panose="02020603050405020304" pitchFamily="18" charset="0"/>
                          <a:cs typeface="Times New Roman" panose="02020603050405020304" pitchFamily="18" charset="0"/>
                        </a:rPr>
                        <a:t>th</a:t>
                      </a:r>
                      <a:r>
                        <a:rPr lang="it-IT" sz="1800" baseline="0" dirty="0">
                          <a:latin typeface="Times New Roman" panose="02020603050405020304" pitchFamily="18" charset="0"/>
                          <a:cs typeface="Times New Roman" panose="02020603050405020304" pitchFamily="18" charset="0"/>
                        </a:rPr>
                        <a:t>]</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300</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243</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4138045279"/>
                  </a:ext>
                </a:extLst>
              </a:tr>
              <a:tr h="559539">
                <a:tc>
                  <a:txBody>
                    <a:bodyPr/>
                    <a:lstStyle/>
                    <a:p>
                      <a:pPr algn="ctr"/>
                      <a:r>
                        <a:rPr lang="it-IT" sz="1800" dirty="0" err="1">
                          <a:latin typeface="Times New Roman" panose="02020603050405020304" pitchFamily="18" charset="0"/>
                          <a:cs typeface="Times New Roman" panose="02020603050405020304" pitchFamily="18" charset="0"/>
                        </a:rPr>
                        <a:t>P</a:t>
                      </a:r>
                      <a:r>
                        <a:rPr lang="it-IT" sz="1800" baseline="-25000" dirty="0" err="1">
                          <a:latin typeface="Times New Roman" panose="02020603050405020304" pitchFamily="18" charset="0"/>
                          <a:cs typeface="Times New Roman" panose="02020603050405020304" pitchFamily="18" charset="0"/>
                        </a:rPr>
                        <a:t>ASHP,th,nom</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kW</a:t>
                      </a:r>
                      <a:r>
                        <a:rPr lang="it-IT" sz="1800" baseline="-25000" dirty="0" err="1">
                          <a:latin typeface="Times New Roman" panose="02020603050405020304" pitchFamily="18" charset="0"/>
                          <a:cs typeface="Times New Roman" panose="02020603050405020304" pitchFamily="18" charset="0"/>
                        </a:rPr>
                        <a:t>th</a:t>
                      </a:r>
                      <a:r>
                        <a:rPr lang="it-IT" sz="1800" dirty="0">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65</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92</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2646074078"/>
                  </a:ext>
                </a:extLst>
              </a:tr>
              <a:tr h="559539">
                <a:tc>
                  <a:txBody>
                    <a:bodyPr/>
                    <a:lstStyle/>
                    <a:p>
                      <a:pPr algn="ctr"/>
                      <a:r>
                        <a:rPr lang="it-IT" sz="1800" dirty="0" err="1">
                          <a:latin typeface="Times New Roman" panose="02020603050405020304" pitchFamily="18" charset="0"/>
                          <a:cs typeface="Times New Roman" panose="02020603050405020304" pitchFamily="18" charset="0"/>
                        </a:rPr>
                        <a:t>P</a:t>
                      </a:r>
                      <a:r>
                        <a:rPr lang="it-IT" sz="1800" baseline="-25000" dirty="0" err="1">
                          <a:latin typeface="Times New Roman" panose="02020603050405020304" pitchFamily="18" charset="0"/>
                          <a:cs typeface="Times New Roman" panose="02020603050405020304" pitchFamily="18" charset="0"/>
                        </a:rPr>
                        <a:t>ABS,th,nom</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kW</a:t>
                      </a:r>
                      <a:r>
                        <a:rPr lang="it-IT" sz="1800" baseline="-25000" dirty="0" err="1">
                          <a:latin typeface="Times New Roman" panose="02020603050405020304" pitchFamily="18" charset="0"/>
                          <a:cs typeface="Times New Roman" panose="02020603050405020304" pitchFamily="18" charset="0"/>
                        </a:rPr>
                        <a:t>th</a:t>
                      </a:r>
                      <a:r>
                        <a:rPr lang="it-IT" sz="1800" dirty="0">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156.1</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0</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654505259"/>
                  </a:ext>
                </a:extLst>
              </a:tr>
              <a:tr h="559539">
                <a:tc>
                  <a:txBody>
                    <a:bodyPr/>
                    <a:lstStyle/>
                    <a:p>
                      <a:pPr algn="ctr"/>
                      <a:r>
                        <a:rPr lang="it-IT" sz="1800" dirty="0" err="1">
                          <a:latin typeface="Times New Roman" panose="02020603050405020304" pitchFamily="18" charset="0"/>
                          <a:cs typeface="Times New Roman" panose="02020603050405020304" pitchFamily="18" charset="0"/>
                        </a:rPr>
                        <a:t>V</a:t>
                      </a:r>
                      <a:r>
                        <a:rPr lang="it-IT" sz="1800" baseline="-25000" dirty="0" err="1">
                          <a:latin typeface="Times New Roman" panose="02020603050405020304" pitchFamily="18" charset="0"/>
                          <a:cs typeface="Times New Roman" panose="02020603050405020304" pitchFamily="18" charset="0"/>
                        </a:rPr>
                        <a:t>storage</a:t>
                      </a:r>
                      <a:r>
                        <a:rPr lang="it-IT" sz="1800" dirty="0">
                          <a:latin typeface="Times New Roman" panose="02020603050405020304" pitchFamily="18" charset="0"/>
                          <a:cs typeface="Times New Roman" panose="02020603050405020304" pitchFamily="18" charset="0"/>
                        </a:rPr>
                        <a:t> [l]</a:t>
                      </a: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892.6</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it-IT" sz="1800" dirty="0" smtClean="0">
                          <a:latin typeface="Times New Roman" panose="02020603050405020304" pitchFamily="18" charset="0"/>
                          <a:cs typeface="Times New Roman" panose="02020603050405020304" pitchFamily="18" charset="0"/>
                        </a:rPr>
                        <a:t>248.1</a:t>
                      </a:r>
                      <a:endParaRPr lang="it-IT" sz="18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228811603"/>
                  </a:ext>
                </a:extLst>
              </a:tr>
            </a:tbl>
          </a:graphicData>
        </a:graphic>
      </p:graphicFrame>
      <p:sp>
        <p:nvSpPr>
          <p:cNvPr id="3" name="Titolo 1"/>
          <p:cNvSpPr txBox="1">
            <a:spLocks/>
          </p:cNvSpPr>
          <p:nvPr/>
        </p:nvSpPr>
        <p:spPr>
          <a:xfrm>
            <a:off x="8027582" y="1710130"/>
            <a:ext cx="3530010" cy="1256353"/>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r>
              <a:rPr lang="en-GB" sz="1800" dirty="0">
                <a:latin typeface="Times New Roman" panose="02020603050405020304" pitchFamily="18" charset="0"/>
                <a:cs typeface="Times New Roman" panose="02020603050405020304" pitchFamily="18" charset="0"/>
              </a:rPr>
              <a:t>The two approaches (“</a:t>
            </a:r>
            <a:r>
              <a:rPr lang="en-GB" sz="1800" dirty="0">
                <a:solidFill>
                  <a:srgbClr val="FF0000"/>
                </a:solidFill>
                <a:latin typeface="Times New Roman" panose="02020603050405020304" pitchFamily="18" charset="0"/>
                <a:cs typeface="Times New Roman" panose="02020603050405020304" pitchFamily="18" charset="0"/>
              </a:rPr>
              <a:t>LCA not integrated</a:t>
            </a:r>
            <a:r>
              <a:rPr lang="en-GB" sz="1800" dirty="0">
                <a:latin typeface="Times New Roman" panose="02020603050405020304" pitchFamily="18" charset="0"/>
                <a:cs typeface="Times New Roman" panose="02020603050405020304" pitchFamily="18" charset="0"/>
              </a:rPr>
              <a:t>” and “</a:t>
            </a:r>
            <a:r>
              <a:rPr lang="en-GB" sz="1800" dirty="0">
                <a:solidFill>
                  <a:srgbClr val="FF0000"/>
                </a:solidFill>
                <a:latin typeface="Times New Roman" panose="02020603050405020304" pitchFamily="18" charset="0"/>
                <a:cs typeface="Times New Roman" panose="02020603050405020304" pitchFamily="18" charset="0"/>
              </a:rPr>
              <a:t>LCA integrated</a:t>
            </a:r>
            <a:r>
              <a:rPr lang="en-GB" sz="1800" dirty="0">
                <a:latin typeface="Times New Roman" panose="02020603050405020304" pitchFamily="18" charset="0"/>
                <a:cs typeface="Times New Roman" panose="02020603050405020304" pitchFamily="18" charset="0"/>
              </a:rPr>
              <a:t>”) provide two different combinations of </a:t>
            </a:r>
            <a:r>
              <a:rPr lang="en-GB" sz="1800" dirty="0" smtClean="0">
                <a:latin typeface="Times New Roman" panose="02020603050405020304" pitchFamily="18" charset="0"/>
                <a:cs typeface="Times New Roman" panose="02020603050405020304" pitchFamily="18" charset="0"/>
              </a:rPr>
              <a:t>sizes.</a:t>
            </a:r>
            <a:endParaRPr lang="it-IT" sz="1100" b="1"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Optimization results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247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476943" y="1524850"/>
            <a:ext cx="8993384" cy="3348000"/>
          </a:xfrm>
          <a:prstGeom prst="rect">
            <a:avLst/>
          </a:prstGeom>
        </p:spPr>
      </p:pic>
      <p:sp>
        <p:nvSpPr>
          <p:cNvPr id="10" name="CasellaDiTesto 9"/>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Optimization results</a:t>
            </a:r>
            <a:endParaRPr lang="en-US" sz="2400" dirty="0">
              <a:latin typeface="Times New Roman" panose="02020603050405020304" pitchFamily="18" charset="0"/>
              <a:cs typeface="Times New Roman" panose="02020603050405020304" pitchFamily="18" charset="0"/>
            </a:endParaRPr>
          </a:p>
        </p:txBody>
      </p:sp>
      <p:sp>
        <p:nvSpPr>
          <p:cNvPr id="4" name="Titolo 1"/>
          <p:cNvSpPr txBox="1">
            <a:spLocks/>
          </p:cNvSpPr>
          <p:nvPr/>
        </p:nvSpPr>
        <p:spPr>
          <a:xfrm>
            <a:off x="9375464" y="1161956"/>
            <a:ext cx="2801800" cy="913229"/>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r>
              <a:rPr lang="en-US" sz="1400" dirty="0">
                <a:latin typeface="Times New Roman" panose="02020603050405020304" pitchFamily="18" charset="0"/>
                <a:cs typeface="Times New Roman" panose="02020603050405020304" pitchFamily="18" charset="0"/>
              </a:rPr>
              <a:t>The contribution of the grid represented by </a:t>
            </a:r>
            <a:r>
              <a:rPr lang="en-US" sz="1400" i="1" dirty="0" err="1">
                <a:latin typeface="Times New Roman" panose="02020603050405020304" pitchFamily="18" charset="0"/>
                <a:ea typeface="Tahoma" panose="020B0604030504040204" pitchFamily="34" charset="0"/>
                <a:cs typeface="Times New Roman" panose="02020603050405020304" pitchFamily="18" charset="0"/>
              </a:rPr>
              <a:t>CED</a:t>
            </a:r>
            <a:r>
              <a:rPr lang="en-US" sz="1400" baseline="-25000" dirty="0" err="1">
                <a:latin typeface="Times New Roman" panose="02020603050405020304" pitchFamily="18" charset="0"/>
                <a:ea typeface="Tahoma" panose="020B0604030504040204" pitchFamily="34" charset="0"/>
                <a:cs typeface="Times New Roman" panose="02020603050405020304" pitchFamily="18" charset="0"/>
              </a:rPr>
              <a:t>grid</a:t>
            </a:r>
            <a:r>
              <a:rPr lang="en-US" sz="1400" dirty="0">
                <a:latin typeface="Times New Roman" panose="02020603050405020304" pitchFamily="18" charset="0"/>
                <a:cs typeface="Times New Roman" panose="02020603050405020304" pitchFamily="18" charset="0"/>
              </a:rPr>
              <a:t> has the largest effect on the optimization results. </a:t>
            </a:r>
          </a:p>
        </p:txBody>
      </p:sp>
      <p:cxnSp>
        <p:nvCxnSpPr>
          <p:cNvPr id="7" name="Connettore 2 6"/>
          <p:cNvCxnSpPr>
            <a:stCxn id="5" idx="6"/>
            <a:endCxn id="4" idx="1"/>
          </p:cNvCxnSpPr>
          <p:nvPr/>
        </p:nvCxnSpPr>
        <p:spPr>
          <a:xfrm flipV="1">
            <a:off x="2945256" y="1618571"/>
            <a:ext cx="6430208" cy="310229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itolo 1"/>
          <p:cNvSpPr txBox="1">
            <a:spLocks/>
          </p:cNvSpPr>
          <p:nvPr/>
        </p:nvSpPr>
        <p:spPr>
          <a:xfrm>
            <a:off x="9470327" y="2392122"/>
            <a:ext cx="2403286" cy="916294"/>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r>
              <a:rPr lang="en-US" sz="1400" dirty="0" smtClean="0">
                <a:latin typeface="Times New Roman" panose="02020603050405020304" pitchFamily="18" charset="0"/>
                <a:cs typeface="Times New Roman" panose="02020603050405020304" pitchFamily="18" charset="0"/>
              </a:rPr>
              <a:t>The integration of LCA may </a:t>
            </a:r>
            <a:r>
              <a:rPr lang="en-US" sz="1400" dirty="0">
                <a:latin typeface="Times New Roman" panose="02020603050405020304" pitchFamily="18" charset="0"/>
                <a:cs typeface="Times New Roman" panose="02020603050405020304" pitchFamily="18" charset="0"/>
              </a:rPr>
              <a:t>lead </a:t>
            </a:r>
            <a:r>
              <a:rPr lang="en-US" sz="1400" dirty="0" smtClean="0">
                <a:latin typeface="Times New Roman" panose="02020603050405020304" pitchFamily="18" charset="0"/>
                <a:cs typeface="Times New Roman" panose="02020603050405020304" pitchFamily="18" charset="0"/>
              </a:rPr>
              <a:t>to a higher </a:t>
            </a:r>
            <a:r>
              <a:rPr lang="en-US" sz="1400" dirty="0">
                <a:latin typeface="Times New Roman" panose="02020603050405020304" pitchFamily="18" charset="0"/>
                <a:cs typeface="Times New Roman" panose="02020603050405020304" pitchFamily="18" charset="0"/>
              </a:rPr>
              <a:t>primary energy saving </a:t>
            </a:r>
            <a:r>
              <a:rPr lang="en-US" sz="1400" dirty="0">
                <a:solidFill>
                  <a:srgbClr val="FF0000"/>
                </a:solidFill>
                <a:latin typeface="Times New Roman" panose="02020603050405020304" pitchFamily="18" charset="0"/>
                <a:cs typeface="Times New Roman" panose="02020603050405020304" pitchFamily="18" charset="0"/>
              </a:rPr>
              <a:t>(about </a:t>
            </a:r>
            <a:r>
              <a:rPr lang="en-US" sz="1400" dirty="0" smtClean="0">
                <a:solidFill>
                  <a:srgbClr val="FF0000"/>
                </a:solidFill>
                <a:latin typeface="Times New Roman" panose="02020603050405020304" pitchFamily="18" charset="0"/>
                <a:cs typeface="Times New Roman" panose="02020603050405020304" pitchFamily="18" charset="0"/>
              </a:rPr>
              <a:t>4.4 %)</a:t>
            </a:r>
            <a:endParaRPr lang="en-US" sz="1400" dirty="0">
              <a:solidFill>
                <a:srgbClr val="FF0000"/>
              </a:solidFill>
              <a:latin typeface="Times New Roman" panose="02020603050405020304" pitchFamily="18" charset="0"/>
              <a:cs typeface="Times New Roman" panose="02020603050405020304" pitchFamily="18" charset="0"/>
            </a:endParaRPr>
          </a:p>
        </p:txBody>
      </p:sp>
      <p:cxnSp>
        <p:nvCxnSpPr>
          <p:cNvPr id="14" name="Connettore 2 13"/>
          <p:cNvCxnSpPr>
            <a:stCxn id="13" idx="6"/>
            <a:endCxn id="11" idx="1"/>
          </p:cNvCxnSpPr>
          <p:nvPr/>
        </p:nvCxnSpPr>
        <p:spPr>
          <a:xfrm flipV="1">
            <a:off x="8882896" y="2850269"/>
            <a:ext cx="587431" cy="117638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itolo 1"/>
          <p:cNvSpPr txBox="1">
            <a:spLocks/>
          </p:cNvSpPr>
          <p:nvPr/>
        </p:nvSpPr>
        <p:spPr>
          <a:xfrm>
            <a:off x="9756101" y="4021585"/>
            <a:ext cx="1831738" cy="635718"/>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DIN" panose="02000503040000020003" pitchFamily="2" charset="0"/>
                <a:ea typeface="+mj-ea"/>
                <a:cs typeface="+mj-cs"/>
              </a:defRPr>
            </a:lvl1pPr>
          </a:lstStyle>
          <a:p>
            <a:r>
              <a:rPr lang="en-US" sz="1400" dirty="0" smtClean="0">
                <a:latin typeface="Times New Roman" panose="02020603050405020304" pitchFamily="18" charset="0"/>
                <a:cs typeface="Times New Roman" panose="02020603050405020304" pitchFamily="18" charset="0"/>
              </a:rPr>
              <a:t>The total primary energy consumption</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28" name="Rettangolo 27"/>
          <p:cNvSpPr/>
          <p:nvPr/>
        </p:nvSpPr>
        <p:spPr>
          <a:xfrm>
            <a:off x="2097890" y="4503518"/>
            <a:ext cx="894797" cy="369332"/>
          </a:xfrm>
          <a:prstGeom prst="rect">
            <a:avLst/>
          </a:prstGeom>
          <a:solidFill>
            <a:schemeClr val="bg1"/>
          </a:solidFill>
        </p:spPr>
        <p:txBody>
          <a:bodyPr wrap="none">
            <a:spAutoFit/>
          </a:bodyPr>
          <a:lstStyle/>
          <a:p>
            <a:r>
              <a:rPr lang="en-US" i="1" dirty="0" err="1">
                <a:latin typeface="Times New Roman" panose="02020603050405020304" pitchFamily="18" charset="0"/>
                <a:ea typeface="Tahoma" panose="020B0604030504040204" pitchFamily="34" charset="0"/>
                <a:cs typeface="Times New Roman" panose="02020603050405020304" pitchFamily="18" charset="0"/>
              </a:rPr>
              <a:t>CED</a:t>
            </a:r>
            <a:r>
              <a:rPr lang="en-US" baseline="-25000" dirty="0" err="1">
                <a:latin typeface="Times New Roman" panose="02020603050405020304" pitchFamily="18" charset="0"/>
                <a:ea typeface="Tahoma" panose="020B0604030504040204" pitchFamily="34" charset="0"/>
                <a:cs typeface="Times New Roman" panose="02020603050405020304" pitchFamily="18" charset="0"/>
              </a:rPr>
              <a:t>grid</a:t>
            </a:r>
            <a:endParaRPr lang="en-US" dirty="0"/>
          </a:p>
        </p:txBody>
      </p:sp>
      <p:sp>
        <p:nvSpPr>
          <p:cNvPr id="5" name="Connettore 4"/>
          <p:cNvSpPr/>
          <p:nvPr/>
        </p:nvSpPr>
        <p:spPr>
          <a:xfrm>
            <a:off x="2094760" y="4342432"/>
            <a:ext cx="850496" cy="756875"/>
          </a:xfrm>
          <a:prstGeom prst="flowChartConnector">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ttangolo 29"/>
          <p:cNvSpPr/>
          <p:nvPr/>
        </p:nvSpPr>
        <p:spPr>
          <a:xfrm>
            <a:off x="4008165" y="4526390"/>
            <a:ext cx="867545" cy="369332"/>
          </a:xfrm>
          <a:prstGeom prst="rect">
            <a:avLst/>
          </a:prstGeom>
          <a:solidFill>
            <a:schemeClr val="bg1"/>
          </a:solidFill>
        </p:spPr>
        <p:txBody>
          <a:bodyPr wrap="none">
            <a:spAutoFit/>
          </a:bodyPr>
          <a:lstStyle/>
          <a:p>
            <a:r>
              <a:rPr lang="en-US" i="1" dirty="0" smtClean="0">
                <a:latin typeface="Times New Roman" panose="02020603050405020304" pitchFamily="18" charset="0"/>
                <a:ea typeface="Tahoma" panose="020B0604030504040204" pitchFamily="34" charset="0"/>
                <a:cs typeface="Times New Roman" panose="02020603050405020304" pitchFamily="18" charset="0"/>
              </a:rPr>
              <a:t>CED</a:t>
            </a:r>
            <a:r>
              <a:rPr lang="en-US" baseline="-25000" dirty="0" smtClean="0">
                <a:latin typeface="Times New Roman" panose="02020603050405020304" pitchFamily="18" charset="0"/>
                <a:ea typeface="Tahoma" panose="020B0604030504040204" pitchFamily="34" charset="0"/>
                <a:cs typeface="Times New Roman" panose="02020603050405020304" pitchFamily="18" charset="0"/>
              </a:rPr>
              <a:t>GN</a:t>
            </a:r>
            <a:endParaRPr lang="en-US" dirty="0"/>
          </a:p>
        </p:txBody>
      </p:sp>
      <p:sp>
        <p:nvSpPr>
          <p:cNvPr id="31" name="Rettangolo 30"/>
          <p:cNvSpPr/>
          <p:nvPr/>
        </p:nvSpPr>
        <p:spPr>
          <a:xfrm>
            <a:off x="5938619" y="4582534"/>
            <a:ext cx="936475" cy="369332"/>
          </a:xfrm>
          <a:prstGeom prst="rect">
            <a:avLst/>
          </a:prstGeom>
          <a:solidFill>
            <a:schemeClr val="bg1"/>
          </a:solidFill>
        </p:spPr>
        <p:txBody>
          <a:bodyPr wrap="none">
            <a:spAutoFit/>
          </a:bodyPr>
          <a:lstStyle/>
          <a:p>
            <a:r>
              <a:rPr lang="en-US" i="1" dirty="0" smtClean="0">
                <a:latin typeface="Times New Roman" panose="02020603050405020304" pitchFamily="18" charset="0"/>
                <a:ea typeface="Tahoma" panose="020B0604030504040204" pitchFamily="34" charset="0"/>
                <a:cs typeface="Times New Roman" panose="02020603050405020304" pitchFamily="18" charset="0"/>
              </a:rPr>
              <a:t>CED</a:t>
            </a:r>
            <a:r>
              <a:rPr lang="en-US" baseline="-25000" dirty="0" smtClean="0">
                <a:latin typeface="Times New Roman" panose="02020603050405020304" pitchFamily="18" charset="0"/>
                <a:ea typeface="Tahoma" panose="020B0604030504040204" pitchFamily="34" charset="0"/>
                <a:cs typeface="Times New Roman" panose="02020603050405020304" pitchFamily="18" charset="0"/>
              </a:rPr>
              <a:t>HEP</a:t>
            </a:r>
            <a:endParaRPr lang="en-US" dirty="0"/>
          </a:p>
        </p:txBody>
      </p:sp>
      <p:sp>
        <p:nvSpPr>
          <p:cNvPr id="32" name="Rettangolo 31"/>
          <p:cNvSpPr/>
          <p:nvPr/>
        </p:nvSpPr>
        <p:spPr>
          <a:xfrm>
            <a:off x="8089577" y="4526390"/>
            <a:ext cx="530915" cy="369332"/>
          </a:xfrm>
          <a:prstGeom prst="rect">
            <a:avLst/>
          </a:prstGeom>
          <a:solidFill>
            <a:schemeClr val="bg1"/>
          </a:solidFill>
        </p:spPr>
        <p:txBody>
          <a:bodyPr wrap="none">
            <a:spAutoFit/>
          </a:bodyPr>
          <a:lstStyle/>
          <a:p>
            <a:r>
              <a:rPr lang="en-US" i="1" dirty="0" err="1" smtClean="0">
                <a:latin typeface="Times New Roman" panose="02020603050405020304" pitchFamily="18" charset="0"/>
                <a:ea typeface="Tahoma" panose="020B0604030504040204" pitchFamily="34" charset="0"/>
                <a:cs typeface="Times New Roman" panose="02020603050405020304" pitchFamily="18" charset="0"/>
              </a:rPr>
              <a:t>fval</a:t>
            </a:r>
            <a:endParaRPr lang="en-US" dirty="0"/>
          </a:p>
        </p:txBody>
      </p:sp>
      <p:sp>
        <p:nvSpPr>
          <p:cNvPr id="13" name="Connettore 12"/>
          <p:cNvSpPr/>
          <p:nvPr/>
        </p:nvSpPr>
        <p:spPr>
          <a:xfrm>
            <a:off x="7802896" y="3486654"/>
            <a:ext cx="1080000" cy="1080000"/>
          </a:xfrm>
          <a:prstGeom prst="flowChartConnector">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nettore 11"/>
          <p:cNvSpPr/>
          <p:nvPr/>
        </p:nvSpPr>
        <p:spPr>
          <a:xfrm>
            <a:off x="8000820" y="4566654"/>
            <a:ext cx="619672" cy="399917"/>
          </a:xfrm>
          <a:prstGeom prst="flowChartConnector">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ttore 2 14"/>
          <p:cNvCxnSpPr>
            <a:stCxn id="12" idx="6"/>
            <a:endCxn id="16" idx="1"/>
          </p:cNvCxnSpPr>
          <p:nvPr/>
        </p:nvCxnSpPr>
        <p:spPr>
          <a:xfrm flipV="1">
            <a:off x="8620492" y="4339444"/>
            <a:ext cx="1135609" cy="42716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688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52495" y="2722957"/>
            <a:ext cx="8699310" cy="584775"/>
          </a:xfrm>
          <a:prstGeom prst="rect">
            <a:avLst/>
          </a:prstGeom>
          <a:noFill/>
        </p:spPr>
        <p:txBody>
          <a:bodyPr wrap="square" rtlCol="0">
            <a:spAutoFit/>
          </a:bodyPr>
          <a:lstStyle/>
          <a:p>
            <a:pPr lvl="0" algn="ctr"/>
            <a:r>
              <a:rPr lang="en-US" sz="3200" b="1" dirty="0" smtClean="0">
                <a:latin typeface="Times New Roman" panose="02020603050405020304" pitchFamily="18" charset="0"/>
                <a:cs typeface="Times New Roman" panose="02020603050405020304" pitchFamily="18" charset="0"/>
              </a:rPr>
              <a:t>Optimization of the operation of a micro-grid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726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asellaDiTesto 120"/>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Micro-grid</a:t>
            </a:r>
            <a:endParaRPr lang="en-US" sz="2400" dirty="0">
              <a:latin typeface="Times New Roman" panose="02020603050405020304" pitchFamily="18" charset="0"/>
              <a:cs typeface="Times New Roman" panose="02020603050405020304" pitchFamily="18" charset="0"/>
            </a:endParaRPr>
          </a:p>
        </p:txBody>
      </p:sp>
      <p:grpSp>
        <p:nvGrpSpPr>
          <p:cNvPr id="61" name="Gruppo 60"/>
          <p:cNvGrpSpPr>
            <a:grpSpLocks noChangeAspect="1"/>
          </p:cNvGrpSpPr>
          <p:nvPr/>
        </p:nvGrpSpPr>
        <p:grpSpPr>
          <a:xfrm>
            <a:off x="1740236" y="943897"/>
            <a:ext cx="8662218" cy="5149967"/>
            <a:chOff x="2099276" y="943464"/>
            <a:chExt cx="7874741" cy="4681788"/>
          </a:xfrm>
        </p:grpSpPr>
        <p:pic>
          <p:nvPicPr>
            <p:cNvPr id="62" name="Immagine 61"/>
            <p:cNvPicPr>
              <a:picLocks noChangeAspect="1"/>
            </p:cNvPicPr>
            <p:nvPr/>
          </p:nvPicPr>
          <p:blipFill rotWithShape="1">
            <a:blip r:embed="rId3">
              <a:extLst>
                <a:ext uri="{28A0092B-C50C-407E-A947-70E740481C1C}">
                  <a14:useLocalDpi xmlns:a14="http://schemas.microsoft.com/office/drawing/2010/main" val="0"/>
                </a:ext>
              </a:extLst>
            </a:blip>
            <a:srcRect l="4078" t="2582" r="1284" b="6583"/>
            <a:stretch/>
          </p:blipFill>
          <p:spPr>
            <a:xfrm>
              <a:off x="2099276" y="943464"/>
              <a:ext cx="7874741" cy="4512706"/>
            </a:xfrm>
            <a:prstGeom prst="rect">
              <a:avLst/>
            </a:prstGeom>
          </p:spPr>
        </p:pic>
        <p:sp>
          <p:nvSpPr>
            <p:cNvPr id="71" name="CasellaDiTesto 70"/>
            <p:cNvSpPr txBox="1"/>
            <p:nvPr/>
          </p:nvSpPr>
          <p:spPr>
            <a:xfrm>
              <a:off x="4249047" y="5225142"/>
              <a:ext cx="1170513" cy="400110"/>
            </a:xfrm>
            <a:prstGeom prst="rect">
              <a:avLst/>
            </a:prstGeom>
            <a:noFill/>
          </p:spPr>
          <p:txBody>
            <a:bodyPr wrap="none" rtlCol="0">
              <a:spAutoFit/>
            </a:bodyPr>
            <a:lstStyle/>
            <a:p>
              <a:r>
                <a:rPr lang="en-US" sz="1000" i="1" dirty="0" err="1" smtClean="0">
                  <a:latin typeface="Cambria" panose="02040503050406030204" pitchFamily="18" charset="0"/>
                  <a:ea typeface="Cambria" panose="02040503050406030204" pitchFamily="18" charset="0"/>
                </a:rPr>
                <a:t>P</a:t>
              </a:r>
              <a:r>
                <a:rPr lang="en-US" sz="1000" baseline="-25000" dirty="0" err="1" smtClean="0">
                  <a:latin typeface="Cambria" panose="02040503050406030204" pitchFamily="18" charset="0"/>
                  <a:ea typeface="Cambria" panose="02040503050406030204" pitchFamily="18" charset="0"/>
                </a:rPr>
                <a:t>CHP,el,nom</a:t>
              </a:r>
              <a:r>
                <a:rPr lang="en-US" sz="1000" dirty="0" smtClean="0">
                  <a:latin typeface="Cambria" panose="02040503050406030204" pitchFamily="18" charset="0"/>
                  <a:ea typeface="Cambria" panose="02040503050406030204" pitchFamily="18" charset="0"/>
                </a:rPr>
                <a:t>=243 kW</a:t>
              </a:r>
            </a:p>
            <a:p>
              <a:r>
                <a:rPr lang="el-GR" sz="1000" i="1" dirty="0" smtClean="0">
                  <a:latin typeface="Cambria" panose="02040503050406030204" pitchFamily="18" charset="0"/>
                  <a:ea typeface="Cambria" panose="02040503050406030204" pitchFamily="18" charset="0"/>
                </a:rPr>
                <a:t>η</a:t>
              </a:r>
              <a:r>
                <a:rPr lang="it-IT" sz="1000" baseline="-25000" dirty="0" err="1" smtClean="0">
                  <a:latin typeface="Cambria" panose="02040503050406030204" pitchFamily="18" charset="0"/>
                  <a:ea typeface="Cambria" panose="02040503050406030204" pitchFamily="18" charset="0"/>
                </a:rPr>
                <a:t>el,nom</a:t>
              </a:r>
              <a:r>
                <a:rPr lang="it-IT" sz="1000" dirty="0" smtClean="0">
                  <a:latin typeface="Cambria" panose="02040503050406030204" pitchFamily="18" charset="0"/>
                  <a:ea typeface="Cambria" panose="02040503050406030204" pitchFamily="18" charset="0"/>
                </a:rPr>
                <a:t>=0.3860</a:t>
              </a:r>
              <a:endParaRPr lang="en-US" sz="1000" dirty="0">
                <a:latin typeface="Cambria" panose="02040503050406030204" pitchFamily="18" charset="0"/>
                <a:ea typeface="Cambria" panose="02040503050406030204" pitchFamily="18" charset="0"/>
              </a:endParaRPr>
            </a:p>
          </p:txBody>
        </p:sp>
        <p:sp>
          <p:nvSpPr>
            <p:cNvPr id="72" name="CasellaDiTesto 71"/>
            <p:cNvSpPr txBox="1"/>
            <p:nvPr/>
          </p:nvSpPr>
          <p:spPr>
            <a:xfrm>
              <a:off x="8635990" y="5025087"/>
              <a:ext cx="1140056" cy="553998"/>
            </a:xfrm>
            <a:prstGeom prst="rect">
              <a:avLst/>
            </a:prstGeom>
            <a:noFill/>
          </p:spPr>
          <p:txBody>
            <a:bodyPr wrap="none" rtlCol="0">
              <a:spAutoFit/>
            </a:bodyPr>
            <a:lstStyle/>
            <a:p>
              <a:r>
                <a:rPr lang="en-US" sz="1000" i="1" dirty="0" err="1" smtClean="0">
                  <a:latin typeface="Cambria" panose="02040503050406030204" pitchFamily="18" charset="0"/>
                  <a:ea typeface="Cambria" panose="02040503050406030204" pitchFamily="18" charset="0"/>
                </a:rPr>
                <a:t>E</a:t>
              </a:r>
              <a:r>
                <a:rPr lang="en-US" sz="1000" baseline="-25000" dirty="0" err="1" smtClean="0">
                  <a:latin typeface="Cambria" panose="02040503050406030204" pitchFamily="18" charset="0"/>
                  <a:ea typeface="Cambria" panose="02040503050406030204" pitchFamily="18" charset="0"/>
                </a:rPr>
                <a:t>BES,max</a:t>
              </a:r>
              <a:r>
                <a:rPr lang="en-US" sz="1000" dirty="0" smtClean="0">
                  <a:latin typeface="Cambria" panose="02040503050406030204" pitchFamily="18" charset="0"/>
                  <a:ea typeface="Cambria" panose="02040503050406030204" pitchFamily="18" charset="0"/>
                </a:rPr>
                <a:t>=270 kWh</a:t>
              </a:r>
            </a:p>
            <a:p>
              <a:r>
                <a:rPr lang="it-IT" sz="1000" i="1" dirty="0" err="1" smtClean="0">
                  <a:latin typeface="Cambria" panose="02040503050406030204" pitchFamily="18" charset="0"/>
                  <a:ea typeface="Cambria" panose="02040503050406030204" pitchFamily="18" charset="0"/>
                </a:rPr>
                <a:t>P</a:t>
              </a:r>
              <a:r>
                <a:rPr lang="it-IT" sz="1000" baseline="-25000" dirty="0" err="1" smtClean="0">
                  <a:latin typeface="Cambria" panose="02040503050406030204" pitchFamily="18" charset="0"/>
                  <a:ea typeface="Cambria" panose="02040503050406030204" pitchFamily="18" charset="0"/>
                </a:rPr>
                <a:t>BES,max</a:t>
              </a:r>
              <a:r>
                <a:rPr lang="it-IT" sz="1000" dirty="0" smtClean="0">
                  <a:latin typeface="Cambria" panose="02040503050406030204" pitchFamily="18" charset="0"/>
                  <a:ea typeface="Cambria" panose="02040503050406030204" pitchFamily="18" charset="0"/>
                </a:rPr>
                <a:t>=135 kW</a:t>
              </a:r>
            </a:p>
            <a:p>
              <a:r>
                <a:rPr lang="el-GR" sz="1000" i="1" dirty="0" smtClean="0">
                  <a:latin typeface="Cambria" panose="02040503050406030204" pitchFamily="18" charset="0"/>
                  <a:ea typeface="Cambria" panose="02040503050406030204" pitchFamily="18" charset="0"/>
                </a:rPr>
                <a:t>η</a:t>
              </a:r>
              <a:r>
                <a:rPr lang="it-IT" sz="1000" i="1" baseline="-25000" dirty="0" smtClean="0">
                  <a:latin typeface="Cambria" panose="02040503050406030204" pitchFamily="18" charset="0"/>
                  <a:ea typeface="Cambria" panose="02040503050406030204" pitchFamily="18" charset="0"/>
                </a:rPr>
                <a:t>BES</a:t>
              </a:r>
              <a:r>
                <a:rPr lang="it-IT" sz="1000" dirty="0" smtClean="0">
                  <a:latin typeface="Cambria" panose="02040503050406030204" pitchFamily="18" charset="0"/>
                  <a:ea typeface="Cambria" panose="02040503050406030204" pitchFamily="18" charset="0"/>
                </a:rPr>
                <a:t>=0.9</a:t>
              </a:r>
              <a:endParaRPr lang="en-US" sz="1000" dirty="0" smtClean="0">
                <a:latin typeface="Cambria" panose="02040503050406030204" pitchFamily="18" charset="0"/>
                <a:ea typeface="Cambria" panose="02040503050406030204" pitchFamily="18" charset="0"/>
              </a:endParaRPr>
            </a:p>
          </p:txBody>
        </p:sp>
        <p:sp>
          <p:nvSpPr>
            <p:cNvPr id="85" name="CasellaDiTesto 84"/>
            <p:cNvSpPr txBox="1"/>
            <p:nvPr/>
          </p:nvSpPr>
          <p:spPr>
            <a:xfrm>
              <a:off x="8635990" y="2745155"/>
              <a:ext cx="896399" cy="400110"/>
            </a:xfrm>
            <a:prstGeom prst="rect">
              <a:avLst/>
            </a:prstGeom>
            <a:noFill/>
          </p:spPr>
          <p:txBody>
            <a:bodyPr wrap="none" rtlCol="0">
              <a:spAutoFit/>
            </a:bodyPr>
            <a:lstStyle/>
            <a:p>
              <a:r>
                <a:rPr lang="en-US" sz="1000" i="1" dirty="0" smtClean="0">
                  <a:latin typeface="Cambria" panose="02040503050406030204" pitchFamily="18" charset="0"/>
                  <a:ea typeface="Cambria" panose="02040503050406030204" pitchFamily="18" charset="0"/>
                </a:rPr>
                <a:t>A</a:t>
              </a:r>
              <a:r>
                <a:rPr lang="en-US" sz="1000" baseline="-25000" dirty="0" smtClean="0">
                  <a:latin typeface="Cambria" panose="02040503050406030204" pitchFamily="18" charset="0"/>
                  <a:ea typeface="Cambria" panose="02040503050406030204" pitchFamily="18" charset="0"/>
                </a:rPr>
                <a:t>PV</a:t>
              </a:r>
              <a:r>
                <a:rPr lang="en-US" sz="1000" dirty="0" smtClean="0">
                  <a:latin typeface="Cambria" panose="02040503050406030204" pitchFamily="18" charset="0"/>
                  <a:ea typeface="Cambria" panose="02040503050406030204" pitchFamily="18" charset="0"/>
                </a:rPr>
                <a:t>=5000 m</a:t>
              </a:r>
              <a:r>
                <a:rPr lang="en-US" sz="1000" baseline="30000" dirty="0" smtClean="0">
                  <a:latin typeface="Cambria" panose="02040503050406030204" pitchFamily="18" charset="0"/>
                  <a:ea typeface="Cambria" panose="02040503050406030204" pitchFamily="18" charset="0"/>
                </a:rPr>
                <a:t>2</a:t>
              </a:r>
            </a:p>
            <a:p>
              <a:r>
                <a:rPr lang="el-GR" sz="1000" i="1" dirty="0" smtClean="0">
                  <a:latin typeface="Cambria" panose="02040503050406030204" pitchFamily="18" charset="0"/>
                  <a:ea typeface="Cambria" panose="02040503050406030204" pitchFamily="18" charset="0"/>
                </a:rPr>
                <a:t>η</a:t>
              </a:r>
              <a:r>
                <a:rPr lang="it-IT" sz="1000" baseline="-25000" dirty="0" smtClean="0">
                  <a:latin typeface="Cambria" panose="02040503050406030204" pitchFamily="18" charset="0"/>
                  <a:ea typeface="Cambria" panose="02040503050406030204" pitchFamily="18" charset="0"/>
                </a:rPr>
                <a:t>PV</a:t>
              </a:r>
              <a:r>
                <a:rPr lang="it-IT" sz="1000" dirty="0" smtClean="0">
                  <a:latin typeface="Cambria" panose="02040503050406030204" pitchFamily="18" charset="0"/>
                  <a:ea typeface="Cambria" panose="02040503050406030204" pitchFamily="18" charset="0"/>
                </a:rPr>
                <a:t>=0.19</a:t>
              </a:r>
            </a:p>
          </p:txBody>
        </p:sp>
        <p:sp>
          <p:nvSpPr>
            <p:cNvPr id="86" name="CasellaDiTesto 85"/>
            <p:cNvSpPr txBox="1"/>
            <p:nvPr/>
          </p:nvSpPr>
          <p:spPr>
            <a:xfrm>
              <a:off x="2583533" y="1482413"/>
              <a:ext cx="825867" cy="400110"/>
            </a:xfrm>
            <a:prstGeom prst="rect">
              <a:avLst/>
            </a:prstGeom>
            <a:noFill/>
          </p:spPr>
          <p:txBody>
            <a:bodyPr wrap="none" rtlCol="0">
              <a:spAutoFit/>
            </a:bodyPr>
            <a:lstStyle/>
            <a:p>
              <a:r>
                <a:rPr lang="en-US" sz="1000" i="1" dirty="0" smtClean="0">
                  <a:latin typeface="Cambria" panose="02040503050406030204" pitchFamily="18" charset="0"/>
                  <a:ea typeface="Cambria" panose="02040503050406030204" pitchFamily="18" charset="0"/>
                </a:rPr>
                <a:t>A</a:t>
              </a:r>
              <a:r>
                <a:rPr lang="en-US" sz="1000" baseline="-25000" dirty="0" smtClean="0">
                  <a:latin typeface="Cambria" panose="02040503050406030204" pitchFamily="18" charset="0"/>
                  <a:ea typeface="Cambria" panose="02040503050406030204" pitchFamily="18" charset="0"/>
                </a:rPr>
                <a:t>PV</a:t>
              </a:r>
              <a:r>
                <a:rPr lang="en-US" sz="1000" dirty="0" smtClean="0">
                  <a:latin typeface="Cambria" panose="02040503050406030204" pitchFamily="18" charset="0"/>
                  <a:ea typeface="Cambria" panose="02040503050406030204" pitchFamily="18" charset="0"/>
                </a:rPr>
                <a:t>=510 m</a:t>
              </a:r>
              <a:r>
                <a:rPr lang="en-US" sz="1000" baseline="30000" dirty="0" smtClean="0">
                  <a:latin typeface="Cambria" panose="02040503050406030204" pitchFamily="18" charset="0"/>
                  <a:ea typeface="Cambria" panose="02040503050406030204" pitchFamily="18" charset="0"/>
                </a:rPr>
                <a:t>2</a:t>
              </a:r>
            </a:p>
            <a:p>
              <a:r>
                <a:rPr lang="el-GR" sz="1000" i="1" dirty="0" smtClean="0">
                  <a:latin typeface="Cambria" panose="02040503050406030204" pitchFamily="18" charset="0"/>
                  <a:ea typeface="Cambria" panose="02040503050406030204" pitchFamily="18" charset="0"/>
                </a:rPr>
                <a:t>η</a:t>
              </a:r>
              <a:r>
                <a:rPr lang="it-IT" sz="1000" baseline="-25000" dirty="0" smtClean="0">
                  <a:latin typeface="Cambria" panose="02040503050406030204" pitchFamily="18" charset="0"/>
                  <a:ea typeface="Cambria" panose="02040503050406030204" pitchFamily="18" charset="0"/>
                </a:rPr>
                <a:t>PV</a:t>
              </a:r>
              <a:r>
                <a:rPr lang="it-IT" sz="1000" dirty="0" smtClean="0">
                  <a:latin typeface="Cambria" panose="02040503050406030204" pitchFamily="18" charset="0"/>
                  <a:ea typeface="Cambria" panose="02040503050406030204" pitchFamily="18" charset="0"/>
                </a:rPr>
                <a:t>=0.19</a:t>
              </a:r>
            </a:p>
          </p:txBody>
        </p:sp>
        <p:sp>
          <p:nvSpPr>
            <p:cNvPr id="87" name="CasellaDiTesto 86"/>
            <p:cNvSpPr txBox="1"/>
            <p:nvPr/>
          </p:nvSpPr>
          <p:spPr>
            <a:xfrm>
              <a:off x="6741875" y="1636302"/>
              <a:ext cx="782587" cy="246221"/>
            </a:xfrm>
            <a:prstGeom prst="rect">
              <a:avLst/>
            </a:prstGeom>
            <a:noFill/>
          </p:spPr>
          <p:txBody>
            <a:bodyPr wrap="none" rtlCol="0">
              <a:spAutoFit/>
            </a:bodyPr>
            <a:lstStyle/>
            <a:p>
              <a:r>
                <a:rPr lang="en-US" sz="1000" i="1" dirty="0" smtClean="0">
                  <a:latin typeface="Cambria" panose="02040503050406030204" pitchFamily="18" charset="0"/>
                  <a:ea typeface="Cambria" panose="02040503050406030204" pitchFamily="18" charset="0"/>
                </a:rPr>
                <a:t>P</a:t>
              </a:r>
              <a:r>
                <a:rPr lang="en-US" sz="1000" baseline="-25000" dirty="0" smtClean="0">
                  <a:latin typeface="Cambria" panose="02040503050406030204" pitchFamily="18" charset="0"/>
                  <a:ea typeface="Cambria" panose="02040503050406030204" pitchFamily="18" charset="0"/>
                </a:rPr>
                <a:t>EV</a:t>
              </a:r>
              <a:r>
                <a:rPr lang="en-US" sz="1000" dirty="0" smtClean="0">
                  <a:latin typeface="Cambria" panose="02040503050406030204" pitchFamily="18" charset="0"/>
                  <a:ea typeface="Cambria" panose="02040503050406030204" pitchFamily="18" charset="0"/>
                </a:rPr>
                <a:t>=45 kW</a:t>
              </a:r>
            </a:p>
          </p:txBody>
        </p:sp>
      </p:grpSp>
    </p:spTree>
    <p:extLst>
      <p:ext uri="{BB962C8B-B14F-4D97-AF65-F5344CB8AC3E}">
        <p14:creationId xmlns:p14="http://schemas.microsoft.com/office/powerpoint/2010/main" val="3596101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a:grpSpLocks noChangeAspect="1"/>
          </p:cNvGrpSpPr>
          <p:nvPr/>
        </p:nvGrpSpPr>
        <p:grpSpPr>
          <a:xfrm>
            <a:off x="1263050" y="3621984"/>
            <a:ext cx="3312000" cy="2484000"/>
            <a:chOff x="312815" y="3930490"/>
            <a:chExt cx="3840000" cy="2880000"/>
          </a:xfrm>
        </p:grpSpPr>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15" y="3930490"/>
              <a:ext cx="3840000" cy="2880000"/>
            </a:xfrm>
            <a:prstGeom prst="rect">
              <a:avLst/>
            </a:prstGeom>
          </p:spPr>
        </p:pic>
        <p:sp>
          <p:nvSpPr>
            <p:cNvPr id="11" name="CasellaDiTesto 10"/>
            <p:cNvSpPr txBox="1"/>
            <p:nvPr/>
          </p:nvSpPr>
          <p:spPr>
            <a:xfrm>
              <a:off x="814401" y="4191389"/>
              <a:ext cx="2614478" cy="535264"/>
            </a:xfrm>
            <a:prstGeom prst="rect">
              <a:avLst/>
            </a:prstGeom>
            <a:solidFill>
              <a:schemeClr val="bg1"/>
            </a:solidFill>
          </p:spPr>
          <p:txBody>
            <a:bodyPr wrap="square" rtlCol="0">
              <a:spAutoFit/>
            </a:bodyPr>
            <a:lstStyle/>
            <a:p>
              <a:pPr algn="ctr"/>
              <a:r>
                <a:rPr lang="en-US" sz="1200" dirty="0" smtClean="0">
                  <a:latin typeface="Cambria" panose="02040503050406030204" pitchFamily="18" charset="0"/>
                  <a:ea typeface="Cambria" panose="02040503050406030204" pitchFamily="18" charset="0"/>
                </a:rPr>
                <a:t>source: </a:t>
              </a:r>
              <a:r>
                <a:rPr lang="en-US" sz="1200" dirty="0" err="1">
                  <a:latin typeface="Cambria" panose="02040503050406030204" pitchFamily="18" charset="0"/>
                  <a:ea typeface="Cambria" panose="02040503050406030204" pitchFamily="18" charset="0"/>
                </a:rPr>
                <a:t>g</a:t>
              </a:r>
              <a:r>
                <a:rPr lang="en-US" sz="1200" dirty="0" err="1" smtClean="0">
                  <a:latin typeface="Cambria" panose="02040503050406030204" pitchFamily="18" charset="0"/>
                  <a:ea typeface="Cambria" panose="02040503050406030204" pitchFamily="18" charset="0"/>
                </a:rPr>
                <a:t>estore</a:t>
              </a:r>
              <a:r>
                <a:rPr lang="en-US" sz="1200" dirty="0" smtClean="0">
                  <a:latin typeface="Cambria" panose="02040503050406030204" pitchFamily="18" charset="0"/>
                  <a:ea typeface="Cambria" panose="02040503050406030204" pitchFamily="18" charset="0"/>
                </a:rPr>
                <a:t> </a:t>
              </a:r>
              <a:r>
                <a:rPr lang="en-US" sz="1200" dirty="0" err="1" smtClean="0">
                  <a:latin typeface="Cambria" panose="02040503050406030204" pitchFamily="18" charset="0"/>
                  <a:ea typeface="Cambria" panose="02040503050406030204" pitchFamily="18" charset="0"/>
                </a:rPr>
                <a:t>mercati</a:t>
              </a:r>
              <a:r>
                <a:rPr lang="en-US" sz="1200" dirty="0" smtClean="0">
                  <a:latin typeface="Cambria" panose="02040503050406030204" pitchFamily="18" charset="0"/>
                  <a:ea typeface="Cambria" panose="02040503050406030204" pitchFamily="18" charset="0"/>
                </a:rPr>
                <a:t> </a:t>
              </a:r>
              <a:r>
                <a:rPr lang="en-US" sz="1200" dirty="0" err="1" smtClean="0">
                  <a:latin typeface="Cambria" panose="02040503050406030204" pitchFamily="18" charset="0"/>
                  <a:ea typeface="Cambria" panose="02040503050406030204" pitchFamily="18" charset="0"/>
                </a:rPr>
                <a:t>energetici</a:t>
              </a:r>
              <a:r>
                <a:rPr lang="en-US" sz="1200" dirty="0" smtClean="0">
                  <a:latin typeface="Cambria" panose="02040503050406030204" pitchFamily="18" charset="0"/>
                  <a:ea typeface="Cambria" panose="02040503050406030204" pitchFamily="18" charset="0"/>
                </a:rPr>
                <a:t> (GME) - 2019</a:t>
              </a:r>
              <a:endParaRPr lang="en-US" sz="1200" dirty="0">
                <a:latin typeface="Cambria" panose="02040503050406030204" pitchFamily="18" charset="0"/>
                <a:ea typeface="Cambria" panose="02040503050406030204" pitchFamily="18" charset="0"/>
              </a:endParaRPr>
            </a:p>
          </p:txBody>
        </p:sp>
      </p:grpSp>
      <p:sp>
        <p:nvSpPr>
          <p:cNvPr id="2" name="CasellaDiTesto 1"/>
          <p:cNvSpPr txBox="1"/>
          <p:nvPr/>
        </p:nvSpPr>
        <p:spPr>
          <a:xfrm>
            <a:off x="742401" y="288101"/>
            <a:ext cx="10657889" cy="46166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Environmental and economic data</a:t>
            </a:r>
          </a:p>
        </p:txBody>
      </p:sp>
      <p:grpSp>
        <p:nvGrpSpPr>
          <p:cNvPr id="3" name="Gruppo 2"/>
          <p:cNvGrpSpPr>
            <a:grpSpLocks noChangeAspect="1"/>
          </p:cNvGrpSpPr>
          <p:nvPr/>
        </p:nvGrpSpPr>
        <p:grpSpPr>
          <a:xfrm>
            <a:off x="722697" y="918079"/>
            <a:ext cx="4200931" cy="2844000"/>
            <a:chOff x="-322267" y="651922"/>
            <a:chExt cx="4844394" cy="327962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57" y="1051542"/>
              <a:ext cx="3840000" cy="2880000"/>
            </a:xfrm>
            <a:prstGeom prst="rect">
              <a:avLst/>
            </a:prstGeom>
          </p:spPr>
        </p:pic>
        <p:sp>
          <p:nvSpPr>
            <p:cNvPr id="5" name="CasellaDiTesto 4"/>
            <p:cNvSpPr txBox="1"/>
            <p:nvPr/>
          </p:nvSpPr>
          <p:spPr>
            <a:xfrm>
              <a:off x="-322267" y="651922"/>
              <a:ext cx="4844394" cy="532379"/>
            </a:xfrm>
            <a:prstGeom prst="rect">
              <a:avLst/>
            </a:prstGeom>
            <a:noFill/>
          </p:spPr>
          <p:txBody>
            <a:bodyPr wrap="square" rtlCol="0">
              <a:spAutoFit/>
            </a:bodyPr>
            <a:lstStyle/>
            <a:p>
              <a:pPr algn="ctr"/>
              <a:r>
                <a:rPr lang="en-US" sz="1200" dirty="0" smtClean="0">
                  <a:latin typeface="Cambria" panose="02040503050406030204" pitchFamily="18" charset="0"/>
                  <a:ea typeface="Cambria" panose="02040503050406030204" pitchFamily="18" charset="0"/>
                </a:rPr>
                <a:t>Ambient temperature for </a:t>
              </a:r>
              <a:r>
                <a:rPr lang="en-US" sz="1200" dirty="0">
                  <a:latin typeface="Cambria" panose="02040503050406030204" pitchFamily="18" charset="0"/>
                  <a:ea typeface="Cambria" panose="02040503050406030204" pitchFamily="18" charset="0"/>
                </a:rPr>
                <a:t>Milan-Italy </a:t>
              </a:r>
              <a:endParaRPr lang="en-US" sz="1200" dirty="0" smtClean="0">
                <a:latin typeface="Cambria" panose="02040503050406030204" pitchFamily="18" charset="0"/>
                <a:ea typeface="Cambria" panose="02040503050406030204" pitchFamily="18" charset="0"/>
              </a:endParaRPr>
            </a:p>
            <a:p>
              <a:pPr algn="ctr"/>
              <a:r>
                <a:rPr lang="en-US" sz="1200" dirty="0" smtClean="0">
                  <a:latin typeface="Cambria" panose="02040503050406030204" pitchFamily="18" charset="0"/>
                  <a:ea typeface="Cambria" panose="02040503050406030204" pitchFamily="18" charset="0"/>
                </a:rPr>
                <a:t>(source</a:t>
              </a:r>
              <a:r>
                <a:rPr lang="en-US" sz="1200" dirty="0">
                  <a:latin typeface="Cambria" panose="02040503050406030204" pitchFamily="18" charset="0"/>
                  <a:ea typeface="Cambria" panose="02040503050406030204" pitchFamily="18" charset="0"/>
                </a:rPr>
                <a:t>: https://ec.europa.eu/jrc/en/pvgis</a:t>
              </a:r>
              <a:r>
                <a:rPr lang="en-US" sz="1200" dirty="0" smtClean="0">
                  <a:latin typeface="Cambria" panose="02040503050406030204" pitchFamily="18" charset="0"/>
                  <a:ea typeface="Cambria" panose="02040503050406030204" pitchFamily="18" charset="0"/>
                </a:rPr>
                <a:t>)</a:t>
              </a:r>
              <a:endParaRPr lang="en-US" sz="1200" dirty="0">
                <a:latin typeface="Cambria" panose="02040503050406030204" pitchFamily="18" charset="0"/>
                <a:ea typeface="Cambria" panose="02040503050406030204" pitchFamily="18" charset="0"/>
              </a:endParaRPr>
            </a:p>
          </p:txBody>
        </p:sp>
      </p:grpSp>
      <p:grpSp>
        <p:nvGrpSpPr>
          <p:cNvPr id="6" name="Gruppo 5"/>
          <p:cNvGrpSpPr>
            <a:grpSpLocks noChangeAspect="1"/>
          </p:cNvGrpSpPr>
          <p:nvPr/>
        </p:nvGrpSpPr>
        <p:grpSpPr>
          <a:xfrm>
            <a:off x="7228615" y="918079"/>
            <a:ext cx="3502003" cy="2845376"/>
            <a:chOff x="3888060" y="622965"/>
            <a:chExt cx="4072097" cy="3308577"/>
          </a:xfrm>
        </p:grpSpPr>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157" y="1051542"/>
              <a:ext cx="3840000" cy="2880000"/>
            </a:xfrm>
            <a:prstGeom prst="rect">
              <a:avLst/>
            </a:prstGeom>
          </p:spPr>
        </p:pic>
        <p:sp>
          <p:nvSpPr>
            <p:cNvPr id="8" name="CasellaDiTesto 7"/>
            <p:cNvSpPr txBox="1"/>
            <p:nvPr/>
          </p:nvSpPr>
          <p:spPr>
            <a:xfrm>
              <a:off x="3888060" y="622965"/>
              <a:ext cx="4007100" cy="536820"/>
            </a:xfrm>
            <a:prstGeom prst="rect">
              <a:avLst/>
            </a:prstGeom>
            <a:noFill/>
          </p:spPr>
          <p:txBody>
            <a:bodyPr wrap="square" rtlCol="0">
              <a:spAutoFit/>
            </a:bodyPr>
            <a:lstStyle/>
            <a:p>
              <a:pPr algn="ctr"/>
              <a:r>
                <a:rPr lang="en-US" sz="1200" dirty="0" smtClean="0">
                  <a:latin typeface="Cambria" panose="02040503050406030204" pitchFamily="18" charset="0"/>
                  <a:ea typeface="Cambria" panose="02040503050406030204" pitchFamily="18" charset="0"/>
                </a:rPr>
                <a:t>Solar radiation for Milan-Italy </a:t>
              </a:r>
            </a:p>
            <a:p>
              <a:pPr algn="ctr"/>
              <a:r>
                <a:rPr lang="en-US" sz="1200" dirty="0" smtClean="0">
                  <a:latin typeface="Cambria" panose="02040503050406030204" pitchFamily="18" charset="0"/>
                  <a:ea typeface="Cambria" panose="02040503050406030204" pitchFamily="18" charset="0"/>
                </a:rPr>
                <a:t>(source: </a:t>
              </a:r>
              <a:r>
                <a:rPr lang="en-US" sz="1200" dirty="0">
                  <a:latin typeface="Cambria" panose="02040503050406030204" pitchFamily="18" charset="0"/>
                  <a:ea typeface="Cambria" panose="02040503050406030204" pitchFamily="18" charset="0"/>
                </a:rPr>
                <a:t>https://</a:t>
              </a:r>
              <a:r>
                <a:rPr lang="en-US" sz="1200" dirty="0" smtClean="0">
                  <a:latin typeface="Cambria" panose="02040503050406030204" pitchFamily="18" charset="0"/>
                  <a:ea typeface="Cambria" panose="02040503050406030204" pitchFamily="18" charset="0"/>
                </a:rPr>
                <a:t>ec.europa.eu/jrc/en/pvgis)</a:t>
              </a:r>
              <a:endParaRPr lang="en-US" sz="1200" dirty="0">
                <a:latin typeface="Cambria" panose="02040503050406030204" pitchFamily="18" charset="0"/>
                <a:ea typeface="Cambria" panose="02040503050406030204" pitchFamily="18" charset="0"/>
              </a:endParaRPr>
            </a:p>
          </p:txBody>
        </p:sp>
      </p:grpSp>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618" y="3693984"/>
            <a:ext cx="3216000" cy="2412000"/>
          </a:xfrm>
          <a:prstGeom prst="rect">
            <a:avLst/>
          </a:prstGeom>
        </p:spPr>
      </p:pic>
      <p:sp>
        <p:nvSpPr>
          <p:cNvPr id="13" name="CasellaDiTesto 12"/>
          <p:cNvSpPr txBox="1"/>
          <p:nvPr/>
        </p:nvSpPr>
        <p:spPr>
          <a:xfrm>
            <a:off x="8336344" y="3901198"/>
            <a:ext cx="2024832" cy="461665"/>
          </a:xfrm>
          <a:prstGeom prst="rect">
            <a:avLst/>
          </a:prstGeom>
          <a:solidFill>
            <a:schemeClr val="bg1"/>
          </a:solidFill>
        </p:spPr>
        <p:txBody>
          <a:bodyPr wrap="square" rtlCol="0">
            <a:spAutoFit/>
          </a:bodyPr>
          <a:lstStyle/>
          <a:p>
            <a:pPr algn="ctr"/>
            <a:r>
              <a:rPr lang="en-US" sz="1200" dirty="0" smtClean="0">
                <a:latin typeface="Cambria" panose="02040503050406030204" pitchFamily="18" charset="0"/>
                <a:ea typeface="Cambria" panose="02040503050406030204" pitchFamily="18" charset="0"/>
              </a:rPr>
              <a:t>source: </a:t>
            </a:r>
            <a:r>
              <a:rPr lang="en-US" sz="1200" dirty="0" err="1">
                <a:latin typeface="Cambria" panose="02040503050406030204" pitchFamily="18" charset="0"/>
                <a:ea typeface="Cambria" panose="02040503050406030204" pitchFamily="18" charset="0"/>
              </a:rPr>
              <a:t>g</a:t>
            </a:r>
            <a:r>
              <a:rPr lang="en-US" sz="1200" dirty="0" err="1" smtClean="0">
                <a:latin typeface="Cambria" panose="02040503050406030204" pitchFamily="18" charset="0"/>
                <a:ea typeface="Cambria" panose="02040503050406030204" pitchFamily="18" charset="0"/>
              </a:rPr>
              <a:t>estore</a:t>
            </a:r>
            <a:r>
              <a:rPr lang="en-US" sz="1200" dirty="0" smtClean="0">
                <a:latin typeface="Cambria" panose="02040503050406030204" pitchFamily="18" charset="0"/>
                <a:ea typeface="Cambria" panose="02040503050406030204" pitchFamily="18" charset="0"/>
              </a:rPr>
              <a:t> </a:t>
            </a:r>
            <a:r>
              <a:rPr lang="en-US" sz="1200" dirty="0" err="1" smtClean="0">
                <a:latin typeface="Cambria" panose="02040503050406030204" pitchFamily="18" charset="0"/>
                <a:ea typeface="Cambria" panose="02040503050406030204" pitchFamily="18" charset="0"/>
              </a:rPr>
              <a:t>mercati</a:t>
            </a:r>
            <a:r>
              <a:rPr lang="en-US" sz="1200" dirty="0" smtClean="0">
                <a:latin typeface="Cambria" panose="02040503050406030204" pitchFamily="18" charset="0"/>
                <a:ea typeface="Cambria" panose="02040503050406030204" pitchFamily="18" charset="0"/>
              </a:rPr>
              <a:t> </a:t>
            </a:r>
            <a:r>
              <a:rPr lang="en-US" sz="1200" dirty="0" err="1" smtClean="0">
                <a:latin typeface="Cambria" panose="02040503050406030204" pitchFamily="18" charset="0"/>
                <a:ea typeface="Cambria" panose="02040503050406030204" pitchFamily="18" charset="0"/>
              </a:rPr>
              <a:t>energetici</a:t>
            </a:r>
            <a:r>
              <a:rPr lang="en-US" sz="1200" dirty="0" smtClean="0">
                <a:latin typeface="Cambria" panose="02040503050406030204" pitchFamily="18" charset="0"/>
                <a:ea typeface="Cambria" panose="02040503050406030204" pitchFamily="18" charset="0"/>
              </a:rPr>
              <a:t> (GME) - 2019</a:t>
            </a:r>
            <a:endParaRPr lang="en-US"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7447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Energy loads</a:t>
            </a:r>
            <a:endParaRPr lang="en-US" sz="2400" b="1"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061" y="1156879"/>
            <a:ext cx="3360000" cy="2520000"/>
          </a:xfrm>
          <a:prstGeom prst="rect">
            <a:avLst/>
          </a:prstGeom>
        </p:spPr>
      </p:pic>
      <p:grpSp>
        <p:nvGrpSpPr>
          <p:cNvPr id="4" name="Gruppo 3"/>
          <p:cNvGrpSpPr>
            <a:grpSpLocks noChangeAspect="1"/>
          </p:cNvGrpSpPr>
          <p:nvPr/>
        </p:nvGrpSpPr>
        <p:grpSpPr>
          <a:xfrm>
            <a:off x="2408382" y="3519563"/>
            <a:ext cx="6309990" cy="2520000"/>
            <a:chOff x="4120157" y="3899559"/>
            <a:chExt cx="7211417" cy="288000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157" y="3899559"/>
              <a:ext cx="3840000" cy="2880000"/>
            </a:xfrm>
            <a:prstGeom prst="rect">
              <a:avLst/>
            </a:prstGeom>
          </p:spPr>
        </p:pic>
        <p:grpSp>
          <p:nvGrpSpPr>
            <p:cNvPr id="6" name="Gruppo 5"/>
            <p:cNvGrpSpPr/>
            <p:nvPr/>
          </p:nvGrpSpPr>
          <p:grpSpPr>
            <a:xfrm>
              <a:off x="8632249" y="4367559"/>
              <a:ext cx="2699325" cy="2295204"/>
              <a:chOff x="8632249" y="4367559"/>
              <a:chExt cx="2699325" cy="2295204"/>
            </a:xfrm>
          </p:grpSpPr>
          <p:pic>
            <p:nvPicPr>
              <p:cNvPr id="8" name="Immagine 7"/>
              <p:cNvPicPr>
                <a:picLocks noChangeAspect="1"/>
              </p:cNvPicPr>
              <p:nvPr/>
            </p:nvPicPr>
            <p:blipFill rotWithShape="1">
              <a:blip r:embed="rId4" cstate="print">
                <a:extLst>
                  <a:ext uri="{28A0092B-C50C-407E-A947-70E740481C1C}">
                    <a14:useLocalDpi xmlns:a14="http://schemas.microsoft.com/office/drawing/2010/main" val="0"/>
                  </a:ext>
                </a:extLst>
              </a:blip>
              <a:srcRect b="8849"/>
              <a:stretch/>
            </p:blipFill>
            <p:spPr>
              <a:xfrm>
                <a:off x="8632249" y="4367559"/>
                <a:ext cx="2699325" cy="1771984"/>
              </a:xfrm>
              <a:prstGeom prst="rect">
                <a:avLst/>
              </a:prstGeom>
            </p:spPr>
          </p:pic>
          <p:sp>
            <p:nvSpPr>
              <p:cNvPr id="9" name="CasellaDiTesto 8"/>
              <p:cNvSpPr txBox="1"/>
              <p:nvPr/>
            </p:nvSpPr>
            <p:spPr>
              <a:xfrm>
                <a:off x="8969495" y="6139543"/>
                <a:ext cx="2362079" cy="523220"/>
              </a:xfrm>
              <a:prstGeom prst="rect">
                <a:avLst/>
              </a:prstGeom>
              <a:solidFill>
                <a:schemeClr val="bg1"/>
              </a:solidFill>
            </p:spPr>
            <p:txBody>
              <a:bodyPr wrap="square" rtlCol="0">
                <a:spAutoFit/>
              </a:bodyPr>
              <a:lstStyle/>
              <a:p>
                <a:pPr algn="ctr"/>
                <a:r>
                  <a:rPr lang="en-US" sz="1200" b="1" dirty="0" smtClean="0">
                    <a:latin typeface="Cambria" panose="02040503050406030204" pitchFamily="18" charset="0"/>
                    <a:ea typeface="Cambria" panose="02040503050406030204" pitchFamily="18" charset="0"/>
                  </a:rPr>
                  <a:t>source:</a:t>
                </a:r>
                <a:r>
                  <a:rPr lang="en-US" sz="1200" dirty="0" smtClean="0">
                    <a:latin typeface="Cambria" panose="02040503050406030204" pitchFamily="18" charset="0"/>
                    <a:ea typeface="Cambria" panose="02040503050406030204" pitchFamily="18" charset="0"/>
                  </a:rPr>
                  <a:t> </a:t>
                </a:r>
                <a:r>
                  <a:rPr lang="en-US" sz="1200" dirty="0" err="1" smtClean="0">
                    <a:latin typeface="Cambria" panose="02040503050406030204" pitchFamily="18" charset="0"/>
                    <a:ea typeface="Cambria" panose="02040503050406030204" pitchFamily="18" charset="0"/>
                  </a:rPr>
                  <a:t>Noussan</a:t>
                </a:r>
                <a:r>
                  <a:rPr lang="en-US" sz="1200" dirty="0" smtClean="0">
                    <a:latin typeface="Cambria" panose="02040503050406030204" pitchFamily="18" charset="0"/>
                    <a:ea typeface="Cambria" panose="02040503050406030204" pitchFamily="18" charset="0"/>
                  </a:rPr>
                  <a:t> et al. (2020), </a:t>
                </a:r>
                <a:r>
                  <a:rPr lang="en-US" sz="1200" i="1" dirty="0" smtClean="0">
                    <a:latin typeface="Cambria" panose="02040503050406030204" pitchFamily="18" charset="0"/>
                    <a:ea typeface="Cambria" panose="02040503050406030204" pitchFamily="18" charset="0"/>
                  </a:rPr>
                  <a:t>energies</a:t>
                </a:r>
                <a:r>
                  <a:rPr lang="en-US" sz="1200" dirty="0" smtClean="0">
                    <a:latin typeface="Cambria" panose="02040503050406030204" pitchFamily="18" charset="0"/>
                    <a:ea typeface="Cambria" panose="02040503050406030204" pitchFamily="18" charset="0"/>
                  </a:rPr>
                  <a:t>, 13, 2527</a:t>
                </a:r>
                <a:endParaRPr lang="en-US" sz="1200" dirty="0">
                  <a:latin typeface="Cambria" panose="02040503050406030204" pitchFamily="18" charset="0"/>
                  <a:ea typeface="Cambria" panose="02040503050406030204" pitchFamily="18" charset="0"/>
                </a:endParaRPr>
              </a:p>
            </p:txBody>
          </p:sp>
        </p:grpSp>
        <p:cxnSp>
          <p:nvCxnSpPr>
            <p:cNvPr id="7" name="Connettore 2 6"/>
            <p:cNvCxnSpPr/>
            <p:nvPr/>
          </p:nvCxnSpPr>
          <p:spPr>
            <a:xfrm flipH="1">
              <a:off x="7704199" y="5253551"/>
              <a:ext cx="159220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382" y="1156879"/>
            <a:ext cx="3360000" cy="2520000"/>
          </a:xfrm>
          <a:prstGeom prst="rect">
            <a:avLst/>
          </a:prstGeom>
        </p:spPr>
      </p:pic>
      <p:pic>
        <p:nvPicPr>
          <p:cNvPr id="11" name="Immagin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0061" y="1156879"/>
            <a:ext cx="3360000" cy="2520000"/>
          </a:xfrm>
          <a:prstGeom prst="rect">
            <a:avLst/>
          </a:prstGeom>
        </p:spPr>
      </p:pic>
      <p:sp>
        <p:nvSpPr>
          <p:cNvPr id="12" name="CasellaDiTesto 11"/>
          <p:cNvSpPr txBox="1"/>
          <p:nvPr/>
        </p:nvSpPr>
        <p:spPr>
          <a:xfrm>
            <a:off x="597649" y="904695"/>
            <a:ext cx="11286716" cy="307777"/>
          </a:xfrm>
          <a:prstGeom prst="rect">
            <a:avLst/>
          </a:prstGeom>
          <a:noFill/>
        </p:spPr>
        <p:txBody>
          <a:bodyPr wrap="square" rtlCol="0">
            <a:spAutoFit/>
          </a:bodyPr>
          <a:lstStyle/>
          <a:p>
            <a:pPr algn="ctr"/>
            <a:r>
              <a:rPr lang="en-US" sz="1400" dirty="0" smtClean="0">
                <a:latin typeface="Cambria" panose="02040503050406030204" pitchFamily="18" charset="0"/>
                <a:ea typeface="Cambria" panose="02040503050406030204" pitchFamily="18" charset="0"/>
              </a:rPr>
              <a:t>The heating, cooling and electric loads of the case study</a:t>
            </a:r>
            <a:endParaRPr lang="en-US"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3645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748977" y="944979"/>
            <a:ext cx="3228530" cy="797719"/>
            <a:chOff x="220520" y="1037179"/>
            <a:chExt cx="3228530" cy="797719"/>
          </a:xfrm>
        </p:grpSpPr>
        <mc:AlternateContent xmlns:mc="http://schemas.openxmlformats.org/markup-compatibility/2006" xmlns:a14="http://schemas.microsoft.com/office/drawing/2010/main">
          <mc:Choice Requires="a14">
            <p:sp>
              <p:nvSpPr>
                <p:cNvPr id="4" name="CasellaDiTesto 3"/>
                <p:cNvSpPr txBox="1"/>
                <p:nvPr/>
              </p:nvSpPr>
              <p:spPr>
                <a:xfrm>
                  <a:off x="1239727" y="1037179"/>
                  <a:ext cx="2209323" cy="797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eqArr>
                              <m:eqArrPr>
                                <m:ctrlPr>
                                  <a:rPr lang="en-US" sz="1400" i="1" smtClean="0">
                                    <a:latin typeface="Cambria Math" panose="02040503050406030204" pitchFamily="18" charset="0"/>
                                  </a:rPr>
                                </m:ctrlPr>
                              </m:eqArrPr>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𝑃𝑉</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      </m:t>
                                </m:r>
                                <m:r>
                                  <a:rPr lang="it-IT" sz="1400" b="0" i="1" smtClean="0">
                                    <a:latin typeface="Cambria Math" panose="02040503050406030204" pitchFamily="18" charset="0"/>
                                    <a:ea typeface="Cambria Math" panose="02040503050406030204" pitchFamily="18" charset="0"/>
                                  </a:rPr>
                                  <m:t>𝑐𝑜𝑛𝑡𝑖𝑛𝑢𝑜𝑢𝑠</m:t>
                                </m:r>
                              </m:e>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𝑃𝑉</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𝐵𝐸𝑆</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       </m:t>
                                </m:r>
                                <m:r>
                                  <a:rPr lang="it-IT" sz="1400" i="1">
                                    <a:latin typeface="Cambria Math" panose="02040503050406030204" pitchFamily="18" charset="0"/>
                                    <a:ea typeface="Cambria Math" panose="02040503050406030204" pitchFamily="18" charset="0"/>
                                  </a:rPr>
                                  <m:t>𝑐𝑜𝑛𝑡𝑖𝑛𝑢𝑜𝑢𝑠</m:t>
                                </m:r>
                              </m:e>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𝑃𝑉</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𝑔𝑟𝑖𝑑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      </m:t>
                                </m:r>
                                <m:r>
                                  <a:rPr lang="it-IT" sz="1400" i="1">
                                    <a:latin typeface="Cambria Math" panose="02040503050406030204" pitchFamily="18" charset="0"/>
                                    <a:ea typeface="Cambria Math" panose="02040503050406030204" pitchFamily="18" charset="0"/>
                                  </a:rPr>
                                  <m:t>𝑐𝑜𝑛𝑡𝑖𝑛𝑢𝑜𝑢𝑠</m:t>
                                </m:r>
                              </m:e>
                            </m:eqArr>
                          </m:e>
                        </m:d>
                      </m:oMath>
                    </m:oMathPara>
                  </a14:m>
                  <a:endParaRPr lang="en-US" sz="14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1239727" y="1037179"/>
                  <a:ext cx="2209323" cy="797719"/>
                </a:xfrm>
                <a:prstGeom prst="rect">
                  <a:avLst/>
                </a:prstGeom>
                <a:blipFill>
                  <a:blip r:embed="rId2"/>
                  <a:stretch>
                    <a:fillRect/>
                  </a:stretch>
                </a:blipFill>
              </p:spPr>
              <p:txBody>
                <a:bodyPr/>
                <a:lstStyle/>
                <a:p>
                  <a:r>
                    <a:rPr lang="en-US">
                      <a:noFill/>
                    </a:rPr>
                    <a:t> </a:t>
                  </a:r>
                </a:p>
              </p:txBody>
            </p:sp>
          </mc:Fallback>
        </mc:AlternateContent>
        <p:pic>
          <p:nvPicPr>
            <p:cNvPr id="5" name="Immagine 4"/>
            <p:cNvPicPr>
              <a:picLocks noChangeAspect="1"/>
            </p:cNvPicPr>
            <p:nvPr/>
          </p:nvPicPr>
          <p:blipFill rotWithShape="1">
            <a:blip r:embed="rId3" cstate="print">
              <a:grayscl/>
              <a:extLst>
                <a:ext uri="{28A0092B-C50C-407E-A947-70E740481C1C}">
                  <a14:useLocalDpi xmlns:a14="http://schemas.microsoft.com/office/drawing/2010/main" val="0"/>
                </a:ext>
              </a:extLst>
            </a:blip>
            <a:srcRect t="7476"/>
            <a:stretch/>
          </p:blipFill>
          <p:spPr>
            <a:xfrm>
              <a:off x="220520" y="1190271"/>
              <a:ext cx="622973" cy="540000"/>
            </a:xfrm>
            <a:prstGeom prst="rect">
              <a:avLst/>
            </a:prstGeom>
            <a:ln>
              <a:noFill/>
            </a:ln>
          </p:spPr>
        </p:pic>
      </p:grpSp>
      <p:grpSp>
        <p:nvGrpSpPr>
          <p:cNvPr id="6" name="Gruppo 5"/>
          <p:cNvGrpSpPr/>
          <p:nvPr/>
        </p:nvGrpSpPr>
        <p:grpSpPr>
          <a:xfrm>
            <a:off x="742401" y="3496474"/>
            <a:ext cx="3313074" cy="797719"/>
            <a:chOff x="116623" y="3763255"/>
            <a:chExt cx="3313074" cy="797719"/>
          </a:xfrm>
        </p:grpSpPr>
        <mc:AlternateContent xmlns:mc="http://schemas.openxmlformats.org/markup-compatibility/2006" xmlns:a14="http://schemas.microsoft.com/office/drawing/2010/main">
          <mc:Choice Requires="a14">
            <p:sp>
              <p:nvSpPr>
                <p:cNvPr id="7" name="CasellaDiTesto 6"/>
                <p:cNvSpPr txBox="1"/>
                <p:nvPr/>
              </p:nvSpPr>
              <p:spPr>
                <a:xfrm>
                  <a:off x="1146764" y="3763255"/>
                  <a:ext cx="2282933" cy="79771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1400" i="1" smtClean="0">
                                <a:latin typeface="Cambria Math" panose="02040503050406030204" pitchFamily="18" charset="0"/>
                              </a:rPr>
                            </m:ctrlPr>
                          </m:dPr>
                          <m:e>
                            <m:eqArr>
                              <m:eqArrPr>
                                <m:ctrlPr>
                                  <a:rPr lang="en-US" sz="1400" i="1" smtClean="0">
                                    <a:latin typeface="Cambria Math" panose="02040503050406030204" pitchFamily="18" charset="0"/>
                                  </a:rPr>
                                </m:ctrlPr>
                              </m:eqArrPr>
                              <m:e>
                                <m:sSub>
                                  <m:sSubPr>
                                    <m:ctrlPr>
                                      <a:rPr lang="en-US" sz="1400" i="1">
                                        <a:latin typeface="Cambria Math" panose="02040503050406030204" pitchFamily="18" charset="0"/>
                                      </a:rPr>
                                    </m:ctrlPr>
                                  </m:sSubPr>
                                  <m:e>
                                    <m:r>
                                      <a:rPr lang="it-IT" sz="1400" i="1">
                                        <a:latin typeface="Cambria Math" panose="02040503050406030204" pitchFamily="18" charset="0"/>
                                      </a:rPr>
                                      <m:t>𝑆𝑜𝐶</m:t>
                                    </m:r>
                                  </m:e>
                                  <m:sub>
                                    <m:r>
                                      <a:rPr lang="it-IT" sz="1400" i="1">
                                        <a:latin typeface="Cambria Math" panose="02040503050406030204" pitchFamily="18" charset="0"/>
                                      </a:rPr>
                                      <m:t>𝐵𝐸𝑆</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a:latin typeface="Cambria Math" panose="02040503050406030204" pitchFamily="18" charset="0"/>
                                  </a:rPr>
                                  <m:t>              </m:t>
                                </m:r>
                                <m:r>
                                  <a:rPr lang="it-IT" sz="1400" i="1">
                                    <a:latin typeface="Cambria Math" panose="02040503050406030204" pitchFamily="18" charset="0"/>
                                  </a:rPr>
                                  <m:t>𝑐𝑜𝑛𝑡𝑖𝑛𝑢𝑜𝑢𝑠</m:t>
                                </m:r>
                                <m:r>
                                  <m:rPr>
                                    <m:nor/>
                                  </m:rPr>
                                  <a:rPr lang="it-IT" sz="1400"/>
                                  <m:t> </m:t>
                                </m:r>
                              </m:e>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𝐵𝐸𝑆</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𝐸𝑉</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a:latin typeface="Cambria Math" panose="02040503050406030204" pitchFamily="18" charset="0"/>
                                  </a:rPr>
                                  <m:t>        </m:t>
                                </m:r>
                                <m:r>
                                  <a:rPr lang="it-IT" sz="1400" i="1">
                                    <a:latin typeface="Cambria Math" panose="02040503050406030204" pitchFamily="18" charset="0"/>
                                  </a:rPr>
                                  <m:t>𝑐𝑜𝑛𝑡𝑖𝑛𝑢𝑜𝑢𝑠</m:t>
                                </m:r>
                              </m:e>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𝐵𝐸𝑆</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sub>
                                </m:sSub>
                                <m:r>
                                  <a:rPr lang="it-IT" sz="1400" i="1">
                                    <a:latin typeface="Cambria Math" panose="02040503050406030204" pitchFamily="18" charset="0"/>
                                  </a:rPr>
                                  <m:t>        </m:t>
                                </m:r>
                                <m:r>
                                  <a:rPr lang="it-IT" sz="1400" i="1">
                                    <a:latin typeface="Cambria Math" panose="02040503050406030204" pitchFamily="18" charset="0"/>
                                  </a:rPr>
                                  <m:t>𝑐𝑜𝑛𝑡𝑖𝑛𝑢𝑜𝑢𝑠</m:t>
                                </m:r>
                              </m:e>
                            </m:eqArr>
                          </m:e>
                        </m:d>
                      </m:oMath>
                    </m:oMathPara>
                  </a14:m>
                  <a:endParaRPr lang="en-US" sz="1400" dirty="0"/>
                </a:p>
              </p:txBody>
            </p:sp>
          </mc:Choice>
          <mc:Fallback xmlns="">
            <p:sp>
              <p:nvSpPr>
                <p:cNvPr id="25" name="CasellaDiTesto 24"/>
                <p:cNvSpPr txBox="1">
                  <a:spLocks noRot="1" noChangeAspect="1" noMove="1" noResize="1" noEditPoints="1" noAdjustHandles="1" noChangeArrowheads="1" noChangeShapeType="1" noTextEdit="1"/>
                </p:cNvSpPr>
                <p:nvPr/>
              </p:nvSpPr>
              <p:spPr>
                <a:xfrm>
                  <a:off x="1146764" y="3763255"/>
                  <a:ext cx="2282933" cy="797719"/>
                </a:xfrm>
                <a:prstGeom prst="rect">
                  <a:avLst/>
                </a:prstGeom>
                <a:blipFill>
                  <a:blip r:embed="rId4"/>
                  <a:stretch>
                    <a:fillRect/>
                  </a:stretch>
                </a:blipFill>
              </p:spPr>
              <p:txBody>
                <a:bodyPr/>
                <a:lstStyle/>
                <a:p>
                  <a:r>
                    <a:rPr lang="en-US">
                      <a:noFill/>
                    </a:rPr>
                    <a:t> </a:t>
                  </a:r>
                </a:p>
              </p:txBody>
            </p:sp>
          </mc:Fallback>
        </mc:AlternateContent>
        <p:pic>
          <p:nvPicPr>
            <p:cNvPr id="8" name="Immagine 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8123" t="20371" r="6939" b="20765"/>
            <a:stretch/>
          </p:blipFill>
          <p:spPr>
            <a:xfrm>
              <a:off x="116623" y="3856114"/>
              <a:ext cx="883091" cy="612000"/>
            </a:xfrm>
            <a:prstGeom prst="rect">
              <a:avLst/>
            </a:prstGeom>
          </p:spPr>
        </p:pic>
      </p:grpSp>
      <p:grpSp>
        <p:nvGrpSpPr>
          <p:cNvPr id="9" name="Gruppo 8"/>
          <p:cNvGrpSpPr/>
          <p:nvPr/>
        </p:nvGrpSpPr>
        <p:grpSpPr>
          <a:xfrm>
            <a:off x="742401" y="1988154"/>
            <a:ext cx="3625980" cy="1370183"/>
            <a:chOff x="116623" y="2412479"/>
            <a:chExt cx="3625980" cy="1370183"/>
          </a:xfrm>
        </p:grpSpPr>
        <mc:AlternateContent xmlns:mc="http://schemas.openxmlformats.org/markup-compatibility/2006" xmlns:a14="http://schemas.microsoft.com/office/drawing/2010/main">
          <mc:Choice Requires="a14">
            <p:sp>
              <p:nvSpPr>
                <p:cNvPr id="10" name="CasellaDiTesto 9"/>
                <p:cNvSpPr txBox="1"/>
                <p:nvPr/>
              </p:nvSpPr>
              <p:spPr>
                <a:xfrm>
                  <a:off x="1146764" y="2412479"/>
                  <a:ext cx="2595839" cy="1370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eqArr>
                              <m:eqArrPr>
                                <m:ctrlPr>
                                  <a:rPr lang="en-US" sz="1400" i="1" smtClean="0">
                                    <a:latin typeface="Cambria Math" panose="02040503050406030204" pitchFamily="18" charset="0"/>
                                  </a:rPr>
                                </m:ctrlPr>
                              </m:eqArrPr>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𝐶𝐻𝑃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                     </m:t>
                                </m:r>
                                <m:r>
                                  <a:rPr lang="it-IT" sz="1400" i="1">
                                    <a:latin typeface="Cambria Math" panose="02040503050406030204" pitchFamily="18" charset="0"/>
                                    <a:ea typeface="Cambria Math" panose="02040503050406030204" pitchFamily="18" charset="0"/>
                                  </a:rPr>
                                  <m:t>𝑐𝑜𝑛𝑡𝑖𝑛𝑢𝑜𝑢𝑠</m:t>
                                </m:r>
                              </m:e>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b="0" i="1" smtClean="0">
                                        <a:latin typeface="Cambria Math" panose="02040503050406030204" pitchFamily="18" charset="0"/>
                                      </a:rPr>
                                      <m:t>𝑡h</m:t>
                                    </m:r>
                                    <m:r>
                                      <a:rPr lang="it-IT" sz="1400" i="1">
                                        <a:latin typeface="Cambria Math" panose="02040503050406030204" pitchFamily="18" charset="0"/>
                                      </a:rPr>
                                      <m:t>,</m:t>
                                    </m:r>
                                    <m:r>
                                      <a:rPr lang="it-IT" sz="1400" i="1">
                                        <a:latin typeface="Cambria Math" panose="02040503050406030204" pitchFamily="18" charset="0"/>
                                      </a:rPr>
                                      <m:t>𝐶𝐻𝑃</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            </m:t>
                                </m:r>
                                <m:r>
                                  <a:rPr lang="it-IT" sz="1400" b="0" i="1" smtClean="0">
                                    <a:latin typeface="Cambria Math" panose="02040503050406030204" pitchFamily="18" charset="0"/>
                                  </a:rPr>
                                  <m:t>𝑐𝑜𝑛𝑡𝑖𝑛𝑢𝑜𝑢𝑠</m:t>
                                </m:r>
                              </m:e>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𝑡h</m:t>
                                    </m:r>
                                    <m:r>
                                      <a:rPr lang="it-IT" sz="1400" i="1">
                                        <a:latin typeface="Cambria Math" panose="02040503050406030204" pitchFamily="18" charset="0"/>
                                      </a:rPr>
                                      <m:t>,</m:t>
                                    </m:r>
                                    <m:r>
                                      <a:rPr lang="it-IT" sz="1400" i="1">
                                        <a:latin typeface="Cambria Math" panose="02040503050406030204" pitchFamily="18" charset="0"/>
                                      </a:rPr>
                                      <m:t>𝐶𝐻𝑃</m:t>
                                    </m:r>
                                    <m:r>
                                      <a:rPr lang="it-IT" sz="140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𝐴𝐶</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a:latin typeface="Cambria Math" panose="02040503050406030204" pitchFamily="18" charset="0"/>
                                  </a:rPr>
                                  <m:t>    </m:t>
                                </m:r>
                                <m:r>
                                  <a:rPr lang="it-IT" sz="1400" b="0" i="1">
                                    <a:latin typeface="Cambria Math" panose="02040503050406030204" pitchFamily="18" charset="0"/>
                                  </a:rPr>
                                  <m:t>   </m:t>
                                </m:r>
                                <m:r>
                                  <a:rPr lang="it-IT" sz="1400" i="1">
                                    <a:latin typeface="Cambria Math" panose="02040503050406030204" pitchFamily="18" charset="0"/>
                                  </a:rPr>
                                  <m:t>        </m:t>
                                </m:r>
                                <m:r>
                                  <a:rPr lang="it-IT" sz="1400" i="1">
                                    <a:latin typeface="Cambria Math" panose="02040503050406030204" pitchFamily="18" charset="0"/>
                                  </a:rPr>
                                  <m:t>𝑐𝑜𝑛𝑡𝑖𝑛𝑢𝑜𝑢𝑠</m:t>
                                </m:r>
                              </m:e>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𝑡h</m:t>
                                    </m:r>
                                    <m:r>
                                      <a:rPr lang="it-IT" sz="1400" i="1">
                                        <a:latin typeface="Cambria Math" panose="02040503050406030204" pitchFamily="18" charset="0"/>
                                      </a:rPr>
                                      <m:t>,</m:t>
                                    </m:r>
                                    <m:r>
                                      <a:rPr lang="it-IT" sz="1400" i="1">
                                        <a:latin typeface="Cambria Math" panose="02040503050406030204" pitchFamily="18" charset="0"/>
                                      </a:rPr>
                                      <m:t>𝐶𝐻𝑃</m:t>
                                    </m:r>
                                    <m:r>
                                      <a:rPr lang="it-IT" sz="1400" i="1">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𝑇𝐸𝑆</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a:latin typeface="Cambria Math" panose="02040503050406030204" pitchFamily="18" charset="0"/>
                                  </a:rPr>
                                  <m:t>     </m:t>
                                </m:r>
                                <m:r>
                                  <a:rPr lang="it-IT" sz="1400" b="0" i="1">
                                    <a:latin typeface="Cambria Math" panose="02040503050406030204" pitchFamily="18" charset="0"/>
                                  </a:rPr>
                                  <m:t>  </m:t>
                                </m:r>
                                <m:r>
                                  <a:rPr lang="it-IT" sz="1400" i="1">
                                    <a:latin typeface="Cambria Math" panose="02040503050406030204" pitchFamily="18" charset="0"/>
                                  </a:rPr>
                                  <m:t>       </m:t>
                                </m:r>
                                <m:r>
                                  <a:rPr lang="it-IT" sz="1400" i="1">
                                    <a:latin typeface="Cambria Math" panose="02040503050406030204" pitchFamily="18" charset="0"/>
                                  </a:rPr>
                                  <m:t>𝑐𝑜𝑛𝑡𝑖𝑛𝑢𝑜𝑢𝑠</m:t>
                                </m:r>
                              </m:e>
                              <m:e>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𝑖𝑠𝑂𝑁</m:t>
                                    </m:r>
                                  </m:e>
                                  <m:sub>
                                    <m:r>
                                      <a:rPr lang="it-IT" sz="1400" i="1">
                                        <a:latin typeface="Cambria Math" panose="02040503050406030204" pitchFamily="18" charset="0"/>
                                        <a:ea typeface="Cambria Math" panose="02040503050406030204" pitchFamily="18" charset="0"/>
                                      </a:rPr>
                                      <m:t>𝑡</m:t>
                                    </m:r>
                                  </m:sub>
                                </m:sSub>
                                <m:r>
                                  <a:rPr lang="it-IT" sz="1400" i="1">
                                    <a:latin typeface="Cambria Math" panose="02040503050406030204" pitchFamily="18" charset="0"/>
                                    <a:ea typeface="Cambria Math" panose="02040503050406030204" pitchFamily="18" charset="0"/>
                                  </a:rPr>
                                  <m:t>  </m:t>
                                </m:r>
                                <m:r>
                                  <a:rPr lang="it-IT" sz="1400" b="0" i="1">
                                    <a:latin typeface="Cambria Math" panose="02040503050406030204" pitchFamily="18" charset="0"/>
                                    <a:ea typeface="Cambria Math" panose="02040503050406030204" pitchFamily="18" charset="0"/>
                                  </a:rPr>
                                  <m:t>         </m:t>
                                </m:r>
                                <m:r>
                                  <a:rPr lang="it-IT" sz="1400" i="1">
                                    <a:latin typeface="Cambria Math" panose="02040503050406030204" pitchFamily="18" charset="0"/>
                                    <a:ea typeface="Cambria Math" panose="02040503050406030204" pitchFamily="18" charset="0"/>
                                  </a:rPr>
                                  <m:t>                      </m:t>
                                </m:r>
                                <m:r>
                                  <a:rPr lang="it-IT" sz="1400" i="1">
                                    <a:latin typeface="Cambria Math" panose="02040503050406030204" pitchFamily="18" charset="0"/>
                                    <a:ea typeface="Cambria Math" panose="02040503050406030204" pitchFamily="18" charset="0"/>
                                  </a:rPr>
                                  <m:t>𝑖𝑛𝑡𝑒𝑔𝑒𝑟</m:t>
                                </m:r>
                              </m:e>
                              <m:e>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𝑠𝑡𝑎𝑟𝑡</m:t>
                                    </m:r>
                                  </m:e>
                                  <m:sub>
                                    <m:r>
                                      <a:rPr lang="it-IT" sz="1400" i="1">
                                        <a:latin typeface="Cambria Math" panose="02040503050406030204" pitchFamily="18" charset="0"/>
                                        <a:ea typeface="Cambria Math" panose="02040503050406030204" pitchFamily="18" charset="0"/>
                                      </a:rPr>
                                      <m:t>𝑡</m:t>
                                    </m:r>
                                  </m:sub>
                                </m:sSub>
                                <m:r>
                                  <a:rPr lang="it-IT" sz="1400" i="1">
                                    <a:latin typeface="Cambria Math" panose="02040503050406030204" pitchFamily="18" charset="0"/>
                                    <a:ea typeface="Cambria Math" panose="02040503050406030204" pitchFamily="18" charset="0"/>
                                  </a:rPr>
                                  <m:t>                  </m:t>
                                </m:r>
                                <m:r>
                                  <a:rPr lang="it-IT" sz="1400" b="0" i="1">
                                    <a:latin typeface="Cambria Math" panose="02040503050406030204" pitchFamily="18" charset="0"/>
                                    <a:ea typeface="Cambria Math" panose="02040503050406030204" pitchFamily="18" charset="0"/>
                                  </a:rPr>
                                  <m:t>          </m:t>
                                </m:r>
                                <m:r>
                                  <a:rPr lang="it-IT" sz="1400" i="1">
                                    <a:latin typeface="Cambria Math" panose="02040503050406030204" pitchFamily="18" charset="0"/>
                                    <a:ea typeface="Cambria Math" panose="02040503050406030204" pitchFamily="18" charset="0"/>
                                  </a:rPr>
                                  <m:t>    </m:t>
                                </m:r>
                                <m:r>
                                  <a:rPr lang="it-IT" sz="1400" i="1">
                                    <a:latin typeface="Cambria Math" panose="02040503050406030204" pitchFamily="18" charset="0"/>
                                    <a:ea typeface="Cambria Math" panose="02040503050406030204" pitchFamily="18" charset="0"/>
                                  </a:rPr>
                                  <m:t>𝑖𝑛𝑡𝑒𝑔𝑒𝑟</m:t>
                                </m:r>
                              </m:e>
                            </m:eqArr>
                          </m:e>
                        </m:d>
                      </m:oMath>
                    </m:oMathPara>
                  </a14:m>
                  <a:endParaRPr lang="en-US" sz="1400" dirty="0"/>
                </a:p>
              </p:txBody>
            </p:sp>
          </mc:Choice>
          <mc:Fallback xmlns="">
            <p:sp>
              <p:nvSpPr>
                <p:cNvPr id="24" name="CasellaDiTesto 23"/>
                <p:cNvSpPr txBox="1">
                  <a:spLocks noRot="1" noChangeAspect="1" noMove="1" noResize="1" noEditPoints="1" noAdjustHandles="1" noChangeArrowheads="1" noChangeShapeType="1" noTextEdit="1"/>
                </p:cNvSpPr>
                <p:nvPr/>
              </p:nvSpPr>
              <p:spPr>
                <a:xfrm>
                  <a:off x="1146764" y="2412479"/>
                  <a:ext cx="2595839" cy="1370183"/>
                </a:xfrm>
                <a:prstGeom prst="rect">
                  <a:avLst/>
                </a:prstGeom>
                <a:blipFill>
                  <a:blip r:embed="rId7"/>
                  <a:stretch>
                    <a:fillRect/>
                  </a:stretch>
                </a:blipFill>
              </p:spPr>
              <p:txBody>
                <a:bodyPr/>
                <a:lstStyle/>
                <a:p>
                  <a:r>
                    <a:rPr lang="en-US">
                      <a:noFill/>
                    </a:rPr>
                    <a:t> </a:t>
                  </a:r>
                </a:p>
              </p:txBody>
            </p:sp>
          </mc:Fallback>
        </mc:AlternateContent>
        <p:pic>
          <p:nvPicPr>
            <p:cNvPr id="11" name="Immagine 10"/>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116623" y="2674619"/>
              <a:ext cx="830769" cy="360000"/>
            </a:xfrm>
            <a:prstGeom prst="roundRect">
              <a:avLst>
                <a:gd name="adj" fmla="val 8594"/>
              </a:avLst>
            </a:prstGeom>
            <a:solidFill>
              <a:srgbClr val="FFFFFF">
                <a:shade val="85000"/>
              </a:srgbClr>
            </a:solidFill>
            <a:ln>
              <a:noFill/>
            </a:ln>
            <a:effectLst/>
          </p:spPr>
        </p:pic>
      </p:grpSp>
      <p:sp>
        <p:nvSpPr>
          <p:cNvPr id="12" name="CasellaDiTesto 11"/>
          <p:cNvSpPr txBox="1"/>
          <p:nvPr/>
        </p:nvSpPr>
        <p:spPr>
          <a:xfrm>
            <a:off x="5356068" y="2855696"/>
            <a:ext cx="7112000"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Cambria" panose="02040503050406030204" pitchFamily="18" charset="0"/>
                <a:ea typeface="Cambria" panose="02040503050406030204" pitchFamily="18" charset="0"/>
              </a:rPr>
              <a:t>The problem has 18 continuous variables and 2 integer variables.</a:t>
            </a: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The operational variables must be optimized over one year (8760 hours</a:t>
            </a:r>
            <a:r>
              <a:rPr lang="en-US" sz="1600" dirty="0" smtClean="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The total number of variables is </a:t>
            </a:r>
            <a:r>
              <a:rPr lang="en-US" sz="1600" dirty="0" smtClean="0">
                <a:latin typeface="Cambria" panose="02040503050406030204" pitchFamily="18" charset="0"/>
                <a:ea typeface="Cambria" panose="02040503050406030204" pitchFamily="18" charset="0"/>
              </a:rPr>
              <a:t>(18+2)×</a:t>
            </a:r>
            <a:r>
              <a:rPr lang="en-US" sz="1600" dirty="0">
                <a:latin typeface="Cambria" panose="02040503050406030204" pitchFamily="18" charset="0"/>
                <a:ea typeface="Cambria" panose="02040503050406030204" pitchFamily="18" charset="0"/>
              </a:rPr>
              <a:t>8760 =</a:t>
            </a:r>
            <a:r>
              <a:rPr lang="en-US" sz="1600" dirty="0" smtClean="0">
                <a:latin typeface="Cambria" panose="02040503050406030204" pitchFamily="18" charset="0"/>
                <a:ea typeface="Cambria" panose="02040503050406030204" pitchFamily="18" charset="0"/>
              </a:rPr>
              <a:t>175200.</a:t>
            </a: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Since continuous and integer variables are present, the problem can be formulated as a </a:t>
            </a:r>
            <a:r>
              <a:rPr lang="en-US" sz="1600" dirty="0" smtClean="0">
                <a:latin typeface="Cambria" panose="02040503050406030204" pitchFamily="18" charset="0"/>
                <a:ea typeface="Cambria" panose="02040503050406030204" pitchFamily="18" charset="0"/>
              </a:rPr>
              <a:t>Mixed-Integer Linear Programming </a:t>
            </a:r>
            <a:r>
              <a:rPr lang="en-US" sz="1600" dirty="0">
                <a:latin typeface="Cambria" panose="02040503050406030204" pitchFamily="18" charset="0"/>
                <a:ea typeface="Cambria" panose="02040503050406030204" pitchFamily="18" charset="0"/>
              </a:rPr>
              <a:t>(MILP</a:t>
            </a:r>
            <a:r>
              <a:rPr lang="en-US" sz="1600" dirty="0" smtClean="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600" dirty="0" smtClean="0">
                <a:latin typeface="Cambria" panose="02040503050406030204" pitchFamily="18" charset="0"/>
                <a:ea typeface="Cambria" panose="02040503050406030204" pitchFamily="18" charset="0"/>
              </a:rPr>
              <a:t>The objective function and problem constraints must be linear!</a:t>
            </a:r>
            <a:endParaRPr lang="en-US" sz="16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600" dirty="0" smtClean="0">
                <a:latin typeface="Cambria" panose="02040503050406030204" pitchFamily="18" charset="0"/>
                <a:ea typeface="Cambria" panose="02040503050406030204" pitchFamily="18" charset="0"/>
              </a:rPr>
              <a:t>In this project, the scheduling problem has been solved in </a:t>
            </a:r>
            <a:r>
              <a:rPr lang="en-US" sz="1600" dirty="0" err="1" smtClean="0">
                <a:latin typeface="Cambria" panose="02040503050406030204" pitchFamily="18" charset="0"/>
                <a:ea typeface="Cambria" panose="02040503050406030204" pitchFamily="18" charset="0"/>
              </a:rPr>
              <a:t>Matlab</a:t>
            </a:r>
            <a:r>
              <a:rPr lang="en-US" sz="1600" dirty="0" smtClean="0">
                <a:latin typeface="Cambria" panose="02040503050406030204" pitchFamily="18" charset="0"/>
                <a:ea typeface="Cambria" panose="02040503050406030204" pitchFamily="18" charset="0"/>
              </a:rPr>
              <a:t>.</a:t>
            </a:r>
            <a:endParaRPr lang="en-US" sz="1600" dirty="0">
              <a:latin typeface="Cambria" panose="02040503050406030204" pitchFamily="18" charset="0"/>
              <a:ea typeface="Cambria" panose="02040503050406030204" pitchFamily="18" charset="0"/>
            </a:endParaRPr>
          </a:p>
        </p:txBody>
      </p:sp>
      <p:pic>
        <p:nvPicPr>
          <p:cNvPr id="13" name="Immagine 12"/>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5356068" y="1880517"/>
            <a:ext cx="600124" cy="756000"/>
          </a:xfrm>
          <a:prstGeom prst="rect">
            <a:avLst/>
          </a:prstGeom>
        </p:spPr>
      </p:pic>
      <p:grpSp>
        <p:nvGrpSpPr>
          <p:cNvPr id="14" name="Gruppo 13"/>
          <p:cNvGrpSpPr/>
          <p:nvPr/>
        </p:nvGrpSpPr>
        <p:grpSpPr>
          <a:xfrm>
            <a:off x="748977" y="5413402"/>
            <a:ext cx="1172288" cy="648000"/>
            <a:chOff x="147873" y="4544830"/>
            <a:chExt cx="1172288" cy="648000"/>
          </a:xfrm>
        </p:grpSpPr>
        <p:pic>
          <p:nvPicPr>
            <p:cNvPr id="15" name="Immagine 14"/>
            <p:cNvPicPr>
              <a:picLocks noChangeAspect="1"/>
            </p:cNvPicPr>
            <p:nvPr/>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l="-4963" t="-7202" r="-5141" b="-5847"/>
            <a:stretch/>
          </p:blipFill>
          <p:spPr>
            <a:xfrm>
              <a:off x="147873" y="4544830"/>
              <a:ext cx="916854" cy="648000"/>
            </a:xfrm>
            <a:prstGeom prst="roundRect">
              <a:avLst>
                <a:gd name="adj" fmla="val 8594"/>
              </a:avLst>
            </a:prstGeom>
            <a:solidFill>
              <a:schemeClr val="bg1"/>
            </a:solidFill>
            <a:ln w="12700">
              <a:noFill/>
            </a:ln>
            <a:effectLst/>
          </p:spPr>
        </p:pic>
        <p:sp>
          <p:nvSpPr>
            <p:cNvPr id="16" name="Rettangolo 15"/>
            <p:cNvSpPr/>
            <p:nvPr/>
          </p:nvSpPr>
          <p:spPr>
            <a:xfrm>
              <a:off x="1135430" y="4733185"/>
              <a:ext cx="184731" cy="307777"/>
            </a:xfrm>
            <a:prstGeom prst="rect">
              <a:avLst/>
            </a:prstGeom>
          </p:spPr>
          <p:txBody>
            <a:bodyPr wrap="none">
              <a:spAutoFit/>
            </a:bodyPr>
            <a:lstStyle/>
            <a:p>
              <a:endParaRPr lang="en-US" sz="1400" dirty="0"/>
            </a:p>
          </p:txBody>
        </p:sp>
      </p:grpSp>
      <p:grpSp>
        <p:nvGrpSpPr>
          <p:cNvPr id="17" name="Gruppo 16"/>
          <p:cNvGrpSpPr/>
          <p:nvPr/>
        </p:nvGrpSpPr>
        <p:grpSpPr>
          <a:xfrm>
            <a:off x="742401" y="4444142"/>
            <a:ext cx="3445676" cy="684000"/>
            <a:chOff x="193132" y="3745910"/>
            <a:chExt cx="3445676" cy="684000"/>
          </a:xfrm>
        </p:grpSpPr>
        <p:pic>
          <p:nvPicPr>
            <p:cNvPr id="18" name="Immagine 17"/>
            <p:cNvPicPr>
              <a:picLocks noChangeAspect="1"/>
            </p:cNvPicPr>
            <p:nvPr/>
          </p:nvPicPr>
          <p:blipFill>
            <a:blip r:embed="rId14" cstate="print">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93132" y="3745910"/>
              <a:ext cx="826335" cy="684000"/>
            </a:xfrm>
            <a:prstGeom prst="roundRect">
              <a:avLst>
                <a:gd name="adj" fmla="val 8594"/>
              </a:avLst>
            </a:prstGeom>
            <a:noFill/>
            <a:ln w="12700">
              <a:noFill/>
            </a:ln>
            <a:effectLst/>
          </p:spPr>
        </p:pic>
        <mc:AlternateContent xmlns:mc="http://schemas.openxmlformats.org/markup-compatibility/2006" xmlns:a14="http://schemas.microsoft.com/office/drawing/2010/main">
          <mc:Choice Requires="a14">
            <p:sp>
              <p:nvSpPr>
                <p:cNvPr id="19" name="Rettangolo 18"/>
                <p:cNvSpPr/>
                <p:nvPr/>
              </p:nvSpPr>
              <p:spPr>
                <a:xfrm>
                  <a:off x="1135430" y="3942007"/>
                  <a:ext cx="2503378" cy="317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b="0" i="1" smtClean="0">
                                <a:latin typeface="Cambria Math" panose="02040503050406030204" pitchFamily="18" charset="0"/>
                              </a:rPr>
                              <m:t>𝑐𝑜𝑜𝑙</m:t>
                            </m:r>
                            <m:r>
                              <a:rPr lang="it-IT" sz="1400" i="1">
                                <a:latin typeface="Cambria Math" panose="02040503050406030204" pitchFamily="18" charset="0"/>
                              </a:rPr>
                              <m:t>,</m:t>
                            </m:r>
                            <m:r>
                              <a:rPr lang="it-IT" sz="1400" b="0" i="1" smtClean="0">
                                <a:latin typeface="Cambria Math" panose="02040503050406030204" pitchFamily="18" charset="0"/>
                              </a:rPr>
                              <m:t>𝐴𝐶</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a:latin typeface="Cambria Math" panose="02040503050406030204" pitchFamily="18" charset="0"/>
                          </a:rPr>
                          <m:t>     </m:t>
                        </m:r>
                        <m:r>
                          <a:rPr lang="it-IT" sz="1400" b="0" i="1">
                            <a:latin typeface="Cambria Math" panose="02040503050406030204" pitchFamily="18" charset="0"/>
                          </a:rPr>
                          <m:t>            </m:t>
                        </m:r>
                        <m:r>
                          <a:rPr lang="it-IT" sz="1400" i="1">
                            <a:latin typeface="Cambria Math" panose="02040503050406030204" pitchFamily="18" charset="0"/>
                          </a:rPr>
                          <m:t>𝑐𝑜𝑛𝑡𝑖𝑛𝑢𝑜𝑢𝑠</m:t>
                        </m:r>
                      </m:oMath>
                    </m:oMathPara>
                  </a14:m>
                  <a:endParaRPr lang="en-US" sz="1400" dirty="0"/>
                </a:p>
              </p:txBody>
            </p:sp>
          </mc:Choice>
          <mc:Fallback xmlns="">
            <p:sp>
              <p:nvSpPr>
                <p:cNvPr id="30" name="Rettangolo 29"/>
                <p:cNvSpPr>
                  <a:spLocks noRot="1" noChangeAspect="1" noMove="1" noResize="1" noEditPoints="1" noAdjustHandles="1" noChangeArrowheads="1" noChangeShapeType="1" noTextEdit="1"/>
                </p:cNvSpPr>
                <p:nvPr/>
              </p:nvSpPr>
              <p:spPr>
                <a:xfrm>
                  <a:off x="1135430" y="3942007"/>
                  <a:ext cx="2503378" cy="317203"/>
                </a:xfrm>
                <a:prstGeom prst="rect">
                  <a:avLst/>
                </a:prstGeom>
                <a:blipFill>
                  <a:blip r:embed="rId20"/>
                  <a:stretch>
                    <a:fillRect/>
                  </a:stretch>
                </a:blipFill>
              </p:spPr>
              <p:txBody>
                <a:bodyPr/>
                <a:lstStyle/>
                <a:p>
                  <a:r>
                    <a:rPr lang="en-US">
                      <a:noFill/>
                    </a:rPr>
                    <a:t> </a:t>
                  </a:r>
                </a:p>
              </p:txBody>
            </p:sp>
          </mc:Fallback>
        </mc:AlternateContent>
      </p:grpSp>
      <p:pic>
        <p:nvPicPr>
          <p:cNvPr id="20" name="Immagine 19"/>
          <p:cNvPicPr>
            <a:picLocks noChangeAspect="1"/>
          </p:cNvPicPr>
          <p:nvPr/>
        </p:nvPicPr>
        <p:blipFill>
          <a:blip r:embed="rId21" cstate="print">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val="0"/>
              </a:ext>
            </a:extLst>
          </a:blip>
          <a:stretch>
            <a:fillRect/>
          </a:stretch>
        </p:blipFill>
        <p:spPr>
          <a:xfrm>
            <a:off x="5362735" y="869198"/>
            <a:ext cx="593457" cy="684000"/>
          </a:xfrm>
          <a:prstGeom prst="rect">
            <a:avLst/>
          </a:prstGeom>
          <a:ln>
            <a:noFill/>
          </a:ln>
        </p:spPr>
      </p:pic>
      <mc:AlternateContent xmlns:mc="http://schemas.openxmlformats.org/markup-compatibility/2006" xmlns:a14="http://schemas.microsoft.com/office/drawing/2010/main">
        <mc:Choice Requires="a14">
          <p:sp>
            <p:nvSpPr>
              <p:cNvPr id="21" name="CasellaDiTesto 20"/>
              <p:cNvSpPr txBox="1"/>
              <p:nvPr/>
            </p:nvSpPr>
            <p:spPr>
              <a:xfrm>
                <a:off x="6167697" y="1981518"/>
                <a:ext cx="2400464" cy="5595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eqArr>
                            <m:eqArrPr>
                              <m:ctrlPr>
                                <a:rPr lang="en-US" sz="1400" i="1" smtClean="0">
                                  <a:latin typeface="Cambria Math" panose="02040503050406030204" pitchFamily="18" charset="0"/>
                                </a:rPr>
                              </m:ctrlPr>
                            </m:eqArrPr>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𝑔𝑟𝑖𝑑</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        </m:t>
                              </m:r>
                              <m:r>
                                <a:rPr lang="it-IT" sz="1400" b="0" i="1" smtClean="0">
                                  <a:latin typeface="Cambria Math" panose="02040503050406030204" pitchFamily="18" charset="0"/>
                                </a:rPr>
                                <m:t>𝑐𝑜𝑛𝑡𝑖𝑛𝑢𝑜𝑢𝑠</m:t>
                              </m:r>
                            </m:e>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𝑔𝑟𝑖𝑑</m:t>
                                  </m:r>
                                  <m:r>
                                    <a:rPr lang="it-IT" sz="1400" i="1">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𝐸𝑉</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a:latin typeface="Cambria Math" panose="02040503050406030204" pitchFamily="18" charset="0"/>
                                </a:rPr>
                                <m:t> </m:t>
                              </m:r>
                              <m:r>
                                <a:rPr lang="it-IT" sz="1400" b="0" i="1" smtClean="0">
                                  <a:latin typeface="Cambria Math" panose="02040503050406030204" pitchFamily="18" charset="0"/>
                                </a:rPr>
                                <m:t>           </m:t>
                              </m:r>
                              <m:r>
                                <a:rPr lang="it-IT" sz="1400" i="1">
                                  <a:latin typeface="Cambria Math" panose="02040503050406030204" pitchFamily="18" charset="0"/>
                                </a:rPr>
                                <m:t>𝑐𝑜𝑛𝑡𝑖𝑛𝑢𝑜𝑢𝑠</m:t>
                              </m:r>
                            </m:e>
                          </m:eqArr>
                        </m:e>
                      </m:d>
                    </m:oMath>
                  </m:oMathPara>
                </a14:m>
                <a:endParaRPr lang="en-US" sz="1400" dirty="0"/>
              </a:p>
            </p:txBody>
          </p:sp>
        </mc:Choice>
        <mc:Fallback xmlns="">
          <p:sp>
            <p:nvSpPr>
              <p:cNvPr id="21" name="CasellaDiTesto 20"/>
              <p:cNvSpPr txBox="1">
                <a:spLocks noRot="1" noChangeAspect="1" noMove="1" noResize="1" noEditPoints="1" noAdjustHandles="1" noChangeArrowheads="1" noChangeShapeType="1" noTextEdit="1"/>
              </p:cNvSpPr>
              <p:nvPr/>
            </p:nvSpPr>
            <p:spPr>
              <a:xfrm>
                <a:off x="6167697" y="1981518"/>
                <a:ext cx="2400464" cy="559577"/>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asellaDiTesto 21"/>
              <p:cNvSpPr txBox="1"/>
              <p:nvPr/>
            </p:nvSpPr>
            <p:spPr>
              <a:xfrm>
                <a:off x="1768184" y="5497111"/>
                <a:ext cx="2419893" cy="4805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eqArr>
                            <m:eqArrPr>
                              <m:ctrlPr>
                                <a:rPr lang="en-US" sz="1400" i="1" smtClean="0">
                                  <a:latin typeface="Cambria Math" panose="02040503050406030204" pitchFamily="18" charset="0"/>
                                </a:rPr>
                              </m:ctrlPr>
                            </m:eqArrPr>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𝑐𝑜𝑜𝑙</m:t>
                                  </m:r>
                                  <m:r>
                                    <a:rPr lang="it-IT" sz="1400" i="1">
                                      <a:latin typeface="Cambria Math" panose="02040503050406030204" pitchFamily="18" charset="0"/>
                                    </a:rPr>
                                    <m:t>,</m:t>
                                  </m:r>
                                  <m:r>
                                    <a:rPr lang="it-IT" sz="1400" i="1">
                                      <a:latin typeface="Cambria Math" panose="02040503050406030204" pitchFamily="18" charset="0"/>
                                    </a:rPr>
                                    <m:t>𝐴𝑆𝐻𝑃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a:latin typeface="Cambria Math" panose="02040503050406030204" pitchFamily="18" charset="0"/>
                                </a:rPr>
                                <m:t>              </m:t>
                              </m:r>
                              <m:r>
                                <a:rPr lang="it-IT" sz="1400" i="1">
                                  <a:latin typeface="Cambria Math" panose="02040503050406030204" pitchFamily="18" charset="0"/>
                                </a:rPr>
                                <m:t>𝑐𝑜𝑛𝑡𝑖𝑛𝑢𝑜𝑢𝑠</m:t>
                              </m:r>
                            </m:e>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b="0" i="1" smtClean="0">
                                      <a:latin typeface="Cambria Math" panose="02040503050406030204" pitchFamily="18" charset="0"/>
                                    </a:rPr>
                                    <m:t>𝑡h</m:t>
                                  </m:r>
                                  <m:r>
                                    <a:rPr lang="it-IT" sz="1400" i="1">
                                      <a:latin typeface="Cambria Math" panose="02040503050406030204" pitchFamily="18" charset="0"/>
                                    </a:rPr>
                                    <m:t>,</m:t>
                                  </m:r>
                                  <m:r>
                                    <a:rPr lang="it-IT" sz="1400" i="1">
                                      <a:latin typeface="Cambria Math" panose="02040503050406030204" pitchFamily="18" charset="0"/>
                                    </a:rPr>
                                    <m:t>𝐴𝑆𝐻𝑃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a:latin typeface="Cambria Math" panose="02040503050406030204" pitchFamily="18" charset="0"/>
                                </a:rPr>
                                <m:t>                 </m:t>
                              </m:r>
                              <m:r>
                                <a:rPr lang="it-IT" sz="1400" i="1">
                                  <a:latin typeface="Cambria Math" panose="02040503050406030204" pitchFamily="18" charset="0"/>
                                </a:rPr>
                                <m:t>𝑐𝑜𝑛𝑡𝑖𝑛𝑢𝑜𝑢𝑠</m:t>
                              </m:r>
                            </m:e>
                          </m:eqArr>
                        </m:e>
                      </m:d>
                    </m:oMath>
                  </m:oMathPara>
                </a14:m>
                <a:endParaRPr lang="en-US" sz="1400" dirty="0"/>
              </a:p>
            </p:txBody>
          </p:sp>
        </mc:Choice>
        <mc:Fallback xmlns="">
          <p:sp>
            <p:nvSpPr>
              <p:cNvPr id="22" name="CasellaDiTesto 21"/>
              <p:cNvSpPr txBox="1">
                <a:spLocks noRot="1" noChangeAspect="1" noMove="1" noResize="1" noEditPoints="1" noAdjustHandles="1" noChangeArrowheads="1" noChangeShapeType="1" noTextEdit="1"/>
              </p:cNvSpPr>
              <p:nvPr/>
            </p:nvSpPr>
            <p:spPr>
              <a:xfrm>
                <a:off x="1768184" y="5497111"/>
                <a:ext cx="2419893" cy="480581"/>
              </a:xfrm>
              <a:prstGeom prst="rect">
                <a:avLst/>
              </a:prstGeom>
              <a:blipFill>
                <a:blip r:embed="rId24"/>
                <a:stretch>
                  <a:fillRect l="-35516" t="-224051" r="-1008" b="-324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asellaDiTesto 22"/>
              <p:cNvSpPr txBox="1"/>
              <p:nvPr/>
            </p:nvSpPr>
            <p:spPr>
              <a:xfrm>
                <a:off x="6167697" y="869198"/>
                <a:ext cx="2241255" cy="79771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1400" i="1" smtClean="0">
                              <a:latin typeface="Cambria Math" panose="02040503050406030204" pitchFamily="18" charset="0"/>
                            </a:rPr>
                          </m:ctrlPr>
                        </m:dPr>
                        <m:e>
                          <m:eqArr>
                            <m:eqArrPr>
                              <m:ctrlPr>
                                <a:rPr lang="en-US" sz="1400" i="1" smtClean="0">
                                  <a:latin typeface="Cambria Math" panose="02040503050406030204" pitchFamily="18" charset="0"/>
                                </a:rPr>
                              </m:ctrlPr>
                            </m:eqArrPr>
                            <m:e>
                              <m:sSub>
                                <m:sSubPr>
                                  <m:ctrlPr>
                                    <a:rPr lang="en-US" sz="1400" i="1">
                                      <a:latin typeface="Cambria Math" panose="02040503050406030204" pitchFamily="18" charset="0"/>
                                    </a:rPr>
                                  </m:ctrlPr>
                                </m:sSubPr>
                                <m:e>
                                  <m:r>
                                    <a:rPr lang="it-IT" sz="1400" i="1">
                                      <a:latin typeface="Cambria Math" panose="02040503050406030204" pitchFamily="18" charset="0"/>
                                    </a:rPr>
                                    <m:t>𝑆𝑜𝐶</m:t>
                                  </m:r>
                                </m:e>
                                <m:sub>
                                  <m:r>
                                    <a:rPr lang="it-IT" sz="1400" i="1">
                                      <a:latin typeface="Cambria Math" panose="02040503050406030204" pitchFamily="18" charset="0"/>
                                    </a:rPr>
                                    <m:t>𝑇𝐸𝑆</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             </m:t>
                              </m:r>
                              <m:r>
                                <a:rPr lang="it-IT" sz="1400" i="1">
                                  <a:latin typeface="Cambria Math" panose="02040503050406030204" pitchFamily="18" charset="0"/>
                                </a:rPr>
                                <m:t>𝑐𝑜𝑛𝑡𝑖𝑛𝑢𝑜𝑢𝑠</m:t>
                              </m:r>
                              <m:r>
                                <m:rPr>
                                  <m:nor/>
                                </m:rPr>
                                <a:rPr lang="it-IT" sz="1400"/>
                                <m:t> </m:t>
                              </m:r>
                            </m:e>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𝑡h</m:t>
                                  </m:r>
                                  <m:r>
                                    <a:rPr lang="it-IT" sz="1400" i="1">
                                      <a:latin typeface="Cambria Math" panose="02040503050406030204" pitchFamily="18" charset="0"/>
                                    </a:rPr>
                                    <m:t>,</m:t>
                                  </m:r>
                                  <m:r>
                                    <a:rPr lang="it-IT" sz="1400" i="1">
                                      <a:latin typeface="Cambria Math" panose="02040503050406030204" pitchFamily="18" charset="0"/>
                                    </a:rPr>
                                    <m:t>𝑇𝐸𝑆</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sub>
                              </m:sSub>
                              <m:r>
                                <a:rPr lang="it-IT" sz="1400" b="0" i="1" smtClean="0">
                                  <a:latin typeface="Cambria Math" panose="02040503050406030204" pitchFamily="18" charset="0"/>
                                  <a:ea typeface="Cambria Math" panose="02040503050406030204" pitchFamily="18" charset="0"/>
                                </a:rPr>
                                <m:t>       </m:t>
                              </m:r>
                              <m:r>
                                <a:rPr lang="it-IT" sz="1400" i="1">
                                  <a:latin typeface="Cambria Math" panose="02040503050406030204" pitchFamily="18" charset="0"/>
                                </a:rPr>
                                <m:t>𝑐𝑜𝑛𝑡𝑖𝑛𝑢𝑜𝑢𝑠</m:t>
                              </m:r>
                            </m:e>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𝑡h</m:t>
                                  </m:r>
                                  <m:r>
                                    <a:rPr lang="it-IT" sz="1400" i="1">
                                      <a:latin typeface="Cambria Math" panose="02040503050406030204" pitchFamily="18" charset="0"/>
                                    </a:rPr>
                                    <m:t>,</m:t>
                                  </m:r>
                                  <m:r>
                                    <a:rPr lang="it-IT" sz="1400" i="1">
                                      <a:latin typeface="Cambria Math" panose="02040503050406030204" pitchFamily="18" charset="0"/>
                                    </a:rPr>
                                    <m:t>𝑇𝐸𝑆</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𝐴𝐶</m:t>
                                  </m:r>
                                </m:sub>
                              </m:sSub>
                              <m:r>
                                <a:rPr lang="it-IT" sz="1400" b="0" i="1" smtClean="0">
                                  <a:latin typeface="Cambria Math" panose="02040503050406030204" pitchFamily="18" charset="0"/>
                                  <a:ea typeface="Cambria Math" panose="02040503050406030204" pitchFamily="18" charset="0"/>
                                </a:rPr>
                                <m:t>          </m:t>
                              </m:r>
                              <m:r>
                                <a:rPr lang="it-IT" sz="1400" i="1">
                                  <a:latin typeface="Cambria Math" panose="02040503050406030204" pitchFamily="18" charset="0"/>
                                </a:rPr>
                                <m:t>𝑐𝑜𝑛𝑡𝑖𝑛𝑢𝑜𝑢𝑠</m:t>
                              </m:r>
                            </m:e>
                          </m:eqArr>
                        </m:e>
                      </m:d>
                    </m:oMath>
                  </m:oMathPara>
                </a14:m>
                <a:endParaRPr lang="en-US" sz="1400" dirty="0"/>
              </a:p>
            </p:txBody>
          </p:sp>
        </mc:Choice>
        <mc:Fallback xmlns="">
          <p:sp>
            <p:nvSpPr>
              <p:cNvPr id="23" name="CasellaDiTesto 22"/>
              <p:cNvSpPr txBox="1">
                <a:spLocks noRot="1" noChangeAspect="1" noMove="1" noResize="1" noEditPoints="1" noAdjustHandles="1" noChangeArrowheads="1" noChangeShapeType="1" noTextEdit="1"/>
              </p:cNvSpPr>
              <p:nvPr/>
            </p:nvSpPr>
            <p:spPr>
              <a:xfrm>
                <a:off x="6167697" y="869198"/>
                <a:ext cx="2241255" cy="797719"/>
              </a:xfrm>
              <a:prstGeom prst="rect">
                <a:avLst/>
              </a:prstGeom>
              <a:blipFill>
                <a:blip r:embed="rId25"/>
                <a:stretch>
                  <a:fillRect/>
                </a:stretch>
              </a:blipFill>
            </p:spPr>
            <p:txBody>
              <a:bodyPr/>
              <a:lstStyle/>
              <a:p>
                <a:r>
                  <a:rPr lang="en-US">
                    <a:noFill/>
                  </a:rPr>
                  <a:t> </a:t>
                </a:r>
              </a:p>
            </p:txBody>
          </p:sp>
        </mc:Fallback>
      </mc:AlternateContent>
      <p:sp>
        <p:nvSpPr>
          <p:cNvPr id="24" name="CasellaDiTesto 23"/>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Decision </a:t>
            </a:r>
            <a:r>
              <a:rPr lang="en-US" sz="2400" b="1" dirty="0">
                <a:latin typeface="Times New Roman" panose="02020603050405020304" pitchFamily="18" charset="0"/>
                <a:cs typeface="Times New Roman" panose="02020603050405020304" pitchFamily="18" charset="0"/>
              </a:rPr>
              <a:t>v</a:t>
            </a:r>
            <a:r>
              <a:rPr lang="en-US" sz="2400" b="1" dirty="0" smtClean="0">
                <a:latin typeface="Times New Roman" panose="02020603050405020304" pitchFamily="18" charset="0"/>
                <a:cs typeface="Times New Roman" panose="02020603050405020304" pitchFamily="18" charset="0"/>
              </a:rPr>
              <a:t>ariables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913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742401" y="3622036"/>
            <a:ext cx="4925247" cy="316765"/>
            <a:chOff x="333448" y="1903960"/>
            <a:chExt cx="4925247" cy="316765"/>
          </a:xfrm>
        </p:grpSpPr>
        <mc:AlternateContent xmlns:mc="http://schemas.openxmlformats.org/markup-compatibility/2006" xmlns:a14="http://schemas.microsoft.com/office/drawing/2010/main">
          <mc:Choice Requires="a14">
            <p:sp>
              <p:nvSpPr>
                <p:cNvPr id="3" name="CasellaDiTesto 2"/>
                <p:cNvSpPr txBox="1"/>
                <p:nvPr/>
              </p:nvSpPr>
              <p:spPr>
                <a:xfrm>
                  <a:off x="333448" y="1903960"/>
                  <a:ext cx="2770694" cy="232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b="0" i="1" smtClean="0">
                                <a:latin typeface="Cambria Math" panose="02040503050406030204" pitchFamily="18" charset="0"/>
                              </a:rPr>
                              <m:t>𝐵𝐸𝑆</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𝐸𝑉</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b="0" i="1" smtClean="0">
                                <a:latin typeface="Cambria Math" panose="02040503050406030204" pitchFamily="18" charset="0"/>
                              </a:rPr>
                              <m:t>𝑔𝑟𝑖𝑑</m:t>
                            </m:r>
                            <m:r>
                              <a:rPr lang="it-IT" sz="1400" i="1">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𝐸𝑉</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𝑃</m:t>
                            </m:r>
                          </m:e>
                          <m:sub>
                            <m:r>
                              <a:rPr lang="it-IT" sz="1400" b="0" i="1" smtClean="0">
                                <a:latin typeface="Cambria Math" panose="02040503050406030204" pitchFamily="18" charset="0"/>
                              </a:rPr>
                              <m:t>𝑒𝑙</m:t>
                            </m:r>
                            <m:r>
                              <a:rPr lang="it-IT" sz="1400" b="0" i="1" smtClean="0">
                                <a:latin typeface="Cambria Math" panose="02040503050406030204" pitchFamily="18" charset="0"/>
                              </a:rPr>
                              <m:t>,</m:t>
                            </m:r>
                            <m:r>
                              <a:rPr lang="it-IT" sz="1400" b="0" i="1" smtClean="0">
                                <a:latin typeface="Cambria Math" panose="02040503050406030204" pitchFamily="18" charset="0"/>
                              </a:rPr>
                              <m:t>𝐸𝑉</m:t>
                            </m:r>
                            <m:r>
                              <a:rPr lang="it-IT" sz="1400" b="0" i="1" smtClean="0">
                                <a:latin typeface="Cambria Math" panose="02040503050406030204" pitchFamily="18" charset="0"/>
                              </a:rPr>
                              <m:t>,</m:t>
                            </m:r>
                            <m:r>
                              <a:rPr lang="it-IT" sz="1400" b="0" i="1" smtClean="0">
                                <a:latin typeface="Cambria Math" panose="02040503050406030204" pitchFamily="18" charset="0"/>
                              </a:rPr>
                              <m:t>𝑡</m:t>
                            </m:r>
                          </m:sub>
                        </m:sSub>
                      </m:oMath>
                    </m:oMathPara>
                  </a14:m>
                  <a:endParaRPr lang="en-US" sz="1400" dirty="0"/>
                </a:p>
              </p:txBody>
            </p:sp>
          </mc:Choice>
          <mc:Fallback xmlns="">
            <p:sp>
              <p:nvSpPr>
                <p:cNvPr id="19" name="CasellaDiTesto 18"/>
                <p:cNvSpPr txBox="1">
                  <a:spLocks noRot="1" noChangeAspect="1" noMove="1" noResize="1" noEditPoints="1" noAdjustHandles="1" noChangeArrowheads="1" noChangeShapeType="1" noTextEdit="1"/>
                </p:cNvSpPr>
                <p:nvPr/>
              </p:nvSpPr>
              <p:spPr>
                <a:xfrm>
                  <a:off x="333448" y="1903960"/>
                  <a:ext cx="2770694" cy="232949"/>
                </a:xfrm>
                <a:prstGeom prst="rect">
                  <a:avLst/>
                </a:prstGeom>
                <a:blipFill>
                  <a:blip r:embed="rId2"/>
                  <a:stretch>
                    <a:fillRect l="-1099" b="-23077"/>
                  </a:stretch>
                </a:blipFill>
              </p:spPr>
              <p:txBody>
                <a:bodyPr/>
                <a:lstStyle/>
                <a:p>
                  <a:r>
                    <a:rPr lang="en-US">
                      <a:noFill/>
                    </a:rPr>
                    <a:t> </a:t>
                  </a:r>
                </a:p>
              </p:txBody>
            </p:sp>
          </mc:Fallback>
        </mc:AlternateContent>
        <p:sp>
          <p:nvSpPr>
            <p:cNvPr id="4" name="CasellaDiTesto 3"/>
            <p:cNvSpPr txBox="1"/>
            <p:nvPr/>
          </p:nvSpPr>
          <p:spPr>
            <a:xfrm>
              <a:off x="3771941" y="1912948"/>
              <a:ext cx="1486754" cy="307777"/>
            </a:xfrm>
            <a:prstGeom prst="rect">
              <a:avLst/>
            </a:prstGeom>
            <a:noFill/>
          </p:spPr>
          <p:txBody>
            <a:bodyPr wrap="none" rtlCol="0">
              <a:spAutoFit/>
            </a:bodyPr>
            <a:lstStyle/>
            <a:p>
              <a:r>
                <a:rPr lang="en-US" sz="1400" b="1" dirty="0" smtClean="0">
                  <a:latin typeface="Cambria" panose="02040503050406030204" pitchFamily="18" charset="0"/>
                  <a:ea typeface="Cambria" panose="02040503050406030204" pitchFamily="18" charset="0"/>
                </a:rPr>
                <a:t>EV load balance</a:t>
              </a:r>
              <a:endParaRPr lang="en-US" sz="1400" b="1" dirty="0">
                <a:latin typeface="Cambria" panose="02040503050406030204" pitchFamily="18" charset="0"/>
                <a:ea typeface="Cambria" panose="02040503050406030204" pitchFamily="18" charset="0"/>
              </a:endParaRPr>
            </a:p>
          </p:txBody>
        </p:sp>
        <p:cxnSp>
          <p:nvCxnSpPr>
            <p:cNvPr id="5" name="Connettore 2 4"/>
            <p:cNvCxnSpPr/>
            <p:nvPr/>
          </p:nvCxnSpPr>
          <p:spPr>
            <a:xfrm flipH="1" flipV="1">
              <a:off x="3296504" y="2072936"/>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6" name="Gruppo 5"/>
          <p:cNvGrpSpPr/>
          <p:nvPr/>
        </p:nvGrpSpPr>
        <p:grpSpPr>
          <a:xfrm>
            <a:off x="742401" y="1994658"/>
            <a:ext cx="8046260" cy="307777"/>
            <a:chOff x="333448" y="1038337"/>
            <a:chExt cx="8046260" cy="307777"/>
          </a:xfrm>
        </p:grpSpPr>
        <mc:AlternateContent xmlns:mc="http://schemas.openxmlformats.org/markup-compatibility/2006" xmlns:a14="http://schemas.microsoft.com/office/drawing/2010/main">
          <mc:Choice Requires="a14">
            <p:sp>
              <p:nvSpPr>
                <p:cNvPr id="7" name="CasellaDiTesto 6"/>
                <p:cNvSpPr txBox="1"/>
                <p:nvPr/>
              </p:nvSpPr>
              <p:spPr>
                <a:xfrm>
                  <a:off x="333448" y="1079791"/>
                  <a:ext cx="5691751"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b="0" i="1" smtClean="0">
                                <a:latin typeface="Cambria Math" panose="02040503050406030204" pitchFamily="18" charset="0"/>
                              </a:rPr>
                              <m:t>𝑡h</m:t>
                            </m:r>
                            <m:r>
                              <a:rPr lang="it-IT" sz="1400" i="1">
                                <a:latin typeface="Cambria Math" panose="02040503050406030204" pitchFamily="18" charset="0"/>
                              </a:rPr>
                              <m:t>,</m:t>
                            </m:r>
                            <m:r>
                              <a:rPr lang="it-IT" sz="1400" b="0" i="1" smtClean="0">
                                <a:latin typeface="Cambria Math" panose="02040503050406030204" pitchFamily="18" charset="0"/>
                              </a:rPr>
                              <m:t>𝐶𝐻𝑃</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𝑇𝐸𝑆</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b="0" i="1" smtClean="0">
                                <a:latin typeface="Cambria Math" panose="02040503050406030204" pitchFamily="18" charset="0"/>
                              </a:rPr>
                              <m:t>𝑡h</m:t>
                            </m:r>
                            <m:r>
                              <a:rPr lang="it-IT" sz="1400" b="0" i="1" smtClean="0">
                                <a:latin typeface="Cambria Math" panose="02040503050406030204" pitchFamily="18" charset="0"/>
                              </a:rPr>
                              <m:t>,</m:t>
                            </m:r>
                            <m:r>
                              <a:rPr lang="it-IT" sz="1400" b="0" i="1" smtClean="0">
                                <a:latin typeface="Cambria Math" panose="02040503050406030204" pitchFamily="18" charset="0"/>
                              </a:rPr>
                              <m:t>𝐴𝑆𝐻𝑃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𝑃</m:t>
                            </m:r>
                          </m:e>
                          <m:sub>
                            <m:r>
                              <a:rPr lang="it-IT" sz="1400" b="0" i="1" smtClean="0">
                                <a:latin typeface="Cambria Math" panose="02040503050406030204" pitchFamily="18" charset="0"/>
                              </a:rPr>
                              <m:t>𝑡h</m:t>
                            </m:r>
                            <m:r>
                              <a:rPr lang="it-IT" sz="1400" b="0" i="1" smtClean="0">
                                <a:latin typeface="Cambria Math" panose="02040503050406030204" pitchFamily="18" charset="0"/>
                              </a:rPr>
                              <m:t>,</m:t>
                            </m:r>
                            <m:r>
                              <a:rPr lang="it-IT" sz="1400" b="0" i="1" smtClean="0">
                                <a:latin typeface="Cambria Math" panose="02040503050406030204" pitchFamily="18" charset="0"/>
                              </a:rPr>
                              <m:t>𝑙𝑜𝑎𝑑</m:t>
                            </m:r>
                            <m:r>
                              <a:rPr lang="it-IT" sz="1400" b="0" i="1" smtClean="0">
                                <a:latin typeface="Cambria Math" panose="02040503050406030204" pitchFamily="18" charset="0"/>
                              </a:rPr>
                              <m:t>,</m:t>
                            </m:r>
                            <m:r>
                              <a:rPr lang="it-IT" sz="1400" b="0" i="1" smtClean="0">
                                <a:latin typeface="Cambria Math" panose="02040503050406030204" pitchFamily="18" charset="0"/>
                              </a:rPr>
                              <m:t>𝑡</m:t>
                            </m:r>
                          </m:sub>
                        </m:sSub>
                        <m:r>
                          <a:rPr lang="it-IT" sz="1400" b="0" i="1" smtClean="0">
                            <a:latin typeface="Cambria Math" panose="02040503050406030204" pitchFamily="18" charset="0"/>
                          </a:rPr>
                          <m:t>               </m:t>
                        </m:r>
                        <m:r>
                          <a:rPr lang="it-IT" sz="1400" b="0" i="1" smtClean="0">
                            <a:latin typeface="Cambria Math" panose="02040503050406030204" pitchFamily="18" charset="0"/>
                            <a:ea typeface="Cambria Math" panose="02040503050406030204" pitchFamily="18" charset="0"/>
                          </a:rPr>
                          <m:t>∀ </m:t>
                        </m:r>
                        <m:r>
                          <a:rPr lang="it-IT" sz="1400" b="0" i="1" smtClean="0">
                            <a:latin typeface="Cambria Math" panose="02040503050406030204" pitchFamily="18" charset="0"/>
                            <a:ea typeface="Cambria Math" panose="02040503050406030204" pitchFamily="18" charset="0"/>
                          </a:rPr>
                          <m:t>𝑡</m:t>
                        </m:r>
                        <m:r>
                          <a:rPr lang="it-IT" sz="1400" b="0" i="1" smtClean="0">
                            <a:latin typeface="Cambria Math" panose="02040503050406030204" pitchFamily="18" charset="0"/>
                          </a:rPr>
                          <m:t> </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𝑇</m:t>
                        </m:r>
                        <m:r>
                          <a:rPr lang="it-IT" sz="1400" b="0" i="1" smtClean="0">
                            <a:latin typeface="Cambria Math" panose="02040503050406030204" pitchFamily="18" charset="0"/>
                          </a:rPr>
                          <m:t>           </m:t>
                        </m:r>
                      </m:oMath>
                    </m:oMathPara>
                  </a14:m>
                  <a:endParaRPr lang="en-US" sz="1400" dirty="0"/>
                </a:p>
              </p:txBody>
            </p:sp>
          </mc:Choice>
          <mc:Fallback xmlns="">
            <p:sp>
              <p:nvSpPr>
                <p:cNvPr id="48" name="CasellaDiTesto 47"/>
                <p:cNvSpPr txBox="1">
                  <a:spLocks noRot="1" noChangeAspect="1" noMove="1" noResize="1" noEditPoints="1" noAdjustHandles="1" noChangeArrowheads="1" noChangeShapeType="1" noTextEdit="1"/>
                </p:cNvSpPr>
                <p:nvPr/>
              </p:nvSpPr>
              <p:spPr>
                <a:xfrm>
                  <a:off x="333448" y="1079791"/>
                  <a:ext cx="5691751" cy="224870"/>
                </a:xfrm>
                <a:prstGeom prst="rect">
                  <a:avLst/>
                </a:prstGeom>
                <a:blipFill>
                  <a:blip r:embed="rId3"/>
                  <a:stretch>
                    <a:fillRect l="-214" b="-13514"/>
                  </a:stretch>
                </a:blipFill>
              </p:spPr>
              <p:txBody>
                <a:bodyPr/>
                <a:lstStyle/>
                <a:p>
                  <a:r>
                    <a:rPr lang="en-US">
                      <a:noFill/>
                    </a:rPr>
                    <a:t> </a:t>
                  </a:r>
                </a:p>
              </p:txBody>
            </p:sp>
          </mc:Fallback>
        </mc:AlternateContent>
        <p:sp>
          <p:nvSpPr>
            <p:cNvPr id="8" name="CasellaDiTesto 7"/>
            <p:cNvSpPr txBox="1"/>
            <p:nvPr/>
          </p:nvSpPr>
          <p:spPr>
            <a:xfrm>
              <a:off x="6397627" y="1038337"/>
              <a:ext cx="1982081" cy="307777"/>
            </a:xfrm>
            <a:prstGeom prst="rect">
              <a:avLst/>
            </a:prstGeom>
            <a:noFill/>
          </p:spPr>
          <p:txBody>
            <a:bodyPr wrap="none" rtlCol="0">
              <a:spAutoFit/>
            </a:bodyPr>
            <a:lstStyle/>
            <a:p>
              <a:r>
                <a:rPr lang="en-US" sz="1400" b="1" dirty="0" smtClean="0">
                  <a:latin typeface="Cambria" panose="02040503050406030204" pitchFamily="18" charset="0"/>
                  <a:ea typeface="Cambria" panose="02040503050406030204" pitchFamily="18" charset="0"/>
                </a:rPr>
                <a:t>Thermal load balance</a:t>
              </a:r>
              <a:endParaRPr lang="en-US" sz="1400" b="1" dirty="0">
                <a:latin typeface="Cambria" panose="02040503050406030204" pitchFamily="18" charset="0"/>
                <a:ea typeface="Cambria" panose="02040503050406030204" pitchFamily="18" charset="0"/>
              </a:endParaRPr>
            </a:p>
          </p:txBody>
        </p:sp>
        <p:cxnSp>
          <p:nvCxnSpPr>
            <p:cNvPr id="9" name="Connettore 2 8"/>
            <p:cNvCxnSpPr/>
            <p:nvPr/>
          </p:nvCxnSpPr>
          <p:spPr>
            <a:xfrm flipH="1" flipV="1">
              <a:off x="5701199" y="1204454"/>
              <a:ext cx="64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0" name="Gruppo 9"/>
          <p:cNvGrpSpPr/>
          <p:nvPr/>
        </p:nvGrpSpPr>
        <p:grpSpPr>
          <a:xfrm>
            <a:off x="742401" y="2793825"/>
            <a:ext cx="6622846" cy="308733"/>
            <a:chOff x="333448" y="1524914"/>
            <a:chExt cx="6622846" cy="308733"/>
          </a:xfrm>
        </p:grpSpPr>
        <mc:AlternateContent xmlns:mc="http://schemas.openxmlformats.org/markup-compatibility/2006" xmlns:a14="http://schemas.microsoft.com/office/drawing/2010/main">
          <mc:Choice Requires="a14">
            <p:sp>
              <p:nvSpPr>
                <p:cNvPr id="11" name="CasellaDiTesto 10"/>
                <p:cNvSpPr txBox="1"/>
                <p:nvPr/>
              </p:nvSpPr>
              <p:spPr>
                <a:xfrm>
                  <a:off x="333448" y="1524914"/>
                  <a:ext cx="4469237"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b="0" i="1" smtClean="0">
                                <a:latin typeface="Cambria Math" panose="02040503050406030204" pitchFamily="18" charset="0"/>
                              </a:rPr>
                              <m:t>𝑐𝑜𝑜𝑙</m:t>
                            </m:r>
                            <m:r>
                              <a:rPr lang="it-IT" sz="1400" i="1">
                                <a:latin typeface="Cambria Math" panose="02040503050406030204" pitchFamily="18" charset="0"/>
                              </a:rPr>
                              <m:t>,</m:t>
                            </m:r>
                            <m:r>
                              <a:rPr lang="it-IT" sz="1400" b="0" i="1" smtClean="0">
                                <a:latin typeface="Cambria Math" panose="02040503050406030204" pitchFamily="18" charset="0"/>
                              </a:rPr>
                              <m:t>𝐴𝐶</m:t>
                            </m:r>
                            <m:r>
                              <a:rPr lang="it-IT" sz="1400" b="0" i="1" smtClean="0">
                                <a:latin typeface="Cambria Math" panose="02040503050406030204" pitchFamily="18" charset="0"/>
                              </a:rPr>
                              <m:t>,</m:t>
                            </m:r>
                            <m:r>
                              <a:rPr lang="it-IT" sz="1400" b="0" i="1" smtClean="0">
                                <a:latin typeface="Cambria Math" panose="02040503050406030204" pitchFamily="18" charset="0"/>
                              </a:rPr>
                              <m:t>𝑡</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b="0" i="1" smtClean="0">
                                <a:latin typeface="Cambria Math" panose="02040503050406030204" pitchFamily="18" charset="0"/>
                              </a:rPr>
                              <m:t>𝑐𝑜𝑜𝑙</m:t>
                            </m:r>
                            <m:r>
                              <a:rPr lang="it-IT" sz="1400" b="0" i="1" smtClean="0">
                                <a:latin typeface="Cambria Math" panose="02040503050406030204" pitchFamily="18" charset="0"/>
                              </a:rPr>
                              <m:t>,</m:t>
                            </m:r>
                            <m:r>
                              <a:rPr lang="it-IT" sz="1400" b="0" i="1" smtClean="0">
                                <a:latin typeface="Cambria Math" panose="02040503050406030204" pitchFamily="18" charset="0"/>
                              </a:rPr>
                              <m:t>𝐴𝑆𝐻𝑃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𝑃</m:t>
                            </m:r>
                          </m:e>
                          <m:sub>
                            <m:r>
                              <a:rPr lang="it-IT" sz="1400" b="0" i="1" smtClean="0">
                                <a:latin typeface="Cambria Math" panose="02040503050406030204" pitchFamily="18" charset="0"/>
                              </a:rPr>
                              <m:t>𝑐𝑜𝑜𝑙</m:t>
                            </m:r>
                            <m:r>
                              <a:rPr lang="it-IT" sz="1400" b="0" i="1" smtClean="0">
                                <a:latin typeface="Cambria Math" panose="02040503050406030204" pitchFamily="18" charset="0"/>
                              </a:rPr>
                              <m:t>,</m:t>
                            </m:r>
                            <m:r>
                              <a:rPr lang="it-IT" sz="1400" b="0" i="1" smtClean="0">
                                <a:latin typeface="Cambria Math" panose="02040503050406030204" pitchFamily="18" charset="0"/>
                              </a:rPr>
                              <m:t>𝑙𝑜𝑎𝑑</m:t>
                            </m:r>
                            <m:r>
                              <a:rPr lang="it-IT" sz="1400" b="0" i="1" smtClean="0">
                                <a:latin typeface="Cambria Math" panose="02040503050406030204" pitchFamily="18" charset="0"/>
                              </a:rPr>
                              <m:t>,</m:t>
                            </m:r>
                            <m:r>
                              <a:rPr lang="it-IT" sz="1400" b="0" i="1" smtClean="0">
                                <a:latin typeface="Cambria Math" panose="02040503050406030204" pitchFamily="18" charset="0"/>
                              </a:rPr>
                              <m:t>𝑡</m:t>
                            </m:r>
                          </m:sub>
                        </m:sSub>
                        <m:r>
                          <a:rPr lang="it-IT" sz="1400" b="0" i="1" smtClean="0">
                            <a:latin typeface="Cambria Math" panose="02040503050406030204" pitchFamily="18" charset="0"/>
                          </a:rPr>
                          <m:t>               </m:t>
                        </m:r>
                        <m:r>
                          <a:rPr lang="it-IT" sz="1400" b="0" i="1" smtClean="0">
                            <a:latin typeface="Cambria Math" panose="02040503050406030204" pitchFamily="18" charset="0"/>
                            <a:ea typeface="Cambria Math" panose="02040503050406030204" pitchFamily="18" charset="0"/>
                          </a:rPr>
                          <m:t>∀ </m:t>
                        </m:r>
                        <m:r>
                          <a:rPr lang="it-IT" sz="1400" b="0" i="1" smtClean="0">
                            <a:latin typeface="Cambria Math" panose="02040503050406030204" pitchFamily="18" charset="0"/>
                            <a:ea typeface="Cambria Math" panose="02040503050406030204" pitchFamily="18" charset="0"/>
                          </a:rPr>
                          <m:t>𝑡</m:t>
                        </m:r>
                        <m:r>
                          <a:rPr lang="it-IT" sz="1400" b="0" i="1" smtClean="0">
                            <a:latin typeface="Cambria Math" panose="02040503050406030204" pitchFamily="18" charset="0"/>
                          </a:rPr>
                          <m:t> </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𝑇</m:t>
                        </m:r>
                        <m:r>
                          <a:rPr lang="it-IT" sz="1400" b="0" i="1" smtClean="0">
                            <a:latin typeface="Cambria Math" panose="02040503050406030204" pitchFamily="18" charset="0"/>
                          </a:rPr>
                          <m:t>           </m:t>
                        </m:r>
                      </m:oMath>
                    </m:oMathPara>
                  </a14:m>
                  <a:endParaRPr lang="en-US" sz="1400" dirty="0"/>
                </a:p>
              </p:txBody>
            </p:sp>
          </mc:Choice>
          <mc:Fallback xmlns="">
            <p:sp>
              <p:nvSpPr>
                <p:cNvPr id="49" name="CasellaDiTesto 48"/>
                <p:cNvSpPr txBox="1">
                  <a:spLocks noRot="1" noChangeAspect="1" noMove="1" noResize="1" noEditPoints="1" noAdjustHandles="1" noChangeArrowheads="1" noChangeShapeType="1" noTextEdit="1"/>
                </p:cNvSpPr>
                <p:nvPr/>
              </p:nvSpPr>
              <p:spPr>
                <a:xfrm>
                  <a:off x="333448" y="1524914"/>
                  <a:ext cx="4469237" cy="224870"/>
                </a:xfrm>
                <a:prstGeom prst="rect">
                  <a:avLst/>
                </a:prstGeom>
                <a:blipFill>
                  <a:blip r:embed="rId4"/>
                  <a:stretch>
                    <a:fillRect b="-10811"/>
                  </a:stretch>
                </a:blipFill>
              </p:spPr>
              <p:txBody>
                <a:bodyPr/>
                <a:lstStyle/>
                <a:p>
                  <a:r>
                    <a:rPr lang="en-US">
                      <a:noFill/>
                    </a:rPr>
                    <a:t> </a:t>
                  </a:r>
                </a:p>
              </p:txBody>
            </p:sp>
          </mc:Fallback>
        </mc:AlternateContent>
        <p:sp>
          <p:nvSpPr>
            <p:cNvPr id="12" name="CasellaDiTesto 11"/>
            <p:cNvSpPr txBox="1"/>
            <p:nvPr/>
          </p:nvSpPr>
          <p:spPr>
            <a:xfrm>
              <a:off x="5066802" y="1525870"/>
              <a:ext cx="1889492" cy="307777"/>
            </a:xfrm>
            <a:prstGeom prst="rect">
              <a:avLst/>
            </a:prstGeom>
            <a:noFill/>
          </p:spPr>
          <p:txBody>
            <a:bodyPr wrap="none" rtlCol="0">
              <a:spAutoFit/>
            </a:bodyPr>
            <a:lstStyle/>
            <a:p>
              <a:r>
                <a:rPr lang="en-US" sz="1400" b="1" dirty="0" smtClean="0">
                  <a:latin typeface="Cambria" panose="02040503050406030204" pitchFamily="18" charset="0"/>
                  <a:ea typeface="Cambria" panose="02040503050406030204" pitchFamily="18" charset="0"/>
                </a:rPr>
                <a:t>Cooling load balance</a:t>
              </a:r>
              <a:endParaRPr lang="en-US" sz="1400" b="1" dirty="0">
                <a:latin typeface="Cambria" panose="02040503050406030204" pitchFamily="18" charset="0"/>
                <a:ea typeface="Cambria" panose="02040503050406030204" pitchFamily="18" charset="0"/>
              </a:endParaRPr>
            </a:p>
          </p:txBody>
        </p:sp>
        <p:cxnSp>
          <p:nvCxnSpPr>
            <p:cNvPr id="13" name="Connettore 2 12"/>
            <p:cNvCxnSpPr/>
            <p:nvPr/>
          </p:nvCxnSpPr>
          <p:spPr>
            <a:xfrm flipH="1" flipV="1">
              <a:off x="4450846" y="1681121"/>
              <a:ext cx="64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4" name="Gruppo 13"/>
          <p:cNvGrpSpPr/>
          <p:nvPr/>
        </p:nvGrpSpPr>
        <p:grpSpPr>
          <a:xfrm>
            <a:off x="742401" y="1228192"/>
            <a:ext cx="9867707" cy="307777"/>
            <a:chOff x="348741" y="639051"/>
            <a:chExt cx="9867707" cy="307777"/>
          </a:xfrm>
        </p:grpSpPr>
        <mc:AlternateContent xmlns:mc="http://schemas.openxmlformats.org/markup-compatibility/2006" xmlns:a14="http://schemas.microsoft.com/office/drawing/2010/main">
          <mc:Choice Requires="a14">
            <p:sp>
              <p:nvSpPr>
                <p:cNvPr id="15" name="CasellaDiTesto 14"/>
                <p:cNvSpPr txBox="1"/>
                <p:nvPr/>
              </p:nvSpPr>
              <p:spPr>
                <a:xfrm>
                  <a:off x="348741" y="677804"/>
                  <a:ext cx="7089826" cy="232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b="0" i="1" smtClean="0">
                                <a:latin typeface="Cambria Math" panose="02040503050406030204" pitchFamily="18" charset="0"/>
                              </a:rPr>
                              <m:t>𝑃</m:t>
                            </m:r>
                          </m:e>
                          <m:sub>
                            <m:r>
                              <a:rPr lang="it-IT" sz="1400" b="0" i="1" smtClean="0">
                                <a:latin typeface="Cambria Math" panose="02040503050406030204" pitchFamily="18" charset="0"/>
                              </a:rPr>
                              <m:t>𝑒𝑙</m:t>
                            </m:r>
                            <m:r>
                              <a:rPr lang="it-IT" sz="1400" b="0" i="1" smtClean="0">
                                <a:latin typeface="Cambria Math" panose="02040503050406030204" pitchFamily="18" charset="0"/>
                              </a:rPr>
                              <m:t>,</m:t>
                            </m:r>
                            <m:r>
                              <a:rPr lang="it-IT" sz="1400" b="0" i="1" smtClean="0">
                                <a:latin typeface="Cambria Math" panose="02040503050406030204" pitchFamily="18" charset="0"/>
                              </a:rPr>
                              <m:t>𝑃𝑉</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𝑙𝑜𝑎𝑑</m:t>
                            </m:r>
                            <m:r>
                              <a:rPr lang="it-IT" sz="1400" b="0" i="1" smtClean="0">
                                <a:latin typeface="Cambria Math" panose="02040503050406030204" pitchFamily="18" charset="0"/>
                              </a:rPr>
                              <m:t>,</m:t>
                            </m:r>
                            <m:r>
                              <a:rPr lang="it-IT" sz="1400" b="0" i="1" smtClean="0">
                                <a:latin typeface="Cambria Math" panose="02040503050406030204" pitchFamily="18" charset="0"/>
                              </a:rPr>
                              <m:t>𝑡</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b="0" i="1" smtClean="0">
                                <a:latin typeface="Cambria Math" panose="02040503050406030204" pitchFamily="18" charset="0"/>
                              </a:rPr>
                              <m:t>𝐶𝐻𝑃</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b="0" i="1" smtClean="0">
                                <a:latin typeface="Cambria Math" panose="02040503050406030204" pitchFamily="18" charset="0"/>
                              </a:rPr>
                              <m:t>𝐵𝐸𝑆</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b="0" i="1" smtClean="0">
                                <a:latin typeface="Cambria Math" panose="02040503050406030204" pitchFamily="18" charset="0"/>
                              </a:rPr>
                              <m:t>𝑔𝑟𝑖𝑑</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𝑃</m:t>
                            </m:r>
                          </m:e>
                          <m:sub>
                            <m:r>
                              <a:rPr lang="it-IT" sz="1400" b="0" i="1" smtClean="0">
                                <a:latin typeface="Cambria Math" panose="02040503050406030204" pitchFamily="18" charset="0"/>
                              </a:rPr>
                              <m:t>𝑒𝑙</m:t>
                            </m:r>
                            <m:r>
                              <a:rPr lang="it-IT" sz="1400" b="0" i="1" smtClean="0">
                                <a:latin typeface="Cambria Math" panose="02040503050406030204" pitchFamily="18" charset="0"/>
                              </a:rPr>
                              <m:t>,</m:t>
                            </m:r>
                            <m:r>
                              <a:rPr lang="it-IT" sz="1400" b="0" i="1" smtClean="0">
                                <a:latin typeface="Cambria Math" panose="02040503050406030204" pitchFamily="18" charset="0"/>
                              </a:rPr>
                              <m:t>𝑙𝑜𝑎𝑑</m:t>
                            </m:r>
                            <m:r>
                              <a:rPr lang="it-IT" sz="1400" b="0" i="1" smtClean="0">
                                <a:latin typeface="Cambria Math" panose="02040503050406030204" pitchFamily="18" charset="0"/>
                              </a:rPr>
                              <m:t>,</m:t>
                            </m:r>
                            <m:r>
                              <a:rPr lang="it-IT" sz="1400" b="0" i="1" smtClean="0">
                                <a:latin typeface="Cambria Math" panose="02040503050406030204" pitchFamily="18" charset="0"/>
                              </a:rPr>
                              <m:t>𝑡</m:t>
                            </m:r>
                          </m:sub>
                        </m:sSub>
                        <m:r>
                          <a:rPr lang="it-IT" sz="1400" b="0" i="1" smtClean="0">
                            <a:latin typeface="Cambria Math" panose="02040503050406030204" pitchFamily="18" charset="0"/>
                          </a:rPr>
                          <m:t>+</m:t>
                        </m:r>
                        <m:sSub>
                          <m:sSubPr>
                            <m:ctrlPr>
                              <a:rPr lang="it-IT"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b="0" i="1" smtClean="0">
                                <a:latin typeface="Cambria Math" panose="02040503050406030204" pitchFamily="18" charset="0"/>
                              </a:rPr>
                              <m:t>𝐷𝑅𝑃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     </m:t>
                        </m:r>
                        <m:r>
                          <a:rPr lang="it-IT" sz="1400" i="1">
                            <a:latin typeface="Cambria Math" panose="02040503050406030204" pitchFamily="18" charset="0"/>
                            <a:ea typeface="Cambria Math" panose="02040503050406030204" pitchFamily="18" charset="0"/>
                          </a:rPr>
                          <m:t>∀ </m:t>
                        </m:r>
                        <m:r>
                          <a:rPr lang="it-IT" sz="1400" i="1">
                            <a:latin typeface="Cambria Math" panose="02040503050406030204" pitchFamily="18" charset="0"/>
                            <a:ea typeface="Cambria Math" panose="02040503050406030204" pitchFamily="18" charset="0"/>
                          </a:rPr>
                          <m:t>𝑡</m:t>
                        </m:r>
                        <m:r>
                          <a:rPr lang="it-IT" sz="1400" i="1">
                            <a:latin typeface="Cambria Math" panose="02040503050406030204" pitchFamily="18" charset="0"/>
                          </a:rPr>
                          <m:t> </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𝑇</m:t>
                        </m:r>
                      </m:oMath>
                    </m:oMathPara>
                  </a14:m>
                  <a:endParaRPr lang="en-US" sz="1400" dirty="0"/>
                </a:p>
              </p:txBody>
            </p:sp>
          </mc:Choice>
          <mc:Fallback xmlns="">
            <p:sp>
              <p:nvSpPr>
                <p:cNvPr id="54" name="CasellaDiTesto 53"/>
                <p:cNvSpPr txBox="1">
                  <a:spLocks noRot="1" noChangeAspect="1" noMove="1" noResize="1" noEditPoints="1" noAdjustHandles="1" noChangeArrowheads="1" noChangeShapeType="1" noTextEdit="1"/>
                </p:cNvSpPr>
                <p:nvPr/>
              </p:nvSpPr>
              <p:spPr>
                <a:xfrm>
                  <a:off x="348741" y="677804"/>
                  <a:ext cx="7089826" cy="232949"/>
                </a:xfrm>
                <a:prstGeom prst="rect">
                  <a:avLst/>
                </a:prstGeom>
                <a:blipFill>
                  <a:blip r:embed="rId5"/>
                  <a:stretch>
                    <a:fillRect l="-86" b="-23684"/>
                  </a:stretch>
                </a:blipFill>
              </p:spPr>
              <p:txBody>
                <a:bodyPr/>
                <a:lstStyle/>
                <a:p>
                  <a:r>
                    <a:rPr lang="en-US">
                      <a:noFill/>
                    </a:rPr>
                    <a:t> </a:t>
                  </a:r>
                </a:p>
              </p:txBody>
            </p:sp>
          </mc:Fallback>
        </mc:AlternateContent>
        <p:sp>
          <p:nvSpPr>
            <p:cNvPr id="16" name="CasellaDiTesto 15"/>
            <p:cNvSpPr txBox="1"/>
            <p:nvPr/>
          </p:nvSpPr>
          <p:spPr>
            <a:xfrm>
              <a:off x="8165437" y="639051"/>
              <a:ext cx="2051011" cy="307777"/>
            </a:xfrm>
            <a:prstGeom prst="rect">
              <a:avLst/>
            </a:prstGeom>
            <a:noFill/>
          </p:spPr>
          <p:txBody>
            <a:bodyPr wrap="none" rtlCol="0">
              <a:spAutoFit/>
            </a:bodyPr>
            <a:lstStyle/>
            <a:p>
              <a:r>
                <a:rPr lang="en-US" sz="1400" b="1" dirty="0" smtClean="0">
                  <a:latin typeface="Cambria" panose="02040503050406030204" pitchFamily="18" charset="0"/>
                  <a:ea typeface="Cambria" panose="02040503050406030204" pitchFamily="18" charset="0"/>
                </a:rPr>
                <a:t>Electrical load balance</a:t>
              </a:r>
              <a:endParaRPr lang="en-US" sz="1400" b="1" dirty="0">
                <a:latin typeface="Cambria" panose="02040503050406030204" pitchFamily="18" charset="0"/>
                <a:ea typeface="Cambria" panose="02040503050406030204" pitchFamily="18" charset="0"/>
              </a:endParaRPr>
            </a:p>
          </p:txBody>
        </p:sp>
        <p:cxnSp>
          <p:nvCxnSpPr>
            <p:cNvPr id="17" name="Connettore 2 16"/>
            <p:cNvCxnSpPr/>
            <p:nvPr/>
          </p:nvCxnSpPr>
          <p:spPr>
            <a:xfrm flipH="1" flipV="1">
              <a:off x="7517437" y="800386"/>
              <a:ext cx="64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8" name="Gruppo 17"/>
          <p:cNvGrpSpPr/>
          <p:nvPr/>
        </p:nvGrpSpPr>
        <p:grpSpPr>
          <a:xfrm>
            <a:off x="742401" y="5014983"/>
            <a:ext cx="8080894" cy="702500"/>
            <a:chOff x="294594" y="2476752"/>
            <a:chExt cx="8080894" cy="702500"/>
          </a:xfrm>
        </p:grpSpPr>
        <mc:AlternateContent xmlns:mc="http://schemas.openxmlformats.org/markup-compatibility/2006" xmlns:a14="http://schemas.microsoft.com/office/drawing/2010/main">
          <mc:Choice Requires="a14">
            <p:sp>
              <p:nvSpPr>
                <p:cNvPr id="19" name="Rettangolo 18"/>
                <p:cNvSpPr/>
                <p:nvPr/>
              </p:nvSpPr>
              <p:spPr>
                <a:xfrm>
                  <a:off x="294594" y="2476752"/>
                  <a:ext cx="1271737" cy="7025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it-IT" sz="1400" b="0" i="1" smtClean="0">
                                <a:latin typeface="Cambria Math" panose="02040503050406030204" pitchFamily="18" charset="0"/>
                                <a:ea typeface="Cambria Math" panose="02040503050406030204" pitchFamily="18" charset="0"/>
                              </a:rPr>
                            </m:ctrlPr>
                          </m:naryPr>
                          <m:sub>
                            <m:r>
                              <m:rPr>
                                <m:brk m:alnAt="23"/>
                              </m:rPr>
                              <a:rPr lang="it-IT" sz="1400" b="0" i="1" smtClean="0">
                                <a:latin typeface="Cambria Math" panose="02040503050406030204" pitchFamily="18" charset="0"/>
                                <a:ea typeface="Cambria Math" panose="02040503050406030204" pitchFamily="18" charset="0"/>
                              </a:rPr>
                              <m:t>𝑡</m:t>
                            </m:r>
                            <m:r>
                              <a:rPr lang="it-IT" sz="1400" b="0" i="1" smtClean="0">
                                <a:latin typeface="Cambria Math" panose="02040503050406030204" pitchFamily="18" charset="0"/>
                                <a:ea typeface="Cambria Math" panose="02040503050406030204" pitchFamily="18" charset="0"/>
                              </a:rPr>
                              <m:t>=1</m:t>
                            </m:r>
                          </m:sub>
                          <m:sup>
                            <m:r>
                              <a:rPr lang="it-IT" sz="1400" b="0" i="1" smtClean="0">
                                <a:latin typeface="Cambria Math" panose="02040503050406030204" pitchFamily="18" charset="0"/>
                                <a:ea typeface="Cambria Math" panose="02040503050406030204" pitchFamily="18" charset="0"/>
                              </a:rPr>
                              <m:t>𝑑𝑎𝑦</m:t>
                            </m:r>
                          </m:sup>
                          <m:e>
                            <m:sSub>
                              <m:sSubPr>
                                <m:ctrlPr>
                                  <a:rPr lang="it-IT"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𝐷𝑅𝑃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=0</m:t>
                            </m:r>
                          </m:e>
                        </m:nary>
                      </m:oMath>
                    </m:oMathPara>
                  </a14:m>
                  <a:endParaRPr lang="en-US" sz="1400" dirty="0"/>
                </a:p>
              </p:txBody>
            </p:sp>
          </mc:Choice>
          <mc:Fallback xmlns="">
            <p:sp>
              <p:nvSpPr>
                <p:cNvPr id="56" name="Rettangolo 55"/>
                <p:cNvSpPr>
                  <a:spLocks noRot="1" noChangeAspect="1" noMove="1" noResize="1" noEditPoints="1" noAdjustHandles="1" noChangeArrowheads="1" noChangeShapeType="1" noTextEdit="1"/>
                </p:cNvSpPr>
                <p:nvPr/>
              </p:nvSpPr>
              <p:spPr>
                <a:xfrm>
                  <a:off x="294594" y="2476752"/>
                  <a:ext cx="1271737" cy="702500"/>
                </a:xfrm>
                <a:prstGeom prst="rect">
                  <a:avLst/>
                </a:prstGeom>
                <a:blipFill>
                  <a:blip r:embed="rId6"/>
                  <a:stretch>
                    <a:fillRect r="-1435"/>
                  </a:stretch>
                </a:blipFill>
              </p:spPr>
              <p:txBody>
                <a:bodyPr/>
                <a:lstStyle/>
                <a:p>
                  <a:r>
                    <a:rPr lang="en-US">
                      <a:noFill/>
                    </a:rPr>
                    <a:t> </a:t>
                  </a:r>
                </a:p>
              </p:txBody>
            </p:sp>
          </mc:Fallback>
        </mc:AlternateContent>
        <p:sp>
          <p:nvSpPr>
            <p:cNvPr id="20" name="Rettangolo 19"/>
            <p:cNvSpPr/>
            <p:nvPr/>
          </p:nvSpPr>
          <p:spPr>
            <a:xfrm>
              <a:off x="2279488" y="2680308"/>
              <a:ext cx="6096000" cy="307777"/>
            </a:xfrm>
            <a:prstGeom prst="rect">
              <a:avLst/>
            </a:prstGeom>
          </p:spPr>
          <p:txBody>
            <a:bodyPr>
              <a:spAutoFit/>
            </a:bodyPr>
            <a:lstStyle/>
            <a:p>
              <a:r>
                <a:rPr lang="en-US" sz="1400" b="1" dirty="0">
                  <a:latin typeface="Cambria" panose="02040503050406030204" pitchFamily="18" charset="0"/>
                  <a:ea typeface="Cambria" panose="02040503050406030204" pitchFamily="18" charset="0"/>
                </a:rPr>
                <a:t>The overall load over a certain time (day=24 h) remains fixed</a:t>
              </a:r>
              <a:endParaRPr lang="en-US" sz="1400" b="1" dirty="0"/>
            </a:p>
          </p:txBody>
        </p:sp>
        <p:cxnSp>
          <p:nvCxnSpPr>
            <p:cNvPr id="21" name="Connettore 2 20"/>
            <p:cNvCxnSpPr/>
            <p:nvPr/>
          </p:nvCxnSpPr>
          <p:spPr>
            <a:xfrm flipH="1" flipV="1">
              <a:off x="1772755" y="2848824"/>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22" name="Gruppo 21"/>
          <p:cNvGrpSpPr/>
          <p:nvPr/>
        </p:nvGrpSpPr>
        <p:grpSpPr>
          <a:xfrm>
            <a:off x="742401" y="4317651"/>
            <a:ext cx="10521700" cy="523220"/>
            <a:chOff x="187194" y="2199202"/>
            <a:chExt cx="10521700" cy="523220"/>
          </a:xfrm>
        </p:grpSpPr>
        <mc:AlternateContent xmlns:mc="http://schemas.openxmlformats.org/markup-compatibility/2006" xmlns:a14="http://schemas.microsoft.com/office/drawing/2010/main">
          <mc:Choice Requires="a14">
            <p:sp>
              <p:nvSpPr>
                <p:cNvPr id="23" name="Rettangolo 22"/>
                <p:cNvSpPr/>
                <p:nvPr/>
              </p:nvSpPr>
              <p:spPr>
                <a:xfrm>
                  <a:off x="187194" y="2246798"/>
                  <a:ext cx="5372174" cy="3247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1400" b="0" i="1" smtClean="0">
                            <a:latin typeface="Cambria Math" panose="02040503050406030204" pitchFamily="18" charset="0"/>
                            <a:ea typeface="Cambria Math" panose="02040503050406030204" pitchFamily="18" charset="0"/>
                          </a:rPr>
                          <m:t>−</m:t>
                        </m:r>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𝐷𝑅𝑃</m:t>
                            </m:r>
                          </m:e>
                          <m:sub>
                            <m:r>
                              <a:rPr lang="it-IT" sz="1400" i="1">
                                <a:latin typeface="Cambria Math" panose="02040503050406030204" pitchFamily="18" charset="0"/>
                                <a:ea typeface="Cambria Math" panose="02040503050406030204" pitchFamily="18" charset="0"/>
                              </a:rPr>
                              <m:t>𝑚𝑎𝑥</m:t>
                            </m:r>
                          </m:sub>
                        </m:sSub>
                        <m:r>
                          <a:rPr lang="it-IT" sz="1400" i="1">
                            <a:latin typeface="Cambria Math" panose="02040503050406030204" pitchFamily="18" charset="0"/>
                            <a:ea typeface="Cambria Math" panose="02040503050406030204" pitchFamily="18" charset="0"/>
                          </a:rPr>
                          <m:t>×</m:t>
                        </m:r>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𝑃</m:t>
                            </m:r>
                          </m:e>
                          <m:sub>
                            <m:r>
                              <a:rPr lang="it-IT" sz="1400" i="1">
                                <a:latin typeface="Cambria Math" panose="02040503050406030204" pitchFamily="18" charset="0"/>
                                <a:ea typeface="Cambria Math" panose="02040503050406030204" pitchFamily="18" charset="0"/>
                              </a:rPr>
                              <m:t>𝑒𝑙</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𝑝𝑒𝑎𝑘</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𝑑𝑎𝑦</m:t>
                            </m:r>
                          </m:sub>
                        </m:sSub>
                        <m:sSub>
                          <m:sSubPr>
                            <m:ctrlPr>
                              <a:rPr lang="it-IT" sz="1400" i="1" smtClean="0">
                                <a:latin typeface="Cambria Math" panose="02040503050406030204" pitchFamily="18" charset="0"/>
                              </a:rPr>
                            </m:ctrlPr>
                          </m:sSubPr>
                          <m:e>
                            <m:r>
                              <a:rPr lang="it-IT" sz="1400" i="1" smtClean="0">
                                <a:latin typeface="Cambria Math" panose="02040503050406030204" pitchFamily="18" charset="0"/>
                                <a:ea typeface="Cambria Math" panose="02040503050406030204" pitchFamily="18" charset="0"/>
                              </a:rPr>
                              <m:t>≤</m:t>
                            </m:r>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𝐷𝑅𝑃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𝐷𝑅𝑃</m:t>
                            </m:r>
                          </m:e>
                          <m:sub>
                            <m:r>
                              <a:rPr lang="it-IT" sz="1400" b="0" i="1" smtClean="0">
                                <a:latin typeface="Cambria Math" panose="02040503050406030204" pitchFamily="18" charset="0"/>
                                <a:ea typeface="Cambria Math" panose="02040503050406030204" pitchFamily="18" charset="0"/>
                              </a:rPr>
                              <m:t>𝑚𝑎𝑥</m:t>
                            </m:r>
                          </m:sub>
                        </m:sSub>
                        <m:r>
                          <a:rPr lang="it-IT" sz="140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𝑃</m:t>
                            </m:r>
                          </m:e>
                          <m:sub>
                            <m:r>
                              <a:rPr lang="it-IT" sz="1400" b="0" i="1" smtClean="0">
                                <a:latin typeface="Cambria Math" panose="02040503050406030204" pitchFamily="18" charset="0"/>
                                <a:ea typeface="Cambria Math" panose="02040503050406030204" pitchFamily="18" charset="0"/>
                              </a:rPr>
                              <m:t>𝑒𝑙</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𝑙𝑜𝑎𝑑</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𝑝𝑒𝑎𝑘</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𝑑𝑎𝑦</m:t>
                            </m:r>
                          </m:sub>
                        </m:sSub>
                      </m:oMath>
                    </m:oMathPara>
                  </a14:m>
                  <a:endParaRPr lang="en-US" sz="1400" dirty="0"/>
                </a:p>
              </p:txBody>
            </p:sp>
          </mc:Choice>
          <mc:Fallback xmlns="">
            <p:sp>
              <p:nvSpPr>
                <p:cNvPr id="55" name="Rettangolo 54"/>
                <p:cNvSpPr>
                  <a:spLocks noRot="1" noChangeAspect="1" noMove="1" noResize="1" noEditPoints="1" noAdjustHandles="1" noChangeArrowheads="1" noChangeShapeType="1" noTextEdit="1"/>
                </p:cNvSpPr>
                <p:nvPr/>
              </p:nvSpPr>
              <p:spPr>
                <a:xfrm>
                  <a:off x="187194" y="2246798"/>
                  <a:ext cx="5372174" cy="324769"/>
                </a:xfrm>
                <a:prstGeom prst="rect">
                  <a:avLst/>
                </a:prstGeom>
                <a:blipFill>
                  <a:blip r:embed="rId7"/>
                  <a:stretch>
                    <a:fillRect b="-1852"/>
                  </a:stretch>
                </a:blipFill>
              </p:spPr>
              <p:txBody>
                <a:bodyPr/>
                <a:lstStyle/>
                <a:p>
                  <a:r>
                    <a:rPr lang="en-US">
                      <a:noFill/>
                    </a:rPr>
                    <a:t> </a:t>
                  </a:r>
                </a:p>
              </p:txBody>
            </p:sp>
          </mc:Fallback>
        </mc:AlternateContent>
        <p:sp>
          <p:nvSpPr>
            <p:cNvPr id="24" name="CasellaDiTesto 23"/>
            <p:cNvSpPr txBox="1"/>
            <p:nvPr/>
          </p:nvSpPr>
          <p:spPr>
            <a:xfrm>
              <a:off x="5973319" y="2199202"/>
              <a:ext cx="4735575" cy="523220"/>
            </a:xfrm>
            <a:prstGeom prst="rect">
              <a:avLst/>
            </a:prstGeom>
            <a:noFill/>
          </p:spPr>
          <p:txBody>
            <a:bodyPr wrap="square" rtlCol="0">
              <a:spAutoFit/>
            </a:bodyPr>
            <a:lstStyle/>
            <a:p>
              <a:pPr algn="ctr"/>
              <a:r>
                <a:rPr lang="en-US" sz="1400" b="1" dirty="0">
                  <a:latin typeface="Cambria" panose="02040503050406030204" pitchFamily="18" charset="0"/>
                  <a:ea typeface="Cambria" panose="02040503050406030204" pitchFamily="18" charset="0"/>
                </a:rPr>
                <a:t>The </a:t>
              </a:r>
              <a:r>
                <a:rPr lang="en-US" sz="1400" b="1" dirty="0" smtClean="0">
                  <a:latin typeface="Cambria" panose="02040503050406030204" pitchFamily="18" charset="0"/>
                  <a:ea typeface="Cambria" panose="02040503050406030204" pitchFamily="18" charset="0"/>
                </a:rPr>
                <a:t>increase/decrease </a:t>
              </a:r>
              <a:r>
                <a:rPr lang="en-US" sz="1400" b="1" dirty="0">
                  <a:latin typeface="Cambria" panose="02040503050406030204" pitchFamily="18" charset="0"/>
                  <a:ea typeface="Cambria" panose="02040503050406030204" pitchFamily="18" charset="0"/>
                </a:rPr>
                <a:t>should be less than </a:t>
              </a:r>
              <a:r>
                <a:rPr lang="en-US" sz="1400" b="1" dirty="0" smtClean="0">
                  <a:latin typeface="Cambria" panose="02040503050406030204" pitchFamily="18" charset="0"/>
                  <a:ea typeface="Cambria" panose="02040503050406030204" pitchFamily="18" charset="0"/>
                </a:rPr>
                <a:t>a % of </a:t>
              </a:r>
              <a:r>
                <a:rPr lang="en-US" sz="1400" b="1" dirty="0">
                  <a:latin typeface="Cambria" panose="02040503050406030204" pitchFamily="18" charset="0"/>
                  <a:ea typeface="Cambria" panose="02040503050406030204" pitchFamily="18" charset="0"/>
                </a:rPr>
                <a:t>the </a:t>
              </a:r>
              <a:r>
                <a:rPr lang="en-US" sz="1400" b="1" dirty="0" smtClean="0">
                  <a:latin typeface="Cambria" panose="02040503050406030204" pitchFamily="18" charset="0"/>
                  <a:ea typeface="Cambria" panose="02040503050406030204" pitchFamily="18" charset="0"/>
                </a:rPr>
                <a:t>daily peak </a:t>
              </a:r>
              <a:r>
                <a:rPr lang="en-US" sz="1400" b="1" dirty="0">
                  <a:latin typeface="Cambria" panose="02040503050406030204" pitchFamily="18" charset="0"/>
                  <a:ea typeface="Cambria" panose="02040503050406030204" pitchFamily="18" charset="0"/>
                </a:rPr>
                <a:t>load (</a:t>
              </a:r>
              <a:r>
                <a:rPr lang="en-US" sz="1400" b="1" i="1" dirty="0" err="1" smtClean="0">
                  <a:latin typeface="Cambria" panose="02040503050406030204" pitchFamily="18" charset="0"/>
                  <a:ea typeface="Cambria" panose="02040503050406030204" pitchFamily="18" charset="0"/>
                </a:rPr>
                <a:t>DRP</a:t>
              </a:r>
              <a:r>
                <a:rPr lang="en-US" sz="1400" b="1" baseline="-25000" dirty="0" err="1" smtClean="0">
                  <a:latin typeface="Cambria" panose="02040503050406030204" pitchFamily="18" charset="0"/>
                  <a:ea typeface="Cambria" panose="02040503050406030204" pitchFamily="18" charset="0"/>
                </a:rPr>
                <a:t>max</a:t>
              </a:r>
              <a:r>
                <a:rPr lang="en-US" sz="1400" b="1" dirty="0" smtClean="0">
                  <a:latin typeface="Cambria" panose="02040503050406030204" pitchFamily="18" charset="0"/>
                  <a:ea typeface="Cambria" panose="02040503050406030204" pitchFamily="18" charset="0"/>
                </a:rPr>
                <a:t>=10%; 20%; 30%)</a:t>
              </a:r>
              <a:endParaRPr lang="en-US" sz="1400" b="1" dirty="0">
                <a:latin typeface="Cambria" panose="02040503050406030204" pitchFamily="18" charset="0"/>
                <a:ea typeface="Cambria" panose="02040503050406030204" pitchFamily="18" charset="0"/>
              </a:endParaRPr>
            </a:p>
          </p:txBody>
        </p:sp>
        <p:cxnSp>
          <p:nvCxnSpPr>
            <p:cNvPr id="25" name="Connettore 2 24"/>
            <p:cNvCxnSpPr/>
            <p:nvPr/>
          </p:nvCxnSpPr>
          <p:spPr>
            <a:xfrm flipH="1" flipV="1">
              <a:off x="5550480" y="2454811"/>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26" name="CasellaDiTesto 25"/>
          <p:cNvSpPr txBox="1"/>
          <p:nvPr/>
        </p:nvSpPr>
        <p:spPr>
          <a:xfrm>
            <a:off x="742401" y="288101"/>
            <a:ext cx="10657889" cy="46166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Problem constraints</a:t>
            </a:r>
          </a:p>
        </p:txBody>
      </p:sp>
    </p:spTree>
    <p:extLst>
      <p:ext uri="{BB962C8B-B14F-4D97-AF65-F5344CB8AC3E}">
        <p14:creationId xmlns:p14="http://schemas.microsoft.com/office/powerpoint/2010/main" val="28218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magine 32"/>
          <p:cNvPicPr>
            <a:picLocks noChangeAspect="1"/>
          </p:cNvPicPr>
          <p:nvPr/>
        </p:nvPicPr>
        <p:blipFill rotWithShape="1">
          <a:blip r:embed="rId3">
            <a:extLst>
              <a:ext uri="{28A0092B-C50C-407E-A947-70E740481C1C}">
                <a14:useLocalDpi xmlns:a14="http://schemas.microsoft.com/office/drawing/2010/main" val="0"/>
              </a:ext>
            </a:extLst>
          </a:blip>
          <a:srcRect t="12451" b="10356"/>
          <a:stretch/>
        </p:blipFill>
        <p:spPr>
          <a:xfrm>
            <a:off x="6481969" y="2064993"/>
            <a:ext cx="5269830" cy="2038056"/>
          </a:xfrm>
          <a:prstGeom prst="rect">
            <a:avLst/>
          </a:prstGeom>
        </p:spPr>
      </p:pic>
      <p:grpSp>
        <p:nvGrpSpPr>
          <p:cNvPr id="35" name="Gruppo 34"/>
          <p:cNvGrpSpPr>
            <a:grpSpLocks noChangeAspect="1"/>
          </p:cNvGrpSpPr>
          <p:nvPr/>
        </p:nvGrpSpPr>
        <p:grpSpPr>
          <a:xfrm>
            <a:off x="1123510" y="1314864"/>
            <a:ext cx="5030266" cy="3312000"/>
            <a:chOff x="7605476" y="828086"/>
            <a:chExt cx="3936726" cy="2592000"/>
          </a:xfrm>
        </p:grpSpPr>
        <p:pic>
          <p:nvPicPr>
            <p:cNvPr id="32" name="Immagine 31"/>
            <p:cNvPicPr>
              <a:picLocks noChangeAspect="1"/>
            </p:cNvPicPr>
            <p:nvPr/>
          </p:nvPicPr>
          <p:blipFill rotWithShape="1">
            <a:blip r:embed="rId4"/>
            <a:srcRect l="21785" t="11490" r="4196" b="7452"/>
            <a:stretch/>
          </p:blipFill>
          <p:spPr>
            <a:xfrm>
              <a:off x="7605476" y="828086"/>
              <a:ext cx="3936726" cy="2592000"/>
            </a:xfrm>
            <a:prstGeom prst="rect">
              <a:avLst/>
            </a:prstGeom>
          </p:spPr>
        </p:pic>
        <p:sp>
          <p:nvSpPr>
            <p:cNvPr id="34" name="Rettangolo 33"/>
            <p:cNvSpPr/>
            <p:nvPr/>
          </p:nvSpPr>
          <p:spPr>
            <a:xfrm>
              <a:off x="10145486" y="1117600"/>
              <a:ext cx="1175657" cy="5950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6" name="CasellaDiTesto 35"/>
          <p:cNvSpPr txBox="1"/>
          <p:nvPr/>
        </p:nvSpPr>
        <p:spPr>
          <a:xfrm>
            <a:off x="6781501" y="4372228"/>
            <a:ext cx="4670766"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Energy consumption in EU households (Source: Eurostat)</a:t>
            </a:r>
            <a:endParaRPr lang="en-US" sz="1400" b="1" dirty="0">
              <a:latin typeface="Times New Roman" panose="02020603050405020304" pitchFamily="18" charset="0"/>
              <a:cs typeface="Times New Roman" panose="02020603050405020304" pitchFamily="18" charset="0"/>
            </a:endParaRPr>
          </a:p>
        </p:txBody>
      </p:sp>
      <p:sp>
        <p:nvSpPr>
          <p:cNvPr id="37" name="CasellaDiTesto 36"/>
          <p:cNvSpPr txBox="1"/>
          <p:nvPr/>
        </p:nvSpPr>
        <p:spPr>
          <a:xfrm>
            <a:off x="1123510" y="4953078"/>
            <a:ext cx="4090608"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Energy consumption by sector in the EU-28, 2016</a:t>
            </a:r>
            <a:endParaRPr lang="en-US" sz="1400" b="1" dirty="0">
              <a:latin typeface="Times New Roman" panose="02020603050405020304" pitchFamily="18" charset="0"/>
              <a:cs typeface="Times New Roman" panose="02020603050405020304" pitchFamily="18" charset="0"/>
            </a:endParaRPr>
          </a:p>
        </p:txBody>
      </p:sp>
      <p:sp>
        <p:nvSpPr>
          <p:cNvPr id="3" name="Rettangolo 2"/>
          <p:cNvSpPr/>
          <p:nvPr/>
        </p:nvSpPr>
        <p:spPr>
          <a:xfrm>
            <a:off x="1783080" y="4626864"/>
            <a:ext cx="182880" cy="175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219874" y="196761"/>
            <a:ext cx="589788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Primary energy </a:t>
            </a:r>
            <a:r>
              <a:rPr lang="en-US" sz="2800" b="1" dirty="0" smtClean="0">
                <a:latin typeface="Times New Roman" panose="02020603050405020304" pitchFamily="18" charset="0"/>
                <a:cs typeface="Times New Roman" panose="02020603050405020304" pitchFamily="18" charset="0"/>
              </a:rPr>
              <a:t>consumption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649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sellaDiTesto 25"/>
          <p:cNvSpPr txBox="1"/>
          <p:nvPr/>
        </p:nvSpPr>
        <p:spPr>
          <a:xfrm>
            <a:off x="742401" y="288101"/>
            <a:ext cx="10657889" cy="46166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Problem constraints</a:t>
            </a:r>
          </a:p>
        </p:txBody>
      </p:sp>
      <p:grpSp>
        <p:nvGrpSpPr>
          <p:cNvPr id="27" name="Gruppo 26"/>
          <p:cNvGrpSpPr/>
          <p:nvPr/>
        </p:nvGrpSpPr>
        <p:grpSpPr>
          <a:xfrm>
            <a:off x="871435" y="936192"/>
            <a:ext cx="6761193" cy="314894"/>
            <a:chOff x="315227" y="3257213"/>
            <a:chExt cx="6761193" cy="314894"/>
          </a:xfrm>
        </p:grpSpPr>
        <mc:AlternateContent xmlns:mc="http://schemas.openxmlformats.org/markup-compatibility/2006" xmlns:a14="http://schemas.microsoft.com/office/drawing/2010/main">
          <mc:Choice Requires="a14">
            <p:sp>
              <p:nvSpPr>
                <p:cNvPr id="28" name="CasellaDiTesto 27"/>
                <p:cNvSpPr txBox="1"/>
                <p:nvPr/>
              </p:nvSpPr>
              <p:spPr>
                <a:xfrm>
                  <a:off x="315227" y="3257213"/>
                  <a:ext cx="4943468" cy="232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𝑃𝑉</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𝑃𝑉</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𝐵𝐸𝑆</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𝑃𝑉</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𝑔𝑟𝑖𝑑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ea typeface="Cambria Math" panose="02040503050406030204" pitchFamily="18" charset="0"/>
                          </a:rPr>
                          <m:t>≤</m:t>
                        </m:r>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𝑃</m:t>
                            </m:r>
                          </m:e>
                          <m:sub>
                            <m:r>
                              <a:rPr lang="it-IT" sz="1400" b="0" i="1" smtClean="0">
                                <a:latin typeface="Cambria Math" panose="02040503050406030204" pitchFamily="18" charset="0"/>
                              </a:rPr>
                              <m:t>𝑒𝑙</m:t>
                            </m:r>
                            <m:r>
                              <a:rPr lang="it-IT" sz="1400" b="0" i="1" smtClean="0">
                                <a:latin typeface="Cambria Math" panose="02040503050406030204" pitchFamily="18" charset="0"/>
                              </a:rPr>
                              <m:t>,</m:t>
                            </m:r>
                            <m:r>
                              <a:rPr lang="it-IT" sz="1400" b="0" i="1" smtClean="0">
                                <a:latin typeface="Cambria Math" panose="02040503050406030204" pitchFamily="18" charset="0"/>
                              </a:rPr>
                              <m:t>𝐸𝑉</m:t>
                            </m:r>
                            <m:r>
                              <a:rPr lang="it-IT" sz="1400" b="0" i="1" smtClean="0">
                                <a:latin typeface="Cambria Math" panose="02040503050406030204" pitchFamily="18" charset="0"/>
                              </a:rPr>
                              <m:t>,</m:t>
                            </m:r>
                            <m:r>
                              <a:rPr lang="it-IT" sz="1400" b="0" i="1" smtClean="0">
                                <a:latin typeface="Cambria Math" panose="02040503050406030204" pitchFamily="18" charset="0"/>
                              </a:rPr>
                              <m:t>𝑡</m:t>
                            </m:r>
                          </m:sub>
                        </m:sSub>
                        <m:r>
                          <a:rPr lang="it-IT" sz="1400" b="0" i="1" smtClean="0">
                            <a:latin typeface="Cambria Math" panose="02040503050406030204" pitchFamily="18" charset="0"/>
                          </a:rPr>
                          <m:t>                          </m:t>
                        </m:r>
                      </m:oMath>
                    </m:oMathPara>
                  </a14:m>
                  <a:endParaRPr lang="en-US" sz="1400" dirty="0"/>
                </a:p>
              </p:txBody>
            </p:sp>
          </mc:Choice>
          <mc:Fallback xmlns="">
            <p:sp>
              <p:nvSpPr>
                <p:cNvPr id="20" name="CasellaDiTesto 19"/>
                <p:cNvSpPr txBox="1">
                  <a:spLocks noRot="1" noChangeAspect="1" noMove="1" noResize="1" noEditPoints="1" noAdjustHandles="1" noChangeArrowheads="1" noChangeShapeType="1" noTextEdit="1"/>
                </p:cNvSpPr>
                <p:nvPr/>
              </p:nvSpPr>
              <p:spPr>
                <a:xfrm>
                  <a:off x="315227" y="3257213"/>
                  <a:ext cx="4943468" cy="232949"/>
                </a:xfrm>
                <a:prstGeom prst="rect">
                  <a:avLst/>
                </a:prstGeom>
                <a:blipFill>
                  <a:blip r:embed="rId2"/>
                  <a:stretch>
                    <a:fillRect l="-370" b="-26316"/>
                  </a:stretch>
                </a:blipFill>
              </p:spPr>
              <p:txBody>
                <a:bodyPr/>
                <a:lstStyle/>
                <a:p>
                  <a:r>
                    <a:rPr lang="en-US">
                      <a:noFill/>
                    </a:rPr>
                    <a:t> </a:t>
                  </a:r>
                </a:p>
              </p:txBody>
            </p:sp>
          </mc:Fallback>
        </mc:AlternateContent>
        <p:sp>
          <p:nvSpPr>
            <p:cNvPr id="29" name="CasellaDiTesto 28"/>
            <p:cNvSpPr txBox="1"/>
            <p:nvPr/>
          </p:nvSpPr>
          <p:spPr>
            <a:xfrm>
              <a:off x="4808427" y="3264330"/>
              <a:ext cx="2267993" cy="307777"/>
            </a:xfrm>
            <a:prstGeom prst="rect">
              <a:avLst/>
            </a:prstGeom>
            <a:noFill/>
          </p:spPr>
          <p:txBody>
            <a:bodyPr wrap="none" rtlCol="0">
              <a:spAutoFit/>
            </a:bodyPr>
            <a:lstStyle/>
            <a:p>
              <a:r>
                <a:rPr lang="en-US" sz="1400" b="1" dirty="0" smtClean="0">
                  <a:solidFill>
                    <a:srgbClr val="00B050"/>
                  </a:solidFill>
                  <a:latin typeface="Cambria" panose="02040503050406030204" pitchFamily="18" charset="0"/>
                  <a:ea typeface="Cambria" panose="02040503050406030204" pitchFamily="18" charset="0"/>
                </a:rPr>
                <a:t>Balance of PV production</a:t>
              </a:r>
              <a:endParaRPr lang="en-US" sz="1400" b="1" dirty="0">
                <a:solidFill>
                  <a:srgbClr val="00B050"/>
                </a:solidFill>
                <a:latin typeface="Cambria" panose="02040503050406030204" pitchFamily="18" charset="0"/>
                <a:ea typeface="Cambria" panose="02040503050406030204" pitchFamily="18" charset="0"/>
              </a:endParaRPr>
            </a:p>
          </p:txBody>
        </p:sp>
        <p:cxnSp>
          <p:nvCxnSpPr>
            <p:cNvPr id="30" name="Connettore 2 29"/>
            <p:cNvCxnSpPr/>
            <p:nvPr/>
          </p:nvCxnSpPr>
          <p:spPr>
            <a:xfrm flipH="1" flipV="1">
              <a:off x="4319018" y="3418939"/>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31" name="Gruppo 30"/>
          <p:cNvGrpSpPr/>
          <p:nvPr/>
        </p:nvGrpSpPr>
        <p:grpSpPr>
          <a:xfrm>
            <a:off x="871435" y="1334922"/>
            <a:ext cx="5422126" cy="311802"/>
            <a:chOff x="308862" y="3583315"/>
            <a:chExt cx="5422126" cy="311802"/>
          </a:xfrm>
        </p:grpSpPr>
        <mc:AlternateContent xmlns:mc="http://schemas.openxmlformats.org/markup-compatibility/2006" xmlns:a14="http://schemas.microsoft.com/office/drawing/2010/main">
          <mc:Choice Requires="a14">
            <p:sp>
              <p:nvSpPr>
                <p:cNvPr id="32" name="CasellaDiTesto 31"/>
                <p:cNvSpPr txBox="1"/>
                <p:nvPr/>
              </p:nvSpPr>
              <p:spPr>
                <a:xfrm>
                  <a:off x="308862" y="3583315"/>
                  <a:ext cx="2444259"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b="0" i="1" smtClean="0">
                                <a:latin typeface="Cambria Math" panose="02040503050406030204" pitchFamily="18" charset="0"/>
                              </a:rPr>
                              <m:t>𝐶𝐻𝑃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𝑖𝑠𝑂𝑁</m:t>
                            </m:r>
                          </m:e>
                          <m:sub>
                            <m:r>
                              <a:rPr lang="it-IT" sz="1400" b="0" i="1" smtClean="0">
                                <a:latin typeface="Cambria Math" panose="02040503050406030204" pitchFamily="18" charset="0"/>
                                <a:ea typeface="Cambria Math" panose="02040503050406030204" pitchFamily="18" charset="0"/>
                              </a:rPr>
                              <m:t>𝑡</m:t>
                            </m:r>
                          </m:sub>
                        </m:sSub>
                        <m:r>
                          <a:rPr lang="it-IT" sz="140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𝑃</m:t>
                            </m:r>
                          </m:e>
                          <m:sub>
                            <m:r>
                              <a:rPr lang="it-IT" sz="1400" b="0" i="1" smtClean="0">
                                <a:latin typeface="Cambria Math" panose="02040503050406030204" pitchFamily="18" charset="0"/>
                                <a:ea typeface="Cambria Math" panose="02040503050406030204" pitchFamily="18" charset="0"/>
                              </a:rPr>
                              <m:t>𝑒𝑙</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𝐶𝐻𝑃</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𝑚𝑎𝑥</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𝑡</m:t>
                            </m:r>
                          </m:sub>
                        </m:sSub>
                      </m:oMath>
                    </m:oMathPara>
                  </a14:m>
                  <a:endParaRPr lang="en-US" sz="1400"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308862" y="3583315"/>
                  <a:ext cx="2444259" cy="224870"/>
                </a:xfrm>
                <a:prstGeom prst="rect">
                  <a:avLst/>
                </a:prstGeom>
                <a:blipFill>
                  <a:blip r:embed="rId3"/>
                  <a:stretch>
                    <a:fillRect l="-1247" b="-10811"/>
                  </a:stretch>
                </a:blipFill>
              </p:spPr>
              <p:txBody>
                <a:bodyPr/>
                <a:lstStyle/>
                <a:p>
                  <a:r>
                    <a:rPr lang="en-US">
                      <a:noFill/>
                    </a:rPr>
                    <a:t> </a:t>
                  </a:r>
                </a:p>
              </p:txBody>
            </p:sp>
          </mc:Fallback>
        </mc:AlternateContent>
        <p:sp>
          <p:nvSpPr>
            <p:cNvPr id="33" name="CasellaDiTesto 32"/>
            <p:cNvSpPr txBox="1"/>
            <p:nvPr/>
          </p:nvSpPr>
          <p:spPr>
            <a:xfrm>
              <a:off x="3372073" y="3587340"/>
              <a:ext cx="2358915" cy="307777"/>
            </a:xfrm>
            <a:prstGeom prst="rect">
              <a:avLst/>
            </a:prstGeom>
            <a:noFill/>
          </p:spPr>
          <p:txBody>
            <a:bodyPr wrap="none" rtlCol="0">
              <a:spAutoFit/>
            </a:bodyPr>
            <a:lstStyle/>
            <a:p>
              <a:r>
                <a:rPr lang="en-US" sz="1400" b="1" dirty="0" smtClean="0">
                  <a:solidFill>
                    <a:srgbClr val="FF0000"/>
                  </a:solidFill>
                  <a:latin typeface="Cambria" panose="02040503050406030204" pitchFamily="18" charset="0"/>
                  <a:ea typeface="Cambria" panose="02040503050406030204" pitchFamily="18" charset="0"/>
                </a:rPr>
                <a:t>Maximum CHP production</a:t>
              </a:r>
              <a:endParaRPr lang="en-US" sz="1400" b="1" dirty="0">
                <a:solidFill>
                  <a:srgbClr val="FF0000"/>
                </a:solidFill>
                <a:latin typeface="Cambria" panose="02040503050406030204" pitchFamily="18" charset="0"/>
                <a:ea typeface="Cambria" panose="02040503050406030204" pitchFamily="18" charset="0"/>
              </a:endParaRPr>
            </a:p>
          </p:txBody>
        </p:sp>
        <p:cxnSp>
          <p:nvCxnSpPr>
            <p:cNvPr id="34" name="Connettore 2 33"/>
            <p:cNvCxnSpPr/>
            <p:nvPr/>
          </p:nvCxnSpPr>
          <p:spPr>
            <a:xfrm flipH="1" flipV="1">
              <a:off x="2873281" y="3745627"/>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35" name="Gruppo 34"/>
          <p:cNvGrpSpPr/>
          <p:nvPr/>
        </p:nvGrpSpPr>
        <p:grpSpPr>
          <a:xfrm>
            <a:off x="875379" y="1814052"/>
            <a:ext cx="5405867" cy="327519"/>
            <a:chOff x="299473" y="3913812"/>
            <a:chExt cx="5405867" cy="327519"/>
          </a:xfrm>
        </p:grpSpPr>
        <mc:AlternateContent xmlns:mc="http://schemas.openxmlformats.org/markup-compatibility/2006" xmlns:a14="http://schemas.microsoft.com/office/drawing/2010/main">
          <mc:Choice Requires="a14">
            <p:sp>
              <p:nvSpPr>
                <p:cNvPr id="36" name="CasellaDiTesto 35"/>
                <p:cNvSpPr txBox="1"/>
                <p:nvPr/>
              </p:nvSpPr>
              <p:spPr>
                <a:xfrm>
                  <a:off x="299473" y="3913812"/>
                  <a:ext cx="2415726"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b="0" i="1" smtClean="0">
                                <a:latin typeface="Cambria Math" panose="02040503050406030204" pitchFamily="18" charset="0"/>
                              </a:rPr>
                              <m:t>𝐶𝐻𝑃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𝑖𝑠𝑂𝑁</m:t>
                            </m:r>
                          </m:e>
                          <m:sub>
                            <m:r>
                              <a:rPr lang="it-IT" sz="1400" b="0" i="1" smtClean="0">
                                <a:latin typeface="Cambria Math" panose="02040503050406030204" pitchFamily="18" charset="0"/>
                                <a:ea typeface="Cambria Math" panose="02040503050406030204" pitchFamily="18" charset="0"/>
                              </a:rPr>
                              <m:t>𝑡</m:t>
                            </m:r>
                          </m:sub>
                        </m:sSub>
                        <m:r>
                          <a:rPr lang="it-IT" sz="140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𝑃</m:t>
                            </m:r>
                          </m:e>
                          <m:sub>
                            <m:r>
                              <a:rPr lang="it-IT" sz="1400" b="0" i="1" smtClean="0">
                                <a:latin typeface="Cambria Math" panose="02040503050406030204" pitchFamily="18" charset="0"/>
                                <a:ea typeface="Cambria Math" panose="02040503050406030204" pitchFamily="18" charset="0"/>
                              </a:rPr>
                              <m:t>𝑒𝑙</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𝐶𝐻𝑃</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𝑚𝑖𝑛</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𝑡</m:t>
                            </m:r>
                          </m:sub>
                        </m:sSub>
                      </m:oMath>
                    </m:oMathPara>
                  </a14:m>
                  <a:endParaRPr lang="en-US" sz="1400" dirty="0"/>
                </a:p>
              </p:txBody>
            </p:sp>
          </mc:Choice>
          <mc:Fallback xmlns="">
            <p:sp>
              <p:nvSpPr>
                <p:cNvPr id="11" name="CasellaDiTesto 10"/>
                <p:cNvSpPr txBox="1">
                  <a:spLocks noRot="1" noChangeAspect="1" noMove="1" noResize="1" noEditPoints="1" noAdjustHandles="1" noChangeArrowheads="1" noChangeShapeType="1" noTextEdit="1"/>
                </p:cNvSpPr>
                <p:nvPr/>
              </p:nvSpPr>
              <p:spPr>
                <a:xfrm>
                  <a:off x="299473" y="3913812"/>
                  <a:ext cx="2415726" cy="224870"/>
                </a:xfrm>
                <a:prstGeom prst="rect">
                  <a:avLst/>
                </a:prstGeom>
                <a:blipFill>
                  <a:blip r:embed="rId4"/>
                  <a:stretch>
                    <a:fillRect l="-1259" b="-13889"/>
                  </a:stretch>
                </a:blipFill>
              </p:spPr>
              <p:txBody>
                <a:bodyPr/>
                <a:lstStyle/>
                <a:p>
                  <a:r>
                    <a:rPr lang="en-US">
                      <a:noFill/>
                    </a:rPr>
                    <a:t> </a:t>
                  </a:r>
                </a:p>
              </p:txBody>
            </p:sp>
          </mc:Fallback>
        </mc:AlternateContent>
        <p:sp>
          <p:nvSpPr>
            <p:cNvPr id="37" name="CasellaDiTesto 36"/>
            <p:cNvSpPr txBox="1"/>
            <p:nvPr/>
          </p:nvSpPr>
          <p:spPr>
            <a:xfrm>
              <a:off x="3372073" y="3933554"/>
              <a:ext cx="2333267" cy="307777"/>
            </a:xfrm>
            <a:prstGeom prst="rect">
              <a:avLst/>
            </a:prstGeom>
            <a:noFill/>
          </p:spPr>
          <p:txBody>
            <a:bodyPr wrap="none" rtlCol="0">
              <a:spAutoFit/>
            </a:bodyPr>
            <a:lstStyle/>
            <a:p>
              <a:r>
                <a:rPr lang="en-US" sz="1400" b="1" dirty="0" smtClean="0">
                  <a:solidFill>
                    <a:srgbClr val="FF0000"/>
                  </a:solidFill>
                  <a:latin typeface="Cambria" panose="02040503050406030204" pitchFamily="18" charset="0"/>
                  <a:ea typeface="Cambria" panose="02040503050406030204" pitchFamily="18" charset="0"/>
                </a:rPr>
                <a:t>Minimum CHP production</a:t>
              </a:r>
              <a:endParaRPr lang="en-US" sz="1400" b="1" dirty="0">
                <a:solidFill>
                  <a:srgbClr val="FF0000"/>
                </a:solidFill>
                <a:latin typeface="Cambria" panose="02040503050406030204" pitchFamily="18" charset="0"/>
                <a:ea typeface="Cambria" panose="02040503050406030204" pitchFamily="18" charset="0"/>
              </a:endParaRPr>
            </a:p>
          </p:txBody>
        </p:sp>
        <p:cxnSp>
          <p:nvCxnSpPr>
            <p:cNvPr id="38" name="Connettore 2 37"/>
            <p:cNvCxnSpPr/>
            <p:nvPr/>
          </p:nvCxnSpPr>
          <p:spPr>
            <a:xfrm flipH="1" flipV="1">
              <a:off x="2850739" y="4094195"/>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39" name="Gruppo 38"/>
          <p:cNvGrpSpPr/>
          <p:nvPr/>
        </p:nvGrpSpPr>
        <p:grpSpPr>
          <a:xfrm>
            <a:off x="871435" y="2334629"/>
            <a:ext cx="3917963" cy="313033"/>
            <a:chOff x="308862" y="4258769"/>
            <a:chExt cx="3917963" cy="313033"/>
          </a:xfrm>
        </p:grpSpPr>
        <mc:AlternateContent xmlns:mc="http://schemas.openxmlformats.org/markup-compatibility/2006" xmlns:a14="http://schemas.microsoft.com/office/drawing/2010/main">
          <mc:Choice Requires="a14">
            <p:sp>
              <p:nvSpPr>
                <p:cNvPr id="40" name="CasellaDiTesto 39"/>
                <p:cNvSpPr txBox="1"/>
                <p:nvPr/>
              </p:nvSpPr>
              <p:spPr>
                <a:xfrm>
                  <a:off x="308862" y="4258769"/>
                  <a:ext cx="206941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i="1" smtClean="0">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𝑖𝑠𝑂𝑁</m:t>
                            </m:r>
                          </m:e>
                          <m:sub>
                            <m:r>
                              <a:rPr lang="it-IT" sz="1400" b="0" i="1" smtClean="0">
                                <a:latin typeface="Cambria Math" panose="02040503050406030204" pitchFamily="18" charset="0"/>
                                <a:ea typeface="Cambria Math" panose="02040503050406030204" pitchFamily="18" charset="0"/>
                              </a:rPr>
                              <m:t>𝑡</m:t>
                            </m:r>
                          </m:sub>
                        </m:sSub>
                        <m:r>
                          <a:rPr lang="it-IT" sz="1400" i="1" smtClean="0">
                            <a:latin typeface="Cambria Math" panose="02040503050406030204" pitchFamily="18" charset="0"/>
                            <a:ea typeface="Cambria Math" panose="02040503050406030204" pitchFamily="18" charset="0"/>
                          </a:rPr>
                          <m:t>−</m:t>
                        </m:r>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𝑖𝑠𝑂𝑁</m:t>
                            </m:r>
                          </m:e>
                          <m:sub>
                            <m:r>
                              <a:rPr lang="it-IT" sz="1400" i="1">
                                <a:latin typeface="Cambria Math" panose="02040503050406030204" pitchFamily="18" charset="0"/>
                                <a:ea typeface="Cambria Math" panose="02040503050406030204" pitchFamily="18" charset="0"/>
                              </a:rPr>
                              <m:t>𝑡</m:t>
                            </m:r>
                            <m:r>
                              <a:rPr lang="it-IT" sz="1400" b="0" i="1" smtClean="0">
                                <a:latin typeface="Cambria Math" panose="02040503050406030204" pitchFamily="18" charset="0"/>
                                <a:ea typeface="Cambria Math" panose="02040503050406030204" pitchFamily="18" charset="0"/>
                              </a:rPr>
                              <m:t>−1</m:t>
                            </m:r>
                          </m:sub>
                        </m:sSub>
                        <m:r>
                          <a:rPr lang="it-IT" sz="140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𝑠𝑡𝑎𝑟𝑡</m:t>
                            </m:r>
                            <m:r>
                              <m:rPr>
                                <m:nor/>
                              </m:rPr>
                              <a:rPr lang="en-US" sz="1400" dirty="0"/>
                              <m:t> </m:t>
                            </m:r>
                          </m:e>
                          <m:sub>
                            <m:r>
                              <a:rPr lang="it-IT" sz="1400" b="0" i="1" smtClean="0">
                                <a:latin typeface="Cambria Math" panose="02040503050406030204" pitchFamily="18" charset="0"/>
                                <a:ea typeface="Cambria Math" panose="02040503050406030204" pitchFamily="18" charset="0"/>
                              </a:rPr>
                              <m:t>𝑡</m:t>
                            </m:r>
                          </m:sub>
                        </m:sSub>
                      </m:oMath>
                    </m:oMathPara>
                  </a14:m>
                  <a:endParaRPr lang="en-US" sz="1400"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308862" y="4258769"/>
                  <a:ext cx="2069413" cy="215444"/>
                </a:xfrm>
                <a:prstGeom prst="rect">
                  <a:avLst/>
                </a:prstGeom>
                <a:blipFill>
                  <a:blip r:embed="rId5"/>
                  <a:stretch>
                    <a:fillRect l="-1770" b="-14286"/>
                  </a:stretch>
                </a:blipFill>
              </p:spPr>
              <p:txBody>
                <a:bodyPr/>
                <a:lstStyle/>
                <a:p>
                  <a:r>
                    <a:rPr lang="en-US">
                      <a:noFill/>
                    </a:rPr>
                    <a:t> </a:t>
                  </a:r>
                </a:p>
              </p:txBody>
            </p:sp>
          </mc:Fallback>
        </mc:AlternateContent>
        <p:sp>
          <p:nvSpPr>
            <p:cNvPr id="41" name="CasellaDiTesto 40"/>
            <p:cNvSpPr txBox="1"/>
            <p:nvPr/>
          </p:nvSpPr>
          <p:spPr>
            <a:xfrm>
              <a:off x="3051503" y="4264025"/>
              <a:ext cx="1175322" cy="307777"/>
            </a:xfrm>
            <a:prstGeom prst="rect">
              <a:avLst/>
            </a:prstGeom>
            <a:noFill/>
          </p:spPr>
          <p:txBody>
            <a:bodyPr wrap="none" rtlCol="0">
              <a:spAutoFit/>
            </a:bodyPr>
            <a:lstStyle/>
            <a:p>
              <a:r>
                <a:rPr lang="en-US" sz="1400" b="1" dirty="0" smtClean="0">
                  <a:solidFill>
                    <a:srgbClr val="FF0000"/>
                  </a:solidFill>
                  <a:latin typeface="Cambria" panose="02040503050406030204" pitchFamily="18" charset="0"/>
                  <a:ea typeface="Cambria" panose="02040503050406030204" pitchFamily="18" charset="0"/>
                </a:rPr>
                <a:t>CHP startup</a:t>
              </a:r>
              <a:endParaRPr lang="en-US" sz="1400" b="1" dirty="0">
                <a:solidFill>
                  <a:srgbClr val="FF0000"/>
                </a:solidFill>
                <a:latin typeface="Cambria" panose="02040503050406030204" pitchFamily="18" charset="0"/>
                <a:ea typeface="Cambria" panose="02040503050406030204" pitchFamily="18" charset="0"/>
              </a:endParaRPr>
            </a:p>
          </p:txBody>
        </p:sp>
        <p:cxnSp>
          <p:nvCxnSpPr>
            <p:cNvPr id="42" name="Connettore 2 41"/>
            <p:cNvCxnSpPr/>
            <p:nvPr/>
          </p:nvCxnSpPr>
          <p:spPr>
            <a:xfrm flipH="1" flipV="1">
              <a:off x="2565395" y="4415478"/>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43" name="Gruppo 42"/>
          <p:cNvGrpSpPr/>
          <p:nvPr/>
        </p:nvGrpSpPr>
        <p:grpSpPr>
          <a:xfrm>
            <a:off x="871435" y="3401272"/>
            <a:ext cx="11162903" cy="311077"/>
            <a:chOff x="280326" y="4666649"/>
            <a:chExt cx="11162903" cy="311077"/>
          </a:xfrm>
        </p:grpSpPr>
        <mc:AlternateContent xmlns:mc="http://schemas.openxmlformats.org/markup-compatibility/2006" xmlns:a14="http://schemas.microsoft.com/office/drawing/2010/main">
          <mc:Choice Requires="a14">
            <p:sp>
              <p:nvSpPr>
                <p:cNvPr id="44" name="CasellaDiTesto 43"/>
                <p:cNvSpPr txBox="1"/>
                <p:nvPr/>
              </p:nvSpPr>
              <p:spPr>
                <a:xfrm>
                  <a:off x="280326" y="4666649"/>
                  <a:ext cx="5157374" cy="232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b="0" i="1" smtClean="0">
                                <a:latin typeface="Cambria Math" panose="02040503050406030204" pitchFamily="18" charset="0"/>
                              </a:rPr>
                              <m:t>𝑓𝑢𝑒𝑙</m:t>
                            </m:r>
                            <m:r>
                              <a:rPr lang="it-IT" sz="1400" i="1">
                                <a:latin typeface="Cambria Math" panose="02040503050406030204" pitchFamily="18" charset="0"/>
                              </a:rPr>
                              <m:t>,</m:t>
                            </m:r>
                            <m:r>
                              <a:rPr lang="it-IT" sz="1400" b="0" i="1" smtClean="0">
                                <a:latin typeface="Cambria Math" panose="02040503050406030204" pitchFamily="18" charset="0"/>
                              </a:rPr>
                              <m:t>𝐶𝐻𝑃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𝑘</m:t>
                            </m:r>
                          </m:e>
                          <m:sub>
                            <m:r>
                              <a:rPr lang="it-IT" sz="1400" b="0" i="1" smtClean="0">
                                <a:latin typeface="Cambria Math" panose="02040503050406030204" pitchFamily="18" charset="0"/>
                                <a:ea typeface="Cambria Math" panose="02040503050406030204" pitchFamily="18" charset="0"/>
                              </a:rPr>
                              <m:t>3</m:t>
                            </m:r>
                          </m:sub>
                        </m:sSub>
                        <m:r>
                          <a:rPr lang="it-IT" sz="1400" i="1" smtClean="0">
                            <a:latin typeface="Cambria Math" panose="02040503050406030204" pitchFamily="18" charset="0"/>
                            <a:ea typeface="Cambria Math" panose="02040503050406030204" pitchFamily="18" charset="0"/>
                          </a:rPr>
                          <m:t>×</m:t>
                        </m:r>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𝑖𝑠𝑂𝑁</m:t>
                            </m:r>
                          </m:e>
                          <m:sub>
                            <m:r>
                              <a:rPr lang="it-IT" sz="1400" i="1">
                                <a:latin typeface="Cambria Math" panose="02040503050406030204" pitchFamily="18" charset="0"/>
                                <a:ea typeface="Cambria Math" panose="02040503050406030204" pitchFamily="18" charset="0"/>
                              </a:rPr>
                              <m:t>𝑡</m:t>
                            </m:r>
                          </m:sub>
                        </m:sSub>
                        <m:r>
                          <a:rPr lang="it-IT" sz="1400" b="0" i="1" smtClean="0">
                            <a:latin typeface="Cambria Math" panose="02040503050406030204" pitchFamily="18" charset="0"/>
                            <a:ea typeface="Cambria Math" panose="02040503050406030204" pitchFamily="18" charset="0"/>
                          </a:rPr>
                          <m:t>+</m:t>
                        </m:r>
                        <m:sSub>
                          <m:sSubPr>
                            <m:ctrlPr>
                              <a:rPr lang="it-IT" sz="1400" b="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𝑘</m:t>
                            </m:r>
                          </m:e>
                          <m:sub>
                            <m:r>
                              <a:rPr lang="it-IT" sz="1400" b="0" i="1" smtClean="0">
                                <a:latin typeface="Cambria Math" panose="02040503050406030204" pitchFamily="18" charset="0"/>
                                <a:ea typeface="Cambria Math" panose="02040503050406030204" pitchFamily="18" charset="0"/>
                              </a:rPr>
                              <m:t>4</m:t>
                            </m:r>
                          </m:sub>
                        </m:sSub>
                        <m:r>
                          <a:rPr lang="it-IT"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𝐶𝐻𝑃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0" smtClean="0">
                            <a:latin typeface="Cambria Math" panose="02040503050406030204" pitchFamily="18" charset="0"/>
                          </a:rPr>
                          <m:t>+</m:t>
                        </m:r>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𝑠𝑡𝑎𝑟𝑡</m:t>
                            </m:r>
                          </m:e>
                          <m:sub>
                            <m:r>
                              <a:rPr lang="it-IT" sz="1400" b="0" i="1" smtClean="0">
                                <a:latin typeface="Cambria Math" panose="02040503050406030204" pitchFamily="18" charset="0"/>
                              </a:rPr>
                              <m:t>𝑡</m:t>
                            </m:r>
                          </m:sub>
                        </m:sSub>
                        <m:r>
                          <a:rPr lang="it-IT" sz="1400" b="0" i="1" smtClean="0">
                            <a:latin typeface="Cambria Math" panose="02040503050406030204" pitchFamily="18" charset="0"/>
                            <a:ea typeface="Cambria Math" panose="02040503050406030204" pitchFamily="18" charset="0"/>
                          </a:rPr>
                          <m:t>×</m:t>
                        </m:r>
                        <m:sSub>
                          <m:sSubPr>
                            <m:ctrlPr>
                              <a:rPr lang="it-IT" sz="1400" b="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𝑃</m:t>
                            </m:r>
                          </m:e>
                          <m:sub>
                            <m:r>
                              <a:rPr lang="it-IT" sz="1400" b="0" i="1" smtClean="0">
                                <a:latin typeface="Cambria Math" panose="02040503050406030204" pitchFamily="18" charset="0"/>
                                <a:ea typeface="Cambria Math" panose="02040503050406030204" pitchFamily="18" charset="0"/>
                              </a:rPr>
                              <m:t>𝑓𝑢𝑒𝑙</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𝐶𝐻𝑃</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𝑠𝑡𝑎𝑟𝑡𝑢𝑝</m:t>
                            </m:r>
                          </m:sub>
                        </m:sSub>
                      </m:oMath>
                    </m:oMathPara>
                  </a14:m>
                  <a:endParaRPr lang="en-US" sz="1400" dirty="0"/>
                </a:p>
              </p:txBody>
            </p:sp>
          </mc:Choice>
          <mc:Fallback xmlns="">
            <p:sp>
              <p:nvSpPr>
                <p:cNvPr id="18" name="CasellaDiTesto 17"/>
                <p:cNvSpPr txBox="1">
                  <a:spLocks noRot="1" noChangeAspect="1" noMove="1" noResize="1" noEditPoints="1" noAdjustHandles="1" noChangeArrowheads="1" noChangeShapeType="1" noTextEdit="1"/>
                </p:cNvSpPr>
                <p:nvPr/>
              </p:nvSpPr>
              <p:spPr>
                <a:xfrm>
                  <a:off x="280326" y="4666649"/>
                  <a:ext cx="5157374" cy="232692"/>
                </a:xfrm>
                <a:prstGeom prst="rect">
                  <a:avLst/>
                </a:prstGeom>
                <a:blipFill>
                  <a:blip r:embed="rId6"/>
                  <a:stretch>
                    <a:fillRect l="-355" b="-23684"/>
                  </a:stretch>
                </a:blipFill>
              </p:spPr>
              <p:txBody>
                <a:bodyPr/>
                <a:lstStyle/>
                <a:p>
                  <a:r>
                    <a:rPr lang="en-US">
                      <a:noFill/>
                    </a:rPr>
                    <a:t> </a:t>
                  </a:r>
                </a:p>
              </p:txBody>
            </p:sp>
          </mc:Fallback>
        </mc:AlternateContent>
        <p:sp>
          <p:nvSpPr>
            <p:cNvPr id="45" name="CasellaDiTesto 44"/>
            <p:cNvSpPr txBox="1"/>
            <p:nvPr/>
          </p:nvSpPr>
          <p:spPr>
            <a:xfrm>
              <a:off x="5912099" y="4669949"/>
              <a:ext cx="5531130" cy="307777"/>
            </a:xfrm>
            <a:prstGeom prst="rect">
              <a:avLst/>
            </a:prstGeom>
            <a:noFill/>
          </p:spPr>
          <p:txBody>
            <a:bodyPr wrap="none" rtlCol="0">
              <a:spAutoFit/>
            </a:bodyPr>
            <a:lstStyle/>
            <a:p>
              <a:r>
                <a:rPr lang="en-US" sz="1400" b="1" dirty="0" smtClean="0">
                  <a:solidFill>
                    <a:srgbClr val="FF0000"/>
                  </a:solidFill>
                  <a:latin typeface="Cambria" panose="02040503050406030204" pitchFamily="18" charset="0"/>
                  <a:ea typeface="Cambria" panose="02040503050406030204" pitchFamily="18" charset="0"/>
                </a:rPr>
                <a:t>CHP fuel consumption as function of power de-rating and startup</a:t>
              </a:r>
              <a:endParaRPr lang="en-US" sz="1400" b="1" dirty="0">
                <a:solidFill>
                  <a:srgbClr val="FF0000"/>
                </a:solidFill>
                <a:latin typeface="Cambria" panose="02040503050406030204" pitchFamily="18" charset="0"/>
                <a:ea typeface="Cambria" panose="02040503050406030204" pitchFamily="18" charset="0"/>
              </a:endParaRPr>
            </a:p>
          </p:txBody>
        </p:sp>
        <p:cxnSp>
          <p:nvCxnSpPr>
            <p:cNvPr id="46" name="Connettore 2 45"/>
            <p:cNvCxnSpPr/>
            <p:nvPr/>
          </p:nvCxnSpPr>
          <p:spPr>
            <a:xfrm flipH="1" flipV="1">
              <a:off x="5437700" y="4831484"/>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47" name="Gruppo 46"/>
          <p:cNvGrpSpPr/>
          <p:nvPr/>
        </p:nvGrpSpPr>
        <p:grpSpPr>
          <a:xfrm>
            <a:off x="871435" y="4459670"/>
            <a:ext cx="10833831" cy="307777"/>
            <a:chOff x="294594" y="5035946"/>
            <a:chExt cx="10833831" cy="307777"/>
          </a:xfrm>
        </p:grpSpPr>
        <mc:AlternateContent xmlns:mc="http://schemas.openxmlformats.org/markup-compatibility/2006" xmlns:a14="http://schemas.microsoft.com/office/drawing/2010/main">
          <mc:Choice Requires="a14">
            <p:sp>
              <p:nvSpPr>
                <p:cNvPr id="48" name="CasellaDiTesto 47"/>
                <p:cNvSpPr txBox="1"/>
                <p:nvPr/>
              </p:nvSpPr>
              <p:spPr>
                <a:xfrm>
                  <a:off x="294594" y="5056111"/>
                  <a:ext cx="7707686" cy="243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b="0" i="1" smtClean="0">
                                <a:latin typeface="Cambria Math" panose="02040503050406030204" pitchFamily="18" charset="0"/>
                              </a:rPr>
                              <m:t>𝑆𝑜𝐶</m:t>
                            </m:r>
                          </m:e>
                          <m:sub>
                            <m:r>
                              <a:rPr lang="it-IT" sz="1400" b="0" i="1" smtClean="0">
                                <a:latin typeface="Cambria Math" panose="02040503050406030204" pitchFamily="18" charset="0"/>
                              </a:rPr>
                              <m:t>𝐵𝐸𝑆</m:t>
                            </m:r>
                            <m:r>
                              <a:rPr lang="it-IT" sz="1400" b="0" i="1" smtClean="0">
                                <a:latin typeface="Cambria Math" panose="02040503050406030204" pitchFamily="18" charset="0"/>
                              </a:rPr>
                              <m:t>,</m:t>
                            </m:r>
                            <m:r>
                              <a:rPr lang="it-IT" sz="1400" b="0" i="1" smtClean="0">
                                <a:latin typeface="Cambria Math" panose="02040503050406030204" pitchFamily="18" charset="0"/>
                              </a:rPr>
                              <m:t>𝑡</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𝑆𝑜𝐶</m:t>
                            </m:r>
                          </m:e>
                          <m:sub>
                            <m:r>
                              <a:rPr lang="it-IT" sz="1400" i="1">
                                <a:latin typeface="Cambria Math" panose="02040503050406030204" pitchFamily="18" charset="0"/>
                              </a:rPr>
                              <m:t>𝐵𝐸𝑆</m:t>
                            </m:r>
                            <m:r>
                              <a:rPr lang="it-IT" sz="1400" i="1">
                                <a:latin typeface="Cambria Math" panose="02040503050406030204" pitchFamily="18" charset="0"/>
                              </a:rPr>
                              <m:t>,</m:t>
                            </m:r>
                            <m:r>
                              <a:rPr lang="it-IT" sz="1400" i="1">
                                <a:latin typeface="Cambria Math" panose="02040503050406030204" pitchFamily="18" charset="0"/>
                              </a:rPr>
                              <m:t>𝑡</m:t>
                            </m:r>
                            <m:r>
                              <a:rPr lang="it-IT" sz="1400" b="0" i="1" smtClean="0">
                                <a:latin typeface="Cambria Math" panose="02040503050406030204" pitchFamily="18" charset="0"/>
                              </a:rPr>
                              <m:t>−1</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𝑃𝑉</m:t>
                            </m:r>
                            <m:r>
                              <a:rPr lang="it-IT" sz="1400" i="1">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𝐵𝐸𝑆</m:t>
                            </m:r>
                            <m:r>
                              <a:rPr lang="it-IT" sz="1400" i="1">
                                <a:latin typeface="Cambria Math" panose="02040503050406030204" pitchFamily="18" charset="0"/>
                              </a:rPr>
                              <m:t>,</m:t>
                            </m:r>
                            <m:r>
                              <a:rPr lang="it-IT" sz="1400" i="1">
                                <a:latin typeface="Cambria Math" panose="02040503050406030204" pitchFamily="18" charset="0"/>
                              </a:rPr>
                              <m:t>𝑡</m:t>
                            </m:r>
                            <m:r>
                              <a:rPr lang="it-IT" sz="1400" b="0" i="1" smtClean="0">
                                <a:latin typeface="Cambria Math" panose="02040503050406030204" pitchFamily="18" charset="0"/>
                              </a:rPr>
                              <m:t>−1</m:t>
                            </m:r>
                          </m:sub>
                        </m:sSub>
                        <m:r>
                          <a:rPr lang="it-IT" sz="140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i="1" smtClean="0">
                                <a:latin typeface="Cambria Math" panose="02040503050406030204" pitchFamily="18" charset="0"/>
                                <a:ea typeface="Cambria Math" panose="02040503050406030204" pitchFamily="18" charset="0"/>
                              </a:rPr>
                              <m:t>𝜂</m:t>
                            </m:r>
                          </m:e>
                          <m:sub>
                            <m:r>
                              <a:rPr lang="it-IT" sz="1400" b="0" i="1" smtClean="0">
                                <a:latin typeface="Cambria Math" panose="02040503050406030204" pitchFamily="18" charset="0"/>
                                <a:ea typeface="Cambria Math" panose="02040503050406030204" pitchFamily="18" charset="0"/>
                              </a:rPr>
                              <m:t>𝐵𝐸𝑆</m:t>
                            </m:r>
                          </m:sub>
                        </m:sSub>
                        <m:r>
                          <a:rPr lang="it-IT" sz="140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𝑡</m:t>
                        </m:r>
                        <m:r>
                          <a:rPr lang="it-IT" sz="1400" b="0" i="1" smtClean="0">
                            <a:latin typeface="Cambria Math" panose="02040503050406030204" pitchFamily="18" charset="0"/>
                            <a:ea typeface="Cambria Math" panose="02040503050406030204" pitchFamily="18" charset="0"/>
                          </a:rPr>
                          <m:t>−</m:t>
                        </m:r>
                        <m:d>
                          <m:dPr>
                            <m:ctrlPr>
                              <a:rPr lang="it-IT" sz="1400" b="0" i="1" smtClean="0">
                                <a:latin typeface="Cambria Math" panose="02040503050406030204" pitchFamily="18" charset="0"/>
                                <a:ea typeface="Cambria Math" panose="02040503050406030204" pitchFamily="18" charset="0"/>
                              </a:rPr>
                            </m:ctrlPr>
                          </m:dPr>
                          <m:e>
                            <m:f>
                              <m:fPr>
                                <m:type m:val="lin"/>
                                <m:ctrlPr>
                                  <a:rPr lang="it-IT" sz="1400" i="1">
                                    <a:latin typeface="Cambria Math" panose="02040503050406030204" pitchFamily="18" charset="0"/>
                                    <a:ea typeface="Cambria Math" panose="02040503050406030204" pitchFamily="18" charset="0"/>
                                  </a:rPr>
                                </m:ctrlPr>
                              </m:fPr>
                              <m:num>
                                <m:r>
                                  <a:rPr lang="it-IT"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𝐵𝐸𝑆</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r>
                                      <a:rPr lang="it-IT" sz="1400" b="0" i="1" smtClean="0">
                                        <a:latin typeface="Cambria Math" panose="02040503050406030204" pitchFamily="18" charset="0"/>
                                      </a:rPr>
                                      <m:t>−1</m:t>
                                    </m:r>
                                  </m:sub>
                                </m:sSub>
                                <m:r>
                                  <a:rPr lang="it-IT" sz="1400" i="1">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𝐵𝐸𝑆</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𝐸𝑉</m:t>
                                    </m:r>
                                    <m:r>
                                      <a:rPr lang="it-IT" sz="1400" i="1">
                                        <a:latin typeface="Cambria Math" panose="02040503050406030204" pitchFamily="18" charset="0"/>
                                      </a:rPr>
                                      <m:t>,</m:t>
                                    </m:r>
                                    <m:r>
                                      <a:rPr lang="it-IT" sz="1400" i="1">
                                        <a:latin typeface="Cambria Math" panose="02040503050406030204" pitchFamily="18" charset="0"/>
                                      </a:rPr>
                                      <m:t>𝑡</m:t>
                                    </m:r>
                                    <m:r>
                                      <a:rPr lang="it-IT" sz="1400" b="0" i="1" smtClean="0">
                                        <a:latin typeface="Cambria Math" panose="02040503050406030204" pitchFamily="18" charset="0"/>
                                      </a:rPr>
                                      <m:t>−1</m:t>
                                    </m:r>
                                  </m:sub>
                                </m:sSub>
                                <m:r>
                                  <a:rPr lang="it-IT" sz="1400" i="1">
                                    <a:latin typeface="Cambria Math" panose="02040503050406030204" pitchFamily="18" charset="0"/>
                                    <a:ea typeface="Cambria Math" panose="02040503050406030204" pitchFamily="18" charset="0"/>
                                  </a:rPr>
                                  <m:t>)</m:t>
                                </m:r>
                                <m:r>
                                  <m:rPr>
                                    <m:nor/>
                                  </m:rPr>
                                  <a:rPr lang="en-US" sz="1400" dirty="0"/>
                                  <m:t> </m:t>
                                </m:r>
                              </m:num>
                              <m:den>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𝜂</m:t>
                                    </m:r>
                                  </m:e>
                                  <m:sub>
                                    <m:r>
                                      <a:rPr lang="it-IT" sz="1400" i="1">
                                        <a:latin typeface="Cambria Math" panose="02040503050406030204" pitchFamily="18" charset="0"/>
                                        <a:ea typeface="Cambria Math" panose="02040503050406030204" pitchFamily="18" charset="0"/>
                                      </a:rPr>
                                      <m:t>𝐵𝐸𝑆</m:t>
                                    </m:r>
                                  </m:sub>
                                </m:sSub>
                              </m:den>
                            </m:f>
                          </m:e>
                        </m:d>
                        <m:r>
                          <a:rPr lang="it-IT" sz="1400" b="0" i="1" smtClean="0">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𝑡</m:t>
                        </m:r>
                      </m:oMath>
                    </m:oMathPara>
                  </a14:m>
                  <a:endParaRPr lang="en-US" sz="14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294594" y="5056111"/>
                  <a:ext cx="7707686" cy="243143"/>
                </a:xfrm>
                <a:prstGeom prst="rect">
                  <a:avLst/>
                </a:prstGeom>
                <a:blipFill>
                  <a:blip r:embed="rId7"/>
                  <a:stretch>
                    <a:fillRect l="-79" t="-132500" b="-207500"/>
                  </a:stretch>
                </a:blipFill>
              </p:spPr>
              <p:txBody>
                <a:bodyPr/>
                <a:lstStyle/>
                <a:p>
                  <a:r>
                    <a:rPr lang="en-US">
                      <a:noFill/>
                    </a:rPr>
                    <a:t> </a:t>
                  </a:r>
                </a:p>
              </p:txBody>
            </p:sp>
          </mc:Fallback>
        </mc:AlternateContent>
        <p:sp>
          <p:nvSpPr>
            <p:cNvPr id="49" name="CasellaDiTesto 48"/>
            <p:cNvSpPr txBox="1"/>
            <p:nvPr/>
          </p:nvSpPr>
          <p:spPr>
            <a:xfrm>
              <a:off x="8441151" y="5035946"/>
              <a:ext cx="2687274" cy="307777"/>
            </a:xfrm>
            <a:prstGeom prst="rect">
              <a:avLst/>
            </a:prstGeom>
            <a:noFill/>
          </p:spPr>
          <p:txBody>
            <a:bodyPr wrap="none" rtlCol="0">
              <a:spAutoFit/>
            </a:bodyPr>
            <a:lstStyle/>
            <a:p>
              <a:r>
                <a:rPr lang="en-US" sz="1400" b="1" dirty="0" smtClean="0">
                  <a:solidFill>
                    <a:srgbClr val="0070C0"/>
                  </a:solidFill>
                  <a:latin typeface="Cambria" panose="02040503050406030204" pitchFamily="18" charset="0"/>
                  <a:ea typeface="Cambria" panose="02040503050406030204" pitchFamily="18" charset="0"/>
                </a:rPr>
                <a:t>State of charge of the batteries</a:t>
              </a:r>
              <a:endParaRPr lang="en-US" sz="1400" b="1" dirty="0">
                <a:solidFill>
                  <a:srgbClr val="0070C0"/>
                </a:solidFill>
                <a:latin typeface="Cambria" panose="02040503050406030204" pitchFamily="18" charset="0"/>
                <a:ea typeface="Cambria" panose="02040503050406030204" pitchFamily="18" charset="0"/>
              </a:endParaRPr>
            </a:p>
          </p:txBody>
        </p:sp>
        <p:cxnSp>
          <p:nvCxnSpPr>
            <p:cNvPr id="50" name="Connettore 2 49"/>
            <p:cNvCxnSpPr/>
            <p:nvPr/>
          </p:nvCxnSpPr>
          <p:spPr>
            <a:xfrm flipH="1" flipV="1">
              <a:off x="8006549" y="5189834"/>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51" name="Gruppo 50"/>
          <p:cNvGrpSpPr/>
          <p:nvPr/>
        </p:nvGrpSpPr>
        <p:grpSpPr>
          <a:xfrm>
            <a:off x="871435" y="4983259"/>
            <a:ext cx="8272238" cy="307777"/>
            <a:chOff x="294594" y="5447706"/>
            <a:chExt cx="8272238" cy="307777"/>
          </a:xfrm>
        </p:grpSpPr>
        <mc:AlternateContent xmlns:mc="http://schemas.openxmlformats.org/markup-compatibility/2006" xmlns:a14="http://schemas.microsoft.com/office/drawing/2010/main">
          <mc:Choice Requires="a14">
            <p:sp>
              <p:nvSpPr>
                <p:cNvPr id="52" name="CasellaDiTesto 51"/>
                <p:cNvSpPr txBox="1"/>
                <p:nvPr/>
              </p:nvSpPr>
              <p:spPr>
                <a:xfrm>
                  <a:off x="294594" y="5458451"/>
                  <a:ext cx="3144579"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b="0" i="1" smtClean="0">
                                <a:latin typeface="Cambria Math" panose="02040503050406030204" pitchFamily="18" charset="0"/>
                              </a:rPr>
                              <m:t>𝐵𝐸𝑆</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𝐵𝐸𝑆</m:t>
                            </m:r>
                            <m:r>
                              <a:rPr lang="it-IT" sz="1400" i="1">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𝐸𝑉</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𝑃</m:t>
                            </m:r>
                          </m:e>
                          <m:sub>
                            <m:r>
                              <a:rPr lang="it-IT" sz="1400" b="0" i="1" smtClean="0">
                                <a:latin typeface="Cambria Math" panose="02040503050406030204" pitchFamily="18" charset="0"/>
                                <a:ea typeface="Cambria Math" panose="02040503050406030204" pitchFamily="18" charset="0"/>
                              </a:rPr>
                              <m:t>𝑒𝑙</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𝐵𝐸𝑆</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𝑚𝑎𝑥</m:t>
                            </m:r>
                          </m:sub>
                        </m:sSub>
                      </m:oMath>
                    </m:oMathPara>
                  </a14:m>
                  <a:endParaRPr lang="en-US" sz="1400"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294594" y="5458451"/>
                  <a:ext cx="3144579" cy="224870"/>
                </a:xfrm>
                <a:prstGeom prst="rect">
                  <a:avLst/>
                </a:prstGeom>
                <a:blipFill>
                  <a:blip r:embed="rId8"/>
                  <a:stretch>
                    <a:fillRect l="-775" b="-13514"/>
                  </a:stretch>
                </a:blipFill>
              </p:spPr>
              <p:txBody>
                <a:bodyPr/>
                <a:lstStyle/>
                <a:p>
                  <a:r>
                    <a:rPr lang="en-US">
                      <a:noFill/>
                    </a:rPr>
                    <a:t> </a:t>
                  </a:r>
                </a:p>
              </p:txBody>
            </p:sp>
          </mc:Fallback>
        </mc:AlternateContent>
        <p:sp>
          <p:nvSpPr>
            <p:cNvPr id="53" name="CasellaDiTesto 52"/>
            <p:cNvSpPr txBox="1"/>
            <p:nvPr/>
          </p:nvSpPr>
          <p:spPr>
            <a:xfrm>
              <a:off x="4694233" y="5447706"/>
              <a:ext cx="3872599" cy="307777"/>
            </a:xfrm>
            <a:prstGeom prst="rect">
              <a:avLst/>
            </a:prstGeom>
            <a:noFill/>
          </p:spPr>
          <p:txBody>
            <a:bodyPr wrap="none" rtlCol="0">
              <a:spAutoFit/>
            </a:bodyPr>
            <a:lstStyle/>
            <a:p>
              <a:r>
                <a:rPr lang="en-US" sz="1400" b="1" dirty="0" smtClean="0">
                  <a:solidFill>
                    <a:srgbClr val="0070C0"/>
                  </a:solidFill>
                  <a:latin typeface="Cambria" panose="02040503050406030204" pitchFamily="18" charset="0"/>
                  <a:ea typeface="Cambria" panose="02040503050406030204" pitchFamily="18" charset="0"/>
                </a:rPr>
                <a:t>Maximum discharging power of the batteries</a:t>
              </a:r>
              <a:endParaRPr lang="en-US" sz="1400" b="1" dirty="0">
                <a:solidFill>
                  <a:srgbClr val="0070C0"/>
                </a:solidFill>
                <a:latin typeface="Cambria" panose="02040503050406030204" pitchFamily="18" charset="0"/>
                <a:ea typeface="Cambria" panose="02040503050406030204" pitchFamily="18" charset="0"/>
              </a:endParaRPr>
            </a:p>
          </p:txBody>
        </p:sp>
        <p:cxnSp>
          <p:nvCxnSpPr>
            <p:cNvPr id="54" name="Connettore 2 53"/>
            <p:cNvCxnSpPr/>
            <p:nvPr/>
          </p:nvCxnSpPr>
          <p:spPr>
            <a:xfrm flipH="1" flipV="1">
              <a:off x="4148437" y="5610278"/>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55" name="Gruppo 54"/>
          <p:cNvGrpSpPr/>
          <p:nvPr/>
        </p:nvGrpSpPr>
        <p:grpSpPr>
          <a:xfrm>
            <a:off x="871435" y="5442148"/>
            <a:ext cx="7265440" cy="307777"/>
            <a:chOff x="294594" y="5840286"/>
            <a:chExt cx="7265440" cy="307777"/>
          </a:xfrm>
        </p:grpSpPr>
        <mc:AlternateContent xmlns:mc="http://schemas.openxmlformats.org/markup-compatibility/2006" xmlns:a14="http://schemas.microsoft.com/office/drawing/2010/main">
          <mc:Choice Requires="a14">
            <p:sp>
              <p:nvSpPr>
                <p:cNvPr id="56" name="CasellaDiTesto 55"/>
                <p:cNvSpPr txBox="1"/>
                <p:nvPr/>
              </p:nvSpPr>
              <p:spPr>
                <a:xfrm>
                  <a:off x="294594" y="5849326"/>
                  <a:ext cx="2956322"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b="0" i="1" smtClean="0">
                                <a:latin typeface="Cambria Math" panose="02040503050406030204" pitchFamily="18" charset="0"/>
                              </a:rPr>
                              <m:t>𝑃𝑉</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𝐵𝐸𝑆</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𝑡</m:t>
                        </m:r>
                        <m:r>
                          <a:rPr lang="it-IT" sz="140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𝐶𝑎𝑝𝑎𝑐𝑖𝑡𝑦</m:t>
                            </m:r>
                          </m:e>
                          <m:sub>
                            <m:r>
                              <a:rPr lang="it-IT" sz="1400" b="0" i="1" smtClean="0">
                                <a:latin typeface="Cambria Math" panose="02040503050406030204" pitchFamily="18" charset="0"/>
                                <a:ea typeface="Cambria Math" panose="02040503050406030204" pitchFamily="18" charset="0"/>
                              </a:rPr>
                              <m:t>𝑒𝑙</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𝐵𝐸𝑆</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𝑚𝑎𝑥</m:t>
                            </m:r>
                          </m:sub>
                        </m:sSub>
                      </m:oMath>
                    </m:oMathPara>
                  </a14:m>
                  <a:endParaRPr lang="en-US" sz="1400" dirty="0"/>
                </a:p>
              </p:txBody>
            </p:sp>
          </mc:Choice>
          <mc:Fallback xmlns="">
            <p:sp>
              <p:nvSpPr>
                <p:cNvPr id="16" name="CasellaDiTesto 15"/>
                <p:cNvSpPr txBox="1">
                  <a:spLocks noRot="1" noChangeAspect="1" noMove="1" noResize="1" noEditPoints="1" noAdjustHandles="1" noChangeArrowheads="1" noChangeShapeType="1" noTextEdit="1"/>
                </p:cNvSpPr>
                <p:nvPr/>
              </p:nvSpPr>
              <p:spPr>
                <a:xfrm>
                  <a:off x="294594" y="5849326"/>
                  <a:ext cx="2956322" cy="224870"/>
                </a:xfrm>
                <a:prstGeom prst="rect">
                  <a:avLst/>
                </a:prstGeom>
                <a:blipFill>
                  <a:blip r:embed="rId9"/>
                  <a:stretch>
                    <a:fillRect l="-825" b="-29730"/>
                  </a:stretch>
                </a:blipFill>
              </p:spPr>
              <p:txBody>
                <a:bodyPr/>
                <a:lstStyle/>
                <a:p>
                  <a:r>
                    <a:rPr lang="en-US">
                      <a:noFill/>
                    </a:rPr>
                    <a:t> </a:t>
                  </a:r>
                </a:p>
              </p:txBody>
            </p:sp>
          </mc:Fallback>
        </mc:AlternateContent>
        <p:sp>
          <p:nvSpPr>
            <p:cNvPr id="57" name="CasellaDiTesto 56"/>
            <p:cNvSpPr txBox="1"/>
            <p:nvPr/>
          </p:nvSpPr>
          <p:spPr>
            <a:xfrm>
              <a:off x="3932694" y="5840286"/>
              <a:ext cx="3627340" cy="307777"/>
            </a:xfrm>
            <a:prstGeom prst="rect">
              <a:avLst/>
            </a:prstGeom>
            <a:noFill/>
          </p:spPr>
          <p:txBody>
            <a:bodyPr wrap="none" rtlCol="0">
              <a:spAutoFit/>
            </a:bodyPr>
            <a:lstStyle/>
            <a:p>
              <a:r>
                <a:rPr lang="en-US" sz="1400" b="1" dirty="0" smtClean="0">
                  <a:solidFill>
                    <a:srgbClr val="0070C0"/>
                  </a:solidFill>
                  <a:latin typeface="Cambria" panose="02040503050406030204" pitchFamily="18" charset="0"/>
                  <a:ea typeface="Cambria" panose="02040503050406030204" pitchFamily="18" charset="0"/>
                </a:rPr>
                <a:t>Maximum charging power of the batteries</a:t>
              </a:r>
              <a:endParaRPr lang="en-US" sz="1400" b="1" dirty="0">
                <a:solidFill>
                  <a:srgbClr val="0070C0"/>
                </a:solidFill>
                <a:latin typeface="Cambria" panose="02040503050406030204" pitchFamily="18" charset="0"/>
                <a:ea typeface="Cambria" panose="02040503050406030204" pitchFamily="18" charset="0"/>
              </a:endParaRPr>
            </a:p>
          </p:txBody>
        </p:sp>
        <p:cxnSp>
          <p:nvCxnSpPr>
            <p:cNvPr id="58" name="Connettore 2 57"/>
            <p:cNvCxnSpPr/>
            <p:nvPr/>
          </p:nvCxnSpPr>
          <p:spPr>
            <a:xfrm flipH="1" flipV="1">
              <a:off x="3357805" y="5994175"/>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59" name="Gruppo 58"/>
          <p:cNvGrpSpPr/>
          <p:nvPr/>
        </p:nvGrpSpPr>
        <p:grpSpPr>
          <a:xfrm>
            <a:off x="742401" y="5774639"/>
            <a:ext cx="7836720" cy="340671"/>
            <a:chOff x="179828" y="6156416"/>
            <a:chExt cx="7836720" cy="340671"/>
          </a:xfrm>
        </p:grpSpPr>
        <mc:AlternateContent xmlns:mc="http://schemas.openxmlformats.org/markup-compatibility/2006" xmlns:a14="http://schemas.microsoft.com/office/drawing/2010/main">
          <mc:Choice Requires="a14">
            <p:sp>
              <p:nvSpPr>
                <p:cNvPr id="60" name="Rettangolo 59"/>
                <p:cNvSpPr/>
                <p:nvPr/>
              </p:nvSpPr>
              <p:spPr>
                <a:xfrm>
                  <a:off x="179828" y="6156416"/>
                  <a:ext cx="4123500" cy="340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𝑔𝑟𝑖𝑑</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𝑔𝑟𝑖𝑑</m:t>
                            </m:r>
                            <m:r>
                              <a:rPr lang="it-IT" sz="1400" i="1">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𝐸𝑉</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smtClean="0">
                            <a:latin typeface="Cambria Math" panose="02040503050406030204" pitchFamily="18" charset="0"/>
                            <a:ea typeface="Cambria Math" panose="02040503050406030204" pitchFamily="18" charset="0"/>
                          </a:rPr>
                          <m:t>≤</m:t>
                        </m:r>
                        <m:d>
                          <m:dPr>
                            <m:ctrlPr>
                              <a:rPr lang="it-IT" sz="1400" i="1" smtClean="0">
                                <a:latin typeface="Cambria Math" panose="02040503050406030204" pitchFamily="18" charset="0"/>
                                <a:ea typeface="Cambria Math" panose="02040503050406030204" pitchFamily="18" charset="0"/>
                              </a:rPr>
                            </m:ctrlPr>
                          </m:dPr>
                          <m:e>
                            <m:sSub>
                              <m:sSubPr>
                                <m:ctrlPr>
                                  <a:rPr lang="it-IT"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rPr>
                              <m:t>+</m:t>
                            </m:r>
                            <m:sSub>
                              <m:sSubPr>
                                <m:ctrlPr>
                                  <a:rPr lang="it-IT"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b="0" i="1" smtClean="0">
                                    <a:latin typeface="Cambria Math" panose="02040503050406030204" pitchFamily="18" charset="0"/>
                                  </a:rPr>
                                  <m:t>𝐸𝑉</m:t>
                                </m:r>
                                <m:r>
                                  <a:rPr lang="it-IT" sz="1400" i="1">
                                    <a:latin typeface="Cambria Math" panose="02040503050406030204" pitchFamily="18" charset="0"/>
                                  </a:rPr>
                                  <m:t>,</m:t>
                                </m:r>
                                <m:r>
                                  <a:rPr lang="it-IT" sz="1400" i="1">
                                    <a:latin typeface="Cambria Math" panose="02040503050406030204" pitchFamily="18" charset="0"/>
                                  </a:rPr>
                                  <m:t>𝑡</m:t>
                                </m:r>
                              </m:sub>
                            </m:sSub>
                          </m:e>
                        </m:d>
                      </m:oMath>
                    </m:oMathPara>
                  </a14:m>
                  <a:endParaRPr lang="en-US" sz="1400" dirty="0"/>
                </a:p>
              </p:txBody>
            </p:sp>
          </mc:Choice>
          <mc:Fallback xmlns="">
            <p:sp>
              <p:nvSpPr>
                <p:cNvPr id="5" name="Rettangolo 4"/>
                <p:cNvSpPr>
                  <a:spLocks noRot="1" noChangeAspect="1" noMove="1" noResize="1" noEditPoints="1" noAdjustHandles="1" noChangeArrowheads="1" noChangeShapeType="1" noTextEdit="1"/>
                </p:cNvSpPr>
                <p:nvPr/>
              </p:nvSpPr>
              <p:spPr>
                <a:xfrm>
                  <a:off x="179828" y="6156416"/>
                  <a:ext cx="4123500" cy="340671"/>
                </a:xfrm>
                <a:prstGeom prst="rect">
                  <a:avLst/>
                </a:prstGeom>
                <a:blipFill>
                  <a:blip r:embed="rId10"/>
                  <a:stretch>
                    <a:fillRect b="-1786"/>
                  </a:stretch>
                </a:blipFill>
              </p:spPr>
              <p:txBody>
                <a:bodyPr/>
                <a:lstStyle/>
                <a:p>
                  <a:r>
                    <a:rPr lang="en-US">
                      <a:noFill/>
                    </a:rPr>
                    <a:t> </a:t>
                  </a:r>
                </a:p>
              </p:txBody>
            </p:sp>
          </mc:Fallback>
        </mc:AlternateContent>
        <p:sp>
          <p:nvSpPr>
            <p:cNvPr id="61" name="CasellaDiTesto 60"/>
            <p:cNvSpPr txBox="1"/>
            <p:nvPr/>
          </p:nvSpPr>
          <p:spPr>
            <a:xfrm>
              <a:off x="4803232" y="6179198"/>
              <a:ext cx="3213316" cy="307777"/>
            </a:xfrm>
            <a:prstGeom prst="rect">
              <a:avLst/>
            </a:prstGeom>
            <a:noFill/>
          </p:spPr>
          <p:txBody>
            <a:bodyPr wrap="none" rtlCol="0">
              <a:spAutoFit/>
            </a:bodyPr>
            <a:lstStyle/>
            <a:p>
              <a:r>
                <a:rPr lang="en-US" sz="1400" b="1" dirty="0" smtClean="0">
                  <a:solidFill>
                    <a:schemeClr val="accent3">
                      <a:lumMod val="75000"/>
                    </a:schemeClr>
                  </a:solidFill>
                  <a:latin typeface="Cambria" panose="02040503050406030204" pitchFamily="18" charset="0"/>
                  <a:ea typeface="Cambria" panose="02040503050406030204" pitchFamily="18" charset="0"/>
                </a:rPr>
                <a:t>Maximum power taken from the grid</a:t>
              </a:r>
              <a:endParaRPr lang="en-US" sz="1400" b="1" dirty="0">
                <a:solidFill>
                  <a:schemeClr val="accent3">
                    <a:lumMod val="75000"/>
                  </a:schemeClr>
                </a:solidFill>
                <a:latin typeface="Cambria" panose="02040503050406030204" pitchFamily="18" charset="0"/>
                <a:ea typeface="Cambria" panose="02040503050406030204" pitchFamily="18" charset="0"/>
              </a:endParaRPr>
            </a:p>
          </p:txBody>
        </p:sp>
        <p:cxnSp>
          <p:nvCxnSpPr>
            <p:cNvPr id="62" name="Connettore 2 61"/>
            <p:cNvCxnSpPr/>
            <p:nvPr/>
          </p:nvCxnSpPr>
          <p:spPr>
            <a:xfrm flipH="1" flipV="1">
              <a:off x="4303328" y="6348969"/>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63" name="Gruppo 62"/>
          <p:cNvGrpSpPr/>
          <p:nvPr/>
        </p:nvGrpSpPr>
        <p:grpSpPr>
          <a:xfrm>
            <a:off x="6214739" y="2275388"/>
            <a:ext cx="5451525" cy="325282"/>
            <a:chOff x="179828" y="6405016"/>
            <a:chExt cx="5451525" cy="325282"/>
          </a:xfrm>
        </p:grpSpPr>
        <mc:AlternateContent xmlns:mc="http://schemas.openxmlformats.org/markup-compatibility/2006" xmlns:a14="http://schemas.microsoft.com/office/drawing/2010/main">
          <mc:Choice Requires="a14">
            <p:sp>
              <p:nvSpPr>
                <p:cNvPr id="64" name="Rettangolo 63"/>
                <p:cNvSpPr/>
                <p:nvPr/>
              </p:nvSpPr>
              <p:spPr>
                <a:xfrm>
                  <a:off x="179828" y="6405016"/>
                  <a:ext cx="2102178" cy="325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b="0" i="1" smtClean="0">
                                <a:latin typeface="Cambria Math" panose="02040503050406030204" pitchFamily="18" charset="0"/>
                              </a:rPr>
                              <m:t>𝑃𝑉</m:t>
                            </m:r>
                            <m:r>
                              <a:rPr lang="it-IT" sz="1400" i="1">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𝑔𝑟𝑖𝑑</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𝑃</m:t>
                            </m:r>
                          </m:e>
                          <m:sub>
                            <m:r>
                              <a:rPr lang="it-IT" sz="1400" b="0" i="1" smtClean="0">
                                <a:latin typeface="Cambria Math" panose="02040503050406030204" pitchFamily="18" charset="0"/>
                                <a:ea typeface="Cambria Math" panose="02040503050406030204" pitchFamily="18" charset="0"/>
                              </a:rPr>
                              <m:t>𝑒𝑙</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𝑃𝑉</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𝑡𝑜𝑡</m:t>
                            </m:r>
                            <m:r>
                              <a:rPr lang="it-IT" sz="1400" b="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𝑡</m:t>
                            </m:r>
                          </m:sub>
                        </m:sSub>
                      </m:oMath>
                    </m:oMathPara>
                  </a14:m>
                  <a:endParaRPr lang="en-US" sz="1400" dirty="0"/>
                </a:p>
              </p:txBody>
            </p:sp>
          </mc:Choice>
          <mc:Fallback xmlns="">
            <p:sp>
              <p:nvSpPr>
                <p:cNvPr id="17" name="Rettangolo 16"/>
                <p:cNvSpPr>
                  <a:spLocks noRot="1" noChangeAspect="1" noMove="1" noResize="1" noEditPoints="1" noAdjustHandles="1" noChangeArrowheads="1" noChangeShapeType="1" noTextEdit="1"/>
                </p:cNvSpPr>
                <p:nvPr/>
              </p:nvSpPr>
              <p:spPr>
                <a:xfrm>
                  <a:off x="179828" y="6405016"/>
                  <a:ext cx="2102178" cy="325282"/>
                </a:xfrm>
                <a:prstGeom prst="rect">
                  <a:avLst/>
                </a:prstGeom>
                <a:blipFill>
                  <a:blip r:embed="rId11"/>
                  <a:stretch>
                    <a:fillRect b="-3774"/>
                  </a:stretch>
                </a:blipFill>
              </p:spPr>
              <p:txBody>
                <a:bodyPr/>
                <a:lstStyle/>
                <a:p>
                  <a:r>
                    <a:rPr lang="en-US">
                      <a:noFill/>
                    </a:rPr>
                    <a:t> </a:t>
                  </a:r>
                </a:p>
              </p:txBody>
            </p:sp>
          </mc:Fallback>
        </mc:AlternateContent>
        <p:sp>
          <p:nvSpPr>
            <p:cNvPr id="65" name="CasellaDiTesto 64"/>
            <p:cNvSpPr txBox="1"/>
            <p:nvPr/>
          </p:nvSpPr>
          <p:spPr>
            <a:xfrm>
              <a:off x="2772237" y="6419232"/>
              <a:ext cx="2859116" cy="307777"/>
            </a:xfrm>
            <a:prstGeom prst="rect">
              <a:avLst/>
            </a:prstGeom>
            <a:noFill/>
          </p:spPr>
          <p:txBody>
            <a:bodyPr wrap="none" rtlCol="0">
              <a:spAutoFit/>
            </a:bodyPr>
            <a:lstStyle/>
            <a:p>
              <a:r>
                <a:rPr lang="en-US" sz="1400" b="1" dirty="0" smtClean="0">
                  <a:solidFill>
                    <a:schemeClr val="accent3">
                      <a:lumMod val="75000"/>
                    </a:schemeClr>
                  </a:solidFill>
                  <a:latin typeface="Cambria" panose="02040503050406030204" pitchFamily="18" charset="0"/>
                  <a:ea typeface="Cambria" panose="02040503050406030204" pitchFamily="18" charset="0"/>
                </a:rPr>
                <a:t>Maximum power sent to the grid</a:t>
              </a:r>
              <a:endParaRPr lang="en-US" sz="1400" b="1" dirty="0">
                <a:solidFill>
                  <a:schemeClr val="accent3">
                    <a:lumMod val="75000"/>
                  </a:schemeClr>
                </a:solidFill>
                <a:latin typeface="Cambria" panose="02040503050406030204" pitchFamily="18" charset="0"/>
                <a:ea typeface="Cambria" panose="02040503050406030204" pitchFamily="18" charset="0"/>
              </a:endParaRPr>
            </a:p>
          </p:txBody>
        </p:sp>
        <p:cxnSp>
          <p:nvCxnSpPr>
            <p:cNvPr id="66" name="Connettore 2 65"/>
            <p:cNvCxnSpPr/>
            <p:nvPr/>
          </p:nvCxnSpPr>
          <p:spPr>
            <a:xfrm flipH="1" flipV="1">
              <a:off x="2241578" y="6567657"/>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67" name="Gruppo 66"/>
          <p:cNvGrpSpPr/>
          <p:nvPr/>
        </p:nvGrpSpPr>
        <p:grpSpPr>
          <a:xfrm>
            <a:off x="871435" y="2903390"/>
            <a:ext cx="7851483" cy="311408"/>
            <a:chOff x="280326" y="4666649"/>
            <a:chExt cx="7851483" cy="311408"/>
          </a:xfrm>
        </p:grpSpPr>
        <mc:AlternateContent xmlns:mc="http://schemas.openxmlformats.org/markup-compatibility/2006" xmlns:a14="http://schemas.microsoft.com/office/drawing/2010/main">
          <mc:Choice Requires="a14">
            <p:sp>
              <p:nvSpPr>
                <p:cNvPr id="68" name="CasellaDiTesto 67"/>
                <p:cNvSpPr txBox="1"/>
                <p:nvPr/>
              </p:nvSpPr>
              <p:spPr>
                <a:xfrm>
                  <a:off x="280326" y="4666649"/>
                  <a:ext cx="2936830"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i="1">
                                <a:latin typeface="Cambria Math" panose="02040503050406030204" pitchFamily="18" charset="0"/>
                              </a:rPr>
                              <m:t>𝑃</m:t>
                            </m:r>
                          </m:e>
                          <m:sub>
                            <m:r>
                              <a:rPr lang="it-IT" sz="1400" b="0" i="1" smtClean="0">
                                <a:latin typeface="Cambria Math" panose="02040503050406030204" pitchFamily="18" charset="0"/>
                              </a:rPr>
                              <m:t>𝑡h</m:t>
                            </m:r>
                            <m:r>
                              <a:rPr lang="it-IT" sz="1400" i="1">
                                <a:latin typeface="Cambria Math" panose="02040503050406030204" pitchFamily="18" charset="0"/>
                              </a:rPr>
                              <m:t>,</m:t>
                            </m:r>
                            <m:r>
                              <a:rPr lang="it-IT" sz="1400" b="0" i="1" smtClean="0">
                                <a:latin typeface="Cambria Math" panose="02040503050406030204" pitchFamily="18" charset="0"/>
                              </a:rPr>
                              <m:t>𝐶𝐻𝑃</m:t>
                            </m:r>
                            <m:r>
                              <a:rPr lang="it-IT" sz="1400" i="1">
                                <a:latin typeface="Cambria Math" panose="02040503050406030204" pitchFamily="18" charset="0"/>
                              </a:rPr>
                              <m:t>,</m:t>
                            </m:r>
                            <m:r>
                              <a:rPr lang="it-IT" sz="1400" i="1">
                                <a:latin typeface="Cambria Math" panose="02040503050406030204" pitchFamily="18" charset="0"/>
                              </a:rPr>
                              <m:t>𝑡</m:t>
                            </m:r>
                          </m:sub>
                        </m:sSub>
                        <m:r>
                          <a:rPr lang="it-IT" sz="1400" b="0" i="1" smtClean="0">
                            <a:latin typeface="Cambria Math" panose="02040503050406030204" pitchFamily="18" charset="0"/>
                            <a:ea typeface="Cambria Math" panose="02040503050406030204" pitchFamily="18" charset="0"/>
                          </a:rPr>
                          <m:t>=</m:t>
                        </m:r>
                        <m:sSub>
                          <m:sSubPr>
                            <m:ctrlPr>
                              <a:rPr lang="it-IT" sz="140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𝑘</m:t>
                            </m:r>
                          </m:e>
                          <m:sub>
                            <m:r>
                              <a:rPr lang="it-IT" sz="1400" b="0" i="1" smtClean="0">
                                <a:latin typeface="Cambria Math" panose="02040503050406030204" pitchFamily="18" charset="0"/>
                                <a:ea typeface="Cambria Math" panose="02040503050406030204" pitchFamily="18" charset="0"/>
                              </a:rPr>
                              <m:t>1</m:t>
                            </m:r>
                          </m:sub>
                        </m:sSub>
                        <m:r>
                          <a:rPr lang="it-IT" sz="1400" i="1" smtClean="0">
                            <a:latin typeface="Cambria Math" panose="02040503050406030204" pitchFamily="18" charset="0"/>
                            <a:ea typeface="Cambria Math" panose="02040503050406030204" pitchFamily="18" charset="0"/>
                          </a:rPr>
                          <m:t>×</m:t>
                        </m:r>
                        <m:sSub>
                          <m:sSubPr>
                            <m:ctrlPr>
                              <a:rPr lang="it-IT" sz="1400" i="1">
                                <a:latin typeface="Cambria Math" panose="02040503050406030204" pitchFamily="18" charset="0"/>
                                <a:ea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𝑖𝑠𝑂𝑁</m:t>
                            </m:r>
                          </m:e>
                          <m:sub>
                            <m:r>
                              <a:rPr lang="it-IT" sz="1400" i="1">
                                <a:latin typeface="Cambria Math" panose="02040503050406030204" pitchFamily="18" charset="0"/>
                                <a:ea typeface="Cambria Math" panose="02040503050406030204" pitchFamily="18" charset="0"/>
                              </a:rPr>
                              <m:t>𝑡</m:t>
                            </m:r>
                          </m:sub>
                        </m:sSub>
                        <m:r>
                          <a:rPr lang="it-IT" sz="1400" b="0" i="1" smtClean="0">
                            <a:latin typeface="Cambria Math" panose="02040503050406030204" pitchFamily="18" charset="0"/>
                            <a:ea typeface="Cambria Math" panose="02040503050406030204" pitchFamily="18" charset="0"/>
                          </a:rPr>
                          <m:t>+</m:t>
                        </m:r>
                        <m:sSub>
                          <m:sSubPr>
                            <m:ctrlPr>
                              <a:rPr lang="it-IT" sz="1400" b="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𝑘</m:t>
                            </m:r>
                          </m:e>
                          <m:sub>
                            <m:r>
                              <a:rPr lang="it-IT" sz="1400" b="0" i="1" smtClean="0">
                                <a:latin typeface="Cambria Math" panose="02040503050406030204" pitchFamily="18" charset="0"/>
                                <a:ea typeface="Cambria Math" panose="02040503050406030204" pitchFamily="18" charset="0"/>
                              </a:rPr>
                              <m:t>2</m:t>
                            </m:r>
                          </m:sub>
                        </m:sSub>
                        <m:r>
                          <a:rPr lang="it-IT"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𝑒𝑙</m:t>
                            </m:r>
                            <m:r>
                              <a:rPr lang="it-IT" sz="1400" i="1">
                                <a:latin typeface="Cambria Math" panose="02040503050406030204" pitchFamily="18" charset="0"/>
                              </a:rPr>
                              <m:t>,</m:t>
                            </m:r>
                            <m:r>
                              <a:rPr lang="it-IT" sz="1400" i="1">
                                <a:latin typeface="Cambria Math" panose="02040503050406030204" pitchFamily="18" charset="0"/>
                              </a:rPr>
                              <m:t>𝐶𝐻𝑃</m:t>
                            </m:r>
                            <m:r>
                              <a:rPr lang="it-IT" sz="1400" i="1">
                                <a:latin typeface="Cambria Math" panose="02040503050406030204" pitchFamily="18" charset="0"/>
                              </a:rPr>
                              <m:t>,</m:t>
                            </m:r>
                            <m:r>
                              <a:rPr lang="it-IT" sz="1400" i="1">
                                <a:latin typeface="Cambria Math" panose="02040503050406030204" pitchFamily="18" charset="0"/>
                              </a:rPr>
                              <m:t>𝑡</m:t>
                            </m:r>
                          </m:sub>
                        </m:sSub>
                      </m:oMath>
                    </m:oMathPara>
                  </a14:m>
                  <a:endParaRPr lang="en-US" sz="1400" dirty="0"/>
                </a:p>
              </p:txBody>
            </p:sp>
          </mc:Choice>
          <mc:Fallback xmlns="">
            <p:sp>
              <p:nvSpPr>
                <p:cNvPr id="61" name="CasellaDiTesto 60"/>
                <p:cNvSpPr txBox="1">
                  <a:spLocks noRot="1" noChangeAspect="1" noMove="1" noResize="1" noEditPoints="1" noAdjustHandles="1" noChangeArrowheads="1" noChangeShapeType="1" noTextEdit="1"/>
                </p:cNvSpPr>
                <p:nvPr/>
              </p:nvSpPr>
              <p:spPr>
                <a:xfrm>
                  <a:off x="280326" y="4666649"/>
                  <a:ext cx="2936830" cy="224870"/>
                </a:xfrm>
                <a:prstGeom prst="rect">
                  <a:avLst/>
                </a:prstGeom>
                <a:blipFill>
                  <a:blip r:embed="rId12"/>
                  <a:stretch>
                    <a:fillRect l="-1040" b="-13514"/>
                  </a:stretch>
                </a:blipFill>
              </p:spPr>
              <p:txBody>
                <a:bodyPr/>
                <a:lstStyle/>
                <a:p>
                  <a:r>
                    <a:rPr lang="en-US">
                      <a:noFill/>
                    </a:rPr>
                    <a:t> </a:t>
                  </a:r>
                </a:p>
              </p:txBody>
            </p:sp>
          </mc:Fallback>
        </mc:AlternateContent>
        <p:sp>
          <p:nvSpPr>
            <p:cNvPr id="69" name="CasellaDiTesto 68"/>
            <p:cNvSpPr txBox="1"/>
            <p:nvPr/>
          </p:nvSpPr>
          <p:spPr>
            <a:xfrm>
              <a:off x="3817936" y="4670280"/>
              <a:ext cx="4313873" cy="307777"/>
            </a:xfrm>
            <a:prstGeom prst="rect">
              <a:avLst/>
            </a:prstGeom>
            <a:noFill/>
          </p:spPr>
          <p:txBody>
            <a:bodyPr wrap="none" rtlCol="0">
              <a:spAutoFit/>
            </a:bodyPr>
            <a:lstStyle/>
            <a:p>
              <a:r>
                <a:rPr lang="en-US" sz="1400" b="1" dirty="0" smtClean="0">
                  <a:solidFill>
                    <a:srgbClr val="FF0000"/>
                  </a:solidFill>
                  <a:latin typeface="Cambria" panose="02040503050406030204" pitchFamily="18" charset="0"/>
                  <a:ea typeface="Cambria" panose="02040503050406030204" pitchFamily="18" charset="0"/>
                </a:rPr>
                <a:t>CHP thermal power as function of power de-rating</a:t>
              </a:r>
              <a:endParaRPr lang="en-US" sz="1400" b="1" dirty="0">
                <a:solidFill>
                  <a:srgbClr val="FF0000"/>
                </a:solidFill>
                <a:latin typeface="Cambria" panose="02040503050406030204" pitchFamily="18" charset="0"/>
                <a:ea typeface="Cambria" panose="02040503050406030204" pitchFamily="18" charset="0"/>
              </a:endParaRPr>
            </a:p>
          </p:txBody>
        </p:sp>
        <p:cxnSp>
          <p:nvCxnSpPr>
            <p:cNvPr id="70" name="Connettore 2 69"/>
            <p:cNvCxnSpPr/>
            <p:nvPr/>
          </p:nvCxnSpPr>
          <p:spPr>
            <a:xfrm flipH="1" flipV="1">
              <a:off x="3343537" y="4831815"/>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71" name="Gruppo 70"/>
          <p:cNvGrpSpPr/>
          <p:nvPr/>
        </p:nvGrpSpPr>
        <p:grpSpPr>
          <a:xfrm>
            <a:off x="871435" y="3898460"/>
            <a:ext cx="10596091" cy="307777"/>
            <a:chOff x="294594" y="5019591"/>
            <a:chExt cx="10596091" cy="307777"/>
          </a:xfrm>
        </p:grpSpPr>
        <mc:AlternateContent xmlns:mc="http://schemas.openxmlformats.org/markup-compatibility/2006" xmlns:a14="http://schemas.microsoft.com/office/drawing/2010/main">
          <mc:Choice Requires="a14">
            <p:sp>
              <p:nvSpPr>
                <p:cNvPr id="72" name="CasellaDiTesto 71"/>
                <p:cNvSpPr txBox="1"/>
                <p:nvPr/>
              </p:nvSpPr>
              <p:spPr>
                <a:xfrm>
                  <a:off x="294594" y="5056111"/>
                  <a:ext cx="6645152" cy="243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it-IT" sz="1400" b="0" i="1" smtClean="0">
                                <a:latin typeface="Cambria Math" panose="02040503050406030204" pitchFamily="18" charset="0"/>
                              </a:rPr>
                              <m:t>𝑆𝑜𝐶</m:t>
                            </m:r>
                          </m:e>
                          <m:sub>
                            <m:r>
                              <a:rPr lang="it-IT" sz="1400" b="0" i="1" smtClean="0">
                                <a:latin typeface="Cambria Math" panose="02040503050406030204" pitchFamily="18" charset="0"/>
                              </a:rPr>
                              <m:t>𝑇𝐸𝑆</m:t>
                            </m:r>
                            <m:r>
                              <a:rPr lang="it-IT" sz="1400" b="0" i="1" smtClean="0">
                                <a:latin typeface="Cambria Math" panose="02040503050406030204" pitchFamily="18" charset="0"/>
                              </a:rPr>
                              <m:t>,</m:t>
                            </m:r>
                            <m:r>
                              <a:rPr lang="it-IT" sz="1400" b="0" i="1" smtClean="0">
                                <a:latin typeface="Cambria Math" panose="02040503050406030204" pitchFamily="18" charset="0"/>
                              </a:rPr>
                              <m:t>𝑡</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𝑆𝑜𝐶</m:t>
                            </m:r>
                          </m:e>
                          <m:sub>
                            <m:r>
                              <a:rPr lang="it-IT" sz="1400" b="0" i="1" smtClean="0">
                                <a:latin typeface="Cambria Math" panose="02040503050406030204" pitchFamily="18" charset="0"/>
                              </a:rPr>
                              <m:t>𝑇</m:t>
                            </m:r>
                            <m:r>
                              <a:rPr lang="it-IT" sz="1400" i="1">
                                <a:latin typeface="Cambria Math" panose="02040503050406030204" pitchFamily="18" charset="0"/>
                              </a:rPr>
                              <m:t>𝐸𝑆</m:t>
                            </m:r>
                            <m:r>
                              <a:rPr lang="it-IT" sz="1400" i="1">
                                <a:latin typeface="Cambria Math" panose="02040503050406030204" pitchFamily="18" charset="0"/>
                              </a:rPr>
                              <m:t>,</m:t>
                            </m:r>
                            <m:r>
                              <a:rPr lang="it-IT" sz="1400" i="1">
                                <a:latin typeface="Cambria Math" panose="02040503050406030204" pitchFamily="18" charset="0"/>
                              </a:rPr>
                              <m:t>𝑡</m:t>
                            </m:r>
                            <m:r>
                              <a:rPr lang="it-IT" sz="1400" b="0" i="1" smtClean="0">
                                <a:latin typeface="Cambria Math" panose="02040503050406030204" pitchFamily="18" charset="0"/>
                              </a:rPr>
                              <m:t>−1</m:t>
                            </m:r>
                          </m:sub>
                        </m:sSub>
                        <m:r>
                          <a:rPr lang="it-IT" sz="1400" b="0" i="1" smtClean="0">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b="0" i="1" smtClean="0">
                                <a:latin typeface="Cambria Math" panose="02040503050406030204" pitchFamily="18" charset="0"/>
                              </a:rPr>
                              <m:t>𝑡h</m:t>
                            </m:r>
                            <m:r>
                              <a:rPr lang="it-IT" sz="1400" i="1">
                                <a:latin typeface="Cambria Math" panose="02040503050406030204" pitchFamily="18" charset="0"/>
                              </a:rPr>
                              <m:t>,</m:t>
                            </m:r>
                            <m:r>
                              <a:rPr lang="it-IT" sz="1400" b="0" i="1" smtClean="0">
                                <a:latin typeface="Cambria Math" panose="02040503050406030204" pitchFamily="18" charset="0"/>
                              </a:rPr>
                              <m:t>𝐶𝐻𝑃</m:t>
                            </m:r>
                            <m:r>
                              <a:rPr lang="it-IT" sz="1400" i="1">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𝑇𝐸𝑆</m:t>
                            </m:r>
                            <m:r>
                              <a:rPr lang="it-IT" sz="1400" i="1">
                                <a:latin typeface="Cambria Math" panose="02040503050406030204" pitchFamily="18" charset="0"/>
                              </a:rPr>
                              <m:t>,</m:t>
                            </m:r>
                            <m:r>
                              <a:rPr lang="it-IT" sz="1400" i="1">
                                <a:latin typeface="Cambria Math" panose="02040503050406030204" pitchFamily="18" charset="0"/>
                              </a:rPr>
                              <m:t>𝑡</m:t>
                            </m:r>
                            <m:r>
                              <a:rPr lang="it-IT" sz="1400" b="0" i="1" smtClean="0">
                                <a:latin typeface="Cambria Math" panose="02040503050406030204" pitchFamily="18" charset="0"/>
                              </a:rPr>
                              <m:t>−1</m:t>
                            </m:r>
                          </m:sub>
                        </m:sSub>
                        <m:r>
                          <a:rPr lang="it-IT" sz="140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𝑡</m:t>
                        </m:r>
                        <m:r>
                          <a:rPr lang="it-IT" sz="1400" b="0" i="1" smtClean="0">
                            <a:latin typeface="Cambria Math" panose="02040503050406030204" pitchFamily="18" charset="0"/>
                            <a:ea typeface="Cambria Math" panose="02040503050406030204" pitchFamily="18" charset="0"/>
                          </a:rPr>
                          <m:t>−</m:t>
                        </m:r>
                        <m:d>
                          <m:dPr>
                            <m:ctrlPr>
                              <a:rPr lang="it-IT" sz="1400" b="0" i="1" smtClean="0">
                                <a:latin typeface="Cambria Math" panose="02040503050406030204" pitchFamily="18" charset="0"/>
                                <a:ea typeface="Cambria Math" panose="02040503050406030204" pitchFamily="18" charset="0"/>
                              </a:rPr>
                            </m:ctrlPr>
                          </m:dPr>
                          <m:e>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𝑡h</m:t>
                                </m:r>
                                <m:r>
                                  <a:rPr lang="it-IT" sz="1400" i="1">
                                    <a:latin typeface="Cambria Math" panose="02040503050406030204" pitchFamily="18" charset="0"/>
                                  </a:rPr>
                                  <m:t>,</m:t>
                                </m:r>
                                <m:r>
                                  <a:rPr lang="it-IT" sz="1400" i="1">
                                    <a:latin typeface="Cambria Math" panose="02040503050406030204" pitchFamily="18" charset="0"/>
                                  </a:rPr>
                                  <m:t>𝑇𝐸𝑆</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𝑙𝑜𝑎𝑑</m:t>
                                </m:r>
                                <m:r>
                                  <a:rPr lang="it-IT" sz="1400" i="1">
                                    <a:latin typeface="Cambria Math" panose="02040503050406030204" pitchFamily="18" charset="0"/>
                                  </a:rPr>
                                  <m:t>,</m:t>
                                </m:r>
                                <m:r>
                                  <a:rPr lang="it-IT" sz="1400" i="1">
                                    <a:latin typeface="Cambria Math" panose="02040503050406030204" pitchFamily="18" charset="0"/>
                                  </a:rPr>
                                  <m:t>𝑡</m:t>
                                </m:r>
                                <m:r>
                                  <a:rPr lang="it-IT" sz="1400" i="1">
                                    <a:latin typeface="Cambria Math" panose="02040503050406030204" pitchFamily="18" charset="0"/>
                                  </a:rPr>
                                  <m:t>−1</m:t>
                                </m:r>
                              </m:sub>
                            </m:sSub>
                            <m:r>
                              <a:rPr lang="it-IT" sz="1400" i="1">
                                <a:latin typeface="Cambria Math" panose="02040503050406030204" pitchFamily="18" charset="0"/>
                              </a:rPr>
                              <m:t>+</m:t>
                            </m:r>
                            <m:sSub>
                              <m:sSubPr>
                                <m:ctrlPr>
                                  <a:rPr lang="en-US" sz="1400" i="1">
                                    <a:latin typeface="Cambria Math" panose="02040503050406030204" pitchFamily="18" charset="0"/>
                                  </a:rPr>
                                </m:ctrlPr>
                              </m:sSubPr>
                              <m:e>
                                <m:r>
                                  <a:rPr lang="it-IT" sz="1400" i="1">
                                    <a:latin typeface="Cambria Math" panose="02040503050406030204" pitchFamily="18" charset="0"/>
                                  </a:rPr>
                                  <m:t>𝑃</m:t>
                                </m:r>
                              </m:e>
                              <m:sub>
                                <m:r>
                                  <a:rPr lang="it-IT" sz="1400" i="1">
                                    <a:latin typeface="Cambria Math" panose="02040503050406030204" pitchFamily="18" charset="0"/>
                                  </a:rPr>
                                  <m:t>𝑡h</m:t>
                                </m:r>
                                <m:r>
                                  <a:rPr lang="it-IT" sz="1400" i="1">
                                    <a:latin typeface="Cambria Math" panose="02040503050406030204" pitchFamily="18" charset="0"/>
                                  </a:rPr>
                                  <m:t>,</m:t>
                                </m:r>
                                <m:r>
                                  <a:rPr lang="it-IT" sz="1400" i="1">
                                    <a:latin typeface="Cambria Math" panose="02040503050406030204" pitchFamily="18" charset="0"/>
                                  </a:rPr>
                                  <m:t>𝑇𝐸𝑆</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𝐴𝐶</m:t>
                                </m:r>
                                <m:r>
                                  <a:rPr lang="it-IT" sz="1400" i="1">
                                    <a:latin typeface="Cambria Math" panose="02040503050406030204" pitchFamily="18" charset="0"/>
                                  </a:rPr>
                                  <m:t>,</m:t>
                                </m:r>
                                <m:r>
                                  <a:rPr lang="it-IT" sz="1400" i="1">
                                    <a:latin typeface="Cambria Math" panose="02040503050406030204" pitchFamily="18" charset="0"/>
                                  </a:rPr>
                                  <m:t>𝑡</m:t>
                                </m:r>
                                <m:r>
                                  <a:rPr lang="it-IT" sz="1400" i="1">
                                    <a:latin typeface="Cambria Math" panose="02040503050406030204" pitchFamily="18" charset="0"/>
                                  </a:rPr>
                                  <m:t>−1</m:t>
                                </m:r>
                              </m:sub>
                            </m:sSub>
                          </m:e>
                        </m:d>
                        <m:r>
                          <a:rPr lang="it-IT" sz="1400" b="0" i="1" smtClean="0">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𝑡</m:t>
                        </m:r>
                      </m:oMath>
                    </m:oMathPara>
                  </a14:m>
                  <a:endParaRPr lang="en-US" sz="1400" dirty="0"/>
                </a:p>
              </p:txBody>
            </p:sp>
          </mc:Choice>
          <mc:Fallback xmlns="">
            <p:sp>
              <p:nvSpPr>
                <p:cNvPr id="65" name="CasellaDiTesto 64"/>
                <p:cNvSpPr txBox="1">
                  <a:spLocks noRot="1" noChangeAspect="1" noMove="1" noResize="1" noEditPoints="1" noAdjustHandles="1" noChangeArrowheads="1" noChangeShapeType="1" noTextEdit="1"/>
                </p:cNvSpPr>
                <p:nvPr/>
              </p:nvSpPr>
              <p:spPr>
                <a:xfrm>
                  <a:off x="294594" y="5056111"/>
                  <a:ext cx="6645152" cy="243143"/>
                </a:xfrm>
                <a:prstGeom prst="rect">
                  <a:avLst/>
                </a:prstGeom>
                <a:blipFill>
                  <a:blip r:embed="rId13"/>
                  <a:stretch>
                    <a:fillRect l="-183" b="-10256"/>
                  </a:stretch>
                </a:blipFill>
              </p:spPr>
              <p:txBody>
                <a:bodyPr/>
                <a:lstStyle/>
                <a:p>
                  <a:r>
                    <a:rPr lang="en-US">
                      <a:noFill/>
                    </a:rPr>
                    <a:t> </a:t>
                  </a:r>
                </a:p>
              </p:txBody>
            </p:sp>
          </mc:Fallback>
        </mc:AlternateContent>
        <p:sp>
          <p:nvSpPr>
            <p:cNvPr id="73" name="CasellaDiTesto 72"/>
            <p:cNvSpPr txBox="1"/>
            <p:nvPr/>
          </p:nvSpPr>
          <p:spPr>
            <a:xfrm>
              <a:off x="7629408" y="5019591"/>
              <a:ext cx="3261277" cy="307777"/>
            </a:xfrm>
            <a:prstGeom prst="rect">
              <a:avLst/>
            </a:prstGeom>
            <a:noFill/>
          </p:spPr>
          <p:txBody>
            <a:bodyPr wrap="none" rtlCol="0">
              <a:spAutoFit/>
            </a:bodyPr>
            <a:lstStyle/>
            <a:p>
              <a:r>
                <a:rPr lang="en-US" sz="1400" b="1" dirty="0" smtClean="0">
                  <a:solidFill>
                    <a:srgbClr val="7030A0"/>
                  </a:solidFill>
                  <a:latin typeface="Cambria" panose="02040503050406030204" pitchFamily="18" charset="0"/>
                  <a:ea typeface="Cambria" panose="02040503050406030204" pitchFamily="18" charset="0"/>
                </a:rPr>
                <a:t>State of charge of the thermal storage</a:t>
              </a:r>
              <a:endParaRPr lang="en-US" sz="1400" b="1" dirty="0">
                <a:solidFill>
                  <a:srgbClr val="7030A0"/>
                </a:solidFill>
                <a:latin typeface="Cambria" panose="02040503050406030204" pitchFamily="18" charset="0"/>
                <a:ea typeface="Cambria" panose="02040503050406030204" pitchFamily="18" charset="0"/>
              </a:endParaRPr>
            </a:p>
          </p:txBody>
        </p:sp>
        <p:cxnSp>
          <p:nvCxnSpPr>
            <p:cNvPr id="74" name="Connettore 2 73"/>
            <p:cNvCxnSpPr/>
            <p:nvPr/>
          </p:nvCxnSpPr>
          <p:spPr>
            <a:xfrm flipH="1" flipV="1">
              <a:off x="7050577" y="5188509"/>
              <a:ext cx="46800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068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2401" y="288101"/>
            <a:ext cx="10657889" cy="46166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Objective function</a:t>
            </a:r>
          </a:p>
        </p:txBody>
      </p:sp>
      <p:grpSp>
        <p:nvGrpSpPr>
          <p:cNvPr id="3" name="Gruppo 2"/>
          <p:cNvGrpSpPr/>
          <p:nvPr/>
        </p:nvGrpSpPr>
        <p:grpSpPr>
          <a:xfrm>
            <a:off x="742401" y="1162525"/>
            <a:ext cx="10883232" cy="778868"/>
            <a:chOff x="517241" y="1563188"/>
            <a:chExt cx="10883232" cy="778868"/>
          </a:xfrm>
        </p:grpSpPr>
        <mc:AlternateContent xmlns:mc="http://schemas.openxmlformats.org/markup-compatibility/2006" xmlns:a14="http://schemas.microsoft.com/office/drawing/2010/main">
          <mc:Choice Requires="a14">
            <p:sp>
              <p:nvSpPr>
                <p:cNvPr id="4" name="CasellaDiTesto 3"/>
                <p:cNvSpPr txBox="1"/>
                <p:nvPr/>
              </p:nvSpPr>
              <p:spPr>
                <a:xfrm>
                  <a:off x="517241" y="1563188"/>
                  <a:ext cx="7536080" cy="77886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it-IT" b="0" i="1" smtClean="0">
                            <a:latin typeface="Cambria Math" panose="02040503050406030204" pitchFamily="18" charset="0"/>
                          </a:rPr>
                          <m:t>𝑂𝑝</m:t>
                        </m:r>
                        <m:r>
                          <a:rPr lang="it-IT" b="0" i="1" smtClean="0">
                            <a:latin typeface="Cambria Math" panose="02040503050406030204" pitchFamily="18" charset="0"/>
                          </a:rPr>
                          <m:t>. </m:t>
                        </m:r>
                        <m:r>
                          <a:rPr lang="it-IT" b="0" i="1" smtClean="0">
                            <a:latin typeface="Cambria Math" panose="02040503050406030204" pitchFamily="18" charset="0"/>
                          </a:rPr>
                          <m:t>𝑐𝑜𝑠𝑡𝑠</m:t>
                        </m:r>
                        <m:r>
                          <a:rPr lang="it-IT" b="0" i="1" smtClean="0">
                            <a:latin typeface="Cambria Math" panose="02040503050406030204" pitchFamily="18" charset="0"/>
                          </a:rPr>
                          <m:t>=</m:t>
                        </m:r>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𝑡</m:t>
                            </m:r>
                            <m:r>
                              <a:rPr lang="it-IT" b="0" i="1" smtClean="0">
                                <a:latin typeface="Cambria Math" panose="02040503050406030204" pitchFamily="18" charset="0"/>
                              </a:rPr>
                              <m:t>=1</m:t>
                            </m:r>
                          </m:sub>
                          <m:sup>
                            <m:r>
                              <a:rPr lang="it-IT" b="0" i="1" smtClean="0">
                                <a:latin typeface="Cambria Math" panose="02040503050406030204" pitchFamily="18" charset="0"/>
                              </a:rPr>
                              <m:t>𝑇</m:t>
                            </m:r>
                            <m:r>
                              <a:rPr lang="it-IT" b="0" i="1" smtClean="0">
                                <a:latin typeface="Cambria Math" panose="02040503050406030204" pitchFamily="18" charset="0"/>
                              </a:rPr>
                              <m:t>=8760</m:t>
                            </m:r>
                          </m:sup>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smtClean="0">
                                    <a:latin typeface="Cambria Math" panose="02040503050406030204" pitchFamily="18" charset="0"/>
                                  </a:rPr>
                                  <m:t>𝐶𝐻𝑃</m:t>
                                </m:r>
                                <m:r>
                                  <a:rPr lang="it-IT" i="1">
                                    <a:latin typeface="Cambria Math" panose="02040503050406030204" pitchFamily="18" charset="0"/>
                                  </a:rPr>
                                  <m:t>,</m:t>
                                </m:r>
                                <m:r>
                                  <a:rPr lang="it-IT" i="1">
                                    <a:latin typeface="Cambria Math" panose="02040503050406030204" pitchFamily="18" charset="0"/>
                                  </a:rPr>
                                  <m:t>𝑡</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b="0" i="1" smtClean="0">
                                    <a:latin typeface="Cambria Math" panose="02040503050406030204" pitchFamily="18" charset="0"/>
                                  </a:rPr>
                                  <m:t>𝑂</m:t>
                                </m:r>
                                <m:r>
                                  <a:rPr lang="it-IT" b="0" i="1" smtClean="0">
                                    <a:latin typeface="Cambria Math" panose="02040503050406030204" pitchFamily="18" charset="0"/>
                                  </a:rPr>
                                  <m:t>&amp;</m:t>
                                </m:r>
                                <m:r>
                                  <a:rPr lang="it-IT" b="0" i="1" smtClean="0">
                                    <a:latin typeface="Cambria Math" panose="02040503050406030204" pitchFamily="18" charset="0"/>
                                  </a:rPr>
                                  <m:t>𝑀</m:t>
                                </m:r>
                                <m:r>
                                  <a:rPr lang="it-IT" b="0" i="1" smtClean="0">
                                    <a:latin typeface="Cambria Math" panose="02040503050406030204" pitchFamily="18" charset="0"/>
                                  </a:rPr>
                                  <m:t>,</m:t>
                                </m:r>
                                <m:r>
                                  <a:rPr lang="it-IT" b="0" i="1" smtClean="0">
                                    <a:latin typeface="Cambria Math" panose="02040503050406030204" pitchFamily="18" charset="0"/>
                                  </a:rPr>
                                  <m:t>𝐴𝑆𝐻𝑃</m:t>
                                </m:r>
                                <m:r>
                                  <a:rPr lang="it-IT" b="0" i="1" smtClean="0">
                                    <a:latin typeface="Cambria Math" panose="02040503050406030204" pitchFamily="18" charset="0"/>
                                  </a:rPr>
                                  <m:t>+</m:t>
                                </m:r>
                                <m:r>
                                  <a:rPr lang="it-IT" b="0" i="1" smtClean="0">
                                    <a:latin typeface="Cambria Math" panose="02040503050406030204" pitchFamily="18" charset="0"/>
                                  </a:rPr>
                                  <m:t>𝐴𝐶</m:t>
                                </m:r>
                                <m:r>
                                  <a:rPr lang="it-IT" i="1">
                                    <a:latin typeface="Cambria Math" panose="02040503050406030204" pitchFamily="18" charset="0"/>
                                  </a:rPr>
                                  <m:t>,</m:t>
                                </m:r>
                                <m:r>
                                  <a:rPr lang="it-IT" i="1">
                                    <a:latin typeface="Cambria Math" panose="02040503050406030204" pitchFamily="18" charset="0"/>
                                  </a:rPr>
                                  <m:t>𝑡</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b="0" i="1" smtClean="0">
                                    <a:latin typeface="Cambria Math" panose="02040503050406030204" pitchFamily="18" charset="0"/>
                                  </a:rPr>
                                  <m:t>𝑒𝑙</m:t>
                                </m:r>
                                <m:r>
                                  <a:rPr lang="it-IT" b="0" i="1" smtClean="0">
                                    <a:latin typeface="Cambria Math" panose="02040503050406030204" pitchFamily="18" charset="0"/>
                                  </a:rPr>
                                  <m:t>,</m:t>
                                </m:r>
                                <m:r>
                                  <a:rPr lang="it-IT" b="0" i="1" smtClean="0">
                                    <a:latin typeface="Cambria Math" panose="02040503050406030204" pitchFamily="18" charset="0"/>
                                  </a:rPr>
                                  <m:t>𝑔𝑟𝑖𝑑</m:t>
                                </m:r>
                                <m:r>
                                  <a:rPr lang="it-IT" b="0" i="1" smtClean="0">
                                    <a:latin typeface="Cambria Math" panose="02040503050406030204" pitchFamily="18" charset="0"/>
                                  </a:rPr>
                                  <m:t>,</m:t>
                                </m:r>
                                <m:r>
                                  <a:rPr lang="it-IT" b="0" i="1" smtClean="0">
                                    <a:latin typeface="Cambria Math" panose="02040503050406030204" pitchFamily="18" charset="0"/>
                                  </a:rPr>
                                  <m:t>𝑡𝑎𝑘𝑒𝑛</m:t>
                                </m:r>
                                <m:r>
                                  <a:rPr lang="it-IT" i="1">
                                    <a:latin typeface="Cambria Math" panose="02040503050406030204" pitchFamily="18" charset="0"/>
                                  </a:rPr>
                                  <m:t>,</m:t>
                                </m:r>
                                <m:r>
                                  <a:rPr lang="it-IT" i="1">
                                    <a:latin typeface="Cambria Math" panose="02040503050406030204" pitchFamily="18" charset="0"/>
                                  </a:rPr>
                                  <m:t>𝑡</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𝑒𝑙</m:t>
                                </m:r>
                                <m:r>
                                  <a:rPr lang="it-IT" i="1">
                                    <a:latin typeface="Cambria Math" panose="02040503050406030204" pitchFamily="18" charset="0"/>
                                  </a:rPr>
                                  <m:t>,</m:t>
                                </m:r>
                                <m:r>
                                  <a:rPr lang="it-IT" i="1">
                                    <a:latin typeface="Cambria Math" panose="02040503050406030204" pitchFamily="18" charset="0"/>
                                  </a:rPr>
                                  <m:t>𝑔𝑟𝑖𝑑</m:t>
                                </m:r>
                                <m:r>
                                  <a:rPr lang="it-IT" i="1">
                                    <a:latin typeface="Cambria Math" panose="02040503050406030204" pitchFamily="18" charset="0"/>
                                  </a:rPr>
                                  <m:t>,</m:t>
                                </m:r>
                                <m:r>
                                  <a:rPr lang="it-IT" b="0" i="1" smtClean="0">
                                    <a:latin typeface="Cambria Math" panose="02040503050406030204" pitchFamily="18" charset="0"/>
                                  </a:rPr>
                                  <m:t>𝑠𝑒𝑛𝑡</m:t>
                                </m:r>
                                <m:r>
                                  <a:rPr lang="it-IT" i="1">
                                    <a:latin typeface="Cambria Math" panose="02040503050406030204" pitchFamily="18" charset="0"/>
                                  </a:rPr>
                                  <m:t>,</m:t>
                                </m:r>
                                <m:r>
                                  <a:rPr lang="it-IT" i="1">
                                    <a:latin typeface="Cambria Math" panose="02040503050406030204" pitchFamily="18" charset="0"/>
                                  </a:rPr>
                                  <m:t>𝑡</m:t>
                                </m:r>
                              </m:sub>
                            </m:sSub>
                          </m:e>
                        </m:nary>
                      </m:oMath>
                    </m:oMathPara>
                  </a14:m>
                  <a:endParaRPr lang="en-US"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517241" y="1563188"/>
                  <a:ext cx="7536080" cy="778868"/>
                </a:xfrm>
                <a:prstGeom prst="rect">
                  <a:avLst/>
                </a:prstGeom>
                <a:blipFill>
                  <a:blip r:embed="rId2"/>
                  <a:stretch>
                    <a:fillRect/>
                  </a:stretch>
                </a:blipFill>
              </p:spPr>
              <p:txBody>
                <a:bodyPr/>
                <a:lstStyle/>
                <a:p>
                  <a:r>
                    <a:rPr lang="en-US">
                      <a:noFill/>
                    </a:rPr>
                    <a:t> </a:t>
                  </a:r>
                </a:p>
              </p:txBody>
            </p:sp>
          </mc:Fallback>
        </mc:AlternateContent>
        <p:sp>
          <p:nvSpPr>
            <p:cNvPr id="5" name="CasellaDiTesto 4"/>
            <p:cNvSpPr txBox="1"/>
            <p:nvPr/>
          </p:nvSpPr>
          <p:spPr>
            <a:xfrm>
              <a:off x="8535353" y="1629456"/>
              <a:ext cx="2865120" cy="646331"/>
            </a:xfrm>
            <a:prstGeom prst="rect">
              <a:avLst/>
            </a:prstGeom>
            <a:noFill/>
          </p:spPr>
          <p:txBody>
            <a:bodyPr wrap="square" rtlCol="0">
              <a:spAutoFit/>
            </a:bodyPr>
            <a:lstStyle/>
            <a:p>
              <a:pPr algn="ctr"/>
              <a:r>
                <a:rPr lang="en-US" dirty="0" smtClean="0">
                  <a:solidFill>
                    <a:srgbClr val="FF0000"/>
                  </a:solidFill>
                  <a:latin typeface="Cambria" panose="02040503050406030204" pitchFamily="18" charset="0"/>
                  <a:ea typeface="Cambria" panose="02040503050406030204" pitchFamily="18" charset="0"/>
                </a:rPr>
                <a:t>Operational costs over one year of operation</a:t>
              </a:r>
              <a:endParaRPr lang="en-US" dirty="0">
                <a:solidFill>
                  <a:srgbClr val="FF0000"/>
                </a:solidFill>
                <a:latin typeface="Cambria" panose="02040503050406030204" pitchFamily="18" charset="0"/>
                <a:ea typeface="Cambria" panose="02040503050406030204" pitchFamily="18" charset="0"/>
              </a:endParaRPr>
            </a:p>
          </p:txBody>
        </p:sp>
        <p:cxnSp>
          <p:nvCxnSpPr>
            <p:cNvPr id="6" name="Connettore 2 5"/>
            <p:cNvCxnSpPr>
              <a:stCxn id="5" idx="1"/>
              <a:endCxn id="4" idx="3"/>
            </p:cNvCxnSpPr>
            <p:nvPr/>
          </p:nvCxnSpPr>
          <p:spPr>
            <a:xfrm flipH="1">
              <a:off x="8053321" y="1952622"/>
              <a:ext cx="482032"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7" name="Gruppo 6"/>
          <p:cNvGrpSpPr/>
          <p:nvPr/>
        </p:nvGrpSpPr>
        <p:grpSpPr>
          <a:xfrm>
            <a:off x="621473" y="2448318"/>
            <a:ext cx="11482036" cy="646331"/>
            <a:chOff x="421448" y="2680938"/>
            <a:chExt cx="11482036" cy="646331"/>
          </a:xfrm>
        </p:grpSpPr>
        <mc:AlternateContent xmlns:mc="http://schemas.openxmlformats.org/markup-compatibility/2006" xmlns:a14="http://schemas.microsoft.com/office/drawing/2010/main">
          <mc:Choice Requires="a14">
            <p:sp>
              <p:nvSpPr>
                <p:cNvPr id="8" name="Rettangolo 7"/>
                <p:cNvSpPr/>
                <p:nvPr/>
              </p:nvSpPr>
              <p:spPr>
                <a:xfrm>
                  <a:off x="421448" y="2770541"/>
                  <a:ext cx="8574506" cy="411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𝐶𝐻𝑃</m:t>
                            </m:r>
                            <m:r>
                              <a:rPr lang="it-IT" b="0" i="1" smtClean="0">
                                <a:latin typeface="Cambria Math" panose="02040503050406030204" pitchFamily="18" charset="0"/>
                              </a:rPr>
                              <m:t>,</m:t>
                            </m:r>
                            <m:r>
                              <a:rPr lang="it-IT" b="0" i="1" smtClean="0">
                                <a:latin typeface="Cambria Math" panose="02040503050406030204" pitchFamily="18" charset="0"/>
                              </a:rPr>
                              <m:t>𝑡</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𝑓𝑢𝑒𝑙</m:t>
                            </m:r>
                            <m:r>
                              <a:rPr lang="it-IT" i="1">
                                <a:latin typeface="Cambria Math" panose="02040503050406030204" pitchFamily="18" charset="0"/>
                              </a:rPr>
                              <m:t>,</m:t>
                            </m:r>
                            <m:r>
                              <a:rPr lang="it-IT" i="1">
                                <a:latin typeface="Cambria Math" panose="02040503050406030204" pitchFamily="18" charset="0"/>
                              </a:rPr>
                              <m:t>𝑡</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𝐶𝐻𝑃</m:t>
                                </m:r>
                                <m:r>
                                  <a:rPr lang="it-IT" i="1">
                                    <a:latin typeface="Cambria Math" panose="02040503050406030204" pitchFamily="18" charset="0"/>
                                  </a:rPr>
                                  <m:t>,</m:t>
                                </m:r>
                                <m:r>
                                  <a:rPr lang="it-IT" i="1">
                                    <a:latin typeface="Cambria Math" panose="02040503050406030204" pitchFamily="18" charset="0"/>
                                  </a:rPr>
                                  <m:t>𝑒𝑙</m:t>
                                </m:r>
                                <m:r>
                                  <a:rPr lang="it-IT" i="1">
                                    <a:latin typeface="Cambria Math" panose="02040503050406030204" pitchFamily="18" charset="0"/>
                                  </a:rPr>
                                  <m:t>,</m:t>
                                </m:r>
                                <m:r>
                                  <a:rPr lang="it-IT" i="1">
                                    <a:latin typeface="Cambria Math" panose="02040503050406030204" pitchFamily="18" charset="0"/>
                                  </a:rPr>
                                  <m:t>𝑡</m:t>
                                </m:r>
                              </m:sub>
                            </m:sSub>
                          </m:e>
                        </m:d>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𝑠𝑡𝑎𝑟𝑡𝑢𝑝</m:t>
                            </m:r>
                            <m:r>
                              <a:rPr lang="it-IT" i="1">
                                <a:latin typeface="Cambria Math" panose="02040503050406030204" pitchFamily="18" charset="0"/>
                              </a:rPr>
                              <m:t>,</m:t>
                            </m:r>
                            <m:r>
                              <a:rPr lang="it-IT" i="1">
                                <a:latin typeface="Cambria Math" panose="02040503050406030204" pitchFamily="18" charset="0"/>
                              </a:rPr>
                              <m:t>𝑡</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𝐶𝐻𝑃</m:t>
                                </m:r>
                                <m:r>
                                  <a:rPr lang="it-IT" i="1">
                                    <a:latin typeface="Cambria Math" panose="02040503050406030204" pitchFamily="18" charset="0"/>
                                  </a:rPr>
                                  <m:t>,</m:t>
                                </m:r>
                                <m:r>
                                  <a:rPr lang="it-IT" i="1">
                                    <a:latin typeface="Cambria Math" panose="02040503050406030204" pitchFamily="18" charset="0"/>
                                  </a:rPr>
                                  <m:t>𝑒𝑙</m:t>
                                </m:r>
                                <m:r>
                                  <a:rPr lang="it-IT" i="1">
                                    <a:latin typeface="Cambria Math" panose="02040503050406030204" pitchFamily="18" charset="0"/>
                                  </a:rPr>
                                  <m:t>,</m:t>
                                </m:r>
                                <m:r>
                                  <a:rPr lang="it-IT" i="1">
                                    <a:latin typeface="Cambria Math" panose="02040503050406030204" pitchFamily="18" charset="0"/>
                                  </a:rPr>
                                  <m:t>𝑡</m:t>
                                </m:r>
                              </m:sub>
                            </m:sSub>
                          </m:e>
                        </m:d>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𝑒𝑚𝑖𝑠</m:t>
                            </m:r>
                            <m:r>
                              <a:rPr lang="it-IT" i="1">
                                <a:latin typeface="Cambria Math" panose="02040503050406030204" pitchFamily="18" charset="0"/>
                              </a:rPr>
                              <m:t>,</m:t>
                            </m:r>
                            <m:r>
                              <a:rPr lang="it-IT" i="1">
                                <a:latin typeface="Cambria Math" panose="02040503050406030204" pitchFamily="18" charset="0"/>
                              </a:rPr>
                              <m:t>𝑡</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𝐶𝐻𝑃</m:t>
                                </m:r>
                                <m:r>
                                  <a:rPr lang="it-IT" i="1">
                                    <a:latin typeface="Cambria Math" panose="02040503050406030204" pitchFamily="18" charset="0"/>
                                  </a:rPr>
                                  <m:t>,</m:t>
                                </m:r>
                                <m:r>
                                  <a:rPr lang="it-IT" i="1">
                                    <a:latin typeface="Cambria Math" panose="02040503050406030204" pitchFamily="18" charset="0"/>
                                  </a:rPr>
                                  <m:t>𝑒𝑙</m:t>
                                </m:r>
                                <m:r>
                                  <a:rPr lang="it-IT" i="1">
                                    <a:latin typeface="Cambria Math" panose="02040503050406030204" pitchFamily="18" charset="0"/>
                                  </a:rPr>
                                  <m:t>,</m:t>
                                </m:r>
                                <m:r>
                                  <a:rPr lang="it-IT" i="1">
                                    <a:latin typeface="Cambria Math" panose="02040503050406030204" pitchFamily="18" charset="0"/>
                                  </a:rPr>
                                  <m:t>𝑡</m:t>
                                </m:r>
                              </m:sub>
                            </m:sSub>
                          </m:e>
                        </m:d>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𝑂</m:t>
                            </m:r>
                            <m:r>
                              <a:rPr lang="it-IT" i="1">
                                <a:latin typeface="Cambria Math" panose="02040503050406030204" pitchFamily="18" charset="0"/>
                              </a:rPr>
                              <m:t>&amp;</m:t>
                            </m:r>
                            <m:r>
                              <a:rPr lang="it-IT" i="1">
                                <a:latin typeface="Cambria Math" panose="02040503050406030204" pitchFamily="18" charset="0"/>
                              </a:rPr>
                              <m:t>𝑀</m:t>
                            </m:r>
                            <m:r>
                              <a:rPr lang="it-IT" i="1">
                                <a:latin typeface="Cambria Math" panose="02040503050406030204" pitchFamily="18" charset="0"/>
                              </a:rPr>
                              <m:t>,</m:t>
                            </m:r>
                            <m:r>
                              <a:rPr lang="it-IT" i="1">
                                <a:latin typeface="Cambria Math" panose="02040503050406030204" pitchFamily="18" charset="0"/>
                              </a:rPr>
                              <m:t>𝑡</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𝑃</m:t>
                                </m:r>
                              </m:e>
                              <m:sub>
                                <m:r>
                                  <a:rPr lang="it-IT" i="1">
                                    <a:latin typeface="Cambria Math" panose="02040503050406030204" pitchFamily="18" charset="0"/>
                                  </a:rPr>
                                  <m:t>𝐶𝐻𝑃</m:t>
                                </m:r>
                                <m:r>
                                  <a:rPr lang="it-IT" i="1">
                                    <a:latin typeface="Cambria Math" panose="02040503050406030204" pitchFamily="18" charset="0"/>
                                  </a:rPr>
                                  <m:t>,</m:t>
                                </m:r>
                                <m:r>
                                  <a:rPr lang="it-IT" i="1">
                                    <a:latin typeface="Cambria Math" panose="02040503050406030204" pitchFamily="18" charset="0"/>
                                  </a:rPr>
                                  <m:t>𝑒𝑙</m:t>
                                </m:r>
                                <m:r>
                                  <a:rPr lang="it-IT" i="1">
                                    <a:latin typeface="Cambria Math" panose="02040503050406030204" pitchFamily="18" charset="0"/>
                                  </a:rPr>
                                  <m:t>,</m:t>
                                </m:r>
                                <m:r>
                                  <a:rPr lang="it-IT" i="1">
                                    <a:latin typeface="Cambria Math" panose="02040503050406030204" pitchFamily="18" charset="0"/>
                                  </a:rPr>
                                  <m:t>𝑡</m:t>
                                </m:r>
                              </m:sub>
                            </m:sSub>
                          </m:e>
                        </m:d>
                      </m:oMath>
                    </m:oMathPara>
                  </a14:m>
                  <a:endParaRPr lang="en-US" dirty="0"/>
                </a:p>
              </p:txBody>
            </p:sp>
          </mc:Choice>
          <mc:Fallback xmlns="">
            <p:sp>
              <p:nvSpPr>
                <p:cNvPr id="6" name="Rettangolo 5"/>
                <p:cNvSpPr>
                  <a:spLocks noRot="1" noChangeAspect="1" noMove="1" noResize="1" noEditPoints="1" noAdjustHandles="1" noChangeArrowheads="1" noChangeShapeType="1" noTextEdit="1"/>
                </p:cNvSpPr>
                <p:nvPr/>
              </p:nvSpPr>
              <p:spPr>
                <a:xfrm>
                  <a:off x="421448" y="2770541"/>
                  <a:ext cx="8574506" cy="411331"/>
                </a:xfrm>
                <a:prstGeom prst="rect">
                  <a:avLst/>
                </a:prstGeom>
                <a:blipFill>
                  <a:blip r:embed="rId3"/>
                  <a:stretch>
                    <a:fillRect b="-8824"/>
                  </a:stretch>
                </a:blipFill>
              </p:spPr>
              <p:txBody>
                <a:bodyPr/>
                <a:lstStyle/>
                <a:p>
                  <a:r>
                    <a:rPr lang="en-US">
                      <a:noFill/>
                    </a:rPr>
                    <a:t> </a:t>
                  </a:r>
                </a:p>
              </p:txBody>
            </p:sp>
          </mc:Fallback>
        </mc:AlternateContent>
        <p:sp>
          <p:nvSpPr>
            <p:cNvPr id="9" name="CasellaDiTesto 8"/>
            <p:cNvSpPr txBox="1"/>
            <p:nvPr/>
          </p:nvSpPr>
          <p:spPr>
            <a:xfrm>
              <a:off x="9684703" y="2680938"/>
              <a:ext cx="2218781" cy="646331"/>
            </a:xfrm>
            <a:prstGeom prst="rect">
              <a:avLst/>
            </a:prstGeom>
            <a:noFill/>
          </p:spPr>
          <p:txBody>
            <a:bodyPr wrap="square" rtlCol="0">
              <a:spAutoFit/>
            </a:bodyPr>
            <a:lstStyle/>
            <a:p>
              <a:pPr algn="ctr"/>
              <a:r>
                <a:rPr lang="en-US" dirty="0" smtClean="0">
                  <a:solidFill>
                    <a:srgbClr val="FF0000"/>
                  </a:solidFill>
                  <a:latin typeface="Cambria" panose="02040503050406030204" pitchFamily="18" charset="0"/>
                  <a:ea typeface="Cambria" panose="02040503050406030204" pitchFamily="18" charset="0"/>
                </a:rPr>
                <a:t>Operational costs of the CHP</a:t>
              </a:r>
              <a:endParaRPr lang="en-US" dirty="0">
                <a:solidFill>
                  <a:srgbClr val="FF0000"/>
                </a:solidFill>
                <a:latin typeface="Cambria" panose="02040503050406030204" pitchFamily="18" charset="0"/>
                <a:ea typeface="Cambria" panose="02040503050406030204" pitchFamily="18" charset="0"/>
              </a:endParaRPr>
            </a:p>
          </p:txBody>
        </p:sp>
        <p:cxnSp>
          <p:nvCxnSpPr>
            <p:cNvPr id="10" name="Connettore 2 9"/>
            <p:cNvCxnSpPr>
              <a:stCxn id="9" idx="1"/>
            </p:cNvCxnSpPr>
            <p:nvPr/>
          </p:nvCxnSpPr>
          <p:spPr>
            <a:xfrm flipH="1" flipV="1">
              <a:off x="8907463" y="3004103"/>
              <a:ext cx="77724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1" name="Gruppo 10"/>
          <p:cNvGrpSpPr/>
          <p:nvPr/>
        </p:nvGrpSpPr>
        <p:grpSpPr>
          <a:xfrm>
            <a:off x="621473" y="3648698"/>
            <a:ext cx="9607833" cy="646331"/>
            <a:chOff x="517242" y="3436975"/>
            <a:chExt cx="9607833" cy="646331"/>
          </a:xfrm>
        </p:grpSpPr>
        <mc:AlternateContent xmlns:mc="http://schemas.openxmlformats.org/markup-compatibility/2006" xmlns:a14="http://schemas.microsoft.com/office/drawing/2010/main">
          <mc:Choice Requires="a14">
            <p:sp>
              <p:nvSpPr>
                <p:cNvPr id="12" name="CasellaDiTesto 11"/>
                <p:cNvSpPr txBox="1"/>
                <p:nvPr/>
              </p:nvSpPr>
              <p:spPr>
                <a:xfrm>
                  <a:off x="517242" y="3610357"/>
                  <a:ext cx="5183470"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𝑒𝑙</m:t>
                            </m:r>
                            <m:r>
                              <a:rPr lang="it-IT" b="0" i="1" smtClean="0">
                                <a:latin typeface="Cambria Math" panose="02040503050406030204" pitchFamily="18" charset="0"/>
                              </a:rPr>
                              <m:t>,</m:t>
                            </m:r>
                            <m:r>
                              <a:rPr lang="it-IT" b="0" i="1" smtClean="0">
                                <a:latin typeface="Cambria Math" panose="02040503050406030204" pitchFamily="18" charset="0"/>
                              </a:rPr>
                              <m:t>𝑔𝑟𝑖𝑑</m:t>
                            </m:r>
                            <m:r>
                              <a:rPr lang="it-IT" b="0" i="1" smtClean="0">
                                <a:latin typeface="Cambria Math" panose="02040503050406030204" pitchFamily="18" charset="0"/>
                              </a:rPr>
                              <m:t>,</m:t>
                            </m:r>
                            <m:r>
                              <a:rPr lang="it-IT" b="0" i="1" smtClean="0">
                                <a:latin typeface="Cambria Math" panose="02040503050406030204" pitchFamily="18" charset="0"/>
                              </a:rPr>
                              <m:t>𝑡𝑎𝑘𝑒𝑛</m:t>
                            </m:r>
                            <m:r>
                              <a:rPr lang="it-IT" b="0" i="1" smtClean="0">
                                <a:latin typeface="Cambria Math" panose="02040503050406030204" pitchFamily="18" charset="0"/>
                              </a:rPr>
                              <m:t>,</m:t>
                            </m:r>
                            <m:r>
                              <a:rPr lang="it-IT" b="0" i="1" smtClean="0">
                                <a:latin typeface="Cambria Math" panose="02040503050406030204" pitchFamily="18" charset="0"/>
                              </a:rPr>
                              <m:t>𝑡</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m:t>
                            </m:r>
                            <m:r>
                              <a:rPr lang="it-IT" b="0" i="1" smtClean="0">
                                <a:latin typeface="Cambria Math" panose="02040503050406030204" pitchFamily="18" charset="0"/>
                              </a:rPr>
                              <m:t>𝑃𝑈𝑁</m:t>
                            </m:r>
                          </m:e>
                          <m:sub>
                            <m:r>
                              <a:rPr lang="it-IT" b="0" i="1" smtClean="0">
                                <a:latin typeface="Cambria Math" panose="02040503050406030204" pitchFamily="18" charset="0"/>
                              </a:rPr>
                              <m:t>𝑡</m:t>
                            </m:r>
                          </m:sub>
                        </m:sSub>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𝑃𝑈𝑁</m:t>
                        </m:r>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𝑃</m:t>
                            </m:r>
                          </m:e>
                          <m:sub>
                            <m:r>
                              <a:rPr lang="it-IT" b="0" i="1" smtClean="0">
                                <a:latin typeface="Cambria Math" panose="02040503050406030204" pitchFamily="18" charset="0"/>
                                <a:ea typeface="Cambria Math" panose="02040503050406030204" pitchFamily="18" charset="0"/>
                              </a:rPr>
                              <m:t>𝑒𝑙</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𝑔𝑟𝑖𝑑</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𝑙𝑜𝑎𝑑</m:t>
                            </m:r>
                          </m:sub>
                        </m:sSub>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oMath>
                    </m:oMathPara>
                  </a14:m>
                  <a:endParaRPr lang="en-US"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517242" y="3610357"/>
                  <a:ext cx="5183470" cy="299569"/>
                </a:xfrm>
                <a:prstGeom prst="rect">
                  <a:avLst/>
                </a:prstGeom>
                <a:blipFill>
                  <a:blip r:embed="rId4"/>
                  <a:stretch>
                    <a:fillRect l="-588" r="-470" b="-28571"/>
                  </a:stretch>
                </a:blipFill>
              </p:spPr>
              <p:txBody>
                <a:bodyPr/>
                <a:lstStyle/>
                <a:p>
                  <a:r>
                    <a:rPr lang="en-US">
                      <a:noFill/>
                    </a:rPr>
                    <a:t> </a:t>
                  </a:r>
                </a:p>
              </p:txBody>
            </p:sp>
          </mc:Fallback>
        </mc:AlternateContent>
        <p:sp>
          <p:nvSpPr>
            <p:cNvPr id="13" name="CasellaDiTesto 12"/>
            <p:cNvSpPr txBox="1"/>
            <p:nvPr/>
          </p:nvSpPr>
          <p:spPr>
            <a:xfrm>
              <a:off x="6674235" y="3436975"/>
              <a:ext cx="3450840" cy="646331"/>
            </a:xfrm>
            <a:prstGeom prst="rect">
              <a:avLst/>
            </a:prstGeom>
            <a:noFill/>
          </p:spPr>
          <p:txBody>
            <a:bodyPr wrap="square" rtlCol="0">
              <a:spAutoFit/>
            </a:bodyPr>
            <a:lstStyle/>
            <a:p>
              <a:pPr algn="ctr"/>
              <a:r>
                <a:rPr lang="en-US" dirty="0" smtClean="0">
                  <a:solidFill>
                    <a:srgbClr val="FF0000"/>
                  </a:solidFill>
                  <a:latin typeface="Cambria" panose="02040503050406030204" pitchFamily="18" charset="0"/>
                  <a:ea typeface="Cambria" panose="02040503050406030204" pitchFamily="18" charset="0"/>
                </a:rPr>
                <a:t>Cost of the electricity taken from the grid in case of shortage</a:t>
              </a:r>
              <a:endParaRPr lang="en-US" dirty="0">
                <a:solidFill>
                  <a:srgbClr val="FF0000"/>
                </a:solidFill>
                <a:latin typeface="Cambria" panose="02040503050406030204" pitchFamily="18" charset="0"/>
                <a:ea typeface="Cambria" panose="02040503050406030204" pitchFamily="18" charset="0"/>
              </a:endParaRPr>
            </a:p>
          </p:txBody>
        </p:sp>
        <p:cxnSp>
          <p:nvCxnSpPr>
            <p:cNvPr id="14" name="Connettore 2 13"/>
            <p:cNvCxnSpPr/>
            <p:nvPr/>
          </p:nvCxnSpPr>
          <p:spPr>
            <a:xfrm flipH="1" flipV="1">
              <a:off x="5944076" y="3764203"/>
              <a:ext cx="77724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nvGrpSpPr>
          <p:cNvPr id="15" name="Gruppo 14"/>
          <p:cNvGrpSpPr/>
          <p:nvPr/>
        </p:nvGrpSpPr>
        <p:grpSpPr>
          <a:xfrm>
            <a:off x="621473" y="4825157"/>
            <a:ext cx="8664247" cy="646331"/>
            <a:chOff x="517242" y="4165028"/>
            <a:chExt cx="8664247" cy="646331"/>
          </a:xfrm>
        </p:grpSpPr>
        <mc:AlternateContent xmlns:mc="http://schemas.openxmlformats.org/markup-compatibility/2006" xmlns:a14="http://schemas.microsoft.com/office/drawing/2010/main">
          <mc:Choice Requires="a14">
            <p:sp>
              <p:nvSpPr>
                <p:cNvPr id="16" name="CasellaDiTesto 15"/>
                <p:cNvSpPr txBox="1"/>
                <p:nvPr/>
              </p:nvSpPr>
              <p:spPr>
                <a:xfrm>
                  <a:off x="517242" y="4338411"/>
                  <a:ext cx="3927229"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𝑒𝑙</m:t>
                            </m:r>
                            <m:r>
                              <a:rPr lang="it-IT" b="0" i="1" smtClean="0">
                                <a:latin typeface="Cambria Math" panose="02040503050406030204" pitchFamily="18" charset="0"/>
                              </a:rPr>
                              <m:t>,</m:t>
                            </m:r>
                            <m:r>
                              <a:rPr lang="it-IT" b="0" i="1" smtClean="0">
                                <a:latin typeface="Cambria Math" panose="02040503050406030204" pitchFamily="18" charset="0"/>
                              </a:rPr>
                              <m:t>𝑔𝑟𝑖𝑑</m:t>
                            </m:r>
                            <m:r>
                              <a:rPr lang="it-IT" b="0" i="1" smtClean="0">
                                <a:latin typeface="Cambria Math" panose="02040503050406030204" pitchFamily="18" charset="0"/>
                              </a:rPr>
                              <m:t>,</m:t>
                            </m:r>
                            <m:r>
                              <a:rPr lang="it-IT" b="0" i="1" smtClean="0">
                                <a:latin typeface="Cambria Math" panose="02040503050406030204" pitchFamily="18" charset="0"/>
                              </a:rPr>
                              <m:t>𝑠𝑒𝑛𝑡</m:t>
                            </m:r>
                            <m:r>
                              <a:rPr lang="it-IT" b="0" i="1" smtClean="0">
                                <a:latin typeface="Cambria Math" panose="02040503050406030204" pitchFamily="18" charset="0"/>
                              </a:rPr>
                              <m:t>,</m:t>
                            </m:r>
                            <m:r>
                              <a:rPr lang="it-IT" b="0" i="1" smtClean="0">
                                <a:latin typeface="Cambria Math" panose="02040503050406030204" pitchFamily="18" charset="0"/>
                              </a:rPr>
                              <m:t>𝑡</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𝑃𝑈𝑁</m:t>
                            </m:r>
                          </m:e>
                          <m:sub>
                            <m:r>
                              <a:rPr lang="it-IT" b="0" i="1" smtClean="0">
                                <a:latin typeface="Cambria Math" panose="02040503050406030204" pitchFamily="18" charset="0"/>
                              </a:rPr>
                              <m:t>𝑡</m:t>
                            </m:r>
                          </m:sub>
                        </m:sSub>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𝑃</m:t>
                            </m:r>
                          </m:e>
                          <m:sub>
                            <m:r>
                              <a:rPr lang="it-IT" b="0" i="1" smtClean="0">
                                <a:latin typeface="Cambria Math" panose="02040503050406030204" pitchFamily="18" charset="0"/>
                                <a:ea typeface="Cambria Math" panose="02040503050406030204" pitchFamily="18" charset="0"/>
                              </a:rPr>
                              <m:t>𝑒𝑙</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𝑃𝑉</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𝑔𝑟𝑖𝑑</m:t>
                            </m:r>
                          </m:sub>
                        </m:sSub>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oMath>
                    </m:oMathPara>
                  </a14:m>
                  <a:endParaRPr lang="en-US" dirty="0"/>
                </a:p>
              </p:txBody>
            </p:sp>
          </mc:Choice>
          <mc:Fallback xmlns="">
            <p:sp>
              <p:nvSpPr>
                <p:cNvPr id="8" name="CasellaDiTesto 7"/>
                <p:cNvSpPr txBox="1">
                  <a:spLocks noRot="1" noChangeAspect="1" noMove="1" noResize="1" noEditPoints="1" noAdjustHandles="1" noChangeArrowheads="1" noChangeShapeType="1" noTextEdit="1"/>
                </p:cNvSpPr>
                <p:nvPr/>
              </p:nvSpPr>
              <p:spPr>
                <a:xfrm>
                  <a:off x="517242" y="4338411"/>
                  <a:ext cx="3927229" cy="299569"/>
                </a:xfrm>
                <a:prstGeom prst="rect">
                  <a:avLst/>
                </a:prstGeom>
                <a:blipFill>
                  <a:blip r:embed="rId5"/>
                  <a:stretch>
                    <a:fillRect l="-930" r="-775" b="-28571"/>
                  </a:stretch>
                </a:blipFill>
              </p:spPr>
              <p:txBody>
                <a:bodyPr/>
                <a:lstStyle/>
                <a:p>
                  <a:r>
                    <a:rPr lang="en-US">
                      <a:noFill/>
                    </a:rPr>
                    <a:t> </a:t>
                  </a:r>
                </a:p>
              </p:txBody>
            </p:sp>
          </mc:Fallback>
        </mc:AlternateContent>
        <p:sp>
          <p:nvSpPr>
            <p:cNvPr id="17" name="CasellaDiTesto 16"/>
            <p:cNvSpPr txBox="1"/>
            <p:nvPr/>
          </p:nvSpPr>
          <p:spPr>
            <a:xfrm>
              <a:off x="5424795" y="4165028"/>
              <a:ext cx="3756694" cy="646331"/>
            </a:xfrm>
            <a:prstGeom prst="rect">
              <a:avLst/>
            </a:prstGeom>
            <a:noFill/>
          </p:spPr>
          <p:txBody>
            <a:bodyPr wrap="square" rtlCol="0">
              <a:spAutoFit/>
            </a:bodyPr>
            <a:lstStyle/>
            <a:p>
              <a:pPr algn="ctr"/>
              <a:r>
                <a:rPr lang="en-US" dirty="0" smtClean="0">
                  <a:solidFill>
                    <a:srgbClr val="FF0000"/>
                  </a:solidFill>
                  <a:latin typeface="Cambria" panose="02040503050406030204" pitchFamily="18" charset="0"/>
                  <a:ea typeface="Cambria" panose="02040503050406030204" pitchFamily="18" charset="0"/>
                </a:rPr>
                <a:t>Cost of the electricity sent to the grid in case of surplus production</a:t>
              </a:r>
              <a:endParaRPr lang="en-US" dirty="0">
                <a:solidFill>
                  <a:srgbClr val="FF0000"/>
                </a:solidFill>
                <a:latin typeface="Cambria" panose="02040503050406030204" pitchFamily="18" charset="0"/>
                <a:ea typeface="Cambria" panose="02040503050406030204" pitchFamily="18" charset="0"/>
              </a:endParaRPr>
            </a:p>
          </p:txBody>
        </p:sp>
        <p:cxnSp>
          <p:nvCxnSpPr>
            <p:cNvPr id="18" name="Connettore 2 17"/>
            <p:cNvCxnSpPr/>
            <p:nvPr/>
          </p:nvCxnSpPr>
          <p:spPr>
            <a:xfrm flipH="1" flipV="1">
              <a:off x="4647555" y="4488194"/>
              <a:ext cx="777240"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0119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777459" y="1107879"/>
            <a:ext cx="3360000" cy="2628209"/>
            <a:chOff x="598103" y="1058961"/>
            <a:chExt cx="3360000" cy="2628209"/>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03" y="1167170"/>
              <a:ext cx="3360000" cy="2520000"/>
            </a:xfrm>
            <a:prstGeom prst="rect">
              <a:avLst/>
            </a:prstGeom>
          </p:spPr>
        </p:pic>
        <p:sp>
          <p:nvSpPr>
            <p:cNvPr id="18" name="CasellaDiTesto 17"/>
            <p:cNvSpPr txBox="1"/>
            <p:nvPr/>
          </p:nvSpPr>
          <p:spPr>
            <a:xfrm>
              <a:off x="845543" y="1058961"/>
              <a:ext cx="2865120" cy="307777"/>
            </a:xfrm>
            <a:prstGeom prst="rect">
              <a:avLst/>
            </a:prstGeom>
            <a:noFill/>
          </p:spPr>
          <p:txBody>
            <a:bodyPr wrap="square" rtlCol="0">
              <a:spAutoFit/>
            </a:bodyPr>
            <a:lstStyle/>
            <a:p>
              <a:pPr algn="ctr"/>
              <a:r>
                <a:rPr lang="en-US" sz="1400" b="1" dirty="0" smtClean="0">
                  <a:latin typeface="Cambria" panose="02040503050406030204" pitchFamily="18" charset="0"/>
                  <a:ea typeface="Cambria" panose="02040503050406030204" pitchFamily="18" charset="0"/>
                </a:rPr>
                <a:t>Electricity production</a:t>
              </a:r>
              <a:endParaRPr lang="en-US" sz="1400" b="1" dirty="0">
                <a:latin typeface="Cambria" panose="02040503050406030204" pitchFamily="18" charset="0"/>
                <a:ea typeface="Cambria" panose="02040503050406030204" pitchFamily="18" charset="0"/>
              </a:endParaRPr>
            </a:p>
          </p:txBody>
        </p:sp>
      </p:grpSp>
      <p:grpSp>
        <p:nvGrpSpPr>
          <p:cNvPr id="3" name="Gruppo 2"/>
          <p:cNvGrpSpPr/>
          <p:nvPr/>
        </p:nvGrpSpPr>
        <p:grpSpPr>
          <a:xfrm>
            <a:off x="6193411" y="1107878"/>
            <a:ext cx="3360000" cy="2673890"/>
            <a:chOff x="4019471" y="1278138"/>
            <a:chExt cx="3360000" cy="2673890"/>
          </a:xfrm>
        </p:grpSpPr>
        <p:pic>
          <p:nvPicPr>
            <p:cNvPr id="21" name="Immagin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471" y="1432028"/>
              <a:ext cx="3360000" cy="2520000"/>
            </a:xfrm>
            <a:prstGeom prst="rect">
              <a:avLst/>
            </a:prstGeom>
          </p:spPr>
        </p:pic>
        <p:sp>
          <p:nvSpPr>
            <p:cNvPr id="20" name="CasellaDiTesto 19"/>
            <p:cNvSpPr txBox="1"/>
            <p:nvPr/>
          </p:nvSpPr>
          <p:spPr>
            <a:xfrm>
              <a:off x="4174346" y="1278138"/>
              <a:ext cx="3050250" cy="307777"/>
            </a:xfrm>
            <a:prstGeom prst="rect">
              <a:avLst/>
            </a:prstGeom>
            <a:noFill/>
          </p:spPr>
          <p:txBody>
            <a:bodyPr wrap="square" rtlCol="0">
              <a:spAutoFit/>
            </a:bodyPr>
            <a:lstStyle/>
            <a:p>
              <a:pPr algn="ctr"/>
              <a:r>
                <a:rPr lang="en-US" sz="1400" b="1" dirty="0" smtClean="0">
                  <a:latin typeface="Cambria" panose="02040503050406030204" pitchFamily="18" charset="0"/>
                  <a:ea typeface="Cambria" panose="02040503050406030204" pitchFamily="18" charset="0"/>
                </a:rPr>
                <a:t>Heating production</a:t>
              </a:r>
              <a:endParaRPr lang="en-US" sz="1400" b="1" dirty="0">
                <a:latin typeface="Cambria" panose="02040503050406030204" pitchFamily="18" charset="0"/>
                <a:ea typeface="Cambria" panose="02040503050406030204" pitchFamily="18" charset="0"/>
              </a:endParaRPr>
            </a:p>
          </p:txBody>
        </p:sp>
      </p:grpSp>
      <p:grpSp>
        <p:nvGrpSpPr>
          <p:cNvPr id="7" name="Gruppo 6"/>
          <p:cNvGrpSpPr/>
          <p:nvPr/>
        </p:nvGrpSpPr>
        <p:grpSpPr>
          <a:xfrm>
            <a:off x="3114745" y="3491284"/>
            <a:ext cx="3360000" cy="2602600"/>
            <a:chOff x="7689221" y="1383479"/>
            <a:chExt cx="3360000" cy="2602600"/>
          </a:xfrm>
        </p:grpSpPr>
        <p:pic>
          <p:nvPicPr>
            <p:cNvPr id="23" name="Immagin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221" y="1466079"/>
              <a:ext cx="3360000" cy="2520000"/>
            </a:xfrm>
            <a:prstGeom prst="rect">
              <a:avLst/>
            </a:prstGeom>
          </p:spPr>
        </p:pic>
        <p:sp>
          <p:nvSpPr>
            <p:cNvPr id="22" name="CasellaDiTesto 21"/>
            <p:cNvSpPr txBox="1"/>
            <p:nvPr/>
          </p:nvSpPr>
          <p:spPr>
            <a:xfrm>
              <a:off x="7936661" y="1383479"/>
              <a:ext cx="2865120" cy="307777"/>
            </a:xfrm>
            <a:prstGeom prst="rect">
              <a:avLst/>
            </a:prstGeom>
            <a:noFill/>
          </p:spPr>
          <p:txBody>
            <a:bodyPr wrap="square" rtlCol="0">
              <a:spAutoFit/>
            </a:bodyPr>
            <a:lstStyle/>
            <a:p>
              <a:pPr algn="ctr"/>
              <a:r>
                <a:rPr lang="en-US" sz="1400" b="1" dirty="0" smtClean="0">
                  <a:latin typeface="Cambria" panose="02040503050406030204" pitchFamily="18" charset="0"/>
                  <a:ea typeface="Cambria" panose="02040503050406030204" pitchFamily="18" charset="0"/>
                </a:rPr>
                <a:t>Cooling production </a:t>
              </a:r>
              <a:endParaRPr lang="en-US" sz="1400" b="1" dirty="0">
                <a:latin typeface="Cambria" panose="02040503050406030204" pitchFamily="18" charset="0"/>
                <a:ea typeface="Cambria" panose="02040503050406030204" pitchFamily="18" charset="0"/>
              </a:endParaRPr>
            </a:p>
          </p:txBody>
        </p:sp>
      </p:grpSp>
      <p:grpSp>
        <p:nvGrpSpPr>
          <p:cNvPr id="9" name="Gruppo 8"/>
          <p:cNvGrpSpPr/>
          <p:nvPr/>
        </p:nvGrpSpPr>
        <p:grpSpPr>
          <a:xfrm>
            <a:off x="8530697" y="3491284"/>
            <a:ext cx="3360000" cy="2673889"/>
            <a:chOff x="4329221" y="4723687"/>
            <a:chExt cx="3360000" cy="2673889"/>
          </a:xfrm>
        </p:grpSpPr>
        <p:pic>
          <p:nvPicPr>
            <p:cNvPr id="26" name="Immagin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9221" y="4877576"/>
              <a:ext cx="3360000" cy="2520000"/>
            </a:xfrm>
            <a:prstGeom prst="rect">
              <a:avLst/>
            </a:prstGeom>
          </p:spPr>
        </p:pic>
        <p:sp>
          <p:nvSpPr>
            <p:cNvPr id="24" name="CasellaDiTesto 23"/>
            <p:cNvSpPr txBox="1"/>
            <p:nvPr/>
          </p:nvSpPr>
          <p:spPr>
            <a:xfrm>
              <a:off x="4576661" y="4723687"/>
              <a:ext cx="2865120" cy="307777"/>
            </a:xfrm>
            <a:prstGeom prst="rect">
              <a:avLst/>
            </a:prstGeom>
            <a:noFill/>
          </p:spPr>
          <p:txBody>
            <a:bodyPr wrap="square" rtlCol="0">
              <a:spAutoFit/>
            </a:bodyPr>
            <a:lstStyle/>
            <a:p>
              <a:pPr algn="ctr"/>
              <a:r>
                <a:rPr lang="en-US" sz="1400" b="1" dirty="0" smtClean="0">
                  <a:latin typeface="Cambria" panose="02040503050406030204" pitchFamily="18" charset="0"/>
                  <a:ea typeface="Cambria" panose="02040503050406030204" pitchFamily="18" charset="0"/>
                </a:rPr>
                <a:t>Electric vehicles charging</a:t>
              </a:r>
              <a:endParaRPr lang="en-US" sz="1400" b="1" dirty="0">
                <a:latin typeface="Cambria" panose="02040503050406030204" pitchFamily="18" charset="0"/>
                <a:ea typeface="Cambria" panose="02040503050406030204" pitchFamily="18" charset="0"/>
              </a:endParaRPr>
            </a:p>
          </p:txBody>
        </p:sp>
      </p:grpSp>
      <p:sp>
        <p:nvSpPr>
          <p:cNvPr id="27" name="CasellaDiTesto 26"/>
          <p:cNvSpPr txBox="1"/>
          <p:nvPr/>
        </p:nvSpPr>
        <p:spPr>
          <a:xfrm>
            <a:off x="742401" y="288101"/>
            <a:ext cx="10657889" cy="46166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Results – Energy analysis</a:t>
            </a:r>
          </a:p>
        </p:txBody>
      </p:sp>
    </p:spTree>
    <p:extLst>
      <p:ext uri="{BB962C8B-B14F-4D97-AF65-F5344CB8AC3E}">
        <p14:creationId xmlns:p14="http://schemas.microsoft.com/office/powerpoint/2010/main" val="1728091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2921" y="1328341"/>
            <a:ext cx="4272000" cy="3204000"/>
          </a:xfrm>
          <a:prstGeom prst="rect">
            <a:avLst/>
          </a:prstGeom>
        </p:spPr>
      </p:pic>
      <p:sp>
        <p:nvSpPr>
          <p:cNvPr id="3" name="CasellaDiTesto 2"/>
          <p:cNvSpPr txBox="1"/>
          <p:nvPr/>
        </p:nvSpPr>
        <p:spPr>
          <a:xfrm>
            <a:off x="1952529" y="4686230"/>
            <a:ext cx="3398936" cy="1015663"/>
          </a:xfrm>
          <a:prstGeom prst="rect">
            <a:avLst/>
          </a:prstGeom>
          <a:noFill/>
        </p:spPr>
        <p:txBody>
          <a:bodyPr wrap="square" rtlCol="0">
            <a:spAutoFit/>
          </a:bodyPr>
          <a:lstStyle/>
          <a:p>
            <a:pPr marL="171450" indent="-171450" algn="l">
              <a:buFont typeface="Arial" panose="020B0604020202020204" pitchFamily="34" charset="0"/>
              <a:buChar char="•"/>
            </a:pPr>
            <a:r>
              <a:rPr lang="en-US" sz="1200" dirty="0" smtClean="0">
                <a:latin typeface="Times New Roman" panose="02020603050405020304" pitchFamily="18" charset="0"/>
                <a:ea typeface="Cambria" panose="02040503050406030204" pitchFamily="18" charset="0"/>
                <a:cs typeface="Times New Roman" panose="02020603050405020304" pitchFamily="18" charset="0"/>
              </a:rPr>
              <a:t>The CHP </a:t>
            </a:r>
            <a:r>
              <a:rPr lang="en-US" sz="1200" dirty="0">
                <a:latin typeface="Times New Roman" panose="02020603050405020304" pitchFamily="18" charset="0"/>
                <a:ea typeface="Cambria" panose="02040503050406030204" pitchFamily="18" charset="0"/>
                <a:cs typeface="Times New Roman" panose="02020603050405020304" pitchFamily="18" charset="0"/>
              </a:rPr>
              <a:t>runs for </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3700 hours a year.</a:t>
            </a:r>
            <a:endParaRPr lang="en-US" sz="1200" dirty="0">
              <a:latin typeface="Times New Roman" panose="02020603050405020304" pitchFamily="18" charset="0"/>
              <a:ea typeface="Cambria" panose="02040503050406030204" pitchFamily="18" charset="0"/>
              <a:cs typeface="Times New Roman" panose="02020603050405020304" pitchFamily="18" charset="0"/>
            </a:endParaRPr>
          </a:p>
          <a:p>
            <a:pPr marL="171450" indent="-171450" algn="l">
              <a:buFont typeface="Arial" panose="020B0604020202020204" pitchFamily="34" charset="0"/>
              <a:buChar char="•"/>
            </a:pPr>
            <a:r>
              <a:rPr lang="en-US" sz="1200" dirty="0" smtClean="0">
                <a:latin typeface="Times New Roman" panose="02020603050405020304" pitchFamily="18" charset="0"/>
                <a:ea typeface="Cambria" panose="02040503050406030204" pitchFamily="18" charset="0"/>
                <a:cs typeface="Times New Roman" panose="02020603050405020304" pitchFamily="18" charset="0"/>
              </a:rPr>
              <a:t>The  total number of startups is 279.</a:t>
            </a:r>
            <a:endParaRPr lang="en-US" sz="1200" dirty="0">
              <a:latin typeface="Times New Roman" panose="02020603050405020304" pitchFamily="18" charset="0"/>
              <a:ea typeface="Cambria" panose="02040503050406030204" pitchFamily="18" charset="0"/>
              <a:cs typeface="Times New Roman" panose="02020603050405020304" pitchFamily="18" charset="0"/>
            </a:endParaRPr>
          </a:p>
          <a:p>
            <a:pPr marL="171450" indent="-171450" algn="l">
              <a:buFont typeface="Arial" panose="020B0604020202020204" pitchFamily="34" charset="0"/>
              <a:buChar char="•"/>
            </a:pPr>
            <a:r>
              <a:rPr lang="en-US" sz="1200" dirty="0" smtClean="0">
                <a:latin typeface="Times New Roman" panose="02020603050405020304" pitchFamily="18" charset="0"/>
                <a:ea typeface="Cambria" panose="02040503050406030204" pitchFamily="18" charset="0"/>
                <a:cs typeface="Times New Roman" panose="02020603050405020304" pitchFamily="18" charset="0"/>
              </a:rPr>
              <a:t>The average electrical efficiency </a:t>
            </a:r>
            <a:r>
              <a:rPr lang="en-US" sz="1200" dirty="0">
                <a:latin typeface="Times New Roman" panose="02020603050405020304" pitchFamily="18" charset="0"/>
                <a:ea typeface="Cambria" panose="02040503050406030204" pitchFamily="18" charset="0"/>
                <a:cs typeface="Times New Roman" panose="02020603050405020304" pitchFamily="18" charset="0"/>
              </a:rPr>
              <a:t>is around </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39%.</a:t>
            </a:r>
          </a:p>
          <a:p>
            <a:pPr marL="171450" indent="-171450">
              <a:buFont typeface="Arial" panose="020B0604020202020204" pitchFamily="34" charset="0"/>
              <a:buChar char="•"/>
            </a:pPr>
            <a:r>
              <a:rPr lang="en-US" sz="1200" dirty="0">
                <a:latin typeface="Times New Roman" panose="02020603050405020304" pitchFamily="18" charset="0"/>
                <a:ea typeface="Cambria" panose="02040503050406030204" pitchFamily="18" charset="0"/>
                <a:cs typeface="Times New Roman" panose="02020603050405020304" pitchFamily="18" charset="0"/>
              </a:rPr>
              <a:t>The average electrical efficiency is around </a:t>
            </a:r>
            <a:r>
              <a:rPr lang="en-US" sz="1200" dirty="0" smtClean="0">
                <a:latin typeface="Times New Roman" panose="02020603050405020304" pitchFamily="18" charset="0"/>
                <a:ea typeface="Cambria" panose="02040503050406030204" pitchFamily="18" charset="0"/>
                <a:cs typeface="Times New Roman" panose="02020603050405020304" pitchFamily="18" charset="0"/>
              </a:rPr>
              <a:t>38.6%.</a:t>
            </a: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9997" y="1364341"/>
            <a:ext cx="4224000" cy="3168000"/>
          </a:xfrm>
          <a:prstGeom prst="rect">
            <a:avLst/>
          </a:prstGeom>
        </p:spPr>
      </p:pic>
      <p:sp>
        <p:nvSpPr>
          <p:cNvPr id="6" name="CasellaDiTesto 5"/>
          <p:cNvSpPr txBox="1"/>
          <p:nvPr/>
        </p:nvSpPr>
        <p:spPr>
          <a:xfrm>
            <a:off x="742401" y="288101"/>
            <a:ext cx="10657889" cy="46166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Results – Energy analysis</a:t>
            </a:r>
          </a:p>
        </p:txBody>
      </p:sp>
    </p:spTree>
    <p:extLst>
      <p:ext uri="{BB962C8B-B14F-4D97-AF65-F5344CB8AC3E}">
        <p14:creationId xmlns:p14="http://schemas.microsoft.com/office/powerpoint/2010/main" val="1837554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95" y="2903514"/>
            <a:ext cx="807800" cy="792000"/>
          </a:xfrm>
          <a:prstGeom prst="rect">
            <a:avLst/>
          </a:prstGeom>
        </p:spPr>
      </p:pic>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7792" t="3463" r="7792" b="50539"/>
          <a:stretch/>
        </p:blipFill>
        <p:spPr>
          <a:xfrm>
            <a:off x="1848598" y="2100016"/>
            <a:ext cx="9675857" cy="2570305"/>
          </a:xfrm>
          <a:prstGeom prst="rect">
            <a:avLst/>
          </a:prstGeom>
        </p:spPr>
      </p:pic>
      <p:sp>
        <p:nvSpPr>
          <p:cNvPr id="12" name="CasellaDiTesto 11"/>
          <p:cNvSpPr txBox="1"/>
          <p:nvPr/>
        </p:nvSpPr>
        <p:spPr>
          <a:xfrm>
            <a:off x="742401" y="288101"/>
            <a:ext cx="10657889" cy="46166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Results – </a:t>
            </a:r>
            <a:r>
              <a:rPr lang="en-US" sz="2400" b="1" dirty="0" smtClean="0">
                <a:latin typeface="Times New Roman" panose="02020603050405020304" pitchFamily="18" charset="0"/>
                <a:cs typeface="Times New Roman" panose="02020603050405020304" pitchFamily="18" charset="0"/>
              </a:rPr>
              <a:t>Optimal scheduling</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1485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40365" t="25233" r="44662" b="46297"/>
          <a:stretch/>
        </p:blipFill>
        <p:spPr>
          <a:xfrm>
            <a:off x="704704" y="2959875"/>
            <a:ext cx="720000" cy="720000"/>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7879" t="3818" r="7532" b="50894"/>
          <a:stretch/>
        </p:blipFill>
        <p:spPr>
          <a:xfrm>
            <a:off x="1522150" y="2032875"/>
            <a:ext cx="9861951" cy="2574000"/>
          </a:xfrm>
          <a:prstGeom prst="rect">
            <a:avLst/>
          </a:prstGeom>
        </p:spPr>
      </p:pic>
      <p:sp>
        <p:nvSpPr>
          <p:cNvPr id="12" name="CasellaDiTesto 11"/>
          <p:cNvSpPr txBox="1"/>
          <p:nvPr/>
        </p:nvSpPr>
        <p:spPr>
          <a:xfrm>
            <a:off x="742401" y="288101"/>
            <a:ext cx="10657889" cy="46166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Results – </a:t>
            </a:r>
            <a:r>
              <a:rPr lang="en-US" sz="2400" b="1" dirty="0" smtClean="0">
                <a:latin typeface="Times New Roman" panose="02020603050405020304" pitchFamily="18" charset="0"/>
                <a:cs typeface="Times New Roman" panose="02020603050405020304" pitchFamily="18" charset="0"/>
              </a:rPr>
              <a:t>Optimal scheduling</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54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56376" y="2951574"/>
            <a:ext cx="720000" cy="720000"/>
          </a:xfrm>
          <a:prstGeom prst="rect">
            <a:avLst/>
          </a:prstGeom>
        </p:spPr>
      </p:pic>
      <p:pic>
        <p:nvPicPr>
          <p:cNvPr id="11" name="Immagine 10"/>
          <p:cNvPicPr>
            <a:picLocks noChangeAspect="1"/>
          </p:cNvPicPr>
          <p:nvPr/>
        </p:nvPicPr>
        <p:blipFill rotWithShape="1">
          <a:blip r:embed="rId3">
            <a:extLst>
              <a:ext uri="{28A0092B-C50C-407E-A947-70E740481C1C}">
                <a14:useLocalDpi xmlns:a14="http://schemas.microsoft.com/office/drawing/2010/main" val="0"/>
              </a:ext>
            </a:extLst>
          </a:blip>
          <a:srcRect l="8398" t="3641" r="7791" b="50182"/>
          <a:stretch/>
        </p:blipFill>
        <p:spPr>
          <a:xfrm>
            <a:off x="1584871" y="2024574"/>
            <a:ext cx="9583206" cy="2574000"/>
          </a:xfrm>
          <a:prstGeom prst="rect">
            <a:avLst/>
          </a:prstGeom>
        </p:spPr>
      </p:pic>
      <p:sp>
        <p:nvSpPr>
          <p:cNvPr id="12" name="CasellaDiTesto 11"/>
          <p:cNvSpPr txBox="1"/>
          <p:nvPr/>
        </p:nvSpPr>
        <p:spPr>
          <a:xfrm>
            <a:off x="742401" y="288101"/>
            <a:ext cx="10657889" cy="46166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Results – </a:t>
            </a:r>
            <a:r>
              <a:rPr lang="en-US" sz="2400" b="1" dirty="0" smtClean="0">
                <a:latin typeface="Times New Roman" panose="02020603050405020304" pitchFamily="18" charset="0"/>
                <a:cs typeface="Times New Roman" panose="02020603050405020304" pitchFamily="18" charset="0"/>
              </a:rPr>
              <a:t>Optimal scheduling</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62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49689"/>
          <a:stretch/>
        </p:blipFill>
        <p:spPr>
          <a:xfrm>
            <a:off x="2019513" y="1081826"/>
            <a:ext cx="2674267" cy="1980000"/>
          </a:xfrm>
          <a:prstGeom prst="rect">
            <a:avLst/>
          </a:prstGeom>
        </p:spPr>
      </p:pic>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r="50685"/>
          <a:stretch/>
        </p:blipFill>
        <p:spPr>
          <a:xfrm>
            <a:off x="7368047" y="1081826"/>
            <a:ext cx="2621311" cy="1980000"/>
          </a:xfrm>
          <a:prstGeom prst="rect">
            <a:avLst/>
          </a:prstGeom>
        </p:spPr>
      </p:pic>
      <p:sp>
        <p:nvSpPr>
          <p:cNvPr id="5" name="CasellaDiTesto 4"/>
          <p:cNvSpPr txBox="1"/>
          <p:nvPr/>
        </p:nvSpPr>
        <p:spPr>
          <a:xfrm>
            <a:off x="4608914" y="1716651"/>
            <a:ext cx="2844000" cy="738664"/>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Moving from Fossil Fuel Dependence to a Clean-Energy Future </a:t>
            </a:r>
          </a:p>
        </p:txBody>
      </p:sp>
      <p:sp>
        <p:nvSpPr>
          <p:cNvPr id="11" name="Freccia bidirezionale orizzontale 10"/>
          <p:cNvSpPr/>
          <p:nvPr/>
        </p:nvSpPr>
        <p:spPr>
          <a:xfrm rot="5400000">
            <a:off x="2751863" y="3558609"/>
            <a:ext cx="1152000" cy="15843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Freccia bidirezionale orizzontale 11"/>
          <p:cNvSpPr/>
          <p:nvPr/>
        </p:nvSpPr>
        <p:spPr>
          <a:xfrm rot="5400000">
            <a:off x="8102702" y="3558608"/>
            <a:ext cx="1152000" cy="15843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5" name="Gruppo 14"/>
          <p:cNvGrpSpPr/>
          <p:nvPr/>
        </p:nvGrpSpPr>
        <p:grpSpPr>
          <a:xfrm>
            <a:off x="2376187" y="4214566"/>
            <a:ext cx="2100255" cy="1907675"/>
            <a:chOff x="2376187" y="4214566"/>
            <a:chExt cx="2100255" cy="1907675"/>
          </a:xfrm>
        </p:grpSpPr>
        <p:pic>
          <p:nvPicPr>
            <p:cNvPr id="10" name="Immagine 9"/>
            <p:cNvPicPr>
              <a:picLocks noChangeAspect="1"/>
            </p:cNvPicPr>
            <p:nvPr/>
          </p:nvPicPr>
          <p:blipFill rotWithShape="1">
            <a:blip r:embed="rId4" cstate="print">
              <a:extLst>
                <a:ext uri="{28A0092B-C50C-407E-A947-70E740481C1C}">
                  <a14:useLocalDpi xmlns:a14="http://schemas.microsoft.com/office/drawing/2010/main" val="0"/>
                </a:ext>
              </a:extLst>
            </a:blip>
            <a:srcRect l="17125" t="5480" r="11073" b="20731"/>
            <a:stretch/>
          </p:blipFill>
          <p:spPr>
            <a:xfrm>
              <a:off x="2695918" y="4214566"/>
              <a:ext cx="1534206" cy="1702800"/>
            </a:xfrm>
            <a:prstGeom prst="rect">
              <a:avLst/>
            </a:prstGeom>
          </p:spPr>
        </p:pic>
        <p:sp>
          <p:nvSpPr>
            <p:cNvPr id="13" name="CasellaDiTesto 12"/>
            <p:cNvSpPr txBox="1"/>
            <p:nvPr/>
          </p:nvSpPr>
          <p:spPr>
            <a:xfrm>
              <a:off x="2376187" y="5783687"/>
              <a:ext cx="2100255"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Environmental impacts</a:t>
              </a:r>
              <a:endParaRPr lang="en-US" sz="1600" dirty="0">
                <a:latin typeface="Times New Roman" panose="02020603050405020304" pitchFamily="18" charset="0"/>
                <a:cs typeface="Times New Roman" panose="02020603050405020304" pitchFamily="18" charset="0"/>
              </a:endParaRPr>
            </a:p>
          </p:txBody>
        </p:sp>
      </p:grpSp>
      <p:grpSp>
        <p:nvGrpSpPr>
          <p:cNvPr id="16" name="Gruppo 15"/>
          <p:cNvGrpSpPr/>
          <p:nvPr/>
        </p:nvGrpSpPr>
        <p:grpSpPr>
          <a:xfrm>
            <a:off x="7883250" y="4213826"/>
            <a:ext cx="1878904" cy="1908415"/>
            <a:chOff x="7883250" y="4213826"/>
            <a:chExt cx="1878904" cy="1908415"/>
          </a:xfrm>
        </p:grpSpPr>
        <p:pic>
          <p:nvPicPr>
            <p:cNvPr id="8" name="Immagine 7"/>
            <p:cNvPicPr>
              <a:picLocks noChangeAspect="1"/>
            </p:cNvPicPr>
            <p:nvPr/>
          </p:nvPicPr>
          <p:blipFill rotWithShape="1">
            <a:blip r:embed="rId5">
              <a:extLst>
                <a:ext uri="{28A0092B-C50C-407E-A947-70E740481C1C}">
                  <a14:useLocalDpi xmlns:a14="http://schemas.microsoft.com/office/drawing/2010/main" val="0"/>
                </a:ext>
              </a:extLst>
            </a:blip>
            <a:srcRect t="905" r="81320" b="68075"/>
            <a:stretch/>
          </p:blipFill>
          <p:spPr>
            <a:xfrm>
              <a:off x="7883250" y="4213826"/>
              <a:ext cx="1878904" cy="1703540"/>
            </a:xfrm>
            <a:prstGeom prst="rect">
              <a:avLst/>
            </a:prstGeom>
          </p:spPr>
        </p:pic>
        <p:sp>
          <p:nvSpPr>
            <p:cNvPr id="14" name="CasellaDiTesto 13"/>
            <p:cNvSpPr txBox="1"/>
            <p:nvPr/>
          </p:nvSpPr>
          <p:spPr>
            <a:xfrm>
              <a:off x="8284912" y="5783687"/>
              <a:ext cx="1295547"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Intermittency</a:t>
              </a:r>
              <a:endParaRPr lang="en-US" sz="1600" dirty="0">
                <a:latin typeface="Times New Roman" panose="02020603050405020304" pitchFamily="18" charset="0"/>
                <a:cs typeface="Times New Roman" panose="02020603050405020304" pitchFamily="18" charset="0"/>
              </a:endParaRPr>
            </a:p>
          </p:txBody>
        </p:sp>
      </p:grpSp>
      <p:sp>
        <p:nvSpPr>
          <p:cNvPr id="17" name="Freccia a destra 16"/>
          <p:cNvSpPr/>
          <p:nvPr/>
        </p:nvSpPr>
        <p:spPr>
          <a:xfrm>
            <a:off x="4743792" y="2455315"/>
            <a:ext cx="2571408" cy="388093"/>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CasellaDiTesto 17"/>
          <p:cNvSpPr txBox="1"/>
          <p:nvPr/>
        </p:nvSpPr>
        <p:spPr>
          <a:xfrm>
            <a:off x="760890" y="213705"/>
            <a:ext cx="5893536"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Transition toward sustainable energy</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099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asellaDiTesto 124"/>
          <p:cNvSpPr txBox="1"/>
          <p:nvPr/>
        </p:nvSpPr>
        <p:spPr>
          <a:xfrm>
            <a:off x="850575" y="258492"/>
            <a:ext cx="233910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Hybridization</a:t>
            </a:r>
            <a:endParaRPr lang="en-US" sz="2800" b="1" dirty="0">
              <a:latin typeface="Times New Roman" panose="02020603050405020304" pitchFamily="18" charset="0"/>
              <a:cs typeface="Times New Roman" panose="02020603050405020304" pitchFamily="18" charset="0"/>
            </a:endParaRPr>
          </a:p>
        </p:txBody>
      </p:sp>
      <p:grpSp>
        <p:nvGrpSpPr>
          <p:cNvPr id="7" name="Gruppo 6"/>
          <p:cNvGrpSpPr/>
          <p:nvPr/>
        </p:nvGrpSpPr>
        <p:grpSpPr>
          <a:xfrm>
            <a:off x="1578129" y="828867"/>
            <a:ext cx="7887858" cy="5217750"/>
            <a:chOff x="1578129" y="828867"/>
            <a:chExt cx="7887858" cy="5217750"/>
          </a:xfrm>
        </p:grpSpPr>
        <p:pic>
          <p:nvPicPr>
            <p:cNvPr id="58" name="Immagin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616" y="828867"/>
              <a:ext cx="1152111" cy="1355424"/>
            </a:xfrm>
            <a:prstGeom prst="rect">
              <a:avLst/>
            </a:prstGeom>
          </p:spPr>
        </p:pic>
        <p:pic>
          <p:nvPicPr>
            <p:cNvPr id="59" name="Immagine 58"/>
            <p:cNvPicPr>
              <a:picLocks noChangeAspect="1"/>
            </p:cNvPicPr>
            <p:nvPr/>
          </p:nvPicPr>
          <p:blipFill rotWithShape="1">
            <a:blip r:embed="rId4">
              <a:extLst>
                <a:ext uri="{28A0092B-C50C-407E-A947-70E740481C1C}">
                  <a14:useLocalDpi xmlns:a14="http://schemas.microsoft.com/office/drawing/2010/main" val="0"/>
                </a:ext>
              </a:extLst>
            </a:blip>
            <a:srcRect r="92736" b="84201"/>
            <a:stretch/>
          </p:blipFill>
          <p:spPr>
            <a:xfrm>
              <a:off x="1824357" y="3021799"/>
              <a:ext cx="730750" cy="686517"/>
            </a:xfrm>
            <a:prstGeom prst="rect">
              <a:avLst/>
            </a:prstGeom>
          </p:spPr>
        </p:pic>
        <p:pic>
          <p:nvPicPr>
            <p:cNvPr id="60" name="Immagin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960" y="830343"/>
              <a:ext cx="807850" cy="1017681"/>
            </a:xfrm>
            <a:prstGeom prst="rect">
              <a:avLst/>
            </a:prstGeom>
          </p:spPr>
        </p:pic>
        <p:pic>
          <p:nvPicPr>
            <p:cNvPr id="61" name="Immagine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3493" y="2018988"/>
              <a:ext cx="917159" cy="696576"/>
            </a:xfrm>
            <a:prstGeom prst="rect">
              <a:avLst/>
            </a:prstGeom>
          </p:spPr>
        </p:pic>
        <p:pic>
          <p:nvPicPr>
            <p:cNvPr id="63" name="Immagin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5444" y="4929980"/>
              <a:ext cx="948714" cy="890863"/>
            </a:xfrm>
            <a:prstGeom prst="rect">
              <a:avLst/>
            </a:prstGeom>
          </p:spPr>
        </p:pic>
        <p:pic>
          <p:nvPicPr>
            <p:cNvPr id="65" name="Immagin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29" y="3869608"/>
              <a:ext cx="1348426" cy="584318"/>
            </a:xfrm>
            <a:prstGeom prst="roundRect">
              <a:avLst>
                <a:gd name="adj" fmla="val 8594"/>
              </a:avLst>
            </a:prstGeom>
            <a:solidFill>
              <a:srgbClr val="FFFFFF">
                <a:shade val="85000"/>
              </a:srgbClr>
            </a:solidFill>
            <a:ln>
              <a:noFill/>
            </a:ln>
            <a:effectLst/>
          </p:spPr>
        </p:pic>
        <p:pic>
          <p:nvPicPr>
            <p:cNvPr id="68" name="Immagin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30321" y="4943198"/>
              <a:ext cx="763101" cy="842960"/>
            </a:xfrm>
            <a:prstGeom prst="roundRect">
              <a:avLst>
                <a:gd name="adj" fmla="val 8594"/>
              </a:avLst>
            </a:prstGeom>
            <a:solidFill>
              <a:schemeClr val="bg1"/>
            </a:solidFill>
            <a:ln w="12700">
              <a:noFill/>
            </a:ln>
            <a:effectLst/>
          </p:spPr>
        </p:pic>
        <p:pic>
          <p:nvPicPr>
            <p:cNvPr id="76" name="Immagine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13430" y="3192044"/>
              <a:ext cx="552557" cy="498747"/>
            </a:xfrm>
            <a:prstGeom prst="rect">
              <a:avLst/>
            </a:prstGeom>
          </p:spPr>
        </p:pic>
        <p:pic>
          <p:nvPicPr>
            <p:cNvPr id="77" name="Immagin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67307" y="3208086"/>
              <a:ext cx="526648" cy="474997"/>
            </a:xfrm>
            <a:prstGeom prst="rect">
              <a:avLst/>
            </a:prstGeom>
          </p:spPr>
        </p:pic>
        <p:pic>
          <p:nvPicPr>
            <p:cNvPr id="78" name="Immagine 77"/>
            <p:cNvPicPr>
              <a:picLocks/>
            </p:cNvPicPr>
            <p:nvPr/>
          </p:nvPicPr>
          <p:blipFill rotWithShape="1">
            <a:blip r:embed="rId12" cstate="print">
              <a:extLst>
                <a:ext uri="{28A0092B-C50C-407E-A947-70E740481C1C}">
                  <a14:useLocalDpi xmlns:a14="http://schemas.microsoft.com/office/drawing/2010/main" val="0"/>
                </a:ext>
              </a:extLst>
            </a:blip>
            <a:srcRect l="40365" t="25233" r="44662" b="46297"/>
            <a:stretch/>
          </p:blipFill>
          <p:spPr>
            <a:xfrm>
              <a:off x="8190358" y="3208086"/>
              <a:ext cx="526669" cy="474997"/>
            </a:xfrm>
            <a:prstGeom prst="rect">
              <a:avLst/>
            </a:prstGeom>
          </p:spPr>
        </p:pic>
        <p:sp>
          <p:nvSpPr>
            <p:cNvPr id="81" name="Freccia a destra 80"/>
            <p:cNvSpPr/>
            <p:nvPr/>
          </p:nvSpPr>
          <p:spPr>
            <a:xfrm>
              <a:off x="5113544" y="3372014"/>
              <a:ext cx="2184655" cy="229254"/>
            </a:xfrm>
            <a:prstGeom prst="righ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7" name="Immagine 8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98336" y="860103"/>
              <a:ext cx="1270065" cy="1270065"/>
            </a:xfrm>
            <a:prstGeom prst="rect">
              <a:avLst/>
            </a:prstGeom>
          </p:spPr>
        </p:pic>
        <p:pic>
          <p:nvPicPr>
            <p:cNvPr id="90" name="Immagine 8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57048" y="5007292"/>
              <a:ext cx="964199" cy="964199"/>
            </a:xfrm>
            <a:prstGeom prst="rect">
              <a:avLst/>
            </a:prstGeom>
          </p:spPr>
        </p:pic>
        <p:grpSp>
          <p:nvGrpSpPr>
            <p:cNvPr id="93" name="Gruppo 92"/>
            <p:cNvGrpSpPr/>
            <p:nvPr/>
          </p:nvGrpSpPr>
          <p:grpSpPr>
            <a:xfrm>
              <a:off x="3589246" y="2711928"/>
              <a:ext cx="1491678" cy="1634453"/>
              <a:chOff x="3589246" y="2711928"/>
              <a:chExt cx="1491678" cy="1634453"/>
            </a:xfrm>
          </p:grpSpPr>
          <p:sp>
            <p:nvSpPr>
              <p:cNvPr id="2" name="Rettangolo arrotondato 1"/>
              <p:cNvSpPr/>
              <p:nvPr/>
            </p:nvSpPr>
            <p:spPr>
              <a:xfrm>
                <a:off x="3589246" y="3775297"/>
                <a:ext cx="1491678" cy="571084"/>
              </a:xfrm>
              <a:prstGeom prst="roundRect">
                <a:avLst/>
              </a:prstGeom>
              <a:no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Hybrid Energy </a:t>
                </a:r>
              </a:p>
              <a:p>
                <a:pPr algn="ctr"/>
                <a:r>
                  <a:rPr lang="en-US" sz="1400" b="1" dirty="0" smtClean="0">
                    <a:solidFill>
                      <a:schemeClr val="tx1"/>
                    </a:solidFill>
                    <a:latin typeface="Times New Roman" panose="02020603050405020304" pitchFamily="18" charset="0"/>
                    <a:cs typeface="Times New Roman" panose="02020603050405020304" pitchFamily="18" charset="0"/>
                  </a:rPr>
                  <a:t>Plant</a:t>
                </a:r>
                <a:endParaRPr lang="en-US" sz="1400" b="1" dirty="0">
                  <a:solidFill>
                    <a:schemeClr val="tx1"/>
                  </a:solidFill>
                  <a:latin typeface="Times New Roman" panose="02020603050405020304" pitchFamily="18" charset="0"/>
                  <a:cs typeface="Times New Roman" panose="02020603050405020304" pitchFamily="18" charset="0"/>
                </a:endParaRPr>
              </a:p>
            </p:txBody>
          </p:sp>
          <p:pic>
            <p:nvPicPr>
              <p:cNvPr id="92" name="Immagine 9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62046" y="2711928"/>
                <a:ext cx="1133232" cy="1133232"/>
              </a:xfrm>
              <a:prstGeom prst="rect">
                <a:avLst/>
              </a:prstGeom>
              <a:solidFill>
                <a:schemeClr val="bg1"/>
              </a:solidFill>
            </p:spPr>
          </p:pic>
        </p:grpSp>
        <p:cxnSp>
          <p:nvCxnSpPr>
            <p:cNvPr id="95" name="Connettore 2 94"/>
            <p:cNvCxnSpPr>
              <a:stCxn id="87" idx="2"/>
            </p:cNvCxnSpPr>
            <p:nvPr/>
          </p:nvCxnSpPr>
          <p:spPr>
            <a:xfrm>
              <a:off x="4333369" y="2130168"/>
              <a:ext cx="1716" cy="4208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7" name="Connettore 2 96"/>
            <p:cNvCxnSpPr>
              <a:stCxn id="58" idx="2"/>
            </p:cNvCxnSpPr>
            <p:nvPr/>
          </p:nvCxnSpPr>
          <p:spPr>
            <a:xfrm>
              <a:off x="3225672" y="2184291"/>
              <a:ext cx="535501" cy="54987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0" name="Connettore 2 99"/>
            <p:cNvCxnSpPr/>
            <p:nvPr/>
          </p:nvCxnSpPr>
          <p:spPr>
            <a:xfrm>
              <a:off x="2723721" y="2632975"/>
              <a:ext cx="843670" cy="4230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4" name="Connettore 2 103"/>
            <p:cNvCxnSpPr/>
            <p:nvPr/>
          </p:nvCxnSpPr>
          <p:spPr>
            <a:xfrm>
              <a:off x="2538075" y="3377345"/>
              <a:ext cx="88674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8" name="Connettore 2 107"/>
            <p:cNvCxnSpPr>
              <a:stCxn id="65" idx="3"/>
            </p:cNvCxnSpPr>
            <p:nvPr/>
          </p:nvCxnSpPr>
          <p:spPr>
            <a:xfrm flipV="1">
              <a:off x="2926555" y="3775297"/>
              <a:ext cx="526244" cy="3864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1" name="Connettore 2 110"/>
            <p:cNvCxnSpPr/>
            <p:nvPr/>
          </p:nvCxnSpPr>
          <p:spPr>
            <a:xfrm flipV="1">
              <a:off x="3326843" y="4249692"/>
              <a:ext cx="378812" cy="693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4" name="Connettore 2 113"/>
            <p:cNvCxnSpPr>
              <a:stCxn id="90" idx="0"/>
            </p:cNvCxnSpPr>
            <p:nvPr/>
          </p:nvCxnSpPr>
          <p:spPr>
            <a:xfrm flipV="1">
              <a:off x="4339148" y="4489693"/>
              <a:ext cx="0" cy="5175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Freccia a destra 2"/>
            <p:cNvSpPr/>
            <p:nvPr/>
          </p:nvSpPr>
          <p:spPr>
            <a:xfrm rot="14448102">
              <a:off x="4439631" y="4502633"/>
              <a:ext cx="936000" cy="237600"/>
            </a:xfrm>
            <a:prstGeom prst="rightArrow">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04282" y="4139084"/>
              <a:ext cx="1276416" cy="825542"/>
            </a:xfrm>
            <a:prstGeom prst="rect">
              <a:avLst/>
            </a:prstGeom>
          </p:spPr>
        </p:pic>
        <p:sp>
          <p:nvSpPr>
            <p:cNvPr id="31" name="Freccia a destra 30"/>
            <p:cNvSpPr/>
            <p:nvPr/>
          </p:nvSpPr>
          <p:spPr>
            <a:xfrm rot="2597730">
              <a:off x="4880842" y="4003435"/>
              <a:ext cx="972000" cy="237600"/>
            </a:xfrm>
            <a:prstGeom prst="rightArrow">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4947220" y="5738840"/>
              <a:ext cx="1456074"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Gas network</a:t>
              </a:r>
              <a:endParaRPr lang="en-US" sz="1400" dirty="0">
                <a:latin typeface="Times New Roman" panose="02020603050405020304" pitchFamily="18" charset="0"/>
                <a:cs typeface="Times New Roman" panose="02020603050405020304" pitchFamily="18" charset="0"/>
              </a:endParaRPr>
            </a:p>
          </p:txBody>
        </p:sp>
        <p:sp>
          <p:nvSpPr>
            <p:cNvPr id="33" name="CasellaDiTesto 32"/>
            <p:cNvSpPr txBox="1"/>
            <p:nvPr/>
          </p:nvSpPr>
          <p:spPr>
            <a:xfrm>
              <a:off x="4948868" y="1682677"/>
              <a:ext cx="1456074"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Electric grid</a:t>
              </a:r>
              <a:endParaRPr lang="en-US" sz="1400" dirty="0">
                <a:latin typeface="Times New Roman" panose="02020603050405020304" pitchFamily="18" charset="0"/>
                <a:cs typeface="Times New Roman" panose="02020603050405020304" pitchFamily="18" charset="0"/>
              </a:endParaRPr>
            </a:p>
          </p:txBody>
        </p:sp>
        <p:sp>
          <p:nvSpPr>
            <p:cNvPr id="34" name="CasellaDiTesto 33"/>
            <p:cNvSpPr txBox="1"/>
            <p:nvPr/>
          </p:nvSpPr>
          <p:spPr>
            <a:xfrm>
              <a:off x="5480045" y="4767755"/>
              <a:ext cx="1456074"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Electric vehicles</a:t>
              </a:r>
              <a:endParaRPr lang="en-US" sz="1400" dirty="0">
                <a:latin typeface="Times New Roman" panose="02020603050405020304" pitchFamily="18" charset="0"/>
                <a:cs typeface="Times New Roman" panose="02020603050405020304" pitchFamily="18" charset="0"/>
              </a:endParaRPr>
            </a:p>
          </p:txBody>
        </p:sp>
        <p:sp>
          <p:nvSpPr>
            <p:cNvPr id="35" name="CasellaDiTesto 34"/>
            <p:cNvSpPr txBox="1"/>
            <p:nvPr/>
          </p:nvSpPr>
          <p:spPr>
            <a:xfrm>
              <a:off x="7750352" y="3704919"/>
              <a:ext cx="1456074" cy="523220"/>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User energy demands</a:t>
              </a:r>
              <a:endParaRPr lang="en-US" sz="1400"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20445" y="2083588"/>
              <a:ext cx="887383" cy="858508"/>
            </a:xfrm>
            <a:prstGeom prst="rect">
              <a:avLst/>
            </a:prstGeom>
          </p:spPr>
        </p:pic>
        <p:sp>
          <p:nvSpPr>
            <p:cNvPr id="37" name="CasellaDiTesto 36"/>
            <p:cNvSpPr txBox="1"/>
            <p:nvPr/>
          </p:nvSpPr>
          <p:spPr>
            <a:xfrm>
              <a:off x="6331034" y="1944118"/>
              <a:ext cx="1388912" cy="738664"/>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District heating and </a:t>
              </a:r>
            </a:p>
            <a:p>
              <a:pPr algn="ctr"/>
              <a:r>
                <a:rPr lang="en-US" sz="1400" dirty="0" smtClean="0">
                  <a:latin typeface="Times New Roman" panose="02020603050405020304" pitchFamily="18" charset="0"/>
                  <a:cs typeface="Times New Roman" panose="02020603050405020304" pitchFamily="18" charset="0"/>
                </a:rPr>
                <a:t>cooling</a:t>
              </a:r>
              <a:endParaRPr lang="en-US" sz="1400" dirty="0">
                <a:latin typeface="Times New Roman" panose="02020603050405020304" pitchFamily="18" charset="0"/>
                <a:cs typeface="Times New Roman" panose="02020603050405020304" pitchFamily="18" charset="0"/>
              </a:endParaRPr>
            </a:p>
          </p:txBody>
        </p:sp>
        <p:sp>
          <p:nvSpPr>
            <p:cNvPr id="89" name="Freccia bidirezionale orizzontale 88"/>
            <p:cNvSpPr/>
            <p:nvPr/>
          </p:nvSpPr>
          <p:spPr>
            <a:xfrm rot="18383640" flipV="1">
              <a:off x="4604013" y="2292437"/>
              <a:ext cx="936000" cy="237100"/>
            </a:xfrm>
            <a:prstGeom prst="leftRightArrow">
              <a:avLst/>
            </a:prstGeom>
            <a:solidFill>
              <a:schemeClr val="bg1"/>
            </a:solidFill>
            <a:ln>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Freccia bidirezionale orizzontale 37"/>
            <p:cNvSpPr/>
            <p:nvPr/>
          </p:nvSpPr>
          <p:spPr>
            <a:xfrm rot="20025471" flipV="1">
              <a:off x="4866668" y="2826501"/>
              <a:ext cx="936000" cy="237100"/>
            </a:xfrm>
            <a:prstGeom prst="leftRightArrow">
              <a:avLst/>
            </a:prstGeom>
            <a:solidFill>
              <a:schemeClr val="bg1"/>
            </a:solidFill>
            <a:ln>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6417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asellaDiTesto 40"/>
          <p:cNvSpPr txBox="1"/>
          <p:nvPr/>
        </p:nvSpPr>
        <p:spPr>
          <a:xfrm>
            <a:off x="777923" y="198606"/>
            <a:ext cx="7385355"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How to achieve as much as possible PE saving?</a:t>
            </a:r>
            <a:endParaRPr lang="en-US" sz="2800" b="1" dirty="0">
              <a:latin typeface="Times New Roman" panose="02020603050405020304" pitchFamily="18" charset="0"/>
              <a:cs typeface="Times New Roman" panose="02020603050405020304" pitchFamily="18" charset="0"/>
            </a:endParaRPr>
          </a:p>
        </p:txBody>
      </p:sp>
      <p:grpSp>
        <p:nvGrpSpPr>
          <p:cNvPr id="4" name="Gruppo 3"/>
          <p:cNvGrpSpPr/>
          <p:nvPr/>
        </p:nvGrpSpPr>
        <p:grpSpPr>
          <a:xfrm>
            <a:off x="436693" y="1198474"/>
            <a:ext cx="11240986" cy="4356000"/>
            <a:chOff x="436693" y="1198474"/>
            <a:chExt cx="11240986" cy="4356000"/>
          </a:xfrm>
        </p:grpSpPr>
        <p:grpSp>
          <p:nvGrpSpPr>
            <p:cNvPr id="7" name="Gruppo 6"/>
            <p:cNvGrpSpPr>
              <a:grpSpLocks noChangeAspect="1"/>
            </p:cNvGrpSpPr>
            <p:nvPr/>
          </p:nvGrpSpPr>
          <p:grpSpPr>
            <a:xfrm>
              <a:off x="635697" y="2260515"/>
              <a:ext cx="1102019" cy="2232000"/>
              <a:chOff x="778208" y="2201965"/>
              <a:chExt cx="1771335" cy="3587630"/>
            </a:xfrm>
          </p:grpSpPr>
          <p:pic>
            <p:nvPicPr>
              <p:cNvPr id="31" name="Immagin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208" y="4018260"/>
                <a:ext cx="1771335" cy="1771335"/>
              </a:xfrm>
              <a:prstGeom prst="rect">
                <a:avLst/>
              </a:prstGeom>
            </p:spPr>
          </p:pic>
          <p:pic>
            <p:nvPicPr>
              <p:cNvPr id="32" name="Immagin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821" y="2201965"/>
                <a:ext cx="1504360" cy="1504360"/>
              </a:xfrm>
              <a:prstGeom prst="rect">
                <a:avLst/>
              </a:prstGeom>
              <a:solidFill>
                <a:schemeClr val="bg1"/>
              </a:solidFill>
            </p:spPr>
          </p:pic>
        </p:grpSp>
        <p:sp>
          <p:nvSpPr>
            <p:cNvPr id="11" name="CasellaDiTesto 10"/>
            <p:cNvSpPr txBox="1"/>
            <p:nvPr/>
          </p:nvSpPr>
          <p:spPr>
            <a:xfrm>
              <a:off x="436693" y="4686582"/>
              <a:ext cx="1492716" cy="646331"/>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Optimization</a:t>
              </a:r>
            </a:p>
            <a:p>
              <a:pPr algn="ctr"/>
              <a:r>
                <a:rPr lang="en-US" b="1" dirty="0" smtClean="0">
                  <a:latin typeface="Times New Roman" panose="02020603050405020304" pitchFamily="18" charset="0"/>
                  <a:cs typeface="Times New Roman" panose="02020603050405020304" pitchFamily="18" charset="0"/>
                </a:rPr>
                <a:t> tools</a:t>
              </a:r>
              <a:endParaRPr lang="en-US" b="1" dirty="0">
                <a:latin typeface="Times New Roman" panose="02020603050405020304" pitchFamily="18" charset="0"/>
                <a:cs typeface="Times New Roman" panose="02020603050405020304" pitchFamily="18"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1679" y="2728474"/>
              <a:ext cx="1296000" cy="1296000"/>
            </a:xfrm>
            <a:prstGeom prst="rect">
              <a:avLst/>
            </a:prstGeom>
            <a:solidFill>
              <a:schemeClr val="bg1"/>
            </a:solidFill>
          </p:spPr>
        </p:pic>
        <p:sp>
          <p:nvSpPr>
            <p:cNvPr id="44" name="CasellaDiTesto 43"/>
            <p:cNvSpPr txBox="1"/>
            <p:nvPr/>
          </p:nvSpPr>
          <p:spPr>
            <a:xfrm>
              <a:off x="10578273" y="4108460"/>
              <a:ext cx="902811" cy="646331"/>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Energy</a:t>
              </a:r>
            </a:p>
            <a:p>
              <a:pPr algn="ctr"/>
              <a:r>
                <a:rPr lang="en-US" b="1" dirty="0" smtClean="0">
                  <a:latin typeface="Times New Roman" panose="02020603050405020304" pitchFamily="18" charset="0"/>
                  <a:cs typeface="Times New Roman" panose="02020603050405020304" pitchFamily="18" charset="0"/>
                </a:rPr>
                <a:t>saving</a:t>
              </a:r>
              <a:endParaRPr lang="en-US" b="1" dirty="0">
                <a:latin typeface="Times New Roman" panose="02020603050405020304" pitchFamily="18" charset="0"/>
                <a:cs typeface="Times New Roman" panose="02020603050405020304" pitchFamily="18" charset="0"/>
              </a:endParaRPr>
            </a:p>
          </p:txBody>
        </p:sp>
        <p:sp>
          <p:nvSpPr>
            <p:cNvPr id="14" name="Freccia a destra 13"/>
            <p:cNvSpPr/>
            <p:nvPr/>
          </p:nvSpPr>
          <p:spPr>
            <a:xfrm>
              <a:off x="1942915" y="3145940"/>
              <a:ext cx="849184" cy="461151"/>
            </a:xfrm>
            <a:prstGeom prst="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ccia a destra 45"/>
            <p:cNvSpPr/>
            <p:nvPr/>
          </p:nvSpPr>
          <p:spPr>
            <a:xfrm>
              <a:off x="9417531" y="3186694"/>
              <a:ext cx="849184" cy="461151"/>
            </a:xfrm>
            <a:prstGeom prst="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uppo 41"/>
            <p:cNvGrpSpPr>
              <a:grpSpLocks noChangeAspect="1"/>
            </p:cNvGrpSpPr>
            <p:nvPr/>
          </p:nvGrpSpPr>
          <p:grpSpPr>
            <a:xfrm>
              <a:off x="2728600" y="1198474"/>
              <a:ext cx="6585123" cy="4356000"/>
              <a:chOff x="1578129" y="828867"/>
              <a:chExt cx="7887858" cy="5217750"/>
            </a:xfrm>
          </p:grpSpPr>
          <p:pic>
            <p:nvPicPr>
              <p:cNvPr id="43" name="Immagin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16" y="828867"/>
                <a:ext cx="1152111" cy="1355424"/>
              </a:xfrm>
              <a:prstGeom prst="rect">
                <a:avLst/>
              </a:prstGeom>
            </p:spPr>
          </p:pic>
          <p:pic>
            <p:nvPicPr>
              <p:cNvPr id="45" name="Immagine 44"/>
              <p:cNvPicPr>
                <a:picLocks noChangeAspect="1"/>
              </p:cNvPicPr>
              <p:nvPr/>
            </p:nvPicPr>
            <p:blipFill rotWithShape="1">
              <a:blip r:embed="rId7">
                <a:extLst>
                  <a:ext uri="{28A0092B-C50C-407E-A947-70E740481C1C}">
                    <a14:useLocalDpi xmlns:a14="http://schemas.microsoft.com/office/drawing/2010/main" val="0"/>
                  </a:ext>
                </a:extLst>
              </a:blip>
              <a:srcRect r="92736" b="84201"/>
              <a:stretch/>
            </p:blipFill>
            <p:spPr>
              <a:xfrm>
                <a:off x="1824357" y="3021799"/>
                <a:ext cx="730750" cy="686517"/>
              </a:xfrm>
              <a:prstGeom prst="rect">
                <a:avLst/>
              </a:prstGeom>
            </p:spPr>
          </p:pic>
          <p:pic>
            <p:nvPicPr>
              <p:cNvPr id="47" name="Immagin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8960" y="830343"/>
                <a:ext cx="807850" cy="1017681"/>
              </a:xfrm>
              <a:prstGeom prst="rect">
                <a:avLst/>
              </a:prstGeom>
            </p:spPr>
          </p:pic>
          <p:pic>
            <p:nvPicPr>
              <p:cNvPr id="48" name="Immagin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3493" y="2018988"/>
                <a:ext cx="917159" cy="696576"/>
              </a:xfrm>
              <a:prstGeom prst="rect">
                <a:avLst/>
              </a:prstGeom>
            </p:spPr>
          </p:pic>
          <p:pic>
            <p:nvPicPr>
              <p:cNvPr id="49" name="Immagin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5444" y="4929980"/>
                <a:ext cx="948714" cy="890863"/>
              </a:xfrm>
              <a:prstGeom prst="rect">
                <a:avLst/>
              </a:prstGeom>
            </p:spPr>
          </p:pic>
          <p:pic>
            <p:nvPicPr>
              <p:cNvPr id="50" name="Immagin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78129" y="3869608"/>
                <a:ext cx="1348426" cy="584318"/>
              </a:xfrm>
              <a:prstGeom prst="roundRect">
                <a:avLst>
                  <a:gd name="adj" fmla="val 8594"/>
                </a:avLst>
              </a:prstGeom>
              <a:solidFill>
                <a:srgbClr val="FFFFFF">
                  <a:shade val="85000"/>
                </a:srgbClr>
              </a:solidFill>
              <a:ln>
                <a:noFill/>
              </a:ln>
              <a:effectLst/>
            </p:spPr>
          </p:pic>
          <p:pic>
            <p:nvPicPr>
              <p:cNvPr id="51" name="Immagin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30321" y="4943198"/>
                <a:ext cx="763101" cy="842960"/>
              </a:xfrm>
              <a:prstGeom prst="roundRect">
                <a:avLst>
                  <a:gd name="adj" fmla="val 8594"/>
                </a:avLst>
              </a:prstGeom>
              <a:solidFill>
                <a:schemeClr val="bg1"/>
              </a:solidFill>
              <a:ln w="12700">
                <a:noFill/>
              </a:ln>
              <a:effectLst/>
            </p:spPr>
          </p:pic>
          <p:pic>
            <p:nvPicPr>
              <p:cNvPr id="52" name="Immagine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13430" y="3192044"/>
                <a:ext cx="552557" cy="498747"/>
              </a:xfrm>
              <a:prstGeom prst="rect">
                <a:avLst/>
              </a:prstGeom>
            </p:spPr>
          </p:pic>
          <p:pic>
            <p:nvPicPr>
              <p:cNvPr id="53" name="Immagine 5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67307" y="3208086"/>
                <a:ext cx="526648" cy="474997"/>
              </a:xfrm>
              <a:prstGeom prst="rect">
                <a:avLst/>
              </a:prstGeom>
            </p:spPr>
          </p:pic>
          <p:pic>
            <p:nvPicPr>
              <p:cNvPr id="54" name="Immagine 53"/>
              <p:cNvPicPr>
                <a:picLocks/>
              </p:cNvPicPr>
              <p:nvPr/>
            </p:nvPicPr>
            <p:blipFill rotWithShape="1">
              <a:blip r:embed="rId15" cstate="print">
                <a:extLst>
                  <a:ext uri="{28A0092B-C50C-407E-A947-70E740481C1C}">
                    <a14:useLocalDpi xmlns:a14="http://schemas.microsoft.com/office/drawing/2010/main" val="0"/>
                  </a:ext>
                </a:extLst>
              </a:blip>
              <a:srcRect l="40365" t="25233" r="44662" b="46297"/>
              <a:stretch/>
            </p:blipFill>
            <p:spPr>
              <a:xfrm>
                <a:off x="8190358" y="3208086"/>
                <a:ext cx="526669" cy="474997"/>
              </a:xfrm>
              <a:prstGeom prst="rect">
                <a:avLst/>
              </a:prstGeom>
            </p:spPr>
          </p:pic>
          <p:sp>
            <p:nvSpPr>
              <p:cNvPr id="55" name="Freccia a destra 54"/>
              <p:cNvSpPr/>
              <p:nvPr/>
            </p:nvSpPr>
            <p:spPr>
              <a:xfrm>
                <a:off x="5113544" y="3372014"/>
                <a:ext cx="2184655" cy="229254"/>
              </a:xfrm>
              <a:prstGeom prst="righ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6" name="Immagine 5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98336" y="860103"/>
                <a:ext cx="1270065" cy="1270065"/>
              </a:xfrm>
              <a:prstGeom prst="rect">
                <a:avLst/>
              </a:prstGeom>
            </p:spPr>
          </p:pic>
          <p:pic>
            <p:nvPicPr>
              <p:cNvPr id="57" name="Immagine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57048" y="5007292"/>
                <a:ext cx="964199" cy="964199"/>
              </a:xfrm>
              <a:prstGeom prst="rect">
                <a:avLst/>
              </a:prstGeom>
            </p:spPr>
          </p:pic>
          <p:grpSp>
            <p:nvGrpSpPr>
              <p:cNvPr id="62" name="Gruppo 61"/>
              <p:cNvGrpSpPr/>
              <p:nvPr/>
            </p:nvGrpSpPr>
            <p:grpSpPr>
              <a:xfrm>
                <a:off x="3442114" y="2711928"/>
                <a:ext cx="1740337" cy="1748314"/>
                <a:chOff x="3442114" y="2711928"/>
                <a:chExt cx="1740337" cy="1748314"/>
              </a:xfrm>
            </p:grpSpPr>
            <p:sp>
              <p:nvSpPr>
                <p:cNvPr id="96" name="Rettangolo arrotondato 95"/>
                <p:cNvSpPr/>
                <p:nvPr/>
              </p:nvSpPr>
              <p:spPr>
                <a:xfrm>
                  <a:off x="3442114" y="3693557"/>
                  <a:ext cx="1740337" cy="766685"/>
                </a:xfrm>
                <a:prstGeom prst="roundRect">
                  <a:avLst/>
                </a:prstGeom>
                <a:no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anose="02020603050405020304" pitchFamily="18" charset="0"/>
                      <a:cs typeface="Times New Roman" panose="02020603050405020304" pitchFamily="18" charset="0"/>
                    </a:rPr>
                    <a:t>Hybrid Energy </a:t>
                  </a:r>
                </a:p>
                <a:p>
                  <a:pPr algn="ctr"/>
                  <a:r>
                    <a:rPr lang="en-US" sz="1400" b="1" dirty="0" smtClean="0">
                      <a:solidFill>
                        <a:schemeClr val="tx1"/>
                      </a:solidFill>
                      <a:latin typeface="Times New Roman" panose="02020603050405020304" pitchFamily="18" charset="0"/>
                      <a:cs typeface="Times New Roman" panose="02020603050405020304" pitchFamily="18" charset="0"/>
                    </a:rPr>
                    <a:t>Plant</a:t>
                  </a:r>
                  <a:endParaRPr lang="en-US" sz="1400" b="1" dirty="0">
                    <a:solidFill>
                      <a:schemeClr val="tx1"/>
                    </a:solidFill>
                    <a:latin typeface="Times New Roman" panose="02020603050405020304" pitchFamily="18" charset="0"/>
                    <a:cs typeface="Times New Roman" panose="02020603050405020304" pitchFamily="18" charset="0"/>
                  </a:endParaRPr>
                </a:p>
              </p:txBody>
            </p:sp>
            <p:pic>
              <p:nvPicPr>
                <p:cNvPr id="98" name="Immagine 9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62046" y="2711928"/>
                  <a:ext cx="1133232" cy="1133232"/>
                </a:xfrm>
                <a:prstGeom prst="rect">
                  <a:avLst/>
                </a:prstGeom>
                <a:solidFill>
                  <a:schemeClr val="bg1"/>
                </a:solidFill>
              </p:spPr>
            </p:pic>
          </p:grpSp>
          <p:cxnSp>
            <p:nvCxnSpPr>
              <p:cNvPr id="64" name="Connettore 2 63"/>
              <p:cNvCxnSpPr>
                <a:stCxn id="56" idx="2"/>
              </p:cNvCxnSpPr>
              <p:nvPr/>
            </p:nvCxnSpPr>
            <p:spPr>
              <a:xfrm>
                <a:off x="4333369" y="2130168"/>
                <a:ext cx="1716" cy="4208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6" name="Connettore 2 65"/>
              <p:cNvCxnSpPr>
                <a:stCxn id="43" idx="2"/>
              </p:cNvCxnSpPr>
              <p:nvPr/>
            </p:nvCxnSpPr>
            <p:spPr>
              <a:xfrm>
                <a:off x="3225672" y="2184291"/>
                <a:ext cx="535501" cy="54987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Connettore 2 66"/>
              <p:cNvCxnSpPr/>
              <p:nvPr/>
            </p:nvCxnSpPr>
            <p:spPr>
              <a:xfrm>
                <a:off x="2723721" y="2632975"/>
                <a:ext cx="843670" cy="4230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9" name="Connettore 2 68"/>
              <p:cNvCxnSpPr/>
              <p:nvPr/>
            </p:nvCxnSpPr>
            <p:spPr>
              <a:xfrm>
                <a:off x="2538075" y="3377345"/>
                <a:ext cx="88674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0" name="Connettore 2 69"/>
              <p:cNvCxnSpPr>
                <a:stCxn id="50" idx="3"/>
              </p:cNvCxnSpPr>
              <p:nvPr/>
            </p:nvCxnSpPr>
            <p:spPr>
              <a:xfrm flipV="1">
                <a:off x="2926555" y="3775297"/>
                <a:ext cx="526244" cy="3864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1" name="Connettore 2 70"/>
              <p:cNvCxnSpPr/>
              <p:nvPr/>
            </p:nvCxnSpPr>
            <p:spPr>
              <a:xfrm flipV="1">
                <a:off x="3326843" y="4249692"/>
                <a:ext cx="378812" cy="693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2" name="Connettore 2 71"/>
              <p:cNvCxnSpPr>
                <a:stCxn id="57" idx="0"/>
              </p:cNvCxnSpPr>
              <p:nvPr/>
            </p:nvCxnSpPr>
            <p:spPr>
              <a:xfrm flipV="1">
                <a:off x="4339148" y="4489693"/>
                <a:ext cx="0" cy="5175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3" name="Freccia a destra 72"/>
              <p:cNvSpPr/>
              <p:nvPr/>
            </p:nvSpPr>
            <p:spPr>
              <a:xfrm rot="14448102">
                <a:off x="4439631" y="4502633"/>
                <a:ext cx="936000" cy="237600"/>
              </a:xfrm>
              <a:prstGeom prst="rightArrow">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Immagine 7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504282" y="4139084"/>
                <a:ext cx="1276416" cy="825542"/>
              </a:xfrm>
              <a:prstGeom prst="rect">
                <a:avLst/>
              </a:prstGeom>
            </p:spPr>
          </p:pic>
          <p:sp>
            <p:nvSpPr>
              <p:cNvPr id="80" name="Freccia a destra 79"/>
              <p:cNvSpPr/>
              <p:nvPr/>
            </p:nvSpPr>
            <p:spPr>
              <a:xfrm rot="2597730">
                <a:off x="4880842" y="4003435"/>
                <a:ext cx="972000" cy="237600"/>
              </a:xfrm>
              <a:prstGeom prst="rightArrow">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asellaDiTesto 81"/>
              <p:cNvSpPr txBox="1"/>
              <p:nvPr/>
            </p:nvSpPr>
            <p:spPr>
              <a:xfrm>
                <a:off x="4947220" y="5738840"/>
                <a:ext cx="1456074"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Gas network</a:t>
                </a:r>
                <a:endParaRPr lang="en-US" sz="1400" dirty="0">
                  <a:latin typeface="Times New Roman" panose="02020603050405020304" pitchFamily="18" charset="0"/>
                  <a:cs typeface="Times New Roman" panose="02020603050405020304" pitchFamily="18" charset="0"/>
                </a:endParaRPr>
              </a:p>
            </p:txBody>
          </p:sp>
          <p:sp>
            <p:nvSpPr>
              <p:cNvPr id="83" name="CasellaDiTesto 82"/>
              <p:cNvSpPr txBox="1"/>
              <p:nvPr/>
            </p:nvSpPr>
            <p:spPr>
              <a:xfrm>
                <a:off x="4948868" y="1682677"/>
                <a:ext cx="1456074"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Electric grid</a:t>
                </a:r>
                <a:endParaRPr lang="en-US" sz="1400" dirty="0">
                  <a:latin typeface="Times New Roman" panose="02020603050405020304" pitchFamily="18" charset="0"/>
                  <a:cs typeface="Times New Roman" panose="02020603050405020304" pitchFamily="18" charset="0"/>
                </a:endParaRPr>
              </a:p>
            </p:txBody>
          </p:sp>
          <p:sp>
            <p:nvSpPr>
              <p:cNvPr id="84" name="CasellaDiTesto 83"/>
              <p:cNvSpPr txBox="1"/>
              <p:nvPr/>
            </p:nvSpPr>
            <p:spPr>
              <a:xfrm>
                <a:off x="5480045" y="4767756"/>
                <a:ext cx="1818154" cy="368665"/>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Electric vehicles</a:t>
                </a:r>
                <a:endParaRPr lang="en-US" sz="1400" dirty="0">
                  <a:latin typeface="Times New Roman" panose="02020603050405020304" pitchFamily="18" charset="0"/>
                  <a:cs typeface="Times New Roman" panose="02020603050405020304" pitchFamily="18" charset="0"/>
                </a:endParaRPr>
              </a:p>
            </p:txBody>
          </p:sp>
          <p:sp>
            <p:nvSpPr>
              <p:cNvPr id="85" name="CasellaDiTesto 84"/>
              <p:cNvSpPr txBox="1"/>
              <p:nvPr/>
            </p:nvSpPr>
            <p:spPr>
              <a:xfrm>
                <a:off x="7750352" y="3704919"/>
                <a:ext cx="1456074" cy="523220"/>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User energy demands</a:t>
                </a:r>
                <a:endParaRPr lang="en-US" sz="1400" dirty="0">
                  <a:latin typeface="Times New Roman" panose="02020603050405020304" pitchFamily="18" charset="0"/>
                  <a:cs typeface="Times New Roman" panose="02020603050405020304" pitchFamily="18" charset="0"/>
                </a:endParaRPr>
              </a:p>
            </p:txBody>
          </p:sp>
          <p:pic>
            <p:nvPicPr>
              <p:cNvPr id="86" name="Immagine 8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720445" y="2083588"/>
                <a:ext cx="887383" cy="858508"/>
              </a:xfrm>
              <a:prstGeom prst="rect">
                <a:avLst/>
              </a:prstGeom>
            </p:spPr>
          </p:pic>
          <p:sp>
            <p:nvSpPr>
              <p:cNvPr id="88" name="CasellaDiTesto 87"/>
              <p:cNvSpPr txBox="1"/>
              <p:nvPr/>
            </p:nvSpPr>
            <p:spPr>
              <a:xfrm>
                <a:off x="6412773" y="1944118"/>
                <a:ext cx="1388911" cy="738664"/>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District heating and </a:t>
                </a:r>
              </a:p>
              <a:p>
                <a:pPr algn="ctr"/>
                <a:r>
                  <a:rPr lang="en-US" sz="1400" dirty="0" smtClean="0">
                    <a:latin typeface="Times New Roman" panose="02020603050405020304" pitchFamily="18" charset="0"/>
                    <a:cs typeface="Times New Roman" panose="02020603050405020304" pitchFamily="18" charset="0"/>
                  </a:rPr>
                  <a:t>cooling</a:t>
                </a:r>
                <a:endParaRPr lang="en-US" sz="1400" dirty="0">
                  <a:latin typeface="Times New Roman" panose="02020603050405020304" pitchFamily="18" charset="0"/>
                  <a:cs typeface="Times New Roman" panose="02020603050405020304" pitchFamily="18" charset="0"/>
                </a:endParaRPr>
              </a:p>
            </p:txBody>
          </p:sp>
          <p:sp>
            <p:nvSpPr>
              <p:cNvPr id="91" name="Freccia bidirezionale orizzontale 90"/>
              <p:cNvSpPr/>
              <p:nvPr/>
            </p:nvSpPr>
            <p:spPr>
              <a:xfrm rot="18383640" flipV="1">
                <a:off x="4604013" y="2292437"/>
                <a:ext cx="936000" cy="237100"/>
              </a:xfrm>
              <a:prstGeom prst="leftRightArrow">
                <a:avLst/>
              </a:prstGeom>
              <a:solidFill>
                <a:schemeClr val="bg1"/>
              </a:solidFill>
              <a:ln>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4" name="Freccia bidirezionale orizzontale 93"/>
              <p:cNvSpPr/>
              <p:nvPr/>
            </p:nvSpPr>
            <p:spPr>
              <a:xfrm rot="20025471" flipV="1">
                <a:off x="4866668" y="2826501"/>
                <a:ext cx="936000" cy="237100"/>
              </a:xfrm>
              <a:prstGeom prst="leftRightArrow">
                <a:avLst/>
              </a:prstGeom>
              <a:solidFill>
                <a:schemeClr val="bg1"/>
              </a:solidFill>
              <a:ln>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64216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87959" y="2829282"/>
            <a:ext cx="9879523" cy="1077218"/>
          </a:xfrm>
          <a:prstGeom prst="rect">
            <a:avLst/>
          </a:prstGeom>
          <a:noFill/>
        </p:spPr>
        <p:txBody>
          <a:bodyPr wrap="square" rtlCol="0">
            <a:spAutoFit/>
          </a:bodyPr>
          <a:lstStyle/>
          <a:p>
            <a:pPr lvl="0" algn="ctr"/>
            <a:r>
              <a:rPr lang="en-US" sz="3200" b="1" dirty="0">
                <a:latin typeface="Times New Roman" panose="02020603050405020304" pitchFamily="18" charset="0"/>
                <a:cs typeface="Times New Roman" panose="02020603050405020304" pitchFamily="18" charset="0"/>
              </a:rPr>
              <a:t>Optimization of a </a:t>
            </a:r>
            <a:r>
              <a:rPr lang="en-US" sz="3200" b="1" dirty="0" smtClean="0">
                <a:latin typeface="Times New Roman" panose="02020603050405020304" pitchFamily="18" charset="0"/>
                <a:cs typeface="Times New Roman" panose="02020603050405020304" pitchFamily="18" charset="0"/>
              </a:rPr>
              <a:t>Multi-Generation Energy System based on Life Cycle Assessment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578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uppo 143"/>
          <p:cNvGrpSpPr/>
          <p:nvPr/>
        </p:nvGrpSpPr>
        <p:grpSpPr>
          <a:xfrm>
            <a:off x="882286" y="955277"/>
            <a:ext cx="10279854" cy="5097765"/>
            <a:chOff x="292351" y="581652"/>
            <a:chExt cx="10279854" cy="5097765"/>
          </a:xfrm>
        </p:grpSpPr>
        <p:grpSp>
          <p:nvGrpSpPr>
            <p:cNvPr id="3" name="Gruppo 2"/>
            <p:cNvGrpSpPr/>
            <p:nvPr/>
          </p:nvGrpSpPr>
          <p:grpSpPr>
            <a:xfrm>
              <a:off x="292351" y="581652"/>
              <a:ext cx="3576428" cy="2782034"/>
              <a:chOff x="1824112" y="1320618"/>
              <a:chExt cx="3576428" cy="2701085"/>
            </a:xfrm>
          </p:grpSpPr>
          <p:sp>
            <p:nvSpPr>
              <p:cNvPr id="88" name="Rettangolo arrotondato 87"/>
              <p:cNvSpPr/>
              <p:nvPr/>
            </p:nvSpPr>
            <p:spPr>
              <a:xfrm>
                <a:off x="1824113" y="1320618"/>
                <a:ext cx="3576427" cy="2701085"/>
              </a:xfrm>
              <a:prstGeom prst="roundRect">
                <a:avLst/>
              </a:prstGeom>
              <a:solidFill>
                <a:schemeClr val="accent4">
                  <a:lumMod val="60000"/>
                  <a:lumOff val="4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ttangolo 53"/>
              <p:cNvSpPr/>
              <p:nvPr/>
            </p:nvSpPr>
            <p:spPr>
              <a:xfrm>
                <a:off x="3122448" y="1320618"/>
                <a:ext cx="979755" cy="292388"/>
              </a:xfrm>
              <a:prstGeom prst="rect">
                <a:avLst/>
              </a:prstGeom>
            </p:spPr>
            <p:txBody>
              <a:bodyPr wrap="none">
                <a:spAutoFit/>
              </a:bodyPr>
              <a:lstStyle/>
              <a:p>
                <a:pPr algn="ctr">
                  <a:spcAft>
                    <a:spcPts val="600"/>
                  </a:spcAft>
                </a:pPr>
                <a:r>
                  <a:rPr lang="en-US" sz="13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Input data</a:t>
                </a:r>
                <a:endParaRPr lang="en-US" sz="13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2" name="Rettangolo 41"/>
              <p:cNvSpPr/>
              <p:nvPr/>
            </p:nvSpPr>
            <p:spPr>
              <a:xfrm>
                <a:off x="1824114" y="1613006"/>
                <a:ext cx="2924519" cy="461665"/>
              </a:xfrm>
              <a:prstGeom prst="rect">
                <a:avLst/>
              </a:prstGeom>
            </p:spPr>
            <p:txBody>
              <a:bodyPr wrap="none">
                <a:spAutoFit/>
              </a:bodyPr>
              <a:lstStyle/>
              <a:p>
                <a:r>
                  <a:rPr lang="en-US" sz="1200" b="1" dirty="0" smtClean="0">
                    <a:latin typeface="Cambria" panose="02040503050406030204" pitchFamily="18" charset="0"/>
                    <a:ea typeface="Cambria" panose="02040503050406030204" pitchFamily="18" charset="0"/>
                    <a:cs typeface="Times New Roman" panose="02020603050405020304" pitchFamily="18" charset="0"/>
                  </a:rPr>
                  <a:t>Energy demands</a:t>
                </a:r>
              </a:p>
              <a:p>
                <a:r>
                  <a:rPr lang="en-US" sz="1200" dirty="0" smtClean="0">
                    <a:latin typeface="Cambria" panose="02040503050406030204" pitchFamily="18" charset="0"/>
                    <a:ea typeface="Cambria" panose="02040503050406030204" pitchFamily="18" charset="0"/>
                    <a:cs typeface="Times New Roman" panose="02020603050405020304" pitchFamily="18" charset="0"/>
                  </a:rPr>
                  <a:t>Heating, hot water, cooling, electricity, etc.</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43" name="Rettangolo 42"/>
              <p:cNvSpPr/>
              <p:nvPr/>
            </p:nvSpPr>
            <p:spPr>
              <a:xfrm>
                <a:off x="1824114" y="2096203"/>
                <a:ext cx="2705356" cy="646331"/>
              </a:xfrm>
              <a:prstGeom prst="rect">
                <a:avLst/>
              </a:prstGeom>
            </p:spPr>
            <p:txBody>
              <a:bodyPr wrap="none">
                <a:spAutoFit/>
              </a:bodyPr>
              <a:lstStyle/>
              <a:p>
                <a:r>
                  <a:rPr lang="en-US" sz="1200" b="1" dirty="0" smtClean="0">
                    <a:latin typeface="Cambria" panose="02040503050406030204" pitchFamily="18" charset="0"/>
                    <a:ea typeface="Cambria" panose="02040503050406030204" pitchFamily="18" charset="0"/>
                    <a:cs typeface="Times New Roman" panose="02020603050405020304" pitchFamily="18" charset="0"/>
                  </a:rPr>
                  <a:t>Environmental data</a:t>
                </a:r>
              </a:p>
              <a:p>
                <a:r>
                  <a:rPr lang="en-US" sz="1200" dirty="0" smtClean="0">
                    <a:latin typeface="Cambria" panose="02040503050406030204" pitchFamily="18" charset="0"/>
                    <a:ea typeface="Cambria" panose="02040503050406030204" pitchFamily="18" charset="0"/>
                    <a:cs typeface="Times New Roman" panose="02020603050405020304" pitchFamily="18" charset="0"/>
                  </a:rPr>
                  <a:t>Ambient temperature, solar radiation, </a:t>
                </a:r>
              </a:p>
              <a:p>
                <a:r>
                  <a:rPr lang="en-US" sz="1200" dirty="0" smtClean="0">
                    <a:latin typeface="Cambria" panose="02040503050406030204" pitchFamily="18" charset="0"/>
                    <a:ea typeface="Cambria" panose="02040503050406030204" pitchFamily="18" charset="0"/>
                    <a:cs typeface="Times New Roman" panose="02020603050405020304" pitchFamily="18" charset="0"/>
                  </a:rPr>
                  <a:t>wind speed, etc.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44" name="Rettangolo 43"/>
              <p:cNvSpPr/>
              <p:nvPr/>
            </p:nvSpPr>
            <p:spPr>
              <a:xfrm>
                <a:off x="1824112" y="2737376"/>
                <a:ext cx="3576428" cy="461665"/>
              </a:xfrm>
              <a:prstGeom prst="rect">
                <a:avLst/>
              </a:prstGeom>
            </p:spPr>
            <p:txBody>
              <a:bodyPr wrap="none">
                <a:spAutoFit/>
              </a:bodyPr>
              <a:lstStyle/>
              <a:p>
                <a:r>
                  <a:rPr lang="en-US" sz="1200" b="1" dirty="0" smtClean="0">
                    <a:latin typeface="Cambria" panose="02040503050406030204" pitchFamily="18" charset="0"/>
                    <a:ea typeface="Cambria" panose="02040503050406030204" pitchFamily="18" charset="0"/>
                    <a:cs typeface="Times New Roman" panose="02020603050405020304" pitchFamily="18" charset="0"/>
                  </a:rPr>
                  <a:t>Technical data</a:t>
                </a:r>
              </a:p>
              <a:p>
                <a:r>
                  <a:rPr lang="en-US" sz="1200" dirty="0" smtClean="0">
                    <a:latin typeface="Cambria" panose="02040503050406030204" pitchFamily="18" charset="0"/>
                    <a:ea typeface="Cambria" panose="02040503050406030204" pitchFamily="18" charset="0"/>
                    <a:cs typeface="Times New Roman" panose="02020603050405020304" pitchFamily="18" charset="0"/>
                  </a:rPr>
                  <a:t>Systems’ efficiencies, de-rating curves, start-up, etc.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48" name="Rettangolo 47"/>
              <p:cNvSpPr/>
              <p:nvPr/>
            </p:nvSpPr>
            <p:spPr>
              <a:xfrm>
                <a:off x="1824112" y="3199041"/>
                <a:ext cx="3113160" cy="627525"/>
              </a:xfrm>
              <a:prstGeom prst="rect">
                <a:avLst/>
              </a:prstGeom>
            </p:spPr>
            <p:txBody>
              <a:bodyPr wrap="none">
                <a:spAutoFit/>
              </a:bodyPr>
              <a:lstStyle/>
              <a:p>
                <a:r>
                  <a:rPr lang="en-US" sz="1200" b="1" dirty="0" smtClean="0">
                    <a:latin typeface="Cambria" panose="02040503050406030204" pitchFamily="18" charset="0"/>
                    <a:ea typeface="Cambria" panose="02040503050406030204" pitchFamily="18" charset="0"/>
                    <a:cs typeface="Times New Roman" panose="02020603050405020304" pitchFamily="18" charset="0"/>
                  </a:rPr>
                  <a:t>Economic &amp; Emissions data</a:t>
                </a:r>
              </a:p>
              <a:p>
                <a:r>
                  <a:rPr lang="en-US" sz="1200" dirty="0" smtClean="0">
                    <a:latin typeface="Cambria" panose="02040503050406030204" pitchFamily="18" charset="0"/>
                    <a:ea typeface="Cambria" panose="02040503050406030204" pitchFamily="18" charset="0"/>
                    <a:cs typeface="Times New Roman" panose="02020603050405020304" pitchFamily="18" charset="0"/>
                  </a:rPr>
                  <a:t>Electricity and gas price, systems’ costs, </a:t>
                </a:r>
              </a:p>
              <a:p>
                <a:r>
                  <a:rPr lang="en-US" sz="1200" dirty="0" smtClean="0">
                    <a:latin typeface="Cambria" panose="02040503050406030204" pitchFamily="18" charset="0"/>
                    <a:ea typeface="Cambria" panose="02040503050406030204" pitchFamily="18" charset="0"/>
                    <a:cs typeface="Times New Roman" panose="02020603050405020304" pitchFamily="18" charset="0"/>
                  </a:rPr>
                  <a:t>operational costs, operational emissions, etc.</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5" name="Gruppo 4"/>
            <p:cNvGrpSpPr/>
            <p:nvPr/>
          </p:nvGrpSpPr>
          <p:grpSpPr>
            <a:xfrm>
              <a:off x="330596" y="3664839"/>
              <a:ext cx="3599128" cy="2014578"/>
              <a:chOff x="1719953" y="4019435"/>
              <a:chExt cx="3643460" cy="1838434"/>
            </a:xfrm>
          </p:grpSpPr>
          <p:sp>
            <p:nvSpPr>
              <p:cNvPr id="51" name="Rettangolo arrotondato 50"/>
              <p:cNvSpPr/>
              <p:nvPr/>
            </p:nvSpPr>
            <p:spPr>
              <a:xfrm>
                <a:off x="1719954" y="4019435"/>
                <a:ext cx="3576427" cy="1838434"/>
              </a:xfrm>
              <a:prstGeom prst="roundRect">
                <a:avLst/>
              </a:prstGeom>
              <a:solidFill>
                <a:schemeClr val="accent2">
                  <a:lumMod val="40000"/>
                  <a:lumOff val="6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ttangolo 51"/>
              <p:cNvSpPr/>
              <p:nvPr/>
            </p:nvSpPr>
            <p:spPr>
              <a:xfrm>
                <a:off x="2658271" y="4036914"/>
                <a:ext cx="1699796" cy="266823"/>
              </a:xfrm>
              <a:prstGeom prst="rect">
                <a:avLst/>
              </a:prstGeom>
            </p:spPr>
            <p:txBody>
              <a:bodyPr wrap="none">
                <a:spAutoFit/>
              </a:bodyPr>
              <a:lstStyle/>
              <a:p>
                <a:pPr algn="ctr">
                  <a:spcAft>
                    <a:spcPts val="600"/>
                  </a:spcAft>
                </a:pPr>
                <a:r>
                  <a:rPr lang="en-US" sz="13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Energy plant model</a:t>
                </a:r>
                <a:endParaRPr lang="en-US" sz="13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3" name="Rettangolo 52"/>
              <p:cNvSpPr/>
              <p:nvPr/>
            </p:nvSpPr>
            <p:spPr>
              <a:xfrm>
                <a:off x="1719953" y="4299312"/>
                <a:ext cx="3643460" cy="421300"/>
              </a:xfrm>
              <a:prstGeom prst="rect">
                <a:avLst/>
              </a:prstGeom>
            </p:spPr>
            <p:txBody>
              <a:bodyPr wrap="none">
                <a:spAutoFit/>
              </a:bodyPr>
              <a:lstStyle/>
              <a:p>
                <a:r>
                  <a:rPr lang="en-US" sz="1200" b="1" dirty="0" smtClean="0">
                    <a:latin typeface="Cambria" panose="02040503050406030204" pitchFamily="18" charset="0"/>
                    <a:ea typeface="Cambria" panose="02040503050406030204" pitchFamily="18" charset="0"/>
                    <a:cs typeface="Times New Roman" panose="02020603050405020304" pitchFamily="18" charset="0"/>
                  </a:rPr>
                  <a:t>Energy systems models</a:t>
                </a:r>
              </a:p>
              <a:p>
                <a:r>
                  <a:rPr lang="en-US" sz="1200" dirty="0" smtClean="0">
                    <a:latin typeface="Cambria" panose="02040503050406030204" pitchFamily="18" charset="0"/>
                    <a:ea typeface="Cambria" panose="02040503050406030204" pitchFamily="18" charset="0"/>
                    <a:cs typeface="Times New Roman" panose="02020603050405020304" pitchFamily="18" charset="0"/>
                  </a:rPr>
                  <a:t>Photovoltaic, </a:t>
                </a:r>
                <a:r>
                  <a:rPr lang="en-US" sz="1200" dirty="0" err="1" smtClean="0">
                    <a:latin typeface="Cambria" panose="02040503050406030204" pitchFamily="18" charset="0"/>
                    <a:ea typeface="Cambria" panose="02040503050406030204" pitchFamily="18" charset="0"/>
                    <a:cs typeface="Times New Roman" panose="02020603050405020304" pitchFamily="18" charset="0"/>
                  </a:rPr>
                  <a:t>cogenerator</a:t>
                </a:r>
                <a:r>
                  <a:rPr lang="en-US" sz="1200" dirty="0" smtClean="0">
                    <a:latin typeface="Cambria" panose="02040503050406030204" pitchFamily="18" charset="0"/>
                    <a:ea typeface="Cambria" panose="02040503050406030204" pitchFamily="18" charset="0"/>
                    <a:cs typeface="Times New Roman" panose="02020603050405020304" pitchFamily="18" charset="0"/>
                  </a:rPr>
                  <a:t>, heat pump, gas boiler, etc.</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55" name="Rettangolo 54"/>
              <p:cNvSpPr/>
              <p:nvPr/>
            </p:nvSpPr>
            <p:spPr>
              <a:xfrm>
                <a:off x="1725006" y="4720613"/>
                <a:ext cx="2725244" cy="421300"/>
              </a:xfrm>
              <a:prstGeom prst="rect">
                <a:avLst/>
              </a:prstGeom>
            </p:spPr>
            <p:txBody>
              <a:bodyPr wrap="none">
                <a:spAutoFit/>
              </a:bodyPr>
              <a:lstStyle/>
              <a:p>
                <a:r>
                  <a:rPr lang="en-US" sz="1200" b="1" dirty="0" smtClean="0">
                    <a:latin typeface="Cambria" panose="02040503050406030204" pitchFamily="18" charset="0"/>
                    <a:ea typeface="Cambria" panose="02040503050406030204" pitchFamily="18" charset="0"/>
                    <a:cs typeface="Times New Roman" panose="02020603050405020304" pitchFamily="18" charset="0"/>
                  </a:rPr>
                  <a:t>Storage technologies models</a:t>
                </a:r>
              </a:p>
              <a:p>
                <a:r>
                  <a:rPr lang="en-US" sz="1200" dirty="0" smtClean="0">
                    <a:latin typeface="Cambria" panose="02040503050406030204" pitchFamily="18" charset="0"/>
                    <a:ea typeface="Cambria" panose="02040503050406030204" pitchFamily="18" charset="0"/>
                    <a:cs typeface="Times New Roman" panose="02020603050405020304" pitchFamily="18" charset="0"/>
                  </a:rPr>
                  <a:t>Thermal energy storage, batteries, etc.</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59" name="Rettangolo 58"/>
              <p:cNvSpPr/>
              <p:nvPr/>
            </p:nvSpPr>
            <p:spPr>
              <a:xfrm>
                <a:off x="1719953" y="5137488"/>
                <a:ext cx="3576428" cy="589819"/>
              </a:xfrm>
              <a:prstGeom prst="rect">
                <a:avLst/>
              </a:prstGeom>
            </p:spPr>
            <p:txBody>
              <a:bodyPr wrap="square">
                <a:spAutoFit/>
              </a:bodyPr>
              <a:lstStyle/>
              <a:p>
                <a:r>
                  <a:rPr lang="en-US" sz="1200" b="1" dirty="0" smtClean="0">
                    <a:latin typeface="Cambria" panose="02040503050406030204" pitchFamily="18" charset="0"/>
                    <a:ea typeface="Cambria" panose="02040503050406030204" pitchFamily="18" charset="0"/>
                    <a:cs typeface="Times New Roman" panose="02020603050405020304" pitchFamily="18" charset="0"/>
                  </a:rPr>
                  <a:t>Operation strategy</a:t>
                </a:r>
              </a:p>
              <a:p>
                <a:r>
                  <a:rPr lang="en-US" sz="1200" dirty="0" smtClean="0">
                    <a:latin typeface="Cambria" panose="02040503050406030204" pitchFamily="18" charset="0"/>
                    <a:ea typeface="Cambria" panose="02040503050406030204" pitchFamily="18" charset="0"/>
                    <a:cs typeface="Times New Roman" panose="02020603050405020304" pitchFamily="18" charset="0"/>
                  </a:rPr>
                  <a:t>Thermal demand following, electrical demand following, etc.</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grpSp>
        <p:sp>
          <p:nvSpPr>
            <p:cNvPr id="63" name="Rettangolo arrotondato 62"/>
            <p:cNvSpPr/>
            <p:nvPr/>
          </p:nvSpPr>
          <p:spPr>
            <a:xfrm>
              <a:off x="4142547" y="2678064"/>
              <a:ext cx="6342574" cy="3001351"/>
            </a:xfrm>
            <a:prstGeom prst="roundRect">
              <a:avLst/>
            </a:prstGeom>
            <a:solidFill>
              <a:schemeClr val="bg1">
                <a:lumMod val="95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ttangolo 63"/>
            <p:cNvSpPr/>
            <p:nvPr/>
          </p:nvSpPr>
          <p:spPr>
            <a:xfrm>
              <a:off x="6441707" y="2730526"/>
              <a:ext cx="1733167" cy="292388"/>
            </a:xfrm>
            <a:prstGeom prst="rect">
              <a:avLst/>
            </a:prstGeom>
          </p:spPr>
          <p:txBody>
            <a:bodyPr wrap="none">
              <a:spAutoFit/>
            </a:bodyPr>
            <a:lstStyle/>
            <a:p>
              <a:pPr algn="ctr">
                <a:spcAft>
                  <a:spcPts val="600"/>
                </a:spcAft>
              </a:pPr>
              <a:r>
                <a:rPr lang="en-US" sz="13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Design optimization</a:t>
              </a:r>
              <a:endParaRPr lang="en-US" sz="13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65" name="Rettangolo 64"/>
            <p:cNvSpPr/>
            <p:nvPr/>
          </p:nvSpPr>
          <p:spPr>
            <a:xfrm>
              <a:off x="4342375" y="3142798"/>
              <a:ext cx="1481368" cy="646331"/>
            </a:xfrm>
            <a:prstGeom prst="rect">
              <a:avLst/>
            </a:prstGeom>
          </p:spPr>
          <p:txBody>
            <a:bodyPr wrap="none">
              <a:spAutoFit/>
            </a:bodyPr>
            <a:lstStyle/>
            <a:p>
              <a:pPr algn="ctr"/>
              <a:r>
                <a:rPr lang="en-US" sz="1200" b="1" dirty="0" smtClean="0">
                  <a:latin typeface="Cambria" panose="02040503050406030204" pitchFamily="18" charset="0"/>
                  <a:ea typeface="Cambria" panose="02040503050406030204" pitchFamily="18" charset="0"/>
                  <a:cs typeface="Times New Roman" panose="02020603050405020304" pitchFamily="18" charset="0"/>
                </a:rPr>
                <a:t>Decision variables</a:t>
              </a:r>
            </a:p>
            <a:p>
              <a:pPr algn="ctr"/>
              <a:r>
                <a:rPr lang="en-US" sz="1200" dirty="0" smtClean="0">
                  <a:latin typeface="Cambria" panose="02040503050406030204" pitchFamily="18" charset="0"/>
                  <a:ea typeface="Cambria" panose="02040503050406030204" pitchFamily="18" charset="0"/>
                  <a:cs typeface="Times New Roman" panose="02020603050405020304" pitchFamily="18" charset="0"/>
                </a:rPr>
                <a:t>Energy systems’ </a:t>
              </a:r>
            </a:p>
            <a:p>
              <a:pPr algn="ctr"/>
              <a:r>
                <a:rPr lang="en-US" sz="1200" dirty="0" smtClean="0">
                  <a:latin typeface="Cambria" panose="02040503050406030204" pitchFamily="18" charset="0"/>
                  <a:ea typeface="Cambria" panose="02040503050406030204" pitchFamily="18" charset="0"/>
                  <a:cs typeface="Times New Roman" panose="02020603050405020304" pitchFamily="18" charset="0"/>
                </a:rPr>
                <a:t>sizes</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68" name="Rettangolo 67"/>
            <p:cNvSpPr/>
            <p:nvPr/>
          </p:nvSpPr>
          <p:spPr>
            <a:xfrm>
              <a:off x="8452871" y="3142798"/>
              <a:ext cx="1887888" cy="830997"/>
            </a:xfrm>
            <a:prstGeom prst="rect">
              <a:avLst/>
            </a:prstGeom>
          </p:spPr>
          <p:txBody>
            <a:bodyPr wrap="none">
              <a:spAutoFit/>
            </a:bodyPr>
            <a:lstStyle/>
            <a:p>
              <a:pPr algn="ctr"/>
              <a:r>
                <a:rPr lang="en-US" sz="1200" b="1" dirty="0" smtClean="0">
                  <a:latin typeface="Cambria" panose="02040503050406030204" pitchFamily="18" charset="0"/>
                  <a:ea typeface="Cambria" panose="02040503050406030204" pitchFamily="18" charset="0"/>
                  <a:cs typeface="Times New Roman" panose="02020603050405020304" pitchFamily="18" charset="0"/>
                </a:rPr>
                <a:t>Constraints</a:t>
              </a:r>
            </a:p>
            <a:p>
              <a:pPr algn="ctr"/>
              <a:r>
                <a:rPr lang="en-US" sz="1200" dirty="0" smtClean="0">
                  <a:latin typeface="Cambria" panose="02040503050406030204" pitchFamily="18" charset="0"/>
                  <a:ea typeface="Cambria" panose="02040503050406030204" pitchFamily="18" charset="0"/>
                  <a:cs typeface="Times New Roman" panose="02020603050405020304" pitchFamily="18" charset="0"/>
                </a:rPr>
                <a:t>Energy balances,</a:t>
              </a:r>
            </a:p>
            <a:p>
              <a:pPr algn="ctr"/>
              <a:r>
                <a:rPr lang="en-US" sz="1200" dirty="0" smtClean="0">
                  <a:latin typeface="Cambria" panose="02040503050406030204" pitchFamily="18" charset="0"/>
                  <a:ea typeface="Cambria" panose="02040503050406030204" pitchFamily="18" charset="0"/>
                  <a:cs typeface="Times New Roman" panose="02020603050405020304" pitchFamily="18" charset="0"/>
                </a:rPr>
                <a:t>net metering, operational </a:t>
              </a:r>
            </a:p>
            <a:p>
              <a:pPr algn="ctr"/>
              <a:r>
                <a:rPr lang="en-US" sz="1200" dirty="0" smtClean="0">
                  <a:latin typeface="Cambria" panose="02040503050406030204" pitchFamily="18" charset="0"/>
                  <a:ea typeface="Cambria" panose="02040503050406030204" pitchFamily="18" charset="0"/>
                  <a:cs typeface="Times New Roman" panose="02020603050405020304" pitchFamily="18" charset="0"/>
                </a:rPr>
                <a:t>constraints, etc.</a:t>
              </a:r>
            </a:p>
          </p:txBody>
        </p:sp>
        <p:sp>
          <p:nvSpPr>
            <p:cNvPr id="74" name="Rettangolo 73"/>
            <p:cNvSpPr/>
            <p:nvPr/>
          </p:nvSpPr>
          <p:spPr>
            <a:xfrm>
              <a:off x="6413720" y="3142797"/>
              <a:ext cx="1877950" cy="830997"/>
            </a:xfrm>
            <a:prstGeom prst="rect">
              <a:avLst/>
            </a:prstGeom>
          </p:spPr>
          <p:txBody>
            <a:bodyPr wrap="none">
              <a:spAutoFit/>
            </a:bodyPr>
            <a:lstStyle/>
            <a:p>
              <a:pPr algn="ctr"/>
              <a:r>
                <a:rPr lang="en-US" sz="1200" b="1" dirty="0" smtClean="0">
                  <a:latin typeface="Cambria" panose="02040503050406030204" pitchFamily="18" charset="0"/>
                  <a:ea typeface="Cambria" panose="02040503050406030204" pitchFamily="18" charset="0"/>
                  <a:cs typeface="Times New Roman" panose="02020603050405020304" pitchFamily="18" charset="0"/>
                </a:rPr>
                <a:t>Objective function</a:t>
              </a:r>
            </a:p>
            <a:p>
              <a:pPr algn="ctr"/>
              <a:r>
                <a:rPr lang="en-US" sz="1200" dirty="0" smtClean="0">
                  <a:latin typeface="Cambria" panose="02040503050406030204" pitchFamily="18" charset="0"/>
                  <a:ea typeface="Cambria" panose="02040503050406030204" pitchFamily="18" charset="0"/>
                  <a:cs typeface="Times New Roman" panose="02020603050405020304" pitchFamily="18" charset="0"/>
                </a:rPr>
                <a:t>life cycle costs,</a:t>
              </a:r>
            </a:p>
            <a:p>
              <a:pPr algn="ctr"/>
              <a:r>
                <a:rPr lang="en-US" sz="1200" dirty="0" smtClean="0">
                  <a:latin typeface="Cambria" panose="02040503050406030204" pitchFamily="18" charset="0"/>
                  <a:ea typeface="Cambria" panose="02040503050406030204" pitchFamily="18" charset="0"/>
                  <a:cs typeface="Times New Roman" panose="02020603050405020304" pitchFamily="18" charset="0"/>
                </a:rPr>
                <a:t>Life cycle energy demand,</a:t>
              </a:r>
            </a:p>
            <a:p>
              <a:pPr algn="ctr"/>
              <a:r>
                <a:rPr lang="en-US" sz="1200" dirty="0" smtClean="0">
                  <a:latin typeface="Cambria" panose="02040503050406030204" pitchFamily="18" charset="0"/>
                  <a:ea typeface="Cambria" panose="02040503050406030204" pitchFamily="18" charset="0"/>
                  <a:cs typeface="Times New Roman" panose="02020603050405020304" pitchFamily="18" charset="0"/>
                </a:rPr>
                <a:t>Life cycle emissions, etc.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grpSp>
          <p:nvGrpSpPr>
            <p:cNvPr id="8" name="Gruppo 7"/>
            <p:cNvGrpSpPr/>
            <p:nvPr/>
          </p:nvGrpSpPr>
          <p:grpSpPr>
            <a:xfrm>
              <a:off x="4133188" y="581652"/>
              <a:ext cx="6439017" cy="1804497"/>
              <a:chOff x="4133188" y="581652"/>
              <a:chExt cx="6439017" cy="1804497"/>
            </a:xfrm>
          </p:grpSpPr>
          <p:sp>
            <p:nvSpPr>
              <p:cNvPr id="75" name="Rettangolo arrotondato 74"/>
              <p:cNvSpPr/>
              <p:nvPr/>
            </p:nvSpPr>
            <p:spPr>
              <a:xfrm>
                <a:off x="4151904" y="581654"/>
                <a:ext cx="6333216" cy="1804495"/>
              </a:xfrm>
              <a:prstGeom prst="roundRect">
                <a:avLst/>
              </a:prstGeom>
              <a:solidFill>
                <a:schemeClr val="accent5">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ttangolo 75"/>
              <p:cNvSpPr/>
              <p:nvPr/>
            </p:nvSpPr>
            <p:spPr>
              <a:xfrm>
                <a:off x="6223254" y="581652"/>
                <a:ext cx="1810176" cy="292388"/>
              </a:xfrm>
              <a:prstGeom prst="rect">
                <a:avLst/>
              </a:prstGeom>
            </p:spPr>
            <p:txBody>
              <a:bodyPr wrap="none">
                <a:spAutoFit/>
              </a:bodyPr>
              <a:lstStyle/>
              <a:p>
                <a:pPr algn="ctr">
                  <a:spcAft>
                    <a:spcPts val="600"/>
                  </a:spcAft>
                </a:pPr>
                <a:r>
                  <a:rPr lang="en-US" sz="13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Life cycle assessment</a:t>
                </a:r>
                <a:endParaRPr lang="en-US" sz="13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7" name="Rettangolo 76"/>
              <p:cNvSpPr/>
              <p:nvPr/>
            </p:nvSpPr>
            <p:spPr>
              <a:xfrm>
                <a:off x="4151904" y="873569"/>
                <a:ext cx="6320249" cy="276999"/>
              </a:xfrm>
              <a:prstGeom prst="rect">
                <a:avLst/>
              </a:prstGeom>
            </p:spPr>
            <p:txBody>
              <a:bodyPr wrap="square">
                <a:spAutoFit/>
              </a:bodyPr>
              <a:lstStyle/>
              <a:p>
                <a:r>
                  <a:rPr lang="en-US" sz="1200" b="1" dirty="0" smtClean="0">
                    <a:latin typeface="Cambria" panose="02040503050406030204" pitchFamily="18" charset="0"/>
                    <a:ea typeface="Cambria" panose="02040503050406030204" pitchFamily="18" charset="0"/>
                    <a:cs typeface="Times New Roman" panose="02020603050405020304" pitchFamily="18" charset="0"/>
                  </a:rPr>
                  <a:t>Goal and scope definition: </a:t>
                </a:r>
                <a:r>
                  <a:rPr lang="en-US" sz="1200" dirty="0">
                    <a:latin typeface="Cambria" panose="02040503050406030204" pitchFamily="18" charset="0"/>
                    <a:ea typeface="Cambria" panose="02040503050406030204" pitchFamily="18" charset="0"/>
                    <a:cs typeface="Times New Roman" panose="02020603050405020304" pitchFamily="18" charset="0"/>
                  </a:rPr>
                  <a:t>C</a:t>
                </a:r>
                <a:r>
                  <a:rPr lang="en-US" sz="1200" dirty="0" smtClean="0">
                    <a:latin typeface="Cambria" panose="02040503050406030204" pitchFamily="18" charset="0"/>
                    <a:ea typeface="Cambria" panose="02040503050406030204" pitchFamily="18" charset="0"/>
                    <a:cs typeface="Times New Roman" panose="02020603050405020304" pitchFamily="18" charset="0"/>
                  </a:rPr>
                  <a:t>radle-to gate LCA of energy systems in a range of</a:t>
                </a:r>
                <a:r>
                  <a:rPr lang="en-US" sz="1200" dirty="0">
                    <a:latin typeface="Cambria" panose="02040503050406030204" pitchFamily="18" charset="0"/>
                    <a:ea typeface="Cambria" panose="02040503050406030204" pitchFamily="18" charset="0"/>
                    <a:cs typeface="Times New Roman" panose="02020603050405020304" pitchFamily="18" charset="0"/>
                  </a:rPr>
                  <a:t> </a:t>
                </a:r>
                <a:r>
                  <a:rPr lang="en-US" sz="1200" dirty="0" smtClean="0">
                    <a:latin typeface="Cambria" panose="02040503050406030204" pitchFamily="18" charset="0"/>
                    <a:ea typeface="Cambria" panose="02040503050406030204" pitchFamily="18" charset="0"/>
                    <a:cs typeface="Times New Roman" panose="02020603050405020304" pitchFamily="18" charset="0"/>
                  </a:rPr>
                  <a:t>sizes.</a:t>
                </a:r>
                <a:r>
                  <a:rPr lang="en-US" sz="1200" b="1" dirty="0" smtClean="0">
                    <a:latin typeface="Cambria" panose="02040503050406030204" pitchFamily="18" charset="0"/>
                    <a:ea typeface="Cambria" panose="02040503050406030204" pitchFamily="18" charset="0"/>
                    <a:cs typeface="Times New Roman" panose="02020603050405020304" pitchFamily="18" charset="0"/>
                  </a:rPr>
                  <a:t>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84" name="Rettangolo 83"/>
              <p:cNvSpPr/>
              <p:nvPr/>
            </p:nvSpPr>
            <p:spPr>
              <a:xfrm>
                <a:off x="4151904" y="1214945"/>
                <a:ext cx="6037125" cy="461665"/>
              </a:xfrm>
              <a:prstGeom prst="rect">
                <a:avLst/>
              </a:prstGeom>
            </p:spPr>
            <p:txBody>
              <a:bodyPr wrap="square">
                <a:spAutoFit/>
              </a:bodyPr>
              <a:lstStyle/>
              <a:p>
                <a:r>
                  <a:rPr lang="en-US" sz="1200" b="1" dirty="0" smtClean="0">
                    <a:latin typeface="Cambria" panose="02040503050406030204" pitchFamily="18" charset="0"/>
                    <a:ea typeface="Cambria" panose="02040503050406030204" pitchFamily="18" charset="0"/>
                    <a:cs typeface="Times New Roman" panose="02020603050405020304" pitchFamily="18" charset="0"/>
                  </a:rPr>
                  <a:t>Life cycle inventory: </a:t>
                </a:r>
                <a:r>
                  <a:rPr lang="en-US" sz="1200" dirty="0" smtClean="0">
                    <a:latin typeface="Cambria" panose="02040503050406030204" pitchFamily="18" charset="0"/>
                    <a:ea typeface="Cambria" panose="02040503050406030204" pitchFamily="18" charset="0"/>
                    <a:cs typeface="Times New Roman" panose="02020603050405020304" pitchFamily="18" charset="0"/>
                  </a:rPr>
                  <a:t>Market analysis of energy systems, inventory compilation, inventory scaling.</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89" name="Rettangolo 88"/>
              <p:cNvSpPr/>
              <p:nvPr/>
            </p:nvSpPr>
            <p:spPr>
              <a:xfrm>
                <a:off x="4133188" y="1740988"/>
                <a:ext cx="6439017" cy="276999"/>
              </a:xfrm>
              <a:prstGeom prst="rect">
                <a:avLst/>
              </a:prstGeom>
            </p:spPr>
            <p:txBody>
              <a:bodyPr wrap="square">
                <a:spAutoFit/>
              </a:bodyPr>
              <a:lstStyle/>
              <a:p>
                <a:r>
                  <a:rPr lang="en-US" sz="1200" b="1" dirty="0" smtClean="0">
                    <a:latin typeface="Cambria" panose="02040503050406030204" pitchFamily="18" charset="0"/>
                    <a:ea typeface="Cambria" panose="02040503050406030204" pitchFamily="18" charset="0"/>
                    <a:cs typeface="Times New Roman" panose="02020603050405020304" pitchFamily="18" charset="0"/>
                  </a:rPr>
                  <a:t>Life cycle impact assessment: </a:t>
                </a:r>
                <a:r>
                  <a:rPr lang="en-US" sz="1200" dirty="0" smtClean="0">
                    <a:latin typeface="Cambria" panose="02040503050406030204" pitchFamily="18" charset="0"/>
                    <a:ea typeface="Cambria" panose="02040503050406030204" pitchFamily="18" charset="0"/>
                    <a:cs typeface="Times New Roman" panose="02020603050405020304" pitchFamily="18" charset="0"/>
                  </a:rPr>
                  <a:t>Impact categories definition, classification and characterization.</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94" name="Rettangolo 93"/>
              <p:cNvSpPr/>
              <p:nvPr/>
            </p:nvSpPr>
            <p:spPr>
              <a:xfrm>
                <a:off x="4142546" y="2003446"/>
                <a:ext cx="5943506" cy="276999"/>
              </a:xfrm>
              <a:prstGeom prst="rect">
                <a:avLst/>
              </a:prstGeom>
            </p:spPr>
            <p:txBody>
              <a:bodyPr wrap="square">
                <a:spAutoFit/>
              </a:bodyPr>
              <a:lstStyle/>
              <a:p>
                <a:r>
                  <a:rPr lang="en-US" sz="1200" b="1" dirty="0" smtClean="0">
                    <a:latin typeface="Cambria" panose="02040503050406030204" pitchFamily="18" charset="0"/>
                    <a:ea typeface="Cambria" panose="02040503050406030204" pitchFamily="18" charset="0"/>
                    <a:cs typeface="Times New Roman" panose="02020603050405020304" pitchFamily="18" charset="0"/>
                  </a:rPr>
                  <a:t>Results: </a:t>
                </a:r>
                <a:r>
                  <a:rPr lang="en-US" sz="1200" dirty="0" smtClean="0">
                    <a:latin typeface="Cambria" panose="02040503050406030204" pitchFamily="18" charset="0"/>
                    <a:ea typeface="Cambria" panose="02040503050406030204" pitchFamily="18" charset="0"/>
                    <a:cs typeface="Times New Roman" panose="02020603050405020304" pitchFamily="18" charset="0"/>
                  </a:rPr>
                  <a:t>Impacts curves vs. size, dominance analysis, sensitivity analysis.</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grpSp>
        <p:sp>
          <p:nvSpPr>
            <p:cNvPr id="95" name="Freccia a destra 94"/>
            <p:cNvSpPr/>
            <p:nvPr/>
          </p:nvSpPr>
          <p:spPr>
            <a:xfrm rot="5400000">
              <a:off x="7262199" y="2461599"/>
              <a:ext cx="216000" cy="14400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ttangolo 98"/>
            <p:cNvSpPr/>
            <p:nvPr/>
          </p:nvSpPr>
          <p:spPr>
            <a:xfrm>
              <a:off x="6692898" y="5246102"/>
              <a:ext cx="1319592" cy="276999"/>
            </a:xfrm>
            <a:prstGeom prst="rect">
              <a:avLst/>
            </a:prstGeom>
          </p:spPr>
          <p:txBody>
            <a:bodyPr wrap="none">
              <a:spAutoFit/>
            </a:bodyPr>
            <a:lstStyle/>
            <a:p>
              <a:pPr algn="ctr"/>
              <a:r>
                <a:rPr lang="en-US" sz="1200" b="1" dirty="0" smtClean="0">
                  <a:latin typeface="Cambria" panose="02040503050406030204" pitchFamily="18" charset="0"/>
                  <a:ea typeface="Cambria" panose="02040503050406030204" pitchFamily="18" charset="0"/>
                  <a:cs typeface="Times New Roman" panose="02020603050405020304" pitchFamily="18" charset="0"/>
                </a:rPr>
                <a:t>Optimal design </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00" name="Rettangolo 99"/>
            <p:cNvSpPr/>
            <p:nvPr/>
          </p:nvSpPr>
          <p:spPr>
            <a:xfrm>
              <a:off x="6372297" y="4353457"/>
              <a:ext cx="1960793" cy="646331"/>
            </a:xfrm>
            <a:prstGeom prst="rect">
              <a:avLst/>
            </a:prstGeom>
          </p:spPr>
          <p:txBody>
            <a:bodyPr wrap="none">
              <a:spAutoFit/>
            </a:bodyPr>
            <a:lstStyle/>
            <a:p>
              <a:pPr algn="ctr"/>
              <a:r>
                <a:rPr lang="en-US" sz="1200" b="1" dirty="0" smtClean="0">
                  <a:latin typeface="Cambria" panose="02040503050406030204" pitchFamily="18" charset="0"/>
                  <a:ea typeface="Cambria" panose="02040503050406030204" pitchFamily="18" charset="0"/>
                  <a:cs typeface="Times New Roman" panose="02020603050405020304" pitchFamily="18" charset="0"/>
                </a:rPr>
                <a:t>Optimization algorithm</a:t>
              </a:r>
            </a:p>
            <a:p>
              <a:pPr algn="ctr"/>
              <a:r>
                <a:rPr lang="en-US" sz="1200" dirty="0" smtClean="0">
                  <a:latin typeface="Cambria" panose="02040503050406030204" pitchFamily="18" charset="0"/>
                  <a:ea typeface="Cambria" panose="02040503050406030204" pitchFamily="18" charset="0"/>
                  <a:cs typeface="Times New Roman" panose="02020603050405020304" pitchFamily="18" charset="0"/>
                </a:rPr>
                <a:t>Genetic algorithm, particle </a:t>
              </a:r>
            </a:p>
            <a:p>
              <a:pPr algn="ctr"/>
              <a:r>
                <a:rPr lang="en-US" sz="1200" dirty="0" smtClean="0">
                  <a:latin typeface="Cambria" panose="02040503050406030204" pitchFamily="18" charset="0"/>
                  <a:ea typeface="Cambria" panose="02040503050406030204" pitchFamily="18" charset="0"/>
                  <a:cs typeface="Times New Roman" panose="02020603050405020304" pitchFamily="18" charset="0"/>
                </a:rPr>
                <a:t>swarm optimization, etc.</a:t>
              </a:r>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13" name="Connettore 4 12"/>
            <p:cNvCxnSpPr>
              <a:stCxn id="65" idx="2"/>
              <a:endCxn id="100" idx="0"/>
            </p:cNvCxnSpPr>
            <p:nvPr/>
          </p:nvCxnSpPr>
          <p:spPr>
            <a:xfrm rot="16200000" flipH="1">
              <a:off x="5935712" y="2936475"/>
              <a:ext cx="564328" cy="2269635"/>
            </a:xfrm>
            <a:prstGeom prst="bentConnector3">
              <a:avLst>
                <a:gd name="adj1" fmla="val 58737"/>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1" name="Connettore 4 100"/>
            <p:cNvCxnSpPr>
              <a:stCxn id="68" idx="2"/>
              <a:endCxn id="65" idx="2"/>
            </p:cNvCxnSpPr>
            <p:nvPr/>
          </p:nvCxnSpPr>
          <p:spPr>
            <a:xfrm rot="5400000" flipH="1">
              <a:off x="7147604" y="1724584"/>
              <a:ext cx="184666" cy="4313756"/>
            </a:xfrm>
            <a:prstGeom prst="bentConnector3">
              <a:avLst>
                <a:gd name="adj1" fmla="val -80909"/>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Connettore diritto 33"/>
            <p:cNvCxnSpPr/>
            <p:nvPr/>
          </p:nvCxnSpPr>
          <p:spPr>
            <a:xfrm flipH="1">
              <a:off x="7361403" y="3973794"/>
              <a:ext cx="1" cy="379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Connettore diritto 115"/>
            <p:cNvCxnSpPr>
              <a:stCxn id="100" idx="2"/>
              <a:endCxn id="99" idx="0"/>
            </p:cNvCxnSpPr>
            <p:nvPr/>
          </p:nvCxnSpPr>
          <p:spPr>
            <a:xfrm>
              <a:off x="7352694" y="4999788"/>
              <a:ext cx="0" cy="246314"/>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3" name="Freccia a destra 122"/>
            <p:cNvSpPr/>
            <p:nvPr/>
          </p:nvSpPr>
          <p:spPr>
            <a:xfrm rot="1200000">
              <a:off x="3888547" y="3000033"/>
              <a:ext cx="216000" cy="14400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ccia a destra 123"/>
            <p:cNvSpPr/>
            <p:nvPr/>
          </p:nvSpPr>
          <p:spPr>
            <a:xfrm>
              <a:off x="3902184" y="4609704"/>
              <a:ext cx="216000" cy="14400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asellaDiTesto 36"/>
          <p:cNvSpPr txBox="1"/>
          <p:nvPr/>
        </p:nvSpPr>
        <p:spPr>
          <a:xfrm>
            <a:off x="742401" y="288101"/>
            <a:ext cx="10657889" cy="461665"/>
          </a:xfrm>
          <a:prstGeom prst="rect">
            <a:avLst/>
          </a:prstGeom>
          <a:noFill/>
        </p:spPr>
        <p:txBody>
          <a:bodyPr wrap="square" rtlCol="0">
            <a:spAutoFit/>
          </a:bodyPr>
          <a:lstStyle/>
          <a:p>
            <a:pPr lvl="0"/>
            <a:r>
              <a:rPr lang="en-US" sz="2400" b="1" dirty="0" smtClean="0">
                <a:latin typeface="Times New Roman" panose="02020603050405020304" pitchFamily="18" charset="0"/>
                <a:cs typeface="Times New Roman" panose="02020603050405020304" pitchFamily="18" charset="0"/>
              </a:rPr>
              <a:t>Methodology framework</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656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13107</TotalTime>
  <Words>4795</Words>
  <Application>Microsoft Office PowerPoint</Application>
  <PresentationFormat>Widescreen</PresentationFormat>
  <Paragraphs>619</Paragraphs>
  <Slides>46</Slides>
  <Notes>35</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46</vt:i4>
      </vt:variant>
    </vt:vector>
  </HeadingPairs>
  <TitlesOfParts>
    <vt:vector size="58" baseType="lpstr">
      <vt:lpstr>SimSun</vt:lpstr>
      <vt:lpstr>Arial</vt:lpstr>
      <vt:lpstr>Calibri</vt:lpstr>
      <vt:lpstr>Calibri Light</vt:lpstr>
      <vt:lpstr>Cambria</vt:lpstr>
      <vt:lpstr>Cambria Math</vt:lpstr>
      <vt:lpstr>Tahoma</vt:lpstr>
      <vt:lpstr>Times New Roman</vt:lpstr>
      <vt:lpstr>Verdana</vt:lpstr>
      <vt:lpstr>Wingdings</vt:lpstr>
      <vt:lpstr>Tema di Office</vt:lpstr>
      <vt:lpstr>Equazione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Scaling of LCA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 Security</dc:creator>
  <cp:lastModifiedBy>Admin Security</cp:lastModifiedBy>
  <cp:revision>495</cp:revision>
  <dcterms:created xsi:type="dcterms:W3CDTF">2019-03-22T08:21:03Z</dcterms:created>
  <dcterms:modified xsi:type="dcterms:W3CDTF">2022-03-11T09:55:52Z</dcterms:modified>
</cp:coreProperties>
</file>